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1" r:id="rId2"/>
    <p:sldId id="258" r:id="rId3"/>
    <p:sldId id="259" r:id="rId4"/>
    <p:sldId id="277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9" r:id="rId22"/>
    <p:sldId id="280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>
        <p:scale>
          <a:sx n="72" d="100"/>
          <a:sy n="72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2T14:17:5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4:18:31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2T14:18:37.3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B1C-4EE7-4A65-A817-54E1A378FE60}" type="datetimeFigureOut">
              <a:rPr lang="it-IT" smtClean="0"/>
              <a:t>05/12/2022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2C72-D6A1-41A9-80C6-A2C5693B72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12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C3AD96-BDB1-7825-1FF8-8245DCE14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DB3921-31FC-C6F7-C4C8-3ACBF43FA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27E510-D600-E669-D64E-E19821E6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62AC-3BFA-4D29-B42A-F909E5221F1E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6D735-07ED-8FFC-4C54-E87A48B9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5B6DF4-8025-7BD2-9C50-E4D2B416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10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E2CAC-FEB2-90AD-14ED-74871F83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9BEC8A-9342-4BDE-0EB3-02238104D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F0C7CD-4796-1AA7-9723-E0965095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43AD-9DFF-470C-A79F-B49E66C46B32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DF3E08-D18C-E952-8106-ACCAB147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1A336D-FCB3-C26E-C5E2-1AD6E384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33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0BF8D1-C47B-C3B3-8625-4C620ECD2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E0B2DD-BF5B-3495-99FE-EE150DCAA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C44D73-5670-B168-662F-CD012278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DF70-F1E5-4134-83BF-689BE4982C82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93B97F-DE51-7DE3-AE38-4E5A5D8B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A748E9-1027-9A09-DDF3-074280C1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4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40152B-59B9-71F4-AB96-921DF30E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4B480-39C2-ADF3-D198-9480FD069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FAB8C5-3A30-E186-A125-34A8E06C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6C16-CB89-4DA4-901E-15643A8A648F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443308-651F-648E-E1E5-97637074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2575D6-BB16-CCC3-40B2-8CC58C5B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09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FDD20-AE24-485E-2F5E-1A265B12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4E543F-41DC-5FCC-05C0-49D23941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3E8C70-C51C-4C10-023B-93B0A10A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E7D6-1FB5-4BE3-9393-3D69A2AB05CA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1D6BC2-DCCB-6916-5797-D140C0BB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DC1A2F-FEAD-9A0D-D9D7-47F971E9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1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0720E-30B3-BC4F-F05B-F56FEABE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88BD88-353C-F020-F6F8-18ECCB7A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1A77768-D755-8143-5118-8FC70435C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A802DB-1C80-90AC-D982-A3F04FA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2C1C-50A2-451B-979E-E4D9977839A5}" type="datetime1">
              <a:rPr lang="it-IT" smtClean="0"/>
              <a:t>05/12/2022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A2F654-DFAC-3995-BF60-8D21DDD9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0B4881-6F2C-7458-F359-78AED997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35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F6A22-56C8-BEB5-3798-28701267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5930CF-D600-F7E1-4A74-413C836C7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5CC554-349B-FD23-A1E0-4F752B4CC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B039CF-677A-E7AF-BC94-FEE815202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C2C0E3-0D66-C1AE-5543-C11E9844A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562B610-9D57-1860-C02D-2BE856BA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8BEE-6842-477E-B66D-67719A493275}" type="datetime1">
              <a:rPr lang="it-IT" smtClean="0"/>
              <a:t>05/12/2022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E8ED3B1-1002-A9AC-B7BE-EAB7F4BE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D377D90-9E5E-2180-7F68-52C8CFDA1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43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C9B7D-ACBC-0FD5-C0B7-FE31BABE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6A4F3C-069F-A4FE-A3D8-4BAE9E69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31A8-7308-4CD9-9B89-F45FA3893809}" type="datetime1">
              <a:rPr lang="it-IT" smtClean="0"/>
              <a:t>05/12/2022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3BBFF0-DAA7-095D-478B-78CBC5CE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A7BE87-B975-091D-62AA-5E21111E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57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2E2E9C-987D-94B2-A860-0DC5ECE8E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BC64-1E89-4AFC-B8B0-3B79185DCF0D}" type="datetime1">
              <a:rPr lang="it-IT" smtClean="0"/>
              <a:t>05/12/2022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4AEF880-C92C-0890-7408-41523787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FFB1DA-C69F-DBA7-A127-A874A1D50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99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244B1-9712-D42D-1A1C-E6190F81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763BB-44E2-141C-868C-976DD690A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BC8CD4-2CE7-BBAA-AE4A-FA1E33F6E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49EC92-DCF4-D852-28FD-5C7780FA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12E7-10E4-4C29-9143-1B414035177B}" type="datetime1">
              <a:rPr lang="it-IT" smtClean="0"/>
              <a:t>05/12/2022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4BA2F2-1CDA-EAD5-B1DD-73459F93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4F9064-07BD-E206-0A17-A39C47CD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9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14DDA-2929-2BDB-75CF-AFE3E144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FC3C43-94D2-A04F-B400-C8297DF20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793CC9-1989-36CC-A94B-56E41E9F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CBF5FA-EA68-7419-1233-49FFA3C8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3FB3-FC87-4AF8-8154-DDDCD8B31DDB}" type="datetime1">
              <a:rPr lang="it-IT" smtClean="0"/>
              <a:t>05/12/2022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7B26E8-E411-6A47-4A60-2F481728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E4924A-DB82-265E-005C-C68A523D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0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0D6E68C-7FB7-2851-80D6-B4F6FDBC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191263-CA30-FEEA-CBF2-F4C257241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C119A-8920-A865-8819-38F1BC1FE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5F22-F81C-4014-840C-AD64D15BBD12}" type="datetime1">
              <a:rPr lang="it-IT" smtClean="0"/>
              <a:t>05/12/2022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BB61D8-7DB0-3C14-66F3-2B43CE11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D349CB-F82C-15E5-1EC1-15DE6A31C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A692-02A8-4CBB-8913-2128E41F03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11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47EFF2-E2F4-4D70-1137-5D4444C0F4B1}"/>
              </a:ext>
            </a:extLst>
          </p:cNvPr>
          <p:cNvSpPr txBox="1"/>
          <p:nvPr/>
        </p:nvSpPr>
        <p:spPr>
          <a:xfrm>
            <a:off x="4580726" y="692630"/>
            <a:ext cx="6738918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FARMACI ANTIEPILETTICI</a:t>
            </a:r>
          </a:p>
        </p:txBody>
      </p:sp>
      <p:pic>
        <p:nvPicPr>
          <p:cNvPr id="4" name="Picture 3" descr="Primo piano di blister di pillole non aperti">
            <a:extLst>
              <a:ext uri="{FF2B5EF4-FFF2-40B4-BE49-F238E27FC236}">
                <a16:creationId xmlns:a16="http://schemas.microsoft.com/office/drawing/2014/main" id="{CFEF92C2-D158-744C-FC43-057764F55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3" r="2756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1599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A5BACF-E2A8-2685-1B8E-52E5D4E1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E79112-CC00-2797-64D3-CA83FFC10F15}"/>
              </a:ext>
            </a:extLst>
          </p:cNvPr>
          <p:cNvSpPr txBox="1"/>
          <p:nvPr/>
        </p:nvSpPr>
        <p:spPr>
          <a:xfrm>
            <a:off x="673395" y="1415128"/>
            <a:ext cx="338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Meccanismo proposto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78EBAF-D124-9719-43C3-0D0919996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" y="1933875"/>
            <a:ext cx="10438701" cy="20614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523DA0-E9D4-C71B-2FFD-E2F97627D0E4}"/>
              </a:ext>
            </a:extLst>
          </p:cNvPr>
          <p:cNvSpPr txBox="1"/>
          <p:nvPr/>
        </p:nvSpPr>
        <p:spPr>
          <a:xfrm>
            <a:off x="767254" y="4412128"/>
            <a:ext cx="866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Importanza ambiente ossidante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Specie maggiormente presente </a:t>
            </a:r>
            <a:r>
              <a:rPr lang="it-IT" sz="2000" dirty="0" err="1"/>
              <a:t>fenazina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Dimeri hanno un’assorbanza agli UV che conferisce una colorazione viola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Problema: struttura </a:t>
            </a:r>
            <a:r>
              <a:rPr lang="it-IT" sz="2000" dirty="0" err="1"/>
              <a:t>poliamminobenzeni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5D695B-350C-DCA7-1A91-B4A53C34D816}"/>
              </a:ext>
            </a:extLst>
          </p:cNvPr>
          <p:cNvSpPr txBox="1"/>
          <p:nvPr/>
        </p:nvSpPr>
        <p:spPr>
          <a:xfrm>
            <a:off x="725418" y="140620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Retigabina</a:t>
            </a:r>
            <a:endParaRPr lang="it-IT" sz="3200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C9D9C23-89EE-15DC-6113-C736AFC938DF}"/>
              </a:ext>
            </a:extLst>
          </p:cNvPr>
          <p:cNvCxnSpPr>
            <a:cxnSpLocks/>
          </p:cNvCxnSpPr>
          <p:nvPr/>
        </p:nvCxnSpPr>
        <p:spPr>
          <a:xfrm>
            <a:off x="3226879" y="695608"/>
            <a:ext cx="5654566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3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1BC331-32B3-5727-1956-230760BF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B87912-39B9-3C0B-2730-C8807748A554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F832C8-BD22-2F27-F6B7-3AA6F645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642" y="1115220"/>
            <a:ext cx="6042228" cy="2203216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6A664FB-8D54-8F52-E2D3-7F7A748D7CA9}"/>
              </a:ext>
            </a:extLst>
          </p:cNvPr>
          <p:cNvCxnSpPr/>
          <p:nvPr/>
        </p:nvCxnSpPr>
        <p:spPr>
          <a:xfrm>
            <a:off x="7081282" y="3147234"/>
            <a:ext cx="111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F6AA64-EE30-1EBF-56D0-66FDBA4790D6}"/>
              </a:ext>
            </a:extLst>
          </p:cNvPr>
          <p:cNvSpPr txBox="1"/>
          <p:nvPr/>
        </p:nvSpPr>
        <p:spPr>
          <a:xfrm>
            <a:off x="159488" y="1115220"/>
            <a:ext cx="5826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Problemi già noti nel 2014 a seguito di assunzione di RTG</a:t>
            </a:r>
          </a:p>
          <a:p>
            <a:pPr marL="342900" indent="-342900">
              <a:buAutoNum type="arabicPeriod"/>
            </a:pPr>
            <a:r>
              <a:rPr lang="it-IT" sz="2000" dirty="0"/>
              <a:t>Decolorazione della pelle</a:t>
            </a:r>
          </a:p>
          <a:p>
            <a:pPr marL="342900" indent="-342900">
              <a:buAutoNum type="arabicPeriod"/>
            </a:pPr>
            <a:r>
              <a:rPr lang="it-IT" sz="2000" dirty="0"/>
              <a:t>Problemi di disuria e esitazione urinaria (KCNQ5)</a:t>
            </a:r>
          </a:p>
          <a:p>
            <a:pPr marL="342900" indent="-342900">
              <a:buAutoNum type="arabicPeriod"/>
            </a:pPr>
            <a:r>
              <a:rPr lang="it-IT" sz="2000" dirty="0"/>
              <a:t>Bassa permeabilità della BBB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507967-B940-50BF-0EC2-90FDD334E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0" y="3968780"/>
            <a:ext cx="6372225" cy="19431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5ADD8D9-1D0E-37BC-0D51-DE242BF97D83}"/>
              </a:ext>
            </a:extLst>
          </p:cNvPr>
          <p:cNvSpPr txBox="1"/>
          <p:nvPr/>
        </p:nvSpPr>
        <p:spPr>
          <a:xfrm>
            <a:off x="7081282" y="4637338"/>
            <a:ext cx="432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Aggiunta </a:t>
            </a:r>
            <a:r>
              <a:rPr lang="it-IT" sz="2000" b="1" dirty="0"/>
              <a:t>gruppo propargilico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FE8C516-3481-07C2-1EF0-D222F3887E6D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75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F98132-3C88-FCFE-7D03-E67FC61B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401BA4-C240-EE8C-4FE0-48C892E8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8" y="3429000"/>
            <a:ext cx="7939082" cy="27519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C947724-FD4C-274A-2977-44E63E25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918" y="827132"/>
            <a:ext cx="5614877" cy="228289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BDCDF2-C286-D006-0119-386B6938516B}"/>
              </a:ext>
            </a:extLst>
          </p:cNvPr>
          <p:cNvSpPr txBox="1"/>
          <p:nvPr/>
        </p:nvSpPr>
        <p:spPr>
          <a:xfrm>
            <a:off x="273269" y="1604306"/>
            <a:ext cx="4929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Miglior permeabilità della BBB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Migliore azione antiepilettica su modelli 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Aumento corrente in uscita I/I</a:t>
            </a:r>
            <a:r>
              <a:rPr lang="it-IT" sz="2000" baseline="-25000" dirty="0"/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Aumento ∆V</a:t>
            </a:r>
            <a:r>
              <a:rPr lang="it-IT" sz="2000" baseline="-25000" dirty="0"/>
              <a:t>1/2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A789FE-6B10-8B53-2343-D7813A774BCE}"/>
              </a:ext>
            </a:extLst>
          </p:cNvPr>
          <p:cNvSpPr/>
          <p:nvPr/>
        </p:nvSpPr>
        <p:spPr>
          <a:xfrm>
            <a:off x="8891752" y="1870841"/>
            <a:ext cx="1008993" cy="123918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420CA98-3156-CEEB-466F-A4BF6025CAB4}"/>
              </a:ext>
            </a:extLst>
          </p:cNvPr>
          <p:cNvSpPr/>
          <p:nvPr/>
        </p:nvSpPr>
        <p:spPr>
          <a:xfrm>
            <a:off x="9982200" y="3930869"/>
            <a:ext cx="1192924" cy="16098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B6AD748-C733-F809-1F2C-D353A8604DA1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B38B11A-0FC2-9A6B-E8D6-8EDD4A869D7C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4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D4D111-B5CA-BA60-701D-4DBD0E1E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08AA4-58BE-50F2-DD41-FC61D3257DA2}"/>
              </a:ext>
            </a:extLst>
          </p:cNvPr>
          <p:cNvSpPr txBox="1"/>
          <p:nvPr/>
        </p:nvSpPr>
        <p:spPr>
          <a:xfrm>
            <a:off x="269357" y="1317655"/>
            <a:ext cx="6227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Problemi già noti nel 2014 a seguito di assunzione di RTG</a:t>
            </a:r>
          </a:p>
          <a:p>
            <a:pPr marL="342900" indent="-342900">
              <a:buAutoNum type="arabicPeriod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Decolorazione della pelle</a:t>
            </a:r>
          </a:p>
          <a:p>
            <a:pPr marL="342900" indent="-342900">
              <a:buAutoNum type="arabicPeriod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Problemi di disuria e esitazione urinaria (KNCQ5)</a:t>
            </a:r>
          </a:p>
          <a:p>
            <a:pPr marL="342900" indent="-342900">
              <a:buAutoNum type="arabicPeriod"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Bassa permeabilità della BBB</a:t>
            </a:r>
          </a:p>
          <a:p>
            <a:pPr marL="342900" indent="-342900">
              <a:buAutoNum type="arabicPeriod"/>
            </a:pPr>
            <a:r>
              <a:rPr lang="it-IT" sz="2000" dirty="0"/>
              <a:t>Formazioni di metaboliti e dimeri tossici a livello della retina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389D529-57F9-A3D9-74B4-B0AD6806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18" y="1019109"/>
            <a:ext cx="5307725" cy="17758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B715425-CB99-67D7-9984-E2C291D9D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66" t="12058" r="5003"/>
          <a:stretch/>
        </p:blipFill>
        <p:spPr>
          <a:xfrm>
            <a:off x="8610600" y="3092792"/>
            <a:ext cx="2819400" cy="1912625"/>
          </a:xfrm>
          <a:prstGeom prst="rect">
            <a:avLst/>
          </a:prstGeom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ED3BAEF7-CE73-C947-4326-0D559F729CF5}"/>
              </a:ext>
            </a:extLst>
          </p:cNvPr>
          <p:cNvSpPr/>
          <p:nvPr/>
        </p:nvSpPr>
        <p:spPr>
          <a:xfrm>
            <a:off x="10436774" y="3699643"/>
            <a:ext cx="483476" cy="383213"/>
          </a:xfrm>
          <a:prstGeom prst="ellipse">
            <a:avLst/>
          </a:pr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057D8B-3244-D835-A8DF-9287DEC0C298}"/>
              </a:ext>
            </a:extLst>
          </p:cNvPr>
          <p:cNvSpPr txBox="1"/>
          <p:nvPr/>
        </p:nvSpPr>
        <p:spPr>
          <a:xfrm>
            <a:off x="269357" y="3601356"/>
            <a:ext cx="5549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Sostituzioni eseguite basandosi su studi simili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38910C-2A29-5073-4876-ED606B08F189}"/>
              </a:ext>
            </a:extLst>
          </p:cNvPr>
          <p:cNvSpPr txBox="1"/>
          <p:nvPr/>
        </p:nvSpPr>
        <p:spPr>
          <a:xfrm>
            <a:off x="762000" y="4095988"/>
            <a:ext cx="6679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Studi SAR (</a:t>
            </a:r>
            <a:r>
              <a:rPr lang="it-IT" sz="2000" dirty="0" err="1"/>
              <a:t>structure</a:t>
            </a:r>
            <a:r>
              <a:rPr lang="it-IT" sz="2000" dirty="0"/>
              <a:t>-activity </a:t>
            </a:r>
            <a:r>
              <a:rPr lang="it-IT" sz="2000" dirty="0" err="1"/>
              <a:t>relationship</a:t>
            </a:r>
            <a:r>
              <a:rPr lang="it-IT" sz="2000" dirty="0"/>
              <a:t> study)</a:t>
            </a:r>
          </a:p>
          <a:p>
            <a:r>
              <a:rPr lang="it-IT" sz="2000" dirty="0"/>
              <a:t>Tramite tecniche di patch </a:t>
            </a:r>
            <a:r>
              <a:rPr lang="it-IT" sz="2000" dirty="0" err="1"/>
              <a:t>clamp</a:t>
            </a:r>
            <a:r>
              <a:rPr lang="it-IT" sz="2000" dirty="0"/>
              <a:t> per misurare:</a:t>
            </a:r>
          </a:p>
          <a:p>
            <a:pPr marL="714375" indent="-714375"/>
            <a:r>
              <a:rPr lang="it-IT" sz="2000" dirty="0"/>
              <a:t>∆V</a:t>
            </a:r>
            <a:r>
              <a:rPr lang="it-IT" sz="2000" baseline="-25000" dirty="0"/>
              <a:t>1/2</a:t>
            </a:r>
            <a:r>
              <a:rPr lang="it-IT" sz="2000" dirty="0"/>
              <a:t> = shift of the </a:t>
            </a:r>
            <a:r>
              <a:rPr lang="it-IT" sz="2000" dirty="0" err="1"/>
              <a:t>half</a:t>
            </a:r>
            <a:r>
              <a:rPr lang="it-IT" sz="2000" dirty="0"/>
              <a:t> </a:t>
            </a:r>
            <a:r>
              <a:rPr lang="it-IT" sz="2000" dirty="0" err="1"/>
              <a:t>voltage</a:t>
            </a:r>
            <a:r>
              <a:rPr lang="it-IT" sz="2000" dirty="0"/>
              <a:t> of </a:t>
            </a:r>
            <a:r>
              <a:rPr lang="it-IT" sz="2000" dirty="0" err="1"/>
              <a:t>maximal</a:t>
            </a:r>
            <a:r>
              <a:rPr lang="it-IT" sz="2000" dirty="0"/>
              <a:t> activation after drug </a:t>
            </a:r>
            <a:r>
              <a:rPr lang="it-IT" sz="2000" dirty="0" err="1"/>
              <a:t>administration</a:t>
            </a:r>
            <a:endParaRPr lang="it-IT" sz="2000" baseline="-25000" dirty="0"/>
          </a:p>
          <a:p>
            <a:r>
              <a:rPr lang="it-IT" sz="2000" dirty="0"/>
              <a:t>I/I</a:t>
            </a:r>
            <a:r>
              <a:rPr lang="it-IT" sz="2000" baseline="-25000" dirty="0"/>
              <a:t>0</a:t>
            </a:r>
            <a:r>
              <a:rPr lang="it-IT" sz="2000" dirty="0"/>
              <a:t> = </a:t>
            </a:r>
            <a:r>
              <a:rPr lang="it-IT" sz="2000" dirty="0" err="1"/>
              <a:t>amplitude</a:t>
            </a:r>
            <a:r>
              <a:rPr lang="it-IT" sz="2000" dirty="0"/>
              <a:t> </a:t>
            </a:r>
            <a:r>
              <a:rPr lang="it-IT" sz="2000" dirty="0" err="1"/>
              <a:t>change</a:t>
            </a:r>
            <a:r>
              <a:rPr lang="it-IT" sz="2000" dirty="0"/>
              <a:t> of the </a:t>
            </a:r>
            <a:r>
              <a:rPr lang="it-IT" sz="2000" dirty="0" err="1"/>
              <a:t>outward</a:t>
            </a:r>
            <a:r>
              <a:rPr lang="it-IT" sz="2000" dirty="0"/>
              <a:t> </a:t>
            </a:r>
            <a:r>
              <a:rPr lang="it-IT" sz="2000" dirty="0" err="1"/>
              <a:t>current</a:t>
            </a:r>
            <a:endParaRPr lang="it-IT" sz="2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AB3527-B9D0-24B7-EA76-28016B1A8399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Pynegabine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D855BAD-80BB-DA39-0C6F-C8BC6924935D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21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270F93B-F6FD-D1A1-FFCB-411C2ECC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37C36E-0DDF-BD8E-9E7A-E8027E3F9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39" y="1136390"/>
            <a:ext cx="4310369" cy="50857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8D796A-79E4-73EA-51B9-BD2A84E11711}"/>
              </a:ext>
            </a:extLst>
          </p:cNvPr>
          <p:cNvSpPr txBox="1"/>
          <p:nvPr/>
        </p:nvSpPr>
        <p:spPr>
          <a:xfrm>
            <a:off x="294289" y="1219200"/>
            <a:ext cx="558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1° step</a:t>
            </a:r>
            <a:r>
              <a:rPr lang="it-IT" sz="2000" dirty="0"/>
              <a:t>: sintesi composti </a:t>
            </a:r>
            <a:r>
              <a:rPr lang="it-IT" sz="2000" dirty="0" err="1"/>
              <a:t>deamminati</a:t>
            </a:r>
            <a:r>
              <a:rPr lang="it-IT" sz="2000" dirty="0"/>
              <a:t> in R2 e sostituzione con diversi gruppi acilici in R1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6C17EE-1002-7AA3-6518-8B2106042AEC}"/>
              </a:ext>
            </a:extLst>
          </p:cNvPr>
          <p:cNvSpPr txBox="1"/>
          <p:nvPr/>
        </p:nvSpPr>
        <p:spPr>
          <a:xfrm>
            <a:off x="7052445" y="2911364"/>
            <a:ext cx="3846784" cy="430925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372DA8-E91D-B6F7-BE87-757F4174DC7D}"/>
              </a:ext>
            </a:extLst>
          </p:cNvPr>
          <p:cNvSpPr txBox="1"/>
          <p:nvPr/>
        </p:nvSpPr>
        <p:spPr>
          <a:xfrm>
            <a:off x="294289" y="2075169"/>
            <a:ext cx="5118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Farmacocinetica CF312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Concentrazioni nel cervello maggiore di 1.9 rispetto alla concentrazione nel sangue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</a:t>
            </a:r>
            <a:r>
              <a:rPr lang="it-IT" baseline="-25000" dirty="0"/>
              <a:t>max</a:t>
            </a:r>
            <a:r>
              <a:rPr lang="it-IT" dirty="0"/>
              <a:t> 4421 ng/ml (cervello)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AUC</a:t>
            </a:r>
            <a:r>
              <a:rPr lang="it-IT" baseline="-25000" dirty="0"/>
              <a:t>0-t</a:t>
            </a:r>
            <a:r>
              <a:rPr lang="it-IT" dirty="0"/>
              <a:t> 3565 </a:t>
            </a:r>
            <a:r>
              <a:rPr lang="it-IT" sz="1800" b="0" i="0" u="none" strike="noStrike" baseline="0" dirty="0" err="1">
                <a:latin typeface="AdvOT2e364b11"/>
              </a:rPr>
              <a:t>ng</a:t>
            </a:r>
            <a:r>
              <a:rPr lang="it-IT" sz="1800" b="0" i="0" u="none" strike="noStrike" baseline="0" dirty="0" err="1">
                <a:latin typeface="AdvOT8608a8d1"/>
              </a:rPr>
              <a:t>·</a:t>
            </a:r>
            <a:r>
              <a:rPr lang="it-IT" sz="1800" b="0" i="0" u="none" strike="noStrike" baseline="0" dirty="0" err="1">
                <a:latin typeface="AdvOT2e364b11"/>
              </a:rPr>
              <a:t>h</a:t>
            </a:r>
            <a:r>
              <a:rPr lang="it-IT" sz="1800" b="0" i="0" u="none" strike="noStrike" baseline="0" dirty="0">
                <a:latin typeface="AdvOT2e364b11"/>
              </a:rPr>
              <a:t>/g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9F9CCE-1504-BF9E-B0D7-AB58CA006954}"/>
              </a:ext>
            </a:extLst>
          </p:cNvPr>
          <p:cNvSpPr txBox="1"/>
          <p:nvPr/>
        </p:nvSpPr>
        <p:spPr>
          <a:xfrm>
            <a:off x="294289" y="3668111"/>
            <a:ext cx="5948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Studi in vivo CF312 (30 mg/kg)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Protezione nel 50% dei topi KM nelle crisi tonico-clonico (MES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Protezione nel 60% dei tipo KM nelle crisi cloniche (sc-PTZ test)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C6C36E-07A0-DD16-6B49-711D67EBA73E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Pynegabine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D95E4CC-9A3B-B6A8-11D2-22C960A2EA0A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2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270F93B-F6FD-D1A1-FFCB-411C2ECC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15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8D796A-79E4-73EA-51B9-BD2A84E11711}"/>
              </a:ext>
            </a:extLst>
          </p:cNvPr>
          <p:cNvSpPr txBox="1"/>
          <p:nvPr/>
        </p:nvSpPr>
        <p:spPr>
          <a:xfrm>
            <a:off x="409903" y="1226659"/>
            <a:ext cx="609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2° step</a:t>
            </a:r>
            <a:r>
              <a:rPr lang="it-IT" sz="2000" dirty="0"/>
              <a:t>: sintesi composti CF312 con diversi sostituenti R nel benzene a sinistra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76557B5-99CD-53F6-D110-CCE5CCAE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001" y="791606"/>
            <a:ext cx="4632377" cy="543509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6C17EE-1002-7AA3-6518-8B2106042AEC}"/>
              </a:ext>
            </a:extLst>
          </p:cNvPr>
          <p:cNvSpPr txBox="1"/>
          <p:nvPr/>
        </p:nvSpPr>
        <p:spPr>
          <a:xfrm>
            <a:off x="7170149" y="5454970"/>
            <a:ext cx="3780000" cy="32400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35CCCE4-4807-7B99-8D27-27F914C47C59}"/>
              </a:ext>
            </a:extLst>
          </p:cNvPr>
          <p:cNvSpPr txBox="1"/>
          <p:nvPr/>
        </p:nvSpPr>
        <p:spPr>
          <a:xfrm>
            <a:off x="409903" y="2194514"/>
            <a:ext cx="6096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L2-1 e L2-2: cambiamento posizione F fallimentare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L2-3-L2-4: aggiunta secondo gruppo </a:t>
            </a:r>
            <a:r>
              <a:rPr lang="it-IT" dirty="0" err="1"/>
              <a:t>elettronattrattore</a:t>
            </a:r>
            <a:r>
              <a:rPr lang="it-IT" dirty="0"/>
              <a:t> fallimentare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L2-6: aggiunta gruppo </a:t>
            </a:r>
            <a:r>
              <a:rPr lang="it-IT" dirty="0" err="1"/>
              <a:t>elettronattrattore</a:t>
            </a:r>
            <a:r>
              <a:rPr lang="it-IT" dirty="0"/>
              <a:t> fallimentare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L2-7: valori paragonabili a CF312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158DA22-C551-74CE-E676-83B2788F9584}"/>
              </a:ext>
            </a:extLst>
          </p:cNvPr>
          <p:cNvCxnSpPr/>
          <p:nvPr/>
        </p:nvCxnSpPr>
        <p:spPr>
          <a:xfrm>
            <a:off x="3436883" y="3815255"/>
            <a:ext cx="0" cy="37837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8728BF4-7279-221B-CC67-ACAFF90888C6}"/>
              </a:ext>
            </a:extLst>
          </p:cNvPr>
          <p:cNvSpPr txBox="1"/>
          <p:nvPr/>
        </p:nvSpPr>
        <p:spPr>
          <a:xfrm>
            <a:off x="2007476" y="4337041"/>
            <a:ext cx="281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CF312</a:t>
            </a:r>
            <a:r>
              <a:rPr lang="it-IT" sz="2000" dirty="0"/>
              <a:t> come riferimento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175136-BB17-18F8-9D80-86C714E9F91E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Pynegabine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C93C867-C1F8-E8E6-242C-5B43027A239B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5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3A30E3-F16B-9D17-9BBD-8C32A8B7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16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B2B2559-2014-E8FD-1071-55621A371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4"/>
          <a:stretch/>
        </p:blipFill>
        <p:spPr>
          <a:xfrm>
            <a:off x="6831724" y="1237621"/>
            <a:ext cx="4981904" cy="448694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DD03E8-F613-6B4E-1142-34DCC5711E56}"/>
              </a:ext>
            </a:extLst>
          </p:cNvPr>
          <p:cNvSpPr txBox="1"/>
          <p:nvPr/>
        </p:nvSpPr>
        <p:spPr>
          <a:xfrm>
            <a:off x="357350" y="173832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3° step</a:t>
            </a:r>
            <a:r>
              <a:rPr lang="it-IT" sz="2000" dirty="0"/>
              <a:t>: sintesi composti CF312 con diversi sostituenti nel benzene a destra e diverse posizione del carbammato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90332EA-63AE-3F16-8A7D-FB5591A658C9}"/>
              </a:ext>
            </a:extLst>
          </p:cNvPr>
          <p:cNvSpPr txBox="1"/>
          <p:nvPr/>
        </p:nvSpPr>
        <p:spPr>
          <a:xfrm>
            <a:off x="504496" y="3208311"/>
            <a:ext cx="5318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Posizione carbammato in </a:t>
            </a:r>
            <a:r>
              <a:rPr lang="it-IT" i="1" dirty="0"/>
              <a:t>para</a:t>
            </a:r>
            <a:r>
              <a:rPr lang="it-IT" dirty="0"/>
              <a:t> è fondamentale per mantenere l’azione sul recettore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Valutazioni con sostituzione con 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9BB09F7-33C3-5952-915F-4D9CAA96972F}"/>
              </a:ext>
            </a:extLst>
          </p:cNvPr>
          <p:cNvSpPr txBox="1"/>
          <p:nvPr/>
        </p:nvSpPr>
        <p:spPr>
          <a:xfrm>
            <a:off x="7196063" y="3597194"/>
            <a:ext cx="3846784" cy="430925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7668B5-0EDB-CD42-1BE1-1BDA19E73505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Pynegabine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C4353DC-ED66-6E6D-BAFA-511B8651B9BE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39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A0BB38-29EF-78DD-0A37-E827D186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8020CB7-CF8E-5705-15AB-65F1E6CF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6" b="4706"/>
          <a:stretch/>
        </p:blipFill>
        <p:spPr>
          <a:xfrm>
            <a:off x="6143334" y="1018699"/>
            <a:ext cx="5188851" cy="10009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1A738DC-B025-BE2B-D0FD-08D1A2C1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824" y="2093198"/>
            <a:ext cx="4653413" cy="42235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D9A67D-A7B0-FBA1-2B5C-C420CA7A1921}"/>
              </a:ext>
            </a:extLst>
          </p:cNvPr>
          <p:cNvSpPr txBox="1"/>
          <p:nvPr/>
        </p:nvSpPr>
        <p:spPr>
          <a:xfrm>
            <a:off x="6471824" y="2101561"/>
            <a:ext cx="3964948" cy="45245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498609-DBA1-EADC-4CBF-55505DC6E131}"/>
              </a:ext>
            </a:extLst>
          </p:cNvPr>
          <p:cNvSpPr txBox="1"/>
          <p:nvPr/>
        </p:nvSpPr>
        <p:spPr>
          <a:xfrm>
            <a:off x="6471824" y="5228389"/>
            <a:ext cx="3964948" cy="452453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B60C52F-ADB0-D5C9-9D77-A3FC50290515}"/>
              </a:ext>
            </a:extLst>
          </p:cNvPr>
          <p:cNvSpPr txBox="1"/>
          <p:nvPr/>
        </p:nvSpPr>
        <p:spPr>
          <a:xfrm>
            <a:off x="47334" y="138531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7030A0"/>
                </a:solidFill>
              </a:rPr>
              <a:t>3° step</a:t>
            </a:r>
            <a:r>
              <a:rPr lang="it-IT" sz="2000" dirty="0"/>
              <a:t>: sintesi composti CF312 con diversi sostituenti nel benzene a destra e diverse posizione del carbammato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FD570B3-D62E-F353-681A-36D1EDD1F9B8}"/>
              </a:ext>
            </a:extLst>
          </p:cNvPr>
          <p:cNvSpPr txBox="1"/>
          <p:nvPr/>
        </p:nvSpPr>
        <p:spPr>
          <a:xfrm>
            <a:off x="488730" y="2327787"/>
            <a:ext cx="4729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Introduzione gruppo metilico in </a:t>
            </a:r>
            <a:r>
              <a:rPr lang="it-IT" i="1" dirty="0"/>
              <a:t>meta </a:t>
            </a:r>
            <a:r>
              <a:rPr lang="it-IT" dirty="0"/>
              <a:t>(L3-8) consente rotazione legame C-N e probabilmente maggiore interazione con tasca di binding idrofobica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aggiunta 2 gruppi metili (spunto da alcuni anestetici)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284DD40-4BAD-42BD-EFAB-5A8757A05532}"/>
              </a:ext>
            </a:extLst>
          </p:cNvPr>
          <p:cNvSpPr txBox="1"/>
          <p:nvPr/>
        </p:nvSpPr>
        <p:spPr>
          <a:xfrm>
            <a:off x="740979" y="4633337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Lead compound: L3-14 o </a:t>
            </a:r>
            <a:r>
              <a:rPr lang="it-IT" sz="2000" b="1" dirty="0">
                <a:solidFill>
                  <a:srgbClr val="7030A0"/>
                </a:solidFill>
              </a:rPr>
              <a:t>HN37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A312940-64C5-DA54-C491-6BB6C4D64041}"/>
              </a:ext>
            </a:extLst>
          </p:cNvPr>
          <p:cNvCxnSpPr/>
          <p:nvPr/>
        </p:nvCxnSpPr>
        <p:spPr>
          <a:xfrm>
            <a:off x="2690649" y="4082113"/>
            <a:ext cx="0" cy="378373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BAF799-ABFF-D6DA-86CE-E439DB58DFF1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Pynegabine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4A3A464-2CC4-C45E-4210-AA3567CF3988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8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601ED92-871C-55CF-4184-A525F54C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01F8C7-F89D-81B6-B32D-EA1914F09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214" y="627970"/>
            <a:ext cx="2300247" cy="18419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426A56-28F5-C9FF-B780-CE89AAA08580}"/>
              </a:ext>
            </a:extLst>
          </p:cNvPr>
          <p:cNvSpPr txBox="1"/>
          <p:nvPr/>
        </p:nvSpPr>
        <p:spPr>
          <a:xfrm>
            <a:off x="441434" y="1314969"/>
            <a:ext cx="66530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Studi farmacocinetica: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Assorbimento veloce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Miglior esposizione al cervello</a:t>
            </a:r>
          </a:p>
          <a:p>
            <a:pPr marL="273050" algn="l"/>
            <a:r>
              <a:rPr lang="it-IT" sz="2000" dirty="0"/>
              <a:t>Non inibisce le isoforme di CYP (test su </a:t>
            </a:r>
            <a:r>
              <a:rPr lang="it-IT" sz="2000" b="0" i="0" u="none" strike="noStrike" baseline="0" dirty="0"/>
              <a:t>CYP1A2,</a:t>
            </a:r>
          </a:p>
          <a:p>
            <a:pPr marL="273050" algn="l"/>
            <a:r>
              <a:rPr lang="it-IT" sz="2000" b="0" i="0" u="none" strike="noStrike" baseline="0" dirty="0"/>
              <a:t>CYP2B6, CYP2C8, CYP2C9, CYP2C19, CYP2D6 e CYP3A4)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714A85A-1283-B1B5-A21F-86DF6EB9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" y="3207298"/>
            <a:ext cx="9402039" cy="203377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DF45AAB-C6DE-3AC9-C99D-8C430184B8AA}"/>
              </a:ext>
            </a:extLst>
          </p:cNvPr>
          <p:cNvSpPr/>
          <p:nvPr/>
        </p:nvSpPr>
        <p:spPr>
          <a:xfrm>
            <a:off x="2380057" y="3513083"/>
            <a:ext cx="815087" cy="111146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A11E6A0-F4B7-BDCC-1D6A-7EAB78C0192F}"/>
              </a:ext>
            </a:extLst>
          </p:cNvPr>
          <p:cNvSpPr/>
          <p:nvPr/>
        </p:nvSpPr>
        <p:spPr>
          <a:xfrm>
            <a:off x="8620574" y="3496250"/>
            <a:ext cx="1057362" cy="8263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217557-1DE0-D58C-8AB6-AB5E544B98EB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Pynegabine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9AC0CA6-81FE-A54D-D8A5-72183F5B3FB5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0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3BB1FD-EB16-132D-6006-0A6EB9AD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19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798EF98-237D-CE96-8C26-4B36F5AE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8" y="1686059"/>
            <a:ext cx="5087007" cy="348588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0072EA-F869-6114-9BED-ECEB14C43A2E}"/>
              </a:ext>
            </a:extLst>
          </p:cNvPr>
          <p:cNvSpPr txBox="1"/>
          <p:nvPr/>
        </p:nvSpPr>
        <p:spPr>
          <a:xfrm>
            <a:off x="504496" y="2228670"/>
            <a:ext cx="5591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>
                <a:solidFill>
                  <a:srgbClr val="000000"/>
                </a:solidFill>
              </a:rPr>
              <a:t>Per</a:t>
            </a:r>
            <a:r>
              <a:rPr lang="it-IT" b="0" i="0" u="none" strike="noStrike" baseline="0" dirty="0">
                <a:solidFill>
                  <a:srgbClr val="000000"/>
                </a:solidFill>
              </a:rPr>
              <a:t> KCNQ2/KCNQ3 canali</a:t>
            </a:r>
            <a:r>
              <a:rPr lang="it-IT" dirty="0">
                <a:solidFill>
                  <a:srgbClr val="000000"/>
                </a:solidFill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it-IT" b="0" i="0" u="none" strike="noStrike" baseline="0" dirty="0">
                <a:solidFill>
                  <a:srgbClr val="000000"/>
                </a:solidFill>
              </a:rPr>
              <a:t>HN37 ha un valore di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EC50 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33.07 ± 4.36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nM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RTG (4.15 ± 0.54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μM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pPr algn="l"/>
            <a:r>
              <a:rPr lang="en-US" dirty="0">
                <a:solidFill>
                  <a:srgbClr val="000000"/>
                </a:solidFill>
              </a:rPr>
              <a:t>Potenza </a:t>
            </a:r>
            <a:r>
              <a:rPr lang="en-US" dirty="0" err="1">
                <a:solidFill>
                  <a:srgbClr val="000000"/>
                </a:solidFill>
              </a:rPr>
              <a:t>aumentata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125 volte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0B254AF-A012-56A2-1F04-2FE14C480C17}"/>
              </a:ext>
            </a:extLst>
          </p:cNvPr>
          <p:cNvSpPr txBox="1"/>
          <p:nvPr/>
        </p:nvSpPr>
        <p:spPr>
          <a:xfrm>
            <a:off x="178676" y="3880945"/>
            <a:ext cx="6096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0" i="0" u="none" strike="noStrike" baseline="0" dirty="0">
                <a:solidFill>
                  <a:srgbClr val="000000"/>
                </a:solidFill>
              </a:rPr>
              <a:t>HN37 </a:t>
            </a:r>
            <a:r>
              <a:rPr lang="it-IT" sz="2000" dirty="0">
                <a:solidFill>
                  <a:srgbClr val="000000"/>
                </a:solidFill>
              </a:rPr>
              <a:t>sembra quindi avere una grande attività nello smorzare l’eccitabilità dei neuroni rispetto a RTG</a:t>
            </a:r>
            <a:endParaRPr lang="it-IT" sz="2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7169C19-2310-C08B-0921-26AAB7528FAE}"/>
              </a:ext>
            </a:extLst>
          </p:cNvPr>
          <p:cNvSpPr txBox="1"/>
          <p:nvPr/>
        </p:nvSpPr>
        <p:spPr>
          <a:xfrm>
            <a:off x="767256" y="136525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Dalla 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P-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alla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Pynegabine</a:t>
            </a:r>
            <a:endParaRPr lang="it-IT" sz="3200" i="1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27C24B1-8AF1-DF06-9C46-7840C557CE7A}"/>
              </a:ext>
            </a:extLst>
          </p:cNvPr>
          <p:cNvCxnSpPr>
            <a:cxnSpLocks/>
          </p:cNvCxnSpPr>
          <p:nvPr/>
        </p:nvCxnSpPr>
        <p:spPr>
          <a:xfrm>
            <a:off x="2517228" y="721300"/>
            <a:ext cx="7157545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8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870B71-A8B1-1130-AA50-BFF1354D132F}"/>
              </a:ext>
            </a:extLst>
          </p:cNvPr>
          <p:cNvSpPr txBox="1"/>
          <p:nvPr/>
        </p:nvSpPr>
        <p:spPr>
          <a:xfrm>
            <a:off x="1571297" y="136525"/>
            <a:ext cx="904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Impatto e cause dell’epilessia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1233F1C-BD05-B216-B338-A96D0B87C17D}"/>
              </a:ext>
            </a:extLst>
          </p:cNvPr>
          <p:cNvCxnSpPr>
            <a:cxnSpLocks/>
          </p:cNvCxnSpPr>
          <p:nvPr/>
        </p:nvCxnSpPr>
        <p:spPr>
          <a:xfrm>
            <a:off x="3025831" y="721300"/>
            <a:ext cx="6140338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F6F60B1-9F34-715D-4D42-B944443A52F5}"/>
                  </a:ext>
                </a:extLst>
              </p14:cNvPr>
              <p14:cNvContentPartPr/>
              <p14:nvPr/>
            </p14:nvContentPartPr>
            <p14:xfrm>
              <a:off x="4635120" y="2658335"/>
              <a:ext cx="360" cy="3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F6F60B1-9F34-715D-4D42-B944443A52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120" y="26496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599D63A0-CA36-89BD-E9F1-5B6EAE93FFDF}"/>
                  </a:ext>
                </a:extLst>
              </p14:cNvPr>
              <p14:cNvContentPartPr/>
              <p14:nvPr/>
            </p14:nvContentPartPr>
            <p14:xfrm>
              <a:off x="4256760" y="2879375"/>
              <a:ext cx="360" cy="3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599D63A0-CA36-89BD-E9F1-5B6EAE93FF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8760" y="277173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DDE8EFF-7172-11B9-C318-3075C120A3DE}"/>
                  </a:ext>
                </a:extLst>
              </p14:cNvPr>
              <p14:cNvContentPartPr/>
              <p14:nvPr/>
            </p14:nvContentPartPr>
            <p14:xfrm>
              <a:off x="6095640" y="2332966"/>
              <a:ext cx="360" cy="3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DDE8EFF-7172-11B9-C318-3075C120A3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7640" y="2225326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Segnaposto numero diapositiva 25">
            <a:extLst>
              <a:ext uri="{FF2B5EF4-FFF2-40B4-BE49-F238E27FC236}">
                <a16:creationId xmlns:a16="http://schemas.microsoft.com/office/drawing/2014/main" id="{080F2212-14A4-BFE9-E982-1E44F8D2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2</a:t>
            </a:fld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9866E8A-236D-FC44-219B-C779F45839C7}"/>
              </a:ext>
            </a:extLst>
          </p:cNvPr>
          <p:cNvSpPr txBox="1"/>
          <p:nvPr/>
        </p:nvSpPr>
        <p:spPr>
          <a:xfrm>
            <a:off x="220717" y="142526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70 milioni di persone affette da crisi epilettiche,</a:t>
            </a:r>
          </a:p>
          <a:p>
            <a:r>
              <a:rPr lang="it-IT" sz="18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Il 30% sono farmaco resistenti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B72D11D-B027-9E30-FCC3-CF8786E989AA}"/>
              </a:ext>
            </a:extLst>
          </p:cNvPr>
          <p:cNvSpPr txBox="1"/>
          <p:nvPr/>
        </p:nvSpPr>
        <p:spPr>
          <a:xfrm>
            <a:off x="209845" y="2437009"/>
            <a:ext cx="6821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Epilessia genetica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Epilessia acquisita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Epilessia dovuta da malattie metaboliche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/>
              <a:t>Epilessia dovuta da malattie del sistema immunitario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5785627-9400-DEA1-A0B7-B5B58F79A313}"/>
              </a:ext>
            </a:extLst>
          </p:cNvPr>
          <p:cNvSpPr txBox="1"/>
          <p:nvPr/>
        </p:nvSpPr>
        <p:spPr>
          <a:xfrm>
            <a:off x="209845" y="4878173"/>
            <a:ext cx="588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Farmaci sintomatologici</a:t>
            </a:r>
          </a:p>
        </p:txBody>
      </p:sp>
      <p:pic>
        <p:nvPicPr>
          <p:cNvPr id="15362" name="Picture 2" descr="Sagoma di mappa del mondo. mappa grigia semplice digitale in stile piatto.  terra realistica dell'illustrazione di vettore isolata su fondo bianco |  Vettore Premium">
            <a:extLst>
              <a:ext uri="{FF2B5EF4-FFF2-40B4-BE49-F238E27FC236}">
                <a16:creationId xmlns:a16="http://schemas.microsoft.com/office/drawing/2014/main" id="{816F3286-368B-85F1-B6FE-1ADA8F61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05" y="1748432"/>
            <a:ext cx="4602555" cy="31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8378B5-ACB0-934D-00C0-D3A5AC7C5751}"/>
              </a:ext>
            </a:extLst>
          </p:cNvPr>
          <p:cNvSpPr txBox="1"/>
          <p:nvPr/>
        </p:nvSpPr>
        <p:spPr>
          <a:xfrm>
            <a:off x="8899878" y="5008108"/>
            <a:ext cx="216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 Italia circa 500 mila persone soffrono di epilessia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F08B262-4FFD-E689-2381-41EB86A9989C}"/>
              </a:ext>
            </a:extLst>
          </p:cNvPr>
          <p:cNvCxnSpPr/>
          <p:nvPr/>
        </p:nvCxnSpPr>
        <p:spPr>
          <a:xfrm>
            <a:off x="9895672" y="3362253"/>
            <a:ext cx="0" cy="158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91D4812-1AB9-2EC2-7485-CDFC66CA565E}"/>
              </a:ext>
            </a:extLst>
          </p:cNvPr>
          <p:cNvCxnSpPr/>
          <p:nvPr/>
        </p:nvCxnSpPr>
        <p:spPr>
          <a:xfrm>
            <a:off x="9166169" y="3365193"/>
            <a:ext cx="7345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F144B39B-72C4-B3B8-9892-E3E7645F43D6}"/>
              </a:ext>
            </a:extLst>
          </p:cNvPr>
          <p:cNvSpPr/>
          <p:nvPr/>
        </p:nvSpPr>
        <p:spPr>
          <a:xfrm>
            <a:off x="9049882" y="3302461"/>
            <a:ext cx="116287" cy="1265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3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3DDE4F-FB2C-904B-BBAD-0D48CABB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20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1C7FA9-B535-BB2B-D1CC-B27BD1395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15788" r="5414"/>
          <a:stretch/>
        </p:blipFill>
        <p:spPr>
          <a:xfrm>
            <a:off x="7924800" y="721300"/>
            <a:ext cx="3429000" cy="22891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9A5B385-8B80-A37E-3C9C-E87AA39A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61" y="3358709"/>
            <a:ext cx="4141587" cy="30066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CDFD1C-DCFB-BB18-1375-B53683558D91}"/>
              </a:ext>
            </a:extLst>
          </p:cNvPr>
          <p:cNvSpPr txBox="1"/>
          <p:nvPr/>
        </p:nvSpPr>
        <p:spPr>
          <a:xfrm>
            <a:off x="767255" y="136525"/>
            <a:ext cx="1065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Interazioni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3200" i="1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retigabine</a:t>
            </a:r>
            <a:r>
              <a:rPr lang="it-IT" sz="3200" i="1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Kv7.2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110687-1DAF-F8C4-2991-B372802BF372}"/>
              </a:ext>
            </a:extLst>
          </p:cNvPr>
          <p:cNvSpPr txBox="1"/>
          <p:nvPr/>
        </p:nvSpPr>
        <p:spPr>
          <a:xfrm>
            <a:off x="288676" y="1026604"/>
            <a:ext cx="6857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Studi di mutagenesi sito-diretta hanno suggerito l’importanza di W236 (interazioni area  1 e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Studi di dinamica molecolare hanno </a:t>
            </a:r>
            <a:r>
              <a:rPr lang="it-IT" dirty="0" err="1"/>
              <a:t>rilvelato</a:t>
            </a:r>
            <a:r>
              <a:rPr lang="it-IT" dirty="0"/>
              <a:t> l’importanza di S303 (interazioni area 2), F305 E F204 (interazioni area 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285B23-1AAC-333A-EB0C-2999542DB379}"/>
              </a:ext>
            </a:extLst>
          </p:cNvPr>
          <p:cNvSpPr txBox="1"/>
          <p:nvPr/>
        </p:nvSpPr>
        <p:spPr>
          <a:xfrm>
            <a:off x="288676" y="2703413"/>
            <a:ext cx="593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Interazione con S303 dispensabile poiché HN37 (CH3) mostra proprietà migliori rispetto a RTG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Confermata l’importanza delle interazioni aromatiche grazie a studi con sostituzioni del gruppo </a:t>
            </a:r>
            <a:r>
              <a:rPr lang="it-IT" dirty="0" err="1"/>
              <a:t>fluorobenzilico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06D688A-C16B-9356-4110-52519AAB1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1" y="5863786"/>
            <a:ext cx="5933448" cy="6454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1D49867-1D6B-5EA9-7B68-F6BC35EE4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9" y="4542169"/>
            <a:ext cx="6153724" cy="135132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D639E96-BF6A-EC32-DE9F-0CEC89A0DB83}"/>
              </a:ext>
            </a:extLst>
          </p:cNvPr>
          <p:cNvCxnSpPr>
            <a:cxnSpLocks/>
          </p:cNvCxnSpPr>
          <p:nvPr/>
        </p:nvCxnSpPr>
        <p:spPr>
          <a:xfrm>
            <a:off x="2816414" y="637220"/>
            <a:ext cx="6663919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2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7A49F2F-4B79-DE98-2844-98F26B16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21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B97EE7-904B-E81F-E318-099FD15D1EB5}"/>
              </a:ext>
            </a:extLst>
          </p:cNvPr>
          <p:cNvSpPr txBox="1"/>
          <p:nvPr/>
        </p:nvSpPr>
        <p:spPr>
          <a:xfrm>
            <a:off x="3794234" y="236346"/>
            <a:ext cx="460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4DCC6E-A34E-A2E6-3644-F553859DC70A}"/>
              </a:ext>
            </a:extLst>
          </p:cNvPr>
          <p:cNvSpPr txBox="1"/>
          <p:nvPr/>
        </p:nvSpPr>
        <p:spPr>
          <a:xfrm>
            <a:off x="351923" y="1361256"/>
            <a:ext cx="100914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HN37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È un potente attivatore di Kv7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Efficace </a:t>
            </a:r>
            <a:r>
              <a:rPr lang="it-IT" sz="2000" i="1" dirty="0"/>
              <a:t>in vivo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Attività antiepilettica migliorata rispetto a RTG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Miglior margine di sicurezza rispetto ad altri farmaci antiepilettici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Diminuisce la formazione di dimeri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574279-92B7-F27D-F55F-E2891CB9723B}"/>
              </a:ext>
            </a:extLst>
          </p:cNvPr>
          <p:cNvSpPr txBox="1"/>
          <p:nvPr/>
        </p:nvSpPr>
        <p:spPr>
          <a:xfrm>
            <a:off x="555693" y="4090425"/>
            <a:ext cx="5592680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/>
              <a:t>Approvato per entrare in fase clinica I da NMPA (</a:t>
            </a:r>
            <a:r>
              <a:rPr lang="it-IT" sz="2000" b="0" i="0" dirty="0">
                <a:solidFill>
                  <a:srgbClr val="202124"/>
                </a:solidFill>
                <a:effectLst/>
                <a:latin typeface="Google Sans"/>
              </a:rPr>
              <a:t>National </a:t>
            </a:r>
            <a:r>
              <a:rPr lang="it-IT" sz="2000" b="0" i="0" dirty="0" err="1">
                <a:solidFill>
                  <a:srgbClr val="202124"/>
                </a:solidFill>
                <a:effectLst/>
                <a:latin typeface="Google Sans"/>
              </a:rPr>
              <a:t>Medical</a:t>
            </a:r>
            <a:r>
              <a:rPr lang="it-IT" sz="2000" b="0" i="0" dirty="0">
                <a:solidFill>
                  <a:srgbClr val="202124"/>
                </a:solidFill>
                <a:effectLst/>
                <a:latin typeface="Google Sans"/>
              </a:rPr>
              <a:t> Products Administration</a:t>
            </a:r>
            <a:r>
              <a:rPr lang="it-IT" sz="2000" dirty="0"/>
              <a:t>)</a:t>
            </a:r>
          </a:p>
        </p:txBody>
      </p:sp>
      <p:pic>
        <p:nvPicPr>
          <p:cNvPr id="3074" name="Picture 2" descr="HN37|Cas# 1821222-10-9">
            <a:extLst>
              <a:ext uri="{FF2B5EF4-FFF2-40B4-BE49-F238E27FC236}">
                <a16:creationId xmlns:a16="http://schemas.microsoft.com/office/drawing/2014/main" id="{E13D7CFE-888B-5639-634D-9929113A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34" y="1786463"/>
            <a:ext cx="3285073" cy="328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776F9ED-328B-14A3-6121-6724CF125698}"/>
              </a:ext>
            </a:extLst>
          </p:cNvPr>
          <p:cNvCxnSpPr>
            <a:cxnSpLocks/>
          </p:cNvCxnSpPr>
          <p:nvPr/>
        </p:nvCxnSpPr>
        <p:spPr>
          <a:xfrm>
            <a:off x="2816414" y="753118"/>
            <a:ext cx="6663919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456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54B3BAE-ED62-EA1E-2F00-422D5D8A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22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DE70BF-FFA5-66DF-7A7A-97DD20623ECD}"/>
              </a:ext>
            </a:extLst>
          </p:cNvPr>
          <p:cNvSpPr txBox="1"/>
          <p:nvPr/>
        </p:nvSpPr>
        <p:spPr>
          <a:xfrm>
            <a:off x="3321269" y="136525"/>
            <a:ext cx="554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BIBLIOGRAFIA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1A2736-6619-FB1D-4E21-11F9A03245E6}"/>
              </a:ext>
            </a:extLst>
          </p:cNvPr>
          <p:cNvSpPr txBox="1"/>
          <p:nvPr/>
        </p:nvSpPr>
        <p:spPr>
          <a:xfrm>
            <a:off x="0" y="671691"/>
            <a:ext cx="118556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Gunthorpe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MJ, Large CH,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Sankar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R. The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mechanism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of action of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retigabine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(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ezogabine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), a first-in-class K+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channel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opener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for the treatment of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epilepsy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Epilepsia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2012 Mar;53(3):412-24.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10.1111/j.1528-1167.2011.03365.x.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2012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Jan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5. PMID: 22220513.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Groseclose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MR, Castellino S. An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Investigation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into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Retigabine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(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Ezogabine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) Associated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Dyspigmentation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in Rat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Eyes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by MALDI Imaging Mass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Spectrometry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Chem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Res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Toxicol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2019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Feb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18;32(2):294-303.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10.1021/acs.chemrestox.8b00313.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2019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Jan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31. PMID: 30638013.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Zhang YM,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Xu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HY, Hu HN,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Tian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FY, Chen F,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Liu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HN,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Zhan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L, Pi XP,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Liu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J, Gao ZB,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FJ. Discovery of HN37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a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Potent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and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Chemically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Stable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Antiepileptic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Drug Candidate. J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Med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Chem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2021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May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13;64(9):5816-5837.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10.1021/acs.jmedchem.0c02252.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2021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Apr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30. PMID: 33929863.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Musella S, Carotenuto L, Beyond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Retigabine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Design,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Synthesis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, and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Pharmacological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Characterization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of a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Potent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and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Chemically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Stable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Neuronal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Kv7 Channel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Activator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with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Anticonvulsant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Activity. J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Med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Chem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2022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Aug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25;65(16):11340-11364.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10.1021/acs.jmedchem.2c00911.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2022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Aug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16. PMID: 35972998; PMCID: PMC9421656.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Szelenyi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I.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Flupirtine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, a re-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discovered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drug,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revisited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Inflamm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Res. 2013 Mar;62(3):251-8.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10.1007/s00011-013-0592-5.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2013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Jan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16. PMID: 23322112.</a:t>
            </a:r>
            <a:endParaRPr lang="it-IT" dirty="0">
              <a:solidFill>
                <a:srgbClr val="212121"/>
              </a:solidFill>
              <a:latin typeface="BlinkMacSystemFon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Abbott GW.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KCNQs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Ligand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- and Voltage-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Gated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Potassium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Channels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Front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Physiol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2020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Jun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23;11:583.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10.3389/fphys.2020.00583. PMID: 32655402; PMCID: PMC7324551.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Bean BP. The action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potential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mammalian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central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neurons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Nat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Rev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Neurosci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2007 Jun;8(6):451-65.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10.1038/nrn2148. PMID: 17514198.</a:t>
            </a:r>
            <a:endParaRPr lang="it-IT" dirty="0">
              <a:solidFill>
                <a:srgbClr val="212121"/>
              </a:solidFill>
              <a:latin typeface="BlinkMacSystemFon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Porter RJ,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Nohria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V,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Rundfeldt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C.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Retigabine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Neurotherapeutics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. 2007 Jan;4(1):149-54.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10.1016/j.nurt.2006.11.012. PMID: 17199031; PMCID: PMC7479689.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Akyuz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E,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Polat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AK,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Eroglu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E,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Kullu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Angelopoulou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E,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Paudel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YN.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Revisiting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the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role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neurotransmitters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epilepsy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An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updated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review. Life Sci. 2021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Jan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15;265:118826.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: 10.1016/j.lfs.2020.118826.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2020 </a:t>
            </a:r>
            <a:r>
              <a:rPr lang="it-IT" b="0" i="0" dirty="0" err="1">
                <a:solidFill>
                  <a:srgbClr val="212121"/>
                </a:solidFill>
                <a:effectLst/>
                <a:latin typeface="BlinkMacSystemFont"/>
              </a:rPr>
              <a:t>Nov</a:t>
            </a:r>
            <a:r>
              <a:rPr lang="it-IT" b="0" i="0" dirty="0">
                <a:solidFill>
                  <a:srgbClr val="212121"/>
                </a:solidFill>
                <a:effectLst/>
                <a:latin typeface="BlinkMacSystemFont"/>
              </a:rPr>
              <a:t> 28. PMID: 33259863.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30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331FCC-4480-64C0-0AD9-6C44C332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CFC480-FDC7-F47B-526A-FB2E6DB18A07}"/>
              </a:ext>
            </a:extLst>
          </p:cNvPr>
          <p:cNvSpPr txBox="1"/>
          <p:nvPr/>
        </p:nvSpPr>
        <p:spPr>
          <a:xfrm>
            <a:off x="947729" y="91377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Trasmissione</a:t>
            </a:r>
            <a:r>
              <a:rPr lang="it-IT" dirty="0"/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nervosa</a:t>
            </a:r>
          </a:p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2644E1-880B-CE0E-4253-32F56930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531" y="1731254"/>
            <a:ext cx="3910720" cy="30813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62406A-4D0F-33E6-7EA9-254E8FEAE2E2}"/>
              </a:ext>
            </a:extLst>
          </p:cNvPr>
          <p:cNvSpPr txBox="1"/>
          <p:nvPr/>
        </p:nvSpPr>
        <p:spPr>
          <a:xfrm>
            <a:off x="357353" y="1048375"/>
            <a:ext cx="5013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Potenziale di membrana cellula a riposo: -70mV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Arrivo del segnale eccitatorio:</a:t>
            </a:r>
          </a:p>
          <a:p>
            <a:pPr marL="273050"/>
            <a:r>
              <a:rPr lang="it-IT" dirty="0"/>
              <a:t>Depolarizzazione fino al raggiungimento del potenziale soglia, superato il quale parte il potenziale d’azione (+30mV)</a:t>
            </a:r>
          </a:p>
          <a:p>
            <a:pPr marL="273050"/>
            <a:r>
              <a:rPr lang="it-IT" dirty="0"/>
              <a:t>Periodo di </a:t>
            </a:r>
            <a:r>
              <a:rPr lang="it-IT" dirty="0" err="1"/>
              <a:t>refratterietà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6" name="Picture 2" descr="Differential distribution of voltage-gated ion channels in cortical neurons  | Neurology">
            <a:extLst>
              <a:ext uri="{FF2B5EF4-FFF2-40B4-BE49-F238E27FC236}">
                <a16:creationId xmlns:a16="http://schemas.microsoft.com/office/drawing/2014/main" id="{89CDF1AF-5566-C820-41EB-EB45BC09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5" y="2803846"/>
            <a:ext cx="6219279" cy="39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BF45529-341E-E5EC-F457-7278E1B4661C}"/>
              </a:ext>
            </a:extLst>
          </p:cNvPr>
          <p:cNvCxnSpPr/>
          <p:nvPr/>
        </p:nvCxnSpPr>
        <p:spPr>
          <a:xfrm>
            <a:off x="5286703" y="1818290"/>
            <a:ext cx="462456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676D486-B024-A003-0F68-6D110BD5EB94}"/>
              </a:ext>
            </a:extLst>
          </p:cNvPr>
          <p:cNvCxnSpPr/>
          <p:nvPr/>
        </p:nvCxnSpPr>
        <p:spPr>
          <a:xfrm>
            <a:off x="5286703" y="2065283"/>
            <a:ext cx="462456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1A3430-0824-1B4D-AC17-53EAAD3A16AE}"/>
              </a:ext>
            </a:extLst>
          </p:cNvPr>
          <p:cNvSpPr txBox="1"/>
          <p:nvPr/>
        </p:nvSpPr>
        <p:spPr>
          <a:xfrm>
            <a:off x="5859516" y="1908902"/>
            <a:ext cx="2072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Apertura Canali VOC Na</a:t>
            </a:r>
            <a:r>
              <a:rPr lang="it-IT" sz="1400" baseline="30000" dirty="0"/>
              <a:t>+</a:t>
            </a:r>
            <a:endParaRPr lang="it-IT" sz="14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07954A8-6879-A176-5A97-1E4ACD003624}"/>
              </a:ext>
            </a:extLst>
          </p:cNvPr>
          <p:cNvCxnSpPr/>
          <p:nvPr/>
        </p:nvCxnSpPr>
        <p:spPr>
          <a:xfrm>
            <a:off x="5286703" y="2312276"/>
            <a:ext cx="462456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D3C48D-701F-A883-9C82-E16A21E2DA41}"/>
              </a:ext>
            </a:extLst>
          </p:cNvPr>
          <p:cNvSpPr txBox="1"/>
          <p:nvPr/>
        </p:nvSpPr>
        <p:spPr>
          <a:xfrm>
            <a:off x="8614550" y="4812632"/>
            <a:ext cx="276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Profilo dell’andamento del potenziale di membrana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25AEC4-12A1-005A-4E52-D10A45C8650F}"/>
              </a:ext>
            </a:extLst>
          </p:cNvPr>
          <p:cNvSpPr txBox="1"/>
          <p:nvPr/>
        </p:nvSpPr>
        <p:spPr>
          <a:xfrm>
            <a:off x="5859517" y="1664401"/>
            <a:ext cx="2072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Apertura Canali Na</a:t>
            </a:r>
            <a:r>
              <a:rPr lang="it-IT" sz="1400" baseline="30000" dirty="0"/>
              <a:t>+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ABD78C-D354-4A8A-4929-EFB6606F5444}"/>
              </a:ext>
            </a:extLst>
          </p:cNvPr>
          <p:cNvSpPr txBox="1"/>
          <p:nvPr/>
        </p:nvSpPr>
        <p:spPr>
          <a:xfrm>
            <a:off x="5859516" y="2155897"/>
            <a:ext cx="198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Apertura Canali VOC K</a:t>
            </a:r>
            <a:r>
              <a:rPr lang="it-IT" sz="1400" baseline="30000" dirty="0"/>
              <a:t>+</a:t>
            </a:r>
            <a:endParaRPr lang="it-IT" sz="1400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72E081E-D7DC-F8F9-1FC6-19EECD23E0C9}"/>
              </a:ext>
            </a:extLst>
          </p:cNvPr>
          <p:cNvCxnSpPr/>
          <p:nvPr/>
        </p:nvCxnSpPr>
        <p:spPr>
          <a:xfrm>
            <a:off x="5282690" y="2536868"/>
            <a:ext cx="462456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FB8DB0-A5B6-36FA-5034-2183F220F439}"/>
              </a:ext>
            </a:extLst>
          </p:cNvPr>
          <p:cNvSpPr txBox="1"/>
          <p:nvPr/>
        </p:nvSpPr>
        <p:spPr>
          <a:xfrm>
            <a:off x="5896365" y="2382650"/>
            <a:ext cx="1984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Inattivazione canali Na</a:t>
            </a:r>
            <a:r>
              <a:rPr lang="it-IT" sz="1400" baseline="30000" dirty="0"/>
              <a:t>+</a:t>
            </a:r>
            <a:endParaRPr lang="it-IT" sz="1400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BDC440C-13B0-6179-9DDE-F245565E0A6F}"/>
              </a:ext>
            </a:extLst>
          </p:cNvPr>
          <p:cNvCxnSpPr/>
          <p:nvPr/>
        </p:nvCxnSpPr>
        <p:spPr>
          <a:xfrm>
            <a:off x="3268357" y="649108"/>
            <a:ext cx="5654566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5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94127EC-2DB4-89A5-ABA7-F40410ED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4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87093FD-4B31-95F7-04A6-FF3745945179}"/>
              </a:ext>
            </a:extLst>
          </p:cNvPr>
          <p:cNvSpPr txBox="1"/>
          <p:nvPr/>
        </p:nvSpPr>
        <p:spPr>
          <a:xfrm>
            <a:off x="767256" y="13800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Trasmissione</a:t>
            </a:r>
            <a:r>
              <a:rPr lang="it-IT" dirty="0"/>
              <a:t> 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nervosa - neurotrasmettitori</a:t>
            </a:r>
          </a:p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628AA2-EF9E-6F60-C7E0-5F90A0FAA5ED}"/>
              </a:ext>
            </a:extLst>
          </p:cNvPr>
          <p:cNvSpPr txBox="1"/>
          <p:nvPr/>
        </p:nvSpPr>
        <p:spPr>
          <a:xfrm>
            <a:off x="557076" y="935102"/>
            <a:ext cx="474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Glutammato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4C8068-E808-34D0-BF47-AE4B1CF84613}"/>
              </a:ext>
            </a:extLst>
          </p:cNvPr>
          <p:cNvSpPr txBox="1"/>
          <p:nvPr/>
        </p:nvSpPr>
        <p:spPr>
          <a:xfrm>
            <a:off x="6894758" y="943976"/>
            <a:ext cx="474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GABA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3AB39A-1D3E-D933-0BCE-419E9548070E}"/>
              </a:ext>
            </a:extLst>
          </p:cNvPr>
          <p:cNvSpPr txBox="1"/>
          <p:nvPr/>
        </p:nvSpPr>
        <p:spPr>
          <a:xfrm>
            <a:off x="208553" y="1363453"/>
            <a:ext cx="6274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Stimolatore del SNC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Coinvolto nelle funzioni cognitive incluso l’apprendimento e la memoria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Lega recettori ionotropici e metabotropici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Ingresso si ioni Na</a:t>
            </a:r>
            <a:r>
              <a:rPr lang="it-IT" sz="2000" baseline="30000" dirty="0">
                <a:solidFill>
                  <a:srgbClr val="000000"/>
                </a:solidFill>
              </a:rPr>
              <a:t>+</a:t>
            </a:r>
            <a:r>
              <a:rPr lang="it-IT" sz="2000" dirty="0">
                <a:solidFill>
                  <a:srgbClr val="000000"/>
                </a:solidFill>
              </a:rPr>
              <a:t>, K</a:t>
            </a:r>
            <a:r>
              <a:rPr lang="it-IT" sz="2000" baseline="30000" dirty="0">
                <a:solidFill>
                  <a:srgbClr val="000000"/>
                </a:solidFill>
              </a:rPr>
              <a:t>+</a:t>
            </a:r>
            <a:r>
              <a:rPr lang="it-IT" sz="2000" dirty="0">
                <a:solidFill>
                  <a:srgbClr val="000000"/>
                </a:solidFill>
              </a:rPr>
              <a:t> e Ca</a:t>
            </a:r>
            <a:r>
              <a:rPr lang="it-IT" sz="2000" baseline="30000" dirty="0">
                <a:solidFill>
                  <a:srgbClr val="000000"/>
                </a:solidFill>
              </a:rPr>
              <a:t>2+</a:t>
            </a:r>
            <a:r>
              <a:rPr lang="it-IT" sz="2000" dirty="0">
                <a:solidFill>
                  <a:srgbClr val="000000"/>
                </a:solidFill>
              </a:rPr>
              <a:t> </a:t>
            </a:r>
            <a:r>
              <a:rPr lang="it-IT" sz="2000" dirty="0">
                <a:solidFill>
                  <a:srgbClr val="000000"/>
                </a:solidFill>
                <a:sym typeface="Wingdings" panose="05000000000000000000" pitchFamily="2" charset="2"/>
              </a:rPr>
              <a:t> depolarizzare i neuroni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7A3AE8-5846-BA4F-5B13-DE4EFF777723}"/>
              </a:ext>
            </a:extLst>
          </p:cNvPr>
          <p:cNvSpPr txBox="1"/>
          <p:nvPr/>
        </p:nvSpPr>
        <p:spPr>
          <a:xfrm>
            <a:off x="401872" y="3042629"/>
            <a:ext cx="4924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</a:rPr>
              <a:t>Over-stimolazione dei recettori per glutammato contribuisce a iniziazione e progressione epilessia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AE69EC-6B7D-B00C-0BAD-A1B43CCE75C7}"/>
              </a:ext>
            </a:extLst>
          </p:cNvPr>
          <p:cNvSpPr txBox="1"/>
          <p:nvPr/>
        </p:nvSpPr>
        <p:spPr>
          <a:xfrm>
            <a:off x="7075465" y="1557733"/>
            <a:ext cx="4740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Principale neurotrasmettitore inibitorio del SNC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Lega GABA</a:t>
            </a:r>
            <a:r>
              <a:rPr lang="it-IT" sz="2000" baseline="-25000" dirty="0">
                <a:solidFill>
                  <a:srgbClr val="000000"/>
                </a:solidFill>
              </a:rPr>
              <a:t>A</a:t>
            </a:r>
            <a:r>
              <a:rPr lang="it-IT" sz="2000" dirty="0">
                <a:solidFill>
                  <a:srgbClr val="000000"/>
                </a:solidFill>
              </a:rPr>
              <a:t> induce influsso di ioni Cl-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</a:rPr>
              <a:t>Lega GABA</a:t>
            </a:r>
            <a:r>
              <a:rPr lang="it-IT" sz="2000" baseline="-25000" dirty="0">
                <a:solidFill>
                  <a:srgbClr val="000000"/>
                </a:solidFill>
              </a:rPr>
              <a:t>B</a:t>
            </a:r>
            <a:r>
              <a:rPr lang="it-IT" sz="2000" dirty="0">
                <a:solidFill>
                  <a:srgbClr val="000000"/>
                </a:solidFill>
              </a:rPr>
              <a:t> induce efflusso ioni K+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3E2FC0-0E46-825B-3AE7-B33EEC514BC5}"/>
              </a:ext>
            </a:extLst>
          </p:cNvPr>
          <p:cNvSpPr txBox="1"/>
          <p:nvPr/>
        </p:nvSpPr>
        <p:spPr>
          <a:xfrm>
            <a:off x="767256" y="4952304"/>
            <a:ext cx="362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</a:rPr>
              <a:t>GABA</a:t>
            </a:r>
            <a:r>
              <a:rPr lang="it-IT" sz="2000" baseline="-25000" dirty="0">
                <a:solidFill>
                  <a:srgbClr val="000000"/>
                </a:solidFill>
              </a:rPr>
              <a:t>A</a:t>
            </a:r>
            <a:r>
              <a:rPr lang="it-IT" sz="2000" dirty="0">
                <a:solidFill>
                  <a:srgbClr val="000000"/>
                </a:solidFill>
              </a:rPr>
              <a:t> bersaglio farmacologico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3209C70-CB84-8E12-DFAA-7AEF932BB80D}"/>
              </a:ext>
            </a:extLst>
          </p:cNvPr>
          <p:cNvCxnSpPr/>
          <p:nvPr/>
        </p:nvCxnSpPr>
        <p:spPr>
          <a:xfrm flipV="1">
            <a:off x="4343430" y="4757950"/>
            <a:ext cx="297950" cy="294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F974A0-C336-18CB-3201-1902780188AF}"/>
              </a:ext>
            </a:extLst>
          </p:cNvPr>
          <p:cNvSpPr txBox="1"/>
          <p:nvPr/>
        </p:nvSpPr>
        <p:spPr>
          <a:xfrm>
            <a:off x="4740548" y="5395487"/>
            <a:ext cx="28852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</a:rPr>
              <a:t>Benzodiazepine</a:t>
            </a:r>
          </a:p>
          <a:p>
            <a:pPr algn="ctr"/>
            <a:r>
              <a:rPr lang="it-IT" sz="2000" dirty="0">
                <a:solidFill>
                  <a:srgbClr val="000000"/>
                </a:solidFill>
              </a:rPr>
              <a:t>(</a:t>
            </a:r>
            <a:r>
              <a:rPr lang="it-IT" dirty="0">
                <a:solidFill>
                  <a:srgbClr val="000000"/>
                </a:solidFill>
              </a:rPr>
              <a:t>Diazepam del Valium</a:t>
            </a:r>
            <a:r>
              <a:rPr lang="it-IT" i="0" dirty="0">
                <a:solidFill>
                  <a:srgbClr val="272727"/>
                </a:solidFill>
                <a:effectLst/>
              </a:rPr>
              <a:t> ®  </a:t>
            </a:r>
            <a:r>
              <a:rPr lang="it-IT" dirty="0" err="1">
                <a:solidFill>
                  <a:srgbClr val="272727"/>
                </a:solidFill>
              </a:rPr>
              <a:t>C</a:t>
            </a:r>
            <a:r>
              <a:rPr lang="it-IT" i="0" dirty="0" err="1">
                <a:solidFill>
                  <a:srgbClr val="272727"/>
                </a:solidFill>
                <a:effectLst/>
              </a:rPr>
              <a:t>lorazepam</a:t>
            </a:r>
            <a:r>
              <a:rPr lang="it-IT" i="0" dirty="0">
                <a:solidFill>
                  <a:srgbClr val="272727"/>
                </a:solidFill>
                <a:effectLst/>
              </a:rPr>
              <a:t> del 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i="0" dirty="0" err="1">
                <a:solidFill>
                  <a:srgbClr val="272727"/>
                </a:solidFill>
                <a:effectLst/>
              </a:rPr>
              <a:t>Rivotril</a:t>
            </a:r>
            <a:r>
              <a:rPr lang="it-IT" i="0" dirty="0">
                <a:solidFill>
                  <a:srgbClr val="272727"/>
                </a:solidFill>
                <a:effectLst/>
              </a:rPr>
              <a:t>®)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0E0BB9-2681-5F65-7185-3FAFCDC39252}"/>
              </a:ext>
            </a:extLst>
          </p:cNvPr>
          <p:cNvSpPr txBox="1"/>
          <p:nvPr/>
        </p:nvSpPr>
        <p:spPr>
          <a:xfrm>
            <a:off x="5208998" y="4560189"/>
            <a:ext cx="177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</a:rPr>
              <a:t>Barbiturici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D6C84E9-FE6C-26E4-41CA-AA40308C3878}"/>
              </a:ext>
            </a:extLst>
          </p:cNvPr>
          <p:cNvCxnSpPr>
            <a:cxnSpLocks/>
          </p:cNvCxnSpPr>
          <p:nvPr/>
        </p:nvCxnSpPr>
        <p:spPr>
          <a:xfrm>
            <a:off x="7625821" y="4904969"/>
            <a:ext cx="782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B6D68C-176C-3CB2-1463-4E7F8EB4DEEA}"/>
              </a:ext>
            </a:extLst>
          </p:cNvPr>
          <p:cNvSpPr txBox="1"/>
          <p:nvPr/>
        </p:nvSpPr>
        <p:spPr>
          <a:xfrm>
            <a:off x="8322418" y="4592381"/>
            <a:ext cx="349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</a:rPr>
              <a:t>Ricerca nuovi bersagli farmacologici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998B80B-E0BF-9788-277C-838BD308C4B4}"/>
              </a:ext>
            </a:extLst>
          </p:cNvPr>
          <p:cNvSpPr txBox="1"/>
          <p:nvPr/>
        </p:nvSpPr>
        <p:spPr>
          <a:xfrm>
            <a:off x="6725049" y="3166966"/>
            <a:ext cx="4522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algn="ctr"/>
            <a:r>
              <a:rPr lang="it-IT" sz="18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rgbClr val="000000"/>
                </a:solidFill>
                <a:sym typeface="Wingdings" panose="05000000000000000000" pitchFamily="2" charset="2"/>
              </a:rPr>
              <a:t>Diminuzione potenziale neurone</a:t>
            </a:r>
            <a:endParaRPr lang="it-IT" sz="1800" dirty="0">
              <a:solidFill>
                <a:srgbClr val="000000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C20E359-22BF-1EB9-A166-E4DC5803B74B}"/>
              </a:ext>
            </a:extLst>
          </p:cNvPr>
          <p:cNvCxnSpPr>
            <a:cxnSpLocks/>
          </p:cNvCxnSpPr>
          <p:nvPr/>
        </p:nvCxnSpPr>
        <p:spPr>
          <a:xfrm rot="5400000" flipV="1">
            <a:off x="4345386" y="5302223"/>
            <a:ext cx="297950" cy="294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7BD04CF-EBDE-182F-FC21-48F1EF4BA149}"/>
              </a:ext>
            </a:extLst>
          </p:cNvPr>
          <p:cNvCxnSpPr>
            <a:cxnSpLocks/>
          </p:cNvCxnSpPr>
          <p:nvPr/>
        </p:nvCxnSpPr>
        <p:spPr>
          <a:xfrm>
            <a:off x="1794711" y="637076"/>
            <a:ext cx="8602579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2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88F16BC-12D2-D07A-56C3-52F3D824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CB18A3-3B0D-1CFD-DD2E-1D367F09C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6" t="17542" r="3671" b="2208"/>
          <a:stretch/>
        </p:blipFill>
        <p:spPr>
          <a:xfrm>
            <a:off x="7511142" y="1428462"/>
            <a:ext cx="3760034" cy="20005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3A1C379-DAAA-EBF6-61FD-E823B282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2" y="3806965"/>
            <a:ext cx="3760034" cy="21714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604AC4-F6BC-6F60-B872-EC610B67639F}"/>
              </a:ext>
            </a:extLst>
          </p:cNvPr>
          <p:cNvSpPr txBox="1"/>
          <p:nvPr/>
        </p:nvSpPr>
        <p:spPr>
          <a:xfrm>
            <a:off x="767255" y="73463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Target: KNCQ </a:t>
            </a:r>
            <a:r>
              <a:rPr lang="it-IT" sz="3200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channel</a:t>
            </a:r>
            <a:r>
              <a:rPr lang="it-IT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(Kv7)</a:t>
            </a:r>
            <a:endParaRPr lang="it-IT" sz="3200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5C5188-2517-8ACE-E1D4-BA515300A562}"/>
              </a:ext>
            </a:extLst>
          </p:cNvPr>
          <p:cNvSpPr txBox="1"/>
          <p:nvPr/>
        </p:nvSpPr>
        <p:spPr>
          <a:xfrm>
            <a:off x="920824" y="20593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Kv</a:t>
            </a:r>
            <a:r>
              <a:rPr lang="en-US" sz="2000" dirty="0"/>
              <a:t> = Voltage-gated potassium channels (Kv1- Kv12)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7C34A1-EB98-BF63-C151-EF261223C2F4}"/>
              </a:ext>
            </a:extLst>
          </p:cNvPr>
          <p:cNvSpPr txBox="1"/>
          <p:nvPr/>
        </p:nvSpPr>
        <p:spPr>
          <a:xfrm>
            <a:off x="1905751" y="2637414"/>
            <a:ext cx="519211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5 membri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Tetramero, ogni unità è costituita da 6 segmenti transmembrana </a:t>
            </a:r>
            <a:r>
              <a:rPr lang="en-US" sz="2000" dirty="0"/>
              <a:t>(S1-S6)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S1, S4 voltage sensing domain (VSD)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S5,S6 </a:t>
            </a:r>
            <a:r>
              <a:rPr lang="it-IT" sz="2000" dirty="0"/>
              <a:t>formano</a:t>
            </a:r>
            <a:r>
              <a:rPr lang="en-US" sz="2000" dirty="0"/>
              <a:t> un quarto di </a:t>
            </a:r>
            <a:r>
              <a:rPr lang="it-IT" sz="2000" dirty="0"/>
              <a:t>poro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M </a:t>
            </a:r>
            <a:r>
              <a:rPr lang="it-IT" sz="2000" dirty="0" err="1"/>
              <a:t>current</a:t>
            </a:r>
            <a:r>
              <a:rPr lang="it-IT" sz="2000" dirty="0"/>
              <a:t>: limita l’eccitabilità della membrana riducendo il </a:t>
            </a:r>
            <a:r>
              <a:rPr lang="it-IT" sz="2000" dirty="0" err="1"/>
              <a:t>firing</a:t>
            </a:r>
            <a:r>
              <a:rPr lang="it-IT" sz="2000" dirty="0"/>
              <a:t> dei </a:t>
            </a:r>
            <a:r>
              <a:rPr lang="it-IT" sz="2000" dirty="0" err="1"/>
              <a:t>neuorni</a:t>
            </a:r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9F1800-EC0D-C409-F2D8-0E4645264EC1}"/>
              </a:ext>
            </a:extLst>
          </p:cNvPr>
          <p:cNvSpPr txBox="1"/>
          <p:nvPr/>
        </p:nvSpPr>
        <p:spPr>
          <a:xfrm>
            <a:off x="920824" y="3576132"/>
            <a:ext cx="89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Kv7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B44379A-6C9E-538F-A23F-D2858DF22793}"/>
              </a:ext>
            </a:extLst>
          </p:cNvPr>
          <p:cNvCxnSpPr/>
          <p:nvPr/>
        </p:nvCxnSpPr>
        <p:spPr>
          <a:xfrm>
            <a:off x="3268357" y="637076"/>
            <a:ext cx="5654566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49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9A2F69C-BF5D-A396-8653-A658CDF3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203FE9-7EED-13F6-76BA-65854D8B1BAE}"/>
              </a:ext>
            </a:extLst>
          </p:cNvPr>
          <p:cNvSpPr txBox="1"/>
          <p:nvPr/>
        </p:nvSpPr>
        <p:spPr>
          <a:xfrm>
            <a:off x="3517392" y="136525"/>
            <a:ext cx="5157216" cy="62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Flupirtina</a:t>
            </a:r>
            <a:endParaRPr lang="en-US" sz="3200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C0D406-692A-5A82-F477-44E7F9DC5F96}"/>
              </a:ext>
            </a:extLst>
          </p:cNvPr>
          <p:cNvSpPr txBox="1"/>
          <p:nvPr/>
        </p:nvSpPr>
        <p:spPr>
          <a:xfrm>
            <a:off x="689749" y="1869515"/>
            <a:ext cx="5157216" cy="277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Analgesico centrale non oppiaceo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Approvato senza conoscere il meccanismo d’azione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Modulatore positive dei canali KCNQ (K</a:t>
            </a:r>
            <a:r>
              <a:rPr lang="it-IT" sz="2000" baseline="-25000" dirty="0"/>
              <a:t>V</a:t>
            </a:r>
            <a:r>
              <a:rPr lang="it-IT" sz="2000" dirty="0"/>
              <a:t>7)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Modulatore positive del recettore GABA</a:t>
            </a:r>
            <a:r>
              <a:rPr lang="it-IT" sz="2000" baseline="-25000" dirty="0"/>
              <a:t>A</a:t>
            </a:r>
            <a:endParaRPr lang="it-IT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Approvato per il trattamento del dolore acuto e cronico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Ritirato nel 2013 per tossicità al fegato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AE4A74-58BD-F28D-0E14-1F787CF7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288" y="1977849"/>
            <a:ext cx="4736963" cy="2368481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3FF62A6-6FF1-2621-D2AD-2A4E8D80EA57}"/>
              </a:ext>
            </a:extLst>
          </p:cNvPr>
          <p:cNvCxnSpPr/>
          <p:nvPr/>
        </p:nvCxnSpPr>
        <p:spPr>
          <a:xfrm>
            <a:off x="3268357" y="721300"/>
            <a:ext cx="5654566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2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C8A3C4-3F1B-519E-A9C4-F3F1E89A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7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BD829D-AB17-B76C-9959-701896550679}"/>
              </a:ext>
            </a:extLst>
          </p:cNvPr>
          <p:cNvSpPr txBox="1"/>
          <p:nvPr/>
        </p:nvSpPr>
        <p:spPr>
          <a:xfrm>
            <a:off x="725418" y="140620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Retigabina</a:t>
            </a:r>
            <a:endParaRPr lang="it-IT" sz="3200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507C37-D0F8-E3D2-2450-F104F2DF9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84" y="701570"/>
            <a:ext cx="4860639" cy="234946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384933-27D9-3C75-6EE7-ACFE1175A0D0}"/>
              </a:ext>
            </a:extLst>
          </p:cNvPr>
          <p:cNvSpPr txBox="1"/>
          <p:nvPr/>
        </p:nvSpPr>
        <p:spPr>
          <a:xfrm>
            <a:off x="346841" y="964312"/>
            <a:ext cx="629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</a:rPr>
              <a:t>Flurpitina</a:t>
            </a:r>
            <a:r>
              <a:rPr lang="it-IT" dirty="0">
                <a:solidFill>
                  <a:srgbClr val="000000"/>
                </a:solidFill>
              </a:rPr>
              <a:t> coperta da brevetto tedesco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52F684-6204-ADA4-5BAC-83D04E90F423}"/>
              </a:ext>
            </a:extLst>
          </p:cNvPr>
          <p:cNvSpPr txBox="1"/>
          <p:nvPr/>
        </p:nvSpPr>
        <p:spPr>
          <a:xfrm>
            <a:off x="346841" y="1851407"/>
            <a:ext cx="503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Sviluppo </a:t>
            </a:r>
            <a:r>
              <a:rPr lang="it-IT" dirty="0" err="1">
                <a:solidFill>
                  <a:srgbClr val="000000"/>
                </a:solidFill>
              </a:rPr>
              <a:t>retigabina</a:t>
            </a:r>
            <a:r>
              <a:rPr lang="it-IT" dirty="0">
                <a:solidFill>
                  <a:srgbClr val="000000"/>
                </a:solidFill>
              </a:rPr>
              <a:t> tramite </a:t>
            </a:r>
            <a:r>
              <a:rPr lang="it-IT" i="1" dirty="0" err="1">
                <a:solidFill>
                  <a:srgbClr val="000000"/>
                </a:solidFill>
              </a:rPr>
              <a:t>structural</a:t>
            </a:r>
            <a:r>
              <a:rPr lang="it-IT" i="1" dirty="0">
                <a:solidFill>
                  <a:srgbClr val="000000"/>
                </a:solidFill>
              </a:rPr>
              <a:t> </a:t>
            </a:r>
            <a:r>
              <a:rPr lang="it-IT" i="1" dirty="0" err="1">
                <a:solidFill>
                  <a:srgbClr val="000000"/>
                </a:solidFill>
              </a:rPr>
              <a:t>optimization</a:t>
            </a:r>
            <a:r>
              <a:rPr lang="it-IT" dirty="0">
                <a:solidFill>
                  <a:srgbClr val="000000"/>
                </a:solidFill>
              </a:rPr>
              <a:t> e </a:t>
            </a:r>
            <a:r>
              <a:rPr lang="it-IT" i="1" dirty="0" err="1">
                <a:solidFill>
                  <a:srgbClr val="000000"/>
                </a:solidFill>
              </a:rPr>
              <a:t>modelling</a:t>
            </a:r>
            <a:r>
              <a:rPr lang="it-IT" dirty="0">
                <a:solidFill>
                  <a:srgbClr val="000000"/>
                </a:solidFill>
              </a:rPr>
              <a:t> del farmacoforo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19692D-B58B-8570-F00E-A13E7840E689}"/>
              </a:ext>
            </a:extLst>
          </p:cNvPr>
          <p:cNvSpPr txBox="1"/>
          <p:nvPr/>
        </p:nvSpPr>
        <p:spPr>
          <a:xfrm>
            <a:off x="2275489" y="1410220"/>
            <a:ext cx="194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ADD </a:t>
            </a:r>
            <a:r>
              <a:rPr lang="it-IT" dirty="0" err="1">
                <a:solidFill>
                  <a:srgbClr val="000000"/>
                </a:solidFill>
              </a:rPr>
              <a:t>program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687F0B6-F6CD-8B05-BF76-0C99B86D1F52}"/>
              </a:ext>
            </a:extLst>
          </p:cNvPr>
          <p:cNvSpPr txBox="1"/>
          <p:nvPr/>
        </p:nvSpPr>
        <p:spPr>
          <a:xfrm>
            <a:off x="346841" y="2603416"/>
            <a:ext cx="459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Blocco crisi epilettiche in modelli</a:t>
            </a:r>
          </a:p>
          <a:p>
            <a:pPr marL="542925" indent="-277813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MES</a:t>
            </a:r>
          </a:p>
          <a:p>
            <a:pPr marL="542925" indent="-277813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PTZ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81B8E5-82A6-2464-C31F-B16EF73D91F6}"/>
              </a:ext>
            </a:extLst>
          </p:cNvPr>
          <p:cNvSpPr txBox="1"/>
          <p:nvPr/>
        </p:nvSpPr>
        <p:spPr>
          <a:xfrm>
            <a:off x="346840" y="3646236"/>
            <a:ext cx="3857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Modulatore positivo di recettore GABA (a concentrazioni molto minori)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Modulatore positivo canali KCNQ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In grado di attivare anche forme di KNCQ mutate con attività minore (BFNC)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3BC2EC-D1DE-2047-AF1D-2D5068A9C4E3}"/>
              </a:ext>
            </a:extLst>
          </p:cNvPr>
          <p:cNvSpPr txBox="1"/>
          <p:nvPr/>
        </p:nvSpPr>
        <p:spPr>
          <a:xfrm>
            <a:off x="1357714" y="5987018"/>
            <a:ext cx="301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Approvato nel 2011 in Italia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8783F34-0DA0-1997-74DF-B5310A73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44" y="3514467"/>
            <a:ext cx="5977362" cy="7042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EC6231F-33B2-A416-4919-DD105301CB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43"/>
          <a:stretch/>
        </p:blipFill>
        <p:spPr>
          <a:xfrm>
            <a:off x="5097744" y="4206146"/>
            <a:ext cx="7025712" cy="102405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C17EA55-0AEB-01CF-C116-67075FD56C4E}"/>
              </a:ext>
            </a:extLst>
          </p:cNvPr>
          <p:cNvSpPr/>
          <p:nvPr/>
        </p:nvSpPr>
        <p:spPr>
          <a:xfrm>
            <a:off x="7441325" y="3699643"/>
            <a:ext cx="819805" cy="9622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CEEE535-98B1-9BDB-A569-5528A2E4DE4C}"/>
              </a:ext>
            </a:extLst>
          </p:cNvPr>
          <p:cNvCxnSpPr/>
          <p:nvPr/>
        </p:nvCxnSpPr>
        <p:spPr>
          <a:xfrm>
            <a:off x="1997305" y="1333644"/>
            <a:ext cx="0" cy="551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egno Di Spunta Del Simbolo Di Approvazione In Un Cerchio Disegnato A Mano  Segno Verde Vettoriale Ok Approvazione O Elenco Di Controllo Di Sviluppo  Marchio Scelta Personale - Immagini vettoriali stock e">
            <a:extLst>
              <a:ext uri="{FF2B5EF4-FFF2-40B4-BE49-F238E27FC236}">
                <a16:creationId xmlns:a16="http://schemas.microsoft.com/office/drawing/2014/main" id="{A14096FE-23EF-434D-6CAB-321AB97C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797051"/>
            <a:ext cx="791560" cy="7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21C1A95F-82A8-82D4-EDD8-C7EB7C802304}"/>
              </a:ext>
            </a:extLst>
          </p:cNvPr>
          <p:cNvCxnSpPr>
            <a:cxnSpLocks/>
          </p:cNvCxnSpPr>
          <p:nvPr/>
        </p:nvCxnSpPr>
        <p:spPr>
          <a:xfrm>
            <a:off x="3226879" y="695608"/>
            <a:ext cx="5654566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7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57B665A-A5D0-EA65-4D8F-083649F1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C9D35D-902E-A31C-AD5B-8E10B2055B61}"/>
              </a:ext>
            </a:extLst>
          </p:cNvPr>
          <p:cNvSpPr txBox="1"/>
          <p:nvPr/>
        </p:nvSpPr>
        <p:spPr>
          <a:xfrm>
            <a:off x="347670" y="2828835"/>
            <a:ext cx="57584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dirty="0"/>
              <a:t>Studio per determinate i metaboliti di RTG e la loro localizzazione tramite </a:t>
            </a:r>
            <a:r>
              <a:rPr lang="it-IT" sz="2000" b="0" i="0" u="none" strike="noStrike" baseline="0" dirty="0"/>
              <a:t>Matrix-</a:t>
            </a:r>
            <a:r>
              <a:rPr lang="it-IT" sz="2000" b="0" i="0" u="none" strike="noStrike" baseline="0" dirty="0" err="1"/>
              <a:t>assisted</a:t>
            </a:r>
            <a:r>
              <a:rPr lang="it-IT" sz="2000" b="0" i="0" u="none" strike="noStrike" baseline="0" dirty="0"/>
              <a:t> laser </a:t>
            </a:r>
            <a:r>
              <a:rPr lang="it-IT" sz="2000" b="0" i="0" u="none" strike="noStrike" baseline="0" dirty="0" err="1"/>
              <a:t>desorption</a:t>
            </a:r>
            <a:r>
              <a:rPr lang="it-IT" sz="2000" b="0" i="0" u="none" strike="noStrike" baseline="0" dirty="0"/>
              <a:t>/</a:t>
            </a:r>
            <a:r>
              <a:rPr lang="it-IT" sz="2000" b="0" i="0" u="none" strike="noStrike" baseline="0" dirty="0" err="1"/>
              <a:t>ionization</a:t>
            </a:r>
            <a:r>
              <a:rPr lang="it-IT" sz="2000" b="0" i="0" u="none" strike="noStrike" baseline="0" dirty="0"/>
              <a:t> </a:t>
            </a:r>
            <a:r>
              <a:rPr lang="en-US" sz="2000" b="0" i="0" u="none" strike="noStrike" baseline="0" dirty="0"/>
              <a:t>imaging mass spectrometry (MALDI IMS)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FFBC8D-C7DC-2129-F7F5-E11C7C563A7F}"/>
              </a:ext>
            </a:extLst>
          </p:cNvPr>
          <p:cNvSpPr txBox="1"/>
          <p:nvPr/>
        </p:nvSpPr>
        <p:spPr>
          <a:xfrm>
            <a:off x="337583" y="1103855"/>
            <a:ext cx="5499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Aprile 2013: prime segnalazioni di casi di cambi di pigmentazione della retina e decolorazione della pelle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Ottobre 2013: FDA emana </a:t>
            </a:r>
            <a:r>
              <a:rPr lang="it-IT" sz="2000" i="1" dirty="0"/>
              <a:t>black box warning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2017: tolto dal commercio (</a:t>
            </a:r>
            <a:r>
              <a:rPr lang="it-IT" sz="2000" dirty="0" err="1"/>
              <a:t>Trobalt</a:t>
            </a:r>
            <a:r>
              <a:rPr lang="it-IT" sz="2000" dirty="0"/>
              <a:t>®</a:t>
            </a:r>
            <a:r>
              <a:rPr lang="it-IT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9A374E8-238D-557A-EC5D-EC960E1D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1" y="4358260"/>
            <a:ext cx="1552774" cy="190349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8F9E4FC-1E4C-46CF-E633-B08DB72A6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768" y="4252704"/>
            <a:ext cx="3419664" cy="2009053"/>
          </a:xfrm>
          <a:prstGeom prst="rect">
            <a:avLst/>
          </a:prstGeom>
        </p:spPr>
      </p:pic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55AEBA1A-A67C-7C67-2E25-9E29DAAAD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99658"/>
              </p:ext>
            </p:extLst>
          </p:nvPr>
        </p:nvGraphicFramePr>
        <p:xfrm>
          <a:off x="333780" y="4540059"/>
          <a:ext cx="6287737" cy="14354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7367">
                  <a:extLst>
                    <a:ext uri="{9D8B030D-6E8A-4147-A177-3AD203B41FA5}">
                      <a16:colId xmlns:a16="http://schemas.microsoft.com/office/drawing/2014/main" val="3576179379"/>
                    </a:ext>
                  </a:extLst>
                </a:gridCol>
                <a:gridCol w="1236790">
                  <a:extLst>
                    <a:ext uri="{9D8B030D-6E8A-4147-A177-3AD203B41FA5}">
                      <a16:colId xmlns:a16="http://schemas.microsoft.com/office/drawing/2014/main" val="557741466"/>
                    </a:ext>
                  </a:extLst>
                </a:gridCol>
                <a:gridCol w="1236790">
                  <a:extLst>
                    <a:ext uri="{9D8B030D-6E8A-4147-A177-3AD203B41FA5}">
                      <a16:colId xmlns:a16="http://schemas.microsoft.com/office/drawing/2014/main" val="752709734"/>
                    </a:ext>
                  </a:extLst>
                </a:gridCol>
                <a:gridCol w="1236790">
                  <a:extLst>
                    <a:ext uri="{9D8B030D-6E8A-4147-A177-3AD203B41FA5}">
                      <a16:colId xmlns:a16="http://schemas.microsoft.com/office/drawing/2014/main" val="3748699283"/>
                    </a:ext>
                  </a:extLst>
                </a:gridCol>
              </a:tblGrid>
              <a:tr h="397703">
                <a:tc>
                  <a:txBody>
                    <a:bodyPr/>
                    <a:lstStyle/>
                    <a:p>
                      <a:r>
                        <a:rPr lang="it-IT" dirty="0"/>
                        <a:t>Nome gruppo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Gruppo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849389"/>
                  </a:ext>
                </a:extLst>
              </a:tr>
              <a:tr h="515145">
                <a:tc>
                  <a:txBody>
                    <a:bodyPr/>
                    <a:lstStyle/>
                    <a:p>
                      <a:r>
                        <a:rPr lang="it-IT" dirty="0"/>
                        <a:t>Trattamento (</a:t>
                      </a:r>
                      <a:r>
                        <a:rPr lang="it-IT" dirty="0" err="1"/>
                        <a:t>somm</a:t>
                      </a:r>
                      <a:r>
                        <a:rPr lang="it-IT" dirty="0"/>
                        <a:t>. orale)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 mg/kg/day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 mg/kg/day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 mg/kg/day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55611"/>
                  </a:ext>
                </a:extLst>
              </a:tr>
              <a:tr h="397703">
                <a:tc>
                  <a:txBody>
                    <a:bodyPr/>
                    <a:lstStyle/>
                    <a:p>
                      <a:r>
                        <a:rPr lang="it-IT" dirty="0"/>
                        <a:t>Durata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91 giorni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271 giorni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329550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01B04B77-95E1-F37D-FC24-99833C1CE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727" y="1029830"/>
            <a:ext cx="5914690" cy="1910539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91D27D9-E0A3-A4F3-EC2C-E4376F3F8B2D}"/>
              </a:ext>
            </a:extLst>
          </p:cNvPr>
          <p:cNvCxnSpPr/>
          <p:nvPr/>
        </p:nvCxnSpPr>
        <p:spPr>
          <a:xfrm>
            <a:off x="8610600" y="1768947"/>
            <a:ext cx="1116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60FEDC-C1C5-F9CD-35E1-0DA2DA166E0F}"/>
              </a:ext>
            </a:extLst>
          </p:cNvPr>
          <p:cNvSpPr txBox="1"/>
          <p:nvPr/>
        </p:nvSpPr>
        <p:spPr>
          <a:xfrm>
            <a:off x="725418" y="140620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Retigabina</a:t>
            </a:r>
            <a:endParaRPr lang="it-IT" sz="3200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111D8FC4-62B2-1E8C-1056-EE70B62D8659}"/>
              </a:ext>
            </a:extLst>
          </p:cNvPr>
          <p:cNvCxnSpPr>
            <a:cxnSpLocks/>
          </p:cNvCxnSpPr>
          <p:nvPr/>
        </p:nvCxnSpPr>
        <p:spPr>
          <a:xfrm>
            <a:off x="3226879" y="695608"/>
            <a:ext cx="5654566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6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C0637CA-8201-3674-FD95-85C19DA7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A692-02A8-4CBB-8913-2128E41F03C5}" type="slidenum">
              <a:rPr lang="it-IT" smtClean="0"/>
              <a:t>9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58C7F6-2915-03E0-B220-F7ADA0E4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78" y="4032882"/>
            <a:ext cx="2081954" cy="211567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71D5A07-7A17-E34D-41B4-AD6503D297B3}"/>
              </a:ext>
            </a:extLst>
          </p:cNvPr>
          <p:cNvSpPr/>
          <p:nvPr/>
        </p:nvSpPr>
        <p:spPr>
          <a:xfrm>
            <a:off x="799840" y="4151467"/>
            <a:ext cx="485198" cy="2685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512782-9065-FFBE-D8B9-614816A39F93}"/>
              </a:ext>
            </a:extLst>
          </p:cNvPr>
          <p:cNvSpPr txBox="1"/>
          <p:nvPr/>
        </p:nvSpPr>
        <p:spPr>
          <a:xfrm>
            <a:off x="313165" y="1137282"/>
            <a:ext cx="5448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Dall’analisi dei tessuti dell’occhio emerge la presenza di: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RTG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NAMR (metabolita N-</a:t>
            </a:r>
            <a:r>
              <a:rPr lang="it-IT" sz="2000" dirty="0" err="1"/>
              <a:t>acetil</a:t>
            </a:r>
            <a:r>
              <a:rPr lang="it-IT" sz="2000" dirty="0"/>
              <a:t> RTG)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Dimeri in varie combinazioni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E64AD97-9CC6-5FF6-094B-BA9F4286E334}"/>
              </a:ext>
            </a:extLst>
          </p:cNvPr>
          <p:cNvSpPr txBox="1"/>
          <p:nvPr/>
        </p:nvSpPr>
        <p:spPr>
          <a:xfrm>
            <a:off x="387369" y="2959674"/>
            <a:ext cx="4994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Melanina lega RTG e NAMR facilitando la loro dimerizzazione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5D6D3D3-E544-047D-D4E6-D3C10FE28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132" y="3023171"/>
            <a:ext cx="6478340" cy="352477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B18C70F-E3A6-989A-59E7-F9C21A17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915" y="958995"/>
            <a:ext cx="5004423" cy="200067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5C96875-AB1F-96E8-6504-2212E024CE95}"/>
              </a:ext>
            </a:extLst>
          </p:cNvPr>
          <p:cNvSpPr txBox="1"/>
          <p:nvPr/>
        </p:nvSpPr>
        <p:spPr>
          <a:xfrm>
            <a:off x="725418" y="140620"/>
            <a:ext cx="106574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66006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Retigabina</a:t>
            </a:r>
            <a:endParaRPr lang="it-IT" sz="3200" dirty="0">
              <a:solidFill>
                <a:srgbClr val="66006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it-IT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AB3C538-C661-8EE2-105B-D8A280192FE5}"/>
              </a:ext>
            </a:extLst>
          </p:cNvPr>
          <p:cNvCxnSpPr>
            <a:cxnSpLocks/>
          </p:cNvCxnSpPr>
          <p:nvPr/>
        </p:nvCxnSpPr>
        <p:spPr>
          <a:xfrm>
            <a:off x="3226879" y="695608"/>
            <a:ext cx="5654566" cy="0"/>
          </a:xfrm>
          <a:prstGeom prst="line">
            <a:avLst/>
          </a:prstGeom>
          <a:ln w="0"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250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1554</Words>
  <Application>Microsoft Office PowerPoint</Application>
  <PresentationFormat>Widescreen</PresentationFormat>
  <Paragraphs>196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AdvOT2e364b11</vt:lpstr>
      <vt:lpstr>AdvOT8608a8d1</vt:lpstr>
      <vt:lpstr>Arial</vt:lpstr>
      <vt:lpstr>BlinkMacSystemFont</vt:lpstr>
      <vt:lpstr>Calibri</vt:lpstr>
      <vt:lpstr>Calibri Light</vt:lpstr>
      <vt:lpstr>Google Sans</vt:lpstr>
      <vt:lpstr>Helvetica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e.battaglia9@campus.unimib.it</dc:creator>
  <cp:lastModifiedBy>e.battaglia9@campus.unimib.it</cp:lastModifiedBy>
  <cp:revision>25</cp:revision>
  <dcterms:created xsi:type="dcterms:W3CDTF">2022-12-01T21:37:03Z</dcterms:created>
  <dcterms:modified xsi:type="dcterms:W3CDTF">2022-12-05T17:23:42Z</dcterms:modified>
</cp:coreProperties>
</file>