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0" r:id="rId2"/>
    <p:sldId id="269" r:id="rId3"/>
    <p:sldId id="268" r:id="rId4"/>
    <p:sldId id="272" r:id="rId5"/>
    <p:sldId id="271" r:id="rId6"/>
    <p:sldId id="257" r:id="rId7"/>
    <p:sldId id="273" r:id="rId8"/>
    <p:sldId id="267" r:id="rId9"/>
    <p:sldId id="264" r:id="rId10"/>
    <p:sldId id="265" r:id="rId11"/>
    <p:sldId id="266" r:id="rId12"/>
    <p:sldId id="274" r:id="rId13"/>
    <p:sldId id="280" r:id="rId14"/>
    <p:sldId id="279" r:id="rId15"/>
    <p:sldId id="284" r:id="rId16"/>
    <p:sldId id="277" r:id="rId17"/>
    <p:sldId id="275" r:id="rId18"/>
    <p:sldId id="286" r:id="rId19"/>
    <p:sldId id="287" r:id="rId20"/>
    <p:sldId id="293" r:id="rId21"/>
    <p:sldId id="288" r:id="rId22"/>
    <p:sldId id="292" r:id="rId23"/>
    <p:sldId id="289" r:id="rId24"/>
    <p:sldId id="290" r:id="rId25"/>
    <p:sldId id="296" r:id="rId26"/>
    <p:sldId id="295" r:id="rId27"/>
    <p:sldId id="297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8" autoAdjust="0"/>
    <p:restoredTop sz="86482" autoAdjust="0"/>
  </p:normalViewPr>
  <p:slideViewPr>
    <p:cSldViewPr snapToGrid="0" snapToObjects="1">
      <p:cViewPr varScale="1">
        <p:scale>
          <a:sx n="96" d="100"/>
          <a:sy n="96" d="100"/>
        </p:scale>
        <p:origin x="3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C2224-55AE-8344-A4A8-1535D9D1B94C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52903-20D9-694A-9C9B-20B4DF3960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551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E953-93E5-4C48-9172-C2B6FCF59EF6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CDB34-0C5C-1043-B622-48B050C294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4760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CDB34-0C5C-1043-B622-48B050C2941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88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CDB34-0C5C-1043-B622-48B050C2941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1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CDB34-0C5C-1043-B622-48B050C2941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03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DB34-0C5C-1043-B622-48B050C2941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98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CDB34-0C5C-1043-B622-48B050C2941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17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16D-8EAD-1D44-951A-E2CDA2ABBB95}" type="datetime1">
              <a:rPr lang="it-IT" smtClean="0"/>
              <a:t>06/12/22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38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774A-8E41-BC48-94AD-19B524B7A2D7}" type="datetime1">
              <a:rPr lang="it-IT" smtClean="0"/>
              <a:t>06/12/22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45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2E58-48FC-1749-A75B-7DEBE89485C7}" type="datetime1">
              <a:rPr lang="it-IT" smtClean="0"/>
              <a:t>06/12/22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27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E75B-368F-D044-89DC-6B1851251318}" type="datetime1">
              <a:rPr lang="it-IT" smtClean="0"/>
              <a:t>06/12/22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37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CF3F-32EA-DF4D-BFD3-B6EBF82CBAB3}" type="datetime1">
              <a:rPr lang="it-IT" smtClean="0"/>
              <a:t>06/12/22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2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5E56-D7E1-6C46-A029-98C4F0D5A86D}" type="datetime1">
              <a:rPr lang="it-IT" smtClean="0"/>
              <a:t>06/12/22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48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B676-9549-0F46-BB61-8CB115F6853A}" type="datetime1">
              <a:rPr lang="it-IT" smtClean="0"/>
              <a:t>06/12/22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99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DED-B899-ED4E-B440-1131C46EB065}" type="datetime1">
              <a:rPr lang="it-IT" smtClean="0"/>
              <a:t>06/12/22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95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DCBE-BF8C-A94C-A7E1-1420FFE437C7}" type="datetime1">
              <a:rPr lang="it-IT" smtClean="0"/>
              <a:t>06/12/22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47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28A0-66BA-3141-84F5-A8C65DC9B163}" type="datetime1">
              <a:rPr lang="it-IT" smtClean="0"/>
              <a:t>06/12/22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44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5319-F3A2-2C42-878A-A2389D22C124}" type="datetime1">
              <a:rPr lang="it-IT" smtClean="0"/>
              <a:t>06/12/22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77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7E92-7B0F-D443-BA39-AEB1F5FDE3F1}" type="datetime1">
              <a:rPr lang="it-IT" smtClean="0"/>
              <a:t>06/12/22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8F27-3AE1-B440-B9E6-6B07741AB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04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3-12-12 alle 23.32.2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9" r="-1852" b="-5652"/>
          <a:stretch/>
        </p:blipFill>
        <p:spPr>
          <a:xfrm>
            <a:off x="2497263" y="1451506"/>
            <a:ext cx="4411538" cy="3937242"/>
          </a:xfrm>
        </p:spPr>
      </p:pic>
      <p:sp>
        <p:nvSpPr>
          <p:cNvPr id="5" name="CasellaDiTesto 4"/>
          <p:cNvSpPr txBox="1"/>
          <p:nvPr/>
        </p:nvSpPr>
        <p:spPr>
          <a:xfrm>
            <a:off x="304801" y="5405682"/>
            <a:ext cx="861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Mammalian</a:t>
            </a:r>
            <a:r>
              <a:rPr lang="it-IT" dirty="0"/>
              <a:t> AMPK </a:t>
            </a:r>
            <a:r>
              <a:rPr lang="it-IT" dirty="0" err="1"/>
              <a:t>is</a:t>
            </a:r>
            <a:r>
              <a:rPr lang="it-IT" dirty="0"/>
              <a:t> sensitive to the </a:t>
            </a:r>
            <a:r>
              <a:rPr lang="it-IT" dirty="0" err="1"/>
              <a:t>cellular</a:t>
            </a:r>
            <a:r>
              <a:rPr lang="it-IT" dirty="0"/>
              <a:t> AMP: ATP ratio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activated</a:t>
            </a:r>
            <a:r>
              <a:rPr lang="it-IT" dirty="0"/>
              <a:t> by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stresses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inhibit</a:t>
            </a:r>
            <a:r>
              <a:rPr lang="it-IT" dirty="0"/>
              <a:t> ATP production (for </a:t>
            </a:r>
            <a:r>
              <a:rPr lang="it-IT" dirty="0" err="1"/>
              <a:t>example</a:t>
            </a:r>
            <a:r>
              <a:rPr lang="it-IT" dirty="0"/>
              <a:t>, </a:t>
            </a:r>
            <a:r>
              <a:rPr lang="it-IT" dirty="0" err="1"/>
              <a:t>hypoxia</a:t>
            </a:r>
            <a:r>
              <a:rPr lang="it-IT" dirty="0"/>
              <a:t>, </a:t>
            </a:r>
            <a:r>
              <a:rPr lang="it-IT" dirty="0" err="1"/>
              <a:t>glucose</a:t>
            </a:r>
            <a:r>
              <a:rPr lang="it-IT" dirty="0"/>
              <a:t> </a:t>
            </a:r>
            <a:r>
              <a:rPr lang="it-IT" dirty="0" err="1"/>
              <a:t>deprivation</a:t>
            </a:r>
            <a:r>
              <a:rPr lang="it-IT" dirty="0"/>
              <a:t>, </a:t>
            </a:r>
            <a:r>
              <a:rPr lang="it-IT" dirty="0" err="1"/>
              <a:t>addition</a:t>
            </a:r>
            <a:r>
              <a:rPr lang="it-IT" dirty="0"/>
              <a:t> of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inhibitors</a:t>
            </a:r>
            <a:r>
              <a:rPr lang="it-IT" dirty="0"/>
              <a:t>) or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stimulate</a:t>
            </a:r>
            <a:r>
              <a:rPr lang="it-IT" dirty="0"/>
              <a:t> ATP </a:t>
            </a:r>
            <a:r>
              <a:rPr lang="it-IT" dirty="0" err="1"/>
              <a:t>consumption</a:t>
            </a:r>
            <a:r>
              <a:rPr lang="it-IT" dirty="0"/>
              <a:t> (for </a:t>
            </a:r>
            <a:r>
              <a:rPr lang="it-IT" dirty="0" err="1"/>
              <a:t>example</a:t>
            </a:r>
            <a:r>
              <a:rPr lang="it-IT" dirty="0"/>
              <a:t>, </a:t>
            </a:r>
            <a:r>
              <a:rPr lang="it-IT" dirty="0" err="1"/>
              <a:t>activation</a:t>
            </a:r>
            <a:r>
              <a:rPr lang="it-IT" dirty="0"/>
              <a:t> of </a:t>
            </a:r>
            <a:r>
              <a:rPr lang="it-IT" dirty="0" err="1"/>
              <a:t>motor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, </a:t>
            </a:r>
            <a:r>
              <a:rPr lang="it-IT" dirty="0" err="1"/>
              <a:t>ion</a:t>
            </a:r>
            <a:r>
              <a:rPr lang="it-IT" dirty="0"/>
              <a:t> </a:t>
            </a:r>
            <a:r>
              <a:rPr lang="it-IT" dirty="0" err="1"/>
              <a:t>pumps</a:t>
            </a:r>
            <a:r>
              <a:rPr lang="it-IT" dirty="0"/>
              <a:t> or </a:t>
            </a:r>
            <a:r>
              <a:rPr lang="it-IT" dirty="0" err="1"/>
              <a:t>channels</a:t>
            </a:r>
            <a:r>
              <a:rPr lang="it-IT" dirty="0"/>
              <a:t>, or </a:t>
            </a:r>
            <a:r>
              <a:rPr lang="it-IT" dirty="0" err="1"/>
              <a:t>biosynthetic</a:t>
            </a:r>
            <a:r>
              <a:rPr lang="it-IT" dirty="0"/>
              <a:t> </a:t>
            </a:r>
            <a:r>
              <a:rPr lang="it-IT" dirty="0" err="1"/>
              <a:t>pathways</a:t>
            </a:r>
            <a:r>
              <a:rPr lang="it-IT" dirty="0"/>
              <a:t>).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908175" y="506343"/>
            <a:ext cx="5400675" cy="830997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Regulation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of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energy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homeostasis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by the AMPK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system</a:t>
            </a:r>
            <a:endParaRPr lang="it-IT" sz="24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05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82133" y="1032934"/>
            <a:ext cx="7704667" cy="569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2800" baseline="30000" dirty="0" err="1"/>
              <a:t>Mammalian</a:t>
            </a:r>
            <a:r>
              <a:rPr lang="it-IT" sz="2800" baseline="30000" dirty="0"/>
              <a:t> AMPK </a:t>
            </a:r>
            <a:r>
              <a:rPr lang="it-IT" sz="2800" baseline="30000" dirty="0" err="1"/>
              <a:t>exists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as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heterotrimeric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complexes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that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comprised</a:t>
            </a:r>
            <a:r>
              <a:rPr lang="it-IT" sz="2800" baseline="30000" dirty="0"/>
              <a:t> a </a:t>
            </a:r>
            <a:r>
              <a:rPr lang="it-IT" sz="2800" baseline="30000" dirty="0" err="1"/>
              <a:t>catalytic</a:t>
            </a:r>
            <a:r>
              <a:rPr lang="it-IT" sz="2800" baseline="30000" dirty="0"/>
              <a:t> a </a:t>
            </a:r>
            <a:r>
              <a:rPr lang="it-IT" sz="2800" baseline="30000" dirty="0" err="1"/>
              <a:t>subunit</a:t>
            </a:r>
            <a:r>
              <a:rPr lang="it-IT" sz="2800" baseline="30000" dirty="0"/>
              <a:t> and </a:t>
            </a:r>
            <a:r>
              <a:rPr lang="it-IT" sz="2800" baseline="30000" dirty="0" err="1"/>
              <a:t>regulatory</a:t>
            </a:r>
            <a:r>
              <a:rPr lang="it-IT" sz="2800" baseline="30000" dirty="0"/>
              <a:t> </a:t>
            </a:r>
            <a:r>
              <a:rPr lang="it-IT" sz="2800" baseline="30000" dirty="0">
                <a:latin typeface="Symbol" charset="2"/>
                <a:cs typeface="Symbol" charset="2"/>
              </a:rPr>
              <a:t>b</a:t>
            </a:r>
            <a:r>
              <a:rPr lang="it-IT" sz="2800" baseline="30000" dirty="0"/>
              <a:t> and </a:t>
            </a:r>
            <a:r>
              <a:rPr lang="it-IT" sz="2800" baseline="30000" dirty="0">
                <a:latin typeface="Symbol" charset="2"/>
                <a:cs typeface="Symbol" charset="2"/>
              </a:rPr>
              <a:t>g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subunits</a:t>
            </a:r>
            <a:r>
              <a:rPr lang="it-IT" sz="2800" baseline="30000" dirty="0"/>
              <a:t>, and </a:t>
            </a:r>
            <a:r>
              <a:rPr lang="it-IT" sz="2800" baseline="30000" dirty="0" err="1"/>
              <a:t>genes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that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encode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these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subunits</a:t>
            </a:r>
            <a:r>
              <a:rPr lang="it-IT" sz="2800" baseline="30000" dirty="0"/>
              <a:t> are </a:t>
            </a:r>
            <a:r>
              <a:rPr lang="it-IT" sz="2800" baseline="30000" dirty="0" err="1"/>
              <a:t>readily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recognized</a:t>
            </a:r>
            <a:r>
              <a:rPr lang="it-IT" sz="2800" baseline="30000" dirty="0"/>
              <a:t> in </a:t>
            </a:r>
            <a:r>
              <a:rPr lang="it-IT" sz="2800" baseline="30000" dirty="0" err="1"/>
              <a:t>other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eukaryotic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kingdoms</a:t>
            </a:r>
            <a:r>
              <a:rPr lang="it-IT" sz="2800" baseline="30000" dirty="0"/>
              <a:t> (</a:t>
            </a:r>
            <a:r>
              <a:rPr lang="it-IT" sz="2800" i="1" baseline="30000" dirty="0"/>
              <a:t>i.e</a:t>
            </a:r>
            <a:r>
              <a:rPr lang="it-IT" sz="2800" baseline="30000" dirty="0"/>
              <a:t>. </a:t>
            </a:r>
            <a:r>
              <a:rPr lang="it-IT" sz="2800" baseline="30000" dirty="0" err="1"/>
              <a:t>plants</a:t>
            </a:r>
            <a:r>
              <a:rPr lang="it-IT" sz="2800" baseline="30000" dirty="0"/>
              <a:t>, fungi and </a:t>
            </a:r>
            <a:r>
              <a:rPr lang="it-IT" sz="2800" baseline="30000" dirty="0" err="1"/>
              <a:t>protists</a:t>
            </a:r>
            <a:r>
              <a:rPr lang="it-IT" sz="2800" baseline="30000" dirty="0"/>
              <a:t>).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baseline="30000" dirty="0"/>
              <a:t>In the </a:t>
            </a:r>
            <a:r>
              <a:rPr lang="it-IT" sz="2800" baseline="30000" dirty="0" err="1"/>
              <a:t>yeast</a:t>
            </a:r>
            <a:r>
              <a:rPr lang="it-IT" sz="2800" baseline="30000" dirty="0"/>
              <a:t> </a:t>
            </a:r>
            <a:r>
              <a:rPr lang="it-IT" sz="2800" i="1" baseline="30000" dirty="0" err="1"/>
              <a:t>Saccharomyces</a:t>
            </a:r>
            <a:r>
              <a:rPr lang="it-IT" sz="2800" i="1" baseline="30000" dirty="0"/>
              <a:t> </a:t>
            </a:r>
            <a:r>
              <a:rPr lang="it-IT" sz="2800" i="1" baseline="30000" dirty="0" err="1"/>
              <a:t>cerevisiae</a:t>
            </a:r>
            <a:r>
              <a:rPr lang="it-IT" sz="2800" baseline="30000" dirty="0"/>
              <a:t>,</a:t>
            </a:r>
            <a:r>
              <a:rPr lang="it-IT" sz="2800" dirty="0"/>
              <a:t> </a:t>
            </a:r>
            <a:r>
              <a:rPr lang="it-IT" sz="2800" baseline="30000" dirty="0"/>
              <a:t>Snf1, the AMPK </a:t>
            </a:r>
            <a:r>
              <a:rPr lang="it-IT" sz="2800" baseline="30000" dirty="0" err="1"/>
              <a:t>ortholog</a:t>
            </a:r>
            <a:r>
              <a:rPr lang="it-IT" sz="2800" baseline="30000" dirty="0"/>
              <a:t>, </a:t>
            </a:r>
            <a:r>
              <a:rPr lang="it-IT" sz="2800" baseline="30000" dirty="0" err="1"/>
              <a:t>is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required</a:t>
            </a:r>
            <a:r>
              <a:rPr lang="it-IT" sz="2800" baseline="30000" dirty="0"/>
              <a:t> for the </a:t>
            </a:r>
            <a:r>
              <a:rPr lang="it-IT" sz="2800" baseline="30000" dirty="0" err="1"/>
              <a:t>response</a:t>
            </a:r>
            <a:r>
              <a:rPr lang="it-IT" sz="2800" baseline="30000" dirty="0"/>
              <a:t> to </a:t>
            </a:r>
            <a:r>
              <a:rPr lang="it-IT" sz="2800" baseline="30000" dirty="0" err="1"/>
              <a:t>glucose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starvation</a:t>
            </a:r>
            <a:r>
              <a:rPr lang="it-IT" sz="2800" baseline="30000" dirty="0"/>
              <a:t>. </a:t>
            </a:r>
            <a:r>
              <a:rPr lang="it-IT" sz="2800" baseline="30000" dirty="0" err="1"/>
              <a:t>When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grown</a:t>
            </a:r>
            <a:r>
              <a:rPr lang="it-IT" sz="2800" baseline="30000" dirty="0"/>
              <a:t> in high </a:t>
            </a:r>
            <a:r>
              <a:rPr lang="it-IT" sz="2800" baseline="30000" dirty="0" err="1"/>
              <a:t>glucose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concentrations</a:t>
            </a:r>
            <a:r>
              <a:rPr lang="it-IT" sz="2800" baseline="30000" dirty="0"/>
              <a:t>, </a:t>
            </a:r>
            <a:r>
              <a:rPr lang="it-IT" sz="2800" baseline="30000" dirty="0" err="1"/>
              <a:t>yeast</a:t>
            </a:r>
            <a:r>
              <a:rPr lang="it-IT" sz="2800" baseline="30000" dirty="0"/>
              <a:t> use </a:t>
            </a:r>
            <a:r>
              <a:rPr lang="it-IT" sz="2800" baseline="30000" dirty="0" err="1"/>
              <a:t>fermentation</a:t>
            </a:r>
            <a:r>
              <a:rPr lang="it-IT" sz="2800" baseline="30000" dirty="0"/>
              <a:t> to generate ATP and produce </a:t>
            </a:r>
            <a:r>
              <a:rPr lang="it-IT" sz="2800" baseline="30000" dirty="0" err="1"/>
              <a:t>ethanol</a:t>
            </a:r>
            <a:r>
              <a:rPr lang="it-IT" sz="2800" baseline="30000" dirty="0"/>
              <a:t>. </a:t>
            </a:r>
            <a:r>
              <a:rPr lang="it-IT" sz="2800" baseline="30000" dirty="0" err="1"/>
              <a:t>When</a:t>
            </a:r>
            <a:r>
              <a:rPr lang="it-IT" sz="2800" baseline="30000" dirty="0"/>
              <a:t> the </a:t>
            </a:r>
            <a:r>
              <a:rPr lang="it-IT" sz="2800" baseline="30000" dirty="0" err="1"/>
              <a:t>glucose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concentration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runs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low</a:t>
            </a:r>
            <a:r>
              <a:rPr lang="it-IT" sz="2800" baseline="30000" dirty="0"/>
              <a:t>  </a:t>
            </a:r>
            <a:r>
              <a:rPr lang="it-IT" sz="2800" baseline="30000" dirty="0" err="1"/>
              <a:t>yeast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switch</a:t>
            </a:r>
            <a:r>
              <a:rPr lang="it-IT" sz="2800" baseline="30000" dirty="0"/>
              <a:t> to the use of </a:t>
            </a:r>
            <a:r>
              <a:rPr lang="it-IT" sz="2800" baseline="30000" dirty="0" err="1"/>
              <a:t>oxidative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metabolism</a:t>
            </a:r>
            <a:r>
              <a:rPr lang="it-IT" sz="2800" baseline="30000" dirty="0"/>
              <a:t> or </a:t>
            </a:r>
            <a:r>
              <a:rPr lang="it-IT" sz="2800" baseline="30000" dirty="0" err="1"/>
              <a:t>other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fermentable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sugars</a:t>
            </a:r>
            <a:r>
              <a:rPr lang="it-IT" sz="2800" baseline="30000" dirty="0"/>
              <a:t>, </a:t>
            </a:r>
            <a:r>
              <a:rPr lang="it-IT" sz="2800" baseline="30000" dirty="0" err="1"/>
              <a:t>such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as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sucrose</a:t>
            </a:r>
            <a:r>
              <a:rPr lang="it-IT" sz="2800" baseline="30000" dirty="0"/>
              <a:t>, and Snf1 </a:t>
            </a:r>
            <a:r>
              <a:rPr lang="it-IT" sz="2800" baseline="30000" dirty="0" err="1"/>
              <a:t>switches</a:t>
            </a:r>
            <a:r>
              <a:rPr lang="it-IT" sz="2800" baseline="30000" dirty="0"/>
              <a:t> on </a:t>
            </a:r>
            <a:r>
              <a:rPr lang="it-IT" sz="2800" baseline="30000" dirty="0" err="1"/>
              <a:t>genes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required</a:t>
            </a:r>
            <a:r>
              <a:rPr lang="it-IT" sz="2800" baseline="30000" dirty="0"/>
              <a:t> for </a:t>
            </a:r>
            <a:r>
              <a:rPr lang="it-IT" sz="2800" baseline="30000" dirty="0" err="1"/>
              <a:t>these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transitions</a:t>
            </a:r>
            <a:r>
              <a:rPr lang="it-IT" sz="2800" baseline="30000" dirty="0"/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baseline="30000" dirty="0"/>
              <a:t>In the nematode </a:t>
            </a:r>
            <a:r>
              <a:rPr lang="it-IT" sz="2800" baseline="30000" dirty="0" err="1"/>
              <a:t>worm</a:t>
            </a:r>
            <a:r>
              <a:rPr lang="it-IT" sz="2800" baseline="30000" dirty="0"/>
              <a:t> </a:t>
            </a:r>
            <a:r>
              <a:rPr lang="it-IT" sz="2800" i="1" baseline="30000" dirty="0" err="1"/>
              <a:t>Caenorhabditis</a:t>
            </a:r>
            <a:r>
              <a:rPr lang="it-IT" sz="2800" baseline="30000" dirty="0"/>
              <a:t> </a:t>
            </a:r>
            <a:r>
              <a:rPr lang="it-IT" sz="2800" i="1" baseline="30000" dirty="0" err="1"/>
              <a:t>elegans</a:t>
            </a:r>
            <a:r>
              <a:rPr lang="it-IT" sz="2800" baseline="30000" dirty="0"/>
              <a:t>, AMPK </a:t>
            </a:r>
            <a:r>
              <a:rPr lang="it-IT" sz="2800" baseline="30000" dirty="0" err="1"/>
              <a:t>is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required</a:t>
            </a:r>
            <a:r>
              <a:rPr lang="it-IT" sz="2800" baseline="30000" dirty="0"/>
              <a:t> for life-</a:t>
            </a:r>
            <a:r>
              <a:rPr lang="it-IT" sz="2800" baseline="30000" dirty="0" err="1"/>
              <a:t>span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extension</a:t>
            </a:r>
            <a:r>
              <a:rPr lang="it-IT" sz="2800" baseline="30000" dirty="0"/>
              <a:t> in </a:t>
            </a:r>
            <a:r>
              <a:rPr lang="it-IT" sz="2800" baseline="30000" dirty="0" err="1"/>
              <a:t>response</a:t>
            </a:r>
            <a:r>
              <a:rPr lang="it-IT" sz="2800" baseline="30000" dirty="0"/>
              <a:t> to a </a:t>
            </a:r>
            <a:r>
              <a:rPr lang="it-IT" sz="2800" baseline="30000" dirty="0" err="1"/>
              <a:t>caloric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restriction</a:t>
            </a:r>
            <a:r>
              <a:rPr lang="it-IT" sz="2800" baseline="30000" dirty="0"/>
              <a:t> or </a:t>
            </a:r>
            <a:r>
              <a:rPr lang="it-IT" sz="2800" baseline="30000" dirty="0" err="1"/>
              <a:t>other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stresses</a:t>
            </a:r>
            <a:r>
              <a:rPr lang="it-IT" sz="2800" baseline="30000" dirty="0"/>
              <a:t> in </a:t>
            </a:r>
            <a:r>
              <a:rPr lang="it-IT" sz="2800" baseline="30000" dirty="0" err="1"/>
              <a:t>early</a:t>
            </a:r>
            <a:r>
              <a:rPr lang="it-IT" sz="2800" baseline="30000" dirty="0"/>
              <a:t> life. 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baseline="30000" dirty="0"/>
              <a:t>In the green </a:t>
            </a:r>
            <a:r>
              <a:rPr lang="it-IT" sz="2800" baseline="30000" dirty="0" err="1"/>
              <a:t>plant</a:t>
            </a:r>
            <a:r>
              <a:rPr lang="it-IT" sz="2800" baseline="30000" dirty="0"/>
              <a:t> </a:t>
            </a:r>
            <a:r>
              <a:rPr lang="it-IT" sz="2800" i="1" baseline="30000" dirty="0" err="1"/>
              <a:t>Physcomitrella</a:t>
            </a:r>
            <a:r>
              <a:rPr lang="it-IT" sz="2800" i="1" baseline="30000" dirty="0"/>
              <a:t> </a:t>
            </a:r>
            <a:r>
              <a:rPr lang="it-IT" sz="2800" i="1" baseline="30000" dirty="0" err="1"/>
              <a:t>patens</a:t>
            </a:r>
            <a:r>
              <a:rPr lang="it-IT" sz="2800" baseline="30000" dirty="0"/>
              <a:t>, AMPK </a:t>
            </a:r>
            <a:r>
              <a:rPr lang="it-IT" sz="2800" baseline="30000" dirty="0" err="1"/>
              <a:t>orthologs</a:t>
            </a:r>
            <a:r>
              <a:rPr lang="it-IT" sz="2800" baseline="30000" dirty="0"/>
              <a:t> are </a:t>
            </a:r>
            <a:r>
              <a:rPr lang="it-IT" sz="2800" baseline="30000" dirty="0" err="1"/>
              <a:t>not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required</a:t>
            </a:r>
            <a:r>
              <a:rPr lang="it-IT" sz="2800" baseline="30000" dirty="0"/>
              <a:t> for </a:t>
            </a:r>
            <a:r>
              <a:rPr lang="it-IT" sz="2800" baseline="30000" dirty="0" err="1"/>
              <a:t>growth</a:t>
            </a:r>
            <a:r>
              <a:rPr lang="it-IT" sz="2800" baseline="30000" dirty="0"/>
              <a:t> in </a:t>
            </a:r>
            <a:r>
              <a:rPr lang="it-IT" sz="2800" baseline="30000" dirty="0" err="1"/>
              <a:t>continuous</a:t>
            </a:r>
            <a:r>
              <a:rPr lang="it-IT" sz="2800" baseline="30000" dirty="0"/>
              <a:t> light </a:t>
            </a:r>
            <a:r>
              <a:rPr lang="it-IT" sz="2800" baseline="30000" dirty="0" err="1"/>
              <a:t>but</a:t>
            </a:r>
            <a:r>
              <a:rPr lang="it-IT" sz="2800" baseline="30000" dirty="0"/>
              <a:t> are </a:t>
            </a:r>
            <a:r>
              <a:rPr lang="it-IT" sz="2800" baseline="30000" dirty="0" err="1"/>
              <a:t>essential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if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plants</a:t>
            </a:r>
            <a:r>
              <a:rPr lang="it-IT" sz="2800" baseline="30000" dirty="0"/>
              <a:t> are </a:t>
            </a:r>
            <a:r>
              <a:rPr lang="it-IT" sz="2800" baseline="30000" dirty="0" err="1"/>
              <a:t>grown</a:t>
            </a:r>
            <a:r>
              <a:rPr lang="it-IT" sz="2800" baseline="30000" dirty="0"/>
              <a:t> on a more </a:t>
            </a:r>
            <a:r>
              <a:rPr lang="it-IT" sz="2800" baseline="30000" dirty="0" err="1"/>
              <a:t>physiologic</a:t>
            </a:r>
            <a:r>
              <a:rPr lang="it-IT" sz="2800" baseline="30000" dirty="0"/>
              <a:t> light and dark </a:t>
            </a:r>
            <a:r>
              <a:rPr lang="it-IT" sz="2800" baseline="30000" dirty="0" err="1"/>
              <a:t>cycle</a:t>
            </a:r>
            <a:r>
              <a:rPr lang="it-IT" sz="2800" baseline="30000" dirty="0"/>
              <a:t>. </a:t>
            </a:r>
            <a:r>
              <a:rPr lang="it-IT" sz="2800" baseline="30000" dirty="0" err="1"/>
              <a:t>Because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darkness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is</a:t>
            </a:r>
            <a:r>
              <a:rPr lang="it-IT" sz="2800" baseline="30000" dirty="0"/>
              <a:t> the </a:t>
            </a:r>
            <a:r>
              <a:rPr lang="it-IT" sz="2800" baseline="30000" dirty="0" err="1"/>
              <a:t>equivalent</a:t>
            </a:r>
            <a:r>
              <a:rPr lang="it-IT" sz="2800" baseline="30000" dirty="0"/>
              <a:t> of </a:t>
            </a:r>
            <a:r>
              <a:rPr lang="it-IT" sz="2800" baseline="30000" dirty="0" err="1"/>
              <a:t>starvation</a:t>
            </a:r>
            <a:r>
              <a:rPr lang="it-IT" sz="2800" baseline="30000" dirty="0"/>
              <a:t> for a </a:t>
            </a:r>
            <a:r>
              <a:rPr lang="it-IT" sz="2800" baseline="30000" dirty="0" err="1"/>
              <a:t>plant</a:t>
            </a:r>
            <a:r>
              <a:rPr lang="it-IT" sz="2800" baseline="30000" dirty="0"/>
              <a:t>, </a:t>
            </a:r>
            <a:r>
              <a:rPr lang="it-IT" sz="2800" baseline="30000" dirty="0" err="1"/>
              <a:t>these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observations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support</a:t>
            </a:r>
            <a:r>
              <a:rPr lang="it-IT" sz="2800" baseline="30000" dirty="0"/>
              <a:t> the idea </a:t>
            </a:r>
            <a:r>
              <a:rPr lang="it-IT" sz="2800" baseline="30000" dirty="0" err="1"/>
              <a:t>that</a:t>
            </a:r>
            <a:r>
              <a:rPr lang="it-IT" sz="2800" baseline="30000" dirty="0"/>
              <a:t> the </a:t>
            </a:r>
            <a:r>
              <a:rPr lang="it-IT" sz="2800" baseline="30000" dirty="0" err="1"/>
              <a:t>ancestral</a:t>
            </a:r>
            <a:r>
              <a:rPr lang="it-IT" sz="2800" baseline="30000" dirty="0"/>
              <a:t> </a:t>
            </a:r>
            <a:r>
              <a:rPr lang="it-IT" sz="2800" baseline="30000" dirty="0" err="1"/>
              <a:t>role</a:t>
            </a:r>
            <a:r>
              <a:rPr lang="it-IT" sz="2800" baseline="30000" dirty="0"/>
              <a:t> of AMPK </a:t>
            </a:r>
            <a:r>
              <a:rPr lang="it-IT" sz="2800" baseline="30000" dirty="0" err="1"/>
              <a:t>was</a:t>
            </a:r>
            <a:r>
              <a:rPr lang="it-IT" sz="2800" baseline="30000" dirty="0"/>
              <a:t> in the </a:t>
            </a:r>
            <a:r>
              <a:rPr lang="it-IT" sz="2800" baseline="30000" dirty="0" err="1"/>
              <a:t>response</a:t>
            </a:r>
            <a:r>
              <a:rPr lang="it-IT" sz="2800" baseline="30000" dirty="0"/>
              <a:t> to </a:t>
            </a:r>
            <a:r>
              <a:rPr lang="it-IT" sz="2800" baseline="30000" dirty="0" err="1"/>
              <a:t>starvation</a:t>
            </a:r>
            <a:r>
              <a:rPr lang="it-IT" sz="2800" baseline="30000" dirty="0"/>
              <a:t> for a carbon source.</a:t>
            </a:r>
            <a:endParaRPr lang="it-IT" sz="2800" dirty="0"/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1908175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Evolution</a:t>
            </a:r>
            <a:endParaRPr lang="it-IT" sz="20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53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0933" y="440267"/>
            <a:ext cx="8703734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3200" baseline="30000" dirty="0"/>
              <a:t>The </a:t>
            </a:r>
            <a:r>
              <a:rPr lang="it-IT" sz="3200" baseline="30000" dirty="0" err="1"/>
              <a:t>binding</a:t>
            </a:r>
            <a:r>
              <a:rPr lang="it-IT" sz="3200" baseline="30000" dirty="0"/>
              <a:t> of AMP, </a:t>
            </a:r>
            <a:r>
              <a:rPr lang="it-IT" sz="3200" baseline="30000" dirty="0" err="1"/>
              <a:t>which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is</a:t>
            </a:r>
            <a:r>
              <a:rPr lang="it-IT" sz="3200" baseline="30000" dirty="0"/>
              <a:t> a </a:t>
            </a:r>
            <a:r>
              <a:rPr lang="it-IT" sz="3200" baseline="30000" dirty="0" err="1"/>
              <a:t>signal</a:t>
            </a:r>
            <a:r>
              <a:rPr lang="it-IT" sz="3200" baseline="30000" dirty="0"/>
              <a:t> of </a:t>
            </a:r>
            <a:r>
              <a:rPr lang="it-IT" sz="3200" baseline="30000" dirty="0" err="1"/>
              <a:t>low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cellular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energy</a:t>
            </a:r>
            <a:r>
              <a:rPr lang="it-IT" sz="3200" baseline="30000" dirty="0"/>
              <a:t> status,  </a:t>
            </a:r>
            <a:r>
              <a:rPr lang="it-IT" sz="3200" baseline="30000" dirty="0" err="1"/>
              <a:t>promote</a:t>
            </a:r>
            <a:r>
              <a:rPr lang="it-IT" sz="3200" baseline="30000" dirty="0"/>
              <a:t> the </a:t>
            </a:r>
            <a:r>
              <a:rPr lang="it-IT" sz="3200" baseline="30000" dirty="0" err="1"/>
              <a:t>phosphorylation</a:t>
            </a:r>
            <a:r>
              <a:rPr lang="it-IT" sz="3200" baseline="30000" dirty="0"/>
              <a:t> of the</a:t>
            </a:r>
            <a:r>
              <a:rPr lang="it-IT" sz="3200" baseline="30000" dirty="0">
                <a:latin typeface="Symbol" charset="2"/>
                <a:cs typeface="Symbol" charset="2"/>
              </a:rPr>
              <a:t> a </a:t>
            </a:r>
            <a:r>
              <a:rPr lang="it-IT" sz="3200" baseline="30000" dirty="0" err="1"/>
              <a:t>subunit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at</a:t>
            </a:r>
            <a:r>
              <a:rPr lang="it-IT" sz="3200" baseline="30000" dirty="0"/>
              <a:t> Thr-172, </a:t>
            </a:r>
            <a:r>
              <a:rPr lang="it-IT" sz="3200" baseline="30000" dirty="0" err="1"/>
              <a:t>which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causes</a:t>
            </a:r>
            <a:r>
              <a:rPr lang="it-IT" sz="3200" baseline="30000" dirty="0"/>
              <a:t>  </a:t>
            </a:r>
            <a:r>
              <a:rPr lang="it-IT" sz="3200" baseline="30000" dirty="0" err="1"/>
              <a:t>its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activation</a:t>
            </a:r>
            <a:r>
              <a:rPr lang="it-IT" sz="3200" baseline="30000" dirty="0"/>
              <a:t> </a:t>
            </a:r>
          </a:p>
          <a:p>
            <a:pPr algn="just"/>
            <a:endParaRPr lang="it-IT" sz="3200" baseline="30000" dirty="0"/>
          </a:p>
          <a:p>
            <a:pPr marL="457200" indent="-457200" algn="just">
              <a:buFont typeface="Arial"/>
              <a:buChar char="•"/>
            </a:pPr>
            <a:r>
              <a:rPr lang="it-IT" sz="3200" baseline="30000" dirty="0"/>
              <a:t>The</a:t>
            </a:r>
            <a:r>
              <a:rPr lang="it-IT" sz="3200" dirty="0"/>
              <a:t> </a:t>
            </a:r>
            <a:r>
              <a:rPr lang="it-IT" sz="3200" baseline="30000" dirty="0" err="1"/>
              <a:t>current</a:t>
            </a:r>
            <a:r>
              <a:rPr lang="it-IT" sz="3200" baseline="30000" dirty="0"/>
              <a:t> model </a:t>
            </a:r>
            <a:r>
              <a:rPr lang="it-IT" sz="3200" baseline="30000" dirty="0" err="1"/>
              <a:t>is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that</a:t>
            </a:r>
            <a:r>
              <a:rPr lang="it-IT" sz="3200" baseline="30000" dirty="0"/>
              <a:t> LKB1 </a:t>
            </a:r>
            <a:r>
              <a:rPr lang="it-IT" sz="3200" baseline="30000" dirty="0" err="1"/>
              <a:t>has</a:t>
            </a:r>
            <a:r>
              <a:rPr lang="it-IT" sz="3200" baseline="30000" dirty="0"/>
              <a:t> a high </a:t>
            </a:r>
            <a:r>
              <a:rPr lang="it-IT" sz="3200" baseline="30000" dirty="0" err="1"/>
              <a:t>basal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activity</a:t>
            </a:r>
            <a:r>
              <a:rPr lang="it-IT" sz="3200" baseline="30000" dirty="0"/>
              <a:t> and </a:t>
            </a:r>
            <a:r>
              <a:rPr lang="it-IT" sz="3200" baseline="30000" dirty="0" err="1"/>
              <a:t>continuously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phosphorylates</a:t>
            </a:r>
            <a:r>
              <a:rPr lang="it-IT" sz="3200" baseline="30000" dirty="0"/>
              <a:t> Thr-172, </a:t>
            </a:r>
            <a:r>
              <a:rPr lang="it-IT" sz="3200" baseline="30000" dirty="0" err="1"/>
              <a:t>but</a:t>
            </a:r>
            <a:r>
              <a:rPr lang="it-IT" sz="3200" baseline="30000" dirty="0"/>
              <a:t> in the </a:t>
            </a:r>
            <a:r>
              <a:rPr lang="it-IT" sz="3200" baseline="30000" dirty="0" err="1"/>
              <a:t>absence</a:t>
            </a:r>
            <a:r>
              <a:rPr lang="it-IT" sz="3200" baseline="30000" dirty="0"/>
              <a:t> of AMP, </a:t>
            </a:r>
            <a:r>
              <a:rPr lang="it-IT" sz="3200" baseline="30000" dirty="0" err="1"/>
              <a:t>it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is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immediately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dephosphorylated</a:t>
            </a:r>
            <a:r>
              <a:rPr lang="it-IT" sz="3200" baseline="30000" dirty="0"/>
              <a:t>. </a:t>
            </a:r>
            <a:r>
              <a:rPr lang="it-IT" sz="3200" baseline="30000" dirty="0" err="1"/>
              <a:t>However</a:t>
            </a:r>
            <a:r>
              <a:rPr lang="it-IT" sz="3200" baseline="30000" dirty="0"/>
              <a:t>, the </a:t>
            </a:r>
            <a:r>
              <a:rPr lang="it-IT" sz="3200" baseline="30000" dirty="0" err="1"/>
              <a:t>binding</a:t>
            </a:r>
            <a:r>
              <a:rPr lang="it-IT" sz="3200" baseline="30000" dirty="0"/>
              <a:t> of AMP </a:t>
            </a:r>
            <a:r>
              <a:rPr lang="it-IT" sz="3200" baseline="30000" dirty="0" err="1"/>
              <a:t>causes</a:t>
            </a:r>
            <a:r>
              <a:rPr lang="it-IT" sz="3200" baseline="30000" dirty="0"/>
              <a:t> a </a:t>
            </a:r>
            <a:r>
              <a:rPr lang="it-IT" sz="3200" baseline="30000" dirty="0" err="1"/>
              <a:t>conformational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change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that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inhibits</a:t>
            </a:r>
            <a:r>
              <a:rPr lang="it-IT" sz="3200" baseline="30000" dirty="0"/>
              <a:t> the </a:t>
            </a:r>
            <a:r>
              <a:rPr lang="it-IT" sz="3200" baseline="30000" dirty="0" err="1"/>
              <a:t>dephosphorylation</a:t>
            </a:r>
            <a:r>
              <a:rPr lang="it-IT" sz="3200" baseline="30000" dirty="0"/>
              <a:t> of AMPK. </a:t>
            </a:r>
          </a:p>
          <a:p>
            <a:pPr marL="457200" indent="-457200" algn="just">
              <a:buFont typeface="Arial"/>
              <a:buChar char="•"/>
            </a:pPr>
            <a:endParaRPr lang="it-IT" sz="3200" baseline="30000" dirty="0"/>
          </a:p>
          <a:p>
            <a:pPr marL="457200" indent="-457200" algn="just">
              <a:buFont typeface="Arial"/>
              <a:buChar char="•"/>
            </a:pPr>
            <a:r>
              <a:rPr lang="it-IT" sz="3200" baseline="30000" dirty="0" err="1"/>
              <a:t>Soon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after</a:t>
            </a:r>
            <a:r>
              <a:rPr lang="it-IT" sz="3200" baseline="30000" dirty="0"/>
              <a:t> the </a:t>
            </a:r>
            <a:r>
              <a:rPr lang="it-IT" sz="3200" baseline="30000" dirty="0" err="1"/>
              <a:t>discovery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that</a:t>
            </a:r>
            <a:r>
              <a:rPr lang="it-IT" sz="3200" baseline="30000" dirty="0"/>
              <a:t> LKB1 </a:t>
            </a:r>
            <a:r>
              <a:rPr lang="it-IT" sz="3200" baseline="30000" dirty="0" err="1"/>
              <a:t>acted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upstream</a:t>
            </a:r>
            <a:r>
              <a:rPr lang="it-IT" sz="3200" baseline="30000" dirty="0"/>
              <a:t> of AMPK, </a:t>
            </a:r>
            <a:r>
              <a:rPr lang="it-IT" sz="3200" baseline="30000" dirty="0" err="1"/>
              <a:t>another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upstream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kinase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was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found</a:t>
            </a:r>
            <a:r>
              <a:rPr lang="it-IT" sz="3200" baseline="30000" dirty="0"/>
              <a:t>, the </a:t>
            </a:r>
            <a:r>
              <a:rPr lang="it-IT" sz="3200" baseline="30000" dirty="0" err="1"/>
              <a:t>calmodulin-dependent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kinase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kinase</a:t>
            </a:r>
            <a:r>
              <a:rPr lang="it-IT" sz="3200" baseline="30000" dirty="0"/>
              <a:t> </a:t>
            </a:r>
            <a:r>
              <a:rPr lang="it-IT" sz="3200" baseline="30000" dirty="0">
                <a:latin typeface="Symbol" charset="2"/>
                <a:cs typeface="Symbol" charset="2"/>
              </a:rPr>
              <a:t>b</a:t>
            </a:r>
            <a:r>
              <a:rPr lang="it-IT" sz="3200" baseline="30000" dirty="0"/>
              <a:t> (</a:t>
            </a:r>
            <a:r>
              <a:rPr lang="it-IT" sz="3200" baseline="30000" dirty="0" err="1"/>
              <a:t>CaMKK</a:t>
            </a:r>
            <a:r>
              <a:rPr lang="it-IT" sz="3200" baseline="30000" dirty="0" err="1">
                <a:latin typeface="Symbol" charset="2"/>
                <a:cs typeface="Symbol" charset="2"/>
              </a:rPr>
              <a:t>b</a:t>
            </a:r>
            <a:r>
              <a:rPr lang="it-IT" sz="3200" baseline="30000" dirty="0"/>
              <a:t>). </a:t>
            </a:r>
            <a:r>
              <a:rPr lang="it-IT" sz="3200" baseline="30000" dirty="0" err="1"/>
              <a:t>This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pathway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activates</a:t>
            </a:r>
            <a:r>
              <a:rPr lang="it-IT" sz="3200" baseline="30000" dirty="0"/>
              <a:t> AMPK in </a:t>
            </a:r>
            <a:r>
              <a:rPr lang="it-IT" sz="3200" baseline="30000" dirty="0" err="1"/>
              <a:t>response</a:t>
            </a:r>
            <a:r>
              <a:rPr lang="it-IT" sz="3200" baseline="30000" dirty="0"/>
              <a:t> to a rise in </a:t>
            </a:r>
            <a:r>
              <a:rPr lang="it-IT" sz="3200" baseline="30000" dirty="0" err="1"/>
              <a:t>cytosol</a:t>
            </a:r>
            <a:r>
              <a:rPr lang="it-IT" sz="3200" baseline="30000" dirty="0"/>
              <a:t> Ca2+. </a:t>
            </a:r>
            <a:r>
              <a:rPr lang="it-IT" sz="3200" baseline="30000" dirty="0" err="1"/>
              <a:t>Because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increases</a:t>
            </a:r>
            <a:r>
              <a:rPr lang="it-IT" sz="3200" baseline="30000" dirty="0"/>
              <a:t> in </a:t>
            </a:r>
            <a:r>
              <a:rPr lang="it-IT" sz="3200" baseline="30000" dirty="0" err="1"/>
              <a:t>cytosolic</a:t>
            </a:r>
            <a:r>
              <a:rPr lang="it-IT" sz="3200" baseline="30000" dirty="0"/>
              <a:t> Ca2+ </a:t>
            </a:r>
            <a:r>
              <a:rPr lang="it-IT" sz="3200" baseline="30000" dirty="0" err="1"/>
              <a:t>often</a:t>
            </a:r>
            <a:r>
              <a:rPr lang="it-IT" sz="3200" baseline="30000" dirty="0"/>
              <a:t> trigger ATP-</a:t>
            </a:r>
            <a:r>
              <a:rPr lang="it-IT" sz="3200" baseline="30000" dirty="0" err="1"/>
              <a:t>requiring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processes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such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as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contraction</a:t>
            </a:r>
            <a:r>
              <a:rPr lang="it-IT" sz="3200" baseline="30000" dirty="0"/>
              <a:t> or </a:t>
            </a:r>
            <a:r>
              <a:rPr lang="it-IT" sz="3200" baseline="30000" dirty="0" err="1"/>
              <a:t>secretion</a:t>
            </a:r>
            <a:r>
              <a:rPr lang="it-IT" sz="3200" baseline="30000" dirty="0"/>
              <a:t>, </a:t>
            </a:r>
            <a:r>
              <a:rPr lang="it-IT" sz="3200" baseline="30000" dirty="0" err="1"/>
              <a:t>this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mechanism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anticipates</a:t>
            </a:r>
            <a:r>
              <a:rPr lang="it-IT" sz="3200" baseline="30000" dirty="0"/>
              <a:t> a </a:t>
            </a:r>
            <a:r>
              <a:rPr lang="it-IT" sz="3200" baseline="30000" dirty="0" err="1"/>
              <a:t>demand</a:t>
            </a:r>
            <a:r>
              <a:rPr lang="it-IT" sz="3200" baseline="30000" dirty="0"/>
              <a:t> for ATP </a:t>
            </a:r>
            <a:r>
              <a:rPr lang="it-IT" sz="3200" baseline="30000" dirty="0" err="1"/>
              <a:t>before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it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actually</a:t>
            </a:r>
            <a:r>
              <a:rPr lang="it-IT" sz="3200" baseline="30000" dirty="0"/>
              <a:t> </a:t>
            </a:r>
            <a:r>
              <a:rPr lang="it-IT" sz="3200" baseline="30000" dirty="0" err="1"/>
              <a:t>occurred</a:t>
            </a:r>
            <a:r>
              <a:rPr lang="it-IT" sz="3200" baseline="30000" dirty="0"/>
              <a:t>.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41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12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7199" y="5889215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aseline="30000" dirty="0"/>
              <a:t>In general, AMPK </a:t>
            </a:r>
            <a:r>
              <a:rPr lang="it-IT" sz="2400" baseline="30000" dirty="0" err="1"/>
              <a:t>activation</a:t>
            </a:r>
            <a:r>
              <a:rPr lang="it-IT" sz="2400" baseline="30000" dirty="0"/>
              <a:t> </a:t>
            </a:r>
            <a:r>
              <a:rPr lang="it-IT" sz="2400" baseline="30000" dirty="0" err="1"/>
              <a:t>stimulates</a:t>
            </a:r>
            <a:r>
              <a:rPr lang="it-IT" sz="2400" baseline="30000" dirty="0"/>
              <a:t> ATP-­</a:t>
            </a:r>
            <a:r>
              <a:rPr lang="it-IT" sz="2400" baseline="30000" dirty="0" err="1"/>
              <a:t>producing</a:t>
            </a:r>
            <a:r>
              <a:rPr lang="it-IT" sz="2400" baseline="30000" dirty="0"/>
              <a:t>, </a:t>
            </a:r>
            <a:r>
              <a:rPr lang="it-IT" sz="2400" baseline="30000" dirty="0" err="1"/>
              <a:t>catabolic</a:t>
            </a:r>
            <a:r>
              <a:rPr lang="it-IT" sz="2400" baseline="30000" dirty="0"/>
              <a:t> </a:t>
            </a:r>
            <a:r>
              <a:rPr lang="it-IT" sz="2400" baseline="30000" dirty="0" err="1"/>
              <a:t>pathways</a:t>
            </a:r>
            <a:r>
              <a:rPr lang="it-IT" sz="2400" baseline="30000" dirty="0"/>
              <a:t> and </a:t>
            </a:r>
            <a:r>
              <a:rPr lang="it-IT" sz="2400" baseline="30000" dirty="0" err="1"/>
              <a:t>inhibits</a:t>
            </a:r>
            <a:r>
              <a:rPr lang="it-IT" sz="2400" baseline="30000" dirty="0"/>
              <a:t> </a:t>
            </a:r>
            <a:r>
              <a:rPr lang="it-IT" sz="2400" baseline="30000" dirty="0" err="1"/>
              <a:t>ATP­consuming</a:t>
            </a:r>
            <a:r>
              <a:rPr lang="it-IT" sz="2400" baseline="30000" dirty="0"/>
              <a:t> </a:t>
            </a:r>
            <a:r>
              <a:rPr lang="it-IT" sz="2400" baseline="30000" dirty="0" err="1"/>
              <a:t>anabolic</a:t>
            </a:r>
            <a:r>
              <a:rPr lang="it-IT" sz="2400" baseline="30000" dirty="0"/>
              <a:t> </a:t>
            </a:r>
            <a:r>
              <a:rPr lang="it-IT" sz="2400" baseline="30000" dirty="0" err="1"/>
              <a:t>pathways</a:t>
            </a:r>
            <a:r>
              <a:rPr lang="it-IT" sz="2400" baseline="30000" dirty="0"/>
              <a:t>, </a:t>
            </a:r>
            <a:r>
              <a:rPr lang="it-IT" sz="2400" baseline="30000" dirty="0" err="1"/>
              <a:t>both</a:t>
            </a:r>
            <a:r>
              <a:rPr lang="it-IT" sz="2400" baseline="30000" dirty="0"/>
              <a:t> by </a:t>
            </a:r>
            <a:r>
              <a:rPr lang="it-IT" sz="2400" baseline="30000" dirty="0" err="1"/>
              <a:t>rapid</a:t>
            </a:r>
            <a:r>
              <a:rPr lang="it-IT" sz="2400" baseline="30000" dirty="0"/>
              <a:t> </a:t>
            </a:r>
            <a:r>
              <a:rPr lang="it-IT" sz="2400" baseline="30000" dirty="0" err="1"/>
              <a:t>effects</a:t>
            </a:r>
            <a:r>
              <a:rPr lang="it-IT" sz="2400" baseline="30000" dirty="0"/>
              <a:t> via </a:t>
            </a:r>
            <a:r>
              <a:rPr lang="it-IT" sz="2400" baseline="30000" dirty="0" err="1"/>
              <a:t>direct</a:t>
            </a:r>
            <a:r>
              <a:rPr lang="it-IT" sz="2400" baseline="30000" dirty="0"/>
              <a:t> </a:t>
            </a:r>
            <a:r>
              <a:rPr lang="it-IT" sz="2400" baseline="30000" dirty="0" err="1"/>
              <a:t>phosphorylation</a:t>
            </a:r>
            <a:r>
              <a:rPr lang="it-IT" sz="2400" baseline="30000" dirty="0"/>
              <a:t> of </a:t>
            </a:r>
            <a:r>
              <a:rPr lang="it-IT" sz="2400" baseline="30000" dirty="0" err="1"/>
              <a:t>metabolic</a:t>
            </a:r>
            <a:r>
              <a:rPr lang="it-IT" sz="2400" baseline="30000" dirty="0"/>
              <a:t> </a:t>
            </a:r>
            <a:r>
              <a:rPr lang="it-IT" sz="2400" baseline="30000" dirty="0" err="1"/>
              <a:t>enzymes</a:t>
            </a:r>
            <a:r>
              <a:rPr lang="it-IT" sz="2400" baseline="30000" dirty="0"/>
              <a:t>, and by </a:t>
            </a:r>
            <a:r>
              <a:rPr lang="it-IT" sz="2400" baseline="30000" dirty="0" err="1"/>
              <a:t>longer</a:t>
            </a:r>
            <a:r>
              <a:rPr lang="it-IT" sz="2400" baseline="30000" dirty="0"/>
              <a:t> ­</a:t>
            </a:r>
            <a:r>
              <a:rPr lang="it-IT" sz="2400" baseline="30000" dirty="0" err="1"/>
              <a:t>term</a:t>
            </a:r>
            <a:r>
              <a:rPr lang="it-IT" sz="2400" baseline="30000" dirty="0"/>
              <a:t> </a:t>
            </a:r>
            <a:r>
              <a:rPr lang="it-IT" sz="2400" baseline="30000" dirty="0" err="1"/>
              <a:t>effects</a:t>
            </a:r>
            <a:r>
              <a:rPr lang="it-IT" sz="2400" baseline="30000" dirty="0"/>
              <a:t> via </a:t>
            </a:r>
            <a:r>
              <a:rPr lang="it-IT" sz="2400" baseline="30000" dirty="0" err="1"/>
              <a:t>regulation</a:t>
            </a:r>
            <a:r>
              <a:rPr lang="it-IT" sz="2400" baseline="30000" dirty="0"/>
              <a:t> of </a:t>
            </a:r>
            <a:r>
              <a:rPr lang="it-IT" sz="2400" baseline="30000" dirty="0" err="1"/>
              <a:t>transcription</a:t>
            </a:r>
            <a:r>
              <a:rPr lang="it-IT" sz="2400" baseline="30000" dirty="0"/>
              <a:t>. </a:t>
            </a:r>
            <a:endParaRPr lang="it-IT" sz="2400" dirty="0"/>
          </a:p>
        </p:txBody>
      </p:sp>
      <p:pic>
        <p:nvPicPr>
          <p:cNvPr id="4" name="Immagine 3" descr="Schermata 2013-12-13 alle 00.38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37"/>
          <a:stretch/>
        </p:blipFill>
        <p:spPr>
          <a:xfrm>
            <a:off x="1091278" y="55032"/>
            <a:ext cx="6460987" cy="5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0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13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67267" y="1396940"/>
            <a:ext cx="81618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“6-phosphofructo-2-kinase/fructose-2,6-bisphosphatase” (PFKFB) è </a:t>
            </a:r>
            <a:r>
              <a:rPr lang="it-IT" sz="2000" dirty="0" err="1"/>
              <a:t>fosforitalata</a:t>
            </a:r>
            <a:r>
              <a:rPr lang="it-IT" sz="2000" dirty="0"/>
              <a:t> da AMPK. La conseguenza è l’ aumentata sintesi di fruttosio-2,6-bisfosfato che, essendo un attivatore allosterico dell’enzima glicolitico 6-fosfofrutto-1-chinasi (PFK2), che determina la stimolazione della glicolisi (</a:t>
            </a:r>
            <a:r>
              <a:rPr lang="it-IT" sz="2000" dirty="0" err="1"/>
              <a:t>miociti</a:t>
            </a:r>
            <a:r>
              <a:rPr lang="it-IT" sz="2000" dirty="0"/>
              <a:t>).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Glicogeno </a:t>
            </a:r>
            <a:r>
              <a:rPr lang="it-IT" sz="2000" dirty="0" err="1"/>
              <a:t>sintasi</a:t>
            </a:r>
            <a:r>
              <a:rPr lang="it-IT" sz="2000" dirty="0"/>
              <a:t> è </a:t>
            </a:r>
            <a:r>
              <a:rPr lang="it-IT" sz="2000" dirty="0" err="1"/>
              <a:t>fosfoforilata</a:t>
            </a:r>
            <a:r>
              <a:rPr lang="it-IT" sz="2000" dirty="0"/>
              <a:t> da AMPK ed inibita (muscolo).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 err="1"/>
              <a:t>Acetil-CoA</a:t>
            </a:r>
            <a:r>
              <a:rPr lang="it-IT" sz="2000" dirty="0"/>
              <a:t> carbossilasi (sintesi degli acidi grassi) è fosforilata da AMPK ed inibita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3-idrossi-3metilglutaril-CoA reduttasi, che catalizza la reazione regolatrice chiave nella sintesi del colesterolo, viene fosforilata ed inibita da AMPK (fegato).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AMPK potenzia anche la produzione di energia favorendo la biogenesi  mitocondriale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880535" y="321733"/>
            <a:ext cx="7535332" cy="830997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AMPK ha come bersaglio enzimi chiave della produzione e del consumo di energia</a:t>
            </a:r>
          </a:p>
        </p:txBody>
      </p:sp>
    </p:spTree>
    <p:extLst>
      <p:ext uri="{BB962C8B-B14F-4D97-AF65-F5344CB8AC3E}">
        <p14:creationId xmlns:p14="http://schemas.microsoft.com/office/powerpoint/2010/main" val="277907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14</a:t>
            </a:fld>
            <a:endParaRPr lang="it-IT"/>
          </a:p>
        </p:txBody>
      </p:sp>
      <p:pic>
        <p:nvPicPr>
          <p:cNvPr id="4" name="Immagine 3" descr="AMP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4" r="5864" b="57284"/>
          <a:stretch/>
        </p:blipFill>
        <p:spPr>
          <a:xfrm>
            <a:off x="745067" y="1708872"/>
            <a:ext cx="4572000" cy="420721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672667" y="1708872"/>
            <a:ext cx="3251200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u="sng" dirty="0"/>
              <a:t>Muscolo scheletrico</a:t>
            </a:r>
          </a:p>
          <a:p>
            <a:pPr algn="just"/>
            <a:r>
              <a:rPr lang="it-IT" sz="1400" dirty="0"/>
              <a:t>AMPK è attivata da ormoni come l’</a:t>
            </a:r>
            <a:r>
              <a:rPr lang="it-IT" sz="1400" dirty="0" err="1"/>
              <a:t>adiponectina</a:t>
            </a:r>
            <a:r>
              <a:rPr lang="it-IT" sz="1400" dirty="0"/>
              <a:t> e la </a:t>
            </a:r>
            <a:r>
              <a:rPr lang="it-IT" sz="1400" dirty="0" err="1"/>
              <a:t>peptina</a:t>
            </a:r>
            <a:r>
              <a:rPr lang="it-IT" sz="1400" dirty="0"/>
              <a:t>, ormoni</a:t>
            </a:r>
          </a:p>
          <a:p>
            <a:pPr algn="just"/>
            <a:r>
              <a:rPr lang="it-IT" sz="1400" dirty="0"/>
              <a:t>prodotti dagli </a:t>
            </a:r>
            <a:r>
              <a:rPr lang="it-IT" sz="1400" dirty="0" err="1"/>
              <a:t>adipociti</a:t>
            </a:r>
            <a:r>
              <a:rPr lang="it-IT" sz="1400" dirty="0"/>
              <a:t> che regolano </a:t>
            </a:r>
          </a:p>
          <a:p>
            <a:pPr algn="just"/>
            <a:r>
              <a:rPr lang="it-IT" sz="1400" dirty="0"/>
              <a:t>i comportamenti alimentari e l’omeostasi energetica</a:t>
            </a:r>
          </a:p>
          <a:p>
            <a:pPr algn="just"/>
            <a:r>
              <a:rPr lang="it-IT" sz="1400" dirty="0"/>
              <a:t>AMPK è attivata anche dall’attività fisica</a:t>
            </a:r>
          </a:p>
          <a:p>
            <a:pPr algn="just"/>
            <a:r>
              <a:rPr lang="it-IT" sz="1400" dirty="0"/>
              <a:t>Effetti: AMPK attiva assorbimento del glucosio, l’ossidazione degli acidi grassi e la biogenesi mitocondriale (fosforilando sia enzimi metabolici sia fattori </a:t>
            </a:r>
            <a:r>
              <a:rPr lang="it-IT" sz="1400" dirty="0" err="1"/>
              <a:t>trascrizionali</a:t>
            </a:r>
            <a:r>
              <a:rPr lang="it-IT" sz="1400" dirty="0"/>
              <a:t> che controllano l’espressione genica di geni coinvolti nella produzione e del consumo di energia)</a:t>
            </a:r>
          </a:p>
          <a:p>
            <a:pPr algn="just"/>
            <a:r>
              <a:rPr lang="it-IT" sz="1400" u="sng" dirty="0"/>
              <a:t>Fegato</a:t>
            </a:r>
          </a:p>
          <a:p>
            <a:pPr algn="just"/>
            <a:r>
              <a:rPr lang="it-IT" sz="1400" dirty="0"/>
              <a:t>AMPK attiva  determina un minor consumo di ATP tramite inibizione della sintesi degli acidi grassi, della sintesi del colesterolo e della </a:t>
            </a:r>
            <a:r>
              <a:rPr lang="it-IT" sz="1400" dirty="0" err="1"/>
              <a:t>gluconeogenesi</a:t>
            </a:r>
            <a:endParaRPr lang="it-IT" sz="1400" dirty="0"/>
          </a:p>
          <a:p>
            <a:pPr algn="just"/>
            <a:r>
              <a:rPr lang="it-IT" sz="1400" dirty="0"/>
              <a:t> 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880535" y="457016"/>
            <a:ext cx="7535332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AMPK controlla l’omeostasi energetica in tutto il corpo (1)</a:t>
            </a:r>
          </a:p>
        </p:txBody>
      </p:sp>
    </p:spTree>
    <p:extLst>
      <p:ext uri="{BB962C8B-B14F-4D97-AF65-F5344CB8AC3E}">
        <p14:creationId xmlns:p14="http://schemas.microsoft.com/office/powerpoint/2010/main" val="96668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15</a:t>
            </a:fld>
            <a:endParaRPr lang="it-IT"/>
          </a:p>
        </p:txBody>
      </p:sp>
      <p:pic>
        <p:nvPicPr>
          <p:cNvPr id="3" name="Immagine 2" descr="AMP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4" r="5864" b="57284"/>
          <a:stretch/>
        </p:blipFill>
        <p:spPr>
          <a:xfrm>
            <a:off x="1042881" y="1059537"/>
            <a:ext cx="3901651" cy="3590348"/>
          </a:xfrm>
          <a:prstGeom prst="rect">
            <a:avLst/>
          </a:prstGeom>
        </p:spPr>
      </p:pic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880535" y="226183"/>
            <a:ext cx="7535332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AMPK controlla l’omeostasi energetica in tutto il corpo (2)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35600" y="1313537"/>
            <a:ext cx="32512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u="sng" dirty="0"/>
              <a:t>Fegato</a:t>
            </a:r>
          </a:p>
          <a:p>
            <a:pPr algn="just"/>
            <a:r>
              <a:rPr lang="it-IT" sz="1400" dirty="0" err="1"/>
              <a:t>Metformina</a:t>
            </a:r>
            <a:r>
              <a:rPr lang="it-IT" sz="1400" dirty="0"/>
              <a:t>, un farmaco largamente usato per il trattamento del diabete di tipo 2, determina l’attivazione di AMPK . Questo determina un abbassamento dei livelli di glucosio nel sangue mediante l’inibizione della </a:t>
            </a:r>
            <a:r>
              <a:rPr lang="it-IT" sz="1400" dirty="0" err="1"/>
              <a:t>gluconeogenesi</a:t>
            </a:r>
            <a:r>
              <a:rPr lang="it-IT" sz="1400" dirty="0"/>
              <a:t>  del fegato 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u="sng" dirty="0"/>
              <a:t>Cellule pancreatiche </a:t>
            </a:r>
            <a:r>
              <a:rPr lang="it-IT" sz="1400" u="sng" dirty="0">
                <a:latin typeface="Symbol" charset="2"/>
                <a:cs typeface="Symbol" charset="2"/>
              </a:rPr>
              <a:t>b</a:t>
            </a:r>
          </a:p>
          <a:p>
            <a:pPr algn="just"/>
            <a:r>
              <a:rPr lang="it-IT" sz="1400" dirty="0">
                <a:cs typeface="Symbol" charset="2"/>
              </a:rPr>
              <a:t>AMPK blocca la secrezione di insulina che è noto essere un ormone che favorisce l’accumulo di energia mediante la sintesi del glicogeno e degli acidi grassi</a:t>
            </a:r>
            <a:r>
              <a:rPr lang="it-I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65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16</a:t>
            </a:fld>
            <a:endParaRPr lang="it-IT"/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1908175" y="152400"/>
            <a:ext cx="5400675" cy="40011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Regulation</a:t>
            </a:r>
            <a:r>
              <a:rPr lang="it-IT" sz="2000" b="1" dirty="0">
                <a:solidFill>
                  <a:srgbClr val="000099"/>
                </a:solidFill>
                <a:cs typeface="Arial" charset="0"/>
              </a:rPr>
              <a:t> of </a:t>
            </a: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transcription</a:t>
            </a:r>
            <a:endParaRPr lang="it-IT" sz="20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17466" y="1173901"/>
            <a:ext cx="87543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In </a:t>
            </a:r>
            <a:r>
              <a:rPr lang="it-IT" sz="2800" dirty="0" err="1"/>
              <a:t>mammals</a:t>
            </a:r>
            <a:r>
              <a:rPr lang="it-IT" sz="2800" dirty="0"/>
              <a:t>, AMPK </a:t>
            </a:r>
            <a:r>
              <a:rPr lang="it-IT" sz="2800" dirty="0" err="1"/>
              <a:t>activation</a:t>
            </a:r>
            <a:r>
              <a:rPr lang="it-IT" sz="2800" dirty="0"/>
              <a:t> </a:t>
            </a:r>
            <a:r>
              <a:rPr lang="it-IT" sz="2800" dirty="0" err="1"/>
              <a:t>downregulates</a:t>
            </a:r>
            <a:r>
              <a:rPr lang="it-IT" sz="2800" dirty="0"/>
              <a:t> </a:t>
            </a:r>
            <a:r>
              <a:rPr lang="it-IT" sz="2800" dirty="0" err="1"/>
              <a:t>expression</a:t>
            </a:r>
            <a:r>
              <a:rPr lang="it-IT" sz="2800" dirty="0"/>
              <a:t> of </a:t>
            </a:r>
            <a:r>
              <a:rPr lang="it-IT" sz="2800" dirty="0" err="1"/>
              <a:t>biosynthetic</a:t>
            </a:r>
            <a:r>
              <a:rPr lang="it-IT" sz="2800" dirty="0"/>
              <a:t> </a:t>
            </a:r>
            <a:r>
              <a:rPr lang="it-IT" sz="2800" dirty="0" err="1"/>
              <a:t>genes</a:t>
            </a:r>
            <a:r>
              <a:rPr lang="it-IT" sz="2800" dirty="0"/>
              <a:t>, </a:t>
            </a:r>
            <a:r>
              <a:rPr lang="it-IT" sz="2800" dirty="0" err="1"/>
              <a:t>such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those</a:t>
            </a:r>
            <a:r>
              <a:rPr lang="it-IT" sz="2800" dirty="0"/>
              <a:t> </a:t>
            </a:r>
            <a:r>
              <a:rPr lang="it-IT" sz="2800" dirty="0" err="1"/>
              <a:t>involved</a:t>
            </a:r>
            <a:r>
              <a:rPr lang="it-IT" sz="2800" dirty="0"/>
              <a:t> in </a:t>
            </a:r>
            <a:r>
              <a:rPr lang="it-IT" sz="2800" dirty="0" err="1"/>
              <a:t>gluconeogenesis</a:t>
            </a:r>
            <a:r>
              <a:rPr lang="it-IT" sz="2800" dirty="0"/>
              <a:t> and </a:t>
            </a:r>
            <a:r>
              <a:rPr lang="it-IT" sz="2800" dirty="0" err="1"/>
              <a:t>lipogenesis</a:t>
            </a:r>
            <a:r>
              <a:rPr lang="it-IT" sz="2800" dirty="0"/>
              <a:t> in the </a:t>
            </a:r>
            <a:r>
              <a:rPr lang="it-IT" sz="2800" dirty="0" err="1"/>
              <a:t>liver</a:t>
            </a:r>
            <a:r>
              <a:rPr lang="it-IT" sz="2800" dirty="0"/>
              <a:t>, and </a:t>
            </a:r>
            <a:r>
              <a:rPr lang="it-IT" sz="2800" dirty="0" err="1"/>
              <a:t>upregulates</a:t>
            </a:r>
            <a:r>
              <a:rPr lang="it-IT" sz="2800" dirty="0"/>
              <a:t> </a:t>
            </a:r>
            <a:r>
              <a:rPr lang="it-IT" sz="2800" dirty="0" err="1"/>
              <a:t>genes</a:t>
            </a:r>
            <a:r>
              <a:rPr lang="it-IT" sz="2800" dirty="0"/>
              <a:t> </a:t>
            </a:r>
            <a:r>
              <a:rPr lang="it-IT" sz="2800" dirty="0" err="1"/>
              <a:t>involved</a:t>
            </a:r>
            <a:r>
              <a:rPr lang="it-IT" sz="2800" dirty="0"/>
              <a:t> in </a:t>
            </a:r>
            <a:r>
              <a:rPr lang="it-IT" sz="2800" dirty="0" err="1"/>
              <a:t>catabolism</a:t>
            </a:r>
            <a:r>
              <a:rPr lang="it-IT" sz="2800" dirty="0"/>
              <a:t>, </a:t>
            </a:r>
            <a:r>
              <a:rPr lang="it-IT" sz="2800" dirty="0" err="1"/>
              <a:t>such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GLUT4 and </a:t>
            </a:r>
            <a:r>
              <a:rPr lang="it-IT" sz="2800" dirty="0" err="1"/>
              <a:t>mitochondrial</a:t>
            </a:r>
            <a:r>
              <a:rPr lang="it-IT" sz="2800" dirty="0"/>
              <a:t> </a:t>
            </a:r>
            <a:r>
              <a:rPr lang="it-IT" sz="2800" dirty="0" err="1"/>
              <a:t>genes</a:t>
            </a:r>
            <a:r>
              <a:rPr lang="it-IT" sz="2800" dirty="0"/>
              <a:t> in </a:t>
            </a:r>
            <a:r>
              <a:rPr lang="it-IT" sz="2800" dirty="0" err="1"/>
              <a:t>muscle</a:t>
            </a:r>
            <a:r>
              <a:rPr lang="it-IT" sz="2800" dirty="0"/>
              <a:t>. </a:t>
            </a:r>
            <a:r>
              <a:rPr lang="it-IT" sz="2800" dirty="0" err="1"/>
              <a:t>These</a:t>
            </a:r>
            <a:r>
              <a:rPr lang="it-IT" sz="2800" dirty="0"/>
              <a:t> </a:t>
            </a:r>
            <a:r>
              <a:rPr lang="it-IT" sz="2800" dirty="0" err="1"/>
              <a:t>effects</a:t>
            </a:r>
            <a:r>
              <a:rPr lang="it-IT" sz="2800" dirty="0"/>
              <a:t> are </a:t>
            </a:r>
            <a:r>
              <a:rPr lang="it-IT" sz="2800" dirty="0" err="1"/>
              <a:t>achieved</a:t>
            </a:r>
            <a:r>
              <a:rPr lang="it-IT" sz="2800" dirty="0"/>
              <a:t> by </a:t>
            </a:r>
            <a:r>
              <a:rPr lang="it-IT" sz="2800" dirty="0" err="1"/>
              <a:t>phosphorylation</a:t>
            </a:r>
            <a:r>
              <a:rPr lang="it-IT" sz="2800" dirty="0"/>
              <a:t> of </a:t>
            </a:r>
            <a:r>
              <a:rPr lang="it-IT" sz="2800" dirty="0" err="1"/>
              <a:t>numerous</a:t>
            </a:r>
            <a:r>
              <a:rPr lang="it-IT" sz="2800" dirty="0"/>
              <a:t> targets, </a:t>
            </a:r>
            <a:r>
              <a:rPr lang="it-IT" sz="2800" dirty="0" err="1"/>
              <a:t>including</a:t>
            </a:r>
            <a:r>
              <a:rPr lang="it-IT" sz="2800" dirty="0"/>
              <a:t> </a:t>
            </a:r>
            <a:r>
              <a:rPr lang="it-IT" sz="2800" dirty="0" err="1"/>
              <a:t>transcription</a:t>
            </a:r>
            <a:r>
              <a:rPr lang="it-IT" sz="2800" dirty="0"/>
              <a:t> </a:t>
            </a:r>
            <a:r>
              <a:rPr lang="it-IT" sz="2800" dirty="0" err="1"/>
              <a:t>factors</a:t>
            </a:r>
            <a:r>
              <a:rPr lang="it-IT" sz="2800" dirty="0"/>
              <a:t> and </a:t>
            </a:r>
            <a:r>
              <a:rPr lang="it-IT" sz="2800" dirty="0" err="1"/>
              <a:t>co­activators</a:t>
            </a:r>
            <a:r>
              <a:rPr lang="it-IT" sz="2800" dirty="0"/>
              <a:t>. </a:t>
            </a:r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26079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17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14842" y="4715385"/>
            <a:ext cx="8754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A </a:t>
            </a:r>
            <a:r>
              <a:rPr lang="it-IT" sz="2000" dirty="0" err="1"/>
              <a:t>current</a:t>
            </a:r>
            <a:r>
              <a:rPr lang="it-IT" sz="2000" dirty="0"/>
              <a:t> model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AS160 </a:t>
            </a:r>
            <a:r>
              <a:rPr lang="it-IT" sz="2000" dirty="0" err="1"/>
              <a:t>phosphorylation</a:t>
            </a:r>
            <a:r>
              <a:rPr lang="it-IT" sz="2000" dirty="0"/>
              <a:t> </a:t>
            </a:r>
            <a:r>
              <a:rPr lang="it-IT" sz="2000" dirty="0" err="1"/>
              <a:t>triggers</a:t>
            </a:r>
            <a:r>
              <a:rPr lang="it-IT" sz="2000" dirty="0"/>
              <a:t> </a:t>
            </a:r>
            <a:r>
              <a:rPr lang="it-IT" sz="2000" dirty="0" err="1"/>
              <a:t>dissociation</a:t>
            </a:r>
            <a:r>
              <a:rPr lang="it-IT" sz="2000" dirty="0"/>
              <a:t> of AS160 from the GLUT4 </a:t>
            </a:r>
            <a:r>
              <a:rPr lang="it-IT" sz="2000" dirty="0" err="1"/>
              <a:t>storage</a:t>
            </a:r>
            <a:r>
              <a:rPr lang="it-IT" sz="2000" dirty="0"/>
              <a:t> </a:t>
            </a:r>
            <a:r>
              <a:rPr lang="it-IT" sz="2000" dirty="0" err="1"/>
              <a:t>vesicle</a:t>
            </a:r>
            <a:r>
              <a:rPr lang="it-IT" sz="2000" dirty="0"/>
              <a:t>, </a:t>
            </a:r>
            <a:r>
              <a:rPr lang="it-IT" sz="2000" dirty="0" err="1"/>
              <a:t>preventing</a:t>
            </a:r>
            <a:r>
              <a:rPr lang="it-IT" sz="2000" dirty="0"/>
              <a:t> AS160 from </a:t>
            </a:r>
            <a:r>
              <a:rPr lang="it-IT" sz="2000" dirty="0" err="1"/>
              <a:t>converting</a:t>
            </a:r>
            <a:r>
              <a:rPr lang="it-IT" sz="2000" dirty="0"/>
              <a:t> the </a:t>
            </a:r>
            <a:r>
              <a:rPr lang="it-IT" sz="2000" dirty="0" err="1"/>
              <a:t>Rab</a:t>
            </a:r>
            <a:r>
              <a:rPr lang="it-IT" sz="2000" dirty="0"/>
              <a:t> </a:t>
            </a:r>
            <a:r>
              <a:rPr lang="it-IT" sz="2000" dirty="0" err="1"/>
              <a:t>protein</a:t>
            </a:r>
            <a:r>
              <a:rPr lang="it-IT" sz="2000" dirty="0"/>
              <a:t> to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inactive</a:t>
            </a:r>
            <a:r>
              <a:rPr lang="it-IT" sz="2000" dirty="0"/>
              <a:t> GDP </a:t>
            </a:r>
            <a:r>
              <a:rPr lang="it-IT" sz="2000" dirty="0" err="1"/>
              <a:t>form</a:t>
            </a:r>
            <a:r>
              <a:rPr lang="it-IT" sz="2000" dirty="0"/>
              <a:t>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The </a:t>
            </a:r>
            <a:r>
              <a:rPr lang="it-IT" sz="2000" dirty="0" err="1"/>
              <a:t>activated</a:t>
            </a:r>
            <a:r>
              <a:rPr lang="it-IT" sz="2000" dirty="0"/>
              <a:t> </a:t>
            </a:r>
            <a:r>
              <a:rPr lang="it-IT" sz="2000" dirty="0" err="1"/>
              <a:t>Rab</a:t>
            </a:r>
            <a:r>
              <a:rPr lang="it-IT" sz="2000" dirty="0"/>
              <a:t>–GTP </a:t>
            </a:r>
            <a:r>
              <a:rPr lang="it-IT" sz="2000" dirty="0" err="1"/>
              <a:t>complex</a:t>
            </a:r>
            <a:r>
              <a:rPr lang="it-IT" sz="2000" dirty="0"/>
              <a:t> </a:t>
            </a:r>
            <a:r>
              <a:rPr lang="it-IT" sz="2000" dirty="0" err="1"/>
              <a:t>then</a:t>
            </a:r>
            <a:r>
              <a:rPr lang="it-IT" sz="2000" dirty="0"/>
              <a:t> </a:t>
            </a:r>
            <a:r>
              <a:rPr lang="it-IT" sz="2000" dirty="0" err="1"/>
              <a:t>promotes</a:t>
            </a:r>
            <a:r>
              <a:rPr lang="it-IT" sz="2000" dirty="0"/>
              <a:t> docking and/or fusion of the GLUT4 </a:t>
            </a:r>
            <a:r>
              <a:rPr lang="it-IT" sz="2000" dirty="0" err="1"/>
              <a:t>storage</a:t>
            </a:r>
            <a:r>
              <a:rPr lang="it-IT" sz="2000" dirty="0"/>
              <a:t> </a:t>
            </a:r>
            <a:r>
              <a:rPr lang="it-IT" sz="2000" dirty="0" err="1"/>
              <a:t>vesicle</a:t>
            </a:r>
            <a:r>
              <a:rPr lang="it-IT" sz="2000" dirty="0"/>
              <a:t> with the plasma membrane.</a:t>
            </a:r>
          </a:p>
        </p:txBody>
      </p:sp>
      <p:pic>
        <p:nvPicPr>
          <p:cNvPr id="4" name="Immagine 3" descr="Schermata 2013-12-13 alle 10.51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2" y="1015999"/>
            <a:ext cx="3448527" cy="2719360"/>
          </a:xfrm>
          <a:prstGeom prst="rect">
            <a:avLst/>
          </a:prstGeom>
        </p:spPr>
      </p:pic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450975" y="152400"/>
            <a:ext cx="6778625" cy="40011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99"/>
                </a:solidFill>
                <a:cs typeface="Arial" charset="0"/>
              </a:rPr>
              <a:t>Model for </a:t>
            </a: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regulation</a:t>
            </a:r>
            <a:r>
              <a:rPr lang="it-IT" sz="2000" b="1" dirty="0">
                <a:solidFill>
                  <a:srgbClr val="000099"/>
                </a:solidFill>
                <a:cs typeface="Arial" charset="0"/>
              </a:rPr>
              <a:t> by AMPK of </a:t>
            </a: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glucose</a:t>
            </a:r>
            <a:r>
              <a:rPr lang="it-IT" sz="2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uptake</a:t>
            </a:r>
            <a:r>
              <a:rPr lang="it-IT" sz="2000" b="1" dirty="0">
                <a:solidFill>
                  <a:srgbClr val="000099"/>
                </a:solidFill>
                <a:cs typeface="Arial" charset="0"/>
              </a:rPr>
              <a:t> in </a:t>
            </a: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muscle</a:t>
            </a:r>
            <a:endParaRPr lang="it-IT" sz="20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00" y="745067"/>
            <a:ext cx="548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of AMPK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capability</a:t>
            </a:r>
            <a:r>
              <a:rPr lang="it-IT" dirty="0"/>
              <a:t> to </a:t>
            </a:r>
            <a:r>
              <a:rPr lang="it-IT" dirty="0" err="1"/>
              <a:t>stimulate</a:t>
            </a:r>
            <a:r>
              <a:rPr lang="it-IT" dirty="0"/>
              <a:t> </a:t>
            </a:r>
            <a:r>
              <a:rPr lang="it-IT" dirty="0" err="1"/>
              <a:t>glucose</a:t>
            </a:r>
            <a:r>
              <a:rPr lang="it-IT" dirty="0"/>
              <a:t> </a:t>
            </a:r>
            <a:r>
              <a:rPr lang="it-IT" dirty="0" err="1"/>
              <a:t>uptake</a:t>
            </a:r>
            <a:r>
              <a:rPr lang="it-IT" dirty="0"/>
              <a:t> in </a:t>
            </a:r>
            <a:r>
              <a:rPr lang="it-IT" dirty="0" err="1"/>
              <a:t>muscle</a:t>
            </a:r>
            <a:r>
              <a:rPr lang="it-IT" dirty="0"/>
              <a:t> by </a:t>
            </a:r>
            <a:r>
              <a:rPr lang="it-IT" dirty="0" err="1"/>
              <a:t>increasing</a:t>
            </a:r>
            <a:r>
              <a:rPr lang="it-IT" dirty="0"/>
              <a:t> the </a:t>
            </a:r>
            <a:r>
              <a:rPr lang="it-IT" dirty="0" err="1"/>
              <a:t>translocation</a:t>
            </a:r>
            <a:r>
              <a:rPr lang="it-IT" dirty="0"/>
              <a:t> of the </a:t>
            </a:r>
            <a:r>
              <a:rPr lang="it-IT" dirty="0" err="1"/>
              <a:t>glucose</a:t>
            </a:r>
            <a:r>
              <a:rPr lang="it-IT" dirty="0"/>
              <a:t> </a:t>
            </a:r>
            <a:r>
              <a:rPr lang="it-IT" dirty="0" err="1"/>
              <a:t>transporter</a:t>
            </a:r>
            <a:r>
              <a:rPr lang="it-IT" dirty="0"/>
              <a:t> GLUT4 from </a:t>
            </a:r>
            <a:r>
              <a:rPr lang="it-IT" dirty="0" err="1"/>
              <a:t>intracellular</a:t>
            </a:r>
            <a:r>
              <a:rPr lang="it-IT" dirty="0"/>
              <a:t> </a:t>
            </a:r>
            <a:r>
              <a:rPr lang="it-IT" dirty="0" err="1"/>
              <a:t>storage</a:t>
            </a:r>
            <a:r>
              <a:rPr lang="it-IT" dirty="0"/>
              <a:t> </a:t>
            </a:r>
            <a:r>
              <a:rPr lang="it-IT" dirty="0" err="1"/>
              <a:t>vescicles</a:t>
            </a:r>
            <a:r>
              <a:rPr lang="it-IT" dirty="0"/>
              <a:t> to the plasma membrane.</a:t>
            </a:r>
          </a:p>
          <a:p>
            <a:pPr algn="just"/>
            <a:r>
              <a:rPr lang="it-IT" dirty="0"/>
              <a:t>Fusion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vescicles</a:t>
            </a:r>
            <a:r>
              <a:rPr lang="it-IT" dirty="0"/>
              <a:t> with the plasma membrane </a:t>
            </a:r>
            <a:r>
              <a:rPr lang="it-IT" dirty="0" err="1"/>
              <a:t>requires</a:t>
            </a:r>
            <a:r>
              <a:rPr lang="it-IT" dirty="0"/>
              <a:t> </a:t>
            </a:r>
            <a:r>
              <a:rPr lang="it-IT" dirty="0" err="1"/>
              <a:t>members</a:t>
            </a:r>
            <a:r>
              <a:rPr lang="it-IT" dirty="0"/>
              <a:t> of the </a:t>
            </a:r>
            <a:r>
              <a:rPr lang="it-IT" dirty="0" err="1"/>
              <a:t>Rab</a:t>
            </a:r>
            <a:r>
              <a:rPr lang="it-IT" dirty="0"/>
              <a:t> family of G </a:t>
            </a:r>
            <a:r>
              <a:rPr lang="it-IT" dirty="0" err="1"/>
              <a:t>proteins</a:t>
            </a:r>
            <a:r>
              <a:rPr lang="it-IT" dirty="0"/>
              <a:t> to be in </a:t>
            </a:r>
            <a:r>
              <a:rPr lang="it-IT" dirty="0" err="1"/>
              <a:t>their</a:t>
            </a:r>
            <a:r>
              <a:rPr lang="it-IT" dirty="0"/>
              <a:t> GTP-</a:t>
            </a:r>
            <a:r>
              <a:rPr lang="it-IT" dirty="0" err="1"/>
              <a:t>bound</a:t>
            </a:r>
            <a:r>
              <a:rPr lang="it-IT" dirty="0"/>
              <a:t> state.</a:t>
            </a:r>
          </a:p>
          <a:p>
            <a:pPr algn="just"/>
            <a:r>
              <a:rPr lang="it-IT" dirty="0" err="1"/>
              <a:t>Activation</a:t>
            </a:r>
            <a:r>
              <a:rPr lang="it-IT" dirty="0"/>
              <a:t> of AKT/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kinase</a:t>
            </a:r>
            <a:r>
              <a:rPr lang="it-IT" dirty="0"/>
              <a:t> B (PKB) by the </a:t>
            </a:r>
            <a:r>
              <a:rPr lang="it-IT" dirty="0" err="1"/>
              <a:t>insulin</a:t>
            </a:r>
            <a:r>
              <a:rPr lang="it-IT" dirty="0"/>
              <a:t> </a:t>
            </a:r>
            <a:r>
              <a:rPr lang="it-IT" dirty="0" err="1"/>
              <a:t>signalling</a:t>
            </a:r>
            <a:r>
              <a:rPr lang="it-IT" dirty="0"/>
              <a:t> </a:t>
            </a:r>
            <a:r>
              <a:rPr lang="it-IT" dirty="0" err="1"/>
              <a:t>pathway</a:t>
            </a:r>
            <a:r>
              <a:rPr lang="it-IT" dirty="0"/>
              <a:t>, or </a:t>
            </a:r>
            <a:r>
              <a:rPr lang="it-IT" dirty="0" err="1"/>
              <a:t>activation</a:t>
            </a:r>
            <a:r>
              <a:rPr lang="it-IT" dirty="0"/>
              <a:t> of the AMP-</a:t>
            </a:r>
            <a:r>
              <a:rPr lang="it-IT" dirty="0" err="1"/>
              <a:t>activated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kinase</a:t>
            </a:r>
            <a:r>
              <a:rPr lang="it-IT" dirty="0"/>
              <a:t> (AMPK) </a:t>
            </a:r>
            <a:r>
              <a:rPr lang="it-IT" dirty="0" err="1"/>
              <a:t>pathway</a:t>
            </a:r>
            <a:r>
              <a:rPr lang="it-IT" dirty="0"/>
              <a:t> by </a:t>
            </a:r>
            <a:r>
              <a:rPr lang="it-IT" dirty="0" err="1"/>
              <a:t>metabolic</a:t>
            </a:r>
            <a:r>
              <a:rPr lang="it-IT" dirty="0"/>
              <a:t> stress, </a:t>
            </a:r>
            <a:r>
              <a:rPr lang="it-IT" dirty="0" err="1"/>
              <a:t>causes</a:t>
            </a:r>
            <a:r>
              <a:rPr lang="it-IT" dirty="0"/>
              <a:t> </a:t>
            </a:r>
            <a:r>
              <a:rPr lang="it-IT" dirty="0" err="1"/>
              <a:t>phosphorylation</a:t>
            </a:r>
            <a:r>
              <a:rPr lang="it-IT" dirty="0"/>
              <a:t> of AS160 (160 </a:t>
            </a:r>
            <a:r>
              <a:rPr lang="it-IT" dirty="0" err="1"/>
              <a:t>kDa</a:t>
            </a:r>
            <a:r>
              <a:rPr lang="it-IT" dirty="0"/>
              <a:t>). </a:t>
            </a:r>
          </a:p>
          <a:p>
            <a:pPr algn="just"/>
            <a:r>
              <a:rPr lang="it-IT" dirty="0"/>
              <a:t>AS160 </a:t>
            </a:r>
            <a:r>
              <a:rPr lang="it-IT" dirty="0" err="1"/>
              <a:t>contains</a:t>
            </a:r>
            <a:r>
              <a:rPr lang="it-IT" dirty="0"/>
              <a:t> a </a:t>
            </a:r>
            <a:r>
              <a:rPr lang="it-IT" dirty="0" err="1"/>
              <a:t>GTPase</a:t>
            </a:r>
            <a:r>
              <a:rPr lang="it-IT" dirty="0"/>
              <a:t> </a:t>
            </a:r>
            <a:r>
              <a:rPr lang="it-IT" dirty="0" err="1"/>
              <a:t>activating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(GAP) domain for small G-</a:t>
            </a:r>
            <a:r>
              <a:rPr lang="it-IT" dirty="0" err="1"/>
              <a:t>proteins</a:t>
            </a:r>
            <a:r>
              <a:rPr lang="it-IT" dirty="0"/>
              <a:t> of the </a:t>
            </a:r>
            <a:r>
              <a:rPr lang="it-IT" dirty="0" err="1"/>
              <a:t>Rab</a:t>
            </a:r>
            <a:r>
              <a:rPr lang="it-IT" dirty="0"/>
              <a:t> family</a:t>
            </a:r>
          </a:p>
        </p:txBody>
      </p:sp>
    </p:spTree>
    <p:extLst>
      <p:ext uri="{BB962C8B-B14F-4D97-AF65-F5344CB8AC3E}">
        <p14:creationId xmlns:p14="http://schemas.microsoft.com/office/powerpoint/2010/main" val="226768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18</a:t>
            </a:fld>
            <a:endParaRPr lang="it-IT"/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1450975" y="152400"/>
            <a:ext cx="6778625" cy="52322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 err="1">
                <a:solidFill>
                  <a:srgbClr val="000099"/>
                </a:solidFill>
                <a:cs typeface="Arial" charset="0"/>
              </a:rPr>
              <a:t>Regulation</a:t>
            </a:r>
            <a:r>
              <a:rPr lang="it-IT" sz="2800" b="1" dirty="0">
                <a:solidFill>
                  <a:srgbClr val="000099"/>
                </a:solidFill>
                <a:cs typeface="Arial" charset="0"/>
              </a:rPr>
              <a:t> of </a:t>
            </a:r>
            <a:r>
              <a:rPr lang="it-IT" sz="2800" b="1" dirty="0" err="1">
                <a:solidFill>
                  <a:srgbClr val="000099"/>
                </a:solidFill>
                <a:cs typeface="Arial" charset="0"/>
              </a:rPr>
              <a:t>catabolic</a:t>
            </a:r>
            <a:r>
              <a:rPr lang="it-IT" sz="28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800" b="1" dirty="0" err="1">
                <a:solidFill>
                  <a:srgbClr val="000099"/>
                </a:solidFill>
                <a:cs typeface="Arial" charset="0"/>
              </a:rPr>
              <a:t>pathways</a:t>
            </a:r>
            <a:endParaRPr lang="it-IT" sz="28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5271" y="958900"/>
            <a:ext cx="88222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400" dirty="0"/>
              <a:t>AMPK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promotes</a:t>
            </a:r>
            <a:r>
              <a:rPr lang="it-IT" sz="2400" dirty="0"/>
              <a:t> </a:t>
            </a:r>
            <a:r>
              <a:rPr lang="it-IT" sz="2400" dirty="0" err="1"/>
              <a:t>glucose</a:t>
            </a:r>
            <a:r>
              <a:rPr lang="it-IT" sz="2400" dirty="0"/>
              <a:t> </a:t>
            </a:r>
            <a:r>
              <a:rPr lang="it-IT" sz="2400" dirty="0" err="1"/>
              <a:t>intake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expressing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 GLUT1 (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includes</a:t>
            </a:r>
            <a:r>
              <a:rPr lang="it-IT" sz="2400" dirty="0"/>
              <a:t> </a:t>
            </a:r>
            <a:r>
              <a:rPr lang="it-IT" sz="2400" dirty="0" err="1"/>
              <a:t>most</a:t>
            </a:r>
            <a:r>
              <a:rPr lang="it-IT" sz="2400" dirty="0"/>
              <a:t> </a:t>
            </a:r>
            <a:r>
              <a:rPr lang="it-IT" sz="2400" dirty="0" err="1"/>
              <a:t>cells</a:t>
            </a:r>
            <a:r>
              <a:rPr lang="it-IT" sz="2400" dirty="0"/>
              <a:t>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than</a:t>
            </a:r>
            <a:r>
              <a:rPr lang="it-IT" sz="2400" dirty="0"/>
              <a:t> </a:t>
            </a:r>
            <a:r>
              <a:rPr lang="it-IT" sz="2400" dirty="0" err="1"/>
              <a:t>those</a:t>
            </a:r>
            <a:r>
              <a:rPr lang="it-IT" sz="2400" dirty="0"/>
              <a:t> in </a:t>
            </a:r>
            <a:r>
              <a:rPr lang="it-IT" sz="2400" dirty="0" err="1"/>
              <a:t>muscle</a:t>
            </a:r>
            <a:r>
              <a:rPr lang="it-IT" sz="2400" dirty="0"/>
              <a:t>, </a:t>
            </a:r>
            <a:r>
              <a:rPr lang="it-IT" sz="2400" dirty="0" err="1"/>
              <a:t>liver</a:t>
            </a:r>
            <a:r>
              <a:rPr lang="it-IT" sz="2400" dirty="0"/>
              <a:t> and adipose </a:t>
            </a:r>
            <a:r>
              <a:rPr lang="it-IT" sz="2400" dirty="0" err="1"/>
              <a:t>tissue</a:t>
            </a:r>
            <a:r>
              <a:rPr lang="it-IT" sz="2400" dirty="0"/>
              <a:t>) via a </a:t>
            </a:r>
            <a:r>
              <a:rPr lang="it-IT" sz="2400" dirty="0" err="1"/>
              <a:t>mechanism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involves</a:t>
            </a:r>
            <a:r>
              <a:rPr lang="it-IT" sz="2400" dirty="0"/>
              <a:t> </a:t>
            </a:r>
            <a:r>
              <a:rPr lang="it-IT" sz="2400" dirty="0" err="1"/>
              <a:t>activation</a:t>
            </a:r>
            <a:r>
              <a:rPr lang="it-IT" sz="2400" dirty="0"/>
              <a:t> of GLUT1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already</a:t>
            </a:r>
            <a:r>
              <a:rPr lang="it-IT" sz="2400" dirty="0"/>
              <a:t> </a:t>
            </a:r>
            <a:r>
              <a:rPr lang="it-IT" sz="2400" dirty="0" err="1"/>
              <a:t>located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the plasma membrane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/>
              <a:t>AMPK </a:t>
            </a:r>
            <a:r>
              <a:rPr lang="it-IT" sz="2400" dirty="0" err="1"/>
              <a:t>promotes</a:t>
            </a:r>
            <a:r>
              <a:rPr lang="it-IT" sz="2400" dirty="0"/>
              <a:t> </a:t>
            </a:r>
            <a:r>
              <a:rPr lang="it-IT" sz="2400" dirty="0" err="1"/>
              <a:t>fatty</a:t>
            </a:r>
            <a:r>
              <a:rPr lang="it-IT" sz="2400" dirty="0"/>
              <a:t> acid </a:t>
            </a:r>
            <a:r>
              <a:rPr lang="it-IT" sz="2400" dirty="0" err="1"/>
              <a:t>uptake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cardiac</a:t>
            </a:r>
            <a:r>
              <a:rPr lang="it-IT" sz="2400" dirty="0"/>
              <a:t> </a:t>
            </a:r>
            <a:r>
              <a:rPr lang="it-IT" sz="2400" dirty="0" err="1"/>
              <a:t>myocytes</a:t>
            </a:r>
            <a:r>
              <a:rPr lang="it-IT" sz="2400" dirty="0"/>
              <a:t> via </a:t>
            </a:r>
            <a:r>
              <a:rPr lang="it-IT" sz="2400" dirty="0" err="1"/>
              <a:t>translocation</a:t>
            </a:r>
            <a:r>
              <a:rPr lang="it-IT" sz="2400" dirty="0"/>
              <a:t> of </a:t>
            </a:r>
            <a:r>
              <a:rPr lang="it-IT" sz="2400" dirty="0" err="1"/>
              <a:t>vescicles</a:t>
            </a:r>
            <a:r>
              <a:rPr lang="it-IT" sz="2400" dirty="0"/>
              <a:t> </a:t>
            </a:r>
            <a:r>
              <a:rPr lang="it-IT" sz="2400" dirty="0" err="1"/>
              <a:t>containing</a:t>
            </a:r>
            <a:r>
              <a:rPr lang="it-IT" sz="2400" dirty="0"/>
              <a:t> the </a:t>
            </a:r>
            <a:r>
              <a:rPr lang="it-IT" sz="2400" dirty="0" err="1"/>
              <a:t>fatty</a:t>
            </a:r>
            <a:r>
              <a:rPr lang="it-IT" sz="2400" dirty="0"/>
              <a:t> acid </a:t>
            </a:r>
            <a:r>
              <a:rPr lang="it-IT" sz="2400" dirty="0" err="1"/>
              <a:t>transporter</a:t>
            </a:r>
            <a:r>
              <a:rPr lang="it-IT" sz="2400" dirty="0"/>
              <a:t> CD36 to the plasma membrane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 err="1"/>
              <a:t>After</a:t>
            </a:r>
            <a:r>
              <a:rPr lang="it-IT" sz="2400" dirty="0"/>
              <a:t> </a:t>
            </a:r>
            <a:r>
              <a:rPr lang="it-IT" sz="2400" dirty="0" err="1"/>
              <a:t>glucose</a:t>
            </a:r>
            <a:r>
              <a:rPr lang="it-IT" sz="2400" dirty="0"/>
              <a:t> and </a:t>
            </a:r>
            <a:r>
              <a:rPr lang="it-IT" sz="2400" dirty="0" err="1"/>
              <a:t>fatty</a:t>
            </a:r>
            <a:r>
              <a:rPr lang="it-IT" sz="2400" dirty="0"/>
              <a:t> </a:t>
            </a:r>
            <a:r>
              <a:rPr lang="it-IT" sz="2400" dirty="0" err="1"/>
              <a:t>acids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entered</a:t>
            </a:r>
            <a:r>
              <a:rPr lang="it-IT" sz="2400" dirty="0"/>
              <a:t> the </a:t>
            </a:r>
            <a:r>
              <a:rPr lang="it-IT" sz="2400" dirty="0" err="1"/>
              <a:t>cell</a:t>
            </a:r>
            <a:r>
              <a:rPr lang="it-IT" sz="2400" dirty="0"/>
              <a:t>, AMPK can </a:t>
            </a:r>
            <a:r>
              <a:rPr lang="it-IT" sz="2400" dirty="0" err="1"/>
              <a:t>promote</a:t>
            </a:r>
            <a:r>
              <a:rPr lang="it-IT" sz="2400" dirty="0"/>
              <a:t> the </a:t>
            </a:r>
            <a:r>
              <a:rPr lang="it-IT" sz="2400" dirty="0" err="1"/>
              <a:t>catabolism</a:t>
            </a:r>
            <a:r>
              <a:rPr lang="it-IT" sz="2400" dirty="0"/>
              <a:t> of </a:t>
            </a:r>
            <a:r>
              <a:rPr lang="it-IT" sz="2400" dirty="0" err="1"/>
              <a:t>glucose</a:t>
            </a:r>
            <a:r>
              <a:rPr lang="it-IT" sz="2400" dirty="0"/>
              <a:t> via </a:t>
            </a:r>
            <a:r>
              <a:rPr lang="it-IT" sz="2400" dirty="0" err="1"/>
              <a:t>glycolysis</a:t>
            </a:r>
            <a:r>
              <a:rPr lang="it-IT" sz="2400" dirty="0"/>
              <a:t> and of </a:t>
            </a:r>
            <a:r>
              <a:rPr lang="it-IT" sz="2400" dirty="0" err="1"/>
              <a:t>fatty</a:t>
            </a:r>
            <a:r>
              <a:rPr lang="it-IT" sz="2400" dirty="0"/>
              <a:t> </a:t>
            </a:r>
            <a:r>
              <a:rPr lang="it-IT" sz="2400" dirty="0" err="1"/>
              <a:t>acids</a:t>
            </a:r>
            <a:r>
              <a:rPr lang="it-IT" sz="2400" dirty="0"/>
              <a:t> by </a:t>
            </a:r>
            <a:r>
              <a:rPr lang="it-IT" sz="2400" dirty="0" err="1"/>
              <a:t>enhancing</a:t>
            </a:r>
            <a:r>
              <a:rPr lang="it-IT" sz="2400" dirty="0"/>
              <a:t>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uptake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mitochondria</a:t>
            </a:r>
            <a:r>
              <a:rPr lang="it-IT" sz="2400" dirty="0"/>
              <a:t> and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consequent</a:t>
            </a:r>
            <a:r>
              <a:rPr lang="it-IT" sz="2400" dirty="0"/>
              <a:t> breakdown by the </a:t>
            </a:r>
            <a:r>
              <a:rPr lang="it-IT" sz="2400" dirty="0">
                <a:latin typeface="Symbol" charset="2"/>
                <a:cs typeface="Symbol" charset="2"/>
              </a:rPr>
              <a:t>b</a:t>
            </a:r>
            <a:r>
              <a:rPr lang="it-IT" sz="2400" dirty="0"/>
              <a:t>-</a:t>
            </a:r>
            <a:r>
              <a:rPr lang="it-IT" sz="2400" dirty="0" err="1"/>
              <a:t>oxidation</a:t>
            </a:r>
            <a:r>
              <a:rPr lang="it-IT" sz="2400" dirty="0"/>
              <a:t> </a:t>
            </a:r>
            <a:r>
              <a:rPr lang="it-IT" sz="2400" dirty="0" err="1"/>
              <a:t>pathway</a:t>
            </a:r>
            <a:endParaRPr lang="it-IT" sz="2400" dirty="0"/>
          </a:p>
          <a:p>
            <a:pPr marL="342900" indent="-342900" algn="just">
              <a:buFont typeface="Arial"/>
              <a:buChar char="•"/>
            </a:pPr>
            <a:r>
              <a:rPr lang="it-IT" sz="2400" dirty="0" err="1"/>
              <a:t>Uptake</a:t>
            </a:r>
            <a:r>
              <a:rPr lang="it-IT" sz="2400" dirty="0"/>
              <a:t> of </a:t>
            </a:r>
            <a:r>
              <a:rPr lang="it-IT" sz="2400" dirty="0" err="1"/>
              <a:t>fatty</a:t>
            </a:r>
            <a:r>
              <a:rPr lang="it-IT" sz="2400" dirty="0"/>
              <a:t> </a:t>
            </a:r>
            <a:r>
              <a:rPr lang="it-IT" sz="2400" dirty="0" err="1"/>
              <a:t>acids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mithocondria</a:t>
            </a:r>
            <a:r>
              <a:rPr lang="it-IT" sz="2400" dirty="0"/>
              <a:t>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the rate </a:t>
            </a:r>
            <a:r>
              <a:rPr lang="it-IT" sz="2400" dirty="0" err="1"/>
              <a:t>limiting</a:t>
            </a:r>
            <a:r>
              <a:rPr lang="it-IT" sz="2400" dirty="0"/>
              <a:t> </a:t>
            </a:r>
            <a:r>
              <a:rPr lang="it-IT" sz="2400" dirty="0" err="1"/>
              <a:t>step</a:t>
            </a:r>
            <a:r>
              <a:rPr lang="it-IT" sz="2400" dirty="0"/>
              <a:t> in </a:t>
            </a:r>
            <a:r>
              <a:rPr lang="it-IT" sz="2400" dirty="0">
                <a:latin typeface="Symbol" charset="2"/>
                <a:cs typeface="Symbol" charset="2"/>
              </a:rPr>
              <a:t>b</a:t>
            </a:r>
            <a:r>
              <a:rPr lang="it-IT" sz="2400" dirty="0"/>
              <a:t>-</a:t>
            </a:r>
            <a:r>
              <a:rPr lang="it-IT" sz="2400" dirty="0" err="1"/>
              <a:t>oxidation</a:t>
            </a:r>
            <a:r>
              <a:rPr lang="it-IT" sz="2400" dirty="0"/>
              <a:t>,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promoted</a:t>
            </a:r>
            <a:r>
              <a:rPr lang="it-IT" sz="2400" dirty="0"/>
              <a:t> by AMPK via </a:t>
            </a:r>
            <a:r>
              <a:rPr lang="it-IT" sz="2400" dirty="0" err="1"/>
              <a:t>phosphorylation</a:t>
            </a:r>
            <a:r>
              <a:rPr lang="it-IT" sz="2400" dirty="0"/>
              <a:t> of ACC-2</a:t>
            </a:r>
          </a:p>
        </p:txBody>
      </p:sp>
    </p:spTree>
    <p:extLst>
      <p:ext uri="{BB962C8B-B14F-4D97-AF65-F5344CB8AC3E}">
        <p14:creationId xmlns:p14="http://schemas.microsoft.com/office/powerpoint/2010/main" val="317105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19</a:t>
            </a:fld>
            <a:endParaRPr lang="it-IT" dirty="0"/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355601" y="152400"/>
            <a:ext cx="8500532" cy="954107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Regulation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of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fatty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acid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synthesis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and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oxidation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by the AMP-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activated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protein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kinase</a:t>
            </a:r>
            <a:endParaRPr lang="it-IT" sz="2800" b="1" dirty="0">
              <a:solidFill>
                <a:srgbClr val="1C148E"/>
              </a:solidFill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8534" y="1524258"/>
            <a:ext cx="88461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200" dirty="0" err="1"/>
              <a:t>Acetyl-CoA</a:t>
            </a:r>
            <a:r>
              <a:rPr lang="it-IT" sz="2200" dirty="0"/>
              <a:t> </a:t>
            </a:r>
            <a:r>
              <a:rPr lang="it-IT" sz="2200" dirty="0" err="1"/>
              <a:t>carboxylase</a:t>
            </a:r>
            <a:r>
              <a:rPr lang="it-IT" sz="2200" dirty="0"/>
              <a:t> (ACC) </a:t>
            </a:r>
            <a:r>
              <a:rPr lang="it-IT" sz="2200" dirty="0" err="1"/>
              <a:t>exists</a:t>
            </a:r>
            <a:r>
              <a:rPr lang="it-IT" sz="2200" dirty="0"/>
              <a:t> in </a:t>
            </a:r>
            <a:r>
              <a:rPr lang="it-IT" sz="2200" dirty="0" err="1"/>
              <a:t>mammals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two</a:t>
            </a:r>
            <a:r>
              <a:rPr lang="it-IT" sz="2200" dirty="0"/>
              <a:t> </a:t>
            </a:r>
            <a:r>
              <a:rPr lang="it-IT" sz="2200" dirty="0" err="1"/>
              <a:t>isoforms</a:t>
            </a:r>
            <a:r>
              <a:rPr lang="it-IT" sz="2200" dirty="0"/>
              <a:t>: </a:t>
            </a:r>
            <a:r>
              <a:rPr lang="it-IT" sz="2200" b="1" dirty="0"/>
              <a:t>ACC-1</a:t>
            </a:r>
            <a:r>
              <a:rPr lang="it-IT" sz="2200" dirty="0"/>
              <a:t> and </a:t>
            </a:r>
            <a:r>
              <a:rPr lang="it-IT" sz="2200" b="1" dirty="0"/>
              <a:t>ACC-2</a:t>
            </a:r>
            <a:r>
              <a:rPr lang="it-IT" sz="2200" dirty="0"/>
              <a:t> (</a:t>
            </a:r>
            <a:r>
              <a:rPr lang="it-IT" sz="2200" dirty="0" err="1"/>
              <a:t>also</a:t>
            </a:r>
            <a:r>
              <a:rPr lang="it-IT" sz="2200" dirty="0"/>
              <a:t> </a:t>
            </a:r>
            <a:r>
              <a:rPr lang="it-IT" sz="2200" dirty="0" err="1"/>
              <a:t>known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b="1" dirty="0"/>
              <a:t>ACC-</a:t>
            </a:r>
            <a:r>
              <a:rPr lang="it-IT" sz="2200" b="1" dirty="0">
                <a:latin typeface="Symbol" charset="2"/>
                <a:cs typeface="Symbol" charset="2"/>
              </a:rPr>
              <a:t>a</a:t>
            </a:r>
            <a:r>
              <a:rPr lang="it-IT" sz="2200" b="1" dirty="0"/>
              <a:t> </a:t>
            </a:r>
            <a:r>
              <a:rPr lang="it-IT" sz="2200" dirty="0"/>
              <a:t>and </a:t>
            </a:r>
            <a:r>
              <a:rPr lang="it-IT" sz="2200" b="1" dirty="0"/>
              <a:t>ACC-</a:t>
            </a:r>
            <a:r>
              <a:rPr lang="it-IT" sz="2200" b="1" dirty="0">
                <a:latin typeface="Symbol" charset="2"/>
                <a:cs typeface="Symbol" charset="2"/>
              </a:rPr>
              <a:t>b</a:t>
            </a:r>
            <a:r>
              <a:rPr lang="it-IT" sz="2200" dirty="0">
                <a:latin typeface="Symbol" charset="2"/>
                <a:cs typeface="Symbol" charset="2"/>
              </a:rPr>
              <a:t>)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/>
              <a:t>ACC-1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ubiquitously</a:t>
            </a:r>
            <a:r>
              <a:rPr lang="it-IT" sz="2200" dirty="0"/>
              <a:t> </a:t>
            </a:r>
            <a:r>
              <a:rPr lang="it-IT" sz="2200" dirty="0" err="1"/>
              <a:t>expressed</a:t>
            </a:r>
            <a:r>
              <a:rPr lang="it-IT" sz="2200" dirty="0"/>
              <a:t> in </a:t>
            </a:r>
            <a:r>
              <a:rPr lang="it-IT" sz="2200" dirty="0" err="1"/>
              <a:t>many</a:t>
            </a:r>
            <a:r>
              <a:rPr lang="it-IT" sz="2200" dirty="0"/>
              <a:t> </a:t>
            </a:r>
            <a:r>
              <a:rPr lang="it-IT" sz="2200" dirty="0" err="1"/>
              <a:t>tissues</a:t>
            </a:r>
            <a:r>
              <a:rPr lang="it-IT" sz="2200" dirty="0"/>
              <a:t>, </a:t>
            </a:r>
            <a:r>
              <a:rPr lang="it-IT" sz="2200" dirty="0" err="1"/>
              <a:t>but</a:t>
            </a:r>
            <a:r>
              <a:rPr lang="it-IT" sz="2200" dirty="0"/>
              <a:t> </a:t>
            </a:r>
            <a:r>
              <a:rPr lang="it-IT" sz="2200" dirty="0" err="1"/>
              <a:t>higher</a:t>
            </a:r>
            <a:r>
              <a:rPr lang="it-IT" sz="2200" dirty="0"/>
              <a:t> </a:t>
            </a:r>
            <a:r>
              <a:rPr lang="it-IT" sz="2200" dirty="0" err="1"/>
              <a:t>levels</a:t>
            </a:r>
            <a:r>
              <a:rPr lang="it-IT" sz="2200" dirty="0"/>
              <a:t> </a:t>
            </a:r>
            <a:r>
              <a:rPr lang="it-IT" sz="2200" dirty="0" err="1"/>
              <a:t>occur</a:t>
            </a:r>
            <a:r>
              <a:rPr lang="it-IT" sz="2200" dirty="0"/>
              <a:t> in </a:t>
            </a:r>
            <a:r>
              <a:rPr lang="it-IT" sz="2200" dirty="0" err="1"/>
              <a:t>lipogenic</a:t>
            </a:r>
            <a:r>
              <a:rPr lang="it-IT" sz="2200" dirty="0"/>
              <a:t> </a:t>
            </a:r>
            <a:r>
              <a:rPr lang="it-IT" sz="2200" dirty="0" err="1"/>
              <a:t>tissues</a:t>
            </a:r>
            <a:r>
              <a:rPr lang="it-IT" sz="2200" dirty="0"/>
              <a:t> </a:t>
            </a:r>
            <a:r>
              <a:rPr lang="it-IT" sz="2200" dirty="0" err="1"/>
              <a:t>including</a:t>
            </a:r>
            <a:r>
              <a:rPr lang="it-IT" sz="2200" dirty="0"/>
              <a:t> </a:t>
            </a:r>
            <a:r>
              <a:rPr lang="it-IT" sz="2200" dirty="0" err="1"/>
              <a:t>liver</a:t>
            </a:r>
            <a:r>
              <a:rPr lang="it-IT" sz="2200" dirty="0"/>
              <a:t> and adipose </a:t>
            </a:r>
            <a:r>
              <a:rPr lang="it-IT" sz="2200" dirty="0" err="1"/>
              <a:t>tissue</a:t>
            </a:r>
            <a:endParaRPr lang="it-IT" sz="2200" dirty="0"/>
          </a:p>
          <a:p>
            <a:pPr marL="342900" indent="-342900" algn="just">
              <a:buFont typeface="Arial"/>
              <a:buChar char="•"/>
            </a:pPr>
            <a:r>
              <a:rPr lang="it-IT" sz="2200" dirty="0"/>
              <a:t>ACC1 </a:t>
            </a:r>
            <a:r>
              <a:rPr lang="it-IT" sz="2200" dirty="0" err="1"/>
              <a:t>is</a:t>
            </a:r>
            <a:r>
              <a:rPr lang="it-IT" sz="2200" dirty="0"/>
              <a:t> a </a:t>
            </a:r>
            <a:r>
              <a:rPr lang="it-IT" sz="2200" dirty="0" err="1"/>
              <a:t>cytosolic</a:t>
            </a:r>
            <a:r>
              <a:rPr lang="it-IT" sz="2200" dirty="0"/>
              <a:t> </a:t>
            </a:r>
            <a:r>
              <a:rPr lang="it-IT" sz="2200" dirty="0" err="1"/>
              <a:t>enzyme</a:t>
            </a:r>
            <a:endParaRPr lang="it-IT" sz="2200" dirty="0"/>
          </a:p>
          <a:p>
            <a:pPr marL="342900" indent="-342900" algn="just">
              <a:buFont typeface="Arial"/>
              <a:buChar char="•"/>
            </a:pPr>
            <a:r>
              <a:rPr lang="it-IT" sz="2200" dirty="0"/>
              <a:t>ACC1 gene </a:t>
            </a:r>
            <a:r>
              <a:rPr lang="it-IT" sz="2200" dirty="0" err="1"/>
              <a:t>expression</a:t>
            </a:r>
            <a:r>
              <a:rPr lang="it-IT" sz="2200" dirty="0"/>
              <a:t> and </a:t>
            </a:r>
            <a:r>
              <a:rPr lang="it-IT" sz="2200" dirty="0" err="1"/>
              <a:t>activity</a:t>
            </a:r>
            <a:r>
              <a:rPr lang="it-IT" sz="2200" dirty="0"/>
              <a:t> are </a:t>
            </a:r>
            <a:r>
              <a:rPr lang="it-IT" sz="2200" dirty="0" err="1"/>
              <a:t>markedly</a:t>
            </a:r>
            <a:r>
              <a:rPr lang="it-IT" sz="2200" dirty="0"/>
              <a:t> </a:t>
            </a:r>
            <a:r>
              <a:rPr lang="it-IT" sz="2200" dirty="0" err="1"/>
              <a:t>induced</a:t>
            </a:r>
            <a:r>
              <a:rPr lang="it-IT" sz="2200" dirty="0"/>
              <a:t> </a:t>
            </a:r>
            <a:r>
              <a:rPr lang="it-IT" sz="2200" dirty="0" err="1"/>
              <a:t>either</a:t>
            </a:r>
            <a:r>
              <a:rPr lang="it-IT" sz="2200" dirty="0"/>
              <a:t> by high </a:t>
            </a:r>
            <a:r>
              <a:rPr lang="it-IT" sz="2200" dirty="0" err="1"/>
              <a:t>carboydrate</a:t>
            </a:r>
            <a:r>
              <a:rPr lang="it-IT" sz="2200" dirty="0"/>
              <a:t> </a:t>
            </a:r>
            <a:r>
              <a:rPr lang="it-IT" sz="2200" dirty="0" err="1"/>
              <a:t>feeding</a:t>
            </a:r>
            <a:r>
              <a:rPr lang="it-IT" sz="2200" dirty="0"/>
              <a:t> or </a:t>
            </a:r>
            <a:r>
              <a:rPr lang="it-IT" sz="2200" dirty="0" err="1"/>
              <a:t>hyperinsulinemia</a:t>
            </a:r>
            <a:r>
              <a:rPr lang="it-IT" sz="2200" dirty="0"/>
              <a:t> in </a:t>
            </a:r>
            <a:r>
              <a:rPr lang="it-IT" sz="2200" dirty="0" err="1"/>
              <a:t>animals</a:t>
            </a:r>
            <a:r>
              <a:rPr lang="it-IT" sz="2200" dirty="0"/>
              <a:t>, </a:t>
            </a:r>
            <a:r>
              <a:rPr lang="it-IT" sz="2200" dirty="0" err="1"/>
              <a:t>resulting</a:t>
            </a:r>
            <a:r>
              <a:rPr lang="it-IT" sz="2200" dirty="0"/>
              <a:t> in </a:t>
            </a:r>
            <a:r>
              <a:rPr lang="it-IT" sz="2200" dirty="0" err="1"/>
              <a:t>increased</a:t>
            </a:r>
            <a:r>
              <a:rPr lang="it-IT" sz="2200" dirty="0"/>
              <a:t> </a:t>
            </a:r>
            <a:r>
              <a:rPr lang="it-IT" sz="2200" dirty="0" err="1"/>
              <a:t>fatty</a:t>
            </a:r>
            <a:r>
              <a:rPr lang="it-IT" sz="2200" dirty="0"/>
              <a:t> </a:t>
            </a:r>
            <a:r>
              <a:rPr lang="it-IT" sz="2200" dirty="0" err="1"/>
              <a:t>acids</a:t>
            </a:r>
            <a:r>
              <a:rPr lang="it-IT" sz="2200" dirty="0"/>
              <a:t> </a:t>
            </a:r>
            <a:r>
              <a:rPr lang="it-IT" sz="2200" dirty="0" err="1"/>
              <a:t>synthesis</a:t>
            </a:r>
            <a:endParaRPr lang="it-IT" sz="2200" dirty="0"/>
          </a:p>
          <a:p>
            <a:pPr marL="342900" indent="-342900" algn="just">
              <a:buFont typeface="Arial"/>
              <a:buChar char="•"/>
            </a:pPr>
            <a:r>
              <a:rPr lang="it-IT" sz="2200" dirty="0"/>
              <a:t>In </a:t>
            </a:r>
            <a:r>
              <a:rPr lang="it-IT" sz="2200" dirty="0" err="1"/>
              <a:t>contrast</a:t>
            </a:r>
            <a:r>
              <a:rPr lang="it-IT" sz="2200" dirty="0"/>
              <a:t> to ACC1, ACC2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anchored</a:t>
            </a:r>
            <a:r>
              <a:rPr lang="it-IT" sz="2200" dirty="0"/>
              <a:t> to the </a:t>
            </a:r>
            <a:r>
              <a:rPr lang="it-IT" sz="2200" dirty="0" err="1"/>
              <a:t>mitochondrial</a:t>
            </a:r>
            <a:r>
              <a:rPr lang="it-IT" sz="2200" dirty="0"/>
              <a:t> </a:t>
            </a:r>
            <a:r>
              <a:rPr lang="it-IT" sz="2200" dirty="0" err="1"/>
              <a:t>surface</a:t>
            </a:r>
            <a:r>
              <a:rPr lang="it-IT" sz="2200" dirty="0"/>
              <a:t> via a </a:t>
            </a:r>
            <a:r>
              <a:rPr lang="it-IT" sz="2200" dirty="0" err="1"/>
              <a:t>unique</a:t>
            </a:r>
            <a:r>
              <a:rPr lang="it-IT" sz="2200" dirty="0"/>
              <a:t> </a:t>
            </a:r>
            <a:r>
              <a:rPr lang="it-IT" sz="2200" dirty="0" err="1"/>
              <a:t>N</a:t>
            </a:r>
            <a:r>
              <a:rPr lang="it-IT" sz="2200" dirty="0"/>
              <a:t>-terminal domain </a:t>
            </a:r>
            <a:r>
              <a:rPr lang="it-IT" sz="2200" dirty="0" err="1"/>
              <a:t>consisting</a:t>
            </a:r>
            <a:r>
              <a:rPr lang="it-IT" sz="2200" dirty="0"/>
              <a:t> of 20 </a:t>
            </a:r>
            <a:r>
              <a:rPr lang="it-IT" sz="2200" dirty="0" err="1"/>
              <a:t>hydrofobic</a:t>
            </a:r>
            <a:r>
              <a:rPr lang="it-IT" sz="2200" dirty="0"/>
              <a:t> amino </a:t>
            </a:r>
            <a:r>
              <a:rPr lang="it-IT" sz="2200" dirty="0" err="1"/>
              <a:t>acids</a:t>
            </a:r>
            <a:r>
              <a:rPr lang="it-IT" sz="2200" dirty="0"/>
              <a:t> (mito-</a:t>
            </a:r>
            <a:r>
              <a:rPr lang="it-IT" sz="2200" dirty="0" err="1"/>
              <a:t>sequence</a:t>
            </a:r>
            <a:r>
              <a:rPr lang="it-IT" sz="2200" dirty="0"/>
              <a:t>) and and co-</a:t>
            </a:r>
            <a:r>
              <a:rPr lang="it-IT" sz="2200" dirty="0" err="1"/>
              <a:t>localizes</a:t>
            </a:r>
            <a:r>
              <a:rPr lang="it-IT" sz="2200" dirty="0"/>
              <a:t> with </a:t>
            </a:r>
            <a:r>
              <a:rPr lang="it-IT" sz="2200" dirty="0" err="1"/>
              <a:t>carnitine:palmitoyl-CoA</a:t>
            </a:r>
            <a:r>
              <a:rPr lang="it-IT" sz="2200" dirty="0"/>
              <a:t> </a:t>
            </a:r>
            <a:r>
              <a:rPr lang="it-IT" sz="2200" dirty="0" err="1"/>
              <a:t>acyltransferase</a:t>
            </a:r>
            <a:r>
              <a:rPr lang="it-IT" sz="2200" dirty="0"/>
              <a:t> 1 (CPT1) (</a:t>
            </a:r>
            <a:r>
              <a:rPr lang="it-IT" sz="2200" dirty="0" err="1"/>
              <a:t>outer</a:t>
            </a:r>
            <a:r>
              <a:rPr lang="it-IT" sz="2200" dirty="0"/>
              <a:t> </a:t>
            </a:r>
            <a:r>
              <a:rPr lang="it-IT" sz="2200" dirty="0" err="1"/>
              <a:t>mithocondial</a:t>
            </a:r>
            <a:r>
              <a:rPr lang="it-IT" sz="2200" dirty="0"/>
              <a:t> membrane)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/>
              <a:t>ACC-2 </a:t>
            </a:r>
            <a:r>
              <a:rPr lang="it-IT" sz="2200" dirty="0" err="1"/>
              <a:t>is</a:t>
            </a:r>
            <a:r>
              <a:rPr lang="it-IT" sz="2200" dirty="0"/>
              <a:t> the </a:t>
            </a:r>
            <a:r>
              <a:rPr lang="it-IT" sz="2200" dirty="0" err="1"/>
              <a:t>only</a:t>
            </a:r>
            <a:r>
              <a:rPr lang="it-IT" sz="2200" dirty="0"/>
              <a:t> </a:t>
            </a:r>
            <a:r>
              <a:rPr lang="it-IT" sz="2200" dirty="0" err="1"/>
              <a:t>form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appears</a:t>
            </a:r>
            <a:r>
              <a:rPr lang="it-IT" sz="2200" dirty="0"/>
              <a:t> to be </a:t>
            </a:r>
            <a:r>
              <a:rPr lang="it-IT" sz="2200" dirty="0" err="1"/>
              <a:t>expressed</a:t>
            </a:r>
            <a:r>
              <a:rPr lang="it-IT" sz="2200" dirty="0"/>
              <a:t> in </a:t>
            </a:r>
            <a:r>
              <a:rPr lang="it-IT" sz="2200" dirty="0" err="1"/>
              <a:t>skeletal</a:t>
            </a:r>
            <a:r>
              <a:rPr lang="it-IT" sz="2200" dirty="0"/>
              <a:t> and </a:t>
            </a:r>
            <a:r>
              <a:rPr lang="it-IT" sz="2200" dirty="0" err="1"/>
              <a:t>cardiac</a:t>
            </a:r>
            <a:r>
              <a:rPr lang="it-IT" sz="2200" dirty="0"/>
              <a:t> </a:t>
            </a:r>
            <a:r>
              <a:rPr lang="it-IT" sz="2200" dirty="0" err="1"/>
              <a:t>muscle</a:t>
            </a:r>
            <a:r>
              <a:rPr lang="it-IT" sz="2200" dirty="0"/>
              <a:t>, and </a:t>
            </a:r>
            <a:r>
              <a:rPr lang="it-IT" sz="2200" dirty="0" err="1"/>
              <a:t>both</a:t>
            </a:r>
            <a:r>
              <a:rPr lang="it-IT" sz="2200" dirty="0"/>
              <a:t> </a:t>
            </a:r>
            <a:r>
              <a:rPr lang="it-IT" sz="2200" dirty="0" err="1"/>
              <a:t>forms</a:t>
            </a:r>
            <a:r>
              <a:rPr lang="it-IT" sz="2200" dirty="0"/>
              <a:t> are </a:t>
            </a:r>
            <a:r>
              <a:rPr lang="it-IT" sz="2200" dirty="0" err="1"/>
              <a:t>expressed</a:t>
            </a:r>
            <a:r>
              <a:rPr lang="it-IT" sz="2200" dirty="0"/>
              <a:t> in </a:t>
            </a:r>
            <a:r>
              <a:rPr lang="it-IT" sz="2200" dirty="0" err="1"/>
              <a:t>liver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86210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Living </a:t>
            </a:r>
            <a:r>
              <a:rPr lang="it-IT" dirty="0" err="1"/>
              <a:t>cells</a:t>
            </a:r>
            <a:r>
              <a:rPr lang="it-IT" dirty="0"/>
              <a:t> are </a:t>
            </a:r>
            <a:r>
              <a:rPr lang="it-IT" dirty="0" err="1"/>
              <a:t>capable</a:t>
            </a:r>
            <a:r>
              <a:rPr lang="it-IT" dirty="0"/>
              <a:t> to exploit the </a:t>
            </a:r>
            <a:r>
              <a:rPr lang="it-IT" dirty="0" err="1"/>
              <a:t>environment</a:t>
            </a:r>
            <a:r>
              <a:rPr lang="it-IT" dirty="0"/>
              <a:t>, </a:t>
            </a:r>
            <a:r>
              <a:rPr lang="it-IT" dirty="0" err="1"/>
              <a:t>constantly</a:t>
            </a:r>
            <a:r>
              <a:rPr lang="it-IT" dirty="0"/>
              <a:t> </a:t>
            </a:r>
            <a:r>
              <a:rPr lang="it-IT" dirty="0" err="1"/>
              <a:t>taking</a:t>
            </a:r>
            <a:r>
              <a:rPr lang="it-IT" dirty="0"/>
              <a:t> in </a:t>
            </a:r>
            <a:r>
              <a:rPr lang="it-IT" dirty="0" err="1"/>
              <a:t>energy</a:t>
            </a:r>
            <a:r>
              <a:rPr lang="it-IT" dirty="0"/>
              <a:t> to </a:t>
            </a:r>
            <a:r>
              <a:rPr lang="it-IT" dirty="0" err="1"/>
              <a:t>maintain</a:t>
            </a:r>
            <a:r>
              <a:rPr lang="it-IT" dirty="0"/>
              <a:t> a high ratio of ATP to ADP, </a:t>
            </a:r>
            <a:r>
              <a:rPr lang="it-IT" dirty="0" err="1"/>
              <a:t>analogous</a:t>
            </a:r>
            <a:r>
              <a:rPr lang="it-IT" dirty="0"/>
              <a:t> to a </a:t>
            </a:r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/>
              <a:t>charged</a:t>
            </a:r>
            <a:r>
              <a:rPr lang="it-IT" dirty="0"/>
              <a:t> </a:t>
            </a:r>
            <a:r>
              <a:rPr lang="it-IT" dirty="0" err="1"/>
              <a:t>electrical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or </a:t>
            </a:r>
            <a:r>
              <a:rPr lang="it-IT" dirty="0" err="1"/>
              <a:t>battery</a:t>
            </a:r>
            <a:r>
              <a:rPr lang="it-IT" dirty="0"/>
              <a:t>. </a:t>
            </a:r>
            <a:r>
              <a:rPr lang="it-IT" dirty="0" err="1"/>
              <a:t>Extending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analogy</a:t>
            </a:r>
            <a:r>
              <a:rPr lang="it-IT" dirty="0"/>
              <a:t>, </a:t>
            </a:r>
            <a:r>
              <a:rPr lang="it-IT" dirty="0" err="1"/>
              <a:t>catabolism</a:t>
            </a:r>
            <a:r>
              <a:rPr lang="it-IT" dirty="0"/>
              <a:t> (and </a:t>
            </a:r>
            <a:r>
              <a:rPr lang="it-IT" dirty="0" err="1"/>
              <a:t>photosynthesis</a:t>
            </a:r>
            <a:r>
              <a:rPr lang="it-IT" dirty="0"/>
              <a:t> in </a:t>
            </a:r>
            <a:r>
              <a:rPr lang="it-IT" dirty="0" err="1"/>
              <a:t>photosynthetic</a:t>
            </a:r>
            <a:r>
              <a:rPr lang="it-IT" dirty="0"/>
              <a:t> </a:t>
            </a:r>
            <a:r>
              <a:rPr lang="it-IT" dirty="0" err="1"/>
              <a:t>organisms</a:t>
            </a:r>
            <a:r>
              <a:rPr lang="it-IT" dirty="0"/>
              <a:t>) ‘</a:t>
            </a:r>
            <a:r>
              <a:rPr lang="it-IT" dirty="0" err="1"/>
              <a:t>charges</a:t>
            </a:r>
            <a:r>
              <a:rPr lang="it-IT" dirty="0"/>
              <a:t> up the </a:t>
            </a:r>
            <a:r>
              <a:rPr lang="it-IT" dirty="0" err="1"/>
              <a:t>battery</a:t>
            </a:r>
            <a:r>
              <a:rPr lang="it-IT" dirty="0"/>
              <a:t>’ by </a:t>
            </a:r>
            <a:r>
              <a:rPr lang="it-IT" dirty="0" err="1"/>
              <a:t>converting</a:t>
            </a:r>
            <a:r>
              <a:rPr lang="it-IT" dirty="0"/>
              <a:t> ADP and </a:t>
            </a:r>
            <a:r>
              <a:rPr lang="it-IT" dirty="0" err="1"/>
              <a:t>phosphate</a:t>
            </a:r>
            <a:r>
              <a:rPr lang="it-IT" dirty="0"/>
              <a:t> to ATP, </a:t>
            </a:r>
            <a:r>
              <a:rPr lang="it-IT" dirty="0" err="1"/>
              <a:t>whereas</a:t>
            </a:r>
            <a:r>
              <a:rPr lang="it-IT" dirty="0"/>
              <a:t> 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cellular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 </a:t>
            </a:r>
            <a:r>
              <a:rPr lang="it-IT" dirty="0" err="1"/>
              <a:t>require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and </a:t>
            </a:r>
            <a:r>
              <a:rPr lang="it-IT" dirty="0" err="1"/>
              <a:t>tend</a:t>
            </a:r>
            <a:r>
              <a:rPr lang="it-IT" dirty="0"/>
              <a:t> to ‘</a:t>
            </a:r>
            <a:r>
              <a:rPr lang="it-IT" dirty="0" err="1"/>
              <a:t>flatten</a:t>
            </a:r>
            <a:r>
              <a:rPr lang="it-IT" dirty="0"/>
              <a:t> the </a:t>
            </a:r>
            <a:r>
              <a:rPr lang="it-IT" dirty="0" err="1"/>
              <a:t>battery</a:t>
            </a:r>
            <a:r>
              <a:rPr lang="it-IT" dirty="0"/>
              <a:t>’ by </a:t>
            </a:r>
            <a:r>
              <a:rPr lang="it-IT" dirty="0" err="1"/>
              <a:t>hydrolysing</a:t>
            </a:r>
            <a:r>
              <a:rPr lang="it-IT" dirty="0"/>
              <a:t> ATP to ADP and </a:t>
            </a:r>
            <a:r>
              <a:rPr lang="it-IT" dirty="0" err="1"/>
              <a:t>phosphate</a:t>
            </a:r>
            <a:r>
              <a:rPr lang="it-IT" dirty="0"/>
              <a:t> (or, in a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cases</a:t>
            </a:r>
            <a:r>
              <a:rPr lang="it-IT" dirty="0"/>
              <a:t>, to AMP and </a:t>
            </a:r>
            <a:r>
              <a:rPr lang="it-IT" dirty="0" err="1"/>
              <a:t>pyrophosphate</a:t>
            </a:r>
            <a:r>
              <a:rPr lang="it-IT" dirty="0"/>
              <a:t>). </a:t>
            </a:r>
          </a:p>
          <a:p>
            <a:pPr algn="just"/>
            <a:r>
              <a:rPr lang="it-IT" dirty="0"/>
              <a:t>Living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evolved</a:t>
            </a:r>
            <a:r>
              <a:rPr lang="it-IT" dirty="0"/>
              <a:t> </a:t>
            </a:r>
            <a:r>
              <a:rPr lang="it-IT" dirty="0" err="1"/>
              <a:t>mechanisms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maintain</a:t>
            </a:r>
            <a:r>
              <a:rPr lang="it-IT" dirty="0"/>
              <a:t> the </a:t>
            </a:r>
            <a:r>
              <a:rPr lang="it-IT" dirty="0" err="1"/>
              <a:t>rates</a:t>
            </a:r>
            <a:r>
              <a:rPr lang="it-IT" dirty="0"/>
              <a:t> of </a:t>
            </a:r>
            <a:r>
              <a:rPr lang="it-IT" dirty="0" err="1"/>
              <a:t>catabolism</a:t>
            </a:r>
            <a:r>
              <a:rPr lang="it-IT" dirty="0"/>
              <a:t>  in balance with </a:t>
            </a:r>
            <a:r>
              <a:rPr lang="it-IT" dirty="0" err="1"/>
              <a:t>rates</a:t>
            </a:r>
            <a:r>
              <a:rPr lang="it-IT" dirty="0"/>
              <a:t> of ATP </a:t>
            </a:r>
            <a:r>
              <a:rPr lang="it-IT" dirty="0" err="1"/>
              <a:t>consumption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AMP-­</a:t>
            </a:r>
            <a:r>
              <a:rPr lang="it-IT" dirty="0" err="1"/>
              <a:t>activated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kinase</a:t>
            </a:r>
            <a:r>
              <a:rPr lang="it-IT" dirty="0"/>
              <a:t> (AMPK), with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relatives</a:t>
            </a:r>
            <a:r>
              <a:rPr lang="it-IT" dirty="0"/>
              <a:t> in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eukaryotic</a:t>
            </a:r>
            <a:r>
              <a:rPr lang="it-IT" dirty="0"/>
              <a:t> </a:t>
            </a:r>
            <a:r>
              <a:rPr lang="it-IT" dirty="0" err="1"/>
              <a:t>kingdoms</a:t>
            </a:r>
            <a:r>
              <a:rPr lang="it-IT" dirty="0"/>
              <a:t> </a:t>
            </a:r>
            <a:r>
              <a:rPr lang="it-IT" dirty="0" err="1"/>
              <a:t>including</a:t>
            </a:r>
            <a:r>
              <a:rPr lang="it-IT" dirty="0"/>
              <a:t> the SNF1 </a:t>
            </a:r>
            <a:r>
              <a:rPr lang="it-IT" dirty="0" err="1"/>
              <a:t>complexes</a:t>
            </a:r>
            <a:r>
              <a:rPr lang="it-IT" dirty="0"/>
              <a:t> in </a:t>
            </a:r>
            <a:r>
              <a:rPr lang="it-IT" dirty="0" err="1"/>
              <a:t>yeasts</a:t>
            </a:r>
            <a:r>
              <a:rPr lang="it-IT" dirty="0"/>
              <a:t> and the SNF1-­related </a:t>
            </a:r>
            <a:r>
              <a:rPr lang="it-IT" dirty="0" err="1"/>
              <a:t>kinases</a:t>
            </a:r>
            <a:r>
              <a:rPr lang="it-IT" dirty="0"/>
              <a:t> in </a:t>
            </a:r>
            <a:r>
              <a:rPr lang="it-IT" dirty="0" err="1"/>
              <a:t>plants</a:t>
            </a:r>
            <a:r>
              <a:rPr lang="it-IT" dirty="0"/>
              <a:t> (</a:t>
            </a:r>
            <a:r>
              <a:rPr lang="it-IT" dirty="0" err="1"/>
              <a:t>hereafter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referred</a:t>
            </a:r>
            <a:r>
              <a:rPr lang="it-IT" dirty="0"/>
              <a:t> to </a:t>
            </a:r>
            <a:r>
              <a:rPr lang="it-IT" dirty="0" err="1"/>
              <a:t>as</a:t>
            </a:r>
            <a:r>
              <a:rPr lang="it-IT" dirty="0"/>
              <a:t> SNF1 </a:t>
            </a:r>
            <a:r>
              <a:rPr lang="it-IT" dirty="0" err="1"/>
              <a:t>complexes</a:t>
            </a:r>
            <a:r>
              <a:rPr lang="it-IT" dirty="0"/>
              <a:t>),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major </a:t>
            </a:r>
            <a:r>
              <a:rPr lang="it-IT" dirty="0" err="1"/>
              <a:t>players</a:t>
            </a:r>
            <a:r>
              <a:rPr lang="it-IT" dirty="0"/>
              <a:t> in </a:t>
            </a:r>
            <a:r>
              <a:rPr lang="it-IT" dirty="0" err="1"/>
              <a:t>maintaining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balance.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908175" y="643467"/>
            <a:ext cx="5400675" cy="830997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AMPK-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activated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/SNF1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protein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kinases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: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conserved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guardians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of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cellular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energy</a:t>
            </a:r>
            <a:endParaRPr lang="it-IT" sz="24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27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20</a:t>
            </a:fld>
            <a:endParaRPr lang="it-IT"/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355601" y="152400"/>
            <a:ext cx="8500532" cy="954107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Regulation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of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fatty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acid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synthesis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and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oxidation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by the AMP-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activated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protein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kinase</a:t>
            </a:r>
            <a:endParaRPr lang="it-IT" sz="2800" b="1" dirty="0">
              <a:solidFill>
                <a:srgbClr val="1C148E"/>
              </a:solidFill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5601" y="1459871"/>
            <a:ext cx="8331198" cy="492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200" dirty="0"/>
              <a:t>ACC2 </a:t>
            </a:r>
            <a:r>
              <a:rPr lang="it-IT" sz="2200" dirty="0" err="1"/>
              <a:t>produces</a:t>
            </a:r>
            <a:r>
              <a:rPr lang="it-IT" sz="2200" dirty="0"/>
              <a:t> </a:t>
            </a:r>
            <a:r>
              <a:rPr lang="it-IT" sz="2200" dirty="0" err="1"/>
              <a:t>malonyl-CoA</a:t>
            </a:r>
            <a:r>
              <a:rPr lang="it-IT" sz="2200" dirty="0"/>
              <a:t> on the </a:t>
            </a:r>
            <a:r>
              <a:rPr lang="it-IT" sz="2200" dirty="0" err="1"/>
              <a:t>mitochondrial</a:t>
            </a:r>
            <a:r>
              <a:rPr lang="it-IT" sz="2200" dirty="0"/>
              <a:t> </a:t>
            </a:r>
            <a:r>
              <a:rPr lang="it-IT" sz="2200" dirty="0" err="1"/>
              <a:t>surface</a:t>
            </a:r>
            <a:r>
              <a:rPr lang="it-IT" sz="2200" dirty="0"/>
              <a:t>; </a:t>
            </a:r>
            <a:r>
              <a:rPr lang="it-IT" sz="2200" dirty="0" err="1"/>
              <a:t>insulin</a:t>
            </a:r>
            <a:r>
              <a:rPr lang="it-IT" sz="2200" dirty="0"/>
              <a:t> and </a:t>
            </a:r>
            <a:r>
              <a:rPr lang="it-IT" sz="2200" dirty="0" err="1"/>
              <a:t>citrate</a:t>
            </a:r>
            <a:r>
              <a:rPr lang="it-IT" sz="2200" dirty="0"/>
              <a:t> can modulate </a:t>
            </a:r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process</a:t>
            </a:r>
            <a:r>
              <a:rPr lang="it-IT" sz="2200" dirty="0"/>
              <a:t> </a:t>
            </a:r>
            <a:r>
              <a:rPr lang="it-IT" sz="2200" dirty="0" err="1"/>
              <a:t>depending</a:t>
            </a:r>
            <a:r>
              <a:rPr lang="it-IT" sz="2200" dirty="0"/>
              <a:t> on </a:t>
            </a:r>
            <a:r>
              <a:rPr lang="it-IT" sz="2200" dirty="0" err="1"/>
              <a:t>nutritional</a:t>
            </a:r>
            <a:r>
              <a:rPr lang="it-IT" sz="2200" dirty="0"/>
              <a:t> status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b="1" dirty="0" err="1">
                <a:solidFill>
                  <a:srgbClr val="FF0000"/>
                </a:solidFill>
              </a:rPr>
              <a:t>Malonyl-CoA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produced</a:t>
            </a:r>
            <a:r>
              <a:rPr lang="it-IT" sz="2200" b="1" dirty="0">
                <a:solidFill>
                  <a:srgbClr val="FF0000"/>
                </a:solidFill>
              </a:rPr>
              <a:t> by ACC-2 </a:t>
            </a:r>
            <a:r>
              <a:rPr lang="it-IT" sz="2200" b="1" dirty="0" err="1">
                <a:solidFill>
                  <a:srgbClr val="FF0000"/>
                </a:solidFill>
              </a:rPr>
              <a:t>is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exclusively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involved</a:t>
            </a:r>
            <a:r>
              <a:rPr lang="it-IT" sz="2200" b="1" dirty="0">
                <a:solidFill>
                  <a:srgbClr val="FF0000"/>
                </a:solidFill>
              </a:rPr>
              <a:t> in </a:t>
            </a:r>
            <a:r>
              <a:rPr lang="it-IT" sz="2200" b="1" dirty="0" err="1">
                <a:solidFill>
                  <a:srgbClr val="FF0000"/>
                </a:solidFill>
              </a:rPr>
              <a:t>regulation</a:t>
            </a:r>
            <a:r>
              <a:rPr lang="it-IT" sz="2200" b="1" dirty="0">
                <a:solidFill>
                  <a:srgbClr val="FF0000"/>
                </a:solidFill>
              </a:rPr>
              <a:t> of </a:t>
            </a:r>
            <a:r>
              <a:rPr lang="it-IT" sz="2200" b="1" dirty="0" err="1">
                <a:solidFill>
                  <a:srgbClr val="FF0000"/>
                </a:solidFill>
              </a:rPr>
              <a:t>fatty</a:t>
            </a:r>
            <a:r>
              <a:rPr lang="it-IT" sz="2200" b="1" dirty="0">
                <a:solidFill>
                  <a:srgbClr val="FF0000"/>
                </a:solidFill>
              </a:rPr>
              <a:t> acid </a:t>
            </a:r>
            <a:r>
              <a:rPr lang="it-IT" sz="2200" b="1" dirty="0" err="1">
                <a:solidFill>
                  <a:srgbClr val="FF0000"/>
                </a:solidFill>
              </a:rPr>
              <a:t>oxidation</a:t>
            </a:r>
            <a:r>
              <a:rPr lang="it-IT" sz="2200" b="1" dirty="0">
                <a:solidFill>
                  <a:srgbClr val="FF0000"/>
                </a:solidFill>
              </a:rPr>
              <a:t>, </a:t>
            </a:r>
            <a:r>
              <a:rPr lang="it-IT" sz="2200" b="1" dirty="0" err="1">
                <a:solidFill>
                  <a:srgbClr val="FF0000"/>
                </a:solidFill>
              </a:rPr>
              <a:t>whereas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that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produced</a:t>
            </a:r>
            <a:r>
              <a:rPr lang="it-IT" sz="2200" b="1" dirty="0">
                <a:solidFill>
                  <a:srgbClr val="FF0000"/>
                </a:solidFill>
              </a:rPr>
              <a:t> by ACC-1 </a:t>
            </a:r>
            <a:r>
              <a:rPr lang="it-IT" sz="2200" b="1" dirty="0" err="1">
                <a:solidFill>
                  <a:srgbClr val="FF0000"/>
                </a:solidFill>
              </a:rPr>
              <a:t>is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utilized</a:t>
            </a:r>
            <a:r>
              <a:rPr lang="it-IT" sz="2200" b="1" dirty="0">
                <a:solidFill>
                  <a:srgbClr val="FF0000"/>
                </a:solidFill>
              </a:rPr>
              <a:t> in </a:t>
            </a:r>
            <a:r>
              <a:rPr lang="it-IT" sz="2200" b="1" dirty="0" err="1">
                <a:solidFill>
                  <a:srgbClr val="FF0000"/>
                </a:solidFill>
              </a:rPr>
              <a:t>fatty</a:t>
            </a:r>
            <a:r>
              <a:rPr lang="it-IT" sz="2200" b="1" dirty="0">
                <a:solidFill>
                  <a:srgbClr val="FF0000"/>
                </a:solidFill>
              </a:rPr>
              <a:t> acid </a:t>
            </a:r>
            <a:r>
              <a:rPr lang="it-IT" sz="2200" b="1" dirty="0" err="1">
                <a:solidFill>
                  <a:srgbClr val="FF0000"/>
                </a:solidFill>
              </a:rPr>
              <a:t>synthesis</a:t>
            </a:r>
            <a:r>
              <a:rPr lang="it-IT" sz="2200" b="1" dirty="0">
                <a:solidFill>
                  <a:srgbClr val="FF0000"/>
                </a:solidFill>
              </a:rPr>
              <a:t>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/>
              <a:t>AMPK </a:t>
            </a:r>
            <a:r>
              <a:rPr lang="it-IT" sz="2200" dirty="0" err="1"/>
              <a:t>phosphorylates</a:t>
            </a:r>
            <a:r>
              <a:rPr lang="it-IT" sz="2200" dirty="0"/>
              <a:t> and </a:t>
            </a:r>
            <a:r>
              <a:rPr lang="it-IT" sz="2200" dirty="0" err="1"/>
              <a:t>inactivates</a:t>
            </a:r>
            <a:r>
              <a:rPr lang="it-IT" sz="2200" dirty="0"/>
              <a:t> </a:t>
            </a:r>
            <a:r>
              <a:rPr lang="it-IT" sz="2200" dirty="0" err="1"/>
              <a:t>both</a:t>
            </a:r>
            <a:r>
              <a:rPr lang="it-IT" sz="2200" dirty="0"/>
              <a:t> </a:t>
            </a:r>
            <a:r>
              <a:rPr lang="it-IT" sz="2200" dirty="0" err="1"/>
              <a:t>isoforms</a:t>
            </a:r>
            <a:endParaRPr lang="it-IT" sz="2200" dirty="0"/>
          </a:p>
          <a:p>
            <a:pPr marL="342900" indent="-342900" algn="just">
              <a:buFont typeface="Arial"/>
              <a:buChar char="•"/>
            </a:pPr>
            <a:r>
              <a:rPr lang="it-IT" sz="2200" dirty="0" err="1"/>
              <a:t>Activation</a:t>
            </a:r>
            <a:r>
              <a:rPr lang="it-IT" sz="2200" dirty="0"/>
              <a:t> of AMPK by </a:t>
            </a:r>
            <a:r>
              <a:rPr lang="it-IT" sz="2200" dirty="0" err="1"/>
              <a:t>cellular</a:t>
            </a:r>
            <a:r>
              <a:rPr lang="it-IT" sz="2200" dirty="0"/>
              <a:t> stress or </a:t>
            </a:r>
            <a:r>
              <a:rPr lang="it-IT" sz="2200" dirty="0" err="1"/>
              <a:t>exercise</a:t>
            </a:r>
            <a:r>
              <a:rPr lang="it-IT" sz="2200" dirty="0"/>
              <a:t> </a:t>
            </a:r>
            <a:r>
              <a:rPr lang="it-IT" sz="2200" dirty="0" err="1"/>
              <a:t>switches</a:t>
            </a:r>
            <a:r>
              <a:rPr lang="it-IT" sz="2200" dirty="0"/>
              <a:t> on </a:t>
            </a:r>
            <a:r>
              <a:rPr lang="it-IT" sz="2200" dirty="0" err="1"/>
              <a:t>fatty</a:t>
            </a:r>
            <a:r>
              <a:rPr lang="it-IT" sz="2200" dirty="0"/>
              <a:t> acid </a:t>
            </a:r>
            <a:r>
              <a:rPr lang="it-IT" sz="2200" dirty="0" err="1"/>
              <a:t>oxidation</a:t>
            </a:r>
            <a:r>
              <a:rPr lang="it-IT" sz="2200" dirty="0"/>
              <a:t> (via </a:t>
            </a:r>
            <a:r>
              <a:rPr lang="it-IT" sz="2200" dirty="0" err="1"/>
              <a:t>phosphorylation</a:t>
            </a:r>
            <a:r>
              <a:rPr lang="it-IT" sz="2200" dirty="0"/>
              <a:t> of ACC-2) </a:t>
            </a:r>
            <a:r>
              <a:rPr lang="it-IT" sz="2200" dirty="0" err="1"/>
              <a:t>while</a:t>
            </a:r>
            <a:r>
              <a:rPr lang="it-IT" sz="2200" dirty="0"/>
              <a:t> </a:t>
            </a:r>
            <a:r>
              <a:rPr lang="it-IT" sz="2200" dirty="0" err="1"/>
              <a:t>switching</a:t>
            </a:r>
            <a:r>
              <a:rPr lang="it-IT" sz="2200" dirty="0"/>
              <a:t> off </a:t>
            </a:r>
            <a:r>
              <a:rPr lang="it-IT" sz="2200" dirty="0" err="1"/>
              <a:t>fatty</a:t>
            </a:r>
            <a:r>
              <a:rPr lang="it-IT" sz="2200" dirty="0"/>
              <a:t> acid </a:t>
            </a:r>
            <a:r>
              <a:rPr lang="it-IT" sz="2200" dirty="0" err="1"/>
              <a:t>synthesis</a:t>
            </a:r>
            <a:r>
              <a:rPr lang="it-IT" sz="2200" dirty="0"/>
              <a:t> (via </a:t>
            </a:r>
            <a:r>
              <a:rPr lang="it-IT" sz="2200" dirty="0" err="1"/>
              <a:t>phosphorylation</a:t>
            </a:r>
            <a:r>
              <a:rPr lang="it-IT" sz="2200" dirty="0"/>
              <a:t> of ACC-1)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 err="1"/>
              <a:t>Skeletal</a:t>
            </a:r>
            <a:r>
              <a:rPr lang="it-IT" sz="2200" dirty="0"/>
              <a:t> and </a:t>
            </a:r>
            <a:r>
              <a:rPr lang="it-IT" sz="2200" dirty="0" err="1"/>
              <a:t>cardiac</a:t>
            </a:r>
            <a:r>
              <a:rPr lang="it-IT" sz="2200" dirty="0"/>
              <a:t> </a:t>
            </a:r>
            <a:r>
              <a:rPr lang="it-IT" sz="2200" dirty="0" err="1"/>
              <a:t>muscle</a:t>
            </a:r>
            <a:r>
              <a:rPr lang="it-IT" sz="2200" dirty="0"/>
              <a:t> do </a:t>
            </a:r>
            <a:r>
              <a:rPr lang="it-IT" sz="2200" dirty="0" err="1"/>
              <a:t>not</a:t>
            </a:r>
            <a:r>
              <a:rPr lang="it-IT" sz="2200" dirty="0"/>
              <a:t> express </a:t>
            </a:r>
            <a:r>
              <a:rPr lang="it-IT" sz="2200" dirty="0" err="1"/>
              <a:t>fatty</a:t>
            </a:r>
            <a:r>
              <a:rPr lang="it-IT" sz="2200" dirty="0"/>
              <a:t> acid </a:t>
            </a:r>
            <a:r>
              <a:rPr lang="it-IT" sz="2200" dirty="0" err="1"/>
              <a:t>synthase</a:t>
            </a:r>
            <a:r>
              <a:rPr lang="it-IT" sz="2200" dirty="0"/>
              <a:t> and do </a:t>
            </a:r>
            <a:r>
              <a:rPr lang="it-IT" sz="2200" dirty="0" err="1"/>
              <a:t>not</a:t>
            </a:r>
            <a:r>
              <a:rPr lang="it-IT" sz="2200" dirty="0"/>
              <a:t> </a:t>
            </a:r>
            <a:r>
              <a:rPr lang="it-IT" sz="2200" dirty="0" err="1"/>
              <a:t>therefore</a:t>
            </a:r>
            <a:r>
              <a:rPr lang="it-IT" sz="2200" dirty="0"/>
              <a:t> </a:t>
            </a:r>
            <a:r>
              <a:rPr lang="it-IT" sz="2200" dirty="0" err="1"/>
              <a:t>carry</a:t>
            </a:r>
            <a:r>
              <a:rPr lang="it-IT" sz="2200" dirty="0"/>
              <a:t> out de novo </a:t>
            </a:r>
            <a:r>
              <a:rPr lang="it-IT" sz="2200" dirty="0" err="1"/>
              <a:t>fatty</a:t>
            </a:r>
            <a:r>
              <a:rPr lang="it-IT" sz="2200" dirty="0"/>
              <a:t> acid </a:t>
            </a:r>
            <a:r>
              <a:rPr lang="it-IT" sz="2200" dirty="0" err="1"/>
              <a:t>synthesis</a:t>
            </a:r>
            <a:r>
              <a:rPr lang="it-IT" sz="2200" dirty="0"/>
              <a:t> to </a:t>
            </a:r>
            <a:r>
              <a:rPr lang="it-IT" sz="2200" dirty="0" err="1"/>
              <a:t>any</a:t>
            </a:r>
            <a:r>
              <a:rPr lang="it-IT" sz="2200" dirty="0"/>
              <a:t> </a:t>
            </a:r>
            <a:r>
              <a:rPr lang="it-IT" sz="2200" dirty="0" err="1"/>
              <a:t>significant</a:t>
            </a:r>
            <a:r>
              <a:rPr lang="it-IT" sz="2200" dirty="0"/>
              <a:t> </a:t>
            </a:r>
            <a:r>
              <a:rPr lang="it-IT" sz="2200" dirty="0" err="1"/>
              <a:t>extent</a:t>
            </a:r>
            <a:endParaRPr lang="it-IT" sz="2200" dirty="0"/>
          </a:p>
          <a:p>
            <a:pPr marL="342900" indent="-342900" algn="just">
              <a:buFont typeface="Arial"/>
              <a:buChar char="•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411022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21</a:t>
            </a:fld>
            <a:endParaRPr lang="it-IT"/>
          </a:p>
        </p:txBody>
      </p:sp>
      <p:pic>
        <p:nvPicPr>
          <p:cNvPr id="3" name="Immagine 2" descr="Schermata 2014-10-28 alle 12.30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r="9477"/>
          <a:stretch/>
        </p:blipFill>
        <p:spPr>
          <a:xfrm>
            <a:off x="2091764" y="815818"/>
            <a:ext cx="4631765" cy="3288056"/>
          </a:xfrm>
          <a:prstGeom prst="rect">
            <a:avLst/>
          </a:prstGeom>
        </p:spPr>
      </p:pic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508001" y="152400"/>
            <a:ext cx="7975599" cy="52322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>
                <a:solidFill>
                  <a:srgbClr val="1C148E"/>
                </a:solidFill>
              </a:rPr>
              <a:t>Phosphorylation</a:t>
            </a:r>
            <a:r>
              <a:rPr lang="it-IT" sz="2800" b="1" dirty="0">
                <a:solidFill>
                  <a:srgbClr val="1C148E"/>
                </a:solidFill>
              </a:rPr>
              <a:t> </a:t>
            </a:r>
            <a:r>
              <a:rPr lang="it-IT" sz="2800" b="1" dirty="0" err="1">
                <a:solidFill>
                  <a:srgbClr val="1C148E"/>
                </a:solidFill>
              </a:rPr>
              <a:t>sites</a:t>
            </a:r>
            <a:r>
              <a:rPr lang="it-IT" sz="2800" b="1" dirty="0">
                <a:solidFill>
                  <a:srgbClr val="1C148E"/>
                </a:solidFill>
              </a:rPr>
              <a:t> of ACC-1 and ACC-2 </a:t>
            </a:r>
            <a:endParaRPr lang="it-IT" sz="2800" dirty="0">
              <a:solidFill>
                <a:srgbClr val="1C148E"/>
              </a:solidFill>
              <a:effectLst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4471" y="4390214"/>
            <a:ext cx="887505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2200" dirty="0" err="1"/>
              <a:t>Phosphorylation</a:t>
            </a:r>
            <a:r>
              <a:rPr lang="it-IT" sz="2200" dirty="0"/>
              <a:t> of ACC-1 by AMPK </a:t>
            </a:r>
            <a:r>
              <a:rPr lang="it-IT" sz="2200" dirty="0" err="1"/>
              <a:t>occurs</a:t>
            </a:r>
            <a:r>
              <a:rPr lang="it-IT" sz="2200" dirty="0"/>
              <a:t> </a:t>
            </a:r>
            <a:r>
              <a:rPr lang="it-IT" sz="2200" dirty="0" err="1"/>
              <a:t>most</a:t>
            </a:r>
            <a:r>
              <a:rPr lang="it-IT" sz="2200" dirty="0"/>
              <a:t> </a:t>
            </a:r>
            <a:r>
              <a:rPr lang="it-IT" sz="2200" dirty="0" err="1"/>
              <a:t>rapidly</a:t>
            </a:r>
            <a:r>
              <a:rPr lang="it-IT" sz="2200" dirty="0"/>
              <a:t> </a:t>
            </a:r>
            <a:r>
              <a:rPr lang="it-IT" sz="2200" dirty="0" err="1"/>
              <a:t>at</a:t>
            </a:r>
            <a:r>
              <a:rPr lang="it-IT" sz="2200" dirty="0"/>
              <a:t> Ser79, and </a:t>
            </a:r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correlates</a:t>
            </a:r>
            <a:r>
              <a:rPr lang="it-IT" sz="2200" dirty="0"/>
              <a:t> with </a:t>
            </a:r>
            <a:r>
              <a:rPr lang="it-IT" sz="2200" dirty="0" err="1"/>
              <a:t>its</a:t>
            </a:r>
            <a:r>
              <a:rPr lang="it-IT" sz="2200" dirty="0"/>
              <a:t> </a:t>
            </a:r>
            <a:r>
              <a:rPr lang="it-IT" sz="2200" dirty="0" err="1"/>
              <a:t>inactivation</a:t>
            </a:r>
            <a:endParaRPr lang="it-IT" sz="2200" dirty="0"/>
          </a:p>
          <a:p>
            <a:pPr marL="285750" indent="-285750" algn="just">
              <a:buFont typeface="Arial"/>
              <a:buChar char="•"/>
            </a:pPr>
            <a:r>
              <a:rPr lang="it-IT" sz="2200" dirty="0" err="1"/>
              <a:t>All</a:t>
            </a:r>
            <a:r>
              <a:rPr lang="it-IT" sz="2200" dirty="0"/>
              <a:t> </a:t>
            </a:r>
            <a:r>
              <a:rPr lang="it-IT" sz="2200" dirty="0" err="1"/>
              <a:t>three</a:t>
            </a:r>
            <a:r>
              <a:rPr lang="it-IT" sz="2200" dirty="0"/>
              <a:t> AMPK </a:t>
            </a:r>
            <a:r>
              <a:rPr lang="it-IT" sz="2200" dirty="0" err="1"/>
              <a:t>sites</a:t>
            </a:r>
            <a:r>
              <a:rPr lang="it-IT" sz="2200" dirty="0"/>
              <a:t> (Ser</a:t>
            </a:r>
            <a:r>
              <a:rPr lang="it-IT" sz="2200" baseline="30000" dirty="0"/>
              <a:t>79</a:t>
            </a:r>
            <a:r>
              <a:rPr lang="it-IT" sz="2200" dirty="0"/>
              <a:t>, Ser</a:t>
            </a:r>
            <a:r>
              <a:rPr lang="it-IT" sz="2200" baseline="30000" dirty="0"/>
              <a:t>1200</a:t>
            </a:r>
            <a:r>
              <a:rPr lang="it-IT" sz="2200" dirty="0"/>
              <a:t> Ser</a:t>
            </a:r>
            <a:r>
              <a:rPr lang="it-IT" sz="2200" baseline="30000" dirty="0"/>
              <a:t>1215</a:t>
            </a:r>
            <a:r>
              <a:rPr lang="it-IT" sz="2200" dirty="0"/>
              <a:t>) </a:t>
            </a:r>
            <a:r>
              <a:rPr lang="it-IT" sz="2200" dirty="0" err="1"/>
              <a:t>were</a:t>
            </a:r>
            <a:r>
              <a:rPr lang="it-IT" sz="2200" dirty="0"/>
              <a:t> </a:t>
            </a:r>
            <a:r>
              <a:rPr lang="it-IT" sz="2200" dirty="0" err="1"/>
              <a:t>found</a:t>
            </a:r>
            <a:r>
              <a:rPr lang="it-IT" sz="2200" dirty="0"/>
              <a:t> to be </a:t>
            </a:r>
            <a:r>
              <a:rPr lang="it-IT" sz="2200" dirty="0" err="1"/>
              <a:t>phosphorylated</a:t>
            </a:r>
            <a:r>
              <a:rPr lang="it-IT" sz="2200" dirty="0"/>
              <a:t> in ACC-1 </a:t>
            </a:r>
            <a:r>
              <a:rPr lang="it-IT" sz="2200" dirty="0" err="1"/>
              <a:t>purified</a:t>
            </a:r>
            <a:r>
              <a:rPr lang="it-IT" sz="2200" dirty="0"/>
              <a:t> from </a:t>
            </a:r>
            <a:r>
              <a:rPr lang="it-IT" sz="2200" dirty="0" err="1"/>
              <a:t>rat</a:t>
            </a:r>
            <a:r>
              <a:rPr lang="it-IT" sz="2200" dirty="0"/>
              <a:t> </a:t>
            </a:r>
            <a:r>
              <a:rPr lang="it-IT" sz="2200" dirty="0" err="1"/>
              <a:t>liver</a:t>
            </a:r>
            <a:r>
              <a:rPr lang="it-IT" sz="2200" dirty="0"/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200" dirty="0" err="1"/>
              <a:t>Because</a:t>
            </a:r>
            <a:r>
              <a:rPr lang="it-IT" sz="2200" dirty="0"/>
              <a:t> of the </a:t>
            </a:r>
            <a:r>
              <a:rPr lang="it-IT" sz="2200" dirty="0" err="1"/>
              <a:t>N</a:t>
            </a:r>
            <a:r>
              <a:rPr lang="it-IT" sz="2200" dirty="0"/>
              <a:t>-terminal </a:t>
            </a:r>
            <a:r>
              <a:rPr lang="it-IT" sz="2200" dirty="0" err="1"/>
              <a:t>extension</a:t>
            </a:r>
            <a:r>
              <a:rPr lang="it-IT" sz="2200" dirty="0"/>
              <a:t> in ACC-2, the serine residue </a:t>
            </a:r>
            <a:r>
              <a:rPr lang="it-IT" sz="2200" dirty="0" err="1"/>
              <a:t>equivalent</a:t>
            </a:r>
            <a:r>
              <a:rPr lang="it-IT" sz="2200" dirty="0"/>
              <a:t> to Ser79 in ACC-1 </a:t>
            </a:r>
            <a:r>
              <a:rPr lang="it-IT" sz="2200" dirty="0" err="1"/>
              <a:t>is</a:t>
            </a:r>
            <a:r>
              <a:rPr lang="it-IT" sz="2200" dirty="0"/>
              <a:t> Ser219 in ACC-2</a:t>
            </a: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31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22</a:t>
            </a:fld>
            <a:endParaRPr lang="it-IT"/>
          </a:p>
        </p:txBody>
      </p:sp>
      <p:pic>
        <p:nvPicPr>
          <p:cNvPr id="3" name="Immagine 2" descr="Schermata 2014-11-04 alle 10.13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6" t="1" r="-1397" b="-6671"/>
          <a:stretch/>
        </p:blipFill>
        <p:spPr>
          <a:xfrm>
            <a:off x="2185473" y="799022"/>
            <a:ext cx="4367727" cy="3479486"/>
          </a:xfrm>
          <a:prstGeom prst="rect">
            <a:avLst/>
          </a:prstGeom>
        </p:spPr>
      </p:pic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355601" y="152400"/>
            <a:ext cx="8500532" cy="52322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Pathways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mediating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lipid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synthesis</a:t>
            </a:r>
            <a:r>
              <a:rPr lang="it-IT" sz="2800" b="1" dirty="0">
                <a:solidFill>
                  <a:srgbClr val="1C148E"/>
                </a:solidFill>
                <a:cs typeface="Arial" charset="0"/>
              </a:rPr>
              <a:t> and </a:t>
            </a:r>
            <a:r>
              <a:rPr lang="it-IT" sz="2800" b="1" dirty="0" err="1">
                <a:solidFill>
                  <a:srgbClr val="1C148E"/>
                </a:solidFill>
                <a:cs typeface="Arial" charset="0"/>
              </a:rPr>
              <a:t>oxidation</a:t>
            </a:r>
            <a:endParaRPr lang="it-IT" sz="2800" b="1" dirty="0">
              <a:solidFill>
                <a:srgbClr val="1C148E"/>
              </a:solidFill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4683" y="4028337"/>
            <a:ext cx="8721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/>
              <a:t>The </a:t>
            </a:r>
            <a:r>
              <a:rPr lang="it-IT" dirty="0" err="1"/>
              <a:t>malonyl</a:t>
            </a:r>
            <a:r>
              <a:rPr lang="it-IT" dirty="0"/>
              <a:t>- </a:t>
            </a:r>
            <a:r>
              <a:rPr lang="it-IT" dirty="0" err="1"/>
              <a:t>CoA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by ACC-2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in </a:t>
            </a:r>
            <a:r>
              <a:rPr lang="it-IT" dirty="0" err="1"/>
              <a:t>regulation</a:t>
            </a:r>
            <a:r>
              <a:rPr lang="it-IT" dirty="0"/>
              <a:t> of </a:t>
            </a:r>
            <a:r>
              <a:rPr lang="it-IT" dirty="0" err="1"/>
              <a:t>fatty</a:t>
            </a:r>
            <a:r>
              <a:rPr lang="it-IT" dirty="0"/>
              <a:t> acid </a:t>
            </a:r>
            <a:r>
              <a:rPr lang="it-IT" dirty="0" err="1"/>
              <a:t>oxidation</a:t>
            </a:r>
            <a:r>
              <a:rPr lang="it-IT" dirty="0"/>
              <a:t>. </a:t>
            </a:r>
          </a:p>
          <a:p>
            <a:pPr marL="342900" indent="-342900" algn="just">
              <a:buFont typeface="Arial"/>
              <a:buChar char="•"/>
            </a:pPr>
            <a:r>
              <a:rPr lang="it-IT" dirty="0" err="1"/>
              <a:t>Malonyl-CoA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by ACC2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potent</a:t>
            </a:r>
            <a:r>
              <a:rPr lang="it-IT" dirty="0"/>
              <a:t> </a:t>
            </a:r>
            <a:r>
              <a:rPr lang="it-IT" dirty="0" err="1"/>
              <a:t>endogenous</a:t>
            </a:r>
            <a:r>
              <a:rPr lang="it-IT" dirty="0"/>
              <a:t> </a:t>
            </a:r>
            <a:r>
              <a:rPr lang="it-IT" dirty="0" err="1"/>
              <a:t>inhibitor</a:t>
            </a:r>
            <a:r>
              <a:rPr lang="it-IT" dirty="0"/>
              <a:t> of CPT1(</a:t>
            </a:r>
            <a:r>
              <a:rPr lang="it-IT" dirty="0" err="1"/>
              <a:t>carnitine:palmitoyl-CoA</a:t>
            </a:r>
            <a:r>
              <a:rPr lang="it-IT" dirty="0"/>
              <a:t> </a:t>
            </a:r>
            <a:r>
              <a:rPr lang="it-IT" dirty="0" err="1"/>
              <a:t>acyltransferase</a:t>
            </a:r>
            <a:r>
              <a:rPr lang="it-IT" dirty="0"/>
              <a:t> 1)</a:t>
            </a:r>
          </a:p>
          <a:p>
            <a:pPr marL="342900" indent="-342900" algn="just">
              <a:buFont typeface="Arial"/>
              <a:buChar char="•"/>
            </a:pPr>
            <a:r>
              <a:rPr lang="it-IT" dirty="0" err="1"/>
              <a:t>Thus</a:t>
            </a:r>
            <a:r>
              <a:rPr lang="it-IT" dirty="0"/>
              <a:t> ACC2 </a:t>
            </a:r>
            <a:r>
              <a:rPr lang="it-IT" dirty="0" err="1"/>
              <a:t>prevents</a:t>
            </a:r>
            <a:r>
              <a:rPr lang="it-IT" dirty="0"/>
              <a:t> </a:t>
            </a:r>
            <a:r>
              <a:rPr lang="it-IT" dirty="0" err="1"/>
              <a:t>mitochondrial</a:t>
            </a:r>
            <a:r>
              <a:rPr lang="it-IT" dirty="0"/>
              <a:t> </a:t>
            </a:r>
            <a:r>
              <a:rPr lang="it-IT" dirty="0" err="1"/>
              <a:t>fatty</a:t>
            </a:r>
            <a:r>
              <a:rPr lang="it-IT" dirty="0"/>
              <a:t> acid </a:t>
            </a:r>
            <a:r>
              <a:rPr lang="it-IT" dirty="0">
                <a:latin typeface="Symbol" charset="2"/>
                <a:cs typeface="Symbol" charset="2"/>
              </a:rPr>
              <a:t>b</a:t>
            </a:r>
            <a:r>
              <a:rPr lang="it-IT" dirty="0"/>
              <a:t>-</a:t>
            </a:r>
            <a:r>
              <a:rPr lang="it-IT" dirty="0" err="1"/>
              <a:t>oxidation</a:t>
            </a:r>
            <a:endParaRPr lang="it-IT" dirty="0"/>
          </a:p>
          <a:p>
            <a:pPr marL="342900" indent="-342900" algn="just">
              <a:buFont typeface="Arial"/>
              <a:buChar char="•"/>
            </a:pPr>
            <a:r>
              <a:rPr lang="it-IT" dirty="0"/>
              <a:t>In </a:t>
            </a:r>
            <a:r>
              <a:rPr lang="it-IT" dirty="0" err="1"/>
              <a:t>response</a:t>
            </a:r>
            <a:r>
              <a:rPr lang="it-IT" dirty="0"/>
              <a:t> to </a:t>
            </a:r>
            <a:r>
              <a:rPr lang="it-IT" dirty="0" err="1"/>
              <a:t>activation</a:t>
            </a:r>
            <a:r>
              <a:rPr lang="it-IT" dirty="0"/>
              <a:t> of AMPK by </a:t>
            </a:r>
            <a:r>
              <a:rPr lang="it-IT" dirty="0" err="1"/>
              <a:t>cellular</a:t>
            </a:r>
            <a:r>
              <a:rPr lang="it-IT" dirty="0"/>
              <a:t> stress or </a:t>
            </a:r>
            <a:r>
              <a:rPr lang="it-IT" dirty="0" err="1"/>
              <a:t>exercise</a:t>
            </a:r>
            <a:r>
              <a:rPr lang="it-IT" dirty="0"/>
              <a:t>  ACC2 </a:t>
            </a:r>
            <a:r>
              <a:rPr lang="it-IT" dirty="0" err="1"/>
              <a:t>activity</a:t>
            </a:r>
            <a:r>
              <a:rPr lang="it-IT" dirty="0"/>
              <a:t> and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product</a:t>
            </a:r>
            <a:r>
              <a:rPr lang="it-IT" dirty="0"/>
              <a:t>, </a:t>
            </a:r>
            <a:r>
              <a:rPr lang="it-IT" dirty="0" err="1"/>
              <a:t>malonyl-CoA</a:t>
            </a:r>
            <a:r>
              <a:rPr lang="it-IT" dirty="0"/>
              <a:t> are </a:t>
            </a:r>
            <a:r>
              <a:rPr lang="it-IT" dirty="0" err="1"/>
              <a:t>decreased</a:t>
            </a:r>
            <a:endParaRPr lang="it-IT" dirty="0"/>
          </a:p>
          <a:p>
            <a:pPr marL="342900" indent="-342900" algn="just">
              <a:buFont typeface="Arial"/>
              <a:buChar char="•"/>
            </a:pP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</a:t>
            </a:r>
            <a:r>
              <a:rPr lang="it-IT" dirty="0" err="1"/>
              <a:t>allow</a:t>
            </a:r>
            <a:r>
              <a:rPr lang="it-IT" dirty="0"/>
              <a:t> for </a:t>
            </a:r>
            <a:r>
              <a:rPr lang="it-IT" dirty="0" err="1"/>
              <a:t>greater</a:t>
            </a:r>
            <a:r>
              <a:rPr lang="it-IT" dirty="0"/>
              <a:t> </a:t>
            </a:r>
            <a:r>
              <a:rPr lang="it-IT" dirty="0" err="1"/>
              <a:t>mitochondrial</a:t>
            </a:r>
            <a:r>
              <a:rPr lang="it-IT" dirty="0"/>
              <a:t> </a:t>
            </a:r>
            <a:r>
              <a:rPr lang="it-IT" dirty="0" err="1"/>
              <a:t>fatty</a:t>
            </a:r>
            <a:r>
              <a:rPr lang="it-IT" dirty="0"/>
              <a:t> acid </a:t>
            </a:r>
            <a:r>
              <a:rPr lang="it-IT" dirty="0">
                <a:latin typeface="Symbol" charset="2"/>
                <a:cs typeface="Symbol" charset="2"/>
              </a:rPr>
              <a:t>b</a:t>
            </a:r>
            <a:r>
              <a:rPr lang="it-IT" dirty="0"/>
              <a:t>-</a:t>
            </a:r>
            <a:r>
              <a:rPr lang="it-IT" dirty="0" err="1"/>
              <a:t>oxidation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735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23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09176" y="1502687"/>
            <a:ext cx="4870824" cy="53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The </a:t>
            </a:r>
            <a:r>
              <a:rPr lang="it-IT" sz="1600" dirty="0" err="1"/>
              <a:t>phosphorylation</a:t>
            </a:r>
            <a:r>
              <a:rPr lang="it-IT" sz="1600" dirty="0"/>
              <a:t> state of ACC-1 </a:t>
            </a:r>
            <a:r>
              <a:rPr lang="it-IT" sz="1600" dirty="0" err="1"/>
              <a:t>varies</a:t>
            </a:r>
            <a:r>
              <a:rPr lang="it-IT" sz="1600" dirty="0"/>
              <a:t> in vivo with a </a:t>
            </a:r>
            <a:r>
              <a:rPr lang="it-IT" sz="1600" dirty="0" err="1"/>
              <a:t>diurnal</a:t>
            </a:r>
            <a:r>
              <a:rPr lang="it-IT" sz="1600" dirty="0"/>
              <a:t> </a:t>
            </a:r>
            <a:r>
              <a:rPr lang="it-IT" sz="1600" dirty="0" err="1"/>
              <a:t>rhythm</a:t>
            </a:r>
            <a:r>
              <a:rPr lang="it-IT" sz="1600" dirty="0"/>
              <a:t>, with the </a:t>
            </a:r>
            <a:r>
              <a:rPr lang="it-IT" sz="1600" dirty="0" err="1"/>
              <a:t>enzyme</a:t>
            </a:r>
            <a:r>
              <a:rPr lang="it-IT" sz="1600" dirty="0"/>
              <a:t> </a:t>
            </a:r>
            <a:r>
              <a:rPr lang="it-IT" sz="1600" dirty="0" err="1"/>
              <a:t>being</a:t>
            </a:r>
            <a:r>
              <a:rPr lang="it-IT" sz="1600" dirty="0"/>
              <a:t> </a:t>
            </a:r>
            <a:r>
              <a:rPr lang="it-IT" sz="1600" dirty="0" err="1"/>
              <a:t>highly</a:t>
            </a:r>
            <a:r>
              <a:rPr lang="it-IT" sz="1600" dirty="0"/>
              <a:t> </a:t>
            </a:r>
            <a:r>
              <a:rPr lang="it-IT" sz="1600" dirty="0" err="1"/>
              <a:t>phosphorylated</a:t>
            </a:r>
            <a:r>
              <a:rPr lang="it-IT" sz="1600" dirty="0"/>
              <a:t> and </a:t>
            </a:r>
            <a:r>
              <a:rPr lang="it-IT" sz="1600" dirty="0" err="1"/>
              <a:t>inactive</a:t>
            </a:r>
            <a:r>
              <a:rPr lang="it-IT" sz="1600" dirty="0"/>
              <a:t> </a:t>
            </a:r>
            <a:r>
              <a:rPr lang="it-IT" sz="1600" dirty="0" err="1"/>
              <a:t>during</a:t>
            </a:r>
            <a:r>
              <a:rPr lang="it-IT" sz="1600" dirty="0"/>
              <a:t> the dark </a:t>
            </a:r>
            <a:r>
              <a:rPr lang="it-IT" sz="1600" dirty="0" err="1"/>
              <a:t>period</a:t>
            </a:r>
            <a:r>
              <a:rPr lang="it-IT" sz="1600" dirty="0"/>
              <a:t> </a:t>
            </a:r>
            <a:r>
              <a:rPr lang="it-IT" sz="1600" dirty="0" err="1"/>
              <a:t>when</a:t>
            </a:r>
            <a:r>
              <a:rPr lang="it-IT" sz="1600" dirty="0"/>
              <a:t> the </a:t>
            </a:r>
            <a:r>
              <a:rPr lang="it-IT" sz="1600" dirty="0" err="1"/>
              <a:t>rats</a:t>
            </a:r>
            <a:r>
              <a:rPr lang="it-IT" sz="1600" dirty="0"/>
              <a:t> are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eating</a:t>
            </a:r>
            <a:r>
              <a:rPr lang="it-IT" sz="1600" dirty="0"/>
              <a:t> and </a:t>
            </a:r>
            <a:r>
              <a:rPr lang="it-IT" sz="1600" dirty="0" err="1"/>
              <a:t>rates</a:t>
            </a:r>
            <a:r>
              <a:rPr lang="it-IT" sz="1600" dirty="0"/>
              <a:t> of </a:t>
            </a:r>
            <a:r>
              <a:rPr lang="it-IT" sz="1600" dirty="0" err="1"/>
              <a:t>fatty</a:t>
            </a:r>
            <a:r>
              <a:rPr lang="it-IT" sz="1600" dirty="0"/>
              <a:t> acid </a:t>
            </a:r>
            <a:r>
              <a:rPr lang="it-IT" sz="1600" dirty="0" err="1"/>
              <a:t>synthesis</a:t>
            </a:r>
            <a:r>
              <a:rPr lang="it-IT" sz="1600" dirty="0"/>
              <a:t> are </a:t>
            </a:r>
            <a:r>
              <a:rPr lang="it-IT" sz="1600" dirty="0" err="1"/>
              <a:t>low</a:t>
            </a:r>
            <a:r>
              <a:rPr lang="it-IT" sz="1600" dirty="0"/>
              <a:t>, </a:t>
            </a:r>
            <a:r>
              <a:rPr lang="it-IT" sz="1600" dirty="0" err="1"/>
              <a:t>while</a:t>
            </a:r>
            <a:r>
              <a:rPr lang="it-IT" sz="1600" dirty="0"/>
              <a:t>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becomes</a:t>
            </a:r>
            <a:r>
              <a:rPr lang="it-IT" sz="1600" dirty="0"/>
              <a:t> </a:t>
            </a:r>
            <a:r>
              <a:rPr lang="it-IT" sz="1600" dirty="0" err="1"/>
              <a:t>partially</a:t>
            </a:r>
            <a:r>
              <a:rPr lang="it-IT" sz="1600" dirty="0"/>
              <a:t> </a:t>
            </a:r>
            <a:r>
              <a:rPr lang="it-IT" sz="1600" dirty="0" err="1"/>
              <a:t>dephosphorylated</a:t>
            </a:r>
            <a:r>
              <a:rPr lang="it-IT" sz="1600" dirty="0"/>
              <a:t> and more </a:t>
            </a:r>
            <a:r>
              <a:rPr lang="it-IT" sz="1600" dirty="0" err="1"/>
              <a:t>active</a:t>
            </a:r>
            <a:r>
              <a:rPr lang="it-IT" sz="1600" dirty="0"/>
              <a:t> in the light </a:t>
            </a:r>
            <a:r>
              <a:rPr lang="it-IT" sz="1600" dirty="0" err="1"/>
              <a:t>period</a:t>
            </a:r>
            <a:r>
              <a:rPr lang="it-IT" sz="1600" dirty="0"/>
              <a:t> </a:t>
            </a:r>
            <a:r>
              <a:rPr lang="it-IT" sz="1600" dirty="0" err="1"/>
              <a:t>when</a:t>
            </a:r>
            <a:r>
              <a:rPr lang="it-IT" sz="1600" dirty="0"/>
              <a:t> the </a:t>
            </a:r>
            <a:r>
              <a:rPr lang="it-IT" sz="1600" dirty="0" err="1"/>
              <a:t>rats</a:t>
            </a:r>
            <a:r>
              <a:rPr lang="it-IT" sz="1600" dirty="0"/>
              <a:t> are </a:t>
            </a:r>
            <a:r>
              <a:rPr lang="it-IT" sz="1600" dirty="0" err="1"/>
              <a:t>eating</a:t>
            </a:r>
            <a:r>
              <a:rPr lang="it-IT" sz="1600" dirty="0"/>
              <a:t> and </a:t>
            </a:r>
            <a:r>
              <a:rPr lang="it-IT" sz="1600" dirty="0" err="1"/>
              <a:t>rates</a:t>
            </a:r>
            <a:r>
              <a:rPr lang="it-IT" sz="1600" dirty="0"/>
              <a:t> of </a:t>
            </a:r>
            <a:r>
              <a:rPr lang="it-IT" sz="1600" dirty="0" err="1"/>
              <a:t>fatty</a:t>
            </a:r>
            <a:r>
              <a:rPr lang="it-IT" sz="1600" dirty="0"/>
              <a:t> acid </a:t>
            </a:r>
            <a:r>
              <a:rPr lang="it-IT" sz="1600" dirty="0" err="1"/>
              <a:t>synthesis</a:t>
            </a:r>
            <a:r>
              <a:rPr lang="it-IT" sz="1600" dirty="0"/>
              <a:t> are high. </a:t>
            </a:r>
            <a:endParaRPr lang="it-IT" sz="1600" b="1" dirty="0"/>
          </a:p>
          <a:p>
            <a:pPr algn="just"/>
            <a:r>
              <a:rPr lang="it-IT" sz="1600" b="1" dirty="0"/>
              <a:t>5-aminoimidazole-4-carboxamide </a:t>
            </a:r>
            <a:r>
              <a:rPr lang="it-IT" sz="1600" dirty="0"/>
              <a:t>(AICAR) </a:t>
            </a:r>
            <a:r>
              <a:rPr lang="it-IT" sz="1600" dirty="0" err="1"/>
              <a:t>riboside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taken</a:t>
            </a:r>
            <a:r>
              <a:rPr lang="it-IT" sz="1600" dirty="0"/>
              <a:t> up </a:t>
            </a:r>
            <a:r>
              <a:rPr lang="it-IT" sz="1600" dirty="0" err="1"/>
              <a:t>into</a:t>
            </a:r>
            <a:r>
              <a:rPr lang="it-IT" sz="1600" dirty="0"/>
              <a:t> </a:t>
            </a:r>
            <a:r>
              <a:rPr lang="it-IT" sz="1600" dirty="0" err="1"/>
              <a:t>cells</a:t>
            </a:r>
            <a:r>
              <a:rPr lang="it-IT" sz="1600" dirty="0"/>
              <a:t> on nucleoside </a:t>
            </a:r>
            <a:r>
              <a:rPr lang="it-IT" sz="1600" dirty="0" err="1"/>
              <a:t>transporters</a:t>
            </a:r>
            <a:r>
              <a:rPr lang="it-IT" sz="1600" dirty="0"/>
              <a:t> and </a:t>
            </a:r>
            <a:r>
              <a:rPr lang="it-IT" sz="1600" dirty="0" err="1"/>
              <a:t>phosphorylated</a:t>
            </a:r>
            <a:r>
              <a:rPr lang="it-IT" sz="1600" dirty="0"/>
              <a:t> to the </a:t>
            </a:r>
            <a:r>
              <a:rPr lang="it-IT" sz="1600" dirty="0" err="1"/>
              <a:t>corresponding</a:t>
            </a:r>
            <a:r>
              <a:rPr lang="it-IT" sz="1600" dirty="0"/>
              <a:t> </a:t>
            </a:r>
            <a:r>
              <a:rPr lang="it-IT" sz="1600" dirty="0" err="1"/>
              <a:t>monophosphate</a:t>
            </a:r>
            <a:r>
              <a:rPr lang="it-IT" sz="1600" dirty="0"/>
              <a:t>, </a:t>
            </a:r>
            <a:r>
              <a:rPr lang="it-IT" sz="1600" dirty="0" err="1"/>
              <a:t>usually</a:t>
            </a:r>
            <a:r>
              <a:rPr lang="it-IT" sz="1600" dirty="0"/>
              <a:t> </a:t>
            </a:r>
            <a:r>
              <a:rPr lang="it-IT" sz="1600" dirty="0" err="1"/>
              <a:t>termed</a:t>
            </a:r>
            <a:r>
              <a:rPr lang="it-IT" sz="1600" dirty="0"/>
              <a:t> ZMP </a:t>
            </a:r>
            <a:r>
              <a:rPr lang="it-IT" sz="1600" b="1" dirty="0"/>
              <a:t>(5-aminoimidazole-4-carboxamide </a:t>
            </a:r>
            <a:r>
              <a:rPr lang="it-IT" sz="1600" dirty="0" err="1"/>
              <a:t>ribonucleoside</a:t>
            </a:r>
            <a:r>
              <a:rPr lang="it-IT" sz="1600" dirty="0"/>
              <a:t> </a:t>
            </a:r>
            <a:r>
              <a:rPr lang="it-IT" sz="1600" dirty="0" err="1"/>
              <a:t>monophosphate</a:t>
            </a:r>
            <a:r>
              <a:rPr lang="it-IT" sz="1600" dirty="0"/>
              <a:t>), in the </a:t>
            </a:r>
            <a:r>
              <a:rPr lang="it-IT" sz="1600" dirty="0" err="1"/>
              <a:t>cytoplasm</a:t>
            </a:r>
            <a:r>
              <a:rPr lang="it-IT" sz="1600" dirty="0"/>
              <a:t>. </a:t>
            </a:r>
          </a:p>
          <a:p>
            <a:pPr algn="just"/>
            <a:r>
              <a:rPr lang="it-IT" sz="1600" dirty="0"/>
              <a:t>AMPK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activated</a:t>
            </a:r>
            <a:r>
              <a:rPr lang="it-IT" sz="1600" dirty="0"/>
              <a:t> </a:t>
            </a:r>
            <a:r>
              <a:rPr lang="it-IT" sz="1600" dirty="0" err="1"/>
              <a:t>either</a:t>
            </a:r>
            <a:r>
              <a:rPr lang="it-IT" sz="1600" dirty="0"/>
              <a:t> </a:t>
            </a:r>
            <a:r>
              <a:rPr lang="it-IT" sz="1600" dirty="0" err="1"/>
              <a:t>directly</a:t>
            </a:r>
            <a:r>
              <a:rPr lang="it-IT" sz="1600" dirty="0"/>
              <a:t> by ZMP or </a:t>
            </a:r>
            <a:r>
              <a:rPr lang="it-IT" sz="1600" dirty="0" err="1"/>
              <a:t>indirectly</a:t>
            </a:r>
            <a:r>
              <a:rPr lang="it-IT" sz="1600" dirty="0"/>
              <a:t> by </a:t>
            </a:r>
            <a:r>
              <a:rPr lang="it-IT" sz="1600" dirty="0" err="1"/>
              <a:t>formation</a:t>
            </a:r>
            <a:r>
              <a:rPr lang="it-IT" sz="1600" dirty="0"/>
              <a:t> of AMP (the </a:t>
            </a:r>
            <a:r>
              <a:rPr lang="it-IT" sz="1600" dirty="0" err="1"/>
              <a:t>latter</a:t>
            </a:r>
            <a:r>
              <a:rPr lang="it-IT" sz="1600" dirty="0"/>
              <a:t> </a:t>
            </a:r>
            <a:r>
              <a:rPr lang="it-IT" sz="1600" dirty="0" err="1"/>
              <a:t>appears</a:t>
            </a:r>
            <a:r>
              <a:rPr lang="it-IT" sz="1600" dirty="0"/>
              <a:t> </a:t>
            </a:r>
            <a:r>
              <a:rPr lang="it-IT" sz="1600" dirty="0" err="1"/>
              <a:t>not</a:t>
            </a:r>
            <a:r>
              <a:rPr lang="it-IT" sz="1600" dirty="0"/>
              <a:t> to be the case in </a:t>
            </a:r>
            <a:r>
              <a:rPr lang="it-IT" sz="1600" dirty="0" err="1"/>
              <a:t>hepatocytes</a:t>
            </a:r>
            <a:r>
              <a:rPr lang="it-IT" sz="1600" dirty="0"/>
              <a:t>, </a:t>
            </a:r>
            <a:r>
              <a:rPr lang="it-IT" sz="1600" dirty="0" err="1"/>
              <a:t>where</a:t>
            </a:r>
            <a:r>
              <a:rPr lang="it-IT" sz="1600" dirty="0"/>
              <a:t> </a:t>
            </a:r>
            <a:r>
              <a:rPr lang="it-IT" sz="1600" dirty="0" err="1"/>
              <a:t>there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no </a:t>
            </a:r>
            <a:r>
              <a:rPr lang="it-IT" sz="1600" dirty="0" err="1"/>
              <a:t>change</a:t>
            </a:r>
            <a:r>
              <a:rPr lang="it-IT" sz="1600" dirty="0"/>
              <a:t> in the </a:t>
            </a:r>
            <a:r>
              <a:rPr lang="it-IT" sz="1600" dirty="0" err="1"/>
              <a:t>contents</a:t>
            </a:r>
            <a:r>
              <a:rPr lang="it-IT" sz="1600" dirty="0"/>
              <a:t> of ATP, ADP or AMP, </a:t>
            </a:r>
            <a:r>
              <a:rPr lang="it-IT" sz="1600" dirty="0" err="1"/>
              <a:t>indicating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metabolism</a:t>
            </a:r>
            <a:r>
              <a:rPr lang="it-IT" sz="1600" dirty="0"/>
              <a:t> of ZMP to AMP </a:t>
            </a:r>
            <a:r>
              <a:rPr lang="it-IT" sz="1600" dirty="0" err="1"/>
              <a:t>is</a:t>
            </a:r>
            <a:r>
              <a:rPr lang="it-IT" sz="1600" dirty="0"/>
              <a:t> slow). </a:t>
            </a:r>
          </a:p>
          <a:p>
            <a:pPr algn="just"/>
            <a:endParaRPr lang="it-IT" sz="1600" dirty="0"/>
          </a:p>
          <a:p>
            <a:pPr algn="just"/>
            <a:r>
              <a:rPr lang="it-IT" b="1" dirty="0"/>
              <a:t>AICAR </a:t>
            </a:r>
            <a:r>
              <a:rPr lang="it-IT" b="1" dirty="0" err="1"/>
              <a:t>causes</a:t>
            </a:r>
            <a:r>
              <a:rPr lang="it-IT" b="1" dirty="0"/>
              <a:t> a </a:t>
            </a:r>
            <a:r>
              <a:rPr lang="it-IT" b="1" dirty="0" err="1"/>
              <a:t>dramatic</a:t>
            </a:r>
            <a:r>
              <a:rPr lang="it-IT" b="1" dirty="0"/>
              <a:t> </a:t>
            </a:r>
            <a:r>
              <a:rPr lang="it-IT" b="1" dirty="0" err="1"/>
              <a:t>inhibition</a:t>
            </a:r>
            <a:r>
              <a:rPr lang="it-IT" b="1" dirty="0"/>
              <a:t> of </a:t>
            </a:r>
            <a:r>
              <a:rPr lang="it-IT" b="1" dirty="0" err="1"/>
              <a:t>fatty</a:t>
            </a:r>
            <a:r>
              <a:rPr lang="it-IT" b="1" dirty="0"/>
              <a:t> acid and </a:t>
            </a:r>
            <a:r>
              <a:rPr lang="it-IT" b="1" dirty="0" err="1"/>
              <a:t>cholesterol</a:t>
            </a:r>
            <a:r>
              <a:rPr lang="it-IT" b="1" dirty="0"/>
              <a:t> </a:t>
            </a:r>
            <a:r>
              <a:rPr lang="it-IT" b="1" dirty="0" err="1"/>
              <a:t>synthesis</a:t>
            </a:r>
            <a:r>
              <a:rPr lang="it-IT" b="1" dirty="0"/>
              <a:t> </a:t>
            </a:r>
          </a:p>
        </p:txBody>
      </p:sp>
      <p:pic>
        <p:nvPicPr>
          <p:cNvPr id="4" name="Immagine 3" descr="Schermata 2014-10-28 alle 12.50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/>
          <a:stretch/>
        </p:blipFill>
        <p:spPr>
          <a:xfrm>
            <a:off x="5232400" y="1502687"/>
            <a:ext cx="3606800" cy="4686300"/>
          </a:xfrm>
          <a:prstGeom prst="rect">
            <a:avLst/>
          </a:prstGeo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508001" y="414010"/>
            <a:ext cx="8331199" cy="954107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>
                <a:solidFill>
                  <a:srgbClr val="1C148E"/>
                </a:solidFill>
              </a:rPr>
              <a:t>Proposed</a:t>
            </a:r>
            <a:r>
              <a:rPr lang="it-IT" sz="2800" b="1" dirty="0">
                <a:solidFill>
                  <a:srgbClr val="1C148E"/>
                </a:solidFill>
              </a:rPr>
              <a:t> </a:t>
            </a:r>
            <a:r>
              <a:rPr lang="it-IT" sz="2800" b="1" dirty="0" err="1">
                <a:solidFill>
                  <a:srgbClr val="1C148E"/>
                </a:solidFill>
              </a:rPr>
              <a:t>mechanism</a:t>
            </a:r>
            <a:r>
              <a:rPr lang="it-IT" sz="2800" b="1" dirty="0">
                <a:solidFill>
                  <a:srgbClr val="1C148E"/>
                </a:solidFill>
              </a:rPr>
              <a:t> of </a:t>
            </a:r>
            <a:r>
              <a:rPr lang="it-IT" sz="2800" b="1" dirty="0" err="1">
                <a:solidFill>
                  <a:srgbClr val="1C148E"/>
                </a:solidFill>
              </a:rPr>
              <a:t>action</a:t>
            </a:r>
            <a:r>
              <a:rPr lang="it-IT" sz="2800" b="1" dirty="0">
                <a:solidFill>
                  <a:srgbClr val="1C148E"/>
                </a:solidFill>
              </a:rPr>
              <a:t> of AICAR, an AMPK </a:t>
            </a:r>
            <a:r>
              <a:rPr lang="it-IT" sz="2800" b="1" dirty="0" err="1">
                <a:solidFill>
                  <a:srgbClr val="1C148E"/>
                </a:solidFill>
              </a:rPr>
              <a:t>activator</a:t>
            </a:r>
            <a:endParaRPr lang="it-IT" sz="2800" b="1" dirty="0">
              <a:solidFill>
                <a:srgbClr val="1C14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66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24</a:t>
            </a:fld>
            <a:endParaRPr lang="it-IT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355601" y="152400"/>
            <a:ext cx="8331199" cy="52322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1C148E"/>
                </a:solidFill>
              </a:rPr>
              <a:t>AMPK-</a:t>
            </a:r>
            <a:r>
              <a:rPr lang="it-IT" sz="2800" b="1" dirty="0" err="1">
                <a:solidFill>
                  <a:srgbClr val="1C148E"/>
                </a:solidFill>
              </a:rPr>
              <a:t>activation</a:t>
            </a:r>
            <a:r>
              <a:rPr lang="it-IT" sz="2800" b="1" dirty="0">
                <a:solidFill>
                  <a:srgbClr val="1C148E"/>
                </a:solidFill>
              </a:rPr>
              <a:t> </a:t>
            </a:r>
            <a:r>
              <a:rPr lang="it-IT" sz="2800" b="1" dirty="0" err="1">
                <a:solidFill>
                  <a:srgbClr val="1C148E"/>
                </a:solidFill>
              </a:rPr>
              <a:t>mediated</a:t>
            </a:r>
            <a:r>
              <a:rPr lang="it-IT" sz="2800" b="1" dirty="0">
                <a:solidFill>
                  <a:srgbClr val="1C148E"/>
                </a:solidFill>
              </a:rPr>
              <a:t> by AICAR in </a:t>
            </a:r>
            <a:r>
              <a:rPr lang="it-IT" sz="2800" b="1" dirty="0" err="1">
                <a:solidFill>
                  <a:srgbClr val="1C148E"/>
                </a:solidFill>
              </a:rPr>
              <a:t>muscle</a:t>
            </a:r>
            <a:endParaRPr lang="it-IT" sz="2800" b="1" dirty="0">
              <a:solidFill>
                <a:srgbClr val="1C148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4683" y="883730"/>
            <a:ext cx="87045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400" dirty="0"/>
              <a:t>In </a:t>
            </a:r>
            <a:r>
              <a:rPr lang="it-IT" sz="2400" dirty="0" err="1"/>
              <a:t>hindlimb</a:t>
            </a:r>
            <a:r>
              <a:rPr lang="it-IT" sz="2400" dirty="0"/>
              <a:t> </a:t>
            </a:r>
            <a:r>
              <a:rPr lang="it-IT" sz="2400" dirty="0" err="1"/>
              <a:t>muscle</a:t>
            </a:r>
            <a:r>
              <a:rPr lang="it-IT" sz="2400" dirty="0"/>
              <a:t> of </a:t>
            </a:r>
            <a:r>
              <a:rPr lang="it-IT" sz="2400" dirty="0" err="1"/>
              <a:t>rats</a:t>
            </a:r>
            <a:r>
              <a:rPr lang="it-IT" sz="2400" dirty="0"/>
              <a:t> </a:t>
            </a: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treadmill</a:t>
            </a:r>
            <a:r>
              <a:rPr lang="it-IT" sz="2400" dirty="0"/>
              <a:t> </a:t>
            </a:r>
            <a:r>
              <a:rPr lang="it-IT" sz="2400" dirty="0" err="1"/>
              <a:t>exercise</a:t>
            </a:r>
            <a:r>
              <a:rPr lang="it-IT" sz="2400" dirty="0"/>
              <a:t>, ACC-2 </a:t>
            </a:r>
            <a:r>
              <a:rPr lang="it-IT" sz="2400" dirty="0" err="1"/>
              <a:t>becomes</a:t>
            </a:r>
            <a:r>
              <a:rPr lang="it-IT" sz="2400" dirty="0"/>
              <a:t> </a:t>
            </a:r>
            <a:r>
              <a:rPr lang="it-IT" sz="2400" dirty="0" err="1"/>
              <a:t>inactivated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 AMPK </a:t>
            </a:r>
            <a:r>
              <a:rPr lang="it-IT" sz="2400" dirty="0" err="1"/>
              <a:t>becomes</a:t>
            </a:r>
            <a:r>
              <a:rPr lang="it-IT" sz="2400" dirty="0"/>
              <a:t> </a:t>
            </a:r>
            <a:r>
              <a:rPr lang="it-IT" sz="2400" dirty="0" err="1"/>
              <a:t>activated</a:t>
            </a:r>
            <a:endParaRPr lang="it-IT" sz="2400" dirty="0"/>
          </a:p>
          <a:p>
            <a:pPr marL="342900" indent="-342900" algn="just">
              <a:buFont typeface="Arial"/>
              <a:buChar char="•"/>
            </a:pPr>
            <a:endParaRPr lang="it-IT" sz="2400" dirty="0"/>
          </a:p>
          <a:p>
            <a:pPr marL="342900" indent="-342900" algn="just">
              <a:buFont typeface="Arial"/>
              <a:buChar char="•"/>
            </a:pP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events</a:t>
            </a:r>
            <a:r>
              <a:rPr lang="it-IT" sz="2400" dirty="0"/>
              <a:t> are </a:t>
            </a:r>
            <a:r>
              <a:rPr lang="it-IT" sz="2400" dirty="0" err="1"/>
              <a:t>connected</a:t>
            </a:r>
            <a:r>
              <a:rPr lang="it-IT" sz="2400" dirty="0"/>
              <a:t>, </a:t>
            </a:r>
            <a:r>
              <a:rPr lang="it-IT" sz="2400" dirty="0" err="1"/>
              <a:t>because</a:t>
            </a:r>
            <a:r>
              <a:rPr lang="it-IT" sz="2400" dirty="0"/>
              <a:t> </a:t>
            </a:r>
            <a:r>
              <a:rPr lang="it-IT" sz="2400" dirty="0" err="1"/>
              <a:t>perfusion</a:t>
            </a:r>
            <a:r>
              <a:rPr lang="it-IT" sz="2400" dirty="0"/>
              <a:t> of </a:t>
            </a:r>
            <a:r>
              <a:rPr lang="it-IT" sz="2400" dirty="0" err="1"/>
              <a:t>rat</a:t>
            </a:r>
            <a:r>
              <a:rPr lang="it-IT" sz="2400" dirty="0"/>
              <a:t> </a:t>
            </a:r>
            <a:r>
              <a:rPr lang="it-IT" sz="2400" dirty="0" err="1"/>
              <a:t>hindlimb</a:t>
            </a:r>
            <a:r>
              <a:rPr lang="it-IT" sz="2400" dirty="0"/>
              <a:t> </a:t>
            </a:r>
            <a:r>
              <a:rPr lang="it-IT" sz="2400" dirty="0" err="1"/>
              <a:t>muscle</a:t>
            </a:r>
            <a:r>
              <a:rPr lang="it-IT" sz="2400" dirty="0"/>
              <a:t> with AICAR </a:t>
            </a:r>
            <a:r>
              <a:rPr lang="it-IT" sz="2400" dirty="0" err="1"/>
              <a:t>causes</a:t>
            </a:r>
            <a:r>
              <a:rPr lang="it-IT" sz="2400" dirty="0"/>
              <a:t> </a:t>
            </a:r>
            <a:r>
              <a:rPr lang="it-IT" sz="2400" dirty="0" err="1"/>
              <a:t>activation</a:t>
            </a:r>
            <a:r>
              <a:rPr lang="it-IT" sz="2400" dirty="0"/>
              <a:t> of AMPK, </a:t>
            </a:r>
            <a:r>
              <a:rPr lang="it-IT" sz="2400" dirty="0" err="1"/>
              <a:t>inactivation</a:t>
            </a:r>
            <a:r>
              <a:rPr lang="it-IT" sz="2400" dirty="0"/>
              <a:t> of ACC-2, a </a:t>
            </a:r>
            <a:r>
              <a:rPr lang="it-IT" sz="2400" dirty="0" err="1"/>
              <a:t>decrease</a:t>
            </a:r>
            <a:r>
              <a:rPr lang="it-IT" sz="2400" dirty="0"/>
              <a:t> in </a:t>
            </a:r>
            <a:r>
              <a:rPr lang="it-IT" sz="2400" dirty="0" err="1"/>
              <a:t>muscle</a:t>
            </a:r>
            <a:r>
              <a:rPr lang="it-IT" sz="2400" dirty="0"/>
              <a:t> </a:t>
            </a:r>
            <a:r>
              <a:rPr lang="it-IT" sz="2400" dirty="0" err="1"/>
              <a:t>malonyl-CoA</a:t>
            </a:r>
            <a:r>
              <a:rPr lang="it-IT" sz="2400" dirty="0"/>
              <a:t> and </a:t>
            </a:r>
            <a:r>
              <a:rPr lang="it-IT" sz="2400" dirty="0" err="1"/>
              <a:t>increased</a:t>
            </a:r>
            <a:r>
              <a:rPr lang="it-IT" sz="2400" dirty="0"/>
              <a:t> </a:t>
            </a:r>
            <a:r>
              <a:rPr lang="it-IT" sz="2400" dirty="0" err="1"/>
              <a:t>fatty</a:t>
            </a:r>
            <a:r>
              <a:rPr lang="it-IT" sz="2400" dirty="0"/>
              <a:t> acid </a:t>
            </a:r>
            <a:r>
              <a:rPr lang="it-IT" sz="2400" dirty="0" err="1"/>
              <a:t>oxidation</a:t>
            </a:r>
            <a:r>
              <a:rPr lang="it-IT" sz="2400" dirty="0"/>
              <a:t>. </a:t>
            </a:r>
          </a:p>
          <a:p>
            <a:pPr marL="342900" indent="-342900" algn="just">
              <a:buFont typeface="Arial"/>
              <a:buChar char="•"/>
            </a:pPr>
            <a:endParaRPr lang="it-IT" sz="2400" dirty="0"/>
          </a:p>
          <a:p>
            <a:pPr marL="342900" indent="-342900" algn="just">
              <a:buFont typeface="Arial"/>
              <a:buChar char="•"/>
            </a:pPr>
            <a:r>
              <a:rPr lang="it-IT" sz="2400" dirty="0"/>
              <a:t>A </a:t>
            </a:r>
            <a:r>
              <a:rPr lang="it-IT" sz="2400" dirty="0" err="1"/>
              <a:t>dramatic</a:t>
            </a:r>
            <a:r>
              <a:rPr lang="it-IT" sz="2400" dirty="0"/>
              <a:t> </a:t>
            </a:r>
            <a:r>
              <a:rPr lang="it-IT" sz="2400" dirty="0" err="1"/>
              <a:t>increase</a:t>
            </a:r>
            <a:r>
              <a:rPr lang="it-IT" sz="2400" dirty="0"/>
              <a:t> in </a:t>
            </a:r>
            <a:r>
              <a:rPr lang="it-IT" sz="2400" dirty="0" err="1"/>
              <a:t>phosphorylation</a:t>
            </a:r>
            <a:r>
              <a:rPr lang="it-IT" sz="2400" dirty="0"/>
              <a:t> of ACC-2 </a:t>
            </a:r>
            <a:r>
              <a:rPr lang="it-IT" sz="2400" dirty="0" err="1"/>
              <a:t>at</a:t>
            </a:r>
            <a:r>
              <a:rPr lang="it-IT" sz="2400" dirty="0"/>
              <a:t> the AMPK site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occurs</a:t>
            </a:r>
            <a:r>
              <a:rPr lang="it-IT" sz="2400" dirty="0"/>
              <a:t> in human </a:t>
            </a:r>
            <a:r>
              <a:rPr lang="it-IT" sz="2400" dirty="0" err="1"/>
              <a:t>muscle</a:t>
            </a:r>
            <a:r>
              <a:rPr lang="it-IT" sz="2400" dirty="0"/>
              <a:t> </a:t>
            </a: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exercise</a:t>
            </a:r>
            <a:r>
              <a:rPr lang="it-IT" sz="2400" dirty="0"/>
              <a:t>,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shown</a:t>
            </a:r>
            <a:r>
              <a:rPr lang="it-IT" sz="2400" dirty="0"/>
              <a:t> by </a:t>
            </a:r>
            <a:r>
              <a:rPr lang="it-IT" sz="2400" dirty="0" err="1"/>
              <a:t>probing</a:t>
            </a:r>
            <a:r>
              <a:rPr lang="it-IT" sz="2400" dirty="0"/>
              <a:t> Western </a:t>
            </a:r>
            <a:r>
              <a:rPr lang="it-IT" sz="2400" dirty="0" err="1"/>
              <a:t>blots</a:t>
            </a:r>
            <a:r>
              <a:rPr lang="it-IT" sz="2400" dirty="0"/>
              <a:t> of </a:t>
            </a:r>
            <a:r>
              <a:rPr lang="it-IT" sz="2400" dirty="0" err="1"/>
              <a:t>biopsies</a:t>
            </a:r>
            <a:r>
              <a:rPr lang="it-IT" sz="2400" dirty="0"/>
              <a:t> </a:t>
            </a:r>
            <a:r>
              <a:rPr lang="it-IT" sz="2400" dirty="0" err="1"/>
              <a:t>using</a:t>
            </a:r>
            <a:r>
              <a:rPr lang="it-IT" sz="2400" dirty="0"/>
              <a:t> a </a:t>
            </a:r>
            <a:r>
              <a:rPr lang="it-IT" sz="2400" dirty="0" err="1"/>
              <a:t>phosphospecific</a:t>
            </a:r>
            <a:r>
              <a:rPr lang="it-IT" sz="2400" dirty="0"/>
              <a:t> </a:t>
            </a:r>
            <a:r>
              <a:rPr lang="it-IT" sz="2400" dirty="0" err="1"/>
              <a:t>antibody</a:t>
            </a:r>
            <a:r>
              <a:rPr lang="it-IT" sz="2400" dirty="0"/>
              <a:t>. </a:t>
            </a:r>
          </a:p>
          <a:p>
            <a:pPr marL="342900" indent="-342900" algn="just">
              <a:buFont typeface="Arial"/>
              <a:buChar char="•"/>
            </a:pPr>
            <a:endParaRPr lang="it-IT" sz="2400" dirty="0"/>
          </a:p>
          <a:p>
            <a:pPr marL="342900" indent="-342900" algn="just">
              <a:buFont typeface="Arial"/>
              <a:buChar char="•"/>
            </a:pPr>
            <a:r>
              <a:rPr lang="it-IT" sz="2400" dirty="0" err="1"/>
              <a:t>Taken</a:t>
            </a:r>
            <a:r>
              <a:rPr lang="it-IT" sz="2400" dirty="0"/>
              <a:t> </a:t>
            </a:r>
            <a:r>
              <a:rPr lang="it-IT" sz="2400" dirty="0" err="1"/>
              <a:t>together</a:t>
            </a:r>
            <a:r>
              <a:rPr lang="it-IT" sz="2400" dirty="0"/>
              <a:t>,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results</a:t>
            </a:r>
            <a:r>
              <a:rPr lang="it-IT" sz="2400" dirty="0"/>
              <a:t> </a:t>
            </a:r>
            <a:r>
              <a:rPr lang="it-IT" sz="2400" dirty="0" err="1"/>
              <a:t>suggest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AMPK </a:t>
            </a:r>
            <a:r>
              <a:rPr lang="it-IT" sz="2400" dirty="0" err="1"/>
              <a:t>plays</a:t>
            </a:r>
            <a:r>
              <a:rPr lang="it-IT" sz="2400" dirty="0"/>
              <a:t> a </a:t>
            </a:r>
            <a:r>
              <a:rPr lang="it-IT" sz="2400" dirty="0" err="1"/>
              <a:t>critical</a:t>
            </a:r>
            <a:r>
              <a:rPr lang="it-IT" sz="2400" dirty="0"/>
              <a:t> </a:t>
            </a:r>
            <a:r>
              <a:rPr lang="it-IT" sz="2400" dirty="0" err="1"/>
              <a:t>role</a:t>
            </a:r>
            <a:r>
              <a:rPr lang="it-IT" sz="2400" dirty="0"/>
              <a:t> in </a:t>
            </a:r>
            <a:r>
              <a:rPr lang="it-IT" sz="2400" dirty="0" err="1"/>
              <a:t>stimulating</a:t>
            </a:r>
            <a:r>
              <a:rPr lang="it-IT" sz="2400" dirty="0"/>
              <a:t> </a:t>
            </a:r>
            <a:r>
              <a:rPr lang="it-IT" sz="2400" dirty="0" err="1"/>
              <a:t>fatty</a:t>
            </a:r>
            <a:r>
              <a:rPr lang="it-IT" sz="2400" dirty="0"/>
              <a:t> acid </a:t>
            </a:r>
            <a:r>
              <a:rPr lang="it-IT" sz="2400" dirty="0" err="1"/>
              <a:t>oxidation</a:t>
            </a:r>
            <a:r>
              <a:rPr lang="it-IT" sz="2400" dirty="0"/>
              <a:t> via </a:t>
            </a:r>
            <a:r>
              <a:rPr lang="it-IT" sz="2400" dirty="0" err="1"/>
              <a:t>phosphorylation</a:t>
            </a:r>
            <a:r>
              <a:rPr lang="it-IT" sz="2400" dirty="0"/>
              <a:t> of ACC-2, under </a:t>
            </a:r>
            <a:r>
              <a:rPr lang="it-IT" sz="2400" dirty="0" err="1"/>
              <a:t>conditions</a:t>
            </a:r>
            <a:r>
              <a:rPr lang="it-IT" sz="2400" dirty="0"/>
              <a:t> </a:t>
            </a:r>
            <a:r>
              <a:rPr lang="it-IT" sz="2400" dirty="0" err="1"/>
              <a:t>where</a:t>
            </a:r>
            <a:r>
              <a:rPr lang="it-IT" sz="2400" dirty="0"/>
              <a:t> ATP </a:t>
            </a:r>
            <a:r>
              <a:rPr lang="it-IT" sz="2400" dirty="0" err="1"/>
              <a:t>is</a:t>
            </a:r>
            <a:r>
              <a:rPr lang="it-IT" sz="2400" dirty="0"/>
              <a:t> in short </a:t>
            </a:r>
            <a:r>
              <a:rPr lang="it-IT" sz="2400" dirty="0" err="1"/>
              <a:t>supply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79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1C6C-3330-AF42-9D28-1B508D5A5703}" type="slidenum">
              <a:rPr lang="it-IT"/>
              <a:pPr>
                <a:defRPr/>
              </a:pPr>
              <a:t>25</a:t>
            </a:fld>
            <a:endParaRPr lang="it-IT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4"/>
          <a:stretch>
            <a:fillRect/>
          </a:stretch>
        </p:blipFill>
        <p:spPr bwMode="auto">
          <a:xfrm>
            <a:off x="1187450" y="4005263"/>
            <a:ext cx="6337300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404938" y="1125538"/>
            <a:ext cx="3743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1400">
                <a:cs typeface="Arial" charset="0"/>
              </a:rPr>
              <a:t>Cellule di mammifero in crescita in basso glucosio hanno una velocità di crescita minore rispetto a concentrazione di glucosio non limitanti.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908175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dirty="0" err="1">
                <a:solidFill>
                  <a:srgbClr val="000099"/>
                </a:solidFill>
                <a:cs typeface="Arial" charset="0"/>
              </a:rPr>
              <a:t>Mammalian</a:t>
            </a:r>
            <a:r>
              <a:rPr lang="it-IT" sz="2000" dirty="0">
                <a:solidFill>
                  <a:srgbClr val="000099"/>
                </a:solidFill>
                <a:cs typeface="Arial" charset="0"/>
              </a:rPr>
              <a:t> AMPK and </a:t>
            </a:r>
            <a:r>
              <a:rPr lang="it-IT" sz="2000" dirty="0" err="1">
                <a:solidFill>
                  <a:srgbClr val="000099"/>
                </a:solidFill>
                <a:cs typeface="Arial" charset="0"/>
              </a:rPr>
              <a:t>cell</a:t>
            </a:r>
            <a:r>
              <a:rPr lang="it-IT" sz="20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000099"/>
                </a:solidFill>
                <a:cs typeface="Arial" charset="0"/>
              </a:rPr>
              <a:t>cycle</a:t>
            </a:r>
            <a:r>
              <a:rPr lang="it-IT" sz="20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000099"/>
                </a:solidFill>
                <a:cs typeface="Arial" charset="0"/>
              </a:rPr>
              <a:t>progression</a:t>
            </a:r>
            <a:endParaRPr lang="it-IT" sz="2000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24750" y="6381750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200" i="1">
                <a:cs typeface="Arial" charset="0"/>
              </a:rPr>
              <a:t>Jones et al, 2005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7021" r="44354" b="45462"/>
          <a:stretch>
            <a:fillRect/>
          </a:stretch>
        </p:blipFill>
        <p:spPr bwMode="auto">
          <a:xfrm>
            <a:off x="5508625" y="692150"/>
            <a:ext cx="223202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827088" y="6381750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>
                <a:cs typeface="Arial" charset="0"/>
              </a:rPr>
              <a:t>All</a:t>
            </a:r>
            <a:r>
              <a:rPr lang="ja-JP" altLang="it-IT" sz="1400">
                <a:latin typeface="Arial"/>
                <a:cs typeface="Arial" charset="0"/>
              </a:rPr>
              <a:t>’</a:t>
            </a:r>
            <a:r>
              <a:rPr lang="it-IT" sz="1400">
                <a:cs typeface="Arial" charset="0"/>
              </a:rPr>
              <a:t>aumentare delle dosi di AICAR aumenta il numero di cellule bloccate in fase G1.</a:t>
            </a:r>
            <a:endParaRPr lang="it-IT" sz="1800">
              <a:cs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7950" y="2492375"/>
            <a:ext cx="8856663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1400">
                <a:cs typeface="Arial" charset="0"/>
              </a:rPr>
              <a:t>In cellule di mammifero la disponibilità di glucosio regola la via mediata dalla chinasi AMPK ( sensore della concentrazione di AMP/ATP ). In cellule in crescita su basso glucosio AMPK si attiva in seguito alla fosforilazione in T172. 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1400">
                <a:cs typeface="Arial" charset="0"/>
              </a:rPr>
              <a:t>Per attivare AMPK si possono trattare le cellule con un composto specifico analogo dell</a:t>
            </a:r>
            <a:r>
              <a:rPr lang="ja-JP" altLang="it-IT" sz="1400">
                <a:latin typeface="Arial"/>
                <a:cs typeface="Arial" charset="0"/>
              </a:rPr>
              <a:t>’</a:t>
            </a:r>
            <a:r>
              <a:rPr lang="it-IT" sz="1400">
                <a:cs typeface="Arial" charset="0"/>
              </a:rPr>
              <a:t>AMP, l</a:t>
            </a:r>
            <a:r>
              <a:rPr lang="ja-JP" altLang="it-IT" sz="1400">
                <a:latin typeface="Arial"/>
                <a:cs typeface="Arial" charset="0"/>
              </a:rPr>
              <a:t>’</a:t>
            </a:r>
            <a:r>
              <a:rPr lang="it-IT" sz="1400">
                <a:cs typeface="Arial" charset="0"/>
              </a:rPr>
              <a:t>AICAR (5-aminoimidazolo-4-carbossiammideribosio).  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1400">
                <a:cs typeface="Arial" charset="0"/>
              </a:rPr>
              <a:t>Quando le cellule vengono trattate con AICAR si ha un blocco specifico in fase G0/G1.</a:t>
            </a:r>
          </a:p>
        </p:txBody>
      </p:sp>
    </p:spTree>
    <p:extLst>
      <p:ext uri="{BB962C8B-B14F-4D97-AF65-F5344CB8AC3E}">
        <p14:creationId xmlns:p14="http://schemas.microsoft.com/office/powerpoint/2010/main" val="2715191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B1880-402E-3B49-8202-161A7E54E2F9}" type="slidenum">
              <a:rPr lang="it-IT"/>
              <a:pPr>
                <a:defRPr/>
              </a:pPr>
              <a:t>26</a:t>
            </a:fld>
            <a:endParaRPr lang="it-IT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524750" y="6381750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200" i="1">
                <a:cs typeface="Arial" charset="0"/>
              </a:rPr>
              <a:t>Jones et al, 2005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08175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800">
                <a:solidFill>
                  <a:srgbClr val="000099"/>
                </a:solidFill>
                <a:cs typeface="Arial" charset="0"/>
              </a:rPr>
              <a:t>Mammalian</a:t>
            </a:r>
            <a:r>
              <a:rPr lang="it-IT" sz="1800">
                <a:cs typeface="Arial" charset="0"/>
              </a:rPr>
              <a:t> </a:t>
            </a:r>
            <a:r>
              <a:rPr lang="it-IT" sz="2000">
                <a:solidFill>
                  <a:srgbClr val="000099"/>
                </a:solidFill>
                <a:cs typeface="Arial" charset="0"/>
              </a:rPr>
              <a:t>AMPK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3673475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"/>
          <a:stretch>
            <a:fillRect/>
          </a:stretch>
        </p:blipFill>
        <p:spPr bwMode="auto">
          <a:xfrm>
            <a:off x="323850" y="2565400"/>
            <a:ext cx="22637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39750" y="5157788"/>
            <a:ext cx="7993063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1400" dirty="0">
                <a:cs typeface="Arial" charset="0"/>
              </a:rPr>
              <a:t>Cellule in crescita rispondono a diversi livelli di glucosio presenti nel mezzo di coltura modulando l</a:t>
            </a:r>
            <a:r>
              <a:rPr lang="ja-JP" altLang="it-IT" sz="1400" dirty="0">
                <a:latin typeface="Arial"/>
                <a:cs typeface="Arial" charset="0"/>
              </a:rPr>
              <a:t>’</a:t>
            </a:r>
            <a:r>
              <a:rPr lang="it-IT" sz="1400" dirty="0">
                <a:cs typeface="Arial" charset="0"/>
              </a:rPr>
              <a:t>entrata in fase S. 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1400" dirty="0">
                <a:cs typeface="Arial" charset="0"/>
              </a:rPr>
              <a:t>Cellule poste poste in carenza di glucosio regolano il superamento della transizione G1/</a:t>
            </a:r>
            <a:r>
              <a:rPr lang="it-IT" sz="1400" dirty="0" err="1">
                <a:cs typeface="Arial" charset="0"/>
              </a:rPr>
              <a:t>S</a:t>
            </a:r>
            <a:r>
              <a:rPr lang="it-IT" sz="1400" dirty="0">
                <a:cs typeface="Arial" charset="0"/>
              </a:rPr>
              <a:t> mediante l</a:t>
            </a:r>
            <a:r>
              <a:rPr lang="ja-JP" altLang="it-IT" sz="1400" dirty="0">
                <a:latin typeface="Arial"/>
                <a:cs typeface="Arial" charset="0"/>
              </a:rPr>
              <a:t>’</a:t>
            </a:r>
            <a:r>
              <a:rPr lang="it-IT" sz="1400" dirty="0">
                <a:cs typeface="Arial" charset="0"/>
              </a:rPr>
              <a:t>attivazione della proteina </a:t>
            </a:r>
            <a:r>
              <a:rPr lang="it-IT" sz="1400" dirty="0" err="1">
                <a:cs typeface="Arial" charset="0"/>
              </a:rPr>
              <a:t>chinasi</a:t>
            </a:r>
            <a:r>
              <a:rPr lang="it-IT" sz="1400" dirty="0">
                <a:cs typeface="Arial" charset="0"/>
              </a:rPr>
              <a:t> AMPK, l</a:t>
            </a:r>
            <a:r>
              <a:rPr lang="ja-JP" altLang="it-IT" sz="1400" dirty="0">
                <a:latin typeface="Arial"/>
                <a:cs typeface="Arial" charset="0"/>
              </a:rPr>
              <a:t>’</a:t>
            </a:r>
            <a:r>
              <a:rPr lang="it-IT" sz="1400" dirty="0">
                <a:cs typeface="Arial" charset="0"/>
              </a:rPr>
              <a:t>attivazione di p53, l</a:t>
            </a:r>
            <a:r>
              <a:rPr lang="ja-JP" altLang="it-IT" sz="1400" dirty="0">
                <a:latin typeface="Arial"/>
                <a:cs typeface="Arial" charset="0"/>
              </a:rPr>
              <a:t>‘</a:t>
            </a:r>
            <a:r>
              <a:rPr lang="it-IT" altLang="ja-JP" sz="1400" dirty="0">
                <a:cs typeface="Arial" charset="0"/>
              </a:rPr>
              <a:t>up-regolazione</a:t>
            </a:r>
            <a:r>
              <a:rPr lang="it-IT" sz="1400" dirty="0">
                <a:cs typeface="Arial" charset="0"/>
              </a:rPr>
              <a:t> di p21.</a:t>
            </a:r>
            <a:endParaRPr lang="it-IT" sz="1800" dirty="0">
              <a:cs typeface="Arial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116013" y="692150"/>
            <a:ext cx="734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>
                <a:cs typeface="Arial" charset="0"/>
              </a:rPr>
              <a:t>L</a:t>
            </a:r>
            <a:r>
              <a:rPr lang="ja-JP" altLang="it-IT" sz="1400">
                <a:latin typeface="Arial"/>
                <a:cs typeface="Arial" charset="0"/>
              </a:rPr>
              <a:t>’</a:t>
            </a:r>
            <a:r>
              <a:rPr lang="it-IT" sz="1400">
                <a:cs typeface="Arial" charset="0"/>
              </a:rPr>
              <a:t>arresto in fase G1 in basso glucosio richiede l</a:t>
            </a:r>
            <a:r>
              <a:rPr lang="ja-JP" altLang="it-IT" sz="1400">
                <a:latin typeface="Arial"/>
                <a:cs typeface="Arial" charset="0"/>
              </a:rPr>
              <a:t>’</a:t>
            </a:r>
            <a:r>
              <a:rPr lang="it-IT" sz="1400">
                <a:cs typeface="Arial" charset="0"/>
              </a:rPr>
              <a:t>attivazione di AMPK e la presenza di p53.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427538" y="1557338"/>
            <a:ext cx="41052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1400" dirty="0">
                <a:cs typeface="Arial" charset="0"/>
              </a:rPr>
              <a:t>Il trattamento con dosi crescenti di AICAR provoca un aumento della fosforilazione di p53. Questa fosforilazione è richiesta per la sua attivazione (human 293T </a:t>
            </a:r>
            <a:r>
              <a:rPr lang="it-IT" sz="1400" dirty="0" err="1">
                <a:cs typeface="Arial" charset="0"/>
              </a:rPr>
              <a:t>cells</a:t>
            </a:r>
            <a:r>
              <a:rPr lang="it-IT" sz="1400" dirty="0">
                <a:cs typeface="Arial" charset="0"/>
              </a:rPr>
              <a:t>)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900113" y="3860800"/>
            <a:ext cx="1584325" cy="28733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FF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3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27</a:t>
            </a:fld>
            <a:endParaRPr lang="it-IT"/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880535" y="457016"/>
            <a:ext cx="7535332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AMPK e la regolazione della crescita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75735" y="1418379"/>
            <a:ext cx="7840132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AMPK è coinvolta nella regolazione della crescita cellulare mediante la fosforilazione di una proteina chiamata </a:t>
            </a:r>
            <a:r>
              <a:rPr lang="it-IT" sz="2400" b="1" dirty="0"/>
              <a:t>TSC2</a:t>
            </a:r>
            <a:r>
              <a:rPr lang="it-IT" sz="2400" dirty="0"/>
              <a:t>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La fosforilazione di TSC2 porta all’inibizione di </a:t>
            </a:r>
            <a:r>
              <a:rPr lang="it-IT" sz="2400" b="1" dirty="0"/>
              <a:t>mTORC1</a:t>
            </a:r>
            <a:r>
              <a:rPr lang="it-IT" sz="2400" dirty="0"/>
              <a:t>, un complesso contenente </a:t>
            </a:r>
            <a:r>
              <a:rPr lang="it-IT" sz="2400" b="1" dirty="0" err="1"/>
              <a:t>mTOR</a:t>
            </a:r>
            <a:r>
              <a:rPr lang="it-IT" sz="2400" dirty="0"/>
              <a:t>, un membro della famiglia delle proteine-</a:t>
            </a:r>
            <a:r>
              <a:rPr lang="it-IT" sz="2400" dirty="0" err="1"/>
              <a:t>chinasi</a:t>
            </a:r>
            <a:r>
              <a:rPr lang="it-IT" sz="2400" dirty="0"/>
              <a:t> correlate alla fosfatidilinositolo-3-chinasi.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L’attivazione di </a:t>
            </a:r>
            <a:r>
              <a:rPr lang="it-IT" sz="2400" dirty="0" err="1"/>
              <a:t>mTOR</a:t>
            </a:r>
            <a:r>
              <a:rPr lang="it-IT" sz="2400" dirty="0"/>
              <a:t> favorisce la sintesi delle proteine , la crescita  e la proliferazione cellulare.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Come conseguenza, l’inibizione di mTORC1 dovuta ad AMPK ha come effetto l’inibizione della sintesi proteica e della crescita e quindi la conservazione dell’energia.</a:t>
            </a:r>
          </a:p>
          <a:p>
            <a:pPr algn="just"/>
            <a:endParaRPr lang="it-IT" sz="2400" dirty="0"/>
          </a:p>
          <a:p>
            <a:pPr algn="just"/>
            <a:endParaRPr lang="it-IT" sz="2400" u="sng" dirty="0"/>
          </a:p>
        </p:txBody>
      </p:sp>
    </p:spTree>
    <p:extLst>
      <p:ext uri="{BB962C8B-B14F-4D97-AF65-F5344CB8AC3E}">
        <p14:creationId xmlns:p14="http://schemas.microsoft.com/office/powerpoint/2010/main" val="173430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8667" y="355600"/>
            <a:ext cx="8500533" cy="528320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2600" dirty="0">
                <a:solidFill>
                  <a:srgbClr val="000000"/>
                </a:solidFill>
              </a:rPr>
              <a:t>AMPK </a:t>
            </a:r>
            <a:r>
              <a:rPr lang="it-IT" sz="2600" dirty="0" err="1">
                <a:solidFill>
                  <a:srgbClr val="000000"/>
                </a:solidFill>
              </a:rPr>
              <a:t>was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originally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defined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as</a:t>
            </a:r>
            <a:r>
              <a:rPr lang="it-IT" sz="2600" dirty="0">
                <a:solidFill>
                  <a:srgbClr val="000000"/>
                </a:solidFill>
              </a:rPr>
              <a:t> a </a:t>
            </a:r>
            <a:r>
              <a:rPr lang="it-IT" sz="2600" dirty="0" err="1">
                <a:solidFill>
                  <a:srgbClr val="000000"/>
                </a:solidFill>
              </a:rPr>
              <a:t>mammalian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protein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kinase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that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was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allosterically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activated</a:t>
            </a:r>
            <a:r>
              <a:rPr lang="it-IT" sz="2600" dirty="0">
                <a:solidFill>
                  <a:srgbClr val="000000"/>
                </a:solidFill>
              </a:rPr>
              <a:t> by AMP and </a:t>
            </a:r>
            <a:r>
              <a:rPr lang="it-IT" sz="2600" dirty="0" err="1">
                <a:solidFill>
                  <a:srgbClr val="000000"/>
                </a:solidFill>
              </a:rPr>
              <a:t>was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able</a:t>
            </a:r>
            <a:r>
              <a:rPr lang="it-IT" sz="2600" dirty="0">
                <a:solidFill>
                  <a:srgbClr val="000000"/>
                </a:solidFill>
              </a:rPr>
              <a:t> to </a:t>
            </a:r>
            <a:r>
              <a:rPr lang="it-IT" sz="2600" dirty="0" err="1">
                <a:solidFill>
                  <a:srgbClr val="000000"/>
                </a:solidFill>
              </a:rPr>
              <a:t>phosphorylate</a:t>
            </a:r>
            <a:r>
              <a:rPr lang="it-IT" sz="2600" dirty="0">
                <a:solidFill>
                  <a:srgbClr val="000000"/>
                </a:solidFill>
              </a:rPr>
              <a:t> and </a:t>
            </a:r>
            <a:r>
              <a:rPr lang="it-IT" sz="2600" dirty="0" err="1">
                <a:solidFill>
                  <a:srgbClr val="000000"/>
                </a:solidFill>
              </a:rPr>
              <a:t>inactivate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enzymes</a:t>
            </a:r>
            <a:r>
              <a:rPr lang="it-IT" sz="2600" dirty="0">
                <a:solidFill>
                  <a:srgbClr val="000000"/>
                </a:solidFill>
              </a:rPr>
              <a:t> of </a:t>
            </a:r>
            <a:r>
              <a:rPr lang="it-IT" sz="2600" dirty="0" err="1">
                <a:solidFill>
                  <a:srgbClr val="000000"/>
                </a:solidFill>
              </a:rPr>
              <a:t>lipid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synthesis</a:t>
            </a:r>
            <a:r>
              <a:rPr lang="it-IT" sz="2600" dirty="0">
                <a:solidFill>
                  <a:srgbClr val="000000"/>
                </a:solidFill>
              </a:rPr>
              <a:t>. 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600" dirty="0">
                <a:solidFill>
                  <a:srgbClr val="000000"/>
                </a:solidFill>
              </a:rPr>
              <a:t>In </a:t>
            </a:r>
            <a:r>
              <a:rPr lang="it-IT" sz="2600" i="1" dirty="0" err="1">
                <a:solidFill>
                  <a:srgbClr val="000000"/>
                </a:solidFill>
              </a:rPr>
              <a:t>Saccharomyces</a:t>
            </a:r>
            <a:r>
              <a:rPr lang="it-IT" sz="2600" i="1" dirty="0">
                <a:solidFill>
                  <a:srgbClr val="000000"/>
                </a:solidFill>
              </a:rPr>
              <a:t> </a:t>
            </a:r>
            <a:r>
              <a:rPr lang="it-IT" sz="2600" i="1" dirty="0" err="1">
                <a:solidFill>
                  <a:srgbClr val="000000"/>
                </a:solidFill>
              </a:rPr>
              <a:t>cerevisiae</a:t>
            </a:r>
            <a:r>
              <a:rPr lang="it-IT" sz="2600" i="1" dirty="0">
                <a:solidFill>
                  <a:srgbClr val="000000"/>
                </a:solidFill>
              </a:rPr>
              <a:t>, </a:t>
            </a:r>
            <a:r>
              <a:rPr lang="it-IT" sz="2600" dirty="0">
                <a:solidFill>
                  <a:srgbClr val="000000"/>
                </a:solidFill>
              </a:rPr>
              <a:t>the </a:t>
            </a:r>
            <a:r>
              <a:rPr lang="it-IT" sz="2600" i="1" dirty="0">
                <a:solidFill>
                  <a:srgbClr val="000000"/>
                </a:solidFill>
              </a:rPr>
              <a:t>SNF1 </a:t>
            </a:r>
            <a:r>
              <a:rPr lang="it-IT" sz="2600" dirty="0">
                <a:solidFill>
                  <a:srgbClr val="000000"/>
                </a:solidFill>
              </a:rPr>
              <a:t>(</a:t>
            </a:r>
            <a:r>
              <a:rPr lang="it-IT" sz="2600" dirty="0" err="1">
                <a:solidFill>
                  <a:srgbClr val="000000"/>
                </a:solidFill>
              </a:rPr>
              <a:t>sucrose</a:t>
            </a:r>
            <a:r>
              <a:rPr lang="it-IT" sz="2600" dirty="0">
                <a:solidFill>
                  <a:srgbClr val="000000"/>
                </a:solidFill>
              </a:rPr>
              <a:t> non­fermenting­1) gene </a:t>
            </a:r>
            <a:r>
              <a:rPr lang="it-IT" sz="2600" dirty="0" err="1">
                <a:solidFill>
                  <a:srgbClr val="000000"/>
                </a:solidFill>
              </a:rPr>
              <a:t>was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discovered</a:t>
            </a:r>
            <a:r>
              <a:rPr lang="it-IT" sz="2600" dirty="0">
                <a:solidFill>
                  <a:srgbClr val="000000"/>
                </a:solidFill>
              </a:rPr>
              <a:t> by a screen for </a:t>
            </a:r>
            <a:r>
              <a:rPr lang="it-IT" sz="2600" dirty="0" err="1">
                <a:solidFill>
                  <a:srgbClr val="000000"/>
                </a:solidFill>
              </a:rPr>
              <a:t>mutations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that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caused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failure</a:t>
            </a:r>
            <a:r>
              <a:rPr lang="it-IT" sz="2600" dirty="0">
                <a:solidFill>
                  <a:srgbClr val="000000"/>
                </a:solidFill>
              </a:rPr>
              <a:t> to </a:t>
            </a:r>
            <a:r>
              <a:rPr lang="it-IT" sz="2600" dirty="0" err="1">
                <a:solidFill>
                  <a:srgbClr val="000000"/>
                </a:solidFill>
              </a:rPr>
              <a:t>grow</a:t>
            </a:r>
            <a:r>
              <a:rPr lang="it-IT" sz="2600" dirty="0">
                <a:solidFill>
                  <a:srgbClr val="000000"/>
                </a:solidFill>
              </a:rPr>
              <a:t> on </a:t>
            </a:r>
            <a:r>
              <a:rPr lang="it-IT" sz="2600" dirty="0" err="1">
                <a:solidFill>
                  <a:srgbClr val="000000"/>
                </a:solidFill>
              </a:rPr>
              <a:t>sucrose</a:t>
            </a:r>
            <a:r>
              <a:rPr lang="it-IT" sz="2600" dirty="0">
                <a:solidFill>
                  <a:srgbClr val="000000"/>
                </a:solidFill>
              </a:rPr>
              <a:t>, or on non-</a:t>
            </a:r>
            <a:r>
              <a:rPr lang="it-IT" sz="2600" dirty="0" err="1">
                <a:solidFill>
                  <a:srgbClr val="000000"/>
                </a:solidFill>
              </a:rPr>
              <a:t>fermentable</a:t>
            </a:r>
            <a:r>
              <a:rPr lang="it-IT" sz="2600" dirty="0">
                <a:solidFill>
                  <a:srgbClr val="000000"/>
                </a:solidFill>
              </a:rPr>
              <a:t> carbon </a:t>
            </a:r>
            <a:r>
              <a:rPr lang="it-IT" sz="2600" dirty="0" err="1">
                <a:solidFill>
                  <a:srgbClr val="000000"/>
                </a:solidFill>
              </a:rPr>
              <a:t>sources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such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as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glycerol</a:t>
            </a:r>
            <a:r>
              <a:rPr lang="it-IT" sz="2600" dirty="0">
                <a:solidFill>
                  <a:srgbClr val="000000"/>
                </a:solidFill>
              </a:rPr>
              <a:t> and </a:t>
            </a:r>
            <a:r>
              <a:rPr lang="it-IT" sz="2600" dirty="0" err="1">
                <a:solidFill>
                  <a:srgbClr val="000000"/>
                </a:solidFill>
              </a:rPr>
              <a:t>ethanol</a:t>
            </a:r>
            <a:r>
              <a:rPr lang="it-IT" sz="2600" dirty="0">
                <a:solidFill>
                  <a:srgbClr val="000000"/>
                </a:solidFill>
              </a:rPr>
              <a:t>. </a:t>
            </a:r>
            <a:r>
              <a:rPr lang="it-IT" sz="2600" dirty="0" err="1">
                <a:solidFill>
                  <a:srgbClr val="000000"/>
                </a:solidFill>
              </a:rPr>
              <a:t>Although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i="1" dirty="0">
                <a:solidFill>
                  <a:srgbClr val="000000"/>
                </a:solidFill>
              </a:rPr>
              <a:t>SNF1 </a:t>
            </a:r>
            <a:r>
              <a:rPr lang="it-IT" sz="2600" dirty="0" err="1">
                <a:solidFill>
                  <a:srgbClr val="000000"/>
                </a:solidFill>
              </a:rPr>
              <a:t>was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shown</a:t>
            </a:r>
            <a:r>
              <a:rPr lang="it-IT" sz="2600" dirty="0">
                <a:solidFill>
                  <a:srgbClr val="000000"/>
                </a:solidFill>
              </a:rPr>
              <a:t> to </a:t>
            </a:r>
            <a:r>
              <a:rPr lang="it-IT" sz="2600" dirty="0" err="1">
                <a:solidFill>
                  <a:srgbClr val="000000"/>
                </a:solidFill>
              </a:rPr>
              <a:t>encode</a:t>
            </a:r>
            <a:r>
              <a:rPr lang="it-IT" sz="2600" dirty="0">
                <a:solidFill>
                  <a:srgbClr val="000000"/>
                </a:solidFill>
              </a:rPr>
              <a:t> a </a:t>
            </a:r>
            <a:r>
              <a:rPr lang="it-IT" sz="2600" dirty="0" err="1">
                <a:solidFill>
                  <a:srgbClr val="000000"/>
                </a:solidFill>
              </a:rPr>
              <a:t>protein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kinase</a:t>
            </a:r>
            <a:r>
              <a:rPr lang="it-IT" sz="2600" dirty="0">
                <a:solidFill>
                  <a:srgbClr val="000000"/>
                </a:solidFill>
              </a:rPr>
              <a:t> in 1986, </a:t>
            </a:r>
            <a:r>
              <a:rPr lang="it-IT" sz="2600" dirty="0" err="1">
                <a:solidFill>
                  <a:srgbClr val="000000"/>
                </a:solidFill>
              </a:rPr>
              <a:t>it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was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not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realized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that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it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was</a:t>
            </a:r>
            <a:r>
              <a:rPr lang="it-IT" sz="2600" dirty="0">
                <a:solidFill>
                  <a:srgbClr val="000000"/>
                </a:solidFill>
              </a:rPr>
              <a:t> the </a:t>
            </a:r>
            <a:r>
              <a:rPr lang="it-IT" sz="2600" dirty="0" err="1">
                <a:solidFill>
                  <a:srgbClr val="000000"/>
                </a:solidFill>
              </a:rPr>
              <a:t>orthologue</a:t>
            </a:r>
            <a:r>
              <a:rPr lang="it-IT" sz="2600" dirty="0">
                <a:solidFill>
                  <a:srgbClr val="000000"/>
                </a:solidFill>
              </a:rPr>
              <a:t> of AMPK </a:t>
            </a:r>
            <a:r>
              <a:rPr lang="it-IT" sz="2600" dirty="0" err="1">
                <a:solidFill>
                  <a:srgbClr val="000000"/>
                </a:solidFill>
              </a:rPr>
              <a:t>until</a:t>
            </a:r>
            <a:r>
              <a:rPr lang="it-IT" sz="2600" dirty="0">
                <a:solidFill>
                  <a:srgbClr val="000000"/>
                </a:solidFill>
              </a:rPr>
              <a:t> the </a:t>
            </a:r>
            <a:r>
              <a:rPr lang="it-IT" sz="2600" dirty="0" err="1">
                <a:solidFill>
                  <a:srgbClr val="000000"/>
                </a:solidFill>
              </a:rPr>
              <a:t>catalytic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subunit</a:t>
            </a:r>
            <a:r>
              <a:rPr lang="it-IT" sz="2600" dirty="0">
                <a:solidFill>
                  <a:srgbClr val="000000"/>
                </a:solidFill>
              </a:rPr>
              <a:t> of the </a:t>
            </a:r>
            <a:r>
              <a:rPr lang="it-IT" sz="2600" dirty="0" err="1">
                <a:solidFill>
                  <a:srgbClr val="000000"/>
                </a:solidFill>
              </a:rPr>
              <a:t>latter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was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sequenced</a:t>
            </a:r>
            <a:r>
              <a:rPr lang="it-IT" sz="2600" dirty="0">
                <a:solidFill>
                  <a:srgbClr val="000000"/>
                </a:solidFill>
              </a:rPr>
              <a:t> in 1994</a:t>
            </a:r>
            <a:r>
              <a:rPr lang="it-IT" sz="2600" dirty="0"/>
              <a:t>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95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533" y="3633902"/>
            <a:ext cx="8856133" cy="32240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modulated</a:t>
            </a:r>
            <a:r>
              <a:rPr lang="it-IT" sz="2000" dirty="0"/>
              <a:t>  by </a:t>
            </a:r>
            <a:r>
              <a:rPr lang="it-IT" sz="2000" dirty="0" err="1"/>
              <a:t>cytokines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regulate</a:t>
            </a:r>
            <a:r>
              <a:rPr lang="it-IT" sz="2000" dirty="0"/>
              <a:t> </a:t>
            </a:r>
            <a:r>
              <a:rPr lang="it-IT" sz="2000" dirty="0" err="1"/>
              <a:t>whole­body</a:t>
            </a:r>
            <a:r>
              <a:rPr lang="it-IT" sz="2000" dirty="0"/>
              <a:t> </a:t>
            </a:r>
            <a:r>
              <a:rPr lang="it-IT" sz="2000" dirty="0" err="1"/>
              <a:t>energy</a:t>
            </a:r>
            <a:r>
              <a:rPr lang="it-IT" sz="2000" dirty="0"/>
              <a:t> balance, </a:t>
            </a:r>
            <a:r>
              <a:rPr lang="it-IT" sz="2000" dirty="0" err="1"/>
              <a:t>including</a:t>
            </a:r>
            <a:r>
              <a:rPr lang="it-IT" sz="2000" dirty="0"/>
              <a:t> </a:t>
            </a:r>
            <a:r>
              <a:rPr lang="it-IT" sz="2000" dirty="0" err="1"/>
              <a:t>leptin</a:t>
            </a:r>
            <a:r>
              <a:rPr lang="it-IT" sz="2000" dirty="0"/>
              <a:t>, </a:t>
            </a:r>
            <a:r>
              <a:rPr lang="it-IT" sz="2000" dirty="0" err="1"/>
              <a:t>adiponectin</a:t>
            </a:r>
            <a:r>
              <a:rPr lang="it-IT" sz="2000" dirty="0"/>
              <a:t>, </a:t>
            </a:r>
            <a:r>
              <a:rPr lang="it-IT" sz="2000" dirty="0" err="1"/>
              <a:t>ghrelin</a:t>
            </a:r>
            <a:r>
              <a:rPr lang="it-IT" sz="2000" dirty="0"/>
              <a:t>, </a:t>
            </a:r>
            <a:r>
              <a:rPr lang="it-IT" sz="2000" dirty="0" err="1"/>
              <a:t>cannabinoids</a:t>
            </a:r>
            <a:r>
              <a:rPr lang="it-IT" sz="2000" dirty="0"/>
              <a:t>, interleukin­6 and by </a:t>
            </a:r>
            <a:r>
              <a:rPr lang="it-IT" sz="2000" dirty="0" err="1"/>
              <a:t>drugs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to </a:t>
            </a:r>
            <a:r>
              <a:rPr lang="it-IT" sz="2000" dirty="0" err="1"/>
              <a:t>treat</a:t>
            </a:r>
            <a:r>
              <a:rPr lang="it-IT" sz="2000" dirty="0"/>
              <a:t> </a:t>
            </a:r>
            <a:r>
              <a:rPr lang="it-IT" sz="2000" dirty="0" err="1"/>
              <a:t>type</a:t>
            </a:r>
            <a:r>
              <a:rPr lang="it-IT" sz="2000" dirty="0"/>
              <a:t> 2 </a:t>
            </a:r>
            <a:r>
              <a:rPr lang="it-IT" sz="2000" dirty="0" err="1"/>
              <a:t>diabetes</a:t>
            </a:r>
            <a:r>
              <a:rPr lang="it-IT" sz="2000" dirty="0"/>
              <a:t> (</a:t>
            </a:r>
            <a:r>
              <a:rPr lang="it-IT" sz="2000" dirty="0" err="1"/>
              <a:t>including</a:t>
            </a:r>
            <a:r>
              <a:rPr lang="it-IT" sz="2000" dirty="0"/>
              <a:t> </a:t>
            </a:r>
            <a:r>
              <a:rPr lang="it-IT" sz="2000" dirty="0" err="1"/>
              <a:t>metformin</a:t>
            </a:r>
            <a:r>
              <a:rPr lang="it-IT" sz="2000" dirty="0"/>
              <a:t> and </a:t>
            </a:r>
            <a:r>
              <a:rPr lang="it-IT" sz="2000" dirty="0" err="1"/>
              <a:t>thiazolidinediones</a:t>
            </a:r>
            <a:r>
              <a:rPr lang="it-IT" sz="2000" dirty="0"/>
              <a:t>), and by </a:t>
            </a:r>
            <a:r>
              <a:rPr lang="it-IT" sz="2000" dirty="0" err="1"/>
              <a:t>natural</a:t>
            </a:r>
            <a:r>
              <a:rPr lang="it-IT" sz="2000" dirty="0"/>
              <a:t> </a:t>
            </a:r>
            <a:r>
              <a:rPr lang="it-IT" sz="2000" dirty="0" err="1"/>
              <a:t>plant</a:t>
            </a:r>
            <a:r>
              <a:rPr lang="it-IT" sz="2000" dirty="0"/>
              <a:t> </a:t>
            </a:r>
            <a:r>
              <a:rPr lang="it-IT" sz="2000" dirty="0" err="1"/>
              <a:t>products</a:t>
            </a:r>
            <a:r>
              <a:rPr lang="it-IT" sz="2000" dirty="0"/>
              <a:t>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berberine</a:t>
            </a:r>
            <a:r>
              <a:rPr lang="it-IT" sz="2000" dirty="0"/>
              <a:t>, </a:t>
            </a:r>
            <a:r>
              <a:rPr lang="it-IT" sz="2000" dirty="0" err="1"/>
              <a:t>resveratrol</a:t>
            </a:r>
            <a:r>
              <a:rPr lang="it-IT" sz="2000" dirty="0"/>
              <a:t> (</a:t>
            </a:r>
            <a:r>
              <a:rPr lang="it-IT" sz="2000" dirty="0" err="1"/>
              <a:t>present</a:t>
            </a:r>
            <a:r>
              <a:rPr lang="it-IT" sz="2000" dirty="0"/>
              <a:t> in </a:t>
            </a:r>
            <a:r>
              <a:rPr lang="it-IT" sz="2000" dirty="0" err="1"/>
              <a:t>grapes</a:t>
            </a:r>
            <a:r>
              <a:rPr lang="it-IT" sz="2000" dirty="0"/>
              <a:t> and </a:t>
            </a:r>
            <a:r>
              <a:rPr lang="it-IT" sz="2000" dirty="0" err="1"/>
              <a:t>red</a:t>
            </a:r>
            <a:r>
              <a:rPr lang="it-IT" sz="2000" dirty="0"/>
              <a:t> </a:t>
            </a:r>
            <a:r>
              <a:rPr lang="it-IT" sz="2000" dirty="0" err="1"/>
              <a:t>wine</a:t>
            </a:r>
            <a:r>
              <a:rPr lang="it-IT" sz="2000" dirty="0"/>
              <a:t>) and (–)epigallocatechin­3­gallate (</a:t>
            </a:r>
            <a:r>
              <a:rPr lang="it-IT" sz="2000" dirty="0" err="1"/>
              <a:t>present</a:t>
            </a:r>
            <a:r>
              <a:rPr lang="it-IT" sz="2000" dirty="0"/>
              <a:t> in green tea), </a:t>
            </a:r>
            <a:r>
              <a:rPr lang="it-IT" sz="2000" dirty="0" err="1"/>
              <a:t>which</a:t>
            </a:r>
            <a:r>
              <a:rPr lang="it-IT" sz="2000" dirty="0"/>
              <a:t> are </a:t>
            </a:r>
            <a:r>
              <a:rPr lang="it-IT" sz="2000" dirty="0" err="1"/>
              <a:t>reported</a:t>
            </a:r>
            <a:r>
              <a:rPr lang="it-IT" sz="2000" dirty="0"/>
              <a:t> to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health</a:t>
            </a:r>
            <a:r>
              <a:rPr lang="it-IT" sz="2000" dirty="0"/>
              <a:t>­ </a:t>
            </a:r>
            <a:r>
              <a:rPr lang="it-IT" sz="2000" dirty="0" err="1"/>
              <a:t>giving</a:t>
            </a:r>
            <a:r>
              <a:rPr lang="it-IT" sz="2000" dirty="0"/>
              <a:t> </a:t>
            </a:r>
            <a:r>
              <a:rPr lang="it-IT" sz="2000" dirty="0" err="1"/>
              <a:t>properties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include the </a:t>
            </a:r>
            <a:r>
              <a:rPr lang="it-IT" sz="2000" dirty="0" err="1"/>
              <a:t>prevention</a:t>
            </a:r>
            <a:r>
              <a:rPr lang="it-IT" sz="2000" dirty="0"/>
              <a:t> of </a:t>
            </a:r>
            <a:r>
              <a:rPr lang="it-IT" sz="2000" dirty="0" err="1"/>
              <a:t>obesity</a:t>
            </a:r>
            <a:r>
              <a:rPr lang="it-IT" sz="2000" dirty="0"/>
              <a:t> and </a:t>
            </a:r>
            <a:r>
              <a:rPr lang="it-IT" sz="2000" dirty="0" err="1"/>
              <a:t>insulin</a:t>
            </a:r>
            <a:r>
              <a:rPr lang="it-IT" sz="2000" dirty="0"/>
              <a:t> </a:t>
            </a:r>
            <a:r>
              <a:rPr lang="it-IT" sz="2000" dirty="0" err="1"/>
              <a:t>resistance</a:t>
            </a:r>
            <a:r>
              <a:rPr lang="it-IT" sz="2000" dirty="0"/>
              <a:t>, and </a:t>
            </a:r>
            <a:r>
              <a:rPr lang="it-IT" sz="2000" dirty="0" err="1"/>
              <a:t>extension</a:t>
            </a:r>
            <a:r>
              <a:rPr lang="it-IT" sz="2000" dirty="0"/>
              <a:t> of </a:t>
            </a:r>
            <a:r>
              <a:rPr lang="it-IT" sz="2000" dirty="0" err="1"/>
              <a:t>lifespan</a:t>
            </a:r>
            <a:r>
              <a:rPr lang="it-IT" sz="2000" dirty="0"/>
              <a:t>. </a:t>
            </a:r>
          </a:p>
          <a:p>
            <a:pPr marL="0" indent="0" algn="just">
              <a:buNone/>
            </a:pPr>
            <a:r>
              <a:rPr lang="it-IT" sz="1400" dirty="0"/>
              <a:t>(</a:t>
            </a:r>
            <a:r>
              <a:rPr lang="it-IT" sz="1400" b="1" dirty="0"/>
              <a:t>ACC1</a:t>
            </a:r>
            <a:r>
              <a:rPr lang="it-IT" sz="1400" dirty="0"/>
              <a:t> a </a:t>
            </a:r>
            <a:r>
              <a:rPr lang="it-IT" sz="1400" dirty="0" err="1"/>
              <a:t>subunit</a:t>
            </a:r>
            <a:r>
              <a:rPr lang="it-IT" sz="1400" dirty="0"/>
              <a:t> of </a:t>
            </a:r>
            <a:r>
              <a:rPr lang="it-IT" sz="1400" dirty="0" err="1"/>
              <a:t>acetyl-CoA</a:t>
            </a:r>
            <a:r>
              <a:rPr lang="it-IT" sz="1400" dirty="0"/>
              <a:t> </a:t>
            </a:r>
            <a:r>
              <a:rPr lang="it-IT" sz="1400" dirty="0" err="1"/>
              <a:t>carboxylase</a:t>
            </a:r>
            <a:r>
              <a:rPr lang="it-IT" sz="1400" dirty="0"/>
              <a:t> (ACC), a </a:t>
            </a:r>
            <a:r>
              <a:rPr lang="it-IT" sz="1400" dirty="0" err="1"/>
              <a:t>multifunctional</a:t>
            </a:r>
            <a:r>
              <a:rPr lang="it-IT" sz="1400" dirty="0"/>
              <a:t> </a:t>
            </a:r>
            <a:r>
              <a:rPr lang="it-IT" sz="1400" dirty="0" err="1"/>
              <a:t>enzyme</a:t>
            </a:r>
            <a:r>
              <a:rPr lang="it-IT" sz="1400" dirty="0"/>
              <a:t> </a:t>
            </a:r>
            <a:r>
              <a:rPr lang="it-IT" sz="1400" dirty="0" err="1"/>
              <a:t>system</a:t>
            </a:r>
            <a:r>
              <a:rPr lang="it-IT" sz="1400" dirty="0"/>
              <a:t>. </a:t>
            </a:r>
            <a:r>
              <a:rPr lang="it-IT" sz="1400" dirty="0" err="1"/>
              <a:t>Catalyzes</a:t>
            </a:r>
            <a:r>
              <a:rPr lang="it-IT" sz="1400" dirty="0"/>
              <a:t> the </a:t>
            </a:r>
            <a:r>
              <a:rPr lang="it-IT" sz="1400" dirty="0" err="1"/>
              <a:t>carboxylation</a:t>
            </a:r>
            <a:r>
              <a:rPr lang="it-IT" sz="1400" dirty="0"/>
              <a:t> of </a:t>
            </a:r>
            <a:r>
              <a:rPr lang="it-IT" sz="1400" dirty="0" err="1"/>
              <a:t>acetyl-CoA</a:t>
            </a:r>
            <a:r>
              <a:rPr lang="it-IT" sz="1400" dirty="0"/>
              <a:t> to </a:t>
            </a:r>
            <a:r>
              <a:rPr lang="it-IT" sz="1400" dirty="0" err="1"/>
              <a:t>malonyl-CoA</a:t>
            </a:r>
            <a:r>
              <a:rPr lang="it-IT" sz="1400" dirty="0"/>
              <a:t>, the rate-</a:t>
            </a:r>
            <a:r>
              <a:rPr lang="it-IT" sz="1400" dirty="0" err="1"/>
              <a:t>limiting</a:t>
            </a:r>
            <a:r>
              <a:rPr lang="it-IT" sz="1400" dirty="0"/>
              <a:t> </a:t>
            </a:r>
            <a:r>
              <a:rPr lang="it-IT" sz="1400" dirty="0" err="1"/>
              <a:t>step</a:t>
            </a:r>
            <a:r>
              <a:rPr lang="it-IT" sz="1400" dirty="0"/>
              <a:t> in </a:t>
            </a:r>
            <a:r>
              <a:rPr lang="it-IT" sz="1400" dirty="0" err="1"/>
              <a:t>fatty</a:t>
            </a:r>
            <a:r>
              <a:rPr lang="it-IT" sz="1400" dirty="0"/>
              <a:t> acid </a:t>
            </a:r>
            <a:r>
              <a:rPr lang="it-IT" sz="1400" dirty="0" err="1"/>
              <a:t>synthesis</a:t>
            </a:r>
            <a:r>
              <a:rPr lang="it-IT" sz="1400" dirty="0"/>
              <a:t>).</a:t>
            </a:r>
            <a:r>
              <a:rPr lang="it-IT" sz="2000" dirty="0"/>
              <a:t>	</a:t>
            </a:r>
          </a:p>
          <a:p>
            <a:pPr marL="0" indent="0" algn="just">
              <a:buNone/>
            </a:pPr>
            <a:endParaRPr lang="it-IT" sz="2000" dirty="0"/>
          </a:p>
        </p:txBody>
      </p:sp>
      <p:pic>
        <p:nvPicPr>
          <p:cNvPr id="4" name="Immagine 3" descr="Schermata 2013-12-12 alle 23.4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51" y="440265"/>
            <a:ext cx="7422249" cy="3193637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97934"/>
            <a:ext cx="8229600" cy="5833533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Once </a:t>
            </a:r>
            <a:r>
              <a:rPr lang="it-IT" sz="2800" dirty="0" err="1"/>
              <a:t>activated</a:t>
            </a:r>
            <a:r>
              <a:rPr lang="it-IT" sz="2800" dirty="0"/>
              <a:t> by </a:t>
            </a:r>
            <a:r>
              <a:rPr lang="it-IT" sz="2800" dirty="0" err="1"/>
              <a:t>metabolic</a:t>
            </a:r>
            <a:r>
              <a:rPr lang="it-IT" sz="2800" dirty="0"/>
              <a:t> </a:t>
            </a:r>
            <a:r>
              <a:rPr lang="it-IT" sz="2800" dirty="0" err="1"/>
              <a:t>stresses</a:t>
            </a:r>
            <a:r>
              <a:rPr lang="it-IT" sz="2800" dirty="0"/>
              <a:t>, </a:t>
            </a:r>
            <a:r>
              <a:rPr lang="it-IT" sz="2800" dirty="0" err="1"/>
              <a:t>cytokines</a:t>
            </a:r>
            <a:r>
              <a:rPr lang="it-IT" sz="2800" dirty="0"/>
              <a:t> or </a:t>
            </a:r>
            <a:r>
              <a:rPr lang="it-IT" sz="2800" dirty="0" err="1"/>
              <a:t>drugs</a:t>
            </a:r>
            <a:r>
              <a:rPr lang="it-IT" sz="2800" dirty="0"/>
              <a:t>, AMPK </a:t>
            </a:r>
            <a:r>
              <a:rPr lang="it-IT" sz="2800" dirty="0" err="1"/>
              <a:t>switches</a:t>
            </a:r>
            <a:r>
              <a:rPr lang="it-IT" sz="2800" dirty="0"/>
              <a:t> on </a:t>
            </a:r>
            <a:r>
              <a:rPr lang="it-IT" sz="2800" dirty="0" err="1"/>
              <a:t>catabolic</a:t>
            </a:r>
            <a:r>
              <a:rPr lang="it-IT" sz="2800" dirty="0"/>
              <a:t> </a:t>
            </a:r>
            <a:r>
              <a:rPr lang="it-IT" sz="2800" dirty="0" err="1"/>
              <a:t>pathways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generate ATP </a:t>
            </a:r>
            <a:r>
              <a:rPr lang="it-IT" sz="2800" dirty="0" err="1"/>
              <a:t>such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the </a:t>
            </a:r>
            <a:r>
              <a:rPr lang="it-IT" sz="2800" dirty="0" err="1"/>
              <a:t>uptake</a:t>
            </a:r>
            <a:r>
              <a:rPr lang="it-IT" sz="2800" dirty="0"/>
              <a:t> and </a:t>
            </a:r>
            <a:r>
              <a:rPr lang="it-IT" sz="2800" dirty="0" err="1"/>
              <a:t>metabolism</a:t>
            </a:r>
            <a:r>
              <a:rPr lang="it-IT" sz="2800" dirty="0"/>
              <a:t> of </a:t>
            </a:r>
            <a:r>
              <a:rPr lang="it-IT" sz="2800" dirty="0" err="1"/>
              <a:t>glucose</a:t>
            </a:r>
            <a:r>
              <a:rPr lang="it-IT" sz="2800" dirty="0"/>
              <a:t> and </a:t>
            </a:r>
            <a:r>
              <a:rPr lang="it-IT" sz="2800" dirty="0" err="1"/>
              <a:t>fatty</a:t>
            </a:r>
            <a:r>
              <a:rPr lang="it-IT" sz="2800" dirty="0"/>
              <a:t> </a:t>
            </a:r>
            <a:r>
              <a:rPr lang="it-IT" sz="2800" dirty="0" err="1"/>
              <a:t>acids</a:t>
            </a:r>
            <a:r>
              <a:rPr lang="it-IT" sz="2800" dirty="0"/>
              <a:t>, </a:t>
            </a:r>
            <a:r>
              <a:rPr lang="it-IT" sz="2800" dirty="0" err="1"/>
              <a:t>while</a:t>
            </a:r>
            <a:r>
              <a:rPr lang="it-IT" sz="2800" dirty="0"/>
              <a:t> </a:t>
            </a:r>
            <a:r>
              <a:rPr lang="it-IT" sz="2800" dirty="0" err="1"/>
              <a:t>switching</a:t>
            </a:r>
            <a:r>
              <a:rPr lang="it-IT" sz="2800" dirty="0"/>
              <a:t> off </a:t>
            </a:r>
            <a:r>
              <a:rPr lang="it-IT" sz="2800" dirty="0" err="1"/>
              <a:t>ATP­consuming</a:t>
            </a:r>
            <a:r>
              <a:rPr lang="it-IT" sz="2800" dirty="0"/>
              <a:t>, </a:t>
            </a:r>
            <a:r>
              <a:rPr lang="it-IT" sz="2800" dirty="0" err="1"/>
              <a:t>anabolic</a:t>
            </a:r>
            <a:r>
              <a:rPr lang="it-IT" sz="2800" dirty="0"/>
              <a:t> </a:t>
            </a:r>
            <a:r>
              <a:rPr lang="it-IT" sz="2800" dirty="0" err="1"/>
              <a:t>pathways</a:t>
            </a:r>
            <a:r>
              <a:rPr lang="it-IT" sz="2800" dirty="0"/>
              <a:t> </a:t>
            </a:r>
            <a:r>
              <a:rPr lang="it-IT" sz="2800" dirty="0" err="1"/>
              <a:t>such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the </a:t>
            </a:r>
            <a:r>
              <a:rPr lang="it-IT" sz="2800" dirty="0" err="1"/>
              <a:t>synthesis</a:t>
            </a:r>
            <a:r>
              <a:rPr lang="it-IT" sz="2800" dirty="0"/>
              <a:t> of </a:t>
            </a:r>
            <a:r>
              <a:rPr lang="it-IT" sz="2800" dirty="0" err="1"/>
              <a:t>fatty</a:t>
            </a:r>
            <a:r>
              <a:rPr lang="it-IT" sz="2800" dirty="0"/>
              <a:t> </a:t>
            </a:r>
            <a:r>
              <a:rPr lang="it-IT" sz="2800" dirty="0" err="1"/>
              <a:t>acids</a:t>
            </a:r>
            <a:r>
              <a:rPr lang="it-IT" sz="2800" dirty="0"/>
              <a:t>, </a:t>
            </a:r>
            <a:r>
              <a:rPr lang="it-IT" sz="2800" dirty="0" err="1"/>
              <a:t>cholesterol</a:t>
            </a:r>
            <a:r>
              <a:rPr lang="it-IT" sz="2800" dirty="0"/>
              <a:t>, </a:t>
            </a:r>
            <a:r>
              <a:rPr lang="it-IT" sz="2800" dirty="0" err="1"/>
              <a:t>glycogen</a:t>
            </a:r>
            <a:r>
              <a:rPr lang="it-IT" sz="2800" dirty="0"/>
              <a:t> and </a:t>
            </a:r>
            <a:r>
              <a:rPr lang="it-IT" sz="2800" dirty="0" err="1"/>
              <a:t>proteins</a:t>
            </a:r>
            <a:r>
              <a:rPr lang="it-IT" sz="2800" dirty="0"/>
              <a:t>. </a:t>
            </a:r>
          </a:p>
          <a:p>
            <a:pPr algn="just"/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achieves</a:t>
            </a:r>
            <a:r>
              <a:rPr lang="it-IT" sz="2800" dirty="0"/>
              <a:t> </a:t>
            </a:r>
            <a:r>
              <a:rPr lang="it-IT" sz="2800" dirty="0" err="1"/>
              <a:t>this</a:t>
            </a:r>
            <a:r>
              <a:rPr lang="it-IT" sz="2800" dirty="0"/>
              <a:t> by </a:t>
            </a:r>
            <a:r>
              <a:rPr lang="it-IT" sz="2800" dirty="0" err="1"/>
              <a:t>rapid</a:t>
            </a:r>
            <a:r>
              <a:rPr lang="it-IT" sz="2800" dirty="0"/>
              <a:t> </a:t>
            </a:r>
            <a:r>
              <a:rPr lang="it-IT" sz="2800" dirty="0" err="1"/>
              <a:t>phosphorylation</a:t>
            </a:r>
            <a:r>
              <a:rPr lang="it-IT" sz="2800" dirty="0"/>
              <a:t> of </a:t>
            </a:r>
            <a:r>
              <a:rPr lang="it-IT" sz="2800" dirty="0" err="1"/>
              <a:t>metabolic</a:t>
            </a:r>
            <a:r>
              <a:rPr lang="it-IT" sz="2800" dirty="0"/>
              <a:t> </a:t>
            </a:r>
            <a:r>
              <a:rPr lang="it-IT" sz="2800" dirty="0" err="1"/>
              <a:t>enzymes</a:t>
            </a:r>
            <a:r>
              <a:rPr lang="it-IT" sz="2800" dirty="0"/>
              <a:t> and by </a:t>
            </a:r>
            <a:r>
              <a:rPr lang="it-IT" sz="2800" dirty="0" err="1"/>
              <a:t>phosphorylation</a:t>
            </a:r>
            <a:r>
              <a:rPr lang="it-IT" sz="2800" dirty="0"/>
              <a:t> of </a:t>
            </a:r>
            <a:r>
              <a:rPr lang="it-IT" sz="2800" dirty="0" err="1"/>
              <a:t>transcription</a:t>
            </a:r>
            <a:r>
              <a:rPr lang="it-IT" sz="2800" dirty="0"/>
              <a:t> </a:t>
            </a:r>
            <a:r>
              <a:rPr lang="it-IT" sz="2800" dirty="0" err="1"/>
              <a:t>factors</a:t>
            </a:r>
            <a:r>
              <a:rPr lang="it-IT" sz="2800" dirty="0"/>
              <a:t> and </a:t>
            </a:r>
            <a:r>
              <a:rPr lang="it-IT" sz="2800" dirty="0" err="1"/>
              <a:t>co­activators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regulate</a:t>
            </a:r>
            <a:r>
              <a:rPr lang="it-IT" sz="2800" dirty="0"/>
              <a:t> gene </a:t>
            </a:r>
            <a:r>
              <a:rPr lang="it-IT" sz="2800" dirty="0" err="1"/>
              <a:t>expression</a:t>
            </a:r>
            <a:r>
              <a:rPr lang="it-IT" sz="2800" dirty="0"/>
              <a:t>. 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13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8A380-AFE7-A042-80C2-55675E3F99A1}" type="slidenum">
              <a:rPr lang="it-IT"/>
              <a:pPr>
                <a:defRPr/>
              </a:pPr>
              <a:t>6</a:t>
            </a:fld>
            <a:endParaRPr lang="it-IT"/>
          </a:p>
        </p:txBody>
      </p:sp>
      <p:pic>
        <p:nvPicPr>
          <p:cNvPr id="21511" name="Picture 7" descr="fig1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2087562" cy="9858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419475" y="2565400"/>
            <a:ext cx="1008063" cy="93662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tint val="0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l-GR" sz="1800">
                <a:cs typeface="Arial" charset="0"/>
              </a:rPr>
              <a:t>α1</a:t>
            </a:r>
            <a:r>
              <a:rPr lang="it-IT" sz="1800">
                <a:cs typeface="Arial" charset="0"/>
              </a:rPr>
              <a:t>, </a:t>
            </a:r>
            <a:r>
              <a:rPr lang="el-GR" sz="1800">
                <a:cs typeface="Arial" charset="0"/>
              </a:rPr>
              <a:t>α</a:t>
            </a:r>
            <a:r>
              <a:rPr lang="it-IT" sz="1800">
                <a:cs typeface="Arial" charset="0"/>
              </a:rPr>
              <a:t>2</a:t>
            </a:r>
            <a:endParaRPr lang="el-GR" sz="1800">
              <a:cs typeface="Arial" charset="0"/>
            </a:endParaRP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4356100" y="2565400"/>
            <a:ext cx="1008063" cy="936625"/>
          </a:xfrm>
          <a:prstGeom prst="ellipse">
            <a:avLst/>
          </a:prstGeom>
          <a:gradFill rotWithShape="1">
            <a:gsLst>
              <a:gs pos="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l-GR" sz="1800">
                <a:cs typeface="Arial" charset="0"/>
              </a:rPr>
              <a:t>β1</a:t>
            </a:r>
            <a:r>
              <a:rPr lang="it-IT" sz="1800">
                <a:cs typeface="Arial" charset="0"/>
              </a:rPr>
              <a:t>, </a:t>
            </a:r>
            <a:r>
              <a:rPr lang="el-GR" sz="1800">
                <a:cs typeface="Arial" charset="0"/>
              </a:rPr>
              <a:t>β</a:t>
            </a:r>
            <a:r>
              <a:rPr lang="it-IT" sz="1800">
                <a:cs typeface="Arial" charset="0"/>
              </a:rPr>
              <a:t>2</a:t>
            </a:r>
            <a:endParaRPr lang="el-GR" sz="1800">
              <a:cs typeface="Arial" charset="0"/>
            </a:endParaRP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636963" y="1989138"/>
            <a:ext cx="1295400" cy="792162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l-GR" sz="1800">
                <a:cs typeface="Arial" charset="0"/>
              </a:rPr>
              <a:t>γ1</a:t>
            </a:r>
            <a:r>
              <a:rPr lang="it-IT" sz="1800">
                <a:cs typeface="Arial" charset="0"/>
              </a:rPr>
              <a:t>, </a:t>
            </a:r>
            <a:r>
              <a:rPr lang="el-GR" sz="1800">
                <a:cs typeface="Arial" charset="0"/>
              </a:rPr>
              <a:t>γ</a:t>
            </a:r>
            <a:r>
              <a:rPr lang="it-IT" sz="1800">
                <a:cs typeface="Arial" charset="0"/>
              </a:rPr>
              <a:t>2, </a:t>
            </a:r>
            <a:r>
              <a:rPr lang="el-GR" sz="1800">
                <a:cs typeface="Arial" charset="0"/>
              </a:rPr>
              <a:t>γ</a:t>
            </a:r>
            <a:r>
              <a:rPr lang="it-IT" sz="1800">
                <a:cs typeface="Arial" charset="0"/>
              </a:rPr>
              <a:t>3</a:t>
            </a:r>
            <a:endParaRPr lang="el-GR" sz="1800">
              <a:cs typeface="Arial" charset="0"/>
            </a:endParaRP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643438" y="1196975"/>
            <a:ext cx="433387" cy="43180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9216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cs typeface="Arial" charset="0"/>
              </a:rPr>
              <a:t>AMP</a:t>
            </a: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5291138" y="1557338"/>
            <a:ext cx="433387" cy="43180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9216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1400">
                <a:cs typeface="Arial" charset="0"/>
              </a:rPr>
              <a:t>ATP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4643438" y="1628775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5003800" y="191770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4932363" y="1989138"/>
            <a:ext cx="1444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403350" y="3717925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>
                <a:cs typeface="Arial" charset="0"/>
              </a:rPr>
              <a:t>Sensore omeostasi energetica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03575" y="3717925"/>
            <a:ext cx="2160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>
                <a:cs typeface="Arial" charset="0"/>
              </a:rPr>
              <a:t>Regolatore trascrizionale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435600" y="3717925"/>
            <a:ext cx="2160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>
                <a:cs typeface="Arial" charset="0"/>
              </a:rPr>
              <a:t>Controllo del ciclo cellulare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3203575" y="28527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051050" y="2636838"/>
            <a:ext cx="122555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t-IT" sz="1800">
                <a:cs typeface="Arial" charset="0"/>
              </a:rPr>
              <a:t>Thr172</a:t>
            </a:r>
            <a:r>
              <a:rPr lang="it-IT" sz="1800">
                <a:solidFill>
                  <a:srgbClr val="FF0000"/>
                </a:solidFill>
                <a:cs typeface="Arial" charset="0"/>
              </a:rPr>
              <a:t>P</a:t>
            </a:r>
          </a:p>
          <a:p>
            <a:pPr algn="r">
              <a:spcBef>
                <a:spcPct val="50000"/>
              </a:spcBef>
              <a:defRPr/>
            </a:pPr>
            <a:r>
              <a:rPr lang="it-IT" sz="1000" i="1">
                <a:cs typeface="Arial" charset="0"/>
              </a:rPr>
              <a:t>K-activation loop</a:t>
            </a: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1403350" y="4005263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468313" y="4510088"/>
            <a:ext cx="1366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200">
                <a:cs typeface="Arial" charset="0"/>
              </a:rPr>
              <a:t>ENERGY CHECKPOINT !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2268538" y="4652963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 flipH="1">
            <a:off x="2987675" y="4078288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1116013" y="5013325"/>
            <a:ext cx="316865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dirty="0">
                <a:cs typeface="Arial" charset="0"/>
              </a:rPr>
              <a:t>Glicolisi </a:t>
            </a:r>
            <a:r>
              <a:rPr lang="it-IT" sz="1600" b="1" dirty="0">
                <a:solidFill>
                  <a:schemeClr val="accent2"/>
                </a:solidFill>
                <a:cs typeface="Arial" charset="0"/>
              </a:rPr>
              <a:t>ON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1600" dirty="0">
                <a:cs typeface="Arial" charset="0"/>
              </a:rPr>
              <a:t>β</a:t>
            </a:r>
            <a:r>
              <a:rPr lang="it-IT" sz="1600" dirty="0">
                <a:cs typeface="Arial" charset="0"/>
              </a:rPr>
              <a:t>-OX acidi grassi </a:t>
            </a:r>
            <a:r>
              <a:rPr lang="it-IT" sz="1600" b="1" dirty="0">
                <a:solidFill>
                  <a:schemeClr val="accent2"/>
                </a:solidFill>
                <a:cs typeface="Arial" charset="0"/>
              </a:rPr>
              <a:t>ON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600" dirty="0">
                <a:cs typeface="Arial" charset="0"/>
              </a:rPr>
              <a:t>Inibizione espressione FAS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600" dirty="0">
                <a:cs typeface="Arial" charset="0"/>
              </a:rPr>
              <a:t>Inibizione sintesi proteica</a:t>
            </a:r>
            <a:endParaRPr lang="el-GR" sz="1600" dirty="0">
              <a:cs typeface="Arial" charset="0"/>
            </a:endParaRP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3708400" y="55181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4284663" y="5302250"/>
            <a:ext cx="431800" cy="43180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9216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1200">
                <a:cs typeface="Arial" charset="0"/>
              </a:rPr>
              <a:t>ATP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6372225" y="4078288"/>
            <a:ext cx="5048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5795963" y="5084763"/>
            <a:ext cx="295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>
                <a:cs typeface="Arial" charset="0"/>
              </a:rPr>
              <a:t>Blocco in G1 del ciclo cellulare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971550" y="765175"/>
            <a:ext cx="30241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>
                <a:cs typeface="Arial" charset="0"/>
              </a:rPr>
              <a:t>TAK1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400" b="1">
                <a:cs typeface="Arial" charset="0"/>
              </a:rPr>
              <a:t>CaMKK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400" b="1">
                <a:cs typeface="Arial" charset="0"/>
              </a:rPr>
              <a:t>LKB1</a:t>
            </a:r>
            <a:r>
              <a:rPr lang="it-IT" sz="1400">
                <a:cs typeface="Arial" charset="0"/>
              </a:rPr>
              <a:t> </a:t>
            </a:r>
            <a:r>
              <a:rPr lang="it-IT" sz="1000">
                <a:cs typeface="Arial" charset="0"/>
              </a:rPr>
              <a:t>(soppressore tumorale)</a:t>
            </a: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2555875" y="1773238"/>
            <a:ext cx="5048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6443663" y="692150"/>
            <a:ext cx="2520950" cy="212365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5686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 dirty="0">
                <a:cs typeface="Arial" charset="0"/>
              </a:rPr>
              <a:t>Citochine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200" dirty="0">
                <a:cs typeface="Arial" charset="0"/>
              </a:rPr>
              <a:t>Ormoni e citochine (</a:t>
            </a:r>
            <a:r>
              <a:rPr lang="it-IT" sz="1200" dirty="0" err="1">
                <a:cs typeface="Arial" charset="0"/>
              </a:rPr>
              <a:t>Adiponectina</a:t>
            </a:r>
            <a:r>
              <a:rPr lang="it-IT" sz="1200" dirty="0">
                <a:cs typeface="Arial" charset="0"/>
              </a:rPr>
              <a:t>, </a:t>
            </a:r>
            <a:r>
              <a:rPr lang="it-IT" sz="1200" dirty="0" err="1">
                <a:cs typeface="Arial" charset="0"/>
              </a:rPr>
              <a:t>Leptina</a:t>
            </a:r>
            <a:r>
              <a:rPr lang="it-IT" sz="1200" dirty="0">
                <a:cs typeface="Arial" charset="0"/>
              </a:rPr>
              <a:t>)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200" dirty="0" err="1">
                <a:cs typeface="Arial" charset="0"/>
              </a:rPr>
              <a:t>Metformina</a:t>
            </a:r>
            <a:endParaRPr lang="it-IT" sz="1200" dirty="0"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1200" dirty="0">
                <a:cs typeface="Arial" charset="0"/>
              </a:rPr>
              <a:t>Ipossia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200" dirty="0">
                <a:cs typeface="Arial" charset="0"/>
              </a:rPr>
              <a:t>Stress ossidativo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200" dirty="0">
                <a:cs typeface="Arial" charset="0"/>
              </a:rPr>
              <a:t>2-deossiglucosio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200" dirty="0">
                <a:cs typeface="Arial" charset="0"/>
              </a:rPr>
              <a:t>AICAR</a:t>
            </a:r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H="1">
            <a:off x="3492500" y="1052513"/>
            <a:ext cx="2735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940425" y="4984750"/>
            <a:ext cx="2736850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cs typeface="Arial" charset="0"/>
            </a:endParaRP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1908175" y="152400"/>
            <a:ext cx="5400675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Mammalian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AMPK</a:t>
            </a:r>
          </a:p>
        </p:txBody>
      </p:sp>
    </p:spTree>
    <p:extLst>
      <p:ext uri="{BB962C8B-B14F-4D97-AF65-F5344CB8AC3E}">
        <p14:creationId xmlns:p14="http://schemas.microsoft.com/office/powerpoint/2010/main" val="211459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1908175" y="152400"/>
            <a:ext cx="5400675" cy="46166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Regulation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and </a:t>
            </a:r>
            <a:r>
              <a:rPr lang="it-IT" sz="2400" b="1" dirty="0" err="1">
                <a:solidFill>
                  <a:srgbClr val="000099"/>
                </a:solidFill>
                <a:cs typeface="Arial" charset="0"/>
              </a:rPr>
              <a:t>structure</a:t>
            </a:r>
            <a:r>
              <a:rPr lang="it-IT" sz="2400" b="1" dirty="0">
                <a:solidFill>
                  <a:srgbClr val="000099"/>
                </a:solidFill>
                <a:cs typeface="Arial" charset="0"/>
              </a:rPr>
              <a:t> of AMPK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7867" y="889507"/>
            <a:ext cx="844973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2000" dirty="0" err="1"/>
              <a:t>All</a:t>
            </a:r>
            <a:r>
              <a:rPr lang="it-IT" sz="2000" dirty="0"/>
              <a:t> AMPK/SNF1 </a:t>
            </a:r>
            <a:r>
              <a:rPr lang="it-IT" sz="2000" dirty="0" err="1"/>
              <a:t>kinases</a:t>
            </a:r>
            <a:r>
              <a:rPr lang="it-IT" sz="2000" dirty="0"/>
              <a:t> </a:t>
            </a:r>
            <a:r>
              <a:rPr lang="it-IT" sz="2000" dirty="0" err="1"/>
              <a:t>appear</a:t>
            </a:r>
            <a:r>
              <a:rPr lang="it-IT" sz="2000" dirty="0"/>
              <a:t> to </a:t>
            </a:r>
            <a:r>
              <a:rPr lang="it-IT" sz="2000" dirty="0" err="1"/>
              <a:t>exist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heterotrimeric</a:t>
            </a:r>
            <a:r>
              <a:rPr lang="it-IT" sz="2000" dirty="0"/>
              <a:t> </a:t>
            </a:r>
            <a:r>
              <a:rPr lang="it-IT" sz="2000" dirty="0" err="1"/>
              <a:t>complexes</a:t>
            </a:r>
            <a:r>
              <a:rPr lang="it-IT" sz="2000" dirty="0"/>
              <a:t> </a:t>
            </a:r>
            <a:r>
              <a:rPr lang="it-IT" sz="2000" dirty="0" err="1"/>
              <a:t>comprising</a:t>
            </a:r>
            <a:r>
              <a:rPr lang="it-IT" sz="2000" dirty="0"/>
              <a:t> </a:t>
            </a:r>
            <a:r>
              <a:rPr lang="it-IT" sz="2000" dirty="0" err="1"/>
              <a:t>catalytic</a:t>
            </a:r>
            <a:r>
              <a:rPr lang="it-IT" sz="2000" dirty="0"/>
              <a:t> α­ </a:t>
            </a:r>
            <a:r>
              <a:rPr lang="it-IT" sz="2000" dirty="0" err="1"/>
              <a:t>subunits</a:t>
            </a:r>
            <a:r>
              <a:rPr lang="it-IT" sz="2000" dirty="0"/>
              <a:t> and </a:t>
            </a:r>
            <a:r>
              <a:rPr lang="it-IT" sz="2000" dirty="0" err="1"/>
              <a:t>regulatory</a:t>
            </a:r>
            <a:r>
              <a:rPr lang="it-IT" sz="2000" dirty="0"/>
              <a:t> β­ and </a:t>
            </a:r>
            <a:r>
              <a:rPr lang="it-IT" sz="2000" dirty="0" err="1"/>
              <a:t>γ</a:t>
            </a:r>
            <a:r>
              <a:rPr lang="it-IT" sz="2000" dirty="0"/>
              <a:t> ­</a:t>
            </a:r>
            <a:r>
              <a:rPr lang="it-IT" sz="2000" dirty="0" err="1"/>
              <a:t>subunits</a:t>
            </a:r>
            <a:r>
              <a:rPr lang="it-IT" sz="2000" dirty="0"/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000" dirty="0"/>
              <a:t>The </a:t>
            </a:r>
            <a:r>
              <a:rPr lang="it-IT" sz="2000" dirty="0" err="1"/>
              <a:t>mammalian</a:t>
            </a:r>
            <a:r>
              <a:rPr lang="it-IT" sz="2000" dirty="0"/>
              <a:t> </a:t>
            </a:r>
            <a:r>
              <a:rPr lang="it-IT" sz="2000" dirty="0" err="1"/>
              <a:t>kinases</a:t>
            </a:r>
            <a:r>
              <a:rPr lang="it-IT" sz="2000" dirty="0"/>
              <a:t> are </a:t>
            </a:r>
            <a:r>
              <a:rPr lang="it-IT" sz="2000" dirty="0" err="1"/>
              <a:t>activated</a:t>
            </a:r>
            <a:r>
              <a:rPr lang="it-IT" sz="2000" dirty="0"/>
              <a:t> by AMP in </a:t>
            </a:r>
            <a:r>
              <a:rPr lang="it-IT" sz="2000" dirty="0" err="1"/>
              <a:t>two</a:t>
            </a:r>
            <a:r>
              <a:rPr lang="it-IT" sz="2000" dirty="0"/>
              <a:t> ways. </a:t>
            </a:r>
            <a:r>
              <a:rPr lang="it-IT" sz="2000" b="1" dirty="0">
                <a:solidFill>
                  <a:srgbClr val="FF0000"/>
                </a:solidFill>
              </a:rPr>
              <a:t>First, the </a:t>
            </a:r>
            <a:r>
              <a:rPr lang="it-IT" sz="2000" b="1" dirty="0" err="1">
                <a:solidFill>
                  <a:srgbClr val="FF0000"/>
                </a:solidFill>
              </a:rPr>
              <a:t>kinase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activity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that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resides</a:t>
            </a:r>
            <a:r>
              <a:rPr lang="it-IT" sz="2000" b="1" dirty="0">
                <a:solidFill>
                  <a:srgbClr val="FF0000"/>
                </a:solidFill>
              </a:rPr>
              <a:t> in the α­ </a:t>
            </a:r>
            <a:r>
              <a:rPr lang="it-IT" sz="2000" b="1" dirty="0" err="1">
                <a:solidFill>
                  <a:srgbClr val="FF0000"/>
                </a:solidFill>
              </a:rPr>
              <a:t>subunit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is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stimulated</a:t>
            </a:r>
            <a:r>
              <a:rPr lang="it-IT" sz="2000" b="1" dirty="0">
                <a:solidFill>
                  <a:srgbClr val="FF0000"/>
                </a:solidFill>
              </a:rPr>
              <a:t> by the </a:t>
            </a:r>
            <a:r>
              <a:rPr lang="it-IT" sz="2000" b="1" dirty="0" err="1">
                <a:solidFill>
                  <a:srgbClr val="FF0000"/>
                </a:solidFill>
              </a:rPr>
              <a:t>binding</a:t>
            </a:r>
            <a:r>
              <a:rPr lang="it-IT" sz="2000" b="1" dirty="0">
                <a:solidFill>
                  <a:srgbClr val="FF0000"/>
                </a:solidFill>
              </a:rPr>
              <a:t> of AMP to the </a:t>
            </a:r>
            <a:r>
              <a:rPr lang="it-IT" sz="2000" b="1" dirty="0" err="1">
                <a:solidFill>
                  <a:srgbClr val="FF0000"/>
                </a:solidFill>
              </a:rPr>
              <a:t>γ</a:t>
            </a:r>
            <a:r>
              <a:rPr lang="it-IT" sz="2000" b="1" dirty="0">
                <a:solidFill>
                  <a:srgbClr val="FF0000"/>
                </a:solidFill>
              </a:rPr>
              <a:t>­ </a:t>
            </a:r>
            <a:r>
              <a:rPr lang="it-IT" sz="2000" b="1" dirty="0" err="1">
                <a:solidFill>
                  <a:srgbClr val="FF0000"/>
                </a:solidFill>
              </a:rPr>
              <a:t>subunit</a:t>
            </a:r>
            <a:r>
              <a:rPr lang="it-IT" sz="2000" b="1" dirty="0">
                <a:solidFill>
                  <a:srgbClr val="FF0000"/>
                </a:solidFill>
              </a:rPr>
              <a:t>. Second, AMP </a:t>
            </a:r>
            <a:r>
              <a:rPr lang="it-IT" sz="2000" b="1" dirty="0" err="1">
                <a:solidFill>
                  <a:srgbClr val="FF0000"/>
                </a:solidFill>
              </a:rPr>
              <a:t>binding</a:t>
            </a:r>
            <a:r>
              <a:rPr lang="it-IT" sz="2000" b="1" dirty="0">
                <a:solidFill>
                  <a:srgbClr val="FF0000"/>
                </a:solidFill>
              </a:rPr>
              <a:t> to the </a:t>
            </a:r>
            <a:r>
              <a:rPr lang="it-IT" sz="2000" b="1" dirty="0" err="1">
                <a:solidFill>
                  <a:srgbClr val="FF0000"/>
                </a:solidFill>
              </a:rPr>
              <a:t>γ</a:t>
            </a:r>
            <a:r>
              <a:rPr lang="it-IT" sz="2000" b="1" dirty="0">
                <a:solidFill>
                  <a:srgbClr val="FF0000"/>
                </a:solidFill>
              </a:rPr>
              <a:t> ­</a:t>
            </a:r>
            <a:r>
              <a:rPr lang="it-IT" sz="2000" b="1" dirty="0" err="1">
                <a:solidFill>
                  <a:srgbClr val="FF0000"/>
                </a:solidFill>
              </a:rPr>
              <a:t>subunit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also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promotes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phosphorylation</a:t>
            </a:r>
            <a:r>
              <a:rPr lang="it-IT" sz="2000" b="1" dirty="0">
                <a:solidFill>
                  <a:srgbClr val="FF0000"/>
                </a:solidFill>
              </a:rPr>
              <a:t> of a </a:t>
            </a:r>
            <a:r>
              <a:rPr lang="it-IT" sz="2000" b="1" dirty="0" err="1">
                <a:solidFill>
                  <a:srgbClr val="FF0000"/>
                </a:solidFill>
              </a:rPr>
              <a:t>Thr</a:t>
            </a:r>
            <a:r>
              <a:rPr lang="it-IT" sz="2000" b="1" dirty="0">
                <a:solidFill>
                  <a:srgbClr val="FF0000"/>
                </a:solidFill>
              </a:rPr>
              <a:t> residue </a:t>
            </a:r>
            <a:r>
              <a:rPr lang="it-IT" sz="2000" b="1" dirty="0" err="1">
                <a:solidFill>
                  <a:srgbClr val="FF0000"/>
                </a:solidFill>
              </a:rPr>
              <a:t>within</a:t>
            </a:r>
            <a:r>
              <a:rPr lang="it-IT" sz="2000" b="1" dirty="0">
                <a:solidFill>
                  <a:srgbClr val="FF0000"/>
                </a:solidFill>
              </a:rPr>
              <a:t> the </a:t>
            </a:r>
            <a:r>
              <a:rPr lang="it-IT" sz="2000" b="1" dirty="0" err="1">
                <a:solidFill>
                  <a:srgbClr val="FF0000"/>
                </a:solidFill>
              </a:rPr>
              <a:t>kinase</a:t>
            </a:r>
            <a:r>
              <a:rPr lang="it-IT" sz="2000" b="1" dirty="0">
                <a:solidFill>
                  <a:srgbClr val="FF0000"/>
                </a:solidFill>
              </a:rPr>
              <a:t> domain (Thr172 in the α­ </a:t>
            </a:r>
            <a:r>
              <a:rPr lang="it-IT" sz="2000" b="1" dirty="0" err="1">
                <a:solidFill>
                  <a:srgbClr val="FF0000"/>
                </a:solidFill>
              </a:rPr>
              <a:t>subunits</a:t>
            </a:r>
            <a:r>
              <a:rPr lang="it-IT" sz="2000" b="1" dirty="0">
                <a:solidFill>
                  <a:srgbClr val="FF0000"/>
                </a:solidFill>
              </a:rPr>
              <a:t>), the </a:t>
            </a:r>
            <a:r>
              <a:rPr lang="it-IT" sz="2000" b="1" dirty="0" err="1">
                <a:solidFill>
                  <a:srgbClr val="FF0000"/>
                </a:solidFill>
              </a:rPr>
              <a:t>phosphorylation</a:t>
            </a:r>
            <a:r>
              <a:rPr lang="it-IT" sz="2000" b="1" dirty="0">
                <a:solidFill>
                  <a:srgbClr val="FF0000"/>
                </a:solidFill>
              </a:rPr>
              <a:t> of </a:t>
            </a:r>
            <a:r>
              <a:rPr lang="it-IT" sz="2000" b="1" dirty="0" err="1">
                <a:solidFill>
                  <a:srgbClr val="FF0000"/>
                </a:solidFill>
              </a:rPr>
              <a:t>which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is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essential</a:t>
            </a:r>
            <a:r>
              <a:rPr lang="it-IT" sz="2000" b="1" dirty="0">
                <a:solidFill>
                  <a:srgbClr val="FF0000"/>
                </a:solidFill>
              </a:rPr>
              <a:t> for </a:t>
            </a:r>
            <a:r>
              <a:rPr lang="it-IT" sz="2000" b="1" dirty="0" err="1">
                <a:solidFill>
                  <a:srgbClr val="FF0000"/>
                </a:solidFill>
              </a:rPr>
              <a:t>activity</a:t>
            </a:r>
            <a:r>
              <a:rPr lang="it-IT" sz="2000" b="1" dirty="0">
                <a:solidFill>
                  <a:srgbClr val="FF0000"/>
                </a:solidFill>
              </a:rPr>
              <a:t>. 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000" dirty="0"/>
              <a:t>The </a:t>
            </a:r>
            <a:r>
              <a:rPr lang="it-IT" sz="2000" dirty="0" err="1"/>
              <a:t>combination</a:t>
            </a:r>
            <a:r>
              <a:rPr lang="it-IT" sz="2000" dirty="0"/>
              <a:t> of the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effects</a:t>
            </a:r>
            <a:r>
              <a:rPr lang="it-IT" sz="2000" dirty="0"/>
              <a:t> </a:t>
            </a:r>
            <a:r>
              <a:rPr lang="it-IT" sz="2000" dirty="0" err="1"/>
              <a:t>causes</a:t>
            </a:r>
            <a:r>
              <a:rPr lang="it-IT" sz="2000" dirty="0"/>
              <a:t> &gt;1000­ </a:t>
            </a:r>
            <a:r>
              <a:rPr lang="it-IT" sz="2000" dirty="0" err="1"/>
              <a:t>fold</a:t>
            </a:r>
            <a:r>
              <a:rPr lang="it-IT" sz="2000" dirty="0"/>
              <a:t> </a:t>
            </a:r>
            <a:r>
              <a:rPr lang="it-IT" sz="2000" dirty="0" err="1"/>
              <a:t>increase</a:t>
            </a:r>
            <a:r>
              <a:rPr lang="it-IT" sz="2000" dirty="0"/>
              <a:t> in </a:t>
            </a:r>
            <a:r>
              <a:rPr lang="it-IT" sz="2000" dirty="0" err="1"/>
              <a:t>kinase</a:t>
            </a:r>
            <a:r>
              <a:rPr lang="it-IT" sz="2000" dirty="0"/>
              <a:t> </a:t>
            </a:r>
            <a:r>
              <a:rPr lang="it-IT" sz="2000" dirty="0" err="1"/>
              <a:t>activity</a:t>
            </a:r>
            <a:r>
              <a:rPr lang="it-IT" sz="2000" dirty="0"/>
              <a:t>. </a:t>
            </a:r>
            <a:r>
              <a:rPr lang="it-IT" sz="2000" dirty="0" err="1"/>
              <a:t>Therefore</a:t>
            </a:r>
            <a:r>
              <a:rPr lang="it-IT" sz="2000" dirty="0"/>
              <a:t>, the </a:t>
            </a:r>
            <a:r>
              <a:rPr lang="it-IT" sz="2000" dirty="0" err="1"/>
              <a:t>kinase</a:t>
            </a:r>
            <a:r>
              <a:rPr lang="it-IT" sz="2000" dirty="0"/>
              <a:t> </a:t>
            </a:r>
            <a:r>
              <a:rPr lang="it-IT" sz="2000" dirty="0" err="1"/>
              <a:t>acts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an </a:t>
            </a:r>
            <a:r>
              <a:rPr lang="it-IT" sz="2000" dirty="0" err="1"/>
              <a:t>energy</a:t>
            </a:r>
            <a:r>
              <a:rPr lang="it-IT" sz="2000" dirty="0"/>
              <a:t> </a:t>
            </a:r>
            <a:r>
              <a:rPr lang="it-IT" sz="2000" dirty="0" err="1"/>
              <a:t>sensor</a:t>
            </a:r>
            <a:r>
              <a:rPr lang="it-IT" sz="2000" dirty="0"/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000" dirty="0"/>
              <a:t>AMP:ATP ratio </a:t>
            </a:r>
            <a:r>
              <a:rPr lang="it-IT" sz="2000" dirty="0" err="1"/>
              <a:t>is</a:t>
            </a:r>
            <a:r>
              <a:rPr lang="it-IT" sz="2000" dirty="0"/>
              <a:t> a  sensitive </a:t>
            </a:r>
            <a:r>
              <a:rPr lang="it-IT" sz="2000" dirty="0" err="1"/>
              <a:t>indicator</a:t>
            </a:r>
            <a:r>
              <a:rPr lang="it-IT" sz="2000" dirty="0"/>
              <a:t> of </a:t>
            </a:r>
            <a:r>
              <a:rPr lang="it-IT" sz="2000" dirty="0" err="1"/>
              <a:t>cellular</a:t>
            </a:r>
            <a:r>
              <a:rPr lang="it-IT" sz="2000" dirty="0"/>
              <a:t> </a:t>
            </a:r>
            <a:r>
              <a:rPr lang="it-IT" sz="2000" dirty="0" err="1"/>
              <a:t>energy</a:t>
            </a:r>
            <a:r>
              <a:rPr lang="it-IT" sz="2000" dirty="0"/>
              <a:t> status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000" dirty="0"/>
              <a:t>Sak1, Elm1 and Tos3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identified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kinases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function</a:t>
            </a:r>
            <a:r>
              <a:rPr lang="it-IT" sz="2000" dirty="0"/>
              <a:t> </a:t>
            </a:r>
            <a:r>
              <a:rPr lang="it-IT" sz="2000" dirty="0" err="1"/>
              <a:t>upstream</a:t>
            </a:r>
            <a:r>
              <a:rPr lang="it-IT" sz="2000" dirty="0"/>
              <a:t> of the SNF1 </a:t>
            </a:r>
            <a:r>
              <a:rPr lang="it-IT" sz="2000" dirty="0" err="1"/>
              <a:t>complex</a:t>
            </a:r>
            <a:r>
              <a:rPr lang="it-IT" sz="2000" dirty="0"/>
              <a:t> by </a:t>
            </a:r>
            <a:r>
              <a:rPr lang="it-IT" sz="2000" dirty="0" err="1"/>
              <a:t>various</a:t>
            </a:r>
            <a:r>
              <a:rPr lang="it-IT" sz="2000" dirty="0"/>
              <a:t> </a:t>
            </a:r>
            <a:r>
              <a:rPr lang="it-IT" sz="2000" dirty="0" err="1"/>
              <a:t>whole­</a:t>
            </a:r>
            <a:r>
              <a:rPr lang="it-IT" sz="2000" dirty="0"/>
              <a:t> </a:t>
            </a:r>
            <a:r>
              <a:rPr lang="it-IT" sz="2000" dirty="0" err="1"/>
              <a:t>genome</a:t>
            </a:r>
            <a:r>
              <a:rPr lang="it-IT" sz="2000" dirty="0"/>
              <a:t> screening </a:t>
            </a:r>
            <a:r>
              <a:rPr lang="it-IT" sz="2000" dirty="0" err="1"/>
              <a:t>strategies</a:t>
            </a:r>
            <a:r>
              <a:rPr lang="it-IT" sz="2000" dirty="0"/>
              <a:t>. </a:t>
            </a:r>
            <a:r>
              <a:rPr lang="it-IT" sz="2000" dirty="0" err="1"/>
              <a:t>There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sufficient</a:t>
            </a:r>
            <a:r>
              <a:rPr lang="it-IT" sz="2000" dirty="0"/>
              <a:t> </a:t>
            </a:r>
            <a:r>
              <a:rPr lang="it-IT" sz="2000" dirty="0" err="1"/>
              <a:t>redundancy</a:t>
            </a:r>
            <a:r>
              <a:rPr lang="it-IT" sz="2000" dirty="0"/>
              <a:t> in the </a:t>
            </a:r>
            <a:r>
              <a:rPr lang="it-IT" sz="2000" dirty="0" err="1"/>
              <a:t>function</a:t>
            </a:r>
            <a:r>
              <a:rPr lang="it-IT" sz="2000" dirty="0"/>
              <a:t> of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three</a:t>
            </a:r>
            <a:r>
              <a:rPr lang="it-IT" sz="2000" dirty="0"/>
              <a:t> </a:t>
            </a:r>
            <a:r>
              <a:rPr lang="it-IT" sz="2000" dirty="0" err="1"/>
              <a:t>kinases</a:t>
            </a:r>
            <a:r>
              <a:rPr lang="it-IT" sz="2000" dirty="0"/>
              <a:t>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three</a:t>
            </a:r>
            <a:r>
              <a:rPr lang="it-IT" sz="2000" dirty="0"/>
              <a:t> must be </a:t>
            </a:r>
            <a:r>
              <a:rPr lang="it-IT" sz="2000" dirty="0" err="1"/>
              <a:t>knocked</a:t>
            </a:r>
            <a:r>
              <a:rPr lang="it-IT" sz="2000" dirty="0"/>
              <a:t> out to generate the </a:t>
            </a:r>
            <a:r>
              <a:rPr lang="it-IT" sz="2000" dirty="0" err="1"/>
              <a:t>same</a:t>
            </a:r>
            <a:r>
              <a:rPr lang="it-IT" sz="2000" dirty="0"/>
              <a:t> </a:t>
            </a:r>
            <a:r>
              <a:rPr lang="it-IT" sz="2000" dirty="0" err="1"/>
              <a:t>phenotype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i="1" dirty="0"/>
              <a:t>snf1 </a:t>
            </a:r>
            <a:r>
              <a:rPr lang="it-IT" sz="2000" dirty="0" err="1"/>
              <a:t>mutant</a:t>
            </a:r>
            <a:r>
              <a:rPr lang="it-IT" sz="2000" dirty="0"/>
              <a:t>. </a:t>
            </a:r>
            <a:r>
              <a:rPr lang="it-IT" sz="2000" dirty="0" err="1"/>
              <a:t>Although</a:t>
            </a:r>
            <a:r>
              <a:rPr lang="it-IT" sz="2000" dirty="0"/>
              <a:t> </a:t>
            </a:r>
            <a:r>
              <a:rPr lang="it-IT" sz="2000" dirty="0" err="1"/>
              <a:t>there</a:t>
            </a:r>
            <a:r>
              <a:rPr lang="it-IT" sz="2000" dirty="0"/>
              <a:t> are no </a:t>
            </a:r>
            <a:r>
              <a:rPr lang="it-IT" sz="2000" dirty="0" err="1"/>
              <a:t>clear</a:t>
            </a:r>
            <a:r>
              <a:rPr lang="it-IT" sz="2000" dirty="0"/>
              <a:t> </a:t>
            </a:r>
            <a:r>
              <a:rPr lang="it-IT" sz="2000" dirty="0" err="1"/>
              <a:t>orthologues</a:t>
            </a:r>
            <a:r>
              <a:rPr lang="it-IT" sz="2000" dirty="0"/>
              <a:t> of </a:t>
            </a:r>
            <a:r>
              <a:rPr lang="it-IT" sz="2000" i="1" dirty="0"/>
              <a:t>SAK1</a:t>
            </a:r>
            <a:r>
              <a:rPr lang="it-IT" sz="2000" dirty="0"/>
              <a:t>, </a:t>
            </a:r>
            <a:r>
              <a:rPr lang="it-IT" sz="2000" i="1" dirty="0"/>
              <a:t>TOS3 </a:t>
            </a:r>
            <a:r>
              <a:rPr lang="it-IT" sz="2000" dirty="0"/>
              <a:t>or </a:t>
            </a:r>
            <a:r>
              <a:rPr lang="it-IT" sz="2000" i="1" dirty="0"/>
              <a:t>ELM1 </a:t>
            </a:r>
            <a:r>
              <a:rPr lang="it-IT" sz="2000" dirty="0"/>
              <a:t>in the human </a:t>
            </a:r>
            <a:r>
              <a:rPr lang="it-IT" sz="2000" dirty="0" err="1"/>
              <a:t>genome</a:t>
            </a:r>
            <a:r>
              <a:rPr lang="it-IT" sz="2000" dirty="0"/>
              <a:t>, the </a:t>
            </a:r>
            <a:r>
              <a:rPr lang="it-IT" sz="2000" dirty="0" err="1"/>
              <a:t>protein</a:t>
            </a:r>
            <a:r>
              <a:rPr lang="it-IT" sz="2000" dirty="0"/>
              <a:t> </a:t>
            </a:r>
            <a:r>
              <a:rPr lang="it-IT" sz="2000" dirty="0" err="1"/>
              <a:t>kinases</a:t>
            </a:r>
            <a:r>
              <a:rPr lang="it-IT" sz="2000" dirty="0"/>
              <a:t> with </a:t>
            </a:r>
            <a:r>
              <a:rPr lang="it-IT" sz="2000" dirty="0" err="1"/>
              <a:t>kinase</a:t>
            </a:r>
            <a:r>
              <a:rPr lang="it-IT" sz="2000" dirty="0"/>
              <a:t> </a:t>
            </a:r>
            <a:r>
              <a:rPr lang="it-IT" sz="2000" dirty="0" err="1"/>
              <a:t>domains</a:t>
            </a:r>
            <a:r>
              <a:rPr lang="it-IT" sz="2000" dirty="0"/>
              <a:t> </a:t>
            </a:r>
            <a:r>
              <a:rPr lang="it-IT" sz="2000" dirty="0" err="1"/>
              <a:t>closest</a:t>
            </a:r>
            <a:r>
              <a:rPr lang="it-IT" sz="2000" dirty="0"/>
              <a:t> in </a:t>
            </a:r>
            <a:r>
              <a:rPr lang="it-IT" sz="2000" dirty="0" err="1"/>
              <a:t>sequence</a:t>
            </a:r>
            <a:r>
              <a:rPr lang="it-IT" sz="2000" dirty="0"/>
              <a:t> are LKB1 and the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calmodulin­-dependent</a:t>
            </a:r>
            <a:r>
              <a:rPr lang="it-IT" sz="2000" dirty="0"/>
              <a:t> </a:t>
            </a:r>
            <a:r>
              <a:rPr lang="it-IT" sz="2000" dirty="0" err="1"/>
              <a:t>protein</a:t>
            </a:r>
            <a:r>
              <a:rPr lang="it-IT" sz="2000" dirty="0"/>
              <a:t> </a:t>
            </a:r>
            <a:r>
              <a:rPr lang="it-IT" sz="2000" dirty="0" err="1"/>
              <a:t>kinases</a:t>
            </a:r>
            <a:r>
              <a:rPr lang="it-IT" sz="2000" dirty="0"/>
              <a:t>, </a:t>
            </a:r>
            <a:r>
              <a:rPr lang="it-IT" sz="2000" dirty="0" err="1"/>
              <a:t>CaMKK</a:t>
            </a:r>
            <a:r>
              <a:rPr lang="it-IT" sz="2000" dirty="0"/>
              <a:t>α and </a:t>
            </a:r>
            <a:r>
              <a:rPr lang="it-IT" sz="2000" dirty="0" err="1"/>
              <a:t>CaMKK</a:t>
            </a:r>
            <a:r>
              <a:rPr lang="it-IT" sz="2000" dirty="0"/>
              <a:t>β. </a:t>
            </a:r>
            <a:r>
              <a:rPr lang="it-IT" sz="2000" dirty="0" err="1"/>
              <a:t>Subsequent</a:t>
            </a:r>
            <a:r>
              <a:rPr lang="it-IT" sz="2000" dirty="0"/>
              <a:t> </a:t>
            </a:r>
            <a:r>
              <a:rPr lang="it-IT" sz="2000" dirty="0" err="1"/>
              <a:t>studies</a:t>
            </a:r>
            <a:r>
              <a:rPr lang="it-IT" sz="2000" dirty="0"/>
              <a:t> </a:t>
            </a:r>
            <a:r>
              <a:rPr lang="it-IT" sz="2000" dirty="0" err="1"/>
              <a:t>revealed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both</a:t>
            </a:r>
            <a:r>
              <a:rPr lang="it-IT" sz="2000" dirty="0"/>
              <a:t> LKB1 and </a:t>
            </a:r>
            <a:r>
              <a:rPr lang="it-IT" sz="2000" dirty="0" err="1"/>
              <a:t>CaMKK</a:t>
            </a:r>
            <a:r>
              <a:rPr lang="it-IT" sz="2000" dirty="0"/>
              <a:t>β </a:t>
            </a:r>
            <a:r>
              <a:rPr lang="it-IT" sz="2000" dirty="0" err="1"/>
              <a:t>act</a:t>
            </a:r>
            <a:r>
              <a:rPr lang="it-IT" sz="2000" dirty="0"/>
              <a:t> </a:t>
            </a:r>
            <a:r>
              <a:rPr lang="it-IT" sz="2000" dirty="0" err="1"/>
              <a:t>upstream</a:t>
            </a:r>
            <a:r>
              <a:rPr lang="it-IT" sz="2000" dirty="0"/>
              <a:t> of AMPK in </a:t>
            </a:r>
            <a:r>
              <a:rPr lang="it-IT" sz="2000" dirty="0" err="1"/>
              <a:t>mammalian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.  </a:t>
            </a:r>
          </a:p>
          <a:p>
            <a:pPr marL="457200" indent="-457200" algn="just">
              <a:buFont typeface="Arial"/>
              <a:buChar char="•"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44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795867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000" dirty="0"/>
              <a:t>In </a:t>
            </a:r>
            <a:r>
              <a:rPr lang="it-IT" sz="2000" dirty="0" err="1"/>
              <a:t>mammals</a:t>
            </a:r>
            <a:r>
              <a:rPr lang="it-IT" sz="2000" dirty="0"/>
              <a:t>, the a </a:t>
            </a:r>
            <a:r>
              <a:rPr lang="it-IT" sz="2000" dirty="0" err="1"/>
              <a:t>subunit</a:t>
            </a:r>
            <a:r>
              <a:rPr lang="it-IT" sz="2000" dirty="0"/>
              <a:t> </a:t>
            </a:r>
            <a:r>
              <a:rPr lang="it-IT" sz="2000" dirty="0" err="1"/>
              <a:t>occurs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2 </a:t>
            </a:r>
            <a:r>
              <a:rPr lang="it-IT" sz="2000" dirty="0" err="1"/>
              <a:t>isoforms</a:t>
            </a:r>
            <a:r>
              <a:rPr lang="it-IT" sz="2000" dirty="0"/>
              <a:t> (</a:t>
            </a:r>
            <a:r>
              <a:rPr lang="it-IT" sz="2000" dirty="0">
                <a:latin typeface="Symbol" charset="2"/>
                <a:cs typeface="Symbol" charset="2"/>
              </a:rPr>
              <a:t>a</a:t>
            </a:r>
            <a:r>
              <a:rPr lang="it-IT" sz="2000" dirty="0"/>
              <a:t>1/</a:t>
            </a:r>
            <a:r>
              <a:rPr lang="it-IT" sz="2000" dirty="0">
                <a:latin typeface="Symbol" charset="2"/>
                <a:cs typeface="Symbol" charset="2"/>
              </a:rPr>
              <a:t>a</a:t>
            </a:r>
            <a:r>
              <a:rPr lang="it-IT" sz="2000" dirty="0"/>
              <a:t>2), the </a:t>
            </a:r>
            <a:r>
              <a:rPr lang="it-IT" sz="2000" dirty="0">
                <a:latin typeface="Symbol" charset="2"/>
                <a:cs typeface="Symbol" charset="2"/>
              </a:rPr>
              <a:t>b </a:t>
            </a:r>
            <a:r>
              <a:rPr lang="it-IT" sz="2000" dirty="0" err="1"/>
              <a:t>subunit</a:t>
            </a:r>
            <a:r>
              <a:rPr lang="it-IT" sz="2000" dirty="0"/>
              <a:t> 2 (</a:t>
            </a:r>
            <a:r>
              <a:rPr lang="it-IT" sz="2000" dirty="0">
                <a:latin typeface="Symbol" charset="2"/>
                <a:cs typeface="Symbol" charset="2"/>
              </a:rPr>
              <a:t>b</a:t>
            </a:r>
            <a:r>
              <a:rPr lang="it-IT" sz="2000" dirty="0"/>
              <a:t>1/</a:t>
            </a:r>
            <a:r>
              <a:rPr lang="it-IT" sz="2000" dirty="0">
                <a:latin typeface="Symbol" charset="2"/>
                <a:cs typeface="Symbol" charset="2"/>
              </a:rPr>
              <a:t>b</a:t>
            </a:r>
            <a:r>
              <a:rPr lang="it-IT" sz="2000" dirty="0"/>
              <a:t>2) and the </a:t>
            </a:r>
            <a:r>
              <a:rPr lang="it-IT" sz="2000" dirty="0">
                <a:latin typeface="Symbol" charset="2"/>
                <a:cs typeface="Symbol" charset="2"/>
              </a:rPr>
              <a:t>g</a:t>
            </a:r>
            <a:r>
              <a:rPr lang="it-IT" sz="2000" dirty="0"/>
              <a:t> </a:t>
            </a:r>
            <a:r>
              <a:rPr lang="it-IT" sz="2000" dirty="0" err="1"/>
              <a:t>subunit</a:t>
            </a:r>
            <a:r>
              <a:rPr lang="it-IT" sz="2000" dirty="0"/>
              <a:t> 3 (</a:t>
            </a:r>
            <a:r>
              <a:rPr lang="it-IT" sz="2000" dirty="0">
                <a:latin typeface="Symbol" charset="2"/>
                <a:cs typeface="Symbol" charset="2"/>
              </a:rPr>
              <a:t>g</a:t>
            </a:r>
            <a:r>
              <a:rPr lang="it-IT" sz="2000" dirty="0"/>
              <a:t>1-</a:t>
            </a:r>
            <a:r>
              <a:rPr lang="it-IT" sz="2000" dirty="0">
                <a:latin typeface="Symbol" charset="2"/>
                <a:cs typeface="Symbol" charset="2"/>
              </a:rPr>
              <a:t>g</a:t>
            </a:r>
            <a:r>
              <a:rPr lang="it-IT" sz="2000" dirty="0"/>
              <a:t>3),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give</a:t>
            </a:r>
            <a:r>
              <a:rPr lang="it-IT" sz="2000" dirty="0"/>
              <a:t> rise to 12 </a:t>
            </a:r>
            <a:r>
              <a:rPr lang="it-IT" sz="2000" dirty="0" err="1"/>
              <a:t>heterotrimeric</a:t>
            </a:r>
            <a:r>
              <a:rPr lang="it-IT" sz="2000" dirty="0"/>
              <a:t> </a:t>
            </a:r>
            <a:r>
              <a:rPr lang="it-IT" sz="2000" dirty="0" err="1"/>
              <a:t>combinations</a:t>
            </a:r>
            <a:r>
              <a:rPr lang="it-IT" sz="2000" dirty="0"/>
              <a:t>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The </a:t>
            </a:r>
            <a:r>
              <a:rPr lang="it-IT" sz="2000" dirty="0">
                <a:latin typeface="Symbol" charset="2"/>
                <a:cs typeface="Symbol" charset="2"/>
              </a:rPr>
              <a:t>a</a:t>
            </a:r>
            <a:r>
              <a:rPr lang="it-IT" sz="2000" dirty="0"/>
              <a:t> </a:t>
            </a:r>
            <a:r>
              <a:rPr lang="it-IT" sz="2000" dirty="0" err="1"/>
              <a:t>subunit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a </a:t>
            </a:r>
            <a:r>
              <a:rPr lang="it-IT" sz="2000" dirty="0" err="1"/>
              <a:t>kinase</a:t>
            </a:r>
            <a:r>
              <a:rPr lang="it-IT" sz="2000" dirty="0"/>
              <a:t> domain </a:t>
            </a:r>
            <a:r>
              <a:rPr lang="it-IT" sz="2000" dirty="0" err="1"/>
              <a:t>at</a:t>
            </a:r>
            <a:r>
              <a:rPr lang="it-IT" sz="2000" dirty="0"/>
              <a:t> the </a:t>
            </a:r>
            <a:r>
              <a:rPr lang="it-IT" sz="2000" dirty="0" err="1"/>
              <a:t>N-terminus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</a:t>
            </a:r>
            <a:r>
              <a:rPr lang="it-IT" sz="2000" dirty="0" err="1"/>
              <a:t>active</a:t>
            </a:r>
            <a:r>
              <a:rPr lang="it-IT" sz="2000" dirty="0"/>
              <a:t> </a:t>
            </a:r>
            <a:r>
              <a:rPr lang="it-IT" sz="2000" dirty="0" err="1"/>
              <a:t>after</a:t>
            </a:r>
            <a:r>
              <a:rPr lang="it-IT" sz="2000" dirty="0"/>
              <a:t> </a:t>
            </a:r>
            <a:r>
              <a:rPr lang="it-IT" sz="2000" dirty="0" err="1"/>
              <a:t>phosphorylation</a:t>
            </a:r>
            <a:r>
              <a:rPr lang="it-IT" sz="2000" dirty="0"/>
              <a:t> in the </a:t>
            </a:r>
            <a:r>
              <a:rPr lang="it-IT" sz="2000" dirty="0" err="1"/>
              <a:t>activation</a:t>
            </a:r>
            <a:r>
              <a:rPr lang="it-IT" sz="2000" dirty="0"/>
              <a:t> </a:t>
            </a:r>
            <a:r>
              <a:rPr lang="it-IT" sz="2000" dirty="0" err="1"/>
              <a:t>loop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Thr-172. The major </a:t>
            </a:r>
            <a:r>
              <a:rPr lang="it-IT" sz="2000" dirty="0" err="1"/>
              <a:t>upstream</a:t>
            </a:r>
            <a:r>
              <a:rPr lang="it-IT" sz="2000" dirty="0"/>
              <a:t> </a:t>
            </a:r>
            <a:r>
              <a:rPr lang="it-IT" sz="2000" dirty="0" err="1"/>
              <a:t>kinase</a:t>
            </a:r>
            <a:r>
              <a:rPr lang="it-IT" sz="2000" dirty="0"/>
              <a:t> phosphorylatinghr-172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shown</a:t>
            </a:r>
            <a:r>
              <a:rPr lang="it-IT" sz="2000" dirty="0"/>
              <a:t> to be </a:t>
            </a:r>
            <a:r>
              <a:rPr lang="it-IT" sz="2000" dirty="0" err="1"/>
              <a:t>liver</a:t>
            </a:r>
            <a:r>
              <a:rPr lang="it-IT" sz="2000" dirty="0"/>
              <a:t> </a:t>
            </a:r>
            <a:r>
              <a:rPr lang="it-IT" sz="2000" dirty="0" err="1"/>
              <a:t>kinase</a:t>
            </a:r>
            <a:r>
              <a:rPr lang="it-IT" sz="2000" dirty="0"/>
              <a:t> B1 (LKB1),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previously</a:t>
            </a:r>
            <a:r>
              <a:rPr lang="it-IT" sz="2000" dirty="0"/>
              <a:t> </a:t>
            </a:r>
            <a:r>
              <a:rPr lang="it-IT" sz="2000" dirty="0" err="1"/>
              <a:t>identified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tumor</a:t>
            </a:r>
            <a:r>
              <a:rPr lang="it-IT" sz="2000" dirty="0"/>
              <a:t> </a:t>
            </a:r>
            <a:r>
              <a:rPr lang="it-IT" sz="2000" dirty="0" err="1"/>
              <a:t>suppressor</a:t>
            </a:r>
            <a:r>
              <a:rPr lang="it-IT" sz="2000" dirty="0"/>
              <a:t>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 err="1"/>
              <a:t>Loss</a:t>
            </a:r>
            <a:r>
              <a:rPr lang="it-IT" sz="2000" dirty="0"/>
              <a:t>- of-</a:t>
            </a:r>
            <a:r>
              <a:rPr lang="it-IT" sz="2000" dirty="0" err="1"/>
              <a:t>function</a:t>
            </a:r>
            <a:r>
              <a:rPr lang="it-IT" sz="2000" dirty="0"/>
              <a:t> </a:t>
            </a:r>
            <a:r>
              <a:rPr lang="it-IT" sz="2000" dirty="0" err="1"/>
              <a:t>mutations</a:t>
            </a:r>
            <a:r>
              <a:rPr lang="it-IT" sz="2000" dirty="0"/>
              <a:t> in LKB1 cause an </a:t>
            </a:r>
            <a:r>
              <a:rPr lang="it-IT" sz="2000" dirty="0" err="1"/>
              <a:t>inherited</a:t>
            </a:r>
            <a:r>
              <a:rPr lang="it-IT" sz="2000" dirty="0"/>
              <a:t> </a:t>
            </a:r>
            <a:r>
              <a:rPr lang="it-IT" sz="2000" dirty="0" err="1"/>
              <a:t>susceptibility</a:t>
            </a:r>
            <a:r>
              <a:rPr lang="it-IT" sz="2000" dirty="0"/>
              <a:t> to </a:t>
            </a:r>
            <a:r>
              <a:rPr lang="it-IT" sz="2000" dirty="0" err="1"/>
              <a:t>cancer</a:t>
            </a:r>
            <a:r>
              <a:rPr lang="it-IT" sz="2000" dirty="0"/>
              <a:t> (</a:t>
            </a:r>
            <a:r>
              <a:rPr lang="it-IT" sz="2000" dirty="0" err="1"/>
              <a:t>Peutz-Jeghers</a:t>
            </a:r>
            <a:r>
              <a:rPr lang="it-IT" sz="2000" dirty="0"/>
              <a:t> </a:t>
            </a:r>
            <a:r>
              <a:rPr lang="it-IT" sz="2000" dirty="0" err="1"/>
              <a:t>syndrome</a:t>
            </a:r>
            <a:r>
              <a:rPr lang="it-IT" sz="2000" dirty="0"/>
              <a:t>), </a:t>
            </a:r>
            <a:r>
              <a:rPr lang="it-IT" sz="2000" dirty="0" err="1"/>
              <a:t>whereas</a:t>
            </a:r>
            <a:r>
              <a:rPr lang="it-IT" sz="2000" dirty="0"/>
              <a:t> </a:t>
            </a:r>
            <a:r>
              <a:rPr lang="it-IT" sz="2000" dirty="0" err="1"/>
              <a:t>somatic</a:t>
            </a:r>
            <a:r>
              <a:rPr lang="it-IT" sz="2000" dirty="0"/>
              <a:t> </a:t>
            </a:r>
            <a:r>
              <a:rPr lang="it-IT" sz="2000" dirty="0" err="1"/>
              <a:t>mutations</a:t>
            </a:r>
            <a:r>
              <a:rPr lang="it-IT" sz="2000" dirty="0"/>
              <a:t> are </a:t>
            </a:r>
            <a:r>
              <a:rPr lang="it-IT" sz="2000" dirty="0" err="1"/>
              <a:t>frequent</a:t>
            </a:r>
            <a:r>
              <a:rPr lang="it-IT" sz="2000" dirty="0"/>
              <a:t> in some </a:t>
            </a:r>
            <a:r>
              <a:rPr lang="it-IT" sz="2000" dirty="0" err="1"/>
              <a:t>cancers</a:t>
            </a:r>
            <a:r>
              <a:rPr lang="it-IT" sz="2000" dirty="0"/>
              <a:t>, </a:t>
            </a:r>
            <a:r>
              <a:rPr lang="it-IT" sz="2000" dirty="0" err="1"/>
              <a:t>especially</a:t>
            </a:r>
            <a:r>
              <a:rPr lang="it-IT" sz="2000" dirty="0"/>
              <a:t> </a:t>
            </a:r>
            <a:r>
              <a:rPr lang="it-IT" sz="2000" dirty="0" err="1"/>
              <a:t>lung</a:t>
            </a:r>
            <a:r>
              <a:rPr lang="it-IT" sz="2000" dirty="0"/>
              <a:t> and </a:t>
            </a:r>
            <a:r>
              <a:rPr lang="it-IT" sz="2000" dirty="0" err="1"/>
              <a:t>cervical</a:t>
            </a:r>
            <a:r>
              <a:rPr lang="it-IT" sz="2000" dirty="0"/>
              <a:t> </a:t>
            </a:r>
            <a:r>
              <a:rPr lang="it-IT" sz="2000" dirty="0" err="1"/>
              <a:t>cancers</a:t>
            </a:r>
            <a:r>
              <a:rPr lang="it-IT" sz="2000" dirty="0"/>
              <a:t>. </a:t>
            </a:r>
            <a:r>
              <a:rPr lang="it-IT" sz="2000" dirty="0" err="1"/>
              <a:t>Although</a:t>
            </a:r>
            <a:r>
              <a:rPr lang="it-IT" sz="2000" dirty="0"/>
              <a:t> LKB1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acts</a:t>
            </a:r>
            <a:r>
              <a:rPr lang="it-IT" sz="2000" dirty="0"/>
              <a:t> </a:t>
            </a:r>
            <a:r>
              <a:rPr lang="it-IT" sz="2000" dirty="0" err="1"/>
              <a:t>upstream</a:t>
            </a:r>
            <a:r>
              <a:rPr lang="it-IT" sz="2000" dirty="0"/>
              <a:t> of a small family of AMPK-</a:t>
            </a:r>
            <a:r>
              <a:rPr lang="it-IT" sz="2000" dirty="0" err="1"/>
              <a:t>related</a:t>
            </a:r>
            <a:r>
              <a:rPr lang="it-IT" sz="2000" dirty="0"/>
              <a:t> </a:t>
            </a:r>
            <a:r>
              <a:rPr lang="it-IT" sz="2000" dirty="0" err="1"/>
              <a:t>kinases</a:t>
            </a:r>
            <a:r>
              <a:rPr lang="it-IT" sz="2000" dirty="0"/>
              <a:t>, AMPK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target </a:t>
            </a:r>
            <a:r>
              <a:rPr lang="it-IT" sz="2000" dirty="0" err="1"/>
              <a:t>known</a:t>
            </a:r>
            <a:r>
              <a:rPr lang="it-IT" sz="2000" dirty="0"/>
              <a:t> to </a:t>
            </a:r>
            <a:r>
              <a:rPr lang="it-IT" sz="2000" dirty="0" err="1"/>
              <a:t>inhibit</a:t>
            </a:r>
            <a:r>
              <a:rPr lang="it-IT" sz="2000" dirty="0"/>
              <a:t>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growth</a:t>
            </a:r>
            <a:r>
              <a:rPr lang="it-IT" sz="2000" dirty="0"/>
              <a:t> and </a:t>
            </a:r>
            <a:r>
              <a:rPr lang="it-IT" sz="2000" dirty="0" err="1"/>
              <a:t>proliferation</a:t>
            </a:r>
            <a:r>
              <a:rPr lang="it-IT" sz="2000" dirty="0"/>
              <a:t>, and </a:t>
            </a:r>
            <a:r>
              <a:rPr lang="it-IT" sz="2000" dirty="0" err="1"/>
              <a:t>thus</a:t>
            </a:r>
            <a:r>
              <a:rPr lang="it-IT" sz="2000" dirty="0"/>
              <a:t>,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tumor-suppressor</a:t>
            </a:r>
            <a:r>
              <a:rPr lang="it-IT" sz="2000" dirty="0"/>
              <a:t> </a:t>
            </a:r>
            <a:r>
              <a:rPr lang="it-IT" sz="2000" dirty="0" err="1"/>
              <a:t>effects</a:t>
            </a:r>
            <a:r>
              <a:rPr lang="it-IT" sz="2000" dirty="0"/>
              <a:t> </a:t>
            </a:r>
            <a:r>
              <a:rPr lang="it-IT" sz="2000" dirty="0" err="1"/>
              <a:t>may</a:t>
            </a:r>
            <a:r>
              <a:rPr lang="it-IT" sz="2000" dirty="0"/>
              <a:t> be </a:t>
            </a:r>
            <a:r>
              <a:rPr lang="it-IT" sz="2000" dirty="0" err="1"/>
              <a:t>mediated</a:t>
            </a:r>
            <a:r>
              <a:rPr lang="it-IT" sz="2000" dirty="0"/>
              <a:t> by AMPK.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The </a:t>
            </a:r>
            <a:r>
              <a:rPr lang="it-IT" sz="2000" dirty="0">
                <a:latin typeface="Symbol" charset="2"/>
                <a:cs typeface="Symbol" charset="2"/>
              </a:rPr>
              <a:t>b</a:t>
            </a:r>
            <a:r>
              <a:rPr lang="it-IT" sz="2000" dirty="0"/>
              <a:t> </a:t>
            </a:r>
            <a:r>
              <a:rPr lang="it-IT" sz="2000" dirty="0" err="1"/>
              <a:t>subunit</a:t>
            </a:r>
            <a:r>
              <a:rPr lang="it-IT" sz="2000" dirty="0"/>
              <a:t> </a:t>
            </a:r>
            <a:r>
              <a:rPr lang="it-IT" sz="2000" dirty="0" err="1"/>
              <a:t>contains</a:t>
            </a:r>
            <a:r>
              <a:rPr lang="it-IT" sz="2000" dirty="0"/>
              <a:t> a </a:t>
            </a:r>
            <a:r>
              <a:rPr lang="it-IT" sz="2000" dirty="0" err="1"/>
              <a:t>glycogen-binding</a:t>
            </a:r>
            <a:r>
              <a:rPr lang="it-IT" sz="2000" dirty="0"/>
              <a:t> domain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causes</a:t>
            </a:r>
            <a:r>
              <a:rPr lang="it-IT" sz="2000" dirty="0"/>
              <a:t> the </a:t>
            </a:r>
            <a:r>
              <a:rPr lang="it-IT" sz="2000" dirty="0" err="1"/>
              <a:t>complex</a:t>
            </a:r>
            <a:r>
              <a:rPr lang="it-IT" sz="2000" dirty="0"/>
              <a:t> to </a:t>
            </a:r>
            <a:r>
              <a:rPr lang="it-IT" sz="2000" dirty="0" err="1"/>
              <a:t>bind</a:t>
            </a:r>
            <a:r>
              <a:rPr lang="it-IT" sz="2000" dirty="0"/>
              <a:t> to </a:t>
            </a:r>
            <a:r>
              <a:rPr lang="it-IT" sz="2000" dirty="0" err="1"/>
              <a:t>glycogen</a:t>
            </a:r>
            <a:r>
              <a:rPr lang="it-IT" sz="2000" dirty="0"/>
              <a:t> </a:t>
            </a:r>
            <a:r>
              <a:rPr lang="it-IT" sz="2000" dirty="0" err="1"/>
              <a:t>particles</a:t>
            </a:r>
            <a:r>
              <a:rPr lang="it-IT" sz="2000" dirty="0"/>
              <a:t>.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monitors</a:t>
            </a:r>
            <a:r>
              <a:rPr lang="it-IT" sz="2000" dirty="0"/>
              <a:t> the status of </a:t>
            </a:r>
            <a:r>
              <a:rPr lang="it-IT" sz="2000" dirty="0" err="1"/>
              <a:t>glycogen</a:t>
            </a:r>
            <a:r>
              <a:rPr lang="it-IT" sz="2000" dirty="0"/>
              <a:t> </a:t>
            </a:r>
            <a:r>
              <a:rPr lang="it-IT" sz="2000" dirty="0" err="1"/>
              <a:t>stores</a:t>
            </a:r>
            <a:r>
              <a:rPr lang="it-IT" sz="2000" dirty="0"/>
              <a:t> and </a:t>
            </a:r>
            <a:r>
              <a:rPr lang="it-IT" sz="2000" dirty="0" err="1"/>
              <a:t>ensures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they</a:t>
            </a:r>
            <a:r>
              <a:rPr lang="it-IT" sz="2000" dirty="0"/>
              <a:t> are </a:t>
            </a:r>
            <a:r>
              <a:rPr lang="it-IT" sz="2000" dirty="0" err="1"/>
              <a:t>rapidly</a:t>
            </a:r>
            <a:r>
              <a:rPr lang="it-IT" sz="2000" dirty="0"/>
              <a:t> </a:t>
            </a:r>
            <a:r>
              <a:rPr lang="it-IT" sz="2000" dirty="0" err="1"/>
              <a:t>replenished</a:t>
            </a:r>
            <a:r>
              <a:rPr lang="it-IT" sz="2000" dirty="0"/>
              <a:t> once </a:t>
            </a:r>
            <a:r>
              <a:rPr lang="it-IT" sz="2000" dirty="0" err="1"/>
              <a:t>depleted</a:t>
            </a:r>
            <a:r>
              <a:rPr lang="it-IT" sz="2000" dirty="0"/>
              <a:t>. </a:t>
            </a:r>
            <a:r>
              <a:rPr lang="it-IT" sz="2000" dirty="0" err="1"/>
              <a:t>Thus</a:t>
            </a:r>
            <a:r>
              <a:rPr lang="it-IT" sz="2000" dirty="0"/>
              <a:t>, AMPK </a:t>
            </a:r>
            <a:r>
              <a:rPr lang="it-IT" sz="2000" dirty="0" err="1"/>
              <a:t>may</a:t>
            </a:r>
            <a:r>
              <a:rPr lang="it-IT" sz="2000" dirty="0"/>
              <a:t> </a:t>
            </a:r>
            <a:r>
              <a:rPr lang="it-IT" sz="2000" dirty="0" err="1"/>
              <a:t>sense</a:t>
            </a:r>
            <a:r>
              <a:rPr lang="it-IT" sz="2000" dirty="0"/>
              <a:t> immediate </a:t>
            </a:r>
            <a:r>
              <a:rPr lang="it-IT" sz="2000" dirty="0" err="1"/>
              <a:t>energy</a:t>
            </a:r>
            <a:r>
              <a:rPr lang="it-IT" sz="2000" dirty="0"/>
              <a:t> </a:t>
            </a:r>
            <a:r>
              <a:rPr lang="it-IT" sz="2000" dirty="0" err="1"/>
              <a:t>availability</a:t>
            </a:r>
            <a:r>
              <a:rPr lang="it-IT" sz="2000" dirty="0"/>
              <a:t> and medium-</a:t>
            </a:r>
            <a:r>
              <a:rPr lang="it-IT" sz="2000" dirty="0" err="1"/>
              <a:t>term</a:t>
            </a:r>
            <a:r>
              <a:rPr lang="it-IT" sz="2000" dirty="0"/>
              <a:t> </a:t>
            </a:r>
            <a:r>
              <a:rPr lang="it-IT" sz="2000" dirty="0" err="1"/>
              <a:t>reserves</a:t>
            </a:r>
            <a:r>
              <a:rPr lang="it-IT" sz="2000" dirty="0"/>
              <a:t> in the </a:t>
            </a:r>
            <a:r>
              <a:rPr lang="it-IT" sz="2000" dirty="0" err="1"/>
              <a:t>form</a:t>
            </a:r>
            <a:r>
              <a:rPr lang="it-IT" sz="2000" dirty="0"/>
              <a:t> of </a:t>
            </a:r>
            <a:r>
              <a:rPr lang="it-IT" sz="2000" dirty="0" err="1"/>
              <a:t>glycogen</a:t>
            </a:r>
            <a:r>
              <a:rPr lang="it-IT" sz="2000" dirty="0"/>
              <a:t>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The </a:t>
            </a:r>
            <a:r>
              <a:rPr lang="it-IT" sz="2000" dirty="0">
                <a:latin typeface="Symbol" charset="2"/>
                <a:cs typeface="Symbol" charset="2"/>
              </a:rPr>
              <a:t>g</a:t>
            </a:r>
            <a:r>
              <a:rPr lang="it-IT" sz="2000" dirty="0"/>
              <a:t> </a:t>
            </a:r>
            <a:r>
              <a:rPr lang="it-IT" sz="2000" dirty="0" err="1"/>
              <a:t>subunit</a:t>
            </a:r>
            <a:r>
              <a:rPr lang="it-IT" sz="2000" dirty="0"/>
              <a:t> </a:t>
            </a:r>
            <a:r>
              <a:rPr lang="it-IT" sz="2000" dirty="0" err="1"/>
              <a:t>contains</a:t>
            </a:r>
            <a:r>
              <a:rPr lang="it-IT" sz="2000" dirty="0"/>
              <a:t> 2 </a:t>
            </a:r>
            <a:r>
              <a:rPr lang="it-IT" sz="2000" dirty="0" err="1"/>
              <a:t>sites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bind</a:t>
            </a:r>
            <a:r>
              <a:rPr lang="it-IT" sz="2000" dirty="0"/>
              <a:t> the </a:t>
            </a:r>
            <a:r>
              <a:rPr lang="it-IT" sz="2000" dirty="0" err="1"/>
              <a:t>regulatory</a:t>
            </a:r>
            <a:r>
              <a:rPr lang="it-IT" sz="2000" dirty="0"/>
              <a:t> </a:t>
            </a:r>
            <a:r>
              <a:rPr lang="it-IT" sz="2000" dirty="0" err="1"/>
              <a:t>nucleotides</a:t>
            </a:r>
            <a:r>
              <a:rPr lang="it-IT" sz="2000" dirty="0"/>
              <a:t> AMP and ATP in an </a:t>
            </a:r>
            <a:r>
              <a:rPr lang="it-IT" sz="2000" dirty="0" err="1"/>
              <a:t>antagonistic</a:t>
            </a:r>
            <a:r>
              <a:rPr lang="it-IT" sz="2000" dirty="0"/>
              <a:t> </a:t>
            </a:r>
            <a:r>
              <a:rPr lang="it-IT" sz="2000" dirty="0" err="1"/>
              <a:t>manner</a:t>
            </a:r>
            <a:r>
              <a:rPr lang="it-IT" sz="2000" dirty="0"/>
              <a:t>.</a:t>
            </a:r>
          </a:p>
          <a:p>
            <a:pPr algn="just"/>
            <a:endParaRPr lang="it-IT" sz="2000" dirty="0"/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908175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Structure</a:t>
            </a:r>
            <a:r>
              <a:rPr lang="it-IT" sz="2000" b="1" dirty="0">
                <a:solidFill>
                  <a:srgbClr val="000099"/>
                </a:solidFill>
                <a:cs typeface="Arial" charset="0"/>
              </a:rPr>
              <a:t> and </a:t>
            </a: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regulation</a:t>
            </a:r>
            <a:endParaRPr lang="it-IT" sz="20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56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1908175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Mammalian</a:t>
            </a:r>
            <a:r>
              <a:rPr lang="it-IT" sz="2000" b="1" dirty="0">
                <a:solidFill>
                  <a:srgbClr val="000099"/>
                </a:solidFill>
                <a:cs typeface="Arial" charset="0"/>
              </a:rPr>
              <a:t> AMPK and </a:t>
            </a: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its</a:t>
            </a:r>
            <a:r>
              <a:rPr lang="it-IT" sz="2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role</a:t>
            </a:r>
            <a:r>
              <a:rPr lang="it-IT" sz="2000" b="1" dirty="0">
                <a:solidFill>
                  <a:srgbClr val="000099"/>
                </a:solidFill>
                <a:cs typeface="Arial" charset="0"/>
              </a:rPr>
              <a:t> in balance </a:t>
            </a:r>
            <a:r>
              <a:rPr lang="it-IT" sz="2000" b="1" dirty="0" err="1">
                <a:solidFill>
                  <a:srgbClr val="000099"/>
                </a:solidFill>
                <a:cs typeface="Arial" charset="0"/>
              </a:rPr>
              <a:t>energy</a:t>
            </a:r>
            <a:r>
              <a:rPr lang="it-IT" sz="2000" b="1" dirty="0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96505" y="931333"/>
            <a:ext cx="81410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000" dirty="0"/>
              <a:t>Animals derive </a:t>
            </a:r>
            <a:r>
              <a:rPr lang="it-IT" sz="2000" dirty="0" err="1"/>
              <a:t>energy</a:t>
            </a:r>
            <a:r>
              <a:rPr lang="it-IT" sz="2000" dirty="0"/>
              <a:t> from </a:t>
            </a:r>
            <a:r>
              <a:rPr lang="it-IT" sz="2000" dirty="0" err="1"/>
              <a:t>oxidation</a:t>
            </a:r>
            <a:r>
              <a:rPr lang="it-IT" sz="2000" dirty="0"/>
              <a:t> of </a:t>
            </a:r>
            <a:r>
              <a:rPr lang="it-IT" sz="2000" dirty="0" err="1"/>
              <a:t>reduced</a:t>
            </a:r>
            <a:r>
              <a:rPr lang="it-IT" sz="2000" dirty="0"/>
              <a:t> carbon </a:t>
            </a:r>
            <a:r>
              <a:rPr lang="it-IT" sz="2000" dirty="0" err="1"/>
              <a:t>compounds</a:t>
            </a:r>
            <a:r>
              <a:rPr lang="it-IT" sz="2000" dirty="0"/>
              <a:t> in </a:t>
            </a:r>
            <a:r>
              <a:rPr lang="it-IT" sz="2000" dirty="0" err="1"/>
              <a:t>food</a:t>
            </a:r>
            <a:r>
              <a:rPr lang="it-IT" sz="2000" dirty="0"/>
              <a:t> and use </a:t>
            </a:r>
            <a:r>
              <a:rPr lang="it-IT" sz="2000" dirty="0" err="1"/>
              <a:t>this</a:t>
            </a:r>
            <a:r>
              <a:rPr lang="it-IT" sz="2000" dirty="0"/>
              <a:t> to </a:t>
            </a:r>
            <a:r>
              <a:rPr lang="it-IT" sz="2000" dirty="0" err="1"/>
              <a:t>synthesize</a:t>
            </a:r>
            <a:r>
              <a:rPr lang="it-IT" sz="2000" dirty="0"/>
              <a:t> ATP from ADP.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The </a:t>
            </a:r>
            <a:r>
              <a:rPr lang="it-IT" sz="2000" dirty="0" err="1"/>
              <a:t>consequent</a:t>
            </a:r>
            <a:r>
              <a:rPr lang="it-IT" sz="2000" dirty="0"/>
              <a:t> high ATP:ADP ratio </a:t>
            </a:r>
            <a:r>
              <a:rPr lang="it-IT" sz="2000" dirty="0" err="1"/>
              <a:t>drives</a:t>
            </a:r>
            <a:r>
              <a:rPr lang="it-IT" sz="2000" dirty="0"/>
              <a:t> </a:t>
            </a:r>
            <a:r>
              <a:rPr lang="it-IT" sz="2000" dirty="0" err="1"/>
              <a:t>most</a:t>
            </a:r>
            <a:r>
              <a:rPr lang="it-IT" sz="2000" dirty="0"/>
              <a:t> of the </a:t>
            </a:r>
            <a:r>
              <a:rPr lang="it-IT" sz="2000" dirty="0" err="1"/>
              <a:t>energy-requiring</a:t>
            </a:r>
            <a:r>
              <a:rPr lang="it-IT" sz="2000" dirty="0"/>
              <a:t> </a:t>
            </a:r>
            <a:r>
              <a:rPr lang="it-IT" sz="2000" dirty="0" err="1"/>
              <a:t>reactions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occur</a:t>
            </a:r>
            <a:r>
              <a:rPr lang="it-IT" sz="2000" dirty="0"/>
              <a:t> in the </a:t>
            </a:r>
            <a:r>
              <a:rPr lang="it-IT" sz="2000" dirty="0" err="1"/>
              <a:t>cell</a:t>
            </a:r>
            <a:r>
              <a:rPr lang="it-IT" sz="2000" dirty="0"/>
              <a:t>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essential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ATP-</a:t>
            </a:r>
            <a:r>
              <a:rPr lang="it-IT" sz="2000" dirty="0" err="1"/>
              <a:t>producing</a:t>
            </a:r>
            <a:r>
              <a:rPr lang="it-IT" sz="2000" dirty="0"/>
              <a:t> and -</a:t>
            </a:r>
            <a:r>
              <a:rPr lang="it-IT" sz="2000" dirty="0" err="1"/>
              <a:t>consuming</a:t>
            </a:r>
            <a:r>
              <a:rPr lang="it-IT" sz="2000" dirty="0"/>
              <a:t> </a:t>
            </a:r>
            <a:r>
              <a:rPr lang="it-IT" sz="2000" dirty="0" err="1"/>
              <a:t>processes</a:t>
            </a:r>
            <a:r>
              <a:rPr lang="it-IT" sz="2000" dirty="0"/>
              <a:t> are </a:t>
            </a:r>
            <a:r>
              <a:rPr lang="it-IT" sz="2000" dirty="0" err="1"/>
              <a:t>maintained</a:t>
            </a:r>
            <a:r>
              <a:rPr lang="it-IT" sz="2000" dirty="0"/>
              <a:t> in a balance, and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achieved</a:t>
            </a:r>
            <a:r>
              <a:rPr lang="it-IT" sz="2000" dirty="0"/>
              <a:t> by the </a:t>
            </a:r>
            <a:r>
              <a:rPr lang="it-IT" sz="2000" dirty="0" err="1"/>
              <a:t>action</a:t>
            </a:r>
            <a:r>
              <a:rPr lang="it-IT" sz="2000" dirty="0"/>
              <a:t> of </a:t>
            </a:r>
            <a:r>
              <a:rPr lang="it-IT" sz="2000" dirty="0" err="1"/>
              <a:t>regulatory</a:t>
            </a:r>
            <a:r>
              <a:rPr lang="it-IT" sz="2000" dirty="0"/>
              <a:t> </a:t>
            </a:r>
            <a:r>
              <a:rPr lang="it-IT" sz="2000" dirty="0" err="1"/>
              <a:t>systems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include AMP-</a:t>
            </a:r>
            <a:r>
              <a:rPr lang="it-IT" sz="2000" dirty="0" err="1"/>
              <a:t>activated</a:t>
            </a:r>
            <a:r>
              <a:rPr lang="it-IT" sz="2000" dirty="0"/>
              <a:t> </a:t>
            </a:r>
            <a:r>
              <a:rPr lang="it-IT" sz="2000" dirty="0" err="1"/>
              <a:t>protein</a:t>
            </a:r>
            <a:r>
              <a:rPr lang="it-IT" sz="2000" dirty="0"/>
              <a:t> </a:t>
            </a:r>
            <a:r>
              <a:rPr lang="it-IT" sz="2000" dirty="0" err="1"/>
              <a:t>kinase</a:t>
            </a:r>
            <a:r>
              <a:rPr lang="it-IT" sz="2000" dirty="0"/>
              <a:t> (AMPK).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In </a:t>
            </a:r>
            <a:r>
              <a:rPr lang="it-IT" sz="2000" dirty="0" err="1"/>
              <a:t>recent</a:t>
            </a:r>
            <a:r>
              <a:rPr lang="it-IT" sz="2000" dirty="0"/>
              <a:t> </a:t>
            </a:r>
            <a:r>
              <a:rPr lang="it-IT" sz="2000" dirty="0" err="1"/>
              <a:t>years</a:t>
            </a:r>
            <a:r>
              <a:rPr lang="it-IT" sz="2000" dirty="0"/>
              <a:t>, AMPK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attracted</a:t>
            </a:r>
            <a:r>
              <a:rPr lang="it-IT" sz="2000" dirty="0"/>
              <a:t> </a:t>
            </a:r>
            <a:r>
              <a:rPr lang="it-IT" sz="2000" dirty="0" err="1"/>
              <a:t>much</a:t>
            </a:r>
            <a:r>
              <a:rPr lang="it-IT" sz="2000" dirty="0"/>
              <a:t> </a:t>
            </a:r>
            <a:r>
              <a:rPr lang="it-IT" sz="2000" dirty="0" err="1"/>
              <a:t>attention</a:t>
            </a:r>
            <a:r>
              <a:rPr lang="it-IT" sz="2000" dirty="0"/>
              <a:t> </a:t>
            </a:r>
            <a:r>
              <a:rPr lang="it-IT" sz="2000" dirty="0" err="1"/>
              <a:t>because</a:t>
            </a:r>
            <a:r>
              <a:rPr lang="it-IT" sz="2000" dirty="0"/>
              <a:t> of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relevance</a:t>
            </a:r>
            <a:r>
              <a:rPr lang="it-IT" sz="2000" dirty="0"/>
              <a:t> to the </a:t>
            </a:r>
            <a:r>
              <a:rPr lang="it-IT" sz="2000" dirty="0" err="1"/>
              <a:t>epidemics</a:t>
            </a:r>
            <a:r>
              <a:rPr lang="it-IT" sz="2000" dirty="0"/>
              <a:t> of </a:t>
            </a:r>
            <a:r>
              <a:rPr lang="it-IT" sz="2000" dirty="0" err="1"/>
              <a:t>obesity</a:t>
            </a:r>
            <a:r>
              <a:rPr lang="it-IT" sz="2000" dirty="0"/>
              <a:t> and </a:t>
            </a:r>
            <a:r>
              <a:rPr lang="it-IT" sz="2000" dirty="0" err="1"/>
              <a:t>type</a:t>
            </a:r>
            <a:r>
              <a:rPr lang="it-IT" sz="2000" dirty="0"/>
              <a:t> 2 </a:t>
            </a:r>
            <a:r>
              <a:rPr lang="it-IT" sz="2000" dirty="0" err="1"/>
              <a:t>diabetes</a:t>
            </a:r>
            <a:r>
              <a:rPr lang="it-IT" sz="2000" dirty="0"/>
              <a:t>. AMPK </a:t>
            </a:r>
            <a:r>
              <a:rPr lang="it-IT" sz="2000" dirty="0" err="1"/>
              <a:t>appears</a:t>
            </a:r>
            <a:r>
              <a:rPr lang="it-IT" sz="2000" dirty="0"/>
              <a:t> to mediate the </a:t>
            </a:r>
            <a:r>
              <a:rPr lang="it-IT" sz="2000" dirty="0" err="1"/>
              <a:t>therapeutic</a:t>
            </a:r>
            <a:r>
              <a:rPr lang="it-IT" sz="2000" dirty="0"/>
              <a:t> benefits of the </a:t>
            </a:r>
            <a:r>
              <a:rPr lang="it-IT" sz="2000" dirty="0" err="1"/>
              <a:t>anti-diabetic</a:t>
            </a:r>
            <a:r>
              <a:rPr lang="it-IT" sz="2000" dirty="0"/>
              <a:t> </a:t>
            </a:r>
            <a:r>
              <a:rPr lang="it-IT" sz="2000" dirty="0" err="1"/>
              <a:t>drug</a:t>
            </a:r>
            <a:r>
              <a:rPr lang="it-IT" sz="2000" dirty="0"/>
              <a:t> </a:t>
            </a:r>
            <a:r>
              <a:rPr lang="it-IT" sz="2000" dirty="0" err="1"/>
              <a:t>metformin</a:t>
            </a:r>
            <a:r>
              <a:rPr lang="it-IT" sz="2000" dirty="0"/>
              <a:t> and of </a:t>
            </a:r>
            <a:r>
              <a:rPr lang="it-IT" sz="2000" dirty="0" err="1"/>
              <a:t>xenobiotics</a:t>
            </a:r>
            <a:r>
              <a:rPr lang="it-IT" sz="2000" dirty="0"/>
              <a:t> or </a:t>
            </a:r>
            <a:r>
              <a:rPr lang="it-IT" sz="2000" dirty="0" err="1"/>
              <a:t>nutraceuticals</a:t>
            </a:r>
            <a:r>
              <a:rPr lang="it-IT" sz="2000" dirty="0"/>
              <a:t>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resveratrol</a:t>
            </a:r>
            <a:r>
              <a:rPr lang="it-IT" sz="2000" dirty="0"/>
              <a:t>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AMPK </a:t>
            </a:r>
            <a:r>
              <a:rPr lang="it-IT" sz="2000" dirty="0" err="1"/>
              <a:t>is</a:t>
            </a:r>
            <a:r>
              <a:rPr lang="it-IT" sz="2000" dirty="0"/>
              <a:t> a target for the </a:t>
            </a:r>
            <a:r>
              <a:rPr lang="it-IT" sz="2000" dirty="0" err="1"/>
              <a:t>adipokines</a:t>
            </a:r>
            <a:r>
              <a:rPr lang="it-IT" sz="2000" dirty="0"/>
              <a:t> </a:t>
            </a:r>
            <a:r>
              <a:rPr lang="it-IT" sz="2000" dirty="0" err="1"/>
              <a:t>leptin</a:t>
            </a:r>
            <a:r>
              <a:rPr lang="it-IT" sz="2000" dirty="0"/>
              <a:t> and </a:t>
            </a:r>
            <a:r>
              <a:rPr lang="it-IT" sz="2000" dirty="0" err="1"/>
              <a:t>adiponectin</a:t>
            </a:r>
            <a:r>
              <a:rPr lang="it-IT" sz="2000" dirty="0"/>
              <a:t> and accounts for </a:t>
            </a:r>
            <a:r>
              <a:rPr lang="it-IT" sz="2000" dirty="0" err="1"/>
              <a:t>many</a:t>
            </a:r>
            <a:r>
              <a:rPr lang="it-IT" sz="2000" dirty="0"/>
              <a:t> of the </a:t>
            </a:r>
            <a:r>
              <a:rPr lang="it-IT" sz="2000" dirty="0" err="1"/>
              <a:t>health</a:t>
            </a:r>
            <a:r>
              <a:rPr lang="it-IT" sz="2000" dirty="0"/>
              <a:t> benefits of regular </a:t>
            </a:r>
            <a:r>
              <a:rPr lang="it-IT" sz="2000" dirty="0" err="1"/>
              <a:t>exercise</a:t>
            </a:r>
            <a:r>
              <a:rPr lang="it-IT" sz="2000" dirty="0"/>
              <a:t>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8F27-3AE1-B440-B9E6-6B07741ABF6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881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3362</Words>
  <Application>Microsoft Macintosh PowerPoint</Application>
  <PresentationFormat>Presentazione su schermo (4:3)</PresentationFormat>
  <Paragraphs>200</Paragraphs>
  <Slides>27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Milano Bicocca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Paola Coccetti</dc:creator>
  <cp:lastModifiedBy>paola.coccetti@unimib.it</cp:lastModifiedBy>
  <cp:revision>125</cp:revision>
  <dcterms:created xsi:type="dcterms:W3CDTF">2013-11-16T15:25:13Z</dcterms:created>
  <dcterms:modified xsi:type="dcterms:W3CDTF">2022-12-06T13:30:32Z</dcterms:modified>
</cp:coreProperties>
</file>