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2"/>
    <p:restoredTop sz="94867"/>
  </p:normalViewPr>
  <p:slideViewPr>
    <p:cSldViewPr snapToGrid="0" snapToObjects="1">
      <p:cViewPr varScale="1">
        <p:scale>
          <a:sx n="110" d="100"/>
          <a:sy n="110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6484E-02BF-5243-AC7F-7AFE32D3D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b="1" dirty="0"/>
              <a:t>Autorità indipendenti e mercati regolati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370DD0-45CB-7D4C-BAAA-2D4824CD98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pPr algn="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254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7FD9DB-0303-A047-A722-C3DAAB1A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1" y="624110"/>
            <a:ext cx="9504362" cy="690340"/>
          </a:xfrm>
        </p:spPr>
        <p:txBody>
          <a:bodyPr>
            <a:normAutofit fontScale="90000"/>
          </a:bodyPr>
          <a:lstStyle/>
          <a:p>
            <a:r>
              <a:rPr lang="it-IT" sz="3200" b="1" dirty="0"/>
              <a:t>Il modello organizzativo delle Autorità indipendenti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5264F2-4004-E647-A148-02BA628CD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513" y="1471613"/>
            <a:ext cx="9690099" cy="48577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b="1" dirty="0"/>
              <a:t>Le ragioni dell’indipendenza</a:t>
            </a:r>
            <a:r>
              <a:rPr lang="it-IT" sz="2400" dirty="0"/>
              <a:t>: </a:t>
            </a:r>
          </a:p>
          <a:p>
            <a:pPr algn="just"/>
            <a:r>
              <a:rPr lang="it-IT" sz="2400" dirty="0"/>
              <a:t>i poteri neutri rispetto alle amministrazioni inserite nel circuito democratico rappresentativo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dirty="0"/>
              <a:t>la tutela dei valori costituzionali nei settori sensibili (pluralismo dell’informazione, privacy, diritto di sciopero…); fondamento nell’ordinamento europeo (banche centrali, autorità privacy)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necessità di prevenire conflitti di interessi tra Stato regolatore e Stato imprenditore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0055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9F4E8D-5A79-0C4B-AEF4-3420BCC88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1" y="700088"/>
            <a:ext cx="9561512" cy="5211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Strumenti che garantiscono l’indipendenza:</a:t>
            </a:r>
          </a:p>
          <a:p>
            <a:pPr marL="0" indent="0">
              <a:buNone/>
            </a:pPr>
            <a:endParaRPr lang="it-IT" sz="2400" b="1" dirty="0"/>
          </a:p>
          <a:p>
            <a:pPr algn="just"/>
            <a:r>
              <a:rPr lang="it-IT" sz="2400" dirty="0"/>
              <a:t>Rapporto privilegiato con il Parlamento piuttosto che con il Governo (nomina componenti; relazione annuale …)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dirty="0"/>
              <a:t>Disciplina degli organi: carattere collegiale; requisiti di professionalità; durata (sette anni o più)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dirty="0"/>
              <a:t>Ampia autonomia organizzativa, funzionale e finanziaria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dirty="0"/>
              <a:t>Inserimento nella rete europea delle autorità</a:t>
            </a:r>
          </a:p>
        </p:txBody>
      </p:sp>
    </p:spTree>
    <p:extLst>
      <p:ext uri="{BB962C8B-B14F-4D97-AF65-F5344CB8AC3E}">
        <p14:creationId xmlns:p14="http://schemas.microsoft.com/office/powerpoint/2010/main" val="135993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F0E5CD-6FC9-1F45-982D-E3B4EA130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513" y="585788"/>
            <a:ext cx="9690099" cy="857250"/>
          </a:xfrm>
        </p:spPr>
        <p:txBody>
          <a:bodyPr>
            <a:normAutofit/>
          </a:bodyPr>
          <a:lstStyle/>
          <a:p>
            <a:r>
              <a:rPr lang="it-IT" sz="3200" b="1" dirty="0"/>
              <a:t>Tratti caratteristici delle Autorità indipendenti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34B8C8-15B6-F249-A028-9BED9BCBD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513" y="2043113"/>
            <a:ext cx="9690099" cy="4186236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Assommano poteri regolatori e </a:t>
            </a:r>
            <a:r>
              <a:rPr lang="it-IT" sz="2400" dirty="0" err="1"/>
              <a:t>paragiurisdizionali</a:t>
            </a:r>
            <a:r>
              <a:rPr lang="it-IT" sz="2400" dirty="0"/>
              <a:t> secondo disposizioni molto generali (rapporto problematico con principio di legalità)</a:t>
            </a:r>
          </a:p>
          <a:p>
            <a:endParaRPr lang="it-IT" sz="2400" dirty="0"/>
          </a:p>
          <a:p>
            <a:pPr algn="just"/>
            <a:r>
              <a:rPr lang="it-IT" sz="2400" dirty="0"/>
              <a:t>Poteri regolatori aperti ad ampia partecipazione (modello </a:t>
            </a:r>
            <a:r>
              <a:rPr lang="it-IT" sz="2400" i="1" dirty="0" err="1"/>
              <a:t>notice</a:t>
            </a:r>
            <a:r>
              <a:rPr lang="it-IT" sz="2400" i="1" dirty="0"/>
              <a:t> and </a:t>
            </a:r>
            <a:r>
              <a:rPr lang="it-IT" sz="2400" i="1" dirty="0" err="1"/>
              <a:t>comment</a:t>
            </a:r>
            <a:r>
              <a:rPr lang="it-IT" sz="2400" dirty="0"/>
              <a:t>) – recupero legittimazione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8597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6E0823-5822-6F4E-BC54-DC86565B8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1" y="624110"/>
            <a:ext cx="9332912" cy="804640"/>
          </a:xfrm>
        </p:spPr>
        <p:txBody>
          <a:bodyPr>
            <a:normAutofit/>
          </a:bodyPr>
          <a:lstStyle/>
          <a:p>
            <a:r>
              <a:rPr lang="it-IT" sz="3200" b="1" dirty="0"/>
              <a:t>Tipologie di Autorità indipendenti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181BB7-D1EA-D44D-9AB4-0932B866C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439" y="1543050"/>
            <a:ext cx="9147174" cy="4368172"/>
          </a:xfrm>
        </p:spPr>
        <p:txBody>
          <a:bodyPr>
            <a:normAutofit/>
          </a:bodyPr>
          <a:lstStyle/>
          <a:p>
            <a:r>
              <a:rPr lang="it-IT" sz="3200" dirty="0"/>
              <a:t> </a:t>
            </a:r>
            <a:r>
              <a:rPr lang="it-IT" sz="2800" dirty="0"/>
              <a:t>Autorità di tipo generalista: AGCM – Garante della privacy</a:t>
            </a:r>
          </a:p>
          <a:p>
            <a:endParaRPr lang="it-IT" sz="2800" dirty="0"/>
          </a:p>
          <a:p>
            <a:r>
              <a:rPr lang="it-IT" sz="2800" dirty="0"/>
              <a:t> Autorità di settore - vigilanza su imprese operanti in mercati concorrenziali (Banca d’Italia, Consob, </a:t>
            </a:r>
            <a:r>
              <a:rPr lang="it-IT" sz="2800" dirty="0" err="1"/>
              <a:t>Ivass</a:t>
            </a:r>
            <a:r>
              <a:rPr lang="it-IT" sz="2800" dirty="0"/>
              <a:t>)</a:t>
            </a:r>
          </a:p>
          <a:p>
            <a:endParaRPr lang="it-IT" sz="2800" dirty="0"/>
          </a:p>
          <a:p>
            <a:r>
              <a:rPr lang="it-IT" sz="2800" dirty="0"/>
              <a:t> Autorità di regolazione dei servizi pubblici</a:t>
            </a:r>
          </a:p>
        </p:txBody>
      </p:sp>
    </p:spTree>
    <p:extLst>
      <p:ext uri="{BB962C8B-B14F-4D97-AF65-F5344CB8AC3E}">
        <p14:creationId xmlns:p14="http://schemas.microsoft.com/office/powerpoint/2010/main" val="89502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0BFC71-D76E-A840-9CDF-A61A0778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106" y="624111"/>
            <a:ext cx="9439507" cy="680708"/>
          </a:xfrm>
        </p:spPr>
        <p:txBody>
          <a:bodyPr>
            <a:normAutofit fontScale="90000"/>
          </a:bodyPr>
          <a:lstStyle/>
          <a:p>
            <a:r>
              <a:rPr lang="it-IT" sz="3200" b="1" dirty="0"/>
              <a:t>Le Autorità di regolazione italiane e reti europee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87FEC8-67C1-C24D-900E-5FED5D416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573" y="1613043"/>
            <a:ext cx="9254572" cy="49418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 Autorità di regolazione per energia, reti e ambiente (ARERA) – L. n. 481/1995</a:t>
            </a:r>
          </a:p>
          <a:p>
            <a:pPr lvl="1" algn="just"/>
            <a:r>
              <a:rPr lang="it-IT" sz="2400" dirty="0"/>
              <a:t> membro dell’Agenzia per la cooperazione dei regolatori dell’energia (ACER) e del Consiglio dei regolatori europei dell’energia (CEER)</a:t>
            </a:r>
          </a:p>
          <a:p>
            <a:pPr marL="457200" lvl="1" indent="0" algn="just">
              <a:buNone/>
            </a:pPr>
            <a:endParaRPr lang="it-IT" sz="2400" dirty="0"/>
          </a:p>
          <a:p>
            <a:pPr algn="just"/>
            <a:r>
              <a:rPr lang="it-IT" sz="2800" dirty="0"/>
              <a:t> Autorità per le garanzie nelle comunicazioni (L. n. 249/1997)</a:t>
            </a:r>
          </a:p>
          <a:p>
            <a:pPr lvl="1" algn="just"/>
            <a:r>
              <a:rPr lang="it-IT" sz="2400" dirty="0"/>
              <a:t>si coordina con l’Organismo dei regolatori europei delle comunicazioni elettroniche (BEREC)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Autorità di regolazione dei trasporti (L. n. 27/2012)</a:t>
            </a:r>
          </a:p>
        </p:txBody>
      </p:sp>
    </p:spTree>
    <p:extLst>
      <p:ext uri="{BB962C8B-B14F-4D97-AF65-F5344CB8AC3E}">
        <p14:creationId xmlns:p14="http://schemas.microsoft.com/office/powerpoint/2010/main" val="251162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E7DBD-58AB-614A-A4D3-FC14236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624110"/>
            <a:ext cx="9418637" cy="776065"/>
          </a:xfrm>
        </p:spPr>
        <p:txBody>
          <a:bodyPr>
            <a:normAutofit fontScale="90000"/>
          </a:bodyPr>
          <a:lstStyle/>
          <a:p>
            <a:r>
              <a:rPr lang="it-IT" sz="3200" b="1" dirty="0"/>
              <a:t>Le Autorità di regolazione nella legge 481/1995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A2828E-5DCF-E247-9684-380D1ED89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099" y="1400176"/>
            <a:ext cx="9561513" cy="51292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b="1" dirty="0"/>
              <a:t>Art. 1 (Finalità) </a:t>
            </a:r>
          </a:p>
          <a:p>
            <a:pPr marL="0" indent="0" algn="just">
              <a:buNone/>
            </a:pPr>
            <a:r>
              <a:rPr lang="it-IT" sz="2400" dirty="0"/>
              <a:t>1. Le disposizioni della presente legge hanno la finalità di garantire </a:t>
            </a:r>
            <a:r>
              <a:rPr lang="it-IT" sz="2400" dirty="0">
                <a:solidFill>
                  <a:srgbClr val="FF0000"/>
                </a:solidFill>
              </a:rPr>
              <a:t>la promozione della concorrenza e dell'efficienza nel settore dei servizi di pubblica utilità</a:t>
            </a:r>
            <a:r>
              <a:rPr lang="it-IT" sz="2400" dirty="0"/>
              <a:t>, di seguito denominati "servizi", nonché </a:t>
            </a:r>
            <a:r>
              <a:rPr lang="it-IT" sz="2400" dirty="0">
                <a:solidFill>
                  <a:srgbClr val="00B050"/>
                </a:solidFill>
              </a:rPr>
              <a:t>adeguati livelli di qualità nei servizi medesimi in condizioni di economicità e redditività</a:t>
            </a:r>
            <a:r>
              <a:rPr lang="it-IT" sz="2400" dirty="0"/>
              <a:t>, assicurandone la fruibilità e la diffusione in modo omogeneo sull'intero territorio nazionale, </a:t>
            </a:r>
            <a:r>
              <a:rPr lang="it-IT" sz="2400" dirty="0">
                <a:solidFill>
                  <a:srgbClr val="0070C0"/>
                </a:solidFill>
              </a:rPr>
              <a:t>definendo un sistema tariffario certo, trasparente e basato su criteri predefiniti</a:t>
            </a:r>
            <a:r>
              <a:rPr lang="it-IT" sz="2400" dirty="0"/>
              <a:t>, </a:t>
            </a:r>
            <a:r>
              <a:rPr lang="it-IT" sz="2400" dirty="0">
                <a:solidFill>
                  <a:srgbClr val="7030A0"/>
                </a:solidFill>
              </a:rPr>
              <a:t>promuovendo la tutela degli interessi di utenti e consumatori</a:t>
            </a:r>
            <a:r>
              <a:rPr lang="it-IT" sz="2400" dirty="0"/>
              <a:t>, tenuto conto della normativa comunitaria in materia e degli indirizzi di politica generale formulati dal Governo. Il sistema tariffario deve altresì armonizzare gli obiettivi economico-finanziari dei soggetti esercenti il servizio con gli obiettivi generali di carattere sociale, di tutela ambientale e di uso efficiente delle risorse.</a:t>
            </a:r>
          </a:p>
        </p:txBody>
      </p:sp>
    </p:spTree>
    <p:extLst>
      <p:ext uri="{BB962C8B-B14F-4D97-AF65-F5344CB8AC3E}">
        <p14:creationId xmlns:p14="http://schemas.microsoft.com/office/powerpoint/2010/main" val="3212294295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445</TotalTime>
  <Words>431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Filo</vt:lpstr>
      <vt:lpstr>Autorità indipendenti e mercati regolati</vt:lpstr>
      <vt:lpstr>Il modello organizzativo delle Autorità indipendenti</vt:lpstr>
      <vt:lpstr>Presentazione standard di PowerPoint</vt:lpstr>
      <vt:lpstr>Tratti caratteristici delle Autorità indipendenti</vt:lpstr>
      <vt:lpstr>Tipologie di Autorità indipendenti</vt:lpstr>
      <vt:lpstr>Le Autorità di regolazione italiane e reti europee</vt:lpstr>
      <vt:lpstr>Le Autorità di regolazione nella legge 481/1995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Autorità indipendenti e mercati regolati</dc:title>
  <dc:creator>Microsoft Office User</dc:creator>
  <cp:lastModifiedBy>auretta.benedetti@unimib.it</cp:lastModifiedBy>
  <cp:revision>25</cp:revision>
  <cp:lastPrinted>2020-11-02T15:19:13Z</cp:lastPrinted>
  <dcterms:created xsi:type="dcterms:W3CDTF">2020-04-26T15:43:16Z</dcterms:created>
  <dcterms:modified xsi:type="dcterms:W3CDTF">2022-12-14T09:26:07Z</dcterms:modified>
</cp:coreProperties>
</file>