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1C92FF-870C-4123-A4BD-69E024CF3091}" type="datetimeFigureOut">
              <a:rPr lang="fr-FR" smtClean="0"/>
              <a:t>07/12/2022</a:t>
            </a:fld>
            <a:endParaRPr lang="fr-FR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CF47D6-BE86-4E41-BC30-6D3302C885DC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34013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D0A91-9313-4BB8-A98C-441F0D68E98F}" type="datetime1">
              <a:rPr lang="it-IT" smtClean="0"/>
              <a:t>07/12/2022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Lingua francese - a.a. 2022-2023 - Primo semestre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A4D35-1535-4DA7-8EC9-EE6F13DD25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5076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0BF70-9698-4505-8EF8-6CFD311EBC0A}" type="datetime1">
              <a:rPr lang="it-IT" smtClean="0"/>
              <a:t>07/12/2022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Lingua francese - a.a. 2022-2023 - Primo semestre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A4D35-1535-4DA7-8EC9-EE6F13DD25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4617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3B9F4-07EC-40CC-9DD3-7672613FE0F9}" type="datetime1">
              <a:rPr lang="it-IT" smtClean="0"/>
              <a:t>07/12/2022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Lingua francese - a.a. 2022-2023 - Primo semestre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A4D35-1535-4DA7-8EC9-EE6F13DD25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92899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9EFCE-3937-4128-83C2-CF0105BC32BB}" type="datetime1">
              <a:rPr lang="it-IT" smtClean="0"/>
              <a:t>07/12/2022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Lingua francese - a.a. 2022-2023 - Primo semestre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A4D35-1535-4DA7-8EC9-EE6F13DD25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8023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538C8-56E5-4061-9622-6C6FA6634062}" type="datetime1">
              <a:rPr lang="it-IT" smtClean="0"/>
              <a:t>07/12/2022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Lingua francese - a.a. 2022-2023 - Primo semestre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A4D35-1535-4DA7-8EC9-EE6F13DD25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82220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365F2-D269-4C23-8D0F-EC4077C5F20A}" type="datetime1">
              <a:rPr lang="it-IT" smtClean="0"/>
              <a:t>07/12/2022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Lingua francese - a.a. 2022-2023 - Primo semestre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A4D35-1535-4DA7-8EC9-EE6F13DD25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1280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3C9E1-E9BA-486B-BAE3-6BA9E4D970ED}" type="datetime1">
              <a:rPr lang="it-IT" smtClean="0"/>
              <a:t>07/12/2022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Lingua francese - a.a. 2022-2023 - Primo semestre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A4D35-1535-4DA7-8EC9-EE6F13DD25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3246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1266B-B3E4-49DD-943F-CF2C585A2D79}" type="datetime1">
              <a:rPr lang="it-IT" smtClean="0"/>
              <a:t>07/12/2022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Lingua francese - a.a. 2022-2023 - Primo semestre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A4D35-1535-4DA7-8EC9-EE6F13DD25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9098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1C743-72D1-4B91-BFB1-BC8038223B55}" type="datetime1">
              <a:rPr lang="it-IT" smtClean="0"/>
              <a:t>07/12/2022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Lingua francese - a.a. 2022-2023 - Primo semestre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A4D35-1535-4DA7-8EC9-EE6F13DD25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0722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9BA07-87EA-43DC-80BE-231D8DE6EAA9}" type="datetime1">
              <a:rPr lang="it-IT" smtClean="0"/>
              <a:t>07/12/2022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Lingua francese - a.a. 2022-2023 - Primo semestre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A4D35-1535-4DA7-8EC9-EE6F13DD25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1544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C0750-EC57-4492-AD38-84DE5068C94F}" type="datetime1">
              <a:rPr lang="it-IT" smtClean="0"/>
              <a:t>07/12/2022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Lingua francese - a.a. 2022-2023 - Primo semestre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A4D35-1535-4DA7-8EC9-EE6F13DD25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17947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FE6130-B1B6-4AA5-BA09-EF4DFFBDE227}" type="datetime1">
              <a:rPr lang="it-IT" smtClean="0"/>
              <a:t>07/12/2022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Lingua francese - a.a. 2022-2023 - Primo semestre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FA4D35-1535-4DA7-8EC9-EE6F13DD25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9985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asellaDiTesto 40">
            <a:extLst>
              <a:ext uri="{FF2B5EF4-FFF2-40B4-BE49-F238E27FC236}">
                <a16:creationId xmlns:a16="http://schemas.microsoft.com/office/drawing/2014/main" id="{8C653C80-E977-45F2-A571-3CC80C410CE2}"/>
              </a:ext>
            </a:extLst>
          </p:cNvPr>
          <p:cNvSpPr txBox="1"/>
          <p:nvPr/>
        </p:nvSpPr>
        <p:spPr>
          <a:xfrm>
            <a:off x="1038225" y="2647950"/>
            <a:ext cx="10293639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5400"/>
              <a:t>🅻🅴 🅿🅰🆂🆂é  🅲🅾🅼🅿🅾🆂é</a:t>
            </a:r>
          </a:p>
        </p:txBody>
      </p:sp>
    </p:spTree>
    <p:extLst>
      <p:ext uri="{BB962C8B-B14F-4D97-AF65-F5344CB8AC3E}">
        <p14:creationId xmlns:p14="http://schemas.microsoft.com/office/powerpoint/2010/main" val="40304250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Position des pronoms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000"/>
              <a:t>Le ou les pronoms personnels se placent juste devant l’auxiliaire.</a:t>
            </a:r>
          </a:p>
          <a:p>
            <a:endParaRPr lang="it-IT"/>
          </a:p>
          <a:p>
            <a:endParaRPr lang="it-IT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93032" y="2776772"/>
            <a:ext cx="4414895" cy="2101227"/>
          </a:xfrm>
          <a:prstGeom prst="rect">
            <a:avLst/>
          </a:prstGeom>
        </p:spPr>
      </p:pic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241AF84-AD56-40ED-AA2C-9E6574D75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Lingua francese - a.a. 2022-2023 - Primo semestre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4376BA3-F06D-4A49-BEE8-3D0B3FEEC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A4D35-1535-4DA7-8EC9-EE6F13DD25DD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72493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La position de la négation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spcAft>
                <a:spcPts val="600"/>
              </a:spcAft>
              <a:buNone/>
            </a:pPr>
            <a:r>
              <a:rPr lang="it-IT" sz="2000" b="1"/>
              <a:t>NE/N’ + pronom(s) compléments(s) + auxiliaire + PAS + participe passé</a:t>
            </a:r>
          </a:p>
          <a:p>
            <a:pPr lvl="1">
              <a:buFont typeface="Calibri" panose="020F0502020204030204" pitchFamily="34" charset="0"/>
              <a:buChar char="­"/>
            </a:pPr>
            <a:r>
              <a:rPr lang="it-IT" sz="2000"/>
              <a:t>J’aime ce film - Je </a:t>
            </a:r>
            <a:r>
              <a:rPr lang="it-IT" sz="2000">
                <a:solidFill>
                  <a:srgbClr val="FF0000"/>
                </a:solidFill>
              </a:rPr>
              <a:t>n’</a:t>
            </a:r>
            <a:r>
              <a:rPr lang="it-IT" sz="2000"/>
              <a:t>aime </a:t>
            </a:r>
            <a:r>
              <a:rPr lang="it-IT" sz="2000">
                <a:solidFill>
                  <a:srgbClr val="FF0000"/>
                </a:solidFill>
              </a:rPr>
              <a:t>pas</a:t>
            </a:r>
            <a:r>
              <a:rPr lang="it-IT" sz="2000"/>
              <a:t> ce film</a:t>
            </a:r>
          </a:p>
          <a:p>
            <a:pPr lvl="1">
              <a:buFont typeface="Calibri" panose="020F0502020204030204" pitchFamily="34" charset="0"/>
              <a:buChar char="­"/>
            </a:pPr>
            <a:r>
              <a:rPr lang="it-IT" sz="2000"/>
              <a:t>J’ai aimé ce film - Je </a:t>
            </a:r>
            <a:r>
              <a:rPr lang="it-IT" sz="2000">
                <a:solidFill>
                  <a:srgbClr val="FF0000"/>
                </a:solidFill>
              </a:rPr>
              <a:t>n’</a:t>
            </a:r>
            <a:r>
              <a:rPr lang="it-IT" sz="2000"/>
              <a:t>ai </a:t>
            </a:r>
            <a:r>
              <a:rPr lang="it-IT" sz="2000">
                <a:solidFill>
                  <a:srgbClr val="FF0000"/>
                </a:solidFill>
              </a:rPr>
              <a:t>pas</a:t>
            </a:r>
            <a:r>
              <a:rPr lang="it-IT" sz="2000"/>
              <a:t> aimé ce film</a:t>
            </a:r>
          </a:p>
          <a:p>
            <a:pPr lvl="1">
              <a:buFont typeface="Calibri" panose="020F0502020204030204" pitchFamily="34" charset="0"/>
              <a:buChar char="­"/>
            </a:pPr>
            <a:r>
              <a:rPr lang="it-IT" sz="2000"/>
              <a:t>Je l’ai aimé - Je </a:t>
            </a:r>
            <a:r>
              <a:rPr lang="it-IT" sz="2000">
                <a:solidFill>
                  <a:srgbClr val="FF0000"/>
                </a:solidFill>
              </a:rPr>
              <a:t>ne</a:t>
            </a:r>
            <a:r>
              <a:rPr lang="it-IT" sz="2000"/>
              <a:t> l’ai </a:t>
            </a:r>
            <a:r>
              <a:rPr lang="it-IT" sz="2000">
                <a:solidFill>
                  <a:srgbClr val="FF0000"/>
                </a:solidFill>
              </a:rPr>
              <a:t>pas</a:t>
            </a:r>
            <a:r>
              <a:rPr lang="it-IT" sz="2000"/>
              <a:t> aimé</a:t>
            </a:r>
          </a:p>
          <a:p>
            <a:pPr marL="0" indent="0">
              <a:spcBef>
                <a:spcPts val="0"/>
              </a:spcBef>
              <a:buNone/>
            </a:pPr>
            <a:endParaRPr lang="it-IT" sz="2000"/>
          </a:p>
          <a:p>
            <a:pPr marL="0" indent="0">
              <a:spcBef>
                <a:spcPts val="0"/>
              </a:spcBef>
              <a:buNone/>
            </a:pPr>
            <a:r>
              <a:rPr lang="it-IT" sz="2000"/>
              <a:t>Le participe passé s’accorde avec le pronom complément d’objet direct (sauf EN) qui précède l’auxiliaire.</a:t>
            </a:r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2149205"/>
              </p:ext>
            </p:extLst>
          </p:nvPr>
        </p:nvGraphicFramePr>
        <p:xfrm>
          <a:off x="773328" y="4426432"/>
          <a:ext cx="9751682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058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729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729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41645">
                <a:tc>
                  <a:txBody>
                    <a:bodyPr/>
                    <a:lstStyle/>
                    <a:p>
                      <a:pPr lvl="1">
                        <a:buFont typeface="Calibri" panose="020F0502020204030204" pitchFamily="34" charset="0"/>
                        <a:buNone/>
                      </a:pPr>
                      <a:r>
                        <a:rPr lang="it-IT" sz="1800" b="0">
                          <a:solidFill>
                            <a:sysClr val="windowText" lastClr="000000"/>
                          </a:solidFill>
                        </a:rPr>
                        <a:t>Il donne son adresse à son employeur</a:t>
                      </a:r>
                    </a:p>
                    <a:p>
                      <a:pPr lvl="1">
                        <a:buFont typeface="Calibri" panose="020F0502020204030204" pitchFamily="34" charset="0"/>
                        <a:buNone/>
                      </a:pPr>
                      <a:r>
                        <a:rPr lang="it-IT" sz="1800" b="0">
                          <a:solidFill>
                            <a:sysClr val="windowText" lastClr="000000"/>
                          </a:solidFill>
                        </a:rPr>
                        <a:t>Il a donné son adresse à son employeur</a:t>
                      </a:r>
                    </a:p>
                    <a:p>
                      <a:pPr lvl="1">
                        <a:buFont typeface="Calibri" panose="020F0502020204030204" pitchFamily="34" charset="0"/>
                        <a:buNone/>
                      </a:pPr>
                      <a:r>
                        <a:rPr lang="it-IT" sz="1800" b="0">
                          <a:solidFill>
                            <a:sysClr val="windowText" lastClr="000000"/>
                          </a:solidFill>
                        </a:rPr>
                        <a:t>Il la lui a donné</a:t>
                      </a:r>
                      <a:r>
                        <a:rPr lang="it-IT" sz="1800" b="0">
                          <a:solidFill>
                            <a:srgbClr val="FF0000"/>
                          </a:solidFill>
                        </a:rPr>
                        <a:t>e</a:t>
                      </a:r>
                    </a:p>
                    <a:p>
                      <a:pPr lvl="1">
                        <a:buFont typeface="Calibri" panose="020F0502020204030204" pitchFamily="34" charset="0"/>
                        <a:buNone/>
                      </a:pPr>
                      <a:r>
                        <a:rPr lang="it-IT" sz="1800" b="0">
                          <a:solidFill>
                            <a:sysClr val="windowText" lastClr="000000"/>
                          </a:solidFill>
                        </a:rPr>
                        <a:t>Il ne la lui a pas donné</a:t>
                      </a:r>
                      <a:r>
                        <a:rPr lang="it-IT" sz="1800" b="0">
                          <a:solidFill>
                            <a:srgbClr val="FF0000"/>
                          </a:solidFill>
                        </a:rPr>
                        <a:t>e</a:t>
                      </a:r>
                      <a:r>
                        <a:rPr lang="it-IT" sz="1800" b="0">
                          <a:solidFill>
                            <a:sysClr val="windowText" lastClr="000000"/>
                          </a:solidFill>
                        </a:rPr>
                        <a:t>.</a:t>
                      </a:r>
                    </a:p>
                    <a:p>
                      <a:endParaRPr lang="it-IT" b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0">
                          <a:solidFill>
                            <a:sysClr val="windowText" lastClr="000000"/>
                          </a:solidFill>
                        </a:rPr>
                        <a:t>Elle ouvre la porte</a:t>
                      </a:r>
                    </a:p>
                    <a:p>
                      <a:r>
                        <a:rPr lang="it-IT" b="0">
                          <a:solidFill>
                            <a:sysClr val="windowText" lastClr="000000"/>
                          </a:solidFill>
                        </a:rPr>
                        <a:t>Elle a ouvert la</a:t>
                      </a:r>
                      <a:r>
                        <a:rPr lang="it-IT" b="0" baseline="0">
                          <a:solidFill>
                            <a:sysClr val="windowText" lastClr="000000"/>
                          </a:solidFill>
                        </a:rPr>
                        <a:t> porte</a:t>
                      </a:r>
                    </a:p>
                    <a:p>
                      <a:r>
                        <a:rPr lang="it-IT" b="0" baseline="0">
                          <a:solidFill>
                            <a:sysClr val="windowText" lastClr="000000"/>
                          </a:solidFill>
                        </a:rPr>
                        <a:t>Elle l’a ouvert</a:t>
                      </a:r>
                      <a:r>
                        <a:rPr lang="it-IT" b="0" baseline="0">
                          <a:solidFill>
                            <a:srgbClr val="FF0000"/>
                          </a:solidFill>
                        </a:rPr>
                        <a:t>e</a:t>
                      </a:r>
                    </a:p>
                    <a:p>
                      <a:r>
                        <a:rPr lang="it-IT" b="0" baseline="0">
                          <a:solidFill>
                            <a:sysClr val="windowText" lastClr="000000"/>
                          </a:solidFill>
                        </a:rPr>
                        <a:t>Elle ne l’a pas ouvert</a:t>
                      </a:r>
                      <a:r>
                        <a:rPr lang="it-IT" b="0" baseline="0">
                          <a:solidFill>
                            <a:srgbClr val="FF0000"/>
                          </a:solidFill>
                        </a:rPr>
                        <a:t>e</a:t>
                      </a:r>
                      <a:endParaRPr lang="it-IT" b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0">
                          <a:solidFill>
                            <a:sysClr val="windowText" lastClr="000000"/>
                          </a:solidFill>
                        </a:rPr>
                        <a:t>Je mange une biscotte</a:t>
                      </a:r>
                    </a:p>
                    <a:p>
                      <a:r>
                        <a:rPr lang="it-IT" b="0">
                          <a:solidFill>
                            <a:sysClr val="windowText" lastClr="000000"/>
                          </a:solidFill>
                        </a:rPr>
                        <a:t>J’ai mangé une biscotte</a:t>
                      </a:r>
                    </a:p>
                    <a:p>
                      <a:r>
                        <a:rPr lang="it-IT" b="0">
                          <a:solidFill>
                            <a:sysClr val="windowText" lastClr="000000"/>
                          </a:solidFill>
                        </a:rPr>
                        <a:t>J’en</a:t>
                      </a:r>
                      <a:r>
                        <a:rPr lang="it-IT" b="0" baseline="0">
                          <a:solidFill>
                            <a:sysClr val="windowText" lastClr="000000"/>
                          </a:solidFill>
                        </a:rPr>
                        <a:t> ai mangé une</a:t>
                      </a:r>
                    </a:p>
                    <a:p>
                      <a:r>
                        <a:rPr lang="it-IT" b="0" baseline="0">
                          <a:solidFill>
                            <a:sysClr val="windowText" lastClr="000000"/>
                          </a:solidFill>
                        </a:rPr>
                        <a:t>Je n’en ai pas mangé</a:t>
                      </a:r>
                      <a:endParaRPr lang="it-IT" b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7301029-F5E8-43CC-B026-8F612F2565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Lingua francese - a.a. 2022-2023 - Primo semestre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0168589-CEBE-49A6-A228-4CBD8AA4E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A4D35-1535-4DA7-8EC9-EE6F13DD25DD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046667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DC0584B-D8F2-4306-97D2-49A7DE52F0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491" y="291235"/>
            <a:ext cx="10457873" cy="900257"/>
          </a:xfrm>
        </p:spPr>
        <p:txBody>
          <a:bodyPr/>
          <a:lstStyle/>
          <a:p>
            <a:pPr algn="ctr"/>
            <a:r>
              <a:rPr lang="it-IT" sz="3600"/>
              <a:t>Exercice</a:t>
            </a:r>
            <a:r>
              <a:rPr lang="it-IT"/>
              <a:t> </a:t>
            </a:r>
            <a:endParaRPr lang="fr-FR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54A4261-F627-4C47-9F30-AFC4718D59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5037" y="1348509"/>
            <a:ext cx="7262090" cy="4996873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64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Transformez la phrase au passé composé :</a:t>
            </a:r>
            <a:endParaRPr lang="fr-FR" sz="6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6400" b="1">
                <a:solidFill>
                  <a:srgbClr val="2E2D2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</a:t>
            </a:r>
            <a:r>
              <a:rPr lang="fr-FR" sz="6400">
                <a:solidFill>
                  <a:srgbClr val="2E2D2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Georges achète le journal et il prend l’autobus.</a:t>
            </a:r>
            <a:endParaRPr lang="fr-FR" sz="6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6400">
                <a:solidFill>
                  <a:srgbClr val="2E2D2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Georges </a:t>
            </a:r>
            <a:r>
              <a:rPr lang="fr-FR" sz="640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acheté </a:t>
            </a:r>
            <a:r>
              <a:rPr lang="fr-FR" sz="6400">
                <a:solidFill>
                  <a:srgbClr val="2E2D2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 journal et il </a:t>
            </a:r>
            <a:r>
              <a:rPr lang="fr-FR" sz="640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pris </a:t>
            </a:r>
            <a:r>
              <a:rPr lang="fr-FR" sz="6400">
                <a:solidFill>
                  <a:srgbClr val="2E2D2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l’autobus.</a:t>
            </a:r>
            <a:endParaRPr lang="fr-FR" sz="6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6400" b="1">
                <a:solidFill>
                  <a:srgbClr val="2E2D2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</a:t>
            </a:r>
            <a:r>
              <a:rPr lang="fr-FR" sz="6400">
                <a:solidFill>
                  <a:srgbClr val="2E2D2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Marie met un imperméable et elle prend un parapluie.</a:t>
            </a:r>
            <a:endParaRPr lang="fr-FR" sz="6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6400">
                <a:solidFill>
                  <a:srgbClr val="2E2D2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Marie </a:t>
            </a:r>
            <a:r>
              <a:rPr lang="fr-FR" sz="640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mis </a:t>
            </a:r>
            <a:r>
              <a:rPr lang="fr-FR" sz="6400">
                <a:solidFill>
                  <a:srgbClr val="2E2D2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 imperméable et elle </a:t>
            </a:r>
            <a:r>
              <a:rPr lang="fr-FR" sz="640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pris </a:t>
            </a:r>
            <a:r>
              <a:rPr lang="fr-FR" sz="6400">
                <a:solidFill>
                  <a:srgbClr val="2E2D2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 parapluie.</a:t>
            </a:r>
            <a:endParaRPr lang="fr-FR" sz="6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6400" b="1">
                <a:solidFill>
                  <a:srgbClr val="2E2D2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 </a:t>
            </a:r>
            <a:r>
              <a:rPr lang="fr-FR" sz="6400">
                <a:solidFill>
                  <a:srgbClr val="2E2D2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Nous buvons un café et nous mangeons un croissant.</a:t>
            </a:r>
            <a:endParaRPr lang="fr-FR" sz="6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6400">
                <a:solidFill>
                  <a:srgbClr val="2E2D2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Nous </a:t>
            </a:r>
            <a:r>
              <a:rPr lang="fr-FR" sz="640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avons bu </a:t>
            </a:r>
            <a:r>
              <a:rPr lang="fr-FR" sz="6400">
                <a:solidFill>
                  <a:srgbClr val="2E2D2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 café et nous </a:t>
            </a:r>
            <a:r>
              <a:rPr lang="fr-FR" sz="640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avons mangé </a:t>
            </a:r>
            <a:r>
              <a:rPr lang="fr-FR" sz="6400">
                <a:solidFill>
                  <a:srgbClr val="2E2D2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 croissant.</a:t>
            </a:r>
            <a:endParaRPr lang="fr-FR" sz="6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6400" b="1">
                <a:solidFill>
                  <a:srgbClr val="2E2D2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4. </a:t>
            </a:r>
            <a:r>
              <a:rPr lang="fr-FR" sz="6400">
                <a:solidFill>
                  <a:srgbClr val="2E2D2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Vous lisez le journal et vous voyez une annonce intéressante.</a:t>
            </a:r>
            <a:endParaRPr lang="fr-FR" sz="6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6400">
                <a:solidFill>
                  <a:srgbClr val="2E2D2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Vous </a:t>
            </a:r>
            <a:r>
              <a:rPr lang="fr-FR" sz="640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avez lu </a:t>
            </a:r>
            <a:r>
              <a:rPr lang="fr-FR" sz="6400">
                <a:solidFill>
                  <a:srgbClr val="2E2D2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 journal et vous </a:t>
            </a:r>
            <a:r>
              <a:rPr lang="fr-FR" sz="640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avez vu </a:t>
            </a:r>
            <a:r>
              <a:rPr lang="fr-FR" sz="6400">
                <a:solidFill>
                  <a:srgbClr val="2E2D2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une annonce intéressante.</a:t>
            </a:r>
            <a:endParaRPr lang="fr-FR" sz="6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6400" b="1">
                <a:solidFill>
                  <a:srgbClr val="2E2D2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5. </a:t>
            </a:r>
            <a:r>
              <a:rPr lang="fr-FR" sz="6400">
                <a:solidFill>
                  <a:srgbClr val="2E2D2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Julie écrit à sa mère et elle poste la lettre.</a:t>
            </a:r>
            <a:endParaRPr lang="fr-FR" sz="6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6400">
                <a:solidFill>
                  <a:srgbClr val="2E2D2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Julie </a:t>
            </a:r>
            <a:r>
              <a:rPr lang="fr-FR" sz="640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écrit </a:t>
            </a:r>
            <a:r>
              <a:rPr lang="fr-FR" sz="6400">
                <a:solidFill>
                  <a:srgbClr val="2E2D2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à sa mère et elle </a:t>
            </a:r>
            <a:r>
              <a:rPr lang="fr-FR" sz="640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posté</a:t>
            </a:r>
            <a:r>
              <a:rPr lang="fr-FR" sz="6400">
                <a:solidFill>
                  <a:srgbClr val="2E2D2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la lettre.</a:t>
            </a:r>
            <a:endParaRPr lang="fr-FR" sz="6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6400" b="1">
                <a:solidFill>
                  <a:srgbClr val="2E2D2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6. </a:t>
            </a:r>
            <a:r>
              <a:rPr lang="fr-FR" sz="6400">
                <a:solidFill>
                  <a:srgbClr val="2E2D2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Tu finis ton travail et tu écris à tes amis.</a:t>
            </a:r>
            <a:endParaRPr lang="fr-FR" sz="6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6400">
                <a:solidFill>
                  <a:srgbClr val="2E2D2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Tu </a:t>
            </a:r>
            <a:r>
              <a:rPr lang="fr-FR" sz="640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 fini </a:t>
            </a:r>
            <a:r>
              <a:rPr lang="fr-FR" sz="6400">
                <a:solidFill>
                  <a:srgbClr val="2E2D2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ton travail et tu </a:t>
            </a:r>
            <a:r>
              <a:rPr lang="fr-FR" sz="640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 écrit </a:t>
            </a:r>
            <a:r>
              <a:rPr lang="fr-FR" sz="6400">
                <a:solidFill>
                  <a:srgbClr val="2E2D2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à tes amis.</a:t>
            </a:r>
            <a:endParaRPr lang="fr-FR" sz="6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6400" b="1">
                <a:solidFill>
                  <a:srgbClr val="2E2D2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7. </a:t>
            </a:r>
            <a:r>
              <a:rPr lang="fr-FR" sz="6400">
                <a:solidFill>
                  <a:srgbClr val="2E2D2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Nous perdons nos clés et nous devons appeler les pompiers.</a:t>
            </a:r>
            <a:endParaRPr lang="fr-FR" sz="6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6400">
                <a:solidFill>
                  <a:srgbClr val="2E2D2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Nous </a:t>
            </a:r>
            <a:r>
              <a:rPr lang="fr-FR" sz="640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avons perdu </a:t>
            </a:r>
            <a:r>
              <a:rPr lang="fr-FR" sz="6400">
                <a:solidFill>
                  <a:srgbClr val="2E2D2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nos clés et nous </a:t>
            </a:r>
            <a:r>
              <a:rPr lang="fr-FR" sz="640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avons dû </a:t>
            </a:r>
            <a:r>
              <a:rPr lang="fr-FR" sz="6400">
                <a:solidFill>
                  <a:srgbClr val="2E2D2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appeler les pompiers.</a:t>
            </a:r>
            <a:endParaRPr lang="fr-FR" sz="6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6400" b="1">
                <a:solidFill>
                  <a:srgbClr val="2E2D2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8. </a:t>
            </a:r>
            <a:r>
              <a:rPr lang="fr-FR" sz="6400">
                <a:solidFill>
                  <a:srgbClr val="2E2D2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Il y a une grève des transports et je dois rentrer à pied.</a:t>
            </a:r>
            <a:endParaRPr lang="fr-FR" sz="6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6400">
                <a:solidFill>
                  <a:srgbClr val="2E2D2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Il y </a:t>
            </a:r>
            <a:r>
              <a:rPr lang="fr-FR" sz="640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eu</a:t>
            </a:r>
            <a:r>
              <a:rPr lang="fr-FR" sz="6400">
                <a:solidFill>
                  <a:srgbClr val="2E2D2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une grève des transports et </a:t>
            </a:r>
            <a:r>
              <a:rPr lang="fr-FR" sz="640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j’ai dû </a:t>
            </a:r>
            <a:r>
              <a:rPr lang="fr-FR" sz="6400">
                <a:solidFill>
                  <a:srgbClr val="2E2D2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rentrer à pied.</a:t>
            </a:r>
            <a:endParaRPr lang="fr-FR" sz="6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1086167-3B0D-42BA-A64F-D61B0FB3E8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Lingua francese - a.a. 2022-2023 - Primo semestre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A4AC0E2-3966-454D-9DA6-685B850F4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A4D35-1535-4DA7-8EC9-EE6F13DD25DD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8530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A5F3F2A-72EF-4F60-AFF1-9656688CC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310091" cy="761711"/>
          </a:xfrm>
        </p:spPr>
        <p:txBody>
          <a:bodyPr>
            <a:normAutofit/>
          </a:bodyPr>
          <a:lstStyle/>
          <a:p>
            <a:r>
              <a:rPr lang="it-IT" sz="3200"/>
              <a:t>Exercice</a:t>
            </a:r>
            <a:endParaRPr lang="fr-FR" sz="320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98B722A-D70E-47C0-80B2-CEDAEC9D5C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4545"/>
            <a:ext cx="10402455" cy="5022418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6400" b="1">
                <a:solidFill>
                  <a:srgbClr val="2E2D2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Transformez le sondage selon le modèle.</a:t>
            </a:r>
            <a:endParaRPr lang="fr-FR" sz="6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6400" b="1">
                <a:solidFill>
                  <a:srgbClr val="2E2D2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</a:t>
            </a:r>
            <a:r>
              <a:rPr lang="fr-FR" sz="6400">
                <a:solidFill>
                  <a:srgbClr val="2E2D2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Manger du caviar : 35 %</a:t>
            </a:r>
            <a:endParaRPr lang="fr-FR" sz="6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6400" i="1">
                <a:solidFill>
                  <a:srgbClr val="2B5D9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Trente-cinq  pour cent des Français ont mangé  du caviar au moins  une fois dans leur vie</a:t>
            </a:r>
            <a:r>
              <a:rPr lang="fr-FR" sz="6400">
                <a:solidFill>
                  <a:srgbClr val="2E2D2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fr-FR" sz="6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6400" b="1">
                <a:solidFill>
                  <a:srgbClr val="2E2D2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</a:t>
            </a:r>
            <a:r>
              <a:rPr lang="fr-FR" sz="6400">
                <a:solidFill>
                  <a:srgbClr val="2E2D2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Participer à une manifestation de rue : 32 %</a:t>
            </a:r>
            <a:endParaRPr lang="fr-FR" sz="6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64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Trente-deux pour cent </a:t>
            </a:r>
            <a:r>
              <a:rPr lang="fr-FR" sz="64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 Français </a:t>
            </a:r>
            <a:r>
              <a:rPr lang="fr-FR" sz="640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ont participé </a:t>
            </a:r>
            <a:r>
              <a:rPr lang="fr-FR" sz="64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à une manifestation de rue au moins une fois dans leur vie.</a:t>
            </a:r>
            <a:endParaRPr lang="fr-FR" sz="6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6400" b="1">
                <a:solidFill>
                  <a:srgbClr val="2E2D2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 </a:t>
            </a:r>
            <a:r>
              <a:rPr lang="fr-FR" sz="6400">
                <a:solidFill>
                  <a:srgbClr val="2E2D2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Prendre des médicaments pour dormir : 30 %</a:t>
            </a:r>
            <a:endParaRPr lang="fr-FR" sz="6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64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Trente pour cent des Français </a:t>
            </a:r>
            <a:r>
              <a:rPr lang="fr-FR" sz="640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ont pris </a:t>
            </a:r>
            <a:r>
              <a:rPr lang="fr-FR" sz="64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 médicaments pour dormir au moins une fois dans leur vie. </a:t>
            </a:r>
            <a:endParaRPr lang="fr-FR" sz="6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6400" b="1">
                <a:solidFill>
                  <a:srgbClr val="2E2D2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4. </a:t>
            </a:r>
            <a:r>
              <a:rPr lang="fr-FR" sz="6400">
                <a:solidFill>
                  <a:srgbClr val="2E2D2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Gagner à un jeu national (Loterie,  Tac-o-Tac) : 21 %</a:t>
            </a:r>
            <a:endParaRPr lang="fr-FR" sz="6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64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Vingt-et-un pour cent des Français </a:t>
            </a:r>
            <a:r>
              <a:rPr lang="fr-FR" sz="640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ont gagné </a:t>
            </a:r>
            <a:r>
              <a:rPr lang="fr-FR" sz="64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à un jeu national au moins une fois dans leur vie.</a:t>
            </a:r>
            <a:endParaRPr lang="fr-FR" sz="6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6400" b="1">
                <a:solidFill>
                  <a:srgbClr val="2E2D2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5. </a:t>
            </a:r>
            <a:r>
              <a:rPr lang="fr-FR" sz="6400">
                <a:solidFill>
                  <a:srgbClr val="2E2D2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Faire une dépression nerveuse : 18 %</a:t>
            </a:r>
            <a:endParaRPr lang="fr-FR" sz="6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64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Dix-huit pour cent des Français </a:t>
            </a:r>
            <a:r>
              <a:rPr lang="fr-FR" sz="640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ont fait </a:t>
            </a:r>
            <a:r>
              <a:rPr lang="fr-FR" sz="64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une dépression nerveuse au moins une fois dans leur vie.</a:t>
            </a:r>
            <a:endParaRPr lang="fr-FR" sz="6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6400" b="1">
                <a:solidFill>
                  <a:srgbClr val="2E2D2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6. </a:t>
            </a:r>
            <a:r>
              <a:rPr lang="fr-FR" sz="6400">
                <a:solidFill>
                  <a:srgbClr val="2E2D2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Consulter une voyante : 15 %</a:t>
            </a:r>
            <a:endParaRPr lang="fr-FR" sz="6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64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Quinze pour cent des Français </a:t>
            </a:r>
            <a:r>
              <a:rPr lang="fr-FR" sz="640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ont consulté </a:t>
            </a:r>
            <a:r>
              <a:rPr lang="fr-FR" sz="64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une voyante au moins une fois dans leur vie.</a:t>
            </a:r>
            <a:endParaRPr lang="fr-FR" sz="6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6400" b="1">
                <a:solidFill>
                  <a:srgbClr val="2E2D2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7. </a:t>
            </a:r>
            <a:r>
              <a:rPr lang="fr-FR" sz="6400">
                <a:solidFill>
                  <a:srgbClr val="2E2D2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Faire un chèque  sans provision : 13 %</a:t>
            </a:r>
            <a:endParaRPr lang="fr-FR" sz="6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64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Treize pour cent des Français </a:t>
            </a:r>
            <a:r>
              <a:rPr lang="fr-FR" sz="640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ont fait </a:t>
            </a:r>
            <a:r>
              <a:rPr lang="fr-FR" sz="64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 chèque sans provision au moins une fois dans leur vie. </a:t>
            </a:r>
            <a:endParaRPr lang="fr-FR" sz="6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6400" b="1">
                <a:solidFill>
                  <a:srgbClr val="2E2D2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8. </a:t>
            </a:r>
            <a:r>
              <a:rPr lang="fr-FR" sz="6400">
                <a:solidFill>
                  <a:srgbClr val="2E2D2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Chanter dans un Karaoké : 3 %</a:t>
            </a:r>
            <a:endParaRPr lang="fr-FR" sz="6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64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Trois pour cent des Français </a:t>
            </a:r>
            <a:r>
              <a:rPr lang="fr-FR" sz="640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ont chanté </a:t>
            </a:r>
            <a:r>
              <a:rPr lang="fr-FR" sz="64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dans un karaoké au moins une fois dans leur vie.</a:t>
            </a:r>
            <a:endParaRPr lang="fr-FR" sz="6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1691C0BE-99B1-4225-99B7-828AF0A47A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Lingua francese - a.a. 2022-2023 - Primo semestre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CE85F52E-3AD2-4FE5-8687-9D1B10F70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A4D35-1535-4DA7-8EC9-EE6F13DD25DD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8640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3">
            <a:extLst>
              <a:ext uri="{FF2B5EF4-FFF2-40B4-BE49-F238E27FC236}">
                <a16:creationId xmlns:a16="http://schemas.microsoft.com/office/drawing/2014/main" id="{1A95671B-3CC6-4792-9114-B74FAEA224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FEF117CE-0C06-4AA8-9D4B-FBC5B85892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8184" y="174032"/>
            <a:ext cx="10175631" cy="1111843"/>
          </a:xfrm>
        </p:spPr>
        <p:txBody>
          <a:bodyPr anchor="ctr">
            <a:normAutofit/>
          </a:bodyPr>
          <a:lstStyle/>
          <a:p>
            <a:pPr algn="ctr"/>
            <a:r>
              <a:rPr lang="it-IT" sz="4000"/>
              <a:t>Exercice </a:t>
            </a:r>
            <a:endParaRPr lang="fr-FR" sz="400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15B34B5B-C36F-4EF7-8493-66316622D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8184" y="1459907"/>
            <a:ext cx="10175630" cy="767904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1800" b="1"/>
              <a:t>Trouvez les verbes manquants, conjuguez au passé composé, faites l’élision si nécessaire.</a:t>
            </a:r>
          </a:p>
        </p:txBody>
      </p:sp>
      <p:pic>
        <p:nvPicPr>
          <p:cNvPr id="7" name="Segnaposto contenuto 6">
            <a:extLst>
              <a:ext uri="{FF2B5EF4-FFF2-40B4-BE49-F238E27FC236}">
                <a16:creationId xmlns:a16="http://schemas.microsoft.com/office/drawing/2014/main" id="{BC9BA299-FCA0-4271-8655-34D6D6EAD7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8209" y="2751944"/>
            <a:ext cx="10515595" cy="2208275"/>
          </a:xfrm>
          <a:prstGeom prst="rect">
            <a:avLst/>
          </a:prstGeom>
        </p:spPr>
      </p:pic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C3AD8F8-4776-4F74-B308-2B3BBAC36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it-IT"/>
              <a:t>Lingua francese - a.a. 2022-2023 - Primo semestre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7E50FE03-5F8C-40C9-AA0B-864D79CAA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B7FA4D35-1535-4DA7-8EC9-EE6F13DD25DD}" type="slidenum">
              <a:rPr lang="it-IT" smtClean="0"/>
              <a:pPr>
                <a:spcAft>
                  <a:spcPts val="600"/>
                </a:spcAft>
              </a:pPr>
              <a:t>14</a:t>
            </a:fld>
            <a:endParaRPr lang="it-IT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479B3A6D-BDEB-4587-802B-C686BBC2DD8E}"/>
              </a:ext>
            </a:extLst>
          </p:cNvPr>
          <p:cNvSpPr txBox="1"/>
          <p:nvPr/>
        </p:nvSpPr>
        <p:spPr>
          <a:xfrm>
            <a:off x="2613891" y="3214255"/>
            <a:ext cx="15609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/>
              <a:t> </a:t>
            </a:r>
            <a:r>
              <a:rPr lang="it-IT">
                <a:solidFill>
                  <a:srgbClr val="0070C0"/>
                </a:solidFill>
              </a:rPr>
              <a:t>avez mangé</a:t>
            </a:r>
            <a:endParaRPr lang="fr-FR">
              <a:solidFill>
                <a:srgbClr val="0070C0"/>
              </a:solidFill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84ED69A7-B820-476A-95CE-68EF6DCE7AC6}"/>
              </a:ext>
            </a:extLst>
          </p:cNvPr>
          <p:cNvSpPr txBox="1"/>
          <p:nvPr/>
        </p:nvSpPr>
        <p:spPr>
          <a:xfrm>
            <a:off x="3482109" y="3602182"/>
            <a:ext cx="1246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/>
              <a:t> </a:t>
            </a:r>
            <a:r>
              <a:rPr lang="it-IT">
                <a:solidFill>
                  <a:srgbClr val="0070C0"/>
                </a:solidFill>
              </a:rPr>
              <a:t>j’ai payé</a:t>
            </a:r>
            <a:endParaRPr lang="fr-FR">
              <a:solidFill>
                <a:srgbClr val="0070C0"/>
              </a:solidFill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0FA5E09A-0508-4621-847D-DFF3F9EBC9AD}"/>
              </a:ext>
            </a:extLst>
          </p:cNvPr>
          <p:cNvSpPr txBox="1"/>
          <p:nvPr/>
        </p:nvSpPr>
        <p:spPr>
          <a:xfrm>
            <a:off x="3509818" y="3953163"/>
            <a:ext cx="132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/>
              <a:t> </a:t>
            </a:r>
            <a:r>
              <a:rPr lang="it-IT">
                <a:solidFill>
                  <a:srgbClr val="0070C0"/>
                </a:solidFill>
              </a:rPr>
              <a:t>ont visité</a:t>
            </a:r>
            <a:endParaRPr lang="fr-FR"/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8DB3DFEC-0195-4075-B0B7-44DEBBB1A3B3}"/>
              </a:ext>
            </a:extLst>
          </p:cNvPr>
          <p:cNvSpPr txBox="1"/>
          <p:nvPr/>
        </p:nvSpPr>
        <p:spPr>
          <a:xfrm>
            <a:off x="2290618" y="4331855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>
                <a:solidFill>
                  <a:srgbClr val="0070C0"/>
                </a:solidFill>
              </a:rPr>
              <a:t> a gagné</a:t>
            </a:r>
            <a:endParaRPr lang="fr-FR">
              <a:solidFill>
                <a:srgbClr val="0070C0"/>
              </a:solidFill>
            </a:endParaRP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B0A1BC3F-4AE1-4DFA-9FC4-35760C3B0058}"/>
              </a:ext>
            </a:extLst>
          </p:cNvPr>
          <p:cNvSpPr txBox="1"/>
          <p:nvPr/>
        </p:nvSpPr>
        <p:spPr>
          <a:xfrm>
            <a:off x="8081818" y="2835564"/>
            <a:ext cx="1246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>
                <a:solidFill>
                  <a:srgbClr val="0070C0"/>
                </a:solidFill>
              </a:rPr>
              <a:t> as regardé</a:t>
            </a:r>
            <a:endParaRPr lang="fr-FR">
              <a:solidFill>
                <a:srgbClr val="0070C0"/>
              </a:solidFill>
            </a:endParaRP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EE7595E8-2985-41A6-A7F6-E35A5860EDD4}"/>
              </a:ext>
            </a:extLst>
          </p:cNvPr>
          <p:cNvSpPr txBox="1"/>
          <p:nvPr/>
        </p:nvSpPr>
        <p:spPr>
          <a:xfrm>
            <a:off x="8636001" y="3214254"/>
            <a:ext cx="1311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>
                <a:solidFill>
                  <a:srgbClr val="0070C0"/>
                </a:solidFill>
              </a:rPr>
              <a:t> avons joué</a:t>
            </a:r>
            <a:endParaRPr lang="fr-FR">
              <a:solidFill>
                <a:srgbClr val="0070C0"/>
              </a:solidFill>
            </a:endParaRP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E9D726CA-A866-42D0-AC27-23A7CC7D0FCE}"/>
              </a:ext>
            </a:extLst>
          </p:cNvPr>
          <p:cNvSpPr txBox="1"/>
          <p:nvPr/>
        </p:nvSpPr>
        <p:spPr>
          <a:xfrm>
            <a:off x="8146473" y="3583709"/>
            <a:ext cx="13577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>
                <a:solidFill>
                  <a:srgbClr val="0070C0"/>
                </a:solidFill>
              </a:rPr>
              <a:t> a écouté</a:t>
            </a:r>
            <a:endParaRPr lang="fr-FR">
              <a:solidFill>
                <a:srgbClr val="0070C0"/>
              </a:solidFill>
            </a:endParaRPr>
          </a:p>
        </p:txBody>
      </p: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54AC8E5D-FE38-4368-9A6E-FEF091E9657E}"/>
              </a:ext>
            </a:extLst>
          </p:cNvPr>
          <p:cNvSpPr txBox="1"/>
          <p:nvPr/>
        </p:nvSpPr>
        <p:spPr>
          <a:xfrm>
            <a:off x="8211128" y="3962400"/>
            <a:ext cx="17179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/>
              <a:t> </a:t>
            </a:r>
            <a:r>
              <a:rPr lang="it-IT">
                <a:solidFill>
                  <a:srgbClr val="0070C0"/>
                </a:solidFill>
              </a:rPr>
              <a:t>j’ai invité</a:t>
            </a:r>
            <a:endParaRPr lang="fr-FR"/>
          </a:p>
        </p:txBody>
      </p: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F639FC5F-5C8A-4072-96BD-7F34F55F3D56}"/>
              </a:ext>
            </a:extLst>
          </p:cNvPr>
          <p:cNvSpPr txBox="1"/>
          <p:nvPr/>
        </p:nvSpPr>
        <p:spPr>
          <a:xfrm>
            <a:off x="7213601" y="4341090"/>
            <a:ext cx="1330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/>
              <a:t> </a:t>
            </a:r>
            <a:r>
              <a:rPr lang="it-IT">
                <a:solidFill>
                  <a:srgbClr val="0070C0"/>
                </a:solidFill>
              </a:rPr>
              <a:t>as acheté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2115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3" grpId="0"/>
      <p:bldP spid="15" grpId="0"/>
      <p:bldP spid="17" grpId="0"/>
      <p:bldP spid="21" grpId="0"/>
      <p:bldP spid="22" grpId="0"/>
      <p:bldP spid="2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/>
              <a:t>Formation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it-IT"/>
          </a:p>
          <a:p>
            <a:pPr marL="0" indent="0" algn="ctr">
              <a:buNone/>
            </a:pPr>
            <a:endParaRPr lang="it-IT"/>
          </a:p>
          <a:p>
            <a:pPr marL="0" indent="0" algn="ctr">
              <a:buNone/>
            </a:pPr>
            <a:r>
              <a:rPr lang="it-IT"/>
              <a:t>auxiliaire </a:t>
            </a:r>
            <a:r>
              <a:rPr lang="it-IT" b="1"/>
              <a:t>avoir</a:t>
            </a:r>
            <a:r>
              <a:rPr lang="it-IT"/>
              <a:t> ou </a:t>
            </a:r>
            <a:r>
              <a:rPr lang="it-IT" b="1"/>
              <a:t>être</a:t>
            </a:r>
            <a:r>
              <a:rPr lang="it-IT"/>
              <a:t> au présent </a:t>
            </a:r>
          </a:p>
          <a:p>
            <a:pPr marL="0" indent="0" algn="ctr">
              <a:buNone/>
            </a:pPr>
            <a:r>
              <a:rPr lang="it-IT"/>
              <a:t>+</a:t>
            </a:r>
          </a:p>
          <a:p>
            <a:pPr marL="0" indent="0" algn="ctr">
              <a:buNone/>
            </a:pPr>
            <a:r>
              <a:rPr lang="it-IT"/>
              <a:t>verbe au </a:t>
            </a:r>
            <a:r>
              <a:rPr lang="it-IT">
                <a:solidFill>
                  <a:srgbClr val="FF0000"/>
                </a:solidFill>
              </a:rPr>
              <a:t>participe passé </a:t>
            </a:r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5200592-02E9-4EC2-B618-952EC5D350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Lingua francese - a.a. 2022-2023 - Primo semestre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9BEC5355-B930-4389-A1ED-C448F52FC6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A4D35-1535-4DA7-8EC9-EE6F13DD25DD}" type="slidenum">
              <a:rPr lang="it-IT" smtClean="0"/>
              <a:t>2</a:t>
            </a:fld>
            <a:endParaRPr lang="it-IT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0490AEA9-FEFA-4BEE-AA88-FCF746BCF9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3450" y="2657475"/>
            <a:ext cx="1905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632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/>
              <a:t>avoir</a:t>
            </a:r>
            <a:r>
              <a:rPr lang="it-IT"/>
              <a:t> et </a:t>
            </a:r>
            <a:r>
              <a:rPr lang="it-IT" b="1"/>
              <a:t>être </a:t>
            </a:r>
            <a:r>
              <a:rPr lang="it-IT"/>
              <a:t>au passé composé</a:t>
            </a: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2046561"/>
              </p:ext>
            </p:extLst>
          </p:nvPr>
        </p:nvGraphicFramePr>
        <p:xfrm>
          <a:off x="3534041" y="1907658"/>
          <a:ext cx="5029202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711480">
                <a:tc>
                  <a:txBody>
                    <a:bodyPr/>
                    <a:lstStyle/>
                    <a:p>
                      <a:r>
                        <a:rPr lang="it-IT" sz="2800" b="0">
                          <a:solidFill>
                            <a:sysClr val="windowText" lastClr="000000"/>
                          </a:solidFill>
                        </a:rPr>
                        <a:t>J’</a:t>
                      </a:r>
                      <a:r>
                        <a:rPr lang="it-IT" sz="2800" b="1">
                          <a:solidFill>
                            <a:sysClr val="windowText" lastClr="000000"/>
                          </a:solidFill>
                        </a:rPr>
                        <a:t>ai</a:t>
                      </a:r>
                      <a:r>
                        <a:rPr lang="it-IT" sz="2800" b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it-IT" sz="2800" b="0">
                          <a:solidFill>
                            <a:srgbClr val="FF0000"/>
                          </a:solidFill>
                        </a:rPr>
                        <a:t>eu</a:t>
                      </a:r>
                    </a:p>
                    <a:p>
                      <a:r>
                        <a:rPr lang="it-IT" sz="2800" b="0">
                          <a:solidFill>
                            <a:sysClr val="windowText" lastClr="000000"/>
                          </a:solidFill>
                        </a:rPr>
                        <a:t>Tu </a:t>
                      </a:r>
                      <a:r>
                        <a:rPr lang="it-IT" sz="2800" b="1">
                          <a:solidFill>
                            <a:sysClr val="windowText" lastClr="000000"/>
                          </a:solidFill>
                        </a:rPr>
                        <a:t>as</a:t>
                      </a:r>
                      <a:r>
                        <a:rPr lang="it-IT" sz="2800" b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it-IT" sz="2800" b="0">
                          <a:solidFill>
                            <a:srgbClr val="FF0000"/>
                          </a:solidFill>
                        </a:rPr>
                        <a:t>eu</a:t>
                      </a:r>
                    </a:p>
                    <a:p>
                      <a:r>
                        <a:rPr lang="it-IT" sz="2800" b="0">
                          <a:solidFill>
                            <a:sysClr val="windowText" lastClr="000000"/>
                          </a:solidFill>
                        </a:rPr>
                        <a:t>Il </a:t>
                      </a:r>
                      <a:r>
                        <a:rPr lang="it-IT" sz="2800" b="1">
                          <a:solidFill>
                            <a:sysClr val="windowText" lastClr="000000"/>
                          </a:solidFill>
                        </a:rPr>
                        <a:t>a</a:t>
                      </a:r>
                      <a:r>
                        <a:rPr lang="it-IT" sz="2800" b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it-IT" sz="2800" b="0">
                          <a:solidFill>
                            <a:srgbClr val="FF0000"/>
                          </a:solidFill>
                        </a:rPr>
                        <a:t>eu</a:t>
                      </a:r>
                    </a:p>
                    <a:p>
                      <a:r>
                        <a:rPr lang="it-IT" sz="2800" b="0">
                          <a:solidFill>
                            <a:sysClr val="windowText" lastClr="000000"/>
                          </a:solidFill>
                        </a:rPr>
                        <a:t>Nous </a:t>
                      </a:r>
                      <a:r>
                        <a:rPr lang="it-IT" sz="2800" b="1">
                          <a:solidFill>
                            <a:sysClr val="windowText" lastClr="000000"/>
                          </a:solidFill>
                        </a:rPr>
                        <a:t>avons</a:t>
                      </a:r>
                      <a:r>
                        <a:rPr lang="it-IT" sz="2800" b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it-IT" sz="2800" b="0">
                          <a:solidFill>
                            <a:srgbClr val="FF0000"/>
                          </a:solidFill>
                        </a:rPr>
                        <a:t>eu</a:t>
                      </a:r>
                    </a:p>
                    <a:p>
                      <a:r>
                        <a:rPr lang="it-IT" sz="2800" b="0">
                          <a:solidFill>
                            <a:sysClr val="windowText" lastClr="000000"/>
                          </a:solidFill>
                        </a:rPr>
                        <a:t>Vous </a:t>
                      </a:r>
                      <a:r>
                        <a:rPr lang="it-IT" sz="2800" b="1">
                          <a:solidFill>
                            <a:sysClr val="windowText" lastClr="000000"/>
                          </a:solidFill>
                        </a:rPr>
                        <a:t>avez</a:t>
                      </a:r>
                      <a:r>
                        <a:rPr lang="it-IT" sz="2800" b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it-IT" sz="2800" b="0">
                          <a:solidFill>
                            <a:srgbClr val="FF0000"/>
                          </a:solidFill>
                        </a:rPr>
                        <a:t>eu</a:t>
                      </a:r>
                    </a:p>
                    <a:p>
                      <a:r>
                        <a:rPr lang="it-IT" sz="2800" b="0">
                          <a:solidFill>
                            <a:sysClr val="windowText" lastClr="000000"/>
                          </a:solidFill>
                        </a:rPr>
                        <a:t>Ils </a:t>
                      </a:r>
                      <a:r>
                        <a:rPr lang="it-IT" sz="2800" b="1">
                          <a:solidFill>
                            <a:sysClr val="windowText" lastClr="000000"/>
                          </a:solidFill>
                        </a:rPr>
                        <a:t>ont</a:t>
                      </a:r>
                      <a:r>
                        <a:rPr lang="it-IT" sz="2800" b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it-IT" sz="2800" b="0">
                          <a:solidFill>
                            <a:srgbClr val="FF0000"/>
                          </a:solidFill>
                        </a:rPr>
                        <a:t>eu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2800" b="0">
                          <a:solidFill>
                            <a:sysClr val="windowText" lastClr="000000"/>
                          </a:solidFill>
                        </a:rPr>
                        <a:t>J’</a:t>
                      </a:r>
                      <a:r>
                        <a:rPr lang="it-IT" sz="2800" b="1">
                          <a:solidFill>
                            <a:sysClr val="windowText" lastClr="000000"/>
                          </a:solidFill>
                        </a:rPr>
                        <a:t>ai</a:t>
                      </a:r>
                      <a:r>
                        <a:rPr lang="it-IT" sz="2800" b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it-IT" sz="2800" b="0">
                          <a:solidFill>
                            <a:srgbClr val="FF0000"/>
                          </a:solidFill>
                        </a:rPr>
                        <a:t>été</a:t>
                      </a:r>
                    </a:p>
                    <a:p>
                      <a:r>
                        <a:rPr lang="it-IT" sz="2800" b="0">
                          <a:solidFill>
                            <a:sysClr val="windowText" lastClr="000000"/>
                          </a:solidFill>
                        </a:rPr>
                        <a:t>Tu </a:t>
                      </a:r>
                      <a:r>
                        <a:rPr lang="it-IT" sz="2800" b="1">
                          <a:solidFill>
                            <a:sysClr val="windowText" lastClr="000000"/>
                          </a:solidFill>
                        </a:rPr>
                        <a:t>as</a:t>
                      </a:r>
                      <a:r>
                        <a:rPr lang="it-IT" sz="2800" b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it-IT" sz="2800" b="0">
                          <a:solidFill>
                            <a:srgbClr val="FF0000"/>
                          </a:solidFill>
                        </a:rPr>
                        <a:t>été</a:t>
                      </a:r>
                    </a:p>
                    <a:p>
                      <a:r>
                        <a:rPr lang="it-IT" sz="2800" b="0">
                          <a:solidFill>
                            <a:sysClr val="windowText" lastClr="000000"/>
                          </a:solidFill>
                        </a:rPr>
                        <a:t>Il </a:t>
                      </a:r>
                      <a:r>
                        <a:rPr lang="it-IT" sz="2800" b="1">
                          <a:solidFill>
                            <a:sysClr val="windowText" lastClr="000000"/>
                          </a:solidFill>
                        </a:rPr>
                        <a:t>a</a:t>
                      </a:r>
                      <a:r>
                        <a:rPr lang="it-IT" sz="2800" b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it-IT" sz="2800" b="0">
                          <a:solidFill>
                            <a:srgbClr val="FF0000"/>
                          </a:solidFill>
                        </a:rPr>
                        <a:t>été</a:t>
                      </a:r>
                    </a:p>
                    <a:p>
                      <a:r>
                        <a:rPr lang="it-IT" sz="2800" b="0">
                          <a:solidFill>
                            <a:sysClr val="windowText" lastClr="000000"/>
                          </a:solidFill>
                        </a:rPr>
                        <a:t>Nous </a:t>
                      </a:r>
                      <a:r>
                        <a:rPr lang="it-IT" sz="2800" b="1">
                          <a:solidFill>
                            <a:sysClr val="windowText" lastClr="000000"/>
                          </a:solidFill>
                        </a:rPr>
                        <a:t>avons</a:t>
                      </a:r>
                      <a:r>
                        <a:rPr lang="it-IT" sz="2800" b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it-IT" sz="2800" b="0">
                          <a:solidFill>
                            <a:srgbClr val="FF0000"/>
                          </a:solidFill>
                        </a:rPr>
                        <a:t>été</a:t>
                      </a:r>
                    </a:p>
                    <a:p>
                      <a:r>
                        <a:rPr lang="it-IT" sz="2800" b="0">
                          <a:solidFill>
                            <a:sysClr val="windowText" lastClr="000000"/>
                          </a:solidFill>
                        </a:rPr>
                        <a:t>Vous </a:t>
                      </a:r>
                      <a:r>
                        <a:rPr lang="it-IT" sz="2800" b="1">
                          <a:solidFill>
                            <a:sysClr val="windowText" lastClr="000000"/>
                          </a:solidFill>
                        </a:rPr>
                        <a:t>avez</a:t>
                      </a:r>
                      <a:r>
                        <a:rPr lang="it-IT" sz="2800" b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it-IT" sz="2800" b="0">
                          <a:solidFill>
                            <a:srgbClr val="FF0000"/>
                          </a:solidFill>
                        </a:rPr>
                        <a:t>été</a:t>
                      </a:r>
                    </a:p>
                    <a:p>
                      <a:r>
                        <a:rPr lang="it-IT" sz="2800" b="0">
                          <a:solidFill>
                            <a:sysClr val="windowText" lastClr="000000"/>
                          </a:solidFill>
                        </a:rPr>
                        <a:t>Ils </a:t>
                      </a:r>
                      <a:r>
                        <a:rPr lang="it-IT" sz="2800" b="1">
                          <a:solidFill>
                            <a:sysClr val="windowText" lastClr="000000"/>
                          </a:solidFill>
                        </a:rPr>
                        <a:t>ont</a:t>
                      </a:r>
                      <a:r>
                        <a:rPr lang="it-IT" sz="2800" b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it-IT" sz="2800" b="0">
                          <a:solidFill>
                            <a:srgbClr val="FF0000"/>
                          </a:solidFill>
                        </a:rPr>
                        <a:t>été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Rettangolo 4"/>
          <p:cNvSpPr/>
          <p:nvPr/>
        </p:nvSpPr>
        <p:spPr>
          <a:xfrm>
            <a:off x="3468140" y="4804738"/>
            <a:ext cx="5234895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>
                <a:solidFill>
                  <a:sysClr val="windowText" lastClr="000000"/>
                </a:solidFill>
              </a:rPr>
              <a:t>Remarques</a:t>
            </a:r>
          </a:p>
          <a:p>
            <a:pPr marL="285750" indent="-285750">
              <a:buFontTx/>
              <a:buChar char="-"/>
            </a:pPr>
            <a:r>
              <a:rPr lang="it-IT" b="0">
                <a:solidFill>
                  <a:sysClr val="windowText" lastClr="000000"/>
                </a:solidFill>
              </a:rPr>
              <a:t>Attention à la prononciation du participe passé </a:t>
            </a:r>
            <a:r>
              <a:rPr lang="it-IT" b="1">
                <a:solidFill>
                  <a:srgbClr val="FF0000"/>
                </a:solidFill>
              </a:rPr>
              <a:t>eu</a:t>
            </a:r>
          </a:p>
          <a:p>
            <a:pPr marL="285750" indent="-285750">
              <a:buFontTx/>
              <a:buChar char="-"/>
            </a:pPr>
            <a:r>
              <a:rPr lang="it-IT">
                <a:solidFill>
                  <a:sysClr val="windowText" lastClr="000000"/>
                </a:solidFill>
              </a:rPr>
              <a:t>Le verbe </a:t>
            </a:r>
            <a:r>
              <a:rPr lang="it-IT" b="1"/>
              <a:t>être </a:t>
            </a:r>
            <a:r>
              <a:rPr lang="it-IT"/>
              <a:t>a l’auxiliaire </a:t>
            </a:r>
            <a:r>
              <a:rPr lang="it-IT" b="1"/>
              <a:t>avoir </a:t>
            </a:r>
            <a:r>
              <a:rPr lang="it-IT"/>
              <a:t>au passé composé</a:t>
            </a:r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2D0AD489-F359-439E-B745-D01761C913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Lingua francese - a.a. 2022-2023 - Primo semestre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5BD1818-05D0-4AA5-A7F8-6851DDED5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A4D35-1535-4DA7-8EC9-EE6F13DD25DD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1385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Le participe passé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it-IT"/>
              <a:t>Il se construit sur le </a:t>
            </a:r>
            <a:r>
              <a:rPr lang="it-IT">
                <a:solidFill>
                  <a:srgbClr val="FF0000"/>
                </a:solidFill>
              </a:rPr>
              <a:t>radical de l’infinitif </a:t>
            </a:r>
            <a:r>
              <a:rPr lang="it-IT"/>
              <a:t>+ </a:t>
            </a:r>
            <a:r>
              <a:rPr lang="it-IT" b="1"/>
              <a:t>terminaison</a:t>
            </a:r>
          </a:p>
          <a:p>
            <a:pPr marL="0" indent="0" algn="ctr">
              <a:buNone/>
            </a:pPr>
            <a:endParaRPr lang="it-IT" b="1"/>
          </a:p>
          <a:p>
            <a:pPr marL="0" indent="0" algn="ctr">
              <a:spcAft>
                <a:spcPts val="1200"/>
              </a:spcAft>
              <a:buNone/>
            </a:pPr>
            <a:r>
              <a:rPr lang="it-IT" sz="3200"/>
              <a:t>Verbes du premier groupe</a:t>
            </a:r>
            <a:endParaRPr lang="it-IT" b="1"/>
          </a:p>
          <a:p>
            <a:pPr marL="0" indent="0" algn="ctr">
              <a:buNone/>
            </a:pPr>
            <a:r>
              <a:rPr lang="it-IT" b="1"/>
              <a:t>Radical de l’infinitif + -é</a:t>
            </a:r>
          </a:p>
          <a:p>
            <a:pPr algn="ctr"/>
            <a:r>
              <a:rPr lang="it-IT"/>
              <a:t>Manger </a:t>
            </a:r>
            <a:r>
              <a:rPr lang="it-IT" sz="2000"/>
              <a:t>→</a:t>
            </a:r>
            <a:r>
              <a:rPr lang="it-IT"/>
              <a:t> </a:t>
            </a:r>
            <a:r>
              <a:rPr lang="it-IT">
                <a:solidFill>
                  <a:srgbClr val="FF0000"/>
                </a:solidFill>
              </a:rPr>
              <a:t>mang</a:t>
            </a:r>
            <a:r>
              <a:rPr lang="it-IT"/>
              <a:t>-</a:t>
            </a:r>
            <a:r>
              <a:rPr lang="it-IT" b="1"/>
              <a:t>é</a:t>
            </a:r>
          </a:p>
          <a:p>
            <a:pPr algn="ctr"/>
            <a:r>
              <a:rPr lang="it-IT"/>
              <a:t>Payer </a:t>
            </a:r>
            <a:r>
              <a:rPr lang="it-IT" sz="2000"/>
              <a:t>→</a:t>
            </a:r>
            <a:r>
              <a:rPr lang="it-IT"/>
              <a:t> </a:t>
            </a:r>
            <a:r>
              <a:rPr lang="it-IT">
                <a:solidFill>
                  <a:srgbClr val="FF0000"/>
                </a:solidFill>
              </a:rPr>
              <a:t>pay</a:t>
            </a:r>
            <a:r>
              <a:rPr lang="it-IT"/>
              <a:t>-</a:t>
            </a:r>
            <a:r>
              <a:rPr lang="it-IT" b="1"/>
              <a:t>é</a:t>
            </a:r>
          </a:p>
          <a:p>
            <a:pPr algn="ctr"/>
            <a:r>
              <a:rPr lang="it-IT"/>
              <a:t>Appeler </a:t>
            </a:r>
            <a:r>
              <a:rPr lang="it-IT" sz="2000"/>
              <a:t>→</a:t>
            </a:r>
            <a:r>
              <a:rPr lang="it-IT"/>
              <a:t> </a:t>
            </a:r>
            <a:r>
              <a:rPr lang="it-IT">
                <a:solidFill>
                  <a:srgbClr val="FF0000"/>
                </a:solidFill>
              </a:rPr>
              <a:t>appel</a:t>
            </a:r>
            <a:r>
              <a:rPr lang="it-IT"/>
              <a:t>-</a:t>
            </a:r>
            <a:r>
              <a:rPr lang="it-IT" b="1"/>
              <a:t>é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FA7527F-6CB3-42D4-BD44-C4EB92564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Lingua francese - a.a. 2022-2023 - Primo semestre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9306FC77-93D8-4B1D-9A65-0F7739D75A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A4D35-1535-4DA7-8EC9-EE6F13DD25DD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85937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/>
              <a:t>Verbes du 2° groupe</a:t>
            </a:r>
            <a:br>
              <a:rPr lang="it-IT"/>
            </a:b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it-IT">
                <a:solidFill>
                  <a:srgbClr val="FF0000"/>
                </a:solidFill>
              </a:rPr>
              <a:t>Radical de l’infinitif </a:t>
            </a:r>
            <a:r>
              <a:rPr lang="it-IT" b="1"/>
              <a:t>+ -i</a:t>
            </a:r>
          </a:p>
          <a:p>
            <a:pPr marL="0" indent="0" algn="ctr">
              <a:buNone/>
            </a:pPr>
            <a:endParaRPr lang="it-IT" b="1"/>
          </a:p>
          <a:p>
            <a:pPr algn="ctr"/>
            <a:r>
              <a:rPr lang="it-IT"/>
              <a:t>Finir </a:t>
            </a:r>
            <a:r>
              <a:rPr lang="it-IT" sz="2000"/>
              <a:t>→</a:t>
            </a:r>
            <a:r>
              <a:rPr lang="it-IT"/>
              <a:t> </a:t>
            </a:r>
            <a:r>
              <a:rPr lang="it-IT">
                <a:solidFill>
                  <a:srgbClr val="FF0000"/>
                </a:solidFill>
              </a:rPr>
              <a:t>fin</a:t>
            </a:r>
            <a:r>
              <a:rPr lang="it-IT"/>
              <a:t>-i</a:t>
            </a:r>
          </a:p>
          <a:p>
            <a:pPr algn="ctr"/>
            <a:r>
              <a:rPr lang="it-IT"/>
              <a:t>Choisir </a:t>
            </a:r>
            <a:r>
              <a:rPr lang="it-IT" sz="2000"/>
              <a:t>→</a:t>
            </a:r>
            <a:r>
              <a:rPr lang="it-IT"/>
              <a:t> </a:t>
            </a:r>
            <a:r>
              <a:rPr lang="it-IT">
                <a:solidFill>
                  <a:srgbClr val="FF0000"/>
                </a:solidFill>
              </a:rPr>
              <a:t>chois</a:t>
            </a:r>
            <a:r>
              <a:rPr lang="it-IT"/>
              <a:t>-i</a:t>
            </a:r>
          </a:p>
          <a:p>
            <a:pPr algn="ctr"/>
            <a:r>
              <a:rPr lang="it-IT"/>
              <a:t>Réussir </a:t>
            </a:r>
            <a:r>
              <a:rPr lang="it-IT" sz="2000"/>
              <a:t>→</a:t>
            </a:r>
            <a:r>
              <a:rPr lang="it-IT"/>
              <a:t> </a:t>
            </a:r>
            <a:r>
              <a:rPr lang="it-IT">
                <a:solidFill>
                  <a:srgbClr val="FF0000"/>
                </a:solidFill>
              </a:rPr>
              <a:t>réuss</a:t>
            </a:r>
            <a:r>
              <a:rPr lang="it-IT"/>
              <a:t>-i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F2CDF39D-F858-4FC2-9C55-71F2E5FAEB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Lingua francese - a.a. 2022-2023 - Primo semestre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4F51498B-8D96-49AA-BDD5-CC6E45B9D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A4D35-1535-4DA7-8EC9-EE6F13DD25DD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50050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Verbes du 3° groupe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84382" y="1530062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000" b="1"/>
              <a:t>Participes en –u</a:t>
            </a:r>
          </a:p>
          <a:p>
            <a:r>
              <a:rPr lang="it-IT" sz="2000"/>
              <a:t>C’est le groupe le plus nombreux</a:t>
            </a:r>
          </a:p>
          <a:p>
            <a:pPr marL="0" indent="0">
              <a:buNone/>
            </a:pPr>
            <a:endParaRPr lang="fr-FR"/>
          </a:p>
          <a:p>
            <a:endParaRPr lang="it-IT"/>
          </a:p>
        </p:txBody>
      </p:sp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1146656"/>
              </p:ext>
            </p:extLst>
          </p:nvPr>
        </p:nvGraphicFramePr>
        <p:xfrm>
          <a:off x="2392392" y="2385394"/>
          <a:ext cx="7158008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790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790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984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0">
                          <a:solidFill>
                            <a:sysClr val="windowText" lastClr="000000"/>
                          </a:solidFill>
                        </a:rPr>
                        <a:t>Attendre              attendu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0">
                          <a:solidFill>
                            <a:sysClr val="windowText" lastClr="000000"/>
                          </a:solidFill>
                        </a:rPr>
                        <a:t>Courir                   couru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0">
                          <a:solidFill>
                            <a:sysClr val="windowText" lastClr="000000"/>
                          </a:solidFill>
                        </a:rPr>
                        <a:t>Disparaître          </a:t>
                      </a:r>
                      <a:r>
                        <a:rPr lang="fr-FR" b="0" baseline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fr-FR" b="0">
                          <a:solidFill>
                            <a:sysClr val="windowText" lastClr="000000"/>
                          </a:solidFill>
                        </a:rPr>
                        <a:t>disparu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0">
                          <a:solidFill>
                            <a:sysClr val="windowText" lastClr="000000"/>
                          </a:solidFill>
                        </a:rPr>
                        <a:t>Entendre             entendu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0">
                          <a:solidFill>
                            <a:sysClr val="windowText" lastClr="000000"/>
                          </a:solidFill>
                        </a:rPr>
                        <a:t>Falloir                   fallu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0">
                          <a:solidFill>
                            <a:sysClr val="windowText" lastClr="000000"/>
                          </a:solidFill>
                        </a:rPr>
                        <a:t>Lire                       lu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0">
                          <a:solidFill>
                            <a:sysClr val="windowText" lastClr="000000"/>
                          </a:solidFill>
                        </a:rPr>
                        <a:t>Répondre            répondu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0">
                          <a:solidFill>
                            <a:sysClr val="windowText" lastClr="000000"/>
                          </a:solidFill>
                        </a:rPr>
                        <a:t>Voir                      vu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b="0">
                        <a:solidFill>
                          <a:sysClr val="windowText" lastClr="000000"/>
                        </a:solidFill>
                      </a:endParaRPr>
                    </a:p>
                    <a:p>
                      <a:pPr marL="0" indent="0">
                        <a:buNone/>
                      </a:pPr>
                      <a:endParaRPr lang="fr-FR" b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0">
                          <a:solidFill>
                            <a:sysClr val="windowText" lastClr="000000"/>
                          </a:solidFill>
                        </a:rPr>
                        <a:t>Boire                    bu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0">
                          <a:solidFill>
                            <a:sysClr val="windowText" lastClr="000000"/>
                          </a:solidFill>
                        </a:rPr>
                        <a:t>Connaître             connu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0">
                          <a:solidFill>
                            <a:sysClr val="windowText" lastClr="000000"/>
                          </a:solidFill>
                        </a:rPr>
                        <a:t>Croire</a:t>
                      </a:r>
                      <a:r>
                        <a:rPr lang="fr-FR" b="0" baseline="0">
                          <a:solidFill>
                            <a:sysClr val="windowText" lastClr="000000"/>
                          </a:solidFill>
                        </a:rPr>
                        <a:t>                   cru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0">
                          <a:solidFill>
                            <a:sysClr val="windowText" lastClr="000000"/>
                          </a:solidFill>
                        </a:rPr>
                        <a:t>Devoir                  dû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0">
                          <a:solidFill>
                            <a:sysClr val="windowText" lastClr="000000"/>
                          </a:solidFill>
                        </a:rPr>
                        <a:t>Perdre                  perdu</a:t>
                      </a:r>
                    </a:p>
                    <a:p>
                      <a:r>
                        <a:rPr lang="fr-FR" b="0">
                          <a:solidFill>
                            <a:sysClr val="windowText" lastClr="000000"/>
                          </a:solidFill>
                        </a:rPr>
                        <a:t>Plaire                    plu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0">
                          <a:solidFill>
                            <a:sysClr val="windowText" lastClr="000000"/>
                          </a:solidFill>
                        </a:rPr>
                        <a:t>Pleuvoir                plu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0">
                          <a:solidFill>
                            <a:sysClr val="windowText" lastClr="000000"/>
                          </a:solidFill>
                        </a:rPr>
                        <a:t>Pouvoir                pu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0">
                          <a:solidFill>
                            <a:sysClr val="windowText" lastClr="000000"/>
                          </a:solidFill>
                        </a:rPr>
                        <a:t>Recevoir               reçu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0">
                          <a:solidFill>
                            <a:sysClr val="windowText" lastClr="000000"/>
                          </a:solidFill>
                        </a:rPr>
                        <a:t>Savoir                   su</a:t>
                      </a:r>
                    </a:p>
                    <a:p>
                      <a:r>
                        <a:rPr lang="fr-FR" b="0">
                          <a:solidFill>
                            <a:sysClr val="windowText" lastClr="000000"/>
                          </a:solidFill>
                        </a:rPr>
                        <a:t>Venir                     venu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0">
                          <a:solidFill>
                            <a:sysClr val="windowText" lastClr="000000"/>
                          </a:solidFill>
                        </a:rPr>
                        <a:t>Vivre                     vécu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0">
                          <a:solidFill>
                            <a:sysClr val="windowText" lastClr="000000"/>
                          </a:solidFill>
                        </a:rPr>
                        <a:t>Vouloir                 voulu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4681B855-5313-4D72-9554-BF5C801BF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Lingua francese - a.a. 2022-2023 - Primo semestre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6B448A2-694B-4CB2-BDC1-0E0337B3F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A4D35-1535-4DA7-8EC9-EE6F13DD25DD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9421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Verbes du 3° groupe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endParaRPr lang="it-IT" sz="1600" b="1"/>
          </a:p>
          <a:p>
            <a:pPr marL="0" indent="0">
              <a:buNone/>
            </a:pPr>
            <a:endParaRPr lang="it-IT" sz="1600" b="1"/>
          </a:p>
          <a:p>
            <a:pPr marL="0" indent="0">
              <a:buNone/>
            </a:pPr>
            <a:endParaRPr lang="it-IT" sz="160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6714417"/>
              </p:ext>
            </p:extLst>
          </p:nvPr>
        </p:nvGraphicFramePr>
        <p:xfrm>
          <a:off x="2044459" y="2386067"/>
          <a:ext cx="8115540" cy="20824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51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051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051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082416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it-IT" sz="2000" b="1">
                          <a:solidFill>
                            <a:sysClr val="windowText" lastClr="000000"/>
                          </a:solidFill>
                        </a:rPr>
                        <a:t>Participes en </a:t>
                      </a:r>
                      <a:r>
                        <a:rPr lang="it-IT" sz="2000" b="1">
                          <a:solidFill>
                            <a:srgbClr val="FF0000"/>
                          </a:solidFill>
                        </a:rPr>
                        <a:t>-i</a:t>
                      </a:r>
                    </a:p>
                    <a:p>
                      <a:pPr marL="0" indent="0">
                        <a:buNone/>
                      </a:pPr>
                      <a:endParaRPr lang="it-IT" sz="2000" b="1">
                        <a:solidFill>
                          <a:sysClr val="windowText" lastClr="000000"/>
                        </a:solidFill>
                      </a:endParaRPr>
                    </a:p>
                    <a:p>
                      <a:pPr marL="0" indent="0">
                        <a:buNone/>
                      </a:pPr>
                      <a:r>
                        <a:rPr lang="it-IT" sz="2000" b="0">
                          <a:solidFill>
                            <a:sysClr val="windowText" lastClr="000000"/>
                          </a:solidFill>
                        </a:rPr>
                        <a:t>Sortir </a:t>
                      </a:r>
                      <a:r>
                        <a:rPr lang="it-IT" sz="1600" b="0">
                          <a:solidFill>
                            <a:sysClr val="windowText" lastClr="000000"/>
                          </a:solidFill>
                        </a:rPr>
                        <a:t>→</a:t>
                      </a:r>
                      <a:r>
                        <a:rPr lang="it-IT" sz="2000" b="0">
                          <a:solidFill>
                            <a:sysClr val="windowText" lastClr="000000"/>
                          </a:solidFill>
                        </a:rPr>
                        <a:t> sort</a:t>
                      </a:r>
                      <a:r>
                        <a:rPr lang="it-IT" sz="2000" b="0">
                          <a:solidFill>
                            <a:srgbClr val="FF0000"/>
                          </a:solidFill>
                        </a:rPr>
                        <a:t>i</a:t>
                      </a:r>
                    </a:p>
                    <a:p>
                      <a:pPr marL="0" indent="0">
                        <a:buNone/>
                      </a:pPr>
                      <a:r>
                        <a:rPr lang="it-IT" sz="2000" b="0">
                          <a:solidFill>
                            <a:sysClr val="windowText" lastClr="000000"/>
                          </a:solidFill>
                        </a:rPr>
                        <a:t>Partir </a:t>
                      </a:r>
                      <a:r>
                        <a:rPr kumimoji="0" lang="it-IT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→</a:t>
                      </a:r>
                      <a:r>
                        <a:rPr lang="it-IT" sz="2000" b="0">
                          <a:solidFill>
                            <a:sysClr val="windowText" lastClr="000000"/>
                          </a:solidFill>
                        </a:rPr>
                        <a:t> part</a:t>
                      </a:r>
                      <a:r>
                        <a:rPr lang="it-IT" sz="2000" b="0">
                          <a:solidFill>
                            <a:srgbClr val="FF0000"/>
                          </a:solidFill>
                        </a:rPr>
                        <a:t>i</a:t>
                      </a:r>
                    </a:p>
                    <a:p>
                      <a:pPr marL="0" indent="0">
                        <a:buNone/>
                      </a:pPr>
                      <a:r>
                        <a:rPr lang="it-IT" sz="2000" b="0">
                          <a:solidFill>
                            <a:sysClr val="windowText" lastClr="000000"/>
                          </a:solidFill>
                        </a:rPr>
                        <a:t>Rire </a:t>
                      </a:r>
                      <a:r>
                        <a:rPr kumimoji="0" lang="it-IT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→</a:t>
                      </a:r>
                      <a:r>
                        <a:rPr lang="it-IT" sz="2000" b="0">
                          <a:solidFill>
                            <a:sysClr val="windowText" lastClr="000000"/>
                          </a:solidFill>
                        </a:rPr>
                        <a:t> r</a:t>
                      </a:r>
                      <a:r>
                        <a:rPr lang="it-IT" sz="2000" b="0">
                          <a:solidFill>
                            <a:srgbClr val="FF0000"/>
                          </a:solidFill>
                        </a:rPr>
                        <a:t>i</a:t>
                      </a:r>
                    </a:p>
                    <a:p>
                      <a:pPr marL="0" indent="0">
                        <a:buNone/>
                      </a:pPr>
                      <a:r>
                        <a:rPr lang="it-IT" sz="2000" b="0">
                          <a:solidFill>
                            <a:sysClr val="windowText" lastClr="000000"/>
                          </a:solidFill>
                        </a:rPr>
                        <a:t>Cueillir </a:t>
                      </a:r>
                      <a:r>
                        <a:rPr lang="it-IT" sz="1600" b="0">
                          <a:solidFill>
                            <a:sysClr val="windowText" lastClr="000000"/>
                          </a:solidFill>
                        </a:rPr>
                        <a:t>→</a:t>
                      </a:r>
                      <a:r>
                        <a:rPr lang="it-IT" sz="2000" b="0">
                          <a:solidFill>
                            <a:sysClr val="windowText" lastClr="000000"/>
                          </a:solidFill>
                        </a:rPr>
                        <a:t> cueill</a:t>
                      </a:r>
                      <a:r>
                        <a:rPr lang="it-IT" sz="2000" b="0">
                          <a:solidFill>
                            <a:srgbClr val="FF0000"/>
                          </a:solidFill>
                        </a:rPr>
                        <a:t>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it-IT" sz="2000" b="1">
                          <a:solidFill>
                            <a:sysClr val="windowText" lastClr="000000"/>
                          </a:solidFill>
                        </a:rPr>
                        <a:t>Participes en </a:t>
                      </a:r>
                      <a:r>
                        <a:rPr lang="it-IT" sz="2000" b="1">
                          <a:solidFill>
                            <a:srgbClr val="FF0000"/>
                          </a:solidFill>
                        </a:rPr>
                        <a:t>-is</a:t>
                      </a:r>
                    </a:p>
                    <a:p>
                      <a:pPr marL="0" indent="0">
                        <a:buNone/>
                      </a:pPr>
                      <a:endParaRPr lang="it-IT" sz="2000" b="1">
                        <a:solidFill>
                          <a:sysClr val="windowText" lastClr="000000"/>
                        </a:solidFill>
                      </a:endParaRPr>
                    </a:p>
                    <a:p>
                      <a:pPr marL="0" indent="0">
                        <a:buNone/>
                      </a:pPr>
                      <a:r>
                        <a:rPr lang="it-IT" sz="2000" b="0">
                          <a:solidFill>
                            <a:sysClr val="windowText" lastClr="000000"/>
                          </a:solidFill>
                        </a:rPr>
                        <a:t>Prendre </a:t>
                      </a:r>
                      <a:r>
                        <a:rPr kumimoji="0" lang="it-IT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→</a:t>
                      </a:r>
                      <a:r>
                        <a:rPr lang="it-IT" sz="2000" b="0">
                          <a:solidFill>
                            <a:sysClr val="windowText" lastClr="000000"/>
                          </a:solidFill>
                        </a:rPr>
                        <a:t> pr</a:t>
                      </a:r>
                      <a:r>
                        <a:rPr lang="it-IT" sz="2000" b="0">
                          <a:solidFill>
                            <a:srgbClr val="FF0000"/>
                          </a:solidFill>
                        </a:rPr>
                        <a:t>is</a:t>
                      </a:r>
                    </a:p>
                    <a:p>
                      <a:pPr marL="0" indent="0">
                        <a:buNone/>
                      </a:pPr>
                      <a:r>
                        <a:rPr lang="it-IT" sz="2000" b="0">
                          <a:solidFill>
                            <a:sysClr val="windowText" lastClr="000000"/>
                          </a:solidFill>
                        </a:rPr>
                        <a:t>Apprendre </a:t>
                      </a:r>
                      <a:r>
                        <a:rPr kumimoji="0" lang="it-IT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→</a:t>
                      </a:r>
                      <a:r>
                        <a:rPr lang="it-IT" sz="2000" b="0">
                          <a:solidFill>
                            <a:sysClr val="windowText" lastClr="000000"/>
                          </a:solidFill>
                        </a:rPr>
                        <a:t> appr</a:t>
                      </a:r>
                      <a:r>
                        <a:rPr lang="it-IT" sz="2000" b="0">
                          <a:solidFill>
                            <a:srgbClr val="FF0000"/>
                          </a:solidFill>
                        </a:rPr>
                        <a:t>is</a:t>
                      </a:r>
                    </a:p>
                    <a:p>
                      <a:pPr marL="0" indent="0">
                        <a:buNone/>
                      </a:pPr>
                      <a:r>
                        <a:rPr lang="it-IT" sz="2000" b="0">
                          <a:solidFill>
                            <a:sysClr val="windowText" lastClr="000000"/>
                          </a:solidFill>
                        </a:rPr>
                        <a:t>Mettre </a:t>
                      </a:r>
                      <a:r>
                        <a:rPr kumimoji="0" lang="it-IT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→</a:t>
                      </a:r>
                      <a:r>
                        <a:rPr lang="it-IT" sz="2000" b="0">
                          <a:solidFill>
                            <a:sysClr val="windowText" lastClr="000000"/>
                          </a:solidFill>
                        </a:rPr>
                        <a:t> m</a:t>
                      </a:r>
                      <a:r>
                        <a:rPr lang="it-IT" sz="2000" b="0">
                          <a:solidFill>
                            <a:srgbClr val="FF0000"/>
                          </a:solidFill>
                        </a:rPr>
                        <a:t>is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it-IT" sz="2000" b="1">
                          <a:solidFill>
                            <a:sysClr val="windowText" lastClr="000000"/>
                          </a:solidFill>
                        </a:rPr>
                        <a:t>Participes en </a:t>
                      </a:r>
                      <a:r>
                        <a:rPr lang="it-IT" sz="2000" b="1">
                          <a:solidFill>
                            <a:srgbClr val="FF0000"/>
                          </a:solidFill>
                        </a:rPr>
                        <a:t>-it</a:t>
                      </a:r>
                    </a:p>
                    <a:p>
                      <a:pPr marL="0" indent="0">
                        <a:buNone/>
                      </a:pPr>
                      <a:endParaRPr lang="it-IT" sz="2000" b="1">
                        <a:solidFill>
                          <a:sysClr val="windowText" lastClr="000000"/>
                        </a:solidFill>
                      </a:endParaRPr>
                    </a:p>
                    <a:p>
                      <a:pPr marL="0" indent="0">
                        <a:buNone/>
                      </a:pPr>
                      <a:r>
                        <a:rPr lang="it-IT" sz="2000" b="0">
                          <a:solidFill>
                            <a:sysClr val="windowText" lastClr="000000"/>
                          </a:solidFill>
                        </a:rPr>
                        <a:t>Dire </a:t>
                      </a:r>
                      <a:r>
                        <a:rPr kumimoji="0" lang="it-IT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→</a:t>
                      </a:r>
                      <a:r>
                        <a:rPr lang="it-IT" sz="2000" b="0">
                          <a:solidFill>
                            <a:sysClr val="windowText" lastClr="000000"/>
                          </a:solidFill>
                        </a:rPr>
                        <a:t> d</a:t>
                      </a:r>
                      <a:r>
                        <a:rPr lang="it-IT" sz="2000" b="0">
                          <a:solidFill>
                            <a:srgbClr val="FF0000"/>
                          </a:solidFill>
                        </a:rPr>
                        <a:t>it</a:t>
                      </a:r>
                    </a:p>
                    <a:p>
                      <a:pPr marL="0" indent="0">
                        <a:buNone/>
                      </a:pPr>
                      <a:r>
                        <a:rPr lang="it-IT" sz="2000" b="0">
                          <a:solidFill>
                            <a:sysClr val="windowText" lastClr="000000"/>
                          </a:solidFill>
                        </a:rPr>
                        <a:t>Écrire </a:t>
                      </a:r>
                      <a:r>
                        <a:rPr kumimoji="0" lang="it-IT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→</a:t>
                      </a:r>
                      <a:r>
                        <a:rPr lang="it-IT" sz="2000" b="0">
                          <a:solidFill>
                            <a:sysClr val="windowText" lastClr="000000"/>
                          </a:solidFill>
                        </a:rPr>
                        <a:t> écr</a:t>
                      </a:r>
                      <a:r>
                        <a:rPr lang="it-IT" sz="2000" b="0">
                          <a:solidFill>
                            <a:srgbClr val="FF0000"/>
                          </a:solidFill>
                        </a:rPr>
                        <a:t>it</a:t>
                      </a:r>
                    </a:p>
                    <a:p>
                      <a:pPr marL="0" indent="0">
                        <a:buNone/>
                      </a:pPr>
                      <a:r>
                        <a:rPr lang="it-IT" sz="2000" b="0">
                          <a:solidFill>
                            <a:sysClr val="windowText" lastClr="000000"/>
                          </a:solidFill>
                        </a:rPr>
                        <a:t>Conduire </a:t>
                      </a:r>
                      <a:r>
                        <a:rPr kumimoji="0" lang="it-IT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→</a:t>
                      </a:r>
                      <a:r>
                        <a:rPr lang="it-IT" sz="2000" b="0">
                          <a:solidFill>
                            <a:sysClr val="windowText" lastClr="000000"/>
                          </a:solidFill>
                        </a:rPr>
                        <a:t>condu</a:t>
                      </a:r>
                      <a:r>
                        <a:rPr lang="it-IT" sz="2000" b="0">
                          <a:solidFill>
                            <a:srgbClr val="FF0000"/>
                          </a:solidFill>
                        </a:rPr>
                        <a:t>it</a:t>
                      </a:r>
                    </a:p>
                    <a:p>
                      <a:pPr marL="0" indent="0">
                        <a:buNone/>
                      </a:pPr>
                      <a:r>
                        <a:rPr lang="it-IT" sz="2000" b="0">
                          <a:solidFill>
                            <a:sysClr val="windowText" lastClr="000000"/>
                          </a:solidFill>
                        </a:rPr>
                        <a:t>Faire </a:t>
                      </a:r>
                      <a:r>
                        <a:rPr kumimoji="0" lang="it-IT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→</a:t>
                      </a:r>
                      <a:r>
                        <a:rPr lang="it-IT" sz="2000" b="0">
                          <a:solidFill>
                            <a:sysClr val="windowText" lastClr="000000"/>
                          </a:solidFill>
                        </a:rPr>
                        <a:t> fa</a:t>
                      </a:r>
                      <a:r>
                        <a:rPr lang="it-IT" sz="2000" b="0">
                          <a:solidFill>
                            <a:srgbClr val="FF0000"/>
                          </a:solidFill>
                        </a:rPr>
                        <a:t>it </a:t>
                      </a:r>
                      <a:r>
                        <a:rPr lang="it-IT" sz="2000" b="0">
                          <a:solidFill>
                            <a:schemeClr val="tx1"/>
                          </a:solidFill>
                        </a:rPr>
                        <a:t>[fè]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1C4B073-937C-40F8-9FB6-F39987BAB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Lingua francese - a.a. 2022-2023 - Primo semestre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3560BAE-4624-48DC-92FA-C3DD06FB8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A4D35-1535-4DA7-8EC9-EE6F13DD25DD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00331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Verbes du 3° groupe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/>
              <a:t>Participes en -</a:t>
            </a:r>
            <a:r>
              <a:rPr lang="it-IT" b="1">
                <a:solidFill>
                  <a:srgbClr val="FF0000"/>
                </a:solidFill>
              </a:rPr>
              <a:t>ert</a:t>
            </a:r>
          </a:p>
          <a:p>
            <a:r>
              <a:rPr lang="it-IT"/>
              <a:t>Ouvrir, souffrir, offrir </a:t>
            </a:r>
            <a:r>
              <a:rPr lang="it-IT" sz="2800" b="0">
                <a:solidFill>
                  <a:sysClr val="windowText" lastClr="000000"/>
                </a:solidFill>
              </a:rPr>
              <a:t>→</a:t>
            </a:r>
            <a:r>
              <a:rPr lang="it-IT"/>
              <a:t> ouv</a:t>
            </a:r>
            <a:r>
              <a:rPr lang="it-IT">
                <a:solidFill>
                  <a:srgbClr val="FF0000"/>
                </a:solidFill>
              </a:rPr>
              <a:t>ert</a:t>
            </a:r>
            <a:r>
              <a:rPr lang="it-IT"/>
              <a:t>, souff</a:t>
            </a:r>
            <a:r>
              <a:rPr lang="it-IT">
                <a:solidFill>
                  <a:srgbClr val="FF0000"/>
                </a:solidFill>
              </a:rPr>
              <a:t>ert</a:t>
            </a:r>
            <a:r>
              <a:rPr lang="it-IT"/>
              <a:t>, off</a:t>
            </a:r>
            <a:r>
              <a:rPr lang="it-IT">
                <a:solidFill>
                  <a:srgbClr val="FF0000"/>
                </a:solidFill>
              </a:rPr>
              <a:t>ert</a:t>
            </a:r>
          </a:p>
          <a:p>
            <a:endParaRPr lang="it-IT"/>
          </a:p>
          <a:p>
            <a:pPr marL="0" indent="0">
              <a:buNone/>
            </a:pPr>
            <a:r>
              <a:rPr lang="it-IT" b="1"/>
              <a:t>Participes en -</a:t>
            </a:r>
            <a:r>
              <a:rPr lang="it-IT" b="1">
                <a:solidFill>
                  <a:srgbClr val="FF0000"/>
                </a:solidFill>
              </a:rPr>
              <a:t>int</a:t>
            </a:r>
            <a:r>
              <a:rPr lang="it-IT" b="1"/>
              <a:t> </a:t>
            </a:r>
            <a:r>
              <a:rPr lang="it-IT"/>
              <a:t>(v. verbes en -indre)</a:t>
            </a:r>
          </a:p>
          <a:p>
            <a:r>
              <a:rPr lang="it-IT"/>
              <a:t>Craindre, peindre, joindre </a:t>
            </a:r>
            <a:r>
              <a:rPr lang="it-IT" sz="2800" b="0">
                <a:solidFill>
                  <a:sysClr val="windowText" lastClr="000000"/>
                </a:solidFill>
              </a:rPr>
              <a:t>→</a:t>
            </a:r>
            <a:r>
              <a:rPr lang="it-IT"/>
              <a:t> cra</a:t>
            </a:r>
            <a:r>
              <a:rPr lang="it-IT">
                <a:solidFill>
                  <a:srgbClr val="FF0000"/>
                </a:solidFill>
              </a:rPr>
              <a:t>int</a:t>
            </a:r>
            <a:r>
              <a:rPr lang="it-IT"/>
              <a:t>, pe</a:t>
            </a:r>
            <a:r>
              <a:rPr lang="it-IT">
                <a:solidFill>
                  <a:srgbClr val="FF0000"/>
                </a:solidFill>
              </a:rPr>
              <a:t>int</a:t>
            </a:r>
            <a:r>
              <a:rPr lang="it-IT"/>
              <a:t>, jo</a:t>
            </a:r>
            <a:r>
              <a:rPr lang="it-IT">
                <a:solidFill>
                  <a:srgbClr val="FF0000"/>
                </a:solidFill>
              </a:rPr>
              <a:t>int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69E6FB6-EB82-45FE-8B77-D28C77394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Lingua francese - a.a. 2022-2023 - Primo semestre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10A25FFF-E630-4C64-8386-4A93FFD11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A4D35-1535-4DA7-8EC9-EE6F13DD25DD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58937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Passé composé avec l’auxiliaire </a:t>
            </a:r>
            <a:r>
              <a:rPr lang="it-IT" b="1"/>
              <a:t>être</a:t>
            </a:r>
            <a:r>
              <a:rPr lang="it-IT"/>
              <a:t> </a:t>
            </a:r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00149" y="1578634"/>
            <a:ext cx="6509345" cy="2371784"/>
          </a:xfrm>
          <a:prstGeom prst="rect">
            <a:avLst/>
          </a:prstGeom>
        </p:spPr>
      </p:pic>
      <p:sp>
        <p:nvSpPr>
          <p:cNvPr id="3" name="Rettangolo 2"/>
          <p:cNvSpPr/>
          <p:nvPr/>
        </p:nvSpPr>
        <p:spPr>
          <a:xfrm>
            <a:off x="976222" y="4313210"/>
            <a:ext cx="984130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1600">
                <a:solidFill>
                  <a:srgbClr val="0F1111"/>
                </a:solidFill>
              </a:rPr>
              <a:t>Le participe passé s’accorde avec le sujet.</a:t>
            </a:r>
          </a:p>
          <a:p>
            <a:pPr marL="285750" indent="-285750">
              <a:buFontTx/>
              <a:buChar char="-"/>
            </a:pPr>
            <a:r>
              <a:rPr lang="en-US" sz="1600">
                <a:solidFill>
                  <a:srgbClr val="0F1111"/>
                </a:solidFill>
              </a:rPr>
              <a:t>Les verbes pronominaux se conjuguent avec l’auxiliaire </a:t>
            </a:r>
            <a:r>
              <a:rPr lang="en-US" sz="1600" b="1">
                <a:solidFill>
                  <a:srgbClr val="0F1111"/>
                </a:solidFill>
              </a:rPr>
              <a:t>être</a:t>
            </a:r>
            <a:r>
              <a:rPr lang="en-US" sz="1600">
                <a:solidFill>
                  <a:srgbClr val="0F1111"/>
                </a:solidFill>
              </a:rPr>
              <a:t> au passé composé.</a:t>
            </a:r>
          </a:p>
          <a:p>
            <a:pPr marL="285750" indent="-285750">
              <a:buFontTx/>
              <a:buChar char="-"/>
            </a:pPr>
            <a:r>
              <a:rPr lang="en-US" sz="1600">
                <a:solidFill>
                  <a:srgbClr val="0F1111"/>
                </a:solidFill>
              </a:rPr>
              <a:t>Les verbes avec l’auxiliaire </a:t>
            </a:r>
            <a:r>
              <a:rPr lang="en-US" sz="1600" b="1">
                <a:solidFill>
                  <a:srgbClr val="0F1111"/>
                </a:solidFill>
              </a:rPr>
              <a:t>être</a:t>
            </a:r>
            <a:r>
              <a:rPr lang="en-US" sz="1600">
                <a:solidFill>
                  <a:srgbClr val="0F1111"/>
                </a:solidFill>
              </a:rPr>
              <a:t> au passé composé sont </a:t>
            </a:r>
            <a:r>
              <a:rPr lang="en-US" sz="1600" b="1">
                <a:solidFill>
                  <a:srgbClr val="0F1111"/>
                </a:solidFill>
              </a:rPr>
              <a:t>intransitifs</a:t>
            </a:r>
            <a:r>
              <a:rPr lang="en-US" sz="1600">
                <a:solidFill>
                  <a:srgbClr val="0F1111"/>
                </a:solidFill>
              </a:rPr>
              <a:t>. Si un verbe a une double construction, il utilisera l’auxiliaire </a:t>
            </a:r>
            <a:r>
              <a:rPr lang="en-US" sz="1600" b="1">
                <a:solidFill>
                  <a:srgbClr val="0F1111"/>
                </a:solidFill>
              </a:rPr>
              <a:t>avoir</a:t>
            </a:r>
            <a:r>
              <a:rPr lang="en-US" sz="1600">
                <a:solidFill>
                  <a:srgbClr val="0F1111"/>
                </a:solidFill>
              </a:rPr>
              <a:t> quand il est transitif. Ex. : Je </a:t>
            </a:r>
            <a:r>
              <a:rPr lang="en-US" sz="1600">
                <a:solidFill>
                  <a:srgbClr val="FF0000"/>
                </a:solidFill>
              </a:rPr>
              <a:t>suis monté </a:t>
            </a:r>
            <a:r>
              <a:rPr lang="en-US" sz="1600">
                <a:solidFill>
                  <a:srgbClr val="0F1111"/>
                </a:solidFill>
              </a:rPr>
              <a:t>au cinquième étage à pied / J’</a:t>
            </a:r>
            <a:r>
              <a:rPr lang="en-US" sz="1600">
                <a:solidFill>
                  <a:srgbClr val="FF0000"/>
                </a:solidFill>
              </a:rPr>
              <a:t>ai monté </a:t>
            </a:r>
            <a:r>
              <a:rPr lang="en-US" sz="1600">
                <a:solidFill>
                  <a:srgbClr val="0F1111"/>
                </a:solidFill>
              </a:rPr>
              <a:t>les escaliers à toute vitesse (</a:t>
            </a:r>
            <a:r>
              <a:rPr lang="en-US" sz="1600" i="1">
                <a:solidFill>
                  <a:srgbClr val="0F1111"/>
                </a:solidFill>
              </a:rPr>
              <a:t>sortir, descendre, monter, passer</a:t>
            </a:r>
            <a:r>
              <a:rPr lang="en-US" sz="1600">
                <a:solidFill>
                  <a:srgbClr val="0F1111"/>
                </a:solidFill>
              </a:rPr>
              <a:t>).</a:t>
            </a:r>
          </a:p>
          <a:p>
            <a:pPr marL="285750" indent="-285750">
              <a:buFontTx/>
              <a:buChar char="-"/>
            </a:pPr>
            <a:r>
              <a:rPr lang="en-US" sz="1600">
                <a:solidFill>
                  <a:srgbClr val="0F1111"/>
                </a:solidFill>
              </a:rPr>
              <a:t>Participe passé des verbes de mouvement : </a:t>
            </a:r>
            <a:r>
              <a:rPr lang="en-US" sz="1600" b="1">
                <a:solidFill>
                  <a:srgbClr val="0F1111"/>
                </a:solidFill>
              </a:rPr>
              <a:t>retourné, venu, allé, entré, sorti, arrivé, resté, parti, monté, descendu, tombé, né, mort.</a:t>
            </a:r>
          </a:p>
          <a:p>
            <a:pPr marL="285750" indent="-285750">
              <a:buFontTx/>
              <a:buChar char="-"/>
            </a:pPr>
            <a:r>
              <a:rPr lang="fr-FR" sz="1600"/>
              <a:t>Les verbes qui indiquent </a:t>
            </a:r>
            <a:r>
              <a:rPr lang="fr-FR" sz="1600" i="1"/>
              <a:t>augmentation</a:t>
            </a:r>
            <a:r>
              <a:rPr lang="fr-FR" sz="1600"/>
              <a:t> / </a:t>
            </a:r>
            <a:r>
              <a:rPr lang="fr-FR" sz="1600" i="1"/>
              <a:t>diminution</a:t>
            </a:r>
            <a:r>
              <a:rPr lang="fr-FR" sz="1600"/>
              <a:t> se conjuguent avec l’auxiliaire </a:t>
            </a:r>
            <a:r>
              <a:rPr lang="fr-FR" sz="1600" b="1"/>
              <a:t>avoir</a:t>
            </a:r>
            <a:r>
              <a:rPr lang="fr-FR" sz="1600"/>
              <a:t>.</a:t>
            </a:r>
            <a:endParaRPr lang="it-IT" sz="160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A2B7CE4-57D1-4ACF-AEBD-097F8BDF8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Lingua francese - a.a. 2022-2023 - Primo semestre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A3740AA-864C-4A78-9BBD-098AD3C51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A4D35-1535-4DA7-8EC9-EE6F13DD25DD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931231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3454</TotalTime>
  <Words>1203</Words>
  <Application>Microsoft Office PowerPoint</Application>
  <PresentationFormat>Widescreen</PresentationFormat>
  <Paragraphs>186</Paragraphs>
  <Slides>14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Tema di Office</vt:lpstr>
      <vt:lpstr>Presentazione standard di PowerPoint</vt:lpstr>
      <vt:lpstr>Formation</vt:lpstr>
      <vt:lpstr>avoir et être au passé composé</vt:lpstr>
      <vt:lpstr>Le participe passé</vt:lpstr>
      <vt:lpstr>Verbes du 2° groupe </vt:lpstr>
      <vt:lpstr>Verbes du 3° groupe</vt:lpstr>
      <vt:lpstr>Verbes du 3° groupe</vt:lpstr>
      <vt:lpstr>Verbes du 3° groupe</vt:lpstr>
      <vt:lpstr>Passé composé avec l’auxiliaire être </vt:lpstr>
      <vt:lpstr>Position des pronoms</vt:lpstr>
      <vt:lpstr>La position de la négation</vt:lpstr>
      <vt:lpstr>Exercice </vt:lpstr>
      <vt:lpstr>Exercice</vt:lpstr>
      <vt:lpstr>Exercice 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passé composé</dc:title>
  <dc:creator>laura.kreyder</dc:creator>
  <cp:lastModifiedBy>laura.kreyder@unimib.it</cp:lastModifiedBy>
  <cp:revision>32</cp:revision>
  <dcterms:created xsi:type="dcterms:W3CDTF">2020-11-17T20:23:34Z</dcterms:created>
  <dcterms:modified xsi:type="dcterms:W3CDTF">2022-12-09T10:26:20Z</dcterms:modified>
</cp:coreProperties>
</file>