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C92FF-870C-4123-A4BD-69E024CF3091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F47D6-BE86-4E41-BC30-6D3302C885D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40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0A91-9313-4BB8-A98C-441F0D68E98F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0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BF70-9698-4505-8EF8-6CFD311EBC0A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61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B9F4-07EC-40CC-9DD3-7672613FE0F9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EFCE-3937-4128-83C2-CF0105BC32BB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02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38C8-56E5-4061-9622-6C6FA6634062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22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65F2-D269-4C23-8D0F-EC4077C5F20A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2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C9E1-E9BA-486B-BAE3-6BA9E4D970ED}" type="datetime1">
              <a:rPr lang="it-IT" smtClean="0"/>
              <a:t>07/12/2022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2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266B-B3E4-49DD-943F-CF2C585A2D79}" type="datetime1">
              <a:rPr lang="it-IT" smtClean="0"/>
              <a:t>07/12/2022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0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C743-72D1-4B91-BFB1-BC8038223B55}" type="datetime1">
              <a:rPr lang="it-IT" smtClean="0"/>
              <a:t>07/12/2022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72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BA07-87EA-43DC-80BE-231D8DE6EAA9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54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0750-EC57-4492-AD38-84DE5068C94F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6130-B1B6-4AA5-BA09-EF4DFFBDE227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4D35-1535-4DA7-8EC9-EE6F13DD25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9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C653C80-E977-45F2-A571-3CC80C410CE2}"/>
              </a:ext>
            </a:extLst>
          </p:cNvPr>
          <p:cNvSpPr txBox="1"/>
          <p:nvPr/>
        </p:nvSpPr>
        <p:spPr>
          <a:xfrm>
            <a:off x="1038225" y="2647950"/>
            <a:ext cx="102936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/>
              <a:t>🅻🅴 🅿🅰🆂🆂é  🅲🅾🅼🅿🅾🆂é</a:t>
            </a:r>
          </a:p>
        </p:txBody>
      </p:sp>
    </p:spTree>
    <p:extLst>
      <p:ext uri="{BB962C8B-B14F-4D97-AF65-F5344CB8AC3E}">
        <p14:creationId xmlns:p14="http://schemas.microsoft.com/office/powerpoint/2010/main" val="403042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Position des pronoms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/>
              <a:t>Le ou les pronoms personnels se placent juste devant l’auxiliaire.</a:t>
            </a:r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032" y="2776772"/>
            <a:ext cx="4414895" cy="2101227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41AF84-AD56-40ED-AA2C-9E6574D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76BA3-F06D-4A49-BEE8-3D0B3FE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24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position de la négation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it-IT" sz="2000" b="1"/>
              <a:t>NE/N’ + pronom(s) compléments(s) + auxiliaire + PAS + participe passé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J’aime ce film - Je </a:t>
            </a:r>
            <a:r>
              <a:rPr lang="it-IT" sz="2000">
                <a:solidFill>
                  <a:srgbClr val="FF0000"/>
                </a:solidFill>
              </a:rPr>
              <a:t>n’</a:t>
            </a:r>
            <a:r>
              <a:rPr lang="it-IT" sz="2000"/>
              <a:t>aime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ce film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J’ai aimé ce film - Je </a:t>
            </a:r>
            <a:r>
              <a:rPr lang="it-IT" sz="2000">
                <a:solidFill>
                  <a:srgbClr val="FF0000"/>
                </a:solidFill>
              </a:rPr>
              <a:t>n’</a:t>
            </a:r>
            <a:r>
              <a:rPr lang="it-IT" sz="2000"/>
              <a:t>ai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aimé ce film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Je l’ai aimé - Je </a:t>
            </a:r>
            <a:r>
              <a:rPr lang="it-IT" sz="2000">
                <a:solidFill>
                  <a:srgbClr val="FF0000"/>
                </a:solidFill>
              </a:rPr>
              <a:t>ne</a:t>
            </a:r>
            <a:r>
              <a:rPr lang="it-IT" sz="2000"/>
              <a:t> l’ai </a:t>
            </a:r>
            <a:r>
              <a:rPr lang="it-IT" sz="2000">
                <a:solidFill>
                  <a:srgbClr val="FF0000"/>
                </a:solidFill>
              </a:rPr>
              <a:t>pas</a:t>
            </a:r>
            <a:r>
              <a:rPr lang="it-IT" sz="2000"/>
              <a:t> aimé</a:t>
            </a:r>
          </a:p>
          <a:p>
            <a:pPr marL="0" indent="0">
              <a:spcBef>
                <a:spcPts val="0"/>
              </a:spcBef>
              <a:buNone/>
            </a:pPr>
            <a:endParaRPr lang="it-IT" sz="2000"/>
          </a:p>
          <a:p>
            <a:pPr marL="0" indent="0">
              <a:spcBef>
                <a:spcPts val="0"/>
              </a:spcBef>
              <a:buNone/>
            </a:pPr>
            <a:r>
              <a:rPr lang="it-IT" sz="2000"/>
              <a:t>Le participe passé s’accorde avec le pronom complément d’objet direct (sauf EN) qui précède l’auxiliaire.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49205"/>
              </p:ext>
            </p:extLst>
          </p:nvPr>
        </p:nvGraphicFramePr>
        <p:xfrm>
          <a:off x="773328" y="4426432"/>
          <a:ext cx="975168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1645">
                <a:tc>
                  <a:txBody>
                    <a:bodyPr/>
                    <a:lstStyle/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donne son adresse à son employeur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a donné son adresse à son employeur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la lui a donné</a:t>
                      </a:r>
                      <a:r>
                        <a:rPr lang="it-IT" sz="1800" b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lvl="1">
                        <a:buFont typeface="Calibri" panose="020F0502020204030204" pitchFamily="34" charset="0"/>
                        <a:buNone/>
                      </a:pP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Il ne la lui a pas donné</a:t>
                      </a:r>
                      <a:r>
                        <a:rPr lang="it-IT" sz="1800" b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it-IT" sz="1800" b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  <a:p>
                      <a:endParaRPr lang="it-IT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Elle ouvre la porte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Elle a ouvert la</a:t>
                      </a:r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 porte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Elle l’a ouvert</a:t>
                      </a:r>
                      <a:r>
                        <a:rPr lang="it-IT" b="0" baseline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Elle ne l’a pas ouvert</a:t>
                      </a:r>
                      <a:r>
                        <a:rPr lang="it-IT" b="0" baseline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it-IT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Je mange une biscotte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J’ai mangé une biscotte</a:t>
                      </a:r>
                    </a:p>
                    <a:p>
                      <a:r>
                        <a:rPr lang="it-IT" b="0">
                          <a:solidFill>
                            <a:sysClr val="windowText" lastClr="000000"/>
                          </a:solidFill>
                        </a:rPr>
                        <a:t>J’en</a:t>
                      </a:r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 ai mangé une</a:t>
                      </a:r>
                    </a:p>
                    <a:p>
                      <a:r>
                        <a:rPr lang="it-IT" b="0" baseline="0">
                          <a:solidFill>
                            <a:sysClr val="windowText" lastClr="000000"/>
                          </a:solidFill>
                        </a:rPr>
                        <a:t>Je n’en ai pas mangé</a:t>
                      </a:r>
                      <a:endParaRPr lang="it-IT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301029-F5E8-43CC-B026-8F612F25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168589-CEBE-49A6-A228-4CBD8AA4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66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0584B-D8F2-4306-97D2-49A7DE52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1" y="291235"/>
            <a:ext cx="10457873" cy="900257"/>
          </a:xfrm>
        </p:spPr>
        <p:txBody>
          <a:bodyPr/>
          <a:lstStyle/>
          <a:p>
            <a:pPr algn="ctr"/>
            <a:r>
              <a:rPr lang="it-IT" sz="36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4A4261-F627-4C47-9F30-AFC4718D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037" y="1348509"/>
            <a:ext cx="7262090" cy="499687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Transformez la phrase au passé composé :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Georges achète le journal et il prend l’autobus.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Georges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acheté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journal et il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l’autobus.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Marie met un imperméable et elle prend un parapluie.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Marie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imperméable et elle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pris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parapluie.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buvons un café et nous mangeons un croissant.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bu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café et 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mangé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croissant.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lisez le journal et vous voyez une annonce intéressante.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 lu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journal et vous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 vu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annonce intéressante.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Julie écrit à sa mère et elle poste la lettre.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écrit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sa mère et elle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posté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lettre.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finis ton travail et tu écris à tes amis.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fini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 travail et tu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écrit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tes amis.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perdons nos clés et nous devons appeler les pompiers.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perdu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 clés et nous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dû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appeler les pompiers.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une grève des transports et je dois rentrer à pied.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eu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une grève des transports et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dû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rentrer à pied.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086167-3B0D-42BA-A64F-D61B0FB3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A4AC0E2-3966-454D-9DA6-685B850F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5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F3F2A-72EF-4F60-AFF1-9656688C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0091" cy="761711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B722A-D70E-47C0-80B2-CEDAEC9D5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545"/>
            <a:ext cx="10402455" cy="50224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Transformez le sondage selon le modèle.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Manger du caviar : 35 %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 i="1">
                <a:solidFill>
                  <a:srgbClr val="2B5D9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Trente-cinq  pour cent des Français ont mangé  du caviar au moins  une fois dans leur vie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Participer à une manifestation de rue : 32 %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Trente-deux pour cent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participé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une manifestation de rue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Prendre des médicaments pour dormir : 30 %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pris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médicaments pour dormir au moins une fois dans leur vie. 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Gagner à un jeu national (Loterie,  Tac-o-Tac) : 21 %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Vingt-et-un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gagné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 jeu national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 une dépression nerveuse : 18 %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Dix-huit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fait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dépression nerveuse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Consulter une voyante : 15 %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Quinze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consulté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voyante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 un chèque  sans provision : 13 %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Treize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fait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chèque sans provision au moins une fois dans leur vie. 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b="1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fr-FR" sz="6400">
                <a:solidFill>
                  <a:srgbClr val="2E2D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Chanter dans un Karaoké : 3 %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 pour cent des Français </a:t>
            </a:r>
            <a:r>
              <a:rPr lang="fr-FR" sz="6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 chanté </a:t>
            </a:r>
            <a:r>
              <a:rPr lang="fr-FR" sz="64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karaoké au moins une fois dans leur vie.</a:t>
            </a:r>
            <a:endParaRPr lang="fr-FR" sz="6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91C0BE-99B1-4225-99B7-828AF0A4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85F52E-3AD2-4FE5-8687-9D1B10F7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EF117CE-0C06-4AA8-9D4B-FBC5B858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it-IT" sz="4000"/>
              <a:t>Exercice </a:t>
            </a:r>
            <a:endParaRPr lang="fr-FR" sz="400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B34B5B-C36F-4EF7-8493-66316622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/>
              <a:t>Trouvez les verbes manquants, conjuguez au passé composé, faites l’élision si nécessaire.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BC9BA299-FCA0-4271-8655-34D6D6EAD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09" y="2751944"/>
            <a:ext cx="10515595" cy="2208275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3AD8F8-4776-4F74-B308-2B3BBAC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50FE03-5F8C-40C9-AA0B-864D79CA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7FA4D35-1535-4DA7-8EC9-EE6F13DD25DD}" type="slidenum">
              <a:rPr lang="it-IT" smtClean="0"/>
              <a:pPr>
                <a:spcAft>
                  <a:spcPts val="600"/>
                </a:spcAft>
              </a:pPr>
              <a:t>14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79B3A6D-BDEB-4587-802B-C686BBC2DD8E}"/>
              </a:ext>
            </a:extLst>
          </p:cNvPr>
          <p:cNvSpPr txBox="1"/>
          <p:nvPr/>
        </p:nvSpPr>
        <p:spPr>
          <a:xfrm>
            <a:off x="2613891" y="3214255"/>
            <a:ext cx="156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avez mangé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4ED69A7-B820-476A-95CE-68EF6DCE7AC6}"/>
              </a:ext>
            </a:extLst>
          </p:cNvPr>
          <p:cNvSpPr txBox="1"/>
          <p:nvPr/>
        </p:nvSpPr>
        <p:spPr>
          <a:xfrm>
            <a:off x="3482109" y="3602182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j’ai payé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FA5E09A-0508-4621-847D-DFF3F9EBC9AD}"/>
              </a:ext>
            </a:extLst>
          </p:cNvPr>
          <p:cNvSpPr txBox="1"/>
          <p:nvPr/>
        </p:nvSpPr>
        <p:spPr>
          <a:xfrm>
            <a:off x="3509818" y="3953163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ont visité</a:t>
            </a:r>
            <a:endParaRPr lang="fr-FR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DB3DFEC-0195-4075-B0B7-44DEBBB1A3B3}"/>
              </a:ext>
            </a:extLst>
          </p:cNvPr>
          <p:cNvSpPr txBox="1"/>
          <p:nvPr/>
        </p:nvSpPr>
        <p:spPr>
          <a:xfrm>
            <a:off x="2290618" y="43318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 gagné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0A1BC3F-4AE1-4DFA-9FC4-35760C3B0058}"/>
              </a:ext>
            </a:extLst>
          </p:cNvPr>
          <p:cNvSpPr txBox="1"/>
          <p:nvPr/>
        </p:nvSpPr>
        <p:spPr>
          <a:xfrm>
            <a:off x="8081818" y="2835564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as regardé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E7595E8-2985-41A6-A7F6-E35A5860EDD4}"/>
              </a:ext>
            </a:extLst>
          </p:cNvPr>
          <p:cNvSpPr txBox="1"/>
          <p:nvPr/>
        </p:nvSpPr>
        <p:spPr>
          <a:xfrm>
            <a:off x="8636001" y="3214254"/>
            <a:ext cx="131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avons joué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9D726CA-A866-42D0-AC27-23A7CC7D0FCE}"/>
              </a:ext>
            </a:extLst>
          </p:cNvPr>
          <p:cNvSpPr txBox="1"/>
          <p:nvPr/>
        </p:nvSpPr>
        <p:spPr>
          <a:xfrm>
            <a:off x="8146473" y="3583709"/>
            <a:ext cx="135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0070C0"/>
                </a:solidFill>
              </a:rPr>
              <a:t> a écouté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4AC8E5D-FE38-4368-9A6E-FEF091E9657E}"/>
              </a:ext>
            </a:extLst>
          </p:cNvPr>
          <p:cNvSpPr txBox="1"/>
          <p:nvPr/>
        </p:nvSpPr>
        <p:spPr>
          <a:xfrm>
            <a:off x="8211128" y="3962400"/>
            <a:ext cx="171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j’ai invité</a:t>
            </a:r>
            <a:endParaRPr lang="fr-FR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639FC5F-5C8A-4072-96BD-7F34F55F3D56}"/>
              </a:ext>
            </a:extLst>
          </p:cNvPr>
          <p:cNvSpPr txBox="1"/>
          <p:nvPr/>
        </p:nvSpPr>
        <p:spPr>
          <a:xfrm>
            <a:off x="7213601" y="4341090"/>
            <a:ext cx="133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0070C0"/>
                </a:solidFill>
              </a:rPr>
              <a:t>as acheté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5" grpId="0"/>
      <p:bldP spid="17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Formation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/>
          </a:p>
          <a:p>
            <a:pPr marL="0" indent="0" algn="ctr">
              <a:buNone/>
            </a:pPr>
            <a:endParaRPr lang="it-IT"/>
          </a:p>
          <a:p>
            <a:pPr marL="0" indent="0" algn="ctr">
              <a:buNone/>
            </a:pPr>
            <a:r>
              <a:rPr lang="it-IT"/>
              <a:t>auxiliaire </a:t>
            </a:r>
            <a:r>
              <a:rPr lang="it-IT" b="1"/>
              <a:t>avoir</a:t>
            </a:r>
            <a:r>
              <a:rPr lang="it-IT"/>
              <a:t> ou </a:t>
            </a:r>
            <a:r>
              <a:rPr lang="it-IT" b="1"/>
              <a:t>être</a:t>
            </a:r>
            <a:r>
              <a:rPr lang="it-IT"/>
              <a:t> au présent </a:t>
            </a:r>
          </a:p>
          <a:p>
            <a:pPr marL="0" indent="0" algn="ctr">
              <a:buNone/>
            </a:pPr>
            <a:r>
              <a:rPr lang="it-IT"/>
              <a:t>+</a:t>
            </a:r>
          </a:p>
          <a:p>
            <a:pPr marL="0" indent="0" algn="ctr">
              <a:buNone/>
            </a:pPr>
            <a:r>
              <a:rPr lang="it-IT"/>
              <a:t>verbe au </a:t>
            </a:r>
            <a:r>
              <a:rPr lang="it-IT">
                <a:solidFill>
                  <a:srgbClr val="FF0000"/>
                </a:solidFill>
              </a:rPr>
              <a:t>participe passé </a:t>
            </a: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200592-02E9-4EC2-B618-952EC5D3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EC5355-B930-4389-A1ED-C448F52F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490AEA9-FEFA-4BEE-AA88-FCF746BCF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265747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3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avoir</a:t>
            </a:r>
            <a:r>
              <a:rPr lang="it-IT"/>
              <a:t> et </a:t>
            </a:r>
            <a:r>
              <a:rPr lang="it-IT" b="1"/>
              <a:t>être </a:t>
            </a:r>
            <a:r>
              <a:rPr lang="it-IT"/>
              <a:t>au passé composé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46561"/>
              </p:ext>
            </p:extLst>
          </p:nvPr>
        </p:nvGraphicFramePr>
        <p:xfrm>
          <a:off x="3534041" y="1907658"/>
          <a:ext cx="502920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1480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J’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ai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Tu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as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Nous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avons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Vous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ont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eu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J’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ai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Tu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as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Nous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avons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Vous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  <a:p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Ils </a:t>
                      </a:r>
                      <a:r>
                        <a:rPr lang="it-IT" sz="2800" b="1">
                          <a:solidFill>
                            <a:sysClr val="windowText" lastClr="000000"/>
                          </a:solidFill>
                        </a:rPr>
                        <a:t>ont</a:t>
                      </a:r>
                      <a:r>
                        <a:rPr lang="it-IT" sz="2800" b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it-IT" sz="2800" b="0">
                          <a:solidFill>
                            <a:srgbClr val="FF0000"/>
                          </a:solidFill>
                        </a:rPr>
                        <a:t>été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468140" y="4804738"/>
            <a:ext cx="5234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ysClr val="windowText" lastClr="000000"/>
                </a:solidFill>
              </a:rPr>
              <a:t>Remarques</a:t>
            </a:r>
          </a:p>
          <a:p>
            <a:pPr marL="285750" indent="-285750">
              <a:buFontTx/>
              <a:buChar char="-"/>
            </a:pPr>
            <a:r>
              <a:rPr lang="it-IT" b="0">
                <a:solidFill>
                  <a:sysClr val="windowText" lastClr="000000"/>
                </a:solidFill>
              </a:rPr>
              <a:t>Attention à la prononciation du participe passé </a:t>
            </a:r>
            <a:r>
              <a:rPr lang="it-IT" b="1">
                <a:solidFill>
                  <a:srgbClr val="FF0000"/>
                </a:solidFill>
              </a:rPr>
              <a:t>eu</a:t>
            </a:r>
          </a:p>
          <a:p>
            <a:pPr marL="285750" indent="-285750">
              <a:buFontTx/>
              <a:buChar char="-"/>
            </a:pPr>
            <a:r>
              <a:rPr lang="it-IT">
                <a:solidFill>
                  <a:sysClr val="windowText" lastClr="000000"/>
                </a:solidFill>
              </a:rPr>
              <a:t>Le verbe </a:t>
            </a:r>
            <a:r>
              <a:rPr lang="it-IT" b="1"/>
              <a:t>être </a:t>
            </a:r>
            <a:r>
              <a:rPr lang="it-IT"/>
              <a:t>a l’auxiliaire </a:t>
            </a:r>
            <a:r>
              <a:rPr lang="it-IT" b="1"/>
              <a:t>avoir </a:t>
            </a:r>
            <a:r>
              <a:rPr lang="it-IT"/>
              <a:t>au passé composé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0AD489-F359-439E-B745-D01761C9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BD1818-05D0-4AA5-A7F8-6851DDED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38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participe passé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/>
              <a:t>Il se construit sur le </a:t>
            </a:r>
            <a:r>
              <a:rPr lang="it-IT">
                <a:solidFill>
                  <a:srgbClr val="FF0000"/>
                </a:solidFill>
              </a:rPr>
              <a:t>radical de l’infinitif </a:t>
            </a:r>
            <a:r>
              <a:rPr lang="it-IT"/>
              <a:t>+ </a:t>
            </a:r>
            <a:r>
              <a:rPr lang="it-IT" b="1"/>
              <a:t>terminaison</a:t>
            </a:r>
          </a:p>
          <a:p>
            <a:pPr marL="0" indent="0" algn="ctr">
              <a:buNone/>
            </a:pPr>
            <a:endParaRPr lang="it-IT" b="1"/>
          </a:p>
          <a:p>
            <a:pPr marL="0" indent="0" algn="ctr">
              <a:spcAft>
                <a:spcPts val="1200"/>
              </a:spcAft>
              <a:buNone/>
            </a:pPr>
            <a:r>
              <a:rPr lang="it-IT" sz="3200"/>
              <a:t>Verbes du premier groupe</a:t>
            </a:r>
            <a:endParaRPr lang="it-IT" b="1"/>
          </a:p>
          <a:p>
            <a:pPr marL="0" indent="0" algn="ctr">
              <a:buNone/>
            </a:pPr>
            <a:r>
              <a:rPr lang="it-IT" b="1"/>
              <a:t>Radical de l’infinitif + -é</a:t>
            </a:r>
          </a:p>
          <a:p>
            <a:pPr algn="ctr"/>
            <a:r>
              <a:rPr lang="it-IT"/>
              <a:t>Manger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mang</a:t>
            </a:r>
            <a:r>
              <a:rPr lang="it-IT"/>
              <a:t>-</a:t>
            </a:r>
            <a:r>
              <a:rPr lang="it-IT" b="1"/>
              <a:t>é</a:t>
            </a:r>
          </a:p>
          <a:p>
            <a:pPr algn="ctr"/>
            <a:r>
              <a:rPr lang="it-IT"/>
              <a:t>Payer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pay</a:t>
            </a:r>
            <a:r>
              <a:rPr lang="it-IT"/>
              <a:t>-</a:t>
            </a:r>
            <a:r>
              <a:rPr lang="it-IT" b="1"/>
              <a:t>é</a:t>
            </a:r>
          </a:p>
          <a:p>
            <a:pPr algn="ctr"/>
            <a:r>
              <a:rPr lang="it-IT"/>
              <a:t>Appeler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appel</a:t>
            </a:r>
            <a:r>
              <a:rPr lang="it-IT"/>
              <a:t>-</a:t>
            </a:r>
            <a:r>
              <a:rPr lang="it-IT" b="1"/>
              <a:t>é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A7527F-6CB3-42D4-BD44-C4EB9256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06FC77-93D8-4B1D-9A65-0F7739D7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59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Verbes du 2° groupe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>
                <a:solidFill>
                  <a:srgbClr val="FF0000"/>
                </a:solidFill>
              </a:rPr>
              <a:t>Radical de l’infinitif </a:t>
            </a:r>
            <a:r>
              <a:rPr lang="it-IT" b="1"/>
              <a:t>+ -i</a:t>
            </a:r>
          </a:p>
          <a:p>
            <a:pPr marL="0" indent="0" algn="ctr">
              <a:buNone/>
            </a:pPr>
            <a:endParaRPr lang="it-IT" b="1"/>
          </a:p>
          <a:p>
            <a:pPr algn="ctr"/>
            <a:r>
              <a:rPr lang="it-IT"/>
              <a:t>Finir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fin</a:t>
            </a:r>
            <a:r>
              <a:rPr lang="it-IT"/>
              <a:t>-i</a:t>
            </a:r>
          </a:p>
          <a:p>
            <a:pPr algn="ctr"/>
            <a:r>
              <a:rPr lang="it-IT"/>
              <a:t>Choisir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chois</a:t>
            </a:r>
            <a:r>
              <a:rPr lang="it-IT"/>
              <a:t>-i</a:t>
            </a:r>
          </a:p>
          <a:p>
            <a:pPr algn="ctr"/>
            <a:r>
              <a:rPr lang="it-IT"/>
              <a:t>Réussir </a:t>
            </a:r>
            <a:r>
              <a:rPr lang="it-IT" sz="2000"/>
              <a:t>→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réuss</a:t>
            </a:r>
            <a:r>
              <a:rPr lang="it-IT"/>
              <a:t>-i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2CDF39D-F858-4FC2-9C55-71F2E5FA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51498B-8D96-49AA-BDD5-CC6E45B9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00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4382" y="15300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Participes en –u</a:t>
            </a:r>
          </a:p>
          <a:p>
            <a:r>
              <a:rPr lang="it-IT" sz="2000"/>
              <a:t>C’est le groupe le plus nombreux</a:t>
            </a:r>
          </a:p>
          <a:p>
            <a:pPr marL="0" indent="0">
              <a:buNone/>
            </a:pPr>
            <a:endParaRPr lang="fr-FR"/>
          </a:p>
          <a:p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46656"/>
              </p:ext>
            </p:extLst>
          </p:nvPr>
        </p:nvGraphicFramePr>
        <p:xfrm>
          <a:off x="2392392" y="2385394"/>
          <a:ext cx="715800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8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Attendre              attendu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Courir                   couru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Disparaître          </a:t>
                      </a:r>
                      <a:r>
                        <a:rPr lang="fr-FR" b="0" baseline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disparu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Entendre             entendu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Falloir                   fallu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Lire                       lu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Répondre            répondu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Voir                      vu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fr-FR" b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Boire                    bu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Connaître             connu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Croire</a:t>
                      </a:r>
                      <a:r>
                        <a:rPr lang="fr-FR" b="0" baseline="0">
                          <a:solidFill>
                            <a:sysClr val="windowText" lastClr="000000"/>
                          </a:solidFill>
                        </a:rPr>
                        <a:t>                   cru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Devoir                  dû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Perdre                  perdu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Plaire                    plu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Pleuvoir                plu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Pouvoir                pu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Recevoir               reçu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Savoir                   su</a:t>
                      </a:r>
                    </a:p>
                    <a:p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Venir                     venu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Vivre                     vécu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ysClr val="windowText" lastClr="000000"/>
                          </a:solidFill>
                        </a:rPr>
                        <a:t>Vouloir                 voulu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81B855-5313-4D72-9554-BF5C801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B448A2-694B-4CB2-BDC1-0E0337B3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4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it-IT" sz="1600" b="1"/>
          </a:p>
          <a:p>
            <a:pPr marL="0" indent="0">
              <a:buNone/>
            </a:pPr>
            <a:endParaRPr lang="it-IT" sz="1600" b="1"/>
          </a:p>
          <a:p>
            <a:pPr marL="0" indent="0">
              <a:buNone/>
            </a:pPr>
            <a:endParaRPr lang="it-IT" sz="16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714417"/>
              </p:ext>
            </p:extLst>
          </p:nvPr>
        </p:nvGraphicFramePr>
        <p:xfrm>
          <a:off x="2044459" y="2386067"/>
          <a:ext cx="8115540" cy="208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241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Sortir </a:t>
                      </a:r>
                      <a:r>
                        <a:rPr lang="it-IT" sz="1600" b="0">
                          <a:solidFill>
                            <a:sysClr val="windowText" lastClr="000000"/>
                          </a:solidFill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sort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Partir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part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Rire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Cueillir </a:t>
                      </a:r>
                      <a:r>
                        <a:rPr lang="it-IT" sz="1600" b="0">
                          <a:solidFill>
                            <a:sysClr val="windowText" lastClr="000000"/>
                          </a:solidFill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cueill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-is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Prendre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pr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Apprendre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appr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Mettre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m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2000" b="1">
                          <a:solidFill>
                            <a:sysClr val="windowText" lastClr="000000"/>
                          </a:solidFill>
                        </a:rPr>
                        <a:t>Participes en </a:t>
                      </a:r>
                      <a:r>
                        <a:rPr lang="it-IT" sz="2000" b="1">
                          <a:solidFill>
                            <a:srgbClr val="FF0000"/>
                          </a:solidFill>
                        </a:rPr>
                        <a:t>-it</a:t>
                      </a:r>
                    </a:p>
                    <a:p>
                      <a:pPr marL="0" indent="0">
                        <a:buNone/>
                      </a:pPr>
                      <a:endParaRPr lang="it-IT" sz="2000" b="1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Dire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d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Écrire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écr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Conduire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condu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Faire </a:t>
                      </a:r>
                      <a:r>
                        <a:rPr kumimoji="0" lang="it-IT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it-IT" sz="2000" b="0">
                          <a:solidFill>
                            <a:sysClr val="windowText" lastClr="000000"/>
                          </a:solidFill>
                        </a:rPr>
                        <a:t> fa</a:t>
                      </a:r>
                      <a:r>
                        <a:rPr lang="it-IT" sz="2000" b="0">
                          <a:solidFill>
                            <a:srgbClr val="FF0000"/>
                          </a:solidFill>
                        </a:rPr>
                        <a:t>it 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[fè]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C4B073-937C-40F8-9FB6-F39987BA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560BAE-4624-48DC-92FA-C3DD06FB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03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du 3° groupe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/>
              <a:t>Participes en -</a:t>
            </a:r>
            <a:r>
              <a:rPr lang="it-IT" b="1">
                <a:solidFill>
                  <a:srgbClr val="FF0000"/>
                </a:solidFill>
              </a:rPr>
              <a:t>ert</a:t>
            </a:r>
          </a:p>
          <a:p>
            <a:r>
              <a:rPr lang="it-IT"/>
              <a:t>Ouvrir, souffrir, offrir </a:t>
            </a:r>
            <a:r>
              <a:rPr lang="it-IT" sz="2800" b="0">
                <a:solidFill>
                  <a:sysClr val="windowText" lastClr="000000"/>
                </a:solidFill>
              </a:rPr>
              <a:t>→</a:t>
            </a:r>
            <a:r>
              <a:rPr lang="it-IT"/>
              <a:t> ouv</a:t>
            </a:r>
            <a:r>
              <a:rPr lang="it-IT">
                <a:solidFill>
                  <a:srgbClr val="FF0000"/>
                </a:solidFill>
              </a:rPr>
              <a:t>ert</a:t>
            </a:r>
            <a:r>
              <a:rPr lang="it-IT"/>
              <a:t>, souff</a:t>
            </a:r>
            <a:r>
              <a:rPr lang="it-IT">
                <a:solidFill>
                  <a:srgbClr val="FF0000"/>
                </a:solidFill>
              </a:rPr>
              <a:t>ert</a:t>
            </a:r>
            <a:r>
              <a:rPr lang="it-IT"/>
              <a:t>, off</a:t>
            </a:r>
            <a:r>
              <a:rPr lang="it-IT">
                <a:solidFill>
                  <a:srgbClr val="FF0000"/>
                </a:solidFill>
              </a:rPr>
              <a:t>ert</a:t>
            </a:r>
          </a:p>
          <a:p>
            <a:endParaRPr lang="it-IT"/>
          </a:p>
          <a:p>
            <a:pPr marL="0" indent="0">
              <a:buNone/>
            </a:pPr>
            <a:r>
              <a:rPr lang="it-IT" b="1"/>
              <a:t>Participes en -</a:t>
            </a:r>
            <a:r>
              <a:rPr lang="it-IT" b="1">
                <a:solidFill>
                  <a:srgbClr val="FF0000"/>
                </a:solidFill>
              </a:rPr>
              <a:t>int</a:t>
            </a:r>
            <a:r>
              <a:rPr lang="it-IT" b="1"/>
              <a:t> </a:t>
            </a:r>
            <a:r>
              <a:rPr lang="it-IT"/>
              <a:t>(v. verbes en -indre)</a:t>
            </a:r>
          </a:p>
          <a:p>
            <a:r>
              <a:rPr lang="it-IT"/>
              <a:t>Craindre, peindre, joindre </a:t>
            </a:r>
            <a:r>
              <a:rPr lang="it-IT" sz="2800" b="0">
                <a:solidFill>
                  <a:sysClr val="windowText" lastClr="000000"/>
                </a:solidFill>
              </a:rPr>
              <a:t>→</a:t>
            </a:r>
            <a:r>
              <a:rPr lang="it-IT"/>
              <a:t> cra</a:t>
            </a:r>
            <a:r>
              <a:rPr lang="it-IT">
                <a:solidFill>
                  <a:srgbClr val="FF0000"/>
                </a:solidFill>
              </a:rPr>
              <a:t>int</a:t>
            </a:r>
            <a:r>
              <a:rPr lang="it-IT"/>
              <a:t>, pe</a:t>
            </a:r>
            <a:r>
              <a:rPr lang="it-IT">
                <a:solidFill>
                  <a:srgbClr val="FF0000"/>
                </a:solidFill>
              </a:rPr>
              <a:t>int</a:t>
            </a:r>
            <a:r>
              <a:rPr lang="it-IT"/>
              <a:t>, jo</a:t>
            </a:r>
            <a:r>
              <a:rPr lang="it-IT">
                <a:solidFill>
                  <a:srgbClr val="FF0000"/>
                </a:solidFill>
              </a:rPr>
              <a:t>int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9E6FB6-EB82-45FE-8B77-D28C7739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A25FFF-E630-4C64-8386-4A93FFD1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89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Passé composé avec l’auxiliaire </a:t>
            </a:r>
            <a:r>
              <a:rPr lang="it-IT" b="1"/>
              <a:t>être</a:t>
            </a:r>
            <a:r>
              <a:rPr lang="it-IT"/>
              <a:t>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149" y="1578634"/>
            <a:ext cx="6509345" cy="237178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976222" y="4313210"/>
            <a:ext cx="98413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 participe passé s’accorde avec le sujet.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Les verbes pronominaux se conjuguent avec l’auxiliaire </a:t>
            </a:r>
            <a:r>
              <a:rPr lang="en-US" sz="1600" b="1">
                <a:solidFill>
                  <a:srgbClr val="0F1111"/>
                </a:solidFill>
              </a:rPr>
              <a:t>être</a:t>
            </a:r>
            <a:r>
              <a:rPr lang="en-US" sz="1600">
                <a:solidFill>
                  <a:srgbClr val="0F1111"/>
                </a:solidFill>
              </a:rPr>
              <a:t> au passé composé.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Les verbes avec l’auxiliaire </a:t>
            </a:r>
            <a:r>
              <a:rPr lang="en-US" sz="1600" b="1">
                <a:solidFill>
                  <a:srgbClr val="0F1111"/>
                </a:solidFill>
              </a:rPr>
              <a:t>être</a:t>
            </a:r>
            <a:r>
              <a:rPr lang="en-US" sz="1600">
                <a:solidFill>
                  <a:srgbClr val="0F1111"/>
                </a:solidFill>
              </a:rPr>
              <a:t> au passé composé sont </a:t>
            </a:r>
            <a:r>
              <a:rPr lang="en-US" sz="1600" b="1">
                <a:solidFill>
                  <a:srgbClr val="0F1111"/>
                </a:solidFill>
              </a:rPr>
              <a:t>intransitifs</a:t>
            </a:r>
            <a:r>
              <a:rPr lang="en-US" sz="1600">
                <a:solidFill>
                  <a:srgbClr val="0F1111"/>
                </a:solidFill>
              </a:rPr>
              <a:t>. Si un verbe a une double construction, il utilisera l’auxiliaire </a:t>
            </a:r>
            <a:r>
              <a:rPr lang="en-US" sz="1600" b="1">
                <a:solidFill>
                  <a:srgbClr val="0F1111"/>
                </a:solidFill>
              </a:rPr>
              <a:t>avoir</a:t>
            </a:r>
            <a:r>
              <a:rPr lang="en-US" sz="1600">
                <a:solidFill>
                  <a:srgbClr val="0F1111"/>
                </a:solidFill>
              </a:rPr>
              <a:t> quand il est transitif. Ex. : Je </a:t>
            </a:r>
            <a:r>
              <a:rPr lang="en-US" sz="1600">
                <a:solidFill>
                  <a:srgbClr val="FF0000"/>
                </a:solidFill>
              </a:rPr>
              <a:t>suis monté </a:t>
            </a:r>
            <a:r>
              <a:rPr lang="en-US" sz="1600">
                <a:solidFill>
                  <a:srgbClr val="0F1111"/>
                </a:solidFill>
              </a:rPr>
              <a:t>au cinquième étage à pied / J’</a:t>
            </a:r>
            <a:r>
              <a:rPr lang="en-US" sz="1600">
                <a:solidFill>
                  <a:srgbClr val="FF0000"/>
                </a:solidFill>
              </a:rPr>
              <a:t>ai monté </a:t>
            </a:r>
            <a:r>
              <a:rPr lang="en-US" sz="1600">
                <a:solidFill>
                  <a:srgbClr val="0F1111"/>
                </a:solidFill>
              </a:rPr>
              <a:t>les escaliers à toute vitesse (</a:t>
            </a:r>
            <a:r>
              <a:rPr lang="en-US" sz="1600" i="1">
                <a:solidFill>
                  <a:srgbClr val="0F1111"/>
                </a:solidFill>
              </a:rPr>
              <a:t>sortir, descendre, monter, passer</a:t>
            </a:r>
            <a:r>
              <a:rPr lang="en-US" sz="1600">
                <a:solidFill>
                  <a:srgbClr val="0F1111"/>
                </a:solidFill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en-US" sz="1600">
                <a:solidFill>
                  <a:srgbClr val="0F1111"/>
                </a:solidFill>
              </a:rPr>
              <a:t>Participe passé des verbes de mouvement : </a:t>
            </a:r>
            <a:r>
              <a:rPr lang="en-US" sz="1600" b="1">
                <a:solidFill>
                  <a:srgbClr val="0F1111"/>
                </a:solidFill>
              </a:rPr>
              <a:t>retourné, venu, allé, entré, sorti, arrivé, resté, parti, monté, descendu, tombé, né, mort.</a:t>
            </a:r>
          </a:p>
          <a:p>
            <a:pPr marL="285750" indent="-285750">
              <a:buFontTx/>
              <a:buChar char="-"/>
            </a:pPr>
            <a:r>
              <a:rPr lang="fr-FR" sz="1600"/>
              <a:t>Les verbes qui indiquent </a:t>
            </a:r>
            <a:r>
              <a:rPr lang="fr-FR" sz="1600" i="1"/>
              <a:t>augmentation</a:t>
            </a:r>
            <a:r>
              <a:rPr lang="fr-FR" sz="1600"/>
              <a:t> / </a:t>
            </a:r>
            <a:r>
              <a:rPr lang="fr-FR" sz="1600" i="1"/>
              <a:t>diminution</a:t>
            </a:r>
            <a:r>
              <a:rPr lang="fr-FR" sz="1600"/>
              <a:t> se conjuguent avec l’auxiliaire </a:t>
            </a:r>
            <a:r>
              <a:rPr lang="fr-FR" sz="1600" b="1"/>
              <a:t>avoir</a:t>
            </a:r>
            <a:r>
              <a:rPr lang="fr-FR" sz="1600"/>
              <a:t>.</a:t>
            </a:r>
            <a:endParaRPr lang="it-IT" sz="16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B7CE4-57D1-4ACF-AEBD-097F8BDF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3740AA-864C-4A78-9BBD-098AD3C5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4D35-1535-4DA7-8EC9-EE6F13DD25D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312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1203</Words>
  <Application>Microsoft Office PowerPoint</Application>
  <PresentationFormat>Widescreen</PresentationFormat>
  <Paragraphs>186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Formation</vt:lpstr>
      <vt:lpstr>avoir et être au passé composé</vt:lpstr>
      <vt:lpstr>Le participe passé</vt:lpstr>
      <vt:lpstr>Verbes du 2° groupe </vt:lpstr>
      <vt:lpstr>Verbes du 3° groupe</vt:lpstr>
      <vt:lpstr>Verbes du 3° groupe</vt:lpstr>
      <vt:lpstr>Verbes du 3° groupe</vt:lpstr>
      <vt:lpstr>Passé composé avec l’auxiliaire être </vt:lpstr>
      <vt:lpstr>Position des pronoms</vt:lpstr>
      <vt:lpstr>La position de la négation</vt:lpstr>
      <vt:lpstr>Exercice </vt:lpstr>
      <vt:lpstr>Exercice</vt:lpstr>
      <vt:lpstr>Exercice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</dc:title>
  <dc:creator>laura.kreyder</dc:creator>
  <cp:lastModifiedBy>laura.kreyder@unimib.it</cp:lastModifiedBy>
  <cp:revision>32</cp:revision>
  <dcterms:created xsi:type="dcterms:W3CDTF">2020-11-17T20:23:34Z</dcterms:created>
  <dcterms:modified xsi:type="dcterms:W3CDTF">2022-12-09T10:26:20Z</dcterms:modified>
</cp:coreProperties>
</file>