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11" r:id="rId2"/>
    <p:sldId id="410" r:id="rId3"/>
    <p:sldId id="490" r:id="rId4"/>
    <p:sldId id="412" r:id="rId5"/>
    <p:sldId id="395" r:id="rId6"/>
    <p:sldId id="464" r:id="rId7"/>
    <p:sldId id="446" r:id="rId8"/>
    <p:sldId id="447" r:id="rId9"/>
    <p:sldId id="448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B7A31C-B25A-464A-B497-89B0F8ADF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10FCA41-37E2-824D-A945-2C9AC6CB6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829F42-0A53-5843-A3FE-C8695B005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519A-8322-3047-B0E1-28D33BACE66D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F6B1D3-C0E3-6C48-9EE5-086863E01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36677C-E537-4346-BD90-72CF94428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58EF-8610-A84B-9397-CCA98B14B2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80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319060-172C-E94D-BE2B-C02111E2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5107870-B704-EF49-9DAC-326FC4A50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B16D5B-61D3-2A40-B130-0736C33EB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519A-8322-3047-B0E1-28D33BACE66D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43BE1B-CC8C-A24A-A8E9-4EC3DB03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4A594A-29CA-3F45-94CB-079BF5579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58EF-8610-A84B-9397-CCA98B14B2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61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B7C402D-8694-224F-ACF2-F623D188D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C86ABD-DF2D-CC48-91A5-A85E96763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A00CE3-C134-E048-9CE1-46C8BA5C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519A-8322-3047-B0E1-28D33BACE66D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C76D9D-3C9E-A146-954B-2F9849E73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66F77C-594B-8743-9C37-87F689A8B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58EF-8610-A84B-9397-CCA98B14B2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62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9D576A-E25F-7A4C-8307-EB12C511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3E4DC7-01B9-754C-B554-2D90ED3FD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886EC5-25C5-9D4F-A5D3-739F36756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519A-8322-3047-B0E1-28D33BACE66D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E7050B-ABB4-5F41-8806-00353605C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0602F5-DF48-EE40-9658-60DC6220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58EF-8610-A84B-9397-CCA98B14B2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38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3442D3-4D5B-744D-9246-54B73593B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4D8DC1-740D-984C-B909-82247891A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839F76-D838-4143-9A86-B5D527873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519A-8322-3047-B0E1-28D33BACE66D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D6332F-A180-1741-9CCF-01D5788F8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37A210-D8C6-D44C-9032-95A007A6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58EF-8610-A84B-9397-CCA98B14B2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44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E41E92-FC61-D742-80A8-2D2F5D5A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3277B6-AB42-E248-A8DD-DECA2C21B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497667A-C1A9-4A43-A311-45FF7DAA8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9488E7-E428-4245-A770-F64FFCBC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519A-8322-3047-B0E1-28D33BACE66D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03F09B2-0087-1145-AB4A-5C882DF0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15B0926-C4E2-0140-BBFC-68B4DBFC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58EF-8610-A84B-9397-CCA98B14B2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44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F4D267-8140-F340-BECA-5D9AA56B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D8F07B-49A5-CB4A-91FB-20A089A5B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32E36B-61B2-3146-8732-54F9DE5E1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FADB219-AB07-0448-9ECF-10E6F68D0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8BE376B-1029-B447-B7EB-0A4790108C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AB3EFE4-7C33-F04A-9367-CCDFB72C0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519A-8322-3047-B0E1-28D33BACE66D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B0E42A9-7E9D-7846-959A-7EDCD4E43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27D2803-6B69-8D4D-8664-2880C7DF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58EF-8610-A84B-9397-CCA98B14B2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46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0B15A5-9FFD-8A40-9931-C7C88DDE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EAE35D3-1A16-8A49-B6DF-9CC523DC3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519A-8322-3047-B0E1-28D33BACE66D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B7994E9-D4AD-E24C-ADB5-79566A56F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85043F-1B56-1941-88C5-C63AAE983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58EF-8610-A84B-9397-CCA98B14B2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528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FB38269-FAC2-3C45-A242-E8FDA0C6C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519A-8322-3047-B0E1-28D33BACE66D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84F5179-9FA4-6048-9F5B-5FC90E5D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C4939F-53AE-5E4F-9412-4C85D241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58EF-8610-A84B-9397-CCA98B14B2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3E26F8-238B-F240-8485-30C82BE0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4FF024-63BD-A74B-8535-52D4868A4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0D53A16-1AA2-BE47-9922-2FB958430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3346AFF-ED67-5F4C-BCCE-DEC5B4E6D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519A-8322-3047-B0E1-28D33BACE66D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69594B-B34E-8B4F-81B8-F698522C1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FE0B03-C0A8-FE4B-A4A2-65B5EF39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58EF-8610-A84B-9397-CCA98B14B2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41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AE319D-C2F5-AC4D-85EC-EF22D719E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607AD17-18B8-334D-9FF9-154EF57791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7B1676-38C6-A048-A6F9-5CF94E4D2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66712F9-4998-7247-A197-F7C70FE66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519A-8322-3047-B0E1-28D33BACE66D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EEFCDB-4C49-F941-BAD5-7BCB6A82D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F6719F-757A-1E4D-990E-55316D105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58EF-8610-A84B-9397-CCA98B14B2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36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000ADE7-AF8A-C146-8B03-6794D8D8F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BF84FB4-2458-D040-898D-3E4B38BF8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78C2C8-4118-C144-8928-1B21BA9B7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F519A-8322-3047-B0E1-28D33BACE66D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DCC047-3046-5943-B15B-CFC624F39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6152E2-8A1A-A04B-A769-88399A4A8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C58EF-8610-A84B-9397-CCA98B14B2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10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09E657D-76E2-B042-998C-B32DAB04F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1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D14DAA1-EE31-A04F-A90C-F7E8FCB7667C}"/>
              </a:ext>
            </a:extLst>
          </p:cNvPr>
          <p:cNvSpPr/>
          <p:nvPr/>
        </p:nvSpPr>
        <p:spPr>
          <a:xfrm>
            <a:off x="1870255" y="691851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000" dirty="0" err="1"/>
              <a:t>Camptothecin</a:t>
            </a:r>
            <a:r>
              <a:rPr lang="it-IT" sz="2000" dirty="0"/>
              <a:t> and </a:t>
            </a: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derivatives</a:t>
            </a:r>
            <a:r>
              <a:rPr lang="it-IT" sz="2000" dirty="0"/>
              <a:t> are </a:t>
            </a:r>
            <a:r>
              <a:rPr lang="it-IT" sz="2000" dirty="0" err="1"/>
              <a:t>obtained</a:t>
            </a:r>
            <a:r>
              <a:rPr lang="it-IT" sz="2000" dirty="0"/>
              <a:t> from the </a:t>
            </a:r>
            <a:r>
              <a:rPr lang="it-IT" sz="2000" dirty="0" err="1"/>
              <a:t>Chinese</a:t>
            </a:r>
            <a:r>
              <a:rPr lang="it-IT" sz="2000" dirty="0"/>
              <a:t> </a:t>
            </a:r>
            <a:r>
              <a:rPr lang="it-IT" sz="2000" dirty="0" err="1"/>
              <a:t>plant</a:t>
            </a:r>
            <a:r>
              <a:rPr lang="it-IT" sz="2000" dirty="0"/>
              <a:t> </a:t>
            </a:r>
            <a:r>
              <a:rPr lang="it-IT" sz="2000" i="1" dirty="0" err="1"/>
              <a:t>Camptotheca</a:t>
            </a:r>
            <a:r>
              <a:rPr lang="it-IT" sz="2000" i="1" dirty="0"/>
              <a:t> acuminata</a:t>
            </a:r>
            <a:r>
              <a:rPr lang="it-IT" sz="2000" dirty="0"/>
              <a:t> (</a:t>
            </a:r>
            <a:r>
              <a:rPr lang="it-IT" sz="2000" dirty="0" err="1"/>
              <a:t>Nyssaceaea</a:t>
            </a:r>
            <a:r>
              <a:rPr lang="it-IT" sz="2000" dirty="0"/>
              <a:t>). The </a:t>
            </a:r>
            <a:r>
              <a:rPr lang="it-IT" sz="2000" dirty="0" err="1"/>
              <a:t>seeds</a:t>
            </a:r>
            <a:r>
              <a:rPr lang="it-IT" sz="2000" dirty="0"/>
              <a:t> </a:t>
            </a:r>
            <a:r>
              <a:rPr lang="it-IT" sz="2000" dirty="0" err="1"/>
              <a:t>provide</a:t>
            </a:r>
            <a:r>
              <a:rPr lang="it-IT" sz="2000" dirty="0"/>
              <a:t> </a:t>
            </a:r>
            <a:r>
              <a:rPr lang="it-IT" sz="2000" dirty="0" err="1"/>
              <a:t>about</a:t>
            </a:r>
            <a:r>
              <a:rPr lang="it-IT" sz="2000" dirty="0"/>
              <a:t> 0.3% </a:t>
            </a:r>
            <a:r>
              <a:rPr lang="it-IT" sz="2000" dirty="0" err="1"/>
              <a:t>camptothecin</a:t>
            </a:r>
            <a:r>
              <a:rPr lang="it-IT" sz="2000" dirty="0"/>
              <a:t>, the </a:t>
            </a:r>
            <a:r>
              <a:rPr lang="it-IT" sz="2000" dirty="0" err="1"/>
              <a:t>roots</a:t>
            </a:r>
            <a:r>
              <a:rPr lang="it-IT" sz="2000" dirty="0"/>
              <a:t> 0.2% and the </a:t>
            </a:r>
            <a:r>
              <a:rPr lang="it-IT" sz="2000" dirty="0" err="1"/>
              <a:t>leaves</a:t>
            </a:r>
            <a:r>
              <a:rPr lang="it-IT" sz="2000" dirty="0"/>
              <a:t> more </a:t>
            </a:r>
            <a:r>
              <a:rPr lang="it-IT" sz="2000" dirty="0" err="1"/>
              <a:t>than</a:t>
            </a:r>
            <a:r>
              <a:rPr lang="it-IT" sz="2000" dirty="0"/>
              <a:t> 0.4%.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found</a:t>
            </a:r>
            <a:r>
              <a:rPr lang="it-IT" sz="2000" dirty="0"/>
              <a:t> </a:t>
            </a:r>
            <a:r>
              <a:rPr lang="it-IT" sz="2000" dirty="0" err="1"/>
              <a:t>only</a:t>
            </a:r>
            <a:r>
              <a:rPr lang="it-IT" sz="2000" dirty="0"/>
              <a:t> in Tibet and Western China.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has</a:t>
            </a:r>
            <a:r>
              <a:rPr lang="it-IT" sz="2000" dirty="0"/>
              <a:t> a </a:t>
            </a:r>
            <a:r>
              <a:rPr lang="it-IT" sz="2000" dirty="0" err="1"/>
              <a:t>broad-spectrum</a:t>
            </a:r>
            <a:r>
              <a:rPr lang="it-IT" sz="2000" dirty="0"/>
              <a:t> </a:t>
            </a:r>
            <a:r>
              <a:rPr lang="it-IT" sz="2000" dirty="0" err="1"/>
              <a:t>antitumor</a:t>
            </a:r>
            <a:r>
              <a:rPr lang="it-IT" sz="2000" dirty="0"/>
              <a:t> </a:t>
            </a:r>
            <a:r>
              <a:rPr lang="it-IT" sz="2000" dirty="0" err="1"/>
              <a:t>activity</a:t>
            </a:r>
            <a:r>
              <a:rPr lang="it-IT" sz="2000" dirty="0"/>
              <a:t> </a:t>
            </a:r>
            <a:r>
              <a:rPr lang="it-IT" sz="2000" dirty="0" err="1"/>
              <a:t>but</a:t>
            </a:r>
            <a:r>
              <a:rPr lang="it-IT" sz="2000" dirty="0"/>
              <a:t> </a:t>
            </a: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toxicity</a:t>
            </a:r>
            <a:r>
              <a:rPr lang="it-IT" sz="2000" dirty="0"/>
              <a:t> and </a:t>
            </a:r>
            <a:r>
              <a:rPr lang="it-IT" sz="2000" dirty="0" err="1"/>
              <a:t>low</a:t>
            </a:r>
            <a:r>
              <a:rPr lang="it-IT" sz="2000" dirty="0"/>
              <a:t> </a:t>
            </a:r>
            <a:r>
              <a:rPr lang="it-IT" sz="2000" dirty="0" err="1"/>
              <a:t>solubility</a:t>
            </a:r>
            <a:r>
              <a:rPr lang="it-IT" sz="2000" dirty="0"/>
              <a:t> </a:t>
            </a:r>
            <a:r>
              <a:rPr lang="it-IT" sz="2000" dirty="0" err="1"/>
              <a:t>constitute</a:t>
            </a:r>
            <a:r>
              <a:rPr lang="it-IT" sz="2000" dirty="0"/>
              <a:t> major </a:t>
            </a:r>
            <a:r>
              <a:rPr lang="it-IT" sz="2000" dirty="0" err="1"/>
              <a:t>obstacles</a:t>
            </a:r>
            <a:r>
              <a:rPr lang="it-IT" sz="2000" dirty="0"/>
              <a:t> for </a:t>
            </a: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introduction</a:t>
            </a:r>
            <a:r>
              <a:rPr lang="it-IT" sz="2000" dirty="0"/>
              <a:t> </a:t>
            </a:r>
            <a:r>
              <a:rPr lang="it-IT" sz="2000" dirty="0" err="1"/>
              <a:t>into</a:t>
            </a:r>
            <a:r>
              <a:rPr lang="it-IT" sz="2000" dirty="0"/>
              <a:t> </a:t>
            </a:r>
            <a:r>
              <a:rPr lang="it-IT" sz="2000" dirty="0" err="1"/>
              <a:t>therapy</a:t>
            </a:r>
            <a:r>
              <a:rPr lang="it-IT" sz="2000" dirty="0"/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555C5A1-7E18-F14D-AB1D-F56A8A45D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60" y="2832988"/>
            <a:ext cx="2587557" cy="378318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1EFDE50-87D6-2A4B-80AB-2577C09971EC}"/>
              </a:ext>
            </a:extLst>
          </p:cNvPr>
          <p:cNvSpPr/>
          <p:nvPr/>
        </p:nvSpPr>
        <p:spPr>
          <a:xfrm>
            <a:off x="5015880" y="213484"/>
            <a:ext cx="18287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 err="1">
                <a:solidFill>
                  <a:srgbClr val="7030A0"/>
                </a:solidFill>
              </a:rPr>
              <a:t>Camptothecin</a:t>
            </a:r>
            <a:endParaRPr lang="it-IT" sz="2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9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F144E40-DDBF-9340-8CA2-2BD1CDD0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2</a:t>
            </a:fld>
            <a:endParaRPr lang="it-IT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6C2C90FB-9C7A-A444-A280-CC860B647286}"/>
              </a:ext>
            </a:extLst>
          </p:cNvPr>
          <p:cNvGrpSpPr/>
          <p:nvPr/>
        </p:nvGrpSpPr>
        <p:grpSpPr>
          <a:xfrm>
            <a:off x="2207568" y="1245242"/>
            <a:ext cx="8003233" cy="5276140"/>
            <a:chOff x="611560" y="836712"/>
            <a:chExt cx="8198791" cy="5204132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CF47237D-31E2-DE4F-9412-9B0496B85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836712"/>
              <a:ext cx="8198791" cy="5204132"/>
            </a:xfrm>
            <a:prstGeom prst="rect">
              <a:avLst/>
            </a:prstGeom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80DEDD4F-1BF9-0744-AD43-1B1C9291FC46}"/>
                </a:ext>
              </a:extLst>
            </p:cNvPr>
            <p:cNvSpPr/>
            <p:nvPr/>
          </p:nvSpPr>
          <p:spPr>
            <a:xfrm>
              <a:off x="611560" y="908720"/>
              <a:ext cx="2304256" cy="15121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E3EA806E-1D69-8846-B7BF-E64777C3A3DF}"/>
                </a:ext>
              </a:extLst>
            </p:cNvPr>
            <p:cNvSpPr/>
            <p:nvPr/>
          </p:nvSpPr>
          <p:spPr>
            <a:xfrm>
              <a:off x="6012160" y="4293096"/>
              <a:ext cx="2088232" cy="17477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Rettangolo 6">
            <a:extLst>
              <a:ext uri="{FF2B5EF4-FFF2-40B4-BE49-F238E27FC236}">
                <a16:creationId xmlns:a16="http://schemas.microsoft.com/office/drawing/2014/main" id="{86985FF6-45E5-FF42-8903-75A96A61F6AF}"/>
              </a:ext>
            </a:extLst>
          </p:cNvPr>
          <p:cNvSpPr/>
          <p:nvPr/>
        </p:nvSpPr>
        <p:spPr>
          <a:xfrm>
            <a:off x="1919537" y="150431"/>
            <a:ext cx="80338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000" dirty="0" err="1"/>
              <a:t>Camptothecin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an </a:t>
            </a:r>
            <a:r>
              <a:rPr lang="it-IT" sz="2000" dirty="0" err="1"/>
              <a:t>example</a:t>
            </a:r>
            <a:r>
              <a:rPr lang="it-IT" sz="2000" dirty="0"/>
              <a:t> of an </a:t>
            </a:r>
            <a:r>
              <a:rPr lang="it-IT" sz="2000" dirty="0" err="1"/>
              <a:t>alkaloid</a:t>
            </a:r>
            <a:r>
              <a:rPr lang="it-IT" sz="2000" dirty="0"/>
              <a:t> with a </a:t>
            </a:r>
            <a:r>
              <a:rPr lang="it-IT" sz="2000" dirty="0" err="1"/>
              <a:t>quinoline</a:t>
            </a:r>
            <a:r>
              <a:rPr lang="it-IT" sz="2000" dirty="0"/>
              <a:t> </a:t>
            </a:r>
            <a:r>
              <a:rPr lang="it-IT" sz="2000" dirty="0" err="1"/>
              <a:t>structure</a:t>
            </a:r>
            <a:r>
              <a:rPr lang="it-IT" sz="2000" dirty="0"/>
              <a:t>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derives</a:t>
            </a:r>
            <a:r>
              <a:rPr lang="it-IT" sz="2000" dirty="0"/>
              <a:t>  from a </a:t>
            </a:r>
            <a:r>
              <a:rPr lang="it-IT" sz="2000" dirty="0" err="1"/>
              <a:t>modification</a:t>
            </a:r>
            <a:r>
              <a:rPr lang="it-IT" sz="2000" dirty="0"/>
              <a:t> of an indole </a:t>
            </a:r>
            <a:r>
              <a:rPr lang="it-IT" sz="2000" dirty="0" err="1"/>
              <a:t>system</a:t>
            </a:r>
            <a:r>
              <a:rPr lang="it-IT" sz="2000" dirty="0"/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 err="1"/>
              <a:t>Strictosidin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the </a:t>
            </a:r>
            <a:r>
              <a:rPr lang="it-IT" sz="2000" dirty="0" err="1"/>
              <a:t>starting</a:t>
            </a:r>
            <a:r>
              <a:rPr lang="it-IT" sz="2000" dirty="0"/>
              <a:t> </a:t>
            </a:r>
            <a:r>
              <a:rPr lang="it-IT" sz="2000" dirty="0" err="1"/>
              <a:t>molecule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358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44" y="5876"/>
            <a:ext cx="8228565" cy="637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ACDDF31-464D-4C4B-9570-C1A1A197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3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E48E059-1AB7-3349-BE17-38B4D4E6D2FD}"/>
              </a:ext>
            </a:extLst>
          </p:cNvPr>
          <p:cNvSpPr/>
          <p:nvPr/>
        </p:nvSpPr>
        <p:spPr>
          <a:xfrm>
            <a:off x="1559496" y="116633"/>
            <a:ext cx="5040560" cy="16561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30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BBA8F5E-4A0E-6849-AC62-9AE24702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4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E2B0B0E-B09B-8F4E-9858-E897670C6F59}"/>
              </a:ext>
            </a:extLst>
          </p:cNvPr>
          <p:cNvSpPr/>
          <p:nvPr/>
        </p:nvSpPr>
        <p:spPr>
          <a:xfrm>
            <a:off x="1919536" y="260649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200" dirty="0" err="1"/>
              <a:t>There</a:t>
            </a:r>
            <a:r>
              <a:rPr lang="it-IT" sz="2200" dirty="0"/>
              <a:t> are semi-</a:t>
            </a:r>
            <a:r>
              <a:rPr lang="it-IT" sz="2200" dirty="0" err="1"/>
              <a:t>synthetic</a:t>
            </a:r>
            <a:r>
              <a:rPr lang="it-IT" sz="2200" dirty="0"/>
              <a:t> </a:t>
            </a:r>
            <a:r>
              <a:rPr lang="it-IT" sz="2200" dirty="0" err="1"/>
              <a:t>compounds</a:t>
            </a:r>
            <a:r>
              <a:rPr lang="it-IT" sz="2200" dirty="0"/>
              <a:t>, </a:t>
            </a:r>
            <a:r>
              <a:rPr lang="it-IT" sz="2200" dirty="0" err="1"/>
              <a:t>shown</a:t>
            </a:r>
            <a:r>
              <a:rPr lang="it-IT" sz="2200" dirty="0"/>
              <a:t> in the figure, </a:t>
            </a:r>
            <a:r>
              <a:rPr lang="it-IT" sz="2200" dirty="0" err="1"/>
              <a:t>now</a:t>
            </a:r>
            <a:r>
              <a:rPr lang="it-IT" sz="2200" dirty="0"/>
              <a:t> </a:t>
            </a:r>
            <a:r>
              <a:rPr lang="it-IT" sz="2200" dirty="0" err="1"/>
              <a:t>used</a:t>
            </a:r>
            <a:r>
              <a:rPr lang="it-IT" sz="2200" dirty="0"/>
              <a:t> for some </a:t>
            </a:r>
            <a:r>
              <a:rPr lang="it-IT" sz="2200" dirty="0" err="1"/>
              <a:t>tumors</a:t>
            </a:r>
            <a:r>
              <a:rPr lang="it-IT" sz="2200" dirty="0"/>
              <a:t>. </a:t>
            </a:r>
            <a:r>
              <a:rPr lang="it-IT" sz="2200" dirty="0" err="1"/>
              <a:t>These</a:t>
            </a:r>
            <a:r>
              <a:rPr lang="it-IT" sz="2200" dirty="0"/>
              <a:t> </a:t>
            </a:r>
            <a:r>
              <a:rPr lang="it-IT" sz="2200" dirty="0" err="1"/>
              <a:t>drugs</a:t>
            </a:r>
            <a:r>
              <a:rPr lang="it-IT" sz="2200" dirty="0"/>
              <a:t> are </a:t>
            </a:r>
            <a:r>
              <a:rPr lang="it-IT" sz="2200" dirty="0" err="1"/>
              <a:t>obtained</a:t>
            </a:r>
            <a:r>
              <a:rPr lang="it-IT" sz="2200" dirty="0"/>
              <a:t> from </a:t>
            </a:r>
            <a:r>
              <a:rPr lang="it-IT" sz="2200" dirty="0" err="1"/>
              <a:t>natural</a:t>
            </a:r>
            <a:r>
              <a:rPr lang="it-IT" sz="2200" dirty="0"/>
              <a:t> </a:t>
            </a:r>
            <a:r>
              <a:rPr lang="it-IT" sz="2200" dirty="0" err="1"/>
              <a:t>camptothecin</a:t>
            </a:r>
            <a:r>
              <a:rPr lang="it-IT" sz="22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200" dirty="0" err="1"/>
              <a:t>These</a:t>
            </a:r>
            <a:r>
              <a:rPr lang="it-IT" sz="2200" dirty="0"/>
              <a:t> </a:t>
            </a:r>
            <a:r>
              <a:rPr lang="it-IT" sz="2200" dirty="0" err="1"/>
              <a:t>molecules</a:t>
            </a:r>
            <a:r>
              <a:rPr lang="it-IT" sz="2200" dirty="0"/>
              <a:t> </a:t>
            </a:r>
            <a:r>
              <a:rPr lang="it-IT" sz="2200" dirty="0" err="1"/>
              <a:t>act</a:t>
            </a:r>
            <a:r>
              <a:rPr lang="it-IT" sz="2200" dirty="0"/>
              <a:t> by </a:t>
            </a:r>
            <a:r>
              <a:rPr lang="it-IT" sz="2200" dirty="0" err="1"/>
              <a:t>inhibiting</a:t>
            </a:r>
            <a:r>
              <a:rPr lang="it-IT" sz="2200" dirty="0"/>
              <a:t> the </a:t>
            </a:r>
            <a:r>
              <a:rPr lang="it-IT" sz="2200" dirty="0" err="1"/>
              <a:t>topoisomerase</a:t>
            </a:r>
            <a:r>
              <a:rPr lang="it-IT" sz="2200" dirty="0"/>
              <a:t> I </a:t>
            </a:r>
            <a:r>
              <a:rPr lang="it-IT" sz="2200" dirty="0" err="1"/>
              <a:t>enzyme</a:t>
            </a:r>
            <a:r>
              <a:rPr lang="it-IT" sz="2200" dirty="0"/>
              <a:t> </a:t>
            </a:r>
            <a:r>
              <a:rPr lang="it-IT" sz="2200" dirty="0" err="1"/>
              <a:t>which</a:t>
            </a:r>
            <a:r>
              <a:rPr lang="it-IT" sz="2200" dirty="0"/>
              <a:t> </a:t>
            </a:r>
            <a:r>
              <a:rPr lang="it-IT" sz="2200" dirty="0" err="1"/>
              <a:t>allows</a:t>
            </a:r>
            <a:r>
              <a:rPr lang="it-IT" sz="2200" dirty="0"/>
              <a:t> the </a:t>
            </a:r>
            <a:r>
              <a:rPr lang="it-IT" sz="2200" dirty="0" err="1"/>
              <a:t>transition</a:t>
            </a:r>
            <a:r>
              <a:rPr lang="it-IT" sz="2200" dirty="0"/>
              <a:t> of DNA </a:t>
            </a:r>
            <a:r>
              <a:rPr lang="it-IT" sz="2200" dirty="0" err="1"/>
              <a:t>molecules</a:t>
            </a:r>
            <a:r>
              <a:rPr lang="it-IT" sz="2200" dirty="0"/>
              <a:t> from </a:t>
            </a:r>
            <a:r>
              <a:rPr lang="it-IT" sz="2200" dirty="0" err="1"/>
              <a:t>one</a:t>
            </a:r>
            <a:r>
              <a:rPr lang="it-IT" sz="2200" dirty="0"/>
              <a:t> </a:t>
            </a:r>
            <a:r>
              <a:rPr lang="it-IT" sz="2200" dirty="0" err="1"/>
              <a:t>topoisomer</a:t>
            </a:r>
            <a:r>
              <a:rPr lang="it-IT" sz="2200" dirty="0"/>
              <a:t> to </a:t>
            </a:r>
            <a:r>
              <a:rPr lang="it-IT" sz="2200" dirty="0" err="1"/>
              <a:t>another</a:t>
            </a:r>
            <a:r>
              <a:rPr lang="it-IT" sz="2200" dirty="0"/>
              <a:t> by </a:t>
            </a:r>
            <a:r>
              <a:rPr lang="it-IT" sz="2200" dirty="0" err="1"/>
              <a:t>modifying</a:t>
            </a:r>
            <a:r>
              <a:rPr lang="it-IT" sz="2200" dirty="0"/>
              <a:t> the </a:t>
            </a:r>
            <a:r>
              <a:rPr lang="it-IT" sz="2200" dirty="0" err="1"/>
              <a:t>degree</a:t>
            </a:r>
            <a:r>
              <a:rPr lang="it-IT" sz="2200" dirty="0"/>
              <a:t> of </a:t>
            </a:r>
            <a:r>
              <a:rPr lang="it-IT" sz="2200" dirty="0" err="1"/>
              <a:t>supercoiling</a:t>
            </a:r>
            <a:r>
              <a:rPr lang="it-IT" sz="2200" dirty="0"/>
              <a:t> of the </a:t>
            </a:r>
            <a:r>
              <a:rPr lang="it-IT" sz="2200" dirty="0" err="1"/>
              <a:t>molecule</a:t>
            </a:r>
            <a:r>
              <a:rPr lang="it-IT" sz="2200" dirty="0"/>
              <a:t>. </a:t>
            </a:r>
            <a:r>
              <a:rPr lang="it-IT" sz="2200" dirty="0" err="1"/>
              <a:t>They</a:t>
            </a:r>
            <a:r>
              <a:rPr lang="it-IT" sz="2200" dirty="0"/>
              <a:t> control the </a:t>
            </a:r>
            <a:r>
              <a:rPr lang="it-IT" sz="2200" dirty="0" err="1"/>
              <a:t>proper</a:t>
            </a:r>
            <a:r>
              <a:rPr lang="it-IT" sz="2200" dirty="0"/>
              <a:t> </a:t>
            </a:r>
            <a:r>
              <a:rPr lang="it-IT" sz="2200" dirty="0" err="1"/>
              <a:t>condensation</a:t>
            </a:r>
            <a:r>
              <a:rPr lang="it-IT" sz="2200" dirty="0"/>
              <a:t> of DNA in </a:t>
            </a:r>
            <a:r>
              <a:rPr lang="it-IT" sz="2200" dirty="0" err="1"/>
              <a:t>cells</a:t>
            </a:r>
            <a:r>
              <a:rPr lang="it-IT" sz="22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200" dirty="0" err="1"/>
              <a:t>These</a:t>
            </a:r>
            <a:r>
              <a:rPr lang="it-IT" sz="2200" dirty="0"/>
              <a:t> </a:t>
            </a:r>
            <a:r>
              <a:rPr lang="it-IT" sz="2200" dirty="0" err="1"/>
              <a:t>molecules</a:t>
            </a:r>
            <a:r>
              <a:rPr lang="it-IT" sz="2200" dirty="0"/>
              <a:t> </a:t>
            </a:r>
            <a:r>
              <a:rPr lang="it-IT" sz="2200" dirty="0" err="1"/>
              <a:t>promote</a:t>
            </a:r>
            <a:r>
              <a:rPr lang="it-IT" sz="2200" dirty="0"/>
              <a:t> the </a:t>
            </a:r>
            <a:r>
              <a:rPr lang="it-IT" sz="2200" dirty="0" err="1"/>
              <a:t>formation</a:t>
            </a:r>
            <a:r>
              <a:rPr lang="it-IT" sz="2200" dirty="0"/>
              <a:t> and </a:t>
            </a:r>
            <a:r>
              <a:rPr lang="it-IT" sz="2200" dirty="0" err="1"/>
              <a:t>stabilization</a:t>
            </a:r>
            <a:r>
              <a:rPr lang="it-IT" sz="2200" dirty="0"/>
              <a:t> of a </a:t>
            </a:r>
            <a:r>
              <a:rPr lang="it-IT" sz="2200" dirty="0" err="1"/>
              <a:t>covalent</a:t>
            </a:r>
            <a:r>
              <a:rPr lang="it-IT" sz="2200" dirty="0"/>
              <a:t> </a:t>
            </a:r>
            <a:r>
              <a:rPr lang="it-IT" sz="2200" dirty="0" err="1"/>
              <a:t>complex</a:t>
            </a:r>
            <a:r>
              <a:rPr lang="it-IT" sz="2200" dirty="0"/>
              <a:t> with DNA-</a:t>
            </a:r>
            <a:r>
              <a:rPr lang="it-IT" sz="2200" dirty="0" err="1"/>
              <a:t>topoisomerase</a:t>
            </a:r>
            <a:r>
              <a:rPr lang="it-IT" sz="2200" dirty="0"/>
              <a:t>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5DA8594-821F-344D-97A5-F2444FA959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"/>
          <a:stretch/>
        </p:blipFill>
        <p:spPr>
          <a:xfrm>
            <a:off x="2958468" y="3582759"/>
            <a:ext cx="6161869" cy="293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21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3ACBBEA-DA6A-014A-81AF-76FB8081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5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DF3E74F-2508-4348-BB64-D098D08F8C8D}"/>
              </a:ext>
            </a:extLst>
          </p:cNvPr>
          <p:cNvSpPr txBox="1"/>
          <p:nvPr/>
        </p:nvSpPr>
        <p:spPr>
          <a:xfrm>
            <a:off x="4439816" y="260649"/>
            <a:ext cx="3114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>
                <a:solidFill>
                  <a:srgbClr val="7030A0"/>
                </a:solidFill>
              </a:rPr>
              <a:t>Pyrroloindole</a:t>
            </a:r>
            <a:r>
              <a:rPr lang="it-IT" sz="2400" b="1" dirty="0">
                <a:solidFill>
                  <a:srgbClr val="7030A0"/>
                </a:solidFill>
              </a:rPr>
              <a:t> </a:t>
            </a:r>
            <a:r>
              <a:rPr lang="it-IT" sz="2400" b="1" dirty="0" err="1">
                <a:solidFill>
                  <a:srgbClr val="7030A0"/>
                </a:solidFill>
              </a:rPr>
              <a:t>alkaloids</a:t>
            </a:r>
            <a:endParaRPr lang="it-IT" sz="2400" b="1" dirty="0">
              <a:solidFill>
                <a:srgbClr val="7030A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ED18DF2-1546-8A47-8FA1-915B4849B2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r="2623"/>
          <a:stretch/>
        </p:blipFill>
        <p:spPr>
          <a:xfrm>
            <a:off x="1748565" y="908720"/>
            <a:ext cx="8496944" cy="391245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9CC1918-D827-A043-A23B-974CE850DB81}"/>
              </a:ext>
            </a:extLst>
          </p:cNvPr>
          <p:cNvSpPr/>
          <p:nvPr/>
        </p:nvSpPr>
        <p:spPr>
          <a:xfrm>
            <a:off x="1945415" y="4927404"/>
            <a:ext cx="83259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2000" dirty="0"/>
              <a:t>An </a:t>
            </a:r>
            <a:r>
              <a:rPr lang="it-IT" sz="2000" dirty="0" err="1"/>
              <a:t>example</a:t>
            </a:r>
            <a:r>
              <a:rPr lang="it-IT" sz="2000" dirty="0"/>
              <a:t> of a </a:t>
            </a:r>
            <a:r>
              <a:rPr lang="it-IT" sz="2000" dirty="0" err="1"/>
              <a:t>pyrroloindole</a:t>
            </a:r>
            <a:r>
              <a:rPr lang="it-IT" sz="2000" dirty="0"/>
              <a:t> </a:t>
            </a:r>
            <a:r>
              <a:rPr lang="it-IT" sz="2000" dirty="0" err="1"/>
              <a:t>alkaloid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physostigmine</a:t>
            </a:r>
            <a:r>
              <a:rPr lang="it-IT" sz="2000" dirty="0"/>
              <a:t> (</a:t>
            </a:r>
            <a:r>
              <a:rPr lang="it-IT" sz="2000" dirty="0" err="1"/>
              <a:t>exerine</a:t>
            </a:r>
            <a:r>
              <a:rPr lang="it-IT" sz="2000" dirty="0"/>
              <a:t>).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biosynthesis</a:t>
            </a:r>
            <a:r>
              <a:rPr lang="it-IT" sz="2000" dirty="0"/>
              <a:t> </a:t>
            </a:r>
            <a:r>
              <a:rPr lang="it-IT" sz="2000" dirty="0" err="1"/>
              <a:t>involves</a:t>
            </a:r>
            <a:r>
              <a:rPr lang="it-IT" sz="2000" dirty="0"/>
              <a:t> a C3 </a:t>
            </a:r>
            <a:r>
              <a:rPr lang="it-IT" sz="2000" dirty="0" err="1"/>
              <a:t>methylation</a:t>
            </a:r>
            <a:r>
              <a:rPr lang="it-IT" sz="2000" dirty="0"/>
              <a:t> of </a:t>
            </a:r>
            <a:r>
              <a:rPr lang="it-IT" sz="2000" dirty="0" err="1"/>
              <a:t>tryptamine</a:t>
            </a:r>
            <a:r>
              <a:rPr lang="it-IT" sz="2000" dirty="0"/>
              <a:t>, </a:t>
            </a:r>
            <a:r>
              <a:rPr lang="it-IT" sz="2000" dirty="0" err="1"/>
              <a:t>followed</a:t>
            </a:r>
            <a:r>
              <a:rPr lang="it-IT" sz="2000" dirty="0"/>
              <a:t> by the </a:t>
            </a:r>
            <a:r>
              <a:rPr lang="it-IT" sz="2000" dirty="0" err="1"/>
              <a:t>formation</a:t>
            </a:r>
            <a:r>
              <a:rPr lang="it-IT" sz="2000" dirty="0"/>
              <a:t> of the ring </a:t>
            </a:r>
            <a:r>
              <a:rPr lang="it-IT" sz="2000" dirty="0" err="1"/>
              <a:t>thanks</a:t>
            </a:r>
            <a:r>
              <a:rPr lang="it-IT" sz="2000" dirty="0"/>
              <a:t> to the </a:t>
            </a:r>
            <a:r>
              <a:rPr lang="it-IT" sz="2000" dirty="0" err="1"/>
              <a:t>attack</a:t>
            </a:r>
            <a:r>
              <a:rPr lang="it-IT" sz="2000" dirty="0"/>
              <a:t> of the </a:t>
            </a:r>
            <a:r>
              <a:rPr lang="it-IT" sz="2000" dirty="0" err="1"/>
              <a:t>primary</a:t>
            </a:r>
            <a:r>
              <a:rPr lang="it-IT" sz="2000" dirty="0"/>
              <a:t> amino </a:t>
            </a:r>
            <a:r>
              <a:rPr lang="it-IT" sz="2000" dirty="0" err="1"/>
              <a:t>function</a:t>
            </a:r>
            <a:r>
              <a:rPr lang="it-IT" sz="2000" dirty="0"/>
              <a:t> on the </a:t>
            </a:r>
            <a:r>
              <a:rPr lang="it-IT" sz="2000" dirty="0" err="1"/>
              <a:t>imino</a:t>
            </a:r>
            <a:r>
              <a:rPr lang="it-IT" sz="2000" dirty="0"/>
              <a:t> </a:t>
            </a:r>
            <a:r>
              <a:rPr lang="it-IT" sz="2000" dirty="0" err="1"/>
              <a:t>ion</a:t>
            </a:r>
            <a:r>
              <a:rPr lang="it-IT" sz="2000" dirty="0"/>
              <a:t>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2000" dirty="0" err="1"/>
              <a:t>Other</a:t>
            </a:r>
            <a:r>
              <a:rPr lang="it-IT" sz="2000" dirty="0"/>
              <a:t> </a:t>
            </a:r>
            <a:r>
              <a:rPr lang="it-IT" sz="2000" dirty="0" err="1"/>
              <a:t>substitutions</a:t>
            </a:r>
            <a:r>
              <a:rPr lang="it-IT" sz="2000" dirty="0"/>
              <a:t> are </a:t>
            </a:r>
            <a:r>
              <a:rPr lang="it-IT" sz="2000" dirty="0" err="1"/>
              <a:t>subsequently</a:t>
            </a:r>
            <a:r>
              <a:rPr lang="it-IT" sz="2000" dirty="0"/>
              <a:t> </a:t>
            </a:r>
            <a:r>
              <a:rPr lang="it-IT" sz="2000" dirty="0" err="1"/>
              <a:t>required</a:t>
            </a:r>
            <a:r>
              <a:rPr lang="it-IT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437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0B9E58F-DBC2-4048-8B1D-3A634754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6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2C5A5A5-FBD0-9340-B323-CA0F02D01D32}"/>
              </a:ext>
            </a:extLst>
          </p:cNvPr>
          <p:cNvSpPr/>
          <p:nvPr/>
        </p:nvSpPr>
        <p:spPr>
          <a:xfrm>
            <a:off x="4367808" y="1052736"/>
            <a:ext cx="59766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400" dirty="0" err="1"/>
              <a:t>Pyrroindole</a:t>
            </a:r>
            <a:r>
              <a:rPr lang="it-IT" sz="2400" dirty="0"/>
              <a:t> </a:t>
            </a:r>
            <a:r>
              <a:rPr lang="it-IT" sz="2400" dirty="0" err="1"/>
              <a:t>alkaloids</a:t>
            </a:r>
            <a:r>
              <a:rPr lang="it-IT" sz="2400" dirty="0"/>
              <a:t> are </a:t>
            </a:r>
            <a:r>
              <a:rPr lang="it-IT" sz="2400" dirty="0" err="1"/>
              <a:t>quite</a:t>
            </a:r>
            <a:r>
              <a:rPr lang="it-IT" sz="2400" dirty="0"/>
              <a:t> rare </a:t>
            </a:r>
            <a:r>
              <a:rPr lang="it-IT" sz="2400" dirty="0" err="1"/>
              <a:t>even</a:t>
            </a:r>
            <a:r>
              <a:rPr lang="it-IT" sz="2400" dirty="0"/>
              <a:t> </a:t>
            </a:r>
            <a:r>
              <a:rPr lang="it-IT" sz="2400" dirty="0" err="1"/>
              <a:t>if</a:t>
            </a:r>
            <a:r>
              <a:rPr lang="it-IT" sz="2400" dirty="0"/>
              <a:t> </a:t>
            </a:r>
            <a:r>
              <a:rPr lang="it-IT" sz="2400" dirty="0" err="1"/>
              <a:t>they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been</a:t>
            </a:r>
            <a:r>
              <a:rPr lang="it-IT" sz="2400" dirty="0"/>
              <a:t> </a:t>
            </a:r>
            <a:r>
              <a:rPr lang="it-IT" sz="2400" dirty="0" err="1"/>
              <a:t>isolated</a:t>
            </a:r>
            <a:r>
              <a:rPr lang="it-IT" sz="2400" dirty="0"/>
              <a:t> in some </a:t>
            </a:r>
            <a:r>
              <a:rPr lang="it-IT" sz="2400" dirty="0" err="1"/>
              <a:t>plants</a:t>
            </a:r>
            <a:r>
              <a:rPr lang="it-IT" sz="2400" dirty="0"/>
              <a:t> (</a:t>
            </a:r>
            <a:r>
              <a:rPr lang="it-IT" sz="2400" dirty="0" err="1"/>
              <a:t>also</a:t>
            </a:r>
            <a:r>
              <a:rPr lang="it-IT" sz="2400" dirty="0"/>
              <a:t> </a:t>
            </a:r>
            <a:r>
              <a:rPr lang="it-IT" sz="2400" dirty="0" err="1"/>
              <a:t>amphibians</a:t>
            </a:r>
            <a:r>
              <a:rPr lang="it-IT" sz="2400" dirty="0"/>
              <a:t> and marine </a:t>
            </a:r>
            <a:r>
              <a:rPr lang="it-IT" sz="2400" dirty="0" err="1"/>
              <a:t>algae</a:t>
            </a:r>
            <a:r>
              <a:rPr lang="it-IT" sz="2400" dirty="0"/>
              <a:t>).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dirty="0" err="1"/>
              <a:t>Dimeric</a:t>
            </a:r>
            <a:r>
              <a:rPr lang="it-IT" sz="2400" dirty="0"/>
              <a:t> </a:t>
            </a:r>
            <a:r>
              <a:rPr lang="it-IT" sz="2400" dirty="0" err="1"/>
              <a:t>structures</a:t>
            </a:r>
            <a:r>
              <a:rPr lang="it-IT" sz="2400" dirty="0"/>
              <a:t> </a:t>
            </a:r>
            <a:r>
              <a:rPr lang="it-IT" sz="2400" dirty="0" err="1"/>
              <a:t>containing</a:t>
            </a:r>
            <a:r>
              <a:rPr lang="it-IT" sz="2400" dirty="0"/>
              <a:t> </a:t>
            </a:r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skeleton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also</a:t>
            </a:r>
            <a:r>
              <a:rPr lang="it-IT" sz="2400" dirty="0"/>
              <a:t> </a:t>
            </a:r>
            <a:r>
              <a:rPr lang="it-IT" sz="2400" dirty="0" err="1"/>
              <a:t>been</a:t>
            </a:r>
            <a:r>
              <a:rPr lang="it-IT" sz="2400" dirty="0"/>
              <a:t> </a:t>
            </a:r>
            <a:r>
              <a:rPr lang="it-IT" sz="2400" dirty="0" err="1"/>
              <a:t>isolated</a:t>
            </a:r>
            <a:r>
              <a:rPr lang="it-IT" sz="2400" dirty="0"/>
              <a:t>, </a:t>
            </a:r>
            <a:r>
              <a:rPr lang="it-IT" sz="2400" dirty="0" err="1"/>
              <a:t>such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the </a:t>
            </a:r>
            <a:r>
              <a:rPr lang="it-IT" sz="2400" dirty="0" err="1"/>
              <a:t>chimonathin</a:t>
            </a:r>
            <a:r>
              <a:rPr lang="it-IT" sz="2400" dirty="0"/>
              <a:t> from </a:t>
            </a:r>
            <a:r>
              <a:rPr lang="it-IT" sz="2400" i="1" dirty="0" err="1"/>
              <a:t>Chimonanthus</a:t>
            </a:r>
            <a:r>
              <a:rPr lang="it-IT" sz="2400" i="1" dirty="0"/>
              <a:t> </a:t>
            </a:r>
            <a:r>
              <a:rPr lang="it-IT" sz="2400" i="1" dirty="0" err="1"/>
              <a:t>fragransa</a:t>
            </a:r>
            <a:r>
              <a:rPr lang="it-IT" sz="2400" dirty="0"/>
              <a:t> (</a:t>
            </a:r>
            <a:r>
              <a:rPr lang="it-IT" sz="2400" dirty="0" err="1"/>
              <a:t>Calycanthaceae</a:t>
            </a:r>
            <a:r>
              <a:rPr lang="it-IT" sz="2400" dirty="0"/>
              <a:t>) in </a:t>
            </a:r>
            <a:r>
              <a:rPr lang="it-IT" sz="2400" dirty="0" err="1"/>
              <a:t>which</a:t>
            </a:r>
            <a:r>
              <a:rPr lang="it-IT" sz="2400" dirty="0"/>
              <a:t> the </a:t>
            </a:r>
            <a:r>
              <a:rPr lang="it-IT" sz="2400" dirty="0" err="1"/>
              <a:t>two</a:t>
            </a:r>
            <a:r>
              <a:rPr lang="it-IT" sz="2400" dirty="0"/>
              <a:t> </a:t>
            </a:r>
            <a:r>
              <a:rPr lang="it-IT" sz="2400" dirty="0" err="1"/>
              <a:t>units</a:t>
            </a:r>
            <a:r>
              <a:rPr lang="it-IT" sz="2400" dirty="0"/>
              <a:t> are </a:t>
            </a:r>
            <a:r>
              <a:rPr lang="it-IT" sz="2400" dirty="0" err="1"/>
              <a:t>coupled</a:t>
            </a:r>
            <a:r>
              <a:rPr lang="it-IT" sz="2400" dirty="0"/>
              <a:t> via the C-3 of the indole, </a:t>
            </a:r>
            <a:r>
              <a:rPr lang="it-IT" sz="2400" dirty="0" err="1"/>
              <a:t>probably</a:t>
            </a:r>
            <a:r>
              <a:rPr lang="it-IT" sz="2400" dirty="0"/>
              <a:t> </a:t>
            </a:r>
            <a:r>
              <a:rPr lang="it-IT" sz="2400" dirty="0" err="1"/>
              <a:t>through</a:t>
            </a:r>
            <a:r>
              <a:rPr lang="it-IT" sz="2400" dirty="0"/>
              <a:t> a </a:t>
            </a:r>
            <a:r>
              <a:rPr lang="it-IT" sz="2400" dirty="0" err="1"/>
              <a:t>reaction</a:t>
            </a:r>
            <a:r>
              <a:rPr lang="it-IT" sz="2400" dirty="0"/>
              <a:t> with a radical </a:t>
            </a:r>
            <a:r>
              <a:rPr lang="it-IT" sz="2400" dirty="0" err="1"/>
              <a:t>mechanism</a:t>
            </a:r>
            <a:r>
              <a:rPr lang="it-IT" sz="24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it-IT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58E6DA8-8FD4-AD41-B8C1-3000D69BAD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7" t="2454" r="1419" b="1840"/>
          <a:stretch/>
        </p:blipFill>
        <p:spPr>
          <a:xfrm>
            <a:off x="1631504" y="1052736"/>
            <a:ext cx="259080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2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3D488F4-0512-E043-A43E-32357EB4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7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43AF48B-AEBE-4340-9176-8225BBEE24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8"/>
          <a:stretch/>
        </p:blipFill>
        <p:spPr>
          <a:xfrm>
            <a:off x="4871864" y="449526"/>
            <a:ext cx="2664296" cy="2142663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3C489CAE-F1D9-3943-9272-7157C114CC70}"/>
              </a:ext>
            </a:extLst>
          </p:cNvPr>
          <p:cNvSpPr/>
          <p:nvPr/>
        </p:nvSpPr>
        <p:spPr>
          <a:xfrm>
            <a:off x="1919536" y="2935823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000" dirty="0" err="1"/>
              <a:t>Physostigmine</a:t>
            </a:r>
            <a:r>
              <a:rPr lang="it-IT" sz="2000" dirty="0"/>
              <a:t>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isolated</a:t>
            </a:r>
            <a:r>
              <a:rPr lang="it-IT" sz="2000" dirty="0"/>
              <a:t> from the </a:t>
            </a:r>
            <a:r>
              <a:rPr lang="it-IT" sz="2000" dirty="0" err="1"/>
              <a:t>seeds</a:t>
            </a:r>
            <a:r>
              <a:rPr lang="it-IT" sz="2000" dirty="0"/>
              <a:t> of </a:t>
            </a:r>
            <a:r>
              <a:rPr lang="it-IT" sz="2000" i="1" dirty="0" err="1"/>
              <a:t>Physostigma</a:t>
            </a:r>
            <a:r>
              <a:rPr lang="it-IT" sz="2000" i="1" dirty="0"/>
              <a:t> </a:t>
            </a:r>
            <a:r>
              <a:rPr lang="it-IT" sz="2000" i="1" dirty="0" err="1"/>
              <a:t>venesosum</a:t>
            </a:r>
            <a:r>
              <a:rPr lang="it-IT" sz="2000" i="1" dirty="0"/>
              <a:t> </a:t>
            </a:r>
            <a:r>
              <a:rPr lang="it-IT" sz="2000" dirty="0"/>
              <a:t>(</a:t>
            </a:r>
            <a:r>
              <a:rPr lang="it-IT" sz="2000" dirty="0" err="1"/>
              <a:t>Leguminosae</a:t>
            </a:r>
            <a:r>
              <a:rPr lang="it-IT" sz="2000" dirty="0"/>
              <a:t>/</a:t>
            </a:r>
            <a:r>
              <a:rPr lang="it-IT" sz="2000" dirty="0" err="1"/>
              <a:t>Fabaceae</a:t>
            </a:r>
            <a:r>
              <a:rPr lang="it-IT" sz="2000" dirty="0"/>
              <a:t>) and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important</a:t>
            </a:r>
            <a:r>
              <a:rPr lang="it-IT" sz="2000" dirty="0"/>
              <a:t> in </a:t>
            </a:r>
            <a:r>
              <a:rPr lang="it-IT" sz="2000" dirty="0" err="1"/>
              <a:t>pharmacology</a:t>
            </a:r>
            <a:r>
              <a:rPr lang="it-IT" sz="2000" dirty="0"/>
              <a:t> due to </a:t>
            </a: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anticholinesterase</a:t>
            </a:r>
            <a:r>
              <a:rPr lang="it-IT" sz="2000" dirty="0"/>
              <a:t> </a:t>
            </a:r>
            <a:r>
              <a:rPr lang="it-IT" sz="2000" dirty="0" err="1"/>
              <a:t>activity</a:t>
            </a:r>
            <a:r>
              <a:rPr lang="it-IT" sz="2000" dirty="0"/>
              <a:t>. The </a:t>
            </a:r>
            <a:r>
              <a:rPr lang="it-IT" sz="2000" dirty="0" err="1"/>
              <a:t>seeds</a:t>
            </a:r>
            <a:r>
              <a:rPr lang="it-IT" sz="2000" dirty="0"/>
              <a:t> </a:t>
            </a:r>
            <a:r>
              <a:rPr lang="it-IT" sz="2000" dirty="0" err="1"/>
              <a:t>contain</a:t>
            </a:r>
            <a:r>
              <a:rPr lang="it-IT" sz="2000" dirty="0"/>
              <a:t> </a:t>
            </a:r>
            <a:r>
              <a:rPr lang="it-IT" sz="2000" dirty="0" err="1"/>
              <a:t>various</a:t>
            </a:r>
            <a:r>
              <a:rPr lang="it-IT" sz="2000" dirty="0"/>
              <a:t> </a:t>
            </a:r>
            <a:r>
              <a:rPr lang="it-IT" sz="2000" dirty="0" err="1"/>
              <a:t>alkaloids</a:t>
            </a:r>
            <a:r>
              <a:rPr lang="it-IT" sz="2000" dirty="0"/>
              <a:t> (1.5%) of </a:t>
            </a:r>
            <a:r>
              <a:rPr lang="it-IT" sz="2000" dirty="0" err="1"/>
              <a:t>which</a:t>
            </a:r>
            <a:r>
              <a:rPr lang="it-IT" sz="2000" dirty="0"/>
              <a:t> the </a:t>
            </a:r>
            <a:r>
              <a:rPr lang="it-IT" sz="2000" dirty="0" err="1"/>
              <a:t>most</a:t>
            </a:r>
            <a:r>
              <a:rPr lang="it-IT" sz="2000" dirty="0"/>
              <a:t> </a:t>
            </a:r>
            <a:r>
              <a:rPr lang="it-IT" sz="2000" dirty="0" err="1"/>
              <a:t>abundant</a:t>
            </a:r>
            <a:r>
              <a:rPr lang="it-IT" sz="2000" dirty="0"/>
              <a:t> (more </a:t>
            </a:r>
            <a:r>
              <a:rPr lang="it-IT" sz="2000" dirty="0" err="1"/>
              <a:t>than</a:t>
            </a:r>
            <a:r>
              <a:rPr lang="it-IT" sz="2000" dirty="0"/>
              <a:t> 0.3%)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phytostigmine</a:t>
            </a:r>
            <a:r>
              <a:rPr lang="it-IT" sz="20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/>
              <a:t>The </a:t>
            </a:r>
            <a:r>
              <a:rPr lang="it-IT" sz="2000" dirty="0" err="1"/>
              <a:t>active</a:t>
            </a:r>
            <a:r>
              <a:rPr lang="it-IT" sz="2000" dirty="0"/>
              <a:t> </a:t>
            </a:r>
            <a:r>
              <a:rPr lang="it-IT" sz="2000" dirty="0" err="1"/>
              <a:t>portion</a:t>
            </a:r>
            <a:r>
              <a:rPr lang="it-IT" sz="2000" dirty="0"/>
              <a:t> of the </a:t>
            </a:r>
            <a:r>
              <a:rPr lang="it-IT" sz="2000" dirty="0" err="1"/>
              <a:t>structure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the </a:t>
            </a:r>
            <a:r>
              <a:rPr lang="it-IT" sz="2000" dirty="0" err="1"/>
              <a:t>carbamate</a:t>
            </a:r>
            <a:r>
              <a:rPr lang="it-IT" sz="2000" dirty="0"/>
              <a:t> </a:t>
            </a:r>
            <a:r>
              <a:rPr lang="it-IT" sz="2000" dirty="0" err="1"/>
              <a:t>group</a:t>
            </a:r>
            <a:r>
              <a:rPr lang="it-IT" sz="2000" dirty="0"/>
              <a:t> </a:t>
            </a:r>
            <a:r>
              <a:rPr lang="it-IT" sz="2000" dirty="0" err="1"/>
              <a:t>rather</a:t>
            </a:r>
            <a:r>
              <a:rPr lang="it-IT" sz="2000" dirty="0"/>
              <a:t> </a:t>
            </a:r>
            <a:r>
              <a:rPr lang="it-IT" sz="2000" dirty="0" err="1"/>
              <a:t>than</a:t>
            </a:r>
            <a:r>
              <a:rPr lang="it-IT" sz="2000" dirty="0"/>
              <a:t> the </a:t>
            </a:r>
            <a:r>
              <a:rPr lang="it-IT" sz="2000" dirty="0" err="1"/>
              <a:t>heterocyclic</a:t>
            </a:r>
            <a:r>
              <a:rPr lang="it-IT" sz="2000" dirty="0"/>
              <a:t> </a:t>
            </a:r>
            <a:r>
              <a:rPr lang="it-IT" sz="2000" dirty="0" err="1"/>
              <a:t>system</a:t>
            </a:r>
            <a:r>
              <a:rPr lang="it-IT" sz="2000" dirty="0"/>
              <a:t> and </a:t>
            </a:r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has</a:t>
            </a:r>
            <a:r>
              <a:rPr lang="it-IT" sz="2000" dirty="0"/>
              <a:t> led to the </a:t>
            </a:r>
            <a:r>
              <a:rPr lang="it-IT" sz="2000" dirty="0" err="1"/>
              <a:t>development</a:t>
            </a:r>
            <a:r>
              <a:rPr lang="it-IT" sz="2000" dirty="0"/>
              <a:t> of a </a:t>
            </a:r>
            <a:r>
              <a:rPr lang="it-IT" sz="2000" dirty="0" err="1"/>
              <a:t>number</a:t>
            </a:r>
            <a:r>
              <a:rPr lang="it-IT" sz="2000" dirty="0"/>
              <a:t> of </a:t>
            </a:r>
            <a:r>
              <a:rPr lang="it-IT" sz="2000" dirty="0" err="1"/>
              <a:t>synthetic</a:t>
            </a:r>
            <a:r>
              <a:rPr lang="it-IT" sz="2000" dirty="0"/>
              <a:t> </a:t>
            </a:r>
            <a:r>
              <a:rPr lang="it-IT" sz="2000" dirty="0" err="1"/>
              <a:t>bioactive</a:t>
            </a:r>
            <a:r>
              <a:rPr lang="it-IT" sz="2000" dirty="0"/>
              <a:t> </a:t>
            </a:r>
            <a:r>
              <a:rPr lang="it-IT" sz="2000" dirty="0" err="1"/>
              <a:t>products</a:t>
            </a:r>
            <a:r>
              <a:rPr lang="it-IT" sz="20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 err="1"/>
              <a:t>Phytostigmine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a </a:t>
            </a:r>
            <a:r>
              <a:rPr lang="it-IT" sz="2000" dirty="0" err="1"/>
              <a:t>reversible</a:t>
            </a:r>
            <a:r>
              <a:rPr lang="it-IT" sz="2000" dirty="0"/>
              <a:t> </a:t>
            </a:r>
            <a:r>
              <a:rPr lang="it-IT" sz="2000" dirty="0" err="1"/>
              <a:t>inhibitor</a:t>
            </a:r>
            <a:r>
              <a:rPr lang="it-IT" sz="2000" dirty="0"/>
              <a:t> of </a:t>
            </a:r>
            <a:r>
              <a:rPr lang="it-IT" sz="2000" dirty="0" err="1"/>
              <a:t>acetylcholinesterase</a:t>
            </a:r>
            <a:r>
              <a:rPr lang="it-IT" sz="2000" dirty="0"/>
              <a:t>, </a:t>
            </a:r>
            <a:r>
              <a:rPr lang="it-IT" sz="2000" dirty="0" err="1"/>
              <a:t>inhibiting</a:t>
            </a:r>
            <a:r>
              <a:rPr lang="it-IT" sz="2000" dirty="0"/>
              <a:t> the </a:t>
            </a:r>
            <a:r>
              <a:rPr lang="it-IT" sz="2000" dirty="0" err="1"/>
              <a:t>normal</a:t>
            </a:r>
            <a:r>
              <a:rPr lang="it-IT" sz="2000" dirty="0"/>
              <a:t> breakdown of </a:t>
            </a:r>
            <a:r>
              <a:rPr lang="it-IT" sz="2000" dirty="0" err="1"/>
              <a:t>acetylcholine</a:t>
            </a:r>
            <a:r>
              <a:rPr lang="it-IT" sz="2000" dirty="0"/>
              <a:t> and </a:t>
            </a:r>
            <a:r>
              <a:rPr lang="it-IT" sz="2000" dirty="0" err="1"/>
              <a:t>thereby</a:t>
            </a:r>
            <a:r>
              <a:rPr lang="it-IT" sz="2000" dirty="0"/>
              <a:t> </a:t>
            </a:r>
            <a:r>
              <a:rPr lang="it-IT" sz="2000" dirty="0" err="1"/>
              <a:t>increasing</a:t>
            </a:r>
            <a:r>
              <a:rPr lang="it-IT" sz="2000" dirty="0"/>
              <a:t> </a:t>
            </a:r>
            <a:r>
              <a:rPr lang="it-IT" sz="2000" dirty="0" err="1"/>
              <a:t>cholinergic</a:t>
            </a:r>
            <a:r>
              <a:rPr lang="it-IT" sz="2000" dirty="0"/>
              <a:t> </a:t>
            </a:r>
            <a:r>
              <a:rPr lang="it-IT" sz="2000" dirty="0" err="1"/>
              <a:t>activity</a:t>
            </a:r>
            <a:r>
              <a:rPr lang="it-IT" sz="20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 err="1"/>
              <a:t>Although</a:t>
            </a:r>
            <a:r>
              <a:rPr lang="it-IT" sz="2000" dirty="0"/>
              <a:t>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rarely</a:t>
            </a:r>
            <a:r>
              <a:rPr lang="it-IT" sz="2000" dirty="0"/>
              <a:t> </a:t>
            </a:r>
            <a:r>
              <a:rPr lang="it-IT" sz="2000" dirty="0" err="1"/>
              <a:t>used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a </a:t>
            </a:r>
            <a:r>
              <a:rPr lang="it-IT" sz="2000" dirty="0" err="1"/>
              <a:t>drug</a:t>
            </a:r>
            <a:r>
              <a:rPr lang="it-IT" sz="2000" dirty="0"/>
              <a:t>,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played</a:t>
            </a:r>
            <a:r>
              <a:rPr lang="it-IT" sz="2000" dirty="0"/>
              <a:t> a </a:t>
            </a:r>
            <a:r>
              <a:rPr lang="it-IT" sz="2000" dirty="0" err="1"/>
              <a:t>fundamental</a:t>
            </a:r>
            <a:r>
              <a:rPr lang="it-IT" sz="2000" dirty="0"/>
              <a:t> </a:t>
            </a:r>
            <a:r>
              <a:rPr lang="it-IT" sz="2000" dirty="0" err="1"/>
              <a:t>role</a:t>
            </a:r>
            <a:r>
              <a:rPr lang="it-IT" sz="2000" dirty="0"/>
              <a:t> in the </a:t>
            </a:r>
            <a:r>
              <a:rPr lang="it-IT" sz="2000" dirty="0" err="1"/>
              <a:t>study</a:t>
            </a:r>
            <a:r>
              <a:rPr lang="it-IT" sz="2000" dirty="0"/>
              <a:t> of the </a:t>
            </a:r>
            <a:r>
              <a:rPr lang="it-IT" sz="2000" dirty="0" err="1"/>
              <a:t>function</a:t>
            </a:r>
            <a:r>
              <a:rPr lang="it-IT" sz="2000" dirty="0"/>
              <a:t> of </a:t>
            </a:r>
            <a:r>
              <a:rPr lang="it-IT" sz="2000" dirty="0" err="1"/>
              <a:t>acetylcholine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a </a:t>
            </a:r>
            <a:r>
              <a:rPr lang="it-IT" sz="2000" dirty="0" err="1"/>
              <a:t>neurotransmitter</a:t>
            </a:r>
            <a:r>
              <a:rPr lang="it-IT" sz="2000" dirty="0"/>
              <a:t>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2ACA263-F023-3441-B8B6-0CD0BE6D06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4" t="57669" r="28988"/>
          <a:stretch/>
        </p:blipFill>
        <p:spPr>
          <a:xfrm>
            <a:off x="1685674" y="764705"/>
            <a:ext cx="2752329" cy="1710907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6AE7567C-103F-0647-A1AF-EE74837AB578}"/>
              </a:ext>
            </a:extLst>
          </p:cNvPr>
          <p:cNvSpPr/>
          <p:nvPr/>
        </p:nvSpPr>
        <p:spPr>
          <a:xfrm>
            <a:off x="1685673" y="764704"/>
            <a:ext cx="1169967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445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32DA113-DBC8-D445-BA69-361A13C5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8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56AC43E-AD63-E144-867D-095695FA7DBF}"/>
              </a:ext>
            </a:extLst>
          </p:cNvPr>
          <p:cNvSpPr/>
          <p:nvPr/>
        </p:nvSpPr>
        <p:spPr>
          <a:xfrm>
            <a:off x="1847528" y="242218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main</a:t>
            </a:r>
            <a:r>
              <a:rPr lang="it-IT" sz="2000" dirty="0"/>
              <a:t> </a:t>
            </a:r>
            <a:r>
              <a:rPr lang="it-IT" sz="2000" dirty="0" err="1"/>
              <a:t>function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a </a:t>
            </a:r>
            <a:r>
              <a:rPr lang="it-IT" sz="2000" dirty="0" err="1"/>
              <a:t>miotic</a:t>
            </a:r>
            <a:r>
              <a:rPr lang="it-IT" sz="2000" dirty="0"/>
              <a:t>, to </a:t>
            </a:r>
            <a:r>
              <a:rPr lang="it-IT" sz="2000" dirty="0" err="1"/>
              <a:t>contract</a:t>
            </a:r>
            <a:r>
              <a:rPr lang="it-IT" sz="2000" dirty="0"/>
              <a:t> the </a:t>
            </a:r>
            <a:r>
              <a:rPr lang="it-IT" sz="2000" dirty="0" err="1"/>
              <a:t>pupil</a:t>
            </a:r>
            <a:r>
              <a:rPr lang="it-IT" sz="2000" dirty="0"/>
              <a:t> of the </a:t>
            </a:r>
            <a:r>
              <a:rPr lang="it-IT" sz="2000" dirty="0" err="1"/>
              <a:t>eye</a:t>
            </a:r>
            <a:r>
              <a:rPr lang="it-IT" sz="20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 err="1"/>
              <a:t>Acetylcholinesterase</a:t>
            </a:r>
            <a:r>
              <a:rPr lang="it-IT" sz="2000" dirty="0"/>
              <a:t> </a:t>
            </a:r>
            <a:r>
              <a:rPr lang="it-IT" sz="2000" dirty="0" err="1"/>
              <a:t>inhibitor</a:t>
            </a:r>
            <a:r>
              <a:rPr lang="it-IT" sz="2000" dirty="0"/>
              <a:t> </a:t>
            </a:r>
            <a:r>
              <a:rPr lang="it-IT" sz="2000" dirty="0" err="1"/>
              <a:t>drugs</a:t>
            </a:r>
            <a:r>
              <a:rPr lang="it-IT" sz="2000" dirty="0"/>
              <a:t> </a:t>
            </a:r>
            <a:r>
              <a:rPr lang="it-IT" sz="2000" dirty="0" err="1"/>
              <a:t>may</a:t>
            </a:r>
            <a:r>
              <a:rPr lang="it-IT" sz="2000" dirty="0"/>
              <a:t> </a:t>
            </a:r>
            <a:r>
              <a:rPr lang="it-IT" sz="2000" dirty="0" err="1"/>
              <a:t>offer</a:t>
            </a:r>
            <a:r>
              <a:rPr lang="it-IT" sz="2000" dirty="0"/>
              <a:t> benefits in the treatment of </a:t>
            </a:r>
            <a:r>
              <a:rPr lang="it-IT" sz="2000" dirty="0" err="1"/>
              <a:t>Alzheimer's</a:t>
            </a:r>
            <a:r>
              <a:rPr lang="it-IT" sz="2000" dirty="0"/>
              <a:t> </a:t>
            </a:r>
            <a:r>
              <a:rPr lang="it-IT" sz="2000" dirty="0" err="1"/>
              <a:t>disease</a:t>
            </a:r>
            <a:r>
              <a:rPr lang="it-IT" sz="2000" dirty="0"/>
              <a:t>,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characterized</a:t>
            </a:r>
            <a:r>
              <a:rPr lang="it-IT" sz="2000" dirty="0"/>
              <a:t> by an </a:t>
            </a:r>
            <a:r>
              <a:rPr lang="it-IT" sz="2000" dirty="0" err="1"/>
              <a:t>enormous</a:t>
            </a:r>
            <a:r>
              <a:rPr lang="it-IT" sz="2000" dirty="0"/>
              <a:t> </a:t>
            </a:r>
            <a:r>
              <a:rPr lang="it-IT" sz="2000" dirty="0" err="1"/>
              <a:t>decrease</a:t>
            </a:r>
            <a:r>
              <a:rPr lang="it-IT" sz="2000" dirty="0"/>
              <a:t> in the </a:t>
            </a:r>
            <a:r>
              <a:rPr lang="it-IT" sz="2000" dirty="0" err="1"/>
              <a:t>function</a:t>
            </a:r>
            <a:r>
              <a:rPr lang="it-IT" sz="2000" dirty="0"/>
              <a:t> of the </a:t>
            </a:r>
            <a:r>
              <a:rPr lang="it-IT" sz="2000" dirty="0" err="1"/>
              <a:t>central</a:t>
            </a:r>
            <a:r>
              <a:rPr lang="it-IT" sz="2000" dirty="0"/>
              <a:t> </a:t>
            </a:r>
            <a:r>
              <a:rPr lang="it-IT" sz="2000" dirty="0" err="1"/>
              <a:t>cholinergic</a:t>
            </a:r>
            <a:r>
              <a:rPr lang="it-IT" sz="2000" dirty="0"/>
              <a:t> </a:t>
            </a:r>
            <a:r>
              <a:rPr lang="it-IT" sz="2000" dirty="0" err="1"/>
              <a:t>system</a:t>
            </a:r>
            <a:r>
              <a:rPr lang="it-IT" sz="2000" dirty="0"/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/>
              <a:t>The use of </a:t>
            </a:r>
            <a:r>
              <a:rPr lang="it-IT" sz="2000" dirty="0" err="1"/>
              <a:t>acetylcholinesterase</a:t>
            </a:r>
            <a:r>
              <a:rPr lang="it-IT" sz="2000" dirty="0"/>
              <a:t> </a:t>
            </a:r>
            <a:r>
              <a:rPr lang="it-IT" sz="2000" dirty="0" err="1"/>
              <a:t>inhibitors</a:t>
            </a:r>
            <a:r>
              <a:rPr lang="it-IT" sz="2000" dirty="0"/>
              <a:t> can </a:t>
            </a:r>
            <a:r>
              <a:rPr lang="it-IT" sz="2000" dirty="0" err="1"/>
              <a:t>result</a:t>
            </a:r>
            <a:r>
              <a:rPr lang="it-IT" sz="2000" dirty="0"/>
              <a:t> in a </a:t>
            </a:r>
            <a:r>
              <a:rPr lang="it-IT" sz="2000" dirty="0" err="1"/>
              <a:t>significant</a:t>
            </a:r>
            <a:r>
              <a:rPr lang="it-IT" sz="2000" dirty="0"/>
              <a:t> </a:t>
            </a:r>
            <a:r>
              <a:rPr lang="it-IT" sz="2000" dirty="0" err="1"/>
              <a:t>increase</a:t>
            </a:r>
            <a:r>
              <a:rPr lang="it-IT" sz="2000" dirty="0"/>
              <a:t> in </a:t>
            </a:r>
            <a:r>
              <a:rPr lang="it-IT" sz="2000" dirty="0" err="1"/>
              <a:t>patients</a:t>
            </a:r>
            <a:r>
              <a:rPr lang="it-IT" sz="2000" dirty="0"/>
              <a:t>' </a:t>
            </a:r>
            <a:r>
              <a:rPr lang="it-IT" sz="2000" dirty="0" err="1"/>
              <a:t>memory</a:t>
            </a:r>
            <a:r>
              <a:rPr lang="it-IT" sz="2000" dirty="0"/>
              <a:t> and </a:t>
            </a:r>
            <a:r>
              <a:rPr lang="it-IT" sz="2000" dirty="0" err="1"/>
              <a:t>currently</a:t>
            </a:r>
            <a:r>
              <a:rPr lang="it-IT" sz="2000" dirty="0"/>
              <a:t> </a:t>
            </a:r>
            <a:r>
              <a:rPr lang="it-IT" sz="2000" dirty="0" err="1"/>
              <a:t>phytostigmine</a:t>
            </a:r>
            <a:r>
              <a:rPr lang="it-IT" sz="2000" dirty="0"/>
              <a:t> </a:t>
            </a:r>
            <a:r>
              <a:rPr lang="it-IT" sz="2000" dirty="0" err="1"/>
              <a:t>analogues</a:t>
            </a:r>
            <a:r>
              <a:rPr lang="it-IT" sz="2000" dirty="0"/>
              <a:t> are in use, </a:t>
            </a:r>
            <a:r>
              <a:rPr lang="it-IT" sz="2000" b="1" dirty="0" err="1"/>
              <a:t>rivastigmine</a:t>
            </a:r>
            <a:r>
              <a:rPr lang="it-IT" sz="2000" dirty="0"/>
              <a:t>, or in </a:t>
            </a:r>
            <a:r>
              <a:rPr lang="it-IT" sz="2000" dirty="0" err="1"/>
              <a:t>clinical</a:t>
            </a:r>
            <a:r>
              <a:rPr lang="it-IT" sz="2000" dirty="0"/>
              <a:t> trials, </a:t>
            </a:r>
            <a:r>
              <a:rPr lang="it-IT" sz="2000" b="1" dirty="0" err="1"/>
              <a:t>fenserin</a:t>
            </a:r>
            <a:r>
              <a:rPr lang="it-IT" sz="2000" dirty="0"/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 err="1"/>
              <a:t>These</a:t>
            </a:r>
            <a:r>
              <a:rPr lang="it-IT" sz="2000" dirty="0"/>
              <a:t> </a:t>
            </a:r>
            <a:r>
              <a:rPr lang="it-IT" sz="2000" dirty="0" err="1"/>
              <a:t>analogues</a:t>
            </a:r>
            <a:r>
              <a:rPr lang="it-IT" sz="2000" dirty="0"/>
              <a:t> </a:t>
            </a:r>
            <a:r>
              <a:rPr lang="it-IT" sz="2000" dirty="0" err="1"/>
              <a:t>have</a:t>
            </a:r>
            <a:r>
              <a:rPr lang="it-IT" sz="2000" dirty="0"/>
              <a:t> a </a:t>
            </a:r>
            <a:r>
              <a:rPr lang="it-IT" sz="2000" dirty="0" err="1"/>
              <a:t>longer</a:t>
            </a:r>
            <a:r>
              <a:rPr lang="it-IT" sz="2000" dirty="0"/>
              <a:t> </a:t>
            </a:r>
            <a:r>
              <a:rPr lang="it-IT" sz="2000" dirty="0" err="1"/>
              <a:t>duration</a:t>
            </a:r>
            <a:r>
              <a:rPr lang="it-IT" sz="2000" dirty="0"/>
              <a:t> of </a:t>
            </a:r>
            <a:r>
              <a:rPr lang="it-IT" sz="2000" dirty="0" err="1"/>
              <a:t>action</a:t>
            </a:r>
            <a:r>
              <a:rPr lang="it-IT" sz="2000" dirty="0"/>
              <a:t>, </a:t>
            </a:r>
            <a:r>
              <a:rPr lang="it-IT" sz="2000" dirty="0" err="1"/>
              <a:t>less</a:t>
            </a:r>
            <a:r>
              <a:rPr lang="it-IT" sz="2000" dirty="0"/>
              <a:t> </a:t>
            </a:r>
            <a:r>
              <a:rPr lang="it-IT" sz="2000" dirty="0" err="1"/>
              <a:t>toxicity</a:t>
            </a:r>
            <a:r>
              <a:rPr lang="it-IT" sz="2000" dirty="0"/>
              <a:t> and </a:t>
            </a:r>
            <a:r>
              <a:rPr lang="it-IT" sz="2000" dirty="0" err="1"/>
              <a:t>better</a:t>
            </a:r>
            <a:r>
              <a:rPr lang="it-IT" sz="2000" dirty="0"/>
              <a:t> </a:t>
            </a:r>
            <a:r>
              <a:rPr lang="it-IT" sz="2000" dirty="0" err="1"/>
              <a:t>bioavailability</a:t>
            </a:r>
            <a:r>
              <a:rPr lang="it-IT" sz="2000" dirty="0"/>
              <a:t> </a:t>
            </a:r>
            <a:r>
              <a:rPr lang="it-IT" sz="2000" dirty="0" err="1"/>
              <a:t>than</a:t>
            </a:r>
            <a:r>
              <a:rPr lang="it-IT" sz="2000" dirty="0"/>
              <a:t> </a:t>
            </a:r>
            <a:r>
              <a:rPr lang="it-IT" sz="2000" dirty="0" err="1"/>
              <a:t>physostigmine</a:t>
            </a:r>
            <a:r>
              <a:rPr lang="it-IT" sz="2000" dirty="0"/>
              <a:t>. </a:t>
            </a:r>
            <a:r>
              <a:rPr lang="it-IT" sz="2000" dirty="0" err="1"/>
              <a:t>Rivastigmine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also</a:t>
            </a:r>
            <a:r>
              <a:rPr lang="it-IT" sz="2000" dirty="0"/>
              <a:t> </a:t>
            </a:r>
            <a:r>
              <a:rPr lang="it-IT" sz="2000" dirty="0" err="1"/>
              <a:t>used</a:t>
            </a:r>
            <a:r>
              <a:rPr lang="it-IT" sz="2000" dirty="0"/>
              <a:t> to </a:t>
            </a:r>
            <a:r>
              <a:rPr lang="it-IT" sz="2000" dirty="0" err="1"/>
              <a:t>treat</a:t>
            </a:r>
            <a:r>
              <a:rPr lang="it-IT" sz="2000" dirty="0"/>
              <a:t> </a:t>
            </a:r>
            <a:r>
              <a:rPr lang="it-IT" sz="2000" dirty="0" err="1"/>
              <a:t>mild</a:t>
            </a:r>
            <a:r>
              <a:rPr lang="it-IT" sz="2000" dirty="0"/>
              <a:t> to moderate </a:t>
            </a:r>
            <a:r>
              <a:rPr lang="it-IT" sz="2000" dirty="0" err="1"/>
              <a:t>dementia</a:t>
            </a:r>
            <a:r>
              <a:rPr lang="it-IT" sz="2000" dirty="0"/>
              <a:t> </a:t>
            </a:r>
            <a:r>
              <a:rPr lang="it-IT" sz="2000" dirty="0" err="1"/>
              <a:t>associated</a:t>
            </a:r>
            <a:r>
              <a:rPr lang="it-IT" sz="2000" dirty="0"/>
              <a:t> with </a:t>
            </a:r>
            <a:r>
              <a:rPr lang="it-IT" sz="2000" dirty="0" err="1"/>
              <a:t>Parkinson's</a:t>
            </a:r>
            <a:r>
              <a:rPr lang="it-IT" sz="2000" dirty="0"/>
              <a:t> </a:t>
            </a:r>
            <a:r>
              <a:rPr lang="it-IT" sz="2000" dirty="0" err="1"/>
              <a:t>disease</a:t>
            </a:r>
            <a:r>
              <a:rPr lang="it-IT" sz="2000" dirty="0"/>
              <a:t>.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4BAFF6BB-1D92-4E46-B2AA-0DFB8F35965A}"/>
              </a:ext>
            </a:extLst>
          </p:cNvPr>
          <p:cNvGrpSpPr/>
          <p:nvPr/>
        </p:nvGrpSpPr>
        <p:grpSpPr>
          <a:xfrm>
            <a:off x="2755211" y="3501009"/>
            <a:ext cx="6753587" cy="3030717"/>
            <a:chOff x="1231210" y="3501008"/>
            <a:chExt cx="6753587" cy="3030717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D5583498-C34D-6C48-A386-6FB8889FA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210" y="3507042"/>
              <a:ext cx="6753587" cy="3024683"/>
            </a:xfrm>
            <a:prstGeom prst="rect">
              <a:avLst/>
            </a:prstGeom>
          </p:spPr>
        </p:pic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43FF2F44-CD53-5841-9EC3-D2863AAEBE3E}"/>
                </a:ext>
              </a:extLst>
            </p:cNvPr>
            <p:cNvSpPr/>
            <p:nvPr/>
          </p:nvSpPr>
          <p:spPr>
            <a:xfrm>
              <a:off x="1403648" y="4509120"/>
              <a:ext cx="2160240" cy="10081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43FFD33E-3178-4942-AC1C-94A0CA3C5A10}"/>
                </a:ext>
              </a:extLst>
            </p:cNvPr>
            <p:cNvSpPr/>
            <p:nvPr/>
          </p:nvSpPr>
          <p:spPr>
            <a:xfrm>
              <a:off x="5652120" y="3501008"/>
              <a:ext cx="2160240" cy="10081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140653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5285E34-3CA0-2849-AABE-03BC351E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9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D7DC97C-8A85-EA40-80F9-F7DF1D4CFF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" t="1370" r="3299" b="2739"/>
          <a:stretch/>
        </p:blipFill>
        <p:spPr>
          <a:xfrm>
            <a:off x="2639616" y="188640"/>
            <a:ext cx="6624736" cy="3801078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6A44355E-47A7-2D46-8519-A9D48CF0152D}"/>
              </a:ext>
            </a:extLst>
          </p:cNvPr>
          <p:cNvSpPr/>
          <p:nvPr/>
        </p:nvSpPr>
        <p:spPr>
          <a:xfrm>
            <a:off x="1883532" y="3999935"/>
            <a:ext cx="83272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000" dirty="0"/>
              <a:t>The </a:t>
            </a:r>
            <a:r>
              <a:rPr lang="it-IT" sz="2000" dirty="0" err="1"/>
              <a:t>biological</a:t>
            </a:r>
            <a:r>
              <a:rPr lang="it-IT" sz="2000" dirty="0"/>
              <a:t> </a:t>
            </a:r>
            <a:r>
              <a:rPr lang="it-IT" sz="2000" dirty="0" err="1"/>
              <a:t>activity</a:t>
            </a:r>
            <a:r>
              <a:rPr lang="it-IT" sz="2000" dirty="0"/>
              <a:t> of </a:t>
            </a:r>
            <a:r>
              <a:rPr lang="it-IT" sz="2000" dirty="0" err="1"/>
              <a:t>physostigmine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mainly</a:t>
            </a:r>
            <a:r>
              <a:rPr lang="it-IT" sz="2000" dirty="0"/>
              <a:t> due to the </a:t>
            </a:r>
            <a:r>
              <a:rPr lang="it-IT" sz="2000" dirty="0" err="1"/>
              <a:t>carbamate</a:t>
            </a:r>
            <a:r>
              <a:rPr lang="it-IT" sz="2000" dirty="0"/>
              <a:t> </a:t>
            </a:r>
            <a:r>
              <a:rPr lang="it-IT" sz="2000" dirty="0" err="1"/>
              <a:t>group</a:t>
            </a:r>
            <a:r>
              <a:rPr lang="it-IT" sz="2000" dirty="0"/>
              <a:t> </a:t>
            </a:r>
            <a:r>
              <a:rPr lang="it-IT" sz="2000" dirty="0" err="1"/>
              <a:t>reacting</a:t>
            </a:r>
            <a:r>
              <a:rPr lang="it-IT" sz="2000" dirty="0"/>
              <a:t> with the </a:t>
            </a:r>
            <a:r>
              <a:rPr lang="it-IT" sz="2000" dirty="0" err="1"/>
              <a:t>hydroxyl</a:t>
            </a:r>
            <a:r>
              <a:rPr lang="it-IT" sz="2000" dirty="0"/>
              <a:t> </a:t>
            </a:r>
            <a:r>
              <a:rPr lang="it-IT" sz="2000" dirty="0" err="1"/>
              <a:t>group</a:t>
            </a:r>
            <a:r>
              <a:rPr lang="it-IT" sz="2000" dirty="0"/>
              <a:t> of a serine in the </a:t>
            </a:r>
            <a:r>
              <a:rPr lang="it-IT" sz="2000" dirty="0" err="1"/>
              <a:t>active</a:t>
            </a:r>
            <a:r>
              <a:rPr lang="it-IT" sz="2000" dirty="0"/>
              <a:t> site of the </a:t>
            </a:r>
            <a:r>
              <a:rPr lang="it-IT" sz="2000" dirty="0" err="1"/>
              <a:t>enzyme</a:t>
            </a:r>
            <a:r>
              <a:rPr lang="it-IT" sz="2000" dirty="0"/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/>
              <a:t>The </a:t>
            </a:r>
            <a:r>
              <a:rPr lang="it-IT" sz="2000" dirty="0" err="1"/>
              <a:t>resulting</a:t>
            </a:r>
            <a:r>
              <a:rPr lang="it-IT" sz="2000" dirty="0"/>
              <a:t> </a:t>
            </a:r>
            <a:r>
              <a:rPr lang="it-IT" sz="2000" dirty="0" err="1"/>
              <a:t>carbamoyl-enzyme</a:t>
            </a:r>
            <a:r>
              <a:rPr lang="it-IT" sz="2000" dirty="0"/>
              <a:t> intermediate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then</a:t>
            </a:r>
            <a:r>
              <a:rPr lang="it-IT" sz="2000" dirty="0"/>
              <a:t> </a:t>
            </a:r>
            <a:r>
              <a:rPr lang="it-IT" sz="2000" dirty="0" err="1"/>
              <a:t>hydrolyzed</a:t>
            </a:r>
            <a:r>
              <a:rPr lang="it-IT" sz="2000" dirty="0"/>
              <a:t> </a:t>
            </a:r>
            <a:r>
              <a:rPr lang="it-IT" sz="2000" dirty="0" err="1"/>
              <a:t>very</a:t>
            </a:r>
            <a:r>
              <a:rPr lang="it-IT" sz="2000" dirty="0"/>
              <a:t> </a:t>
            </a:r>
            <a:r>
              <a:rPr lang="it-IT" sz="2000" dirty="0" err="1"/>
              <a:t>slowly</a:t>
            </a:r>
            <a:r>
              <a:rPr lang="it-IT" sz="2000" dirty="0"/>
              <a:t> (minutes </a:t>
            </a:r>
            <a:r>
              <a:rPr lang="it-IT" sz="2000" dirty="0" err="1"/>
              <a:t>instead</a:t>
            </a:r>
            <a:r>
              <a:rPr lang="it-IT" sz="2000" dirty="0"/>
              <a:t> of </a:t>
            </a:r>
            <a:r>
              <a:rPr lang="it-IT" sz="2000" dirty="0" err="1"/>
              <a:t>microseconds</a:t>
            </a:r>
            <a:r>
              <a:rPr lang="it-IT" sz="2000" dirty="0"/>
              <a:t>), </a:t>
            </a:r>
            <a:r>
              <a:rPr lang="it-IT" sz="2000" dirty="0" err="1"/>
              <a:t>effectively</a:t>
            </a:r>
            <a:r>
              <a:rPr lang="it-IT" sz="2000" dirty="0"/>
              <a:t> </a:t>
            </a:r>
            <a:r>
              <a:rPr lang="it-IT" sz="2000" dirty="0" err="1"/>
              <a:t>blocking</a:t>
            </a:r>
            <a:r>
              <a:rPr lang="it-IT" sz="2000" dirty="0"/>
              <a:t> the </a:t>
            </a:r>
            <a:r>
              <a:rPr lang="it-IT" sz="2000" dirty="0" err="1"/>
              <a:t>active</a:t>
            </a:r>
            <a:r>
              <a:rPr lang="it-IT" sz="2000" dirty="0"/>
              <a:t> site.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/>
              <a:t>The </a:t>
            </a:r>
            <a:r>
              <a:rPr lang="it-IT" sz="2000" dirty="0" err="1"/>
              <a:t>carbamate</a:t>
            </a:r>
            <a:r>
              <a:rPr lang="it-IT" sz="2000" dirty="0"/>
              <a:t> </a:t>
            </a:r>
            <a:r>
              <a:rPr lang="it-IT" sz="2000" dirty="0" err="1"/>
              <a:t>functional</a:t>
            </a:r>
            <a:r>
              <a:rPr lang="it-IT" sz="2000" dirty="0"/>
              <a:t> </a:t>
            </a:r>
            <a:r>
              <a:rPr lang="it-IT" sz="2000" dirty="0" err="1"/>
              <a:t>group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slower</a:t>
            </a:r>
            <a:r>
              <a:rPr lang="it-IT" sz="2000" dirty="0"/>
              <a:t> </a:t>
            </a:r>
            <a:r>
              <a:rPr lang="it-IT" sz="2000" dirty="0" err="1"/>
              <a:t>than</a:t>
            </a:r>
            <a:r>
              <a:rPr lang="it-IT" sz="2000" dirty="0"/>
              <a:t> the </a:t>
            </a:r>
            <a:r>
              <a:rPr lang="it-IT" sz="2000" dirty="0" err="1"/>
              <a:t>ester</a:t>
            </a:r>
            <a:r>
              <a:rPr lang="it-IT" sz="2000" dirty="0"/>
              <a:t> </a:t>
            </a:r>
            <a:r>
              <a:rPr lang="it-IT" sz="2000" dirty="0" err="1"/>
              <a:t>group</a:t>
            </a:r>
            <a:r>
              <a:rPr lang="it-IT" sz="2000" dirty="0"/>
              <a:t> of the intermediate </a:t>
            </a:r>
            <a:r>
              <a:rPr lang="it-IT" sz="2000" dirty="0" err="1"/>
              <a:t>acyl</a:t>
            </a:r>
            <a:r>
              <a:rPr lang="it-IT" sz="2000" dirty="0"/>
              <a:t>-derivative of </a:t>
            </a:r>
            <a:r>
              <a:rPr lang="it-IT" sz="2000" dirty="0" err="1"/>
              <a:t>acetylcolinestarase</a:t>
            </a:r>
            <a:r>
              <a:rPr lang="it-IT" sz="2000" dirty="0"/>
              <a:t>  in the </a:t>
            </a:r>
            <a:r>
              <a:rPr lang="it-IT" sz="2000" dirty="0" err="1"/>
              <a:t>hydrolytic</a:t>
            </a:r>
            <a:r>
              <a:rPr lang="it-IT" sz="2000" dirty="0"/>
              <a:t> </a:t>
            </a:r>
            <a:r>
              <a:rPr lang="it-IT" sz="2000" dirty="0" err="1"/>
              <a:t>process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6072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Microsoft Macintosh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2</cp:revision>
  <dcterms:created xsi:type="dcterms:W3CDTF">2022-12-14T14:24:37Z</dcterms:created>
  <dcterms:modified xsi:type="dcterms:W3CDTF">2022-12-14T14:50:52Z</dcterms:modified>
</cp:coreProperties>
</file>