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49" r:id="rId2"/>
    <p:sldId id="450" r:id="rId3"/>
    <p:sldId id="466" r:id="rId4"/>
    <p:sldId id="453" r:id="rId5"/>
    <p:sldId id="465" r:id="rId6"/>
    <p:sldId id="467" r:id="rId7"/>
    <p:sldId id="451" r:id="rId8"/>
    <p:sldId id="452" r:id="rId9"/>
    <p:sldId id="46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40932-CBD3-8541-B336-B8E559672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19A3A01-1138-924D-B01C-27492DB54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8C1D73-350B-C945-9781-72CE8CB5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1B1C-8C04-7540-A8B9-34FF517B5F5C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521BC1-9E42-CA42-B14B-D5F192A0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25BB3A-73F7-1E49-9000-31494DE4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23E8-7BF0-344F-B778-07EAC62C07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33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A9B185-6F12-F04F-8658-84D4BFB6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C650185-AAD5-A54F-94AC-223221BA1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0024E2-8344-B84A-AA0F-0E8D59DD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1B1C-8C04-7540-A8B9-34FF517B5F5C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403CE0-9E70-A548-9936-DE3B489E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2CD25B-637B-3A46-97F6-08D2EFA5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23E8-7BF0-344F-B778-07EAC62C07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11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2309AB-5DD5-514F-81F2-B9BFED4F9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E8701E-0DAB-4948-AADF-0C4BEEC05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070E1B-A7EA-D148-8068-9CB26F3C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1B1C-8C04-7540-A8B9-34FF517B5F5C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63E2AA-7060-B541-BBCE-493D36D7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491B4A-8CAA-454A-A190-A8646FC9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23E8-7BF0-344F-B778-07EAC62C07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72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4DB26B-F316-D741-9812-F7248933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759F5D-57BA-7444-A53F-EE126D0B3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1E207F-7C82-C842-9327-FD58016A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1B1C-8C04-7540-A8B9-34FF517B5F5C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C01BCD-68BE-6844-A665-4C688465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D39585-CDEC-8B4E-B9F2-74662ECF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23E8-7BF0-344F-B778-07EAC62C07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85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7DBDBB-C31C-0040-AC8C-95951EF5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187832-55EC-E449-A5F3-5589FC5D0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2DAB1B-7368-D646-9461-96E478FB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1B1C-8C04-7540-A8B9-34FF517B5F5C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B5D7AE-AF33-FA43-AF75-405C96E3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B51F9-0A8B-5D4A-A86B-D6E1F212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23E8-7BF0-344F-B778-07EAC62C07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83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7AB90A-F853-BF43-A16E-22708EB6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5559D5-CC26-5C4D-A845-5FD5B825C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0A9E89-F0DE-3B42-85ED-4C657F88E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920A02-3E9D-2A48-BE86-F4602853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1B1C-8C04-7540-A8B9-34FF517B5F5C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9C00CB-1A59-6E4E-859B-3B0FFEBC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0951B8-2943-6D45-B50F-328E4130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23E8-7BF0-344F-B778-07EAC62C07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25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487518-059D-684E-9B79-E53D80AF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2DA0F4-DE32-934A-9E1D-8C900FB76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0C0E3EC-EFE8-EB4E-A391-83D17F44E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CCE603F-8F05-4844-9909-A8764415C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F788B42-6686-3C48-8CDC-8576BD66B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3A42881-8892-3540-A0B5-60C8B4F31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1B1C-8C04-7540-A8B9-34FF517B5F5C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507C02-6F03-C541-9C50-C7E0E238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8443319-27FE-C747-9366-710A4741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23E8-7BF0-344F-B778-07EAC62C07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36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5D59F5-8826-9249-842D-F00D05A3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710F89-04A0-F94D-81FE-E10D4A42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1B1C-8C04-7540-A8B9-34FF517B5F5C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B670DD-0F11-C24B-9BFF-31F842BF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EF025A-E5FD-2740-BD72-506F18F4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23E8-7BF0-344F-B778-07EAC62C07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88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8A50C57-83F7-3842-94B4-225C63A4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1B1C-8C04-7540-A8B9-34FF517B5F5C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15E9D77-6A4C-F443-951C-8B5B43AF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36B48D-E315-4A4F-9F3D-5D13D419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23E8-7BF0-344F-B778-07EAC62C07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06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66BE0B-736C-464D-8FB7-CDA127E6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C83276-CB22-7944-8252-24FBCD9F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C31D77-3409-8C4B-8310-7B0374C17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921F23-B8DA-4C4F-ADA6-094DE4FD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1B1C-8C04-7540-A8B9-34FF517B5F5C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C11886-D45F-5C4A-9BE8-32681441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8DB89D-B95D-BF45-9DF2-20CF31D7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23E8-7BF0-344F-B778-07EAC62C07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19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0443E-4BEE-AD49-87EE-930084F4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51B493D-8A4C-7F45-9326-004DD05F9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FC22E7-B5AF-C74C-8D1E-392EAF7AA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EBBBA9-2A1C-A342-ACB1-35C039FB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1B1C-8C04-7540-A8B9-34FF517B5F5C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736611-5881-3949-BD56-BB041890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FFA7DA-E12B-F943-A118-1B368CA6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23E8-7BF0-344F-B778-07EAC62C07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98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6DDFF7C-2DAE-A14C-B2A6-8D245B0F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4CDED0-02C0-B44E-AB9D-BFC9A123E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4F14B0-8CB6-8647-85FC-976EA2FCF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1B1C-8C04-7540-A8B9-34FF517B5F5C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3B33E5-CCF6-F247-ADA6-86DA26ECC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8AE5CF-7A8F-7B47-9268-CBC59EEB5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23E8-7BF0-344F-B778-07EAC62C07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FFF9200-FB84-6D40-BA3C-86D22937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1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03D1A70-AE10-624B-8385-B4D7230CE22B}"/>
              </a:ext>
            </a:extLst>
          </p:cNvPr>
          <p:cNvSpPr/>
          <p:nvPr/>
        </p:nvSpPr>
        <p:spPr>
          <a:xfrm>
            <a:off x="5015880" y="134032"/>
            <a:ext cx="2052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>
                <a:solidFill>
                  <a:srgbClr val="7030A0"/>
                </a:solidFill>
              </a:rPr>
              <a:t>Ergot</a:t>
            </a:r>
            <a:r>
              <a:rPr lang="it-IT" sz="2400" b="1" dirty="0">
                <a:solidFill>
                  <a:srgbClr val="7030A0"/>
                </a:solidFill>
              </a:rPr>
              <a:t> </a:t>
            </a:r>
            <a:r>
              <a:rPr lang="it-IT" sz="2400" b="1" dirty="0" err="1">
                <a:solidFill>
                  <a:srgbClr val="7030A0"/>
                </a:solidFill>
              </a:rPr>
              <a:t>alkaloids</a:t>
            </a:r>
            <a:endParaRPr lang="it-IT" sz="2400" b="1" dirty="0">
              <a:solidFill>
                <a:srgbClr val="7030A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7C4959-C7FD-4C43-9AAF-169DAAF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" t="6675" r="2730"/>
          <a:stretch/>
        </p:blipFill>
        <p:spPr>
          <a:xfrm>
            <a:off x="3071665" y="2264015"/>
            <a:ext cx="6607119" cy="28800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9ED2087-BFAC-2142-BD7B-D0AC7343D0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5105" r="10626" b="11572"/>
          <a:stretch/>
        </p:blipFill>
        <p:spPr>
          <a:xfrm>
            <a:off x="4151784" y="791444"/>
            <a:ext cx="4104456" cy="1464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314E833-E118-154F-9E8E-D86C6B4AFF51}"/>
              </a:ext>
            </a:extLst>
          </p:cNvPr>
          <p:cNvSpPr/>
          <p:nvPr/>
        </p:nvSpPr>
        <p:spPr>
          <a:xfrm>
            <a:off x="4151784" y="799474"/>
            <a:ext cx="4104455" cy="1456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EFD1E0C-9572-5D4E-BCAD-AE661EAC4AF2}"/>
              </a:ext>
            </a:extLst>
          </p:cNvPr>
          <p:cNvSpPr/>
          <p:nvPr/>
        </p:nvSpPr>
        <p:spPr>
          <a:xfrm>
            <a:off x="1703512" y="5244147"/>
            <a:ext cx="8874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Ergot</a:t>
            </a:r>
            <a:r>
              <a:rPr lang="it-IT" dirty="0"/>
              <a:t> </a:t>
            </a:r>
            <a:r>
              <a:rPr lang="it-IT" dirty="0" err="1"/>
              <a:t>occurs</a:t>
            </a:r>
            <a:r>
              <a:rPr lang="it-IT" dirty="0"/>
              <a:t> on </a:t>
            </a:r>
            <a:r>
              <a:rPr lang="it-IT" dirty="0" err="1"/>
              <a:t>plants</a:t>
            </a:r>
            <a:r>
              <a:rPr lang="it-IT" dirty="0"/>
              <a:t> of the </a:t>
            </a:r>
            <a:r>
              <a:rPr lang="it-IT" dirty="0" err="1"/>
              <a:t>Graminaceae</a:t>
            </a:r>
            <a:r>
              <a:rPr lang="it-IT" dirty="0"/>
              <a:t> and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caused</a:t>
            </a:r>
            <a:r>
              <a:rPr lang="it-IT" dirty="0"/>
              <a:t> by fungi </a:t>
            </a:r>
            <a:r>
              <a:rPr lang="it-IT" dirty="0" err="1"/>
              <a:t>belonging</a:t>
            </a:r>
            <a:r>
              <a:rPr lang="it-IT" dirty="0"/>
              <a:t> to the </a:t>
            </a:r>
            <a:r>
              <a:rPr lang="it-IT" i="1" dirty="0" err="1"/>
              <a:t>Claviceps</a:t>
            </a:r>
            <a:r>
              <a:rPr lang="it-IT" dirty="0"/>
              <a:t> </a:t>
            </a:r>
            <a:r>
              <a:rPr lang="it-IT" dirty="0" err="1"/>
              <a:t>species</a:t>
            </a:r>
            <a:r>
              <a:rPr lang="it-IT" dirty="0"/>
              <a:t>. </a:t>
            </a:r>
            <a:r>
              <a:rPr lang="it-IT" dirty="0" err="1"/>
              <a:t>Instead</a:t>
            </a:r>
            <a:r>
              <a:rPr lang="it-IT" dirty="0"/>
              <a:t> of the </a:t>
            </a:r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seeds</a:t>
            </a:r>
            <a:r>
              <a:rPr lang="it-IT" dirty="0"/>
              <a:t> from the </a:t>
            </a:r>
            <a:r>
              <a:rPr lang="it-IT" dirty="0" err="1"/>
              <a:t>plant</a:t>
            </a:r>
            <a:r>
              <a:rPr lang="it-IT" dirty="0"/>
              <a:t>, </a:t>
            </a:r>
            <a:r>
              <a:rPr lang="it-IT" dirty="0" err="1"/>
              <a:t>ergots</a:t>
            </a:r>
            <a:r>
              <a:rPr lang="it-IT" dirty="0"/>
              <a:t> </a:t>
            </a:r>
            <a:r>
              <a:rPr lang="it-IT" dirty="0" err="1"/>
              <a:t>occur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are the </a:t>
            </a:r>
            <a:r>
              <a:rPr lang="it-IT" dirty="0" err="1"/>
              <a:t>sclerozium</a:t>
            </a:r>
            <a:r>
              <a:rPr lang="it-IT" dirty="0"/>
              <a:t>, a </a:t>
            </a:r>
            <a:r>
              <a:rPr lang="it-IT" dirty="0" err="1"/>
              <a:t>resting</a:t>
            </a:r>
            <a:r>
              <a:rPr lang="it-IT" dirty="0"/>
              <a:t> state of the </a:t>
            </a:r>
            <a:r>
              <a:rPr lang="it-IT" dirty="0" err="1"/>
              <a:t>fungus</a:t>
            </a:r>
            <a:r>
              <a:rPr lang="it-IT" dirty="0"/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toxicity</a:t>
            </a:r>
            <a:r>
              <a:rPr lang="it-IT" dirty="0"/>
              <a:t> of </a:t>
            </a:r>
            <a:r>
              <a:rPr lang="it-IT" dirty="0" err="1"/>
              <a:t>ergot</a:t>
            </a:r>
            <a:r>
              <a:rPr lang="it-IT" dirty="0"/>
              <a:t> for human and </a:t>
            </a:r>
            <a:r>
              <a:rPr lang="it-IT" dirty="0" err="1"/>
              <a:t>consumption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long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recognized</a:t>
            </a:r>
            <a:r>
              <a:rPr lang="it-IT" dirty="0"/>
              <a:t> and the </a:t>
            </a:r>
            <a:r>
              <a:rPr lang="it-IT" dirty="0" err="1"/>
              <a:t>toxic</a:t>
            </a:r>
            <a:r>
              <a:rPr lang="it-IT" dirty="0"/>
              <a:t> </a:t>
            </a:r>
            <a:r>
              <a:rPr lang="it-IT" dirty="0" err="1"/>
              <a:t>principle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group</a:t>
            </a:r>
            <a:r>
              <a:rPr lang="it-IT" dirty="0"/>
              <a:t> of </a:t>
            </a:r>
            <a:r>
              <a:rPr lang="it-IT" dirty="0" err="1"/>
              <a:t>alkaloids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ergot</a:t>
            </a:r>
            <a:r>
              <a:rPr lang="it-IT" dirty="0"/>
              <a:t> </a:t>
            </a:r>
            <a:r>
              <a:rPr lang="it-IT" dirty="0" err="1"/>
              <a:t>alkaloids</a:t>
            </a:r>
            <a:r>
              <a:rPr lang="it-IT" dirty="0"/>
              <a:t> or </a:t>
            </a:r>
            <a:r>
              <a:rPr lang="it-IT" dirty="0" err="1"/>
              <a:t>ergolines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131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D75063-0261-2D4D-85D2-D996CB68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2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EDC6A0-FB23-484D-960B-6FE1CDB65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9222" r="2344" b="10088"/>
          <a:stretch/>
        </p:blipFill>
        <p:spPr>
          <a:xfrm>
            <a:off x="3791744" y="620688"/>
            <a:ext cx="5040560" cy="252028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EF5AC13-183B-0341-BC98-98BE4B3DEC8B}"/>
              </a:ext>
            </a:extLst>
          </p:cNvPr>
          <p:cNvSpPr/>
          <p:nvPr/>
        </p:nvSpPr>
        <p:spPr>
          <a:xfrm>
            <a:off x="1919536" y="3491924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Alkaloids</a:t>
            </a:r>
            <a:r>
              <a:rPr lang="it-IT" sz="2400" dirty="0"/>
              <a:t> are </a:t>
            </a:r>
            <a:r>
              <a:rPr lang="it-IT" sz="2400" dirty="0" err="1"/>
              <a:t>produced</a:t>
            </a:r>
            <a:r>
              <a:rPr lang="it-IT" sz="2400" dirty="0"/>
              <a:t> by a </a:t>
            </a:r>
            <a:r>
              <a:rPr lang="it-IT" sz="2400" dirty="0" err="1"/>
              <a:t>combination</a:t>
            </a:r>
            <a:r>
              <a:rPr lang="it-IT" sz="2400" dirty="0"/>
              <a:t> of </a:t>
            </a:r>
            <a:r>
              <a:rPr lang="it-IT" sz="2400" dirty="0" err="1"/>
              <a:t>mushroom</a:t>
            </a:r>
            <a:r>
              <a:rPr lang="it-IT" sz="2400" dirty="0"/>
              <a:t> and </a:t>
            </a:r>
            <a:r>
              <a:rPr lang="it-IT" sz="2400" dirty="0" err="1"/>
              <a:t>plant</a:t>
            </a:r>
            <a:r>
              <a:rPr lang="it-IT" sz="2400" dirty="0"/>
              <a:t> </a:t>
            </a:r>
            <a:r>
              <a:rPr lang="it-IT" sz="2400" dirty="0" err="1"/>
              <a:t>metabolism</a:t>
            </a:r>
            <a:r>
              <a:rPr lang="it-IT" sz="2400" dirty="0"/>
              <a:t> </a:t>
            </a:r>
            <a:r>
              <a:rPr lang="it-IT" sz="2400" dirty="0" err="1"/>
              <a:t>but</a:t>
            </a:r>
            <a:r>
              <a:rPr lang="it-IT" sz="2400" dirty="0"/>
              <a:t> can </a:t>
            </a:r>
            <a:r>
              <a:rPr lang="it-IT" sz="2400" dirty="0" err="1"/>
              <a:t>also</a:t>
            </a:r>
            <a:r>
              <a:rPr lang="it-IT" sz="2400" dirty="0"/>
              <a:t> be </a:t>
            </a:r>
            <a:r>
              <a:rPr lang="it-IT" sz="2400" dirty="0" err="1"/>
              <a:t>synthesized</a:t>
            </a:r>
            <a:r>
              <a:rPr lang="it-IT" sz="2400" dirty="0"/>
              <a:t> by the </a:t>
            </a:r>
            <a:r>
              <a:rPr lang="it-IT" sz="2400" dirty="0" err="1"/>
              <a:t>fungus</a:t>
            </a:r>
            <a:r>
              <a:rPr lang="it-IT" sz="2400" dirty="0"/>
              <a:t> </a:t>
            </a:r>
            <a:r>
              <a:rPr lang="it-IT" sz="2400" i="1" dirty="0" err="1"/>
              <a:t>Claviceps</a:t>
            </a:r>
            <a:r>
              <a:rPr lang="it-IT" sz="2400" i="1" dirty="0"/>
              <a:t> </a:t>
            </a:r>
            <a:r>
              <a:rPr lang="it-IT" sz="2400" dirty="0"/>
              <a:t>alone.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Despite</a:t>
            </a:r>
            <a:r>
              <a:rPr lang="it-IT" sz="2400" dirty="0"/>
              <a:t>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toxicity</a:t>
            </a:r>
            <a:r>
              <a:rPr lang="it-IT" sz="2400" dirty="0"/>
              <a:t>, </a:t>
            </a:r>
            <a:r>
              <a:rPr lang="it-IT" sz="2400" dirty="0" err="1"/>
              <a:t>ergoline</a:t>
            </a:r>
            <a:r>
              <a:rPr lang="it-IT" sz="2400" dirty="0"/>
              <a:t> </a:t>
            </a:r>
            <a:r>
              <a:rPr lang="it-IT" sz="2400" dirty="0" err="1"/>
              <a:t>alkaloids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important</a:t>
            </a:r>
            <a:r>
              <a:rPr lang="it-IT" sz="2400" dirty="0"/>
              <a:t> </a:t>
            </a:r>
            <a:r>
              <a:rPr lang="it-IT" sz="2400" dirty="0" err="1"/>
              <a:t>pharmacological</a:t>
            </a:r>
            <a:r>
              <a:rPr lang="it-IT" sz="2400" dirty="0"/>
              <a:t> </a:t>
            </a:r>
            <a:r>
              <a:rPr lang="it-IT" sz="2400" dirty="0" err="1"/>
              <a:t>properties</a:t>
            </a:r>
            <a:r>
              <a:rPr lang="it-IT" sz="2400" dirty="0"/>
              <a:t> and are </a:t>
            </a:r>
            <a:r>
              <a:rPr lang="it-IT" sz="2400" dirty="0" err="1"/>
              <a:t>used</a:t>
            </a:r>
            <a:r>
              <a:rPr lang="it-IT" sz="2400" dirty="0"/>
              <a:t> in </a:t>
            </a:r>
            <a:r>
              <a:rPr lang="it-IT" sz="2400" dirty="0" err="1"/>
              <a:t>clinical</a:t>
            </a:r>
            <a:r>
              <a:rPr lang="it-IT" sz="2400" dirty="0"/>
              <a:t> </a:t>
            </a:r>
            <a:r>
              <a:rPr lang="it-IT" sz="2400" dirty="0" err="1"/>
              <a:t>practice</a:t>
            </a:r>
            <a:r>
              <a:rPr lang="it-IT" sz="2400" dirty="0"/>
              <a:t>. The </a:t>
            </a:r>
            <a:r>
              <a:rPr lang="it-IT" sz="2400" dirty="0" err="1"/>
              <a:t>pharmacologically</a:t>
            </a:r>
            <a:r>
              <a:rPr lang="it-IT" sz="2400" dirty="0"/>
              <a:t> </a:t>
            </a:r>
            <a:r>
              <a:rPr lang="it-IT" sz="2400" dirty="0" err="1"/>
              <a:t>interesting</a:t>
            </a:r>
            <a:r>
              <a:rPr lang="it-IT" sz="2400" dirty="0"/>
              <a:t> </a:t>
            </a:r>
            <a:r>
              <a:rPr lang="it-IT" sz="2400" dirty="0" err="1"/>
              <a:t>ones</a:t>
            </a:r>
            <a:r>
              <a:rPr lang="it-IT" sz="2400" dirty="0"/>
              <a:t> are </a:t>
            </a:r>
            <a:r>
              <a:rPr lang="it-IT" sz="2400" dirty="0" err="1"/>
              <a:t>lysergic</a:t>
            </a:r>
            <a:r>
              <a:rPr lang="it-IT" sz="2400" dirty="0"/>
              <a:t> acid </a:t>
            </a:r>
            <a:r>
              <a:rPr lang="it-IT" sz="2400" dirty="0" err="1"/>
              <a:t>derivatives</a:t>
            </a:r>
            <a:r>
              <a:rPr lang="it-IT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/>
              <a:t>The </a:t>
            </a:r>
            <a:r>
              <a:rPr lang="it-IT" sz="2400" dirty="0" err="1"/>
              <a:t>basic</a:t>
            </a:r>
            <a:r>
              <a:rPr lang="it-IT" sz="2400" dirty="0"/>
              <a:t> </a:t>
            </a:r>
            <a:r>
              <a:rPr lang="it-IT" sz="2400" dirty="0" err="1"/>
              <a:t>units</a:t>
            </a:r>
            <a:r>
              <a:rPr lang="it-IT" sz="2400" dirty="0"/>
              <a:t> for the </a:t>
            </a:r>
            <a:r>
              <a:rPr lang="it-IT" sz="2400" dirty="0" err="1"/>
              <a:t>formation</a:t>
            </a:r>
            <a:r>
              <a:rPr lang="it-IT" sz="2400" dirty="0"/>
              <a:t> of </a:t>
            </a:r>
            <a:r>
              <a:rPr lang="it-IT" sz="2400" dirty="0" err="1"/>
              <a:t>lysergic</a:t>
            </a:r>
            <a:r>
              <a:rPr lang="it-IT" sz="2400" dirty="0"/>
              <a:t> acid are </a:t>
            </a:r>
            <a:r>
              <a:rPr lang="it-IT" sz="2400" dirty="0" err="1"/>
              <a:t>tryptophan</a:t>
            </a:r>
            <a:r>
              <a:rPr lang="it-IT" sz="2400" dirty="0"/>
              <a:t> and an isoprene </a:t>
            </a:r>
            <a:r>
              <a:rPr lang="it-IT" sz="2400" dirty="0" err="1"/>
              <a:t>unit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23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D87F42-5A52-8F4C-B174-78BAEB48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3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80511D-CE56-0346-9680-12860CCEBB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t="6675" r="2730"/>
          <a:stretch/>
        </p:blipFill>
        <p:spPr>
          <a:xfrm>
            <a:off x="3215681" y="548681"/>
            <a:ext cx="6144689" cy="351523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CFE4BC5-235B-B640-BB97-5BF10DFA6C30}"/>
              </a:ext>
            </a:extLst>
          </p:cNvPr>
          <p:cNvSpPr/>
          <p:nvPr/>
        </p:nvSpPr>
        <p:spPr>
          <a:xfrm>
            <a:off x="2145904" y="465313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/>
              <a:t>Ergine </a:t>
            </a:r>
            <a:r>
              <a:rPr lang="it-IT" sz="2400" dirty="0" err="1"/>
              <a:t>is</a:t>
            </a:r>
            <a:r>
              <a:rPr lang="it-IT" sz="2400" dirty="0"/>
              <a:t> the amide of </a:t>
            </a:r>
            <a:r>
              <a:rPr lang="it-IT" sz="2400" dirty="0" err="1"/>
              <a:t>lysergic</a:t>
            </a:r>
            <a:r>
              <a:rPr lang="it-IT" sz="2400" dirty="0"/>
              <a:t> acid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Ergometrine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the amide with 2-aminopropanol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Ergotamine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formed</a:t>
            </a:r>
            <a:r>
              <a:rPr lang="it-IT" sz="2400" dirty="0"/>
              <a:t> by the </a:t>
            </a:r>
            <a:r>
              <a:rPr lang="it-IT" sz="2400" dirty="0" err="1"/>
              <a:t>sequential</a:t>
            </a:r>
            <a:r>
              <a:rPr lang="it-IT" sz="2400" dirty="0"/>
              <a:t> </a:t>
            </a:r>
            <a:r>
              <a:rPr lang="it-IT" sz="2400" dirty="0" err="1"/>
              <a:t>addition</a:t>
            </a:r>
            <a:r>
              <a:rPr lang="it-IT" sz="2400" dirty="0"/>
              <a:t> of amino </a:t>
            </a:r>
            <a:r>
              <a:rPr lang="it-IT" sz="2400" dirty="0" err="1"/>
              <a:t>acids</a:t>
            </a:r>
            <a:r>
              <a:rPr lang="it-IT" sz="2400" dirty="0"/>
              <a:t> to </a:t>
            </a:r>
            <a:r>
              <a:rPr lang="it-IT" sz="2400" dirty="0" err="1"/>
              <a:t>lysergic</a:t>
            </a:r>
            <a:r>
              <a:rPr lang="it-IT" sz="2400" dirty="0"/>
              <a:t> acid</a:t>
            </a:r>
          </a:p>
        </p:txBody>
      </p:sp>
    </p:spTree>
    <p:extLst>
      <p:ext uri="{BB962C8B-B14F-4D97-AF65-F5344CB8AC3E}">
        <p14:creationId xmlns:p14="http://schemas.microsoft.com/office/powerpoint/2010/main" val="5437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D75063-0261-2D4D-85D2-D996CB68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4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A8F2FC-05E9-DA4B-A73A-017CB989A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926"/>
          <a:stretch/>
        </p:blipFill>
        <p:spPr>
          <a:xfrm>
            <a:off x="2423592" y="207507"/>
            <a:ext cx="7488832" cy="651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1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4CB492D2-AD55-9B4C-B7AA-B9567DA3B364}"/>
              </a:ext>
            </a:extLst>
          </p:cNvPr>
          <p:cNvGrpSpPr/>
          <p:nvPr/>
        </p:nvGrpSpPr>
        <p:grpSpPr>
          <a:xfrm>
            <a:off x="1775520" y="476672"/>
            <a:ext cx="5373078" cy="6264696"/>
            <a:chOff x="1619672" y="188640"/>
            <a:chExt cx="5733118" cy="6552728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0" r="2095" b="1701"/>
            <a:stretch/>
          </p:blipFill>
          <p:spPr>
            <a:xfrm>
              <a:off x="1907704" y="188640"/>
              <a:ext cx="5445086" cy="6552728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85164326-205E-A540-922C-FF45882639BE}"/>
                </a:ext>
              </a:extLst>
            </p:cNvPr>
            <p:cNvSpPr/>
            <p:nvPr/>
          </p:nvSpPr>
          <p:spPr>
            <a:xfrm>
              <a:off x="2555776" y="4941168"/>
              <a:ext cx="1584176" cy="144016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927E72F6-9E22-E540-B2EE-AEBF4B0F4313}"/>
                </a:ext>
              </a:extLst>
            </p:cNvPr>
            <p:cNvSpPr/>
            <p:nvPr/>
          </p:nvSpPr>
          <p:spPr>
            <a:xfrm>
              <a:off x="1619672" y="188640"/>
              <a:ext cx="1800200" cy="15841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490A0B35-FA3B-2E4B-9F6A-49E69B88C60A}"/>
              </a:ext>
            </a:extLst>
          </p:cNvPr>
          <p:cNvSpPr/>
          <p:nvPr/>
        </p:nvSpPr>
        <p:spPr>
          <a:xfrm>
            <a:off x="7148598" y="260649"/>
            <a:ext cx="3419872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100" dirty="0" err="1"/>
              <a:t>Alkylation</a:t>
            </a:r>
            <a:r>
              <a:rPr lang="it-IT" sz="2100" dirty="0"/>
              <a:t> of </a:t>
            </a:r>
            <a:r>
              <a:rPr lang="it-IT" sz="2100" dirty="0" err="1"/>
              <a:t>tryptophan</a:t>
            </a:r>
            <a:r>
              <a:rPr lang="it-IT" sz="2100" dirty="0"/>
              <a:t> with </a:t>
            </a:r>
            <a:r>
              <a:rPr lang="it-IT" sz="2100" dirty="0" err="1"/>
              <a:t>dimethylallyl</a:t>
            </a:r>
            <a:r>
              <a:rPr lang="it-IT" sz="2100" dirty="0"/>
              <a:t> </a:t>
            </a:r>
            <a:r>
              <a:rPr lang="it-IT" sz="2100" dirty="0" err="1"/>
              <a:t>pyrophosphate</a:t>
            </a:r>
            <a:r>
              <a:rPr lang="it-IT" sz="2100" dirty="0"/>
              <a:t> </a:t>
            </a:r>
            <a:r>
              <a:rPr lang="it-IT" sz="2100" dirty="0" err="1"/>
              <a:t>gives</a:t>
            </a:r>
            <a:r>
              <a:rPr lang="it-IT" sz="2100" dirty="0"/>
              <a:t> 4-dimethylallyl-L-tryptophan </a:t>
            </a:r>
            <a:r>
              <a:rPr lang="it-IT" sz="2100" dirty="0" err="1"/>
              <a:t>which</a:t>
            </a:r>
            <a:r>
              <a:rPr lang="it-IT" sz="2100" dirty="0"/>
              <a:t> </a:t>
            </a:r>
            <a:r>
              <a:rPr lang="it-IT" sz="2100" dirty="0" err="1"/>
              <a:t>then</a:t>
            </a:r>
            <a:r>
              <a:rPr lang="it-IT" sz="2100" dirty="0"/>
              <a:t> </a:t>
            </a:r>
            <a:r>
              <a:rPr lang="it-IT" sz="2100" dirty="0" err="1"/>
              <a:t>undergoes</a:t>
            </a:r>
            <a:r>
              <a:rPr lang="it-IT" sz="2100" dirty="0"/>
              <a:t> </a:t>
            </a:r>
            <a:r>
              <a:rPr lang="it-IT" sz="2100" dirty="0" err="1"/>
              <a:t>N-methylation</a:t>
            </a:r>
            <a:r>
              <a:rPr lang="it-IT" sz="21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1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100" dirty="0" err="1"/>
              <a:t>Formation</a:t>
            </a:r>
            <a:r>
              <a:rPr lang="it-IT" sz="2100" dirty="0"/>
              <a:t> of the </a:t>
            </a:r>
            <a:r>
              <a:rPr lang="it-IT" sz="2100" dirty="0" err="1"/>
              <a:t>lysergic</a:t>
            </a:r>
            <a:r>
              <a:rPr lang="it-IT" sz="2100" dirty="0"/>
              <a:t> acid </a:t>
            </a:r>
            <a:r>
              <a:rPr lang="it-IT" sz="2100" dirty="0" err="1"/>
              <a:t>heterocyclic</a:t>
            </a:r>
            <a:r>
              <a:rPr lang="it-IT" sz="2100" dirty="0"/>
              <a:t> </a:t>
            </a:r>
            <a:r>
              <a:rPr lang="it-IT" sz="2100" dirty="0" err="1"/>
              <a:t>system</a:t>
            </a:r>
            <a:r>
              <a:rPr lang="it-IT" sz="2100" dirty="0"/>
              <a:t> </a:t>
            </a:r>
            <a:r>
              <a:rPr lang="it-IT" sz="2100" dirty="0" err="1"/>
              <a:t>proceeds</a:t>
            </a:r>
            <a:r>
              <a:rPr lang="it-IT" sz="2100" dirty="0"/>
              <a:t> via </a:t>
            </a:r>
            <a:r>
              <a:rPr lang="it-IT" sz="2100" dirty="0" err="1"/>
              <a:t>cyanoclavin</a:t>
            </a:r>
            <a:r>
              <a:rPr lang="it-IT" sz="2100" dirty="0"/>
              <a:t>-I and </a:t>
            </a:r>
            <a:r>
              <a:rPr lang="it-IT" sz="2100" dirty="0" err="1"/>
              <a:t>agrocalvine</a:t>
            </a:r>
            <a:r>
              <a:rPr lang="it-IT" sz="2100" dirty="0"/>
              <a:t>, </a:t>
            </a:r>
            <a:r>
              <a:rPr lang="it-IT" sz="2100" dirty="0" err="1"/>
              <a:t>although</a:t>
            </a:r>
            <a:r>
              <a:rPr lang="it-IT" sz="2100" dirty="0"/>
              <a:t> the </a:t>
            </a:r>
            <a:r>
              <a:rPr lang="it-IT" sz="2100" dirty="0" err="1"/>
              <a:t>details</a:t>
            </a:r>
            <a:r>
              <a:rPr lang="it-IT" sz="2100" dirty="0"/>
              <a:t> of the </a:t>
            </a:r>
            <a:r>
              <a:rPr lang="it-IT" sz="2100" dirty="0" err="1"/>
              <a:t>reactions</a:t>
            </a:r>
            <a:r>
              <a:rPr lang="it-IT" sz="2100" dirty="0"/>
              <a:t> and </a:t>
            </a:r>
            <a:r>
              <a:rPr lang="it-IT" sz="2100" dirty="0" err="1"/>
              <a:t>enzymes</a:t>
            </a:r>
            <a:r>
              <a:rPr lang="it-IT" sz="2100" dirty="0"/>
              <a:t> </a:t>
            </a:r>
            <a:r>
              <a:rPr lang="it-IT" sz="2100" dirty="0" err="1"/>
              <a:t>involved</a:t>
            </a:r>
            <a:r>
              <a:rPr lang="it-IT" sz="2100" dirty="0"/>
              <a:t> are </a:t>
            </a:r>
            <a:r>
              <a:rPr lang="it-IT" sz="2100" dirty="0" err="1"/>
              <a:t>not</a:t>
            </a:r>
            <a:r>
              <a:rPr lang="it-IT" sz="2100" dirty="0"/>
              <a:t> </a:t>
            </a:r>
            <a:r>
              <a:rPr lang="it-IT" sz="2100" dirty="0" err="1"/>
              <a:t>yet</a:t>
            </a:r>
            <a:r>
              <a:rPr lang="it-IT" sz="2100" dirty="0"/>
              <a:t> </a:t>
            </a:r>
            <a:r>
              <a:rPr lang="it-IT" sz="2100" dirty="0" err="1"/>
              <a:t>fully</a:t>
            </a:r>
            <a:r>
              <a:rPr lang="it-IT" sz="2100" dirty="0"/>
              <a:t> </a:t>
            </a:r>
            <a:r>
              <a:rPr lang="it-IT" sz="2100" dirty="0" err="1"/>
              <a:t>understood</a:t>
            </a:r>
            <a:r>
              <a:rPr lang="it-IT" sz="2100" dirty="0"/>
              <a:t>.</a:t>
            </a:r>
          </a:p>
          <a:p>
            <a:endParaRPr lang="it-IT" sz="21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100" dirty="0" err="1"/>
              <a:t>Lysergic</a:t>
            </a:r>
            <a:r>
              <a:rPr lang="it-IT" sz="2100" dirty="0"/>
              <a:t> acid </a:t>
            </a:r>
            <a:r>
              <a:rPr lang="it-IT" sz="2100" dirty="0" err="1"/>
              <a:t>originates</a:t>
            </a:r>
            <a:r>
              <a:rPr lang="it-IT" sz="2100" dirty="0"/>
              <a:t> from a </a:t>
            </a:r>
            <a:r>
              <a:rPr lang="it-IT" sz="2100" dirty="0" err="1"/>
              <a:t>spontaneous</a:t>
            </a:r>
            <a:r>
              <a:rPr lang="it-IT" sz="2100" dirty="0"/>
              <a:t> </a:t>
            </a:r>
            <a:r>
              <a:rPr lang="it-IT" sz="2100" dirty="0" err="1"/>
              <a:t>allylic</a:t>
            </a:r>
            <a:r>
              <a:rPr lang="it-IT" sz="2100" dirty="0"/>
              <a:t> </a:t>
            </a:r>
            <a:r>
              <a:rPr lang="it-IT" sz="2100" dirty="0" err="1"/>
              <a:t>isomerization</a:t>
            </a:r>
            <a:r>
              <a:rPr lang="it-IT" sz="21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C3749-1423-7343-B816-BCD3E7B9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06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E60E1BC-7AF0-8547-8F4B-465B893D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6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89BA7CE-35DD-4C43-8103-0362A25B7937}"/>
              </a:ext>
            </a:extLst>
          </p:cNvPr>
          <p:cNvSpPr/>
          <p:nvPr/>
        </p:nvSpPr>
        <p:spPr>
          <a:xfrm>
            <a:off x="1847528" y="350501"/>
            <a:ext cx="86513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Ergot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the </a:t>
            </a:r>
            <a:r>
              <a:rPr lang="it-IT" sz="2400" dirty="0" err="1"/>
              <a:t>dried</a:t>
            </a:r>
            <a:r>
              <a:rPr lang="it-IT" sz="2400" dirty="0"/>
              <a:t> </a:t>
            </a:r>
            <a:r>
              <a:rPr lang="it-IT" sz="2400" dirty="0" err="1"/>
              <a:t>sclerotia</a:t>
            </a:r>
            <a:r>
              <a:rPr lang="it-IT" sz="2400" dirty="0"/>
              <a:t> of the </a:t>
            </a:r>
            <a:r>
              <a:rPr lang="it-IT" sz="2400" dirty="0" err="1"/>
              <a:t>fungus</a:t>
            </a:r>
            <a:r>
              <a:rPr lang="it-IT" sz="2400" dirty="0"/>
              <a:t> </a:t>
            </a:r>
            <a:r>
              <a:rPr lang="it-IT" sz="2400" i="1" dirty="0" err="1"/>
              <a:t>Claviceps</a:t>
            </a:r>
            <a:r>
              <a:rPr lang="it-IT" sz="2400" i="1" dirty="0"/>
              <a:t> purpurea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develops</a:t>
            </a:r>
            <a:r>
              <a:rPr lang="it-IT" sz="2400" dirty="0"/>
              <a:t> in the </a:t>
            </a:r>
            <a:r>
              <a:rPr lang="it-IT" sz="2400" dirty="0" err="1"/>
              <a:t>ovary</a:t>
            </a:r>
            <a:r>
              <a:rPr lang="it-IT" sz="2400" dirty="0"/>
              <a:t> of the </a:t>
            </a:r>
            <a:r>
              <a:rPr lang="it-IT" sz="2400" dirty="0" err="1"/>
              <a:t>rye</a:t>
            </a:r>
            <a:r>
              <a:rPr lang="it-IT" sz="2400" dirty="0"/>
              <a:t>, </a:t>
            </a:r>
            <a:r>
              <a:rPr lang="it-IT" sz="2400" i="1" dirty="0"/>
              <a:t>Secale cereale </a:t>
            </a:r>
            <a:r>
              <a:rPr lang="it-IT" sz="2400" dirty="0"/>
              <a:t>(</a:t>
            </a:r>
            <a:r>
              <a:rPr lang="it-IT" sz="2400" dirty="0" err="1"/>
              <a:t>Graminaceae</a:t>
            </a:r>
            <a:r>
              <a:rPr lang="it-IT" sz="2400" dirty="0"/>
              <a:t>/</a:t>
            </a:r>
            <a:r>
              <a:rPr lang="it-IT" sz="2400" dirty="0" err="1"/>
              <a:t>Poaceae</a:t>
            </a:r>
            <a:r>
              <a:rPr lang="it-IT" sz="2400" dirty="0"/>
              <a:t>).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fungal</a:t>
            </a:r>
            <a:r>
              <a:rPr lang="it-IT" sz="2400" dirty="0"/>
              <a:t> </a:t>
            </a:r>
            <a:r>
              <a:rPr lang="it-IT" sz="2400" dirty="0" err="1"/>
              <a:t>pathology</a:t>
            </a:r>
            <a:r>
              <a:rPr lang="it-IT" sz="2400" dirty="0"/>
              <a:t> of </a:t>
            </a:r>
            <a:r>
              <a:rPr lang="it-IT" sz="2400" dirty="0" err="1"/>
              <a:t>various</a:t>
            </a:r>
            <a:r>
              <a:rPr lang="it-IT" sz="2400" dirty="0"/>
              <a:t> wild and </a:t>
            </a:r>
            <a:r>
              <a:rPr lang="it-IT" sz="2400" dirty="0" err="1"/>
              <a:t>cultivated</a:t>
            </a:r>
            <a:r>
              <a:rPr lang="it-IT" sz="2400" dirty="0"/>
              <a:t> </a:t>
            </a:r>
            <a:r>
              <a:rPr lang="it-IT" sz="2400" dirty="0" err="1"/>
              <a:t>Graminaceae</a:t>
            </a:r>
            <a:r>
              <a:rPr lang="it-IT" sz="2400" dirty="0"/>
              <a:t> and </a:t>
            </a:r>
            <a:r>
              <a:rPr lang="it-IT" sz="2400" dirty="0" err="1"/>
              <a:t>initially</a:t>
            </a:r>
            <a:r>
              <a:rPr lang="it-IT" sz="2400" dirty="0"/>
              <a:t> </a:t>
            </a:r>
            <a:r>
              <a:rPr lang="it-IT" sz="2400" dirty="0" err="1"/>
              <a:t>affects</a:t>
            </a:r>
            <a:r>
              <a:rPr lang="it-IT" sz="2400" dirty="0"/>
              <a:t> the </a:t>
            </a:r>
            <a:r>
              <a:rPr lang="it-IT" sz="2400" dirty="0" err="1"/>
              <a:t>flowers</a:t>
            </a:r>
            <a:r>
              <a:rPr lang="it-IT" sz="24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/>
              <a:t>A dark </a:t>
            </a:r>
            <a:r>
              <a:rPr lang="it-IT" sz="2400" dirty="0" err="1"/>
              <a:t>scleorotium</a:t>
            </a:r>
            <a:r>
              <a:rPr lang="it-IT" sz="2400" dirty="0"/>
              <a:t> </a:t>
            </a:r>
            <a:r>
              <a:rPr lang="it-IT" sz="2400" dirty="0" err="1"/>
              <a:t>corresponding</a:t>
            </a:r>
            <a:r>
              <a:rPr lang="it-IT" sz="2400" dirty="0"/>
              <a:t> to the </a:t>
            </a:r>
            <a:r>
              <a:rPr lang="it-IT" sz="2400" dirty="0" err="1"/>
              <a:t>quiescent</a:t>
            </a:r>
            <a:r>
              <a:rPr lang="it-IT" sz="2400" dirty="0"/>
              <a:t> stage of the </a:t>
            </a:r>
            <a:r>
              <a:rPr lang="it-IT" sz="2400" dirty="0" err="1"/>
              <a:t>fungus</a:t>
            </a:r>
            <a:r>
              <a:rPr lang="it-IT" sz="2400" dirty="0"/>
              <a:t> </a:t>
            </a:r>
            <a:r>
              <a:rPr lang="it-IT" sz="2400" dirty="0" err="1"/>
              <a:t>develops</a:t>
            </a:r>
            <a:r>
              <a:rPr lang="it-IT" sz="2400" dirty="0"/>
              <a:t> in </a:t>
            </a:r>
            <a:r>
              <a:rPr lang="it-IT" sz="2400" dirty="0" err="1"/>
              <a:t>place</a:t>
            </a:r>
            <a:r>
              <a:rPr lang="it-IT" sz="2400" dirty="0"/>
              <a:t> of the </a:t>
            </a:r>
            <a:r>
              <a:rPr lang="it-IT" sz="2400" dirty="0" err="1"/>
              <a:t>normal</a:t>
            </a:r>
            <a:r>
              <a:rPr lang="it-IT" sz="2400" dirty="0"/>
              <a:t> </a:t>
            </a:r>
            <a:r>
              <a:rPr lang="it-IT" sz="2400" dirty="0" err="1"/>
              <a:t>seed</a:t>
            </a:r>
            <a:r>
              <a:rPr lang="it-IT" sz="2400" dirty="0"/>
              <a:t>;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formation</a:t>
            </a:r>
            <a:r>
              <a:rPr lang="it-IT" sz="2400" dirty="0"/>
              <a:t> </a:t>
            </a:r>
            <a:r>
              <a:rPr lang="it-IT" sz="2400" dirty="0" err="1"/>
              <a:t>comes</a:t>
            </a:r>
            <a:r>
              <a:rPr lang="it-IT" sz="2400" dirty="0"/>
              <a:t> out from the head of the </a:t>
            </a:r>
            <a:r>
              <a:rPr lang="it-IT" sz="2400" dirty="0" err="1"/>
              <a:t>seed</a:t>
            </a:r>
            <a:r>
              <a:rPr lang="it-IT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Ergot</a:t>
            </a:r>
            <a:r>
              <a:rPr lang="it-IT" sz="2400" dirty="0"/>
              <a:t> can be </a:t>
            </a:r>
            <a:r>
              <a:rPr lang="it-IT" sz="2400" dirty="0" err="1"/>
              <a:t>collected</a:t>
            </a:r>
            <a:r>
              <a:rPr lang="it-IT" sz="2400" dirty="0"/>
              <a:t> </a:t>
            </a:r>
            <a:r>
              <a:rPr lang="it-IT" sz="2400" dirty="0" err="1"/>
              <a:t>together</a:t>
            </a:r>
            <a:r>
              <a:rPr lang="it-IT" sz="2400" dirty="0"/>
              <a:t> with the </a:t>
            </a:r>
            <a:r>
              <a:rPr lang="it-IT" sz="2400" dirty="0" err="1"/>
              <a:t>cereal</a:t>
            </a:r>
            <a:r>
              <a:rPr lang="it-IT" sz="2400" dirty="0"/>
              <a:t> and </a:t>
            </a:r>
            <a:r>
              <a:rPr lang="it-IT" sz="2400" dirty="0" err="1"/>
              <a:t>thus</a:t>
            </a:r>
            <a:r>
              <a:rPr lang="it-IT" sz="2400" dirty="0"/>
              <a:t> contaminate </a:t>
            </a:r>
            <a:r>
              <a:rPr lang="it-IT" sz="2400" dirty="0" err="1"/>
              <a:t>flour</a:t>
            </a:r>
            <a:r>
              <a:rPr lang="it-IT" sz="2400" dirty="0"/>
              <a:t> and </a:t>
            </a:r>
            <a:r>
              <a:rPr lang="it-IT" sz="2400" dirty="0" err="1"/>
              <a:t>food</a:t>
            </a:r>
            <a:r>
              <a:rPr lang="it-IT" sz="2400" dirty="0"/>
              <a:t> for </a:t>
            </a:r>
            <a:r>
              <a:rPr lang="it-IT" sz="2400" dirty="0" err="1"/>
              <a:t>animals</a:t>
            </a:r>
            <a:r>
              <a:rPr lang="it-IT" sz="2400" dirty="0"/>
              <a:t> and </a:t>
            </a:r>
            <a:r>
              <a:rPr lang="it-IT" sz="2400" dirty="0" err="1"/>
              <a:t>humans</a:t>
            </a:r>
            <a:r>
              <a:rPr lang="it-IT" sz="24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/>
              <a:t>The </a:t>
            </a:r>
            <a:r>
              <a:rPr lang="it-IT" sz="2400" dirty="0" err="1"/>
              <a:t>consumption</a:t>
            </a:r>
            <a:r>
              <a:rPr lang="it-IT" sz="2400" dirty="0"/>
              <a:t> of </a:t>
            </a:r>
            <a:r>
              <a:rPr lang="it-IT" sz="2400" dirty="0" err="1"/>
              <a:t>infected</a:t>
            </a:r>
            <a:r>
              <a:rPr lang="it-IT" sz="2400" dirty="0"/>
              <a:t> </a:t>
            </a:r>
            <a:r>
              <a:rPr lang="it-IT" sz="2400" dirty="0" err="1"/>
              <a:t>segal</a:t>
            </a:r>
            <a:r>
              <a:rPr lang="it-IT" sz="2400" dirty="0"/>
              <a:t> </a:t>
            </a:r>
            <a:r>
              <a:rPr lang="it-IT" sz="2400" dirty="0" err="1"/>
              <a:t>results</a:t>
            </a:r>
            <a:r>
              <a:rPr lang="it-IT" sz="2400" dirty="0"/>
              <a:t> in the </a:t>
            </a:r>
            <a:r>
              <a:rPr lang="it-IT" sz="2400" dirty="0" err="1"/>
              <a:t>disease</a:t>
            </a:r>
            <a:r>
              <a:rPr lang="it-IT" sz="2400" dirty="0"/>
              <a:t> </a:t>
            </a:r>
            <a:r>
              <a:rPr lang="it-IT" sz="2400" dirty="0" err="1"/>
              <a:t>ergotism</a:t>
            </a:r>
            <a:r>
              <a:rPr lang="it-IT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Ergot</a:t>
            </a:r>
            <a:r>
              <a:rPr lang="it-IT" sz="2400" dirty="0"/>
              <a:t> </a:t>
            </a:r>
            <a:r>
              <a:rPr lang="it-IT" sz="2400" dirty="0" err="1"/>
              <a:t>poisoning</a:t>
            </a:r>
            <a:r>
              <a:rPr lang="it-IT" sz="2400" dirty="0"/>
              <a:t>: </a:t>
            </a:r>
            <a:r>
              <a:rPr lang="it-IT" sz="2400" dirty="0" err="1"/>
              <a:t>gastrointestinal</a:t>
            </a:r>
            <a:r>
              <a:rPr lang="it-IT" sz="2400" dirty="0"/>
              <a:t> </a:t>
            </a:r>
            <a:r>
              <a:rPr lang="it-IT" sz="2400" dirty="0" err="1"/>
              <a:t>problems</a:t>
            </a:r>
            <a:r>
              <a:rPr lang="it-IT" sz="2400" dirty="0"/>
              <a:t>, </a:t>
            </a:r>
            <a:r>
              <a:rPr lang="it-IT" sz="2400" dirty="0" err="1"/>
              <a:t>circulatory</a:t>
            </a:r>
            <a:r>
              <a:rPr lang="it-IT" sz="2400" dirty="0"/>
              <a:t> </a:t>
            </a:r>
            <a:r>
              <a:rPr lang="it-IT" sz="2400" dirty="0" err="1"/>
              <a:t>problems</a:t>
            </a:r>
            <a:r>
              <a:rPr lang="it-IT" sz="2400" dirty="0"/>
              <a:t> (</a:t>
            </a:r>
            <a:r>
              <a:rPr lang="it-IT" sz="2400" dirty="0" err="1"/>
              <a:t>vasoconstriction</a:t>
            </a:r>
            <a:r>
              <a:rPr lang="it-IT" sz="2400" dirty="0"/>
              <a:t>) and </a:t>
            </a:r>
            <a:r>
              <a:rPr lang="it-IT" sz="2400" dirty="0" err="1"/>
              <a:t>neurological</a:t>
            </a:r>
            <a:r>
              <a:rPr lang="it-IT" sz="2400" dirty="0"/>
              <a:t> </a:t>
            </a:r>
            <a:r>
              <a:rPr lang="it-IT" sz="2400" dirty="0" err="1"/>
              <a:t>symptoms</a:t>
            </a:r>
            <a:r>
              <a:rPr lang="it-IT" sz="2400" dirty="0"/>
              <a:t> </a:t>
            </a:r>
            <a:r>
              <a:rPr lang="it-IT" sz="2400" dirty="0" err="1"/>
              <a:t>including</a:t>
            </a:r>
            <a:r>
              <a:rPr lang="it-IT" sz="2400" dirty="0"/>
              <a:t> </a:t>
            </a:r>
            <a:r>
              <a:rPr lang="it-IT" sz="2400" dirty="0" err="1"/>
              <a:t>seizures</a:t>
            </a:r>
            <a:r>
              <a:rPr lang="it-IT" sz="2400" dirty="0"/>
              <a:t>, </a:t>
            </a:r>
            <a:r>
              <a:rPr lang="it-IT" sz="2400" dirty="0" err="1"/>
              <a:t>psychotic</a:t>
            </a:r>
            <a:r>
              <a:rPr lang="it-IT" sz="2400" dirty="0"/>
              <a:t> </a:t>
            </a:r>
            <a:r>
              <a:rPr lang="it-IT" sz="2400" dirty="0" err="1"/>
              <a:t>disorders</a:t>
            </a:r>
            <a:r>
              <a:rPr lang="it-IT" sz="2400" dirty="0"/>
              <a:t> and </a:t>
            </a:r>
            <a:r>
              <a:rPr lang="it-IT" sz="2400" dirty="0" err="1"/>
              <a:t>hallucinations</a:t>
            </a:r>
            <a:r>
              <a:rPr lang="it-IT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4665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CA96BC2-A799-AC4A-965C-CB120BCC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7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C681E38-5F02-F346-A202-9416BE7EC4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2577" r="3013" b="798"/>
          <a:stretch/>
        </p:blipFill>
        <p:spPr>
          <a:xfrm>
            <a:off x="2780285" y="588750"/>
            <a:ext cx="6051410" cy="381391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E01B2C3-788D-2348-8F13-5535141BE7DE}"/>
              </a:ext>
            </a:extLst>
          </p:cNvPr>
          <p:cNvSpPr/>
          <p:nvPr/>
        </p:nvSpPr>
        <p:spPr>
          <a:xfrm>
            <a:off x="4439815" y="188640"/>
            <a:ext cx="2732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/>
              <a:t>Lysergic</a:t>
            </a:r>
            <a:r>
              <a:rPr lang="it-IT" sz="2000" b="1" dirty="0"/>
              <a:t> acid </a:t>
            </a:r>
            <a:r>
              <a:rPr lang="it-IT" sz="2000" b="1" dirty="0" err="1"/>
              <a:t>derivatives</a:t>
            </a:r>
            <a:endParaRPr lang="it-IT" sz="2000" b="1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EF9E453-554D-FA48-975A-1E9023E3C920}"/>
              </a:ext>
            </a:extLst>
          </p:cNvPr>
          <p:cNvSpPr/>
          <p:nvPr/>
        </p:nvSpPr>
        <p:spPr>
          <a:xfrm>
            <a:off x="1847529" y="4474856"/>
            <a:ext cx="85516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000" dirty="0" err="1"/>
              <a:t>Ergot</a:t>
            </a:r>
            <a:r>
              <a:rPr lang="it-IT" sz="2000" dirty="0"/>
              <a:t> </a:t>
            </a:r>
            <a:r>
              <a:rPr lang="it-IT" sz="2000" dirty="0" err="1"/>
              <a:t>sclerotia</a:t>
            </a:r>
            <a:r>
              <a:rPr lang="it-IT" sz="2000" dirty="0"/>
              <a:t> </a:t>
            </a:r>
            <a:r>
              <a:rPr lang="it-IT" sz="2000" dirty="0" err="1"/>
              <a:t>contain</a:t>
            </a:r>
            <a:r>
              <a:rPr lang="it-IT" sz="2000" dirty="0"/>
              <a:t> 0.15 to 0.5% </a:t>
            </a:r>
            <a:r>
              <a:rPr lang="it-IT" sz="2000" dirty="0" err="1"/>
              <a:t>alkaloids</a:t>
            </a:r>
            <a:r>
              <a:rPr lang="it-IT" sz="2000" dirty="0"/>
              <a:t>, more </a:t>
            </a:r>
            <a:r>
              <a:rPr lang="it-IT" sz="2000" dirty="0" err="1"/>
              <a:t>than</a:t>
            </a:r>
            <a:r>
              <a:rPr lang="it-IT" sz="2000" dirty="0"/>
              <a:t> 50 </a:t>
            </a:r>
            <a:r>
              <a:rPr lang="it-IT" sz="2000" dirty="0" err="1"/>
              <a:t>molecules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characterized</a:t>
            </a:r>
            <a:r>
              <a:rPr lang="it-IT" sz="2000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 err="1"/>
              <a:t>Medically</a:t>
            </a:r>
            <a:r>
              <a:rPr lang="it-IT" sz="2000" dirty="0"/>
              <a:t> </a:t>
            </a:r>
            <a:r>
              <a:rPr lang="it-IT" sz="2000" dirty="0" err="1"/>
              <a:t>useful</a:t>
            </a:r>
            <a:r>
              <a:rPr lang="it-IT" sz="2000" dirty="0"/>
              <a:t> </a:t>
            </a:r>
            <a:r>
              <a:rPr lang="it-IT" sz="2000" dirty="0" err="1"/>
              <a:t>compounds</a:t>
            </a:r>
            <a:r>
              <a:rPr lang="it-IT" sz="2000" dirty="0"/>
              <a:t> are </a:t>
            </a:r>
            <a:r>
              <a:rPr lang="it-IT" sz="2000" dirty="0" err="1"/>
              <a:t>those</a:t>
            </a:r>
            <a:r>
              <a:rPr lang="it-IT" sz="2000" dirty="0"/>
              <a:t> </a:t>
            </a:r>
            <a:r>
              <a:rPr lang="it-IT" sz="2000" dirty="0" err="1"/>
              <a:t>derived</a:t>
            </a:r>
            <a:r>
              <a:rPr lang="it-IT" sz="2000" dirty="0"/>
              <a:t> from </a:t>
            </a:r>
            <a:r>
              <a:rPr lang="it-IT" sz="2000" dirty="0" err="1"/>
              <a:t>lysergic</a:t>
            </a:r>
            <a:r>
              <a:rPr lang="it-IT" sz="2000" dirty="0"/>
              <a:t> acid.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/>
              <a:t>For </a:t>
            </a:r>
            <a:r>
              <a:rPr lang="it-IT" sz="2000" dirty="0" err="1"/>
              <a:t>medicinal</a:t>
            </a:r>
            <a:r>
              <a:rPr lang="it-IT" sz="2000" dirty="0"/>
              <a:t> </a:t>
            </a:r>
            <a:r>
              <a:rPr lang="it-IT" sz="2000" dirty="0" err="1"/>
              <a:t>purposes</a:t>
            </a:r>
            <a:r>
              <a:rPr lang="it-IT" sz="2000" dirty="0"/>
              <a:t>, </a:t>
            </a:r>
            <a:r>
              <a:rPr lang="it-IT" sz="2000" dirty="0" err="1"/>
              <a:t>ergot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grown</a:t>
            </a:r>
            <a:r>
              <a:rPr lang="it-IT" sz="2000" dirty="0"/>
              <a:t> in the </a:t>
            </a:r>
            <a:r>
              <a:rPr lang="it-IT" sz="2000" dirty="0" err="1"/>
              <a:t>Czech</a:t>
            </a:r>
            <a:r>
              <a:rPr lang="it-IT" sz="2000" dirty="0"/>
              <a:t> Republic, Germany, </a:t>
            </a:r>
            <a:r>
              <a:rPr lang="it-IT" sz="2000" dirty="0" err="1"/>
              <a:t>Hungary</a:t>
            </a:r>
            <a:r>
              <a:rPr lang="it-IT" sz="2000" dirty="0"/>
              <a:t>, </a:t>
            </a:r>
            <a:r>
              <a:rPr lang="it-IT" sz="2000" dirty="0" err="1"/>
              <a:t>Switzerland</a:t>
            </a:r>
            <a:r>
              <a:rPr lang="it-IT" sz="2000" dirty="0"/>
              <a:t>, Austria and Poland.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 err="1"/>
              <a:t>Ergot</a:t>
            </a:r>
            <a:r>
              <a:rPr lang="it-IT" sz="2000" dirty="0"/>
              <a:t> </a:t>
            </a:r>
            <a:r>
              <a:rPr lang="it-IT" sz="2000" dirty="0" err="1"/>
              <a:t>alkaloids</a:t>
            </a:r>
            <a:r>
              <a:rPr lang="it-IT" sz="2000" dirty="0"/>
              <a:t> are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produced</a:t>
            </a:r>
            <a:r>
              <a:rPr lang="it-IT" sz="2000" dirty="0"/>
              <a:t> by </a:t>
            </a:r>
            <a:r>
              <a:rPr lang="it-IT" sz="2000" dirty="0" err="1"/>
              <a:t>mushroom</a:t>
            </a:r>
            <a:r>
              <a:rPr lang="it-IT" sz="2000" dirty="0"/>
              <a:t> </a:t>
            </a:r>
            <a:r>
              <a:rPr lang="it-IT" sz="2000" dirty="0" err="1"/>
              <a:t>crops</a:t>
            </a:r>
            <a:r>
              <a:rPr lang="it-IT" sz="2000" dirty="0"/>
              <a:t>, </a:t>
            </a:r>
            <a:r>
              <a:rPr lang="it-IT" sz="2000" dirty="0" err="1"/>
              <a:t>also</a:t>
            </a:r>
            <a:r>
              <a:rPr lang="it-IT" sz="2000" dirty="0"/>
              <a:t> by semi-</a:t>
            </a:r>
            <a:r>
              <a:rPr lang="it-IT" sz="2000" dirty="0" err="1"/>
              <a:t>synthesis</a:t>
            </a:r>
            <a:r>
              <a:rPr lang="it-IT" sz="2000" dirty="0"/>
              <a:t>, </a:t>
            </a:r>
            <a:r>
              <a:rPr lang="it-IT" sz="2000" dirty="0" err="1"/>
              <a:t>currently</a:t>
            </a:r>
            <a:r>
              <a:rPr lang="it-IT" sz="2000" dirty="0"/>
              <a:t> 60%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produced</a:t>
            </a:r>
            <a:r>
              <a:rPr lang="it-IT" sz="2000" dirty="0"/>
              <a:t> by </a:t>
            </a:r>
            <a:r>
              <a:rPr lang="it-IT" sz="2000" dirty="0" err="1"/>
              <a:t>fermentation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008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E38A485-E0D5-7B49-9A8C-32AE1AE2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8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79CC0D8-EFC4-094F-B1EA-78FCDE30DB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4878" r="3451" b="2439"/>
          <a:stretch/>
        </p:blipFill>
        <p:spPr>
          <a:xfrm>
            <a:off x="2279576" y="116632"/>
            <a:ext cx="7704856" cy="273630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82B481A-0393-7442-B8B1-2CEEF0F820B5}"/>
              </a:ext>
            </a:extLst>
          </p:cNvPr>
          <p:cNvSpPr/>
          <p:nvPr/>
        </p:nvSpPr>
        <p:spPr>
          <a:xfrm>
            <a:off x="1734344" y="2976042"/>
            <a:ext cx="87953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Ergot</a:t>
            </a:r>
            <a:r>
              <a:rPr lang="it-IT" dirty="0"/>
              <a:t> </a:t>
            </a:r>
            <a:r>
              <a:rPr lang="it-IT" dirty="0" err="1"/>
              <a:t>alkaloids</a:t>
            </a:r>
            <a:r>
              <a:rPr lang="it-IT" dirty="0"/>
              <a:t> </a:t>
            </a:r>
            <a:r>
              <a:rPr lang="it-IT" dirty="0" err="1"/>
              <a:t>owe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pharmacological</a:t>
            </a:r>
            <a:r>
              <a:rPr lang="it-IT" dirty="0"/>
              <a:t> </a:t>
            </a:r>
            <a:r>
              <a:rPr lang="it-IT" dirty="0" err="1"/>
              <a:t>activity</a:t>
            </a:r>
            <a:r>
              <a:rPr lang="it-IT" dirty="0"/>
              <a:t> to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ability</a:t>
            </a:r>
            <a:r>
              <a:rPr lang="it-IT" dirty="0"/>
              <a:t> to </a:t>
            </a:r>
            <a:r>
              <a:rPr lang="it-IT" dirty="0" err="1"/>
              <a:t>interact</a:t>
            </a:r>
            <a:r>
              <a:rPr lang="it-IT" dirty="0"/>
              <a:t> with α-</a:t>
            </a:r>
            <a:r>
              <a:rPr lang="it-IT" dirty="0" err="1"/>
              <a:t>adrenergic</a:t>
            </a:r>
            <a:r>
              <a:rPr lang="it-IT" dirty="0"/>
              <a:t>, </a:t>
            </a:r>
            <a:r>
              <a:rPr lang="it-IT" dirty="0" err="1"/>
              <a:t>dopaminergic</a:t>
            </a:r>
            <a:r>
              <a:rPr lang="it-IT" dirty="0"/>
              <a:t> and </a:t>
            </a:r>
            <a:r>
              <a:rPr lang="it-IT" dirty="0" err="1"/>
              <a:t>serotonergic</a:t>
            </a:r>
            <a:r>
              <a:rPr lang="it-IT" dirty="0"/>
              <a:t> </a:t>
            </a:r>
            <a:r>
              <a:rPr lang="it-IT" dirty="0" err="1"/>
              <a:t>receptors</a:t>
            </a:r>
            <a:r>
              <a:rPr lang="it-IT" dirty="0"/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resulting</a:t>
            </a:r>
            <a:r>
              <a:rPr lang="it-IT" dirty="0"/>
              <a:t> </a:t>
            </a:r>
            <a:r>
              <a:rPr lang="it-IT" dirty="0" err="1"/>
              <a:t>pharmacological</a:t>
            </a:r>
            <a:r>
              <a:rPr lang="it-IT" dirty="0"/>
              <a:t> </a:t>
            </a:r>
            <a:r>
              <a:rPr lang="it-IT" dirty="0" err="1"/>
              <a:t>response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complex</a:t>
            </a:r>
            <a:r>
              <a:rPr lang="it-IT" dirty="0"/>
              <a:t> and </a:t>
            </a:r>
            <a:r>
              <a:rPr lang="it-IT" dirty="0" err="1"/>
              <a:t>depends</a:t>
            </a:r>
            <a:r>
              <a:rPr lang="it-IT" dirty="0"/>
              <a:t> on the </a:t>
            </a:r>
            <a:r>
              <a:rPr lang="it-IT" dirty="0" err="1"/>
              <a:t>receptor</a:t>
            </a:r>
            <a:r>
              <a:rPr lang="it-IT" dirty="0"/>
              <a:t> </a:t>
            </a:r>
            <a:r>
              <a:rPr lang="it-IT" dirty="0" err="1"/>
              <a:t>interacting</a:t>
            </a:r>
            <a:r>
              <a:rPr lang="it-IT" dirty="0"/>
              <a:t> with the </a:t>
            </a:r>
            <a:r>
              <a:rPr lang="it-IT" dirty="0" err="1"/>
              <a:t>alkaloid</a:t>
            </a:r>
            <a:r>
              <a:rPr lang="it-IT" dirty="0"/>
              <a:t>.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receptors</a:t>
            </a:r>
            <a:r>
              <a:rPr lang="it-IT" dirty="0"/>
              <a:t> are </a:t>
            </a:r>
            <a:r>
              <a:rPr lang="it-IT" dirty="0" err="1"/>
              <a:t>involved</a:t>
            </a:r>
            <a:r>
              <a:rPr lang="it-IT" dirty="0"/>
              <a:t> and the </a:t>
            </a:r>
            <a:r>
              <a:rPr lang="it-IT" dirty="0" err="1"/>
              <a:t>alkaloids</a:t>
            </a:r>
            <a:r>
              <a:rPr lang="it-IT" dirty="0"/>
              <a:t> can </a:t>
            </a:r>
            <a:r>
              <a:rPr lang="it-IT" dirty="0" err="1"/>
              <a:t>act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an </a:t>
            </a:r>
            <a:r>
              <a:rPr lang="it-IT" dirty="0" err="1"/>
              <a:t>agonist</a:t>
            </a:r>
            <a:r>
              <a:rPr lang="it-IT" dirty="0"/>
              <a:t> and </a:t>
            </a:r>
            <a:r>
              <a:rPr lang="it-IT" dirty="0" err="1"/>
              <a:t>antagonist</a:t>
            </a:r>
            <a:r>
              <a:rPr lang="it-IT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since</a:t>
            </a:r>
            <a:r>
              <a:rPr lang="it-IT" dirty="0"/>
              <a:t> the </a:t>
            </a:r>
            <a:r>
              <a:rPr lang="it-IT" dirty="0" err="1"/>
              <a:t>sixteenth</a:t>
            </a:r>
            <a:r>
              <a:rPr lang="it-IT" dirty="0"/>
              <a:t> </a:t>
            </a:r>
            <a:r>
              <a:rPr lang="it-IT" dirty="0" err="1"/>
              <a:t>century</a:t>
            </a:r>
            <a:r>
              <a:rPr lang="it-IT" dirty="0"/>
              <a:t> to induce uterine </a:t>
            </a:r>
            <a:r>
              <a:rPr lang="it-IT" dirty="0" err="1"/>
              <a:t>contractions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childbirth</a:t>
            </a:r>
            <a:r>
              <a:rPr lang="it-IT" dirty="0"/>
              <a:t> and to reduce </a:t>
            </a:r>
            <a:r>
              <a:rPr lang="it-IT" dirty="0" err="1"/>
              <a:t>postpartum</a:t>
            </a:r>
            <a:r>
              <a:rPr lang="it-IT" dirty="0"/>
              <a:t> </a:t>
            </a:r>
            <a:r>
              <a:rPr lang="it-IT" dirty="0" err="1"/>
              <a:t>bleeding</a:t>
            </a:r>
            <a:r>
              <a:rPr lang="it-IT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 err="1"/>
              <a:t>Ergometrine</a:t>
            </a:r>
            <a:r>
              <a:rPr lang="it-IT" dirty="0"/>
              <a:t> (</a:t>
            </a:r>
            <a:r>
              <a:rPr lang="it-IT" dirty="0" err="1"/>
              <a:t>ergonovine</a:t>
            </a:r>
            <a:r>
              <a:rPr lang="it-IT" dirty="0"/>
              <a:t>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an </a:t>
            </a:r>
            <a:r>
              <a:rPr lang="it-IT" dirty="0" err="1"/>
              <a:t>oxytocic</a:t>
            </a:r>
            <a:r>
              <a:rPr lang="it-IT" dirty="0"/>
              <a:t> and </a:t>
            </a:r>
            <a:r>
              <a:rPr lang="it-IT" dirty="0" err="1"/>
              <a:t>administered</a:t>
            </a:r>
            <a:r>
              <a:rPr lang="it-IT" dirty="0"/>
              <a:t> </a:t>
            </a:r>
            <a:r>
              <a:rPr lang="it-IT" dirty="0" err="1"/>
              <a:t>together</a:t>
            </a:r>
            <a:r>
              <a:rPr lang="it-IT" dirty="0"/>
              <a:t> with </a:t>
            </a:r>
            <a:r>
              <a:rPr lang="it-IT" dirty="0" err="1"/>
              <a:t>oxytocin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injected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childbirth</a:t>
            </a:r>
            <a:r>
              <a:rPr lang="it-IT" dirty="0"/>
              <a:t> </a:t>
            </a:r>
            <a:r>
              <a:rPr lang="it-IT" dirty="0" err="1"/>
              <a:t>especially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bleeding</a:t>
            </a:r>
            <a:r>
              <a:rPr lang="it-IT" dirty="0"/>
              <a:t> </a:t>
            </a:r>
            <a:r>
              <a:rPr lang="it-IT" dirty="0" err="1"/>
              <a:t>occurs</a:t>
            </a:r>
            <a:r>
              <a:rPr lang="it-IT" dirty="0"/>
              <a:t>, </a:t>
            </a:r>
            <a:r>
              <a:rPr lang="it-IT" dirty="0" err="1"/>
              <a:t>thanks</a:t>
            </a:r>
            <a:r>
              <a:rPr lang="it-IT" dirty="0"/>
              <a:t> to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vasoconstrictor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 err="1"/>
              <a:t>Ergotamine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for </a:t>
            </a:r>
            <a:r>
              <a:rPr lang="it-IT" dirty="0" err="1"/>
              <a:t>obstetric</a:t>
            </a:r>
            <a:r>
              <a:rPr lang="it-IT" dirty="0"/>
              <a:t> use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produces</a:t>
            </a:r>
            <a:r>
              <a:rPr lang="it-IT" dirty="0"/>
              <a:t> a strong </a:t>
            </a:r>
            <a:r>
              <a:rPr lang="it-IT" dirty="0" err="1"/>
              <a:t>peripheral</a:t>
            </a:r>
            <a:r>
              <a:rPr lang="it-IT" dirty="0"/>
              <a:t> </a:t>
            </a:r>
            <a:r>
              <a:rPr lang="it-IT" dirty="0" err="1"/>
              <a:t>vasocotriction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for acute treatment of </a:t>
            </a:r>
            <a:r>
              <a:rPr lang="it-IT" dirty="0" err="1"/>
              <a:t>migraine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11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9E61C83-A3FB-CC41-AC15-8E5C9429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9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844E8D-E9A6-D248-B6F0-7B46D9954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79" y="474059"/>
            <a:ext cx="8932132" cy="252028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BF1E5FE-9250-0740-A10F-F2BC06509F93}"/>
              </a:ext>
            </a:extLst>
          </p:cNvPr>
          <p:cNvSpPr/>
          <p:nvPr/>
        </p:nvSpPr>
        <p:spPr>
          <a:xfrm>
            <a:off x="8472264" y="332656"/>
            <a:ext cx="2088232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D6DBBB2-87D2-274F-B493-5C5D343C02E4}"/>
              </a:ext>
            </a:extLst>
          </p:cNvPr>
          <p:cNvSpPr/>
          <p:nvPr/>
        </p:nvSpPr>
        <p:spPr>
          <a:xfrm>
            <a:off x="1847528" y="3505697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famous</a:t>
            </a:r>
            <a:r>
              <a:rPr lang="it-IT" sz="2000" dirty="0"/>
              <a:t> </a:t>
            </a:r>
            <a:r>
              <a:rPr lang="it-IT" sz="2000" dirty="0" err="1"/>
              <a:t>lysergic</a:t>
            </a:r>
            <a:r>
              <a:rPr lang="it-IT" sz="2000" dirty="0"/>
              <a:t> acid derivative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lysergide</a:t>
            </a:r>
            <a:r>
              <a:rPr lang="it-IT" sz="2000" dirty="0"/>
              <a:t>, </a:t>
            </a:r>
            <a:r>
              <a:rPr lang="it-IT" sz="2000" dirty="0" err="1"/>
              <a:t>lysergic</a:t>
            </a:r>
            <a:r>
              <a:rPr lang="it-IT" sz="2000" dirty="0"/>
              <a:t> acid </a:t>
            </a:r>
            <a:r>
              <a:rPr lang="it-IT" sz="2000" dirty="0" err="1"/>
              <a:t>diethylamide</a:t>
            </a:r>
            <a:r>
              <a:rPr lang="it-IT" sz="2000" dirty="0"/>
              <a:t>, or LSD.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Hallucinogen</a:t>
            </a:r>
            <a:r>
              <a:rPr lang="it-IT" sz="2000" dirty="0"/>
              <a:t>, </a:t>
            </a:r>
            <a:r>
              <a:rPr lang="it-IT" sz="2000" dirty="0" err="1"/>
              <a:t>agonist-antagonist</a:t>
            </a:r>
            <a:r>
              <a:rPr lang="it-IT" sz="2000" dirty="0"/>
              <a:t> of the </a:t>
            </a:r>
            <a:r>
              <a:rPr lang="it-IT" sz="2000" dirty="0" err="1"/>
              <a:t>serotonin</a:t>
            </a:r>
            <a:r>
              <a:rPr lang="it-IT" sz="2000" dirty="0"/>
              <a:t> </a:t>
            </a:r>
            <a:r>
              <a:rPr lang="it-IT" sz="2000" dirty="0" err="1"/>
              <a:t>receptor</a:t>
            </a:r>
            <a:r>
              <a:rPr lang="it-IT" sz="2000" dirty="0"/>
              <a:t>, </a:t>
            </a:r>
            <a:r>
              <a:rPr lang="it-IT" sz="2000" dirty="0" err="1"/>
              <a:t>strongly</a:t>
            </a:r>
            <a:r>
              <a:rPr lang="it-IT" sz="2000" dirty="0"/>
              <a:t> </a:t>
            </a:r>
            <a:r>
              <a:rPr lang="it-IT" sz="2000" dirty="0" err="1"/>
              <a:t>interfering</a:t>
            </a:r>
            <a:r>
              <a:rPr lang="it-IT" sz="2000" dirty="0"/>
              <a:t> with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physiological</a:t>
            </a:r>
            <a:r>
              <a:rPr lang="it-IT" sz="2000" dirty="0"/>
              <a:t> </a:t>
            </a:r>
            <a:r>
              <a:rPr lang="it-IT" sz="2000" dirty="0" err="1"/>
              <a:t>activity</a:t>
            </a:r>
            <a:r>
              <a:rPr lang="it-IT" sz="20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synthesized</a:t>
            </a:r>
            <a:r>
              <a:rPr lang="it-IT" sz="2000" dirty="0"/>
              <a:t> </a:t>
            </a:r>
            <a:r>
              <a:rPr lang="it-IT" sz="2000" dirty="0" err="1"/>
              <a:t>starting</a:t>
            </a:r>
            <a:r>
              <a:rPr lang="it-IT" sz="2000" dirty="0"/>
              <a:t> from </a:t>
            </a:r>
            <a:r>
              <a:rPr lang="it-IT" sz="2000" dirty="0" err="1"/>
              <a:t>lysergic</a:t>
            </a:r>
            <a:r>
              <a:rPr lang="it-IT" sz="2000" dirty="0"/>
              <a:t> acid and </a:t>
            </a:r>
            <a:r>
              <a:rPr lang="it-IT" sz="2000" dirty="0" err="1"/>
              <a:t>even</a:t>
            </a:r>
            <a:r>
              <a:rPr lang="it-IT" sz="2000" dirty="0"/>
              <a:t> the small </a:t>
            </a:r>
            <a:r>
              <a:rPr lang="it-IT" sz="2000" dirty="0" err="1"/>
              <a:t>traces</a:t>
            </a:r>
            <a:r>
              <a:rPr lang="it-IT" sz="2000" dirty="0"/>
              <a:t> </a:t>
            </a:r>
            <a:r>
              <a:rPr lang="it-IT" sz="2000" dirty="0" err="1"/>
              <a:t>absorbed</a:t>
            </a:r>
            <a:r>
              <a:rPr lang="it-IT" sz="2000" dirty="0"/>
              <a:t> </a:t>
            </a:r>
            <a:r>
              <a:rPr lang="it-IT" sz="2000" dirty="0" err="1"/>
              <a:t>during</a:t>
            </a:r>
            <a:r>
              <a:rPr lang="it-IT" sz="2000" dirty="0"/>
              <a:t>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handling</a:t>
            </a:r>
            <a:r>
              <a:rPr lang="it-IT" sz="2000" dirty="0"/>
              <a:t> </a:t>
            </a:r>
            <a:r>
              <a:rPr lang="it-IT" sz="2000" dirty="0" err="1"/>
              <a:t>caused</a:t>
            </a:r>
            <a:r>
              <a:rPr lang="it-IT" sz="2000" dirty="0"/>
              <a:t> </a:t>
            </a:r>
            <a:r>
              <a:rPr lang="it-IT" sz="2000" dirty="0" err="1"/>
              <a:t>very</a:t>
            </a:r>
            <a:r>
              <a:rPr lang="it-IT" sz="2000" dirty="0"/>
              <a:t> strong </a:t>
            </a:r>
            <a:r>
              <a:rPr lang="it-IT" sz="2000" dirty="0" err="1"/>
              <a:t>hallucinations</a:t>
            </a:r>
            <a:r>
              <a:rPr lang="it-IT" sz="2000" dirty="0"/>
              <a:t> in the </a:t>
            </a:r>
            <a:r>
              <a:rPr lang="it-IT" sz="2000" dirty="0" err="1"/>
              <a:t>chemist</a:t>
            </a:r>
            <a:r>
              <a:rPr lang="it-IT" sz="2000" dirty="0"/>
              <a:t> </a:t>
            </a:r>
            <a:r>
              <a:rPr lang="it-IT" sz="2000" dirty="0" err="1"/>
              <a:t>who</a:t>
            </a:r>
            <a:r>
              <a:rPr lang="it-IT" sz="2000" dirty="0"/>
              <a:t> </a:t>
            </a:r>
            <a:r>
              <a:rPr lang="it-IT" sz="2000" dirty="0" err="1"/>
              <a:t>synthesized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(Hoffman, 1943).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It</a:t>
            </a:r>
            <a:r>
              <a:rPr lang="it-IT" sz="2000" dirty="0"/>
              <a:t> can </a:t>
            </a:r>
            <a:r>
              <a:rPr lang="it-IT" sz="2000" dirty="0" err="1"/>
              <a:t>lead</a:t>
            </a:r>
            <a:r>
              <a:rPr lang="it-IT" sz="2000" dirty="0"/>
              <a:t> to </a:t>
            </a:r>
            <a:r>
              <a:rPr lang="it-IT" sz="2000" dirty="0" err="1"/>
              <a:t>schizophrenia</a:t>
            </a:r>
            <a:r>
              <a:rPr lang="it-IT" sz="2000" dirty="0"/>
              <a:t>, with </a:t>
            </a:r>
            <a:r>
              <a:rPr lang="it-IT" sz="2000" dirty="0" err="1"/>
              <a:t>great</a:t>
            </a:r>
            <a:r>
              <a:rPr lang="it-IT" sz="2000" dirty="0"/>
              <a:t> </a:t>
            </a:r>
            <a:r>
              <a:rPr lang="it-IT" sz="2000" dirty="0" err="1"/>
              <a:t>danger</a:t>
            </a:r>
            <a:r>
              <a:rPr lang="it-IT" sz="2000" dirty="0"/>
              <a:t> of </a:t>
            </a:r>
            <a:r>
              <a:rPr lang="it-IT" sz="2000" dirty="0" err="1"/>
              <a:t>serious</a:t>
            </a:r>
            <a:r>
              <a:rPr lang="it-IT" sz="2000" dirty="0"/>
              <a:t> </a:t>
            </a:r>
            <a:r>
              <a:rPr lang="it-IT" sz="2000" dirty="0" err="1"/>
              <a:t>bodily</a:t>
            </a:r>
            <a:r>
              <a:rPr lang="it-IT" sz="2000" dirty="0"/>
              <a:t> </a:t>
            </a:r>
            <a:r>
              <a:rPr lang="it-IT" sz="2000" dirty="0" err="1"/>
              <a:t>harm</a:t>
            </a:r>
            <a:r>
              <a:rPr lang="it-IT" sz="2000" dirty="0"/>
              <a:t> </a:t>
            </a:r>
            <a:r>
              <a:rPr lang="it-IT" sz="2000" dirty="0" err="1"/>
              <a:t>when</a:t>
            </a:r>
            <a:r>
              <a:rPr lang="it-IT" sz="2000" dirty="0"/>
              <a:t> the </a:t>
            </a:r>
            <a:r>
              <a:rPr lang="it-IT" sz="2000" dirty="0" err="1"/>
              <a:t>user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under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influence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8833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Macintosh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1</cp:revision>
  <dcterms:created xsi:type="dcterms:W3CDTF">2022-12-14T14:34:13Z</dcterms:created>
  <dcterms:modified xsi:type="dcterms:W3CDTF">2022-12-14T14:34:43Z</dcterms:modified>
</cp:coreProperties>
</file>