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72" r:id="rId2"/>
    <p:sldId id="473" r:id="rId3"/>
    <p:sldId id="469" r:id="rId4"/>
    <p:sldId id="274" r:id="rId5"/>
    <p:sldId id="479" r:id="rId6"/>
    <p:sldId id="491" r:id="rId7"/>
    <p:sldId id="475" r:id="rId8"/>
    <p:sldId id="480" r:id="rId9"/>
    <p:sldId id="455" r:id="rId10"/>
    <p:sldId id="482" r:id="rId11"/>
    <p:sldId id="477" r:id="rId12"/>
    <p:sldId id="48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25B08-9AF7-F04A-A0A5-83AD660B5EBF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BF77D-9D3A-554B-86DA-250F61BB8A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1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D188B-1C1D-7144-8B6F-AFE62B2A394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70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653FB8-52DF-B647-8562-900DCF3FF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5853E3-9C60-D948-BA5F-BC16465D0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1B9FC5-00E9-9E4B-B41F-9B09E0A0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28BD16-D637-2B43-9B12-EF1EAD2F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356760-F10C-FC4E-AEDC-7AEE87D5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4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25CFD-B2E3-7343-80E8-DFED9BE2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1CB5B7-0B4D-BC49-8B0D-C164F1275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939131-7900-5E47-A937-BA43E867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F678DF-6039-884A-A291-2053CC60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0657C-0D46-8A45-925A-5FD288DB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48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6091F92-2DD1-E347-9C42-63EB46E86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EDE7CC-299C-944F-93D0-601B4B6ED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465DA4-674B-744C-A175-FC23C794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498BE2-A46E-ED42-A379-F3DBFC64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0C29C3-5294-DD41-9DF8-CE8D9397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3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9AA5F-6BF4-2747-98BA-8A414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C02603-AD88-334E-A1DB-248FFDA22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9BA0AE-17CF-BD41-99E3-78D4AC44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BF2419-7E21-DA43-A44D-865A5E43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EE0A3-5ABD-D746-BE9D-79081CF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5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51DE9-791A-424E-BC06-B0AB0D58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BC811D-3E31-6147-ADC6-87799D53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2B51CB-89F0-8E42-8D39-0251757C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EAFD46-83CD-B742-A0CB-B15C2A65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476296-A973-1C44-9240-B23C0BB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27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01AD5-DB34-7C4B-AFB4-B75134EE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ED82D5-81AE-4841-915A-229FFE23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95987C-ACEA-FD47-A3CC-68AD17072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014A2D-01B1-DC4A-8E88-28374245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4F3186-6122-4D40-AD8C-04140C3D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F7CCC4-D3A7-F645-99B2-DDAA21A9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73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0D366-5301-6F40-8A58-108A2D88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006F2C-09D4-B94E-949C-36453EFC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8D3EA5-9C2E-9A49-BBD9-D9198790E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3B1DCE-91E2-F949-A491-0339CC4C3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B33067-38E1-184C-95D3-9AE6C1DB6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8FD8A9-CDC0-C34E-8717-79D52D3D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AF2BA2-6761-FC47-900C-AA618E50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5C918A-7BBF-C344-AB6B-B91BBF33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74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BE32B-FF64-D946-B921-E0C7C38F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377BD3-CEC3-674F-95CB-C85C5BB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C88F23-763B-D447-91BC-AE76236B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E20F200-0051-4A4C-A963-FF4EA2B5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ED8F74-3D4D-D54E-A642-33E8AD86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AE4149-175F-9F44-80A5-92E3F4E0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8B43F5-E10C-FA41-A7F1-680DA9C8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3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8D56AB-7523-004B-A3BF-C96557BE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21201B-45B4-6144-9085-52555C14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C17CA3-4F64-3F40-B66D-828710FC1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18E824-170B-1C44-85FC-1FD2633E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B9C024-7374-744E-B341-474C8858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07AA90-A9BA-6F4D-9FF3-5F67DFC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2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232DB-CECC-EF4D-B7A7-A0A5DDB7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E5841E-41A6-3440-ABFC-D005499D1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EE1BCD-0D7B-B64E-BDC9-6255673A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742C7E-6CFD-6F4E-A0FA-E203B248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44FF8D-FB98-8640-9519-6BA09786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BEAA49-65BC-EB4D-B0F9-BD3D58FA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85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4061233-D524-3B44-A0BB-990230EA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3DCD1-F63A-9E46-AF7A-1CC1BB13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14A2FA-AA4C-9B4E-A9BE-591D097D9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DF58-D10C-A740-ADDF-593B3051151B}" type="datetimeFigureOut">
              <a:rPr lang="it-IT" smtClean="0"/>
              <a:t>14/12/22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F109A9-50AF-AB43-B6CF-C63F9CC59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15689-EB90-9846-9BB7-394A7A67F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931E-23D3-4645-ACD2-5F59F08F44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4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90" y="1124744"/>
            <a:ext cx="8676728" cy="208823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F0B1F25-0626-7345-AB43-C739418672DD}"/>
              </a:ext>
            </a:extLst>
          </p:cNvPr>
          <p:cNvSpPr/>
          <p:nvPr/>
        </p:nvSpPr>
        <p:spPr>
          <a:xfrm>
            <a:off x="3503713" y="179472"/>
            <a:ext cx="5727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002060"/>
                </a:solidFill>
              </a:rPr>
              <a:t>Alkaloids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derived</a:t>
            </a:r>
            <a:r>
              <a:rPr lang="it-IT" sz="2800" b="1" dirty="0">
                <a:solidFill>
                  <a:srgbClr val="002060"/>
                </a:solidFill>
              </a:rPr>
              <a:t> from </a:t>
            </a:r>
            <a:r>
              <a:rPr lang="it-IT" sz="2800" b="1" dirty="0" err="1">
                <a:solidFill>
                  <a:srgbClr val="002060"/>
                </a:solidFill>
              </a:rPr>
              <a:t>antranilic</a:t>
            </a:r>
            <a:r>
              <a:rPr lang="it-IT" sz="2800" b="1" dirty="0">
                <a:solidFill>
                  <a:srgbClr val="002060"/>
                </a:solidFill>
              </a:rPr>
              <a:t> acid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E4F0B2-0FF7-834D-B6F4-02F37EA1A358}"/>
              </a:ext>
            </a:extLst>
          </p:cNvPr>
          <p:cNvSpPr txBox="1"/>
          <p:nvPr/>
        </p:nvSpPr>
        <p:spPr>
          <a:xfrm>
            <a:off x="1775520" y="40050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Anthranilic</a:t>
            </a:r>
            <a:r>
              <a:rPr lang="it-IT" sz="2400" dirty="0"/>
              <a:t> acid </a:t>
            </a:r>
            <a:r>
              <a:rPr lang="it-IT" sz="2400" dirty="0" err="1"/>
              <a:t>is</a:t>
            </a:r>
            <a:r>
              <a:rPr lang="it-IT" sz="2400" dirty="0"/>
              <a:t> an intermediate in the </a:t>
            </a:r>
            <a:r>
              <a:rPr lang="it-IT" sz="2400" dirty="0" err="1"/>
              <a:t>synthesis</a:t>
            </a:r>
            <a:r>
              <a:rPr lang="it-IT" sz="2400" dirty="0"/>
              <a:t> of </a:t>
            </a:r>
            <a:r>
              <a:rPr lang="it-IT" sz="2400" dirty="0" err="1"/>
              <a:t>tryptophan</a:t>
            </a:r>
            <a:r>
              <a:rPr lang="it-IT" sz="2400" dirty="0"/>
              <a:t> and </a:t>
            </a:r>
            <a:r>
              <a:rPr lang="it-IT" sz="2400" dirty="0" err="1"/>
              <a:t>then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involved</a:t>
            </a:r>
            <a:r>
              <a:rPr lang="it-IT" sz="2400" dirty="0"/>
              <a:t> in the </a:t>
            </a:r>
            <a:r>
              <a:rPr lang="it-IT" sz="2400" dirty="0" err="1"/>
              <a:t>synthesis</a:t>
            </a:r>
            <a:r>
              <a:rPr lang="it-IT" sz="2400" dirty="0"/>
              <a:t> of indole </a:t>
            </a:r>
            <a:r>
              <a:rPr lang="it-IT" sz="2400" dirty="0" err="1"/>
              <a:t>alkaloids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During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conversion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decarboxylated</a:t>
            </a:r>
            <a:r>
              <a:rPr lang="it-IT" sz="2400" dirty="0"/>
              <a:t> and </a:t>
            </a:r>
            <a:r>
              <a:rPr lang="it-IT" sz="2400" dirty="0" err="1"/>
              <a:t>its</a:t>
            </a:r>
            <a:r>
              <a:rPr lang="it-IT" sz="2400" dirty="0"/>
              <a:t> C</a:t>
            </a:r>
            <a:r>
              <a:rPr lang="it-IT" sz="2400" baseline="-25000" dirty="0"/>
              <a:t>6</a:t>
            </a:r>
            <a:r>
              <a:rPr lang="it-IT" sz="2400" dirty="0"/>
              <a:t>N </a:t>
            </a:r>
            <a:r>
              <a:rPr lang="it-IT" sz="2400" dirty="0" err="1"/>
              <a:t>backbone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In </a:t>
            </a:r>
            <a:r>
              <a:rPr lang="it-IT" sz="2400" dirty="0" err="1"/>
              <a:t>mammals</a:t>
            </a:r>
            <a:r>
              <a:rPr lang="it-IT" sz="2400" dirty="0"/>
              <a:t> </a:t>
            </a:r>
            <a:r>
              <a:rPr lang="it-IT" sz="2400" dirty="0" err="1"/>
              <a:t>tryptophan</a:t>
            </a:r>
            <a:r>
              <a:rPr lang="it-IT" sz="2400" dirty="0"/>
              <a:t> can be </a:t>
            </a:r>
            <a:r>
              <a:rPr lang="it-IT" sz="2400" dirty="0" err="1"/>
              <a:t>degraded</a:t>
            </a:r>
            <a:r>
              <a:rPr lang="it-IT" sz="2400" dirty="0"/>
              <a:t> to </a:t>
            </a:r>
            <a:r>
              <a:rPr lang="it-IT" sz="2400" dirty="0" err="1"/>
              <a:t>anthranilic</a:t>
            </a:r>
            <a:r>
              <a:rPr lang="it-IT" sz="2400" dirty="0"/>
              <a:t> acid, </a:t>
            </a:r>
            <a:r>
              <a:rPr lang="it-IT" sz="2400" dirty="0" err="1"/>
              <a:t>not</a:t>
            </a:r>
            <a:r>
              <a:rPr lang="it-IT" sz="2400" dirty="0"/>
              <a:t> in </a:t>
            </a:r>
            <a:r>
              <a:rPr lang="it-IT" sz="2400" dirty="0" err="1"/>
              <a:t>plants</a:t>
            </a:r>
            <a:endParaRPr lang="it-IT" sz="24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D3BEAB2-57C7-4F47-8ED8-81922799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32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D2F4E9-2964-F14F-8C01-37DD0F81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10</a:t>
            </a:fld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776A6FB-6CFD-6043-BB98-5A163FFAF7DE}"/>
              </a:ext>
            </a:extLst>
          </p:cNvPr>
          <p:cNvGrpSpPr/>
          <p:nvPr/>
        </p:nvGrpSpPr>
        <p:grpSpPr>
          <a:xfrm>
            <a:off x="2135561" y="1244279"/>
            <a:ext cx="3045183" cy="4818322"/>
            <a:chOff x="251520" y="1268760"/>
            <a:chExt cx="3045183" cy="481832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A7CF4D2-C548-5F4C-9DE4-B3FA2C203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268760"/>
              <a:ext cx="3045183" cy="478749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EE0E3-EDA3-044B-B0FE-EBB1B71D1620}"/>
                </a:ext>
              </a:extLst>
            </p:cNvPr>
            <p:cNvSpPr txBox="1"/>
            <p:nvPr/>
          </p:nvSpPr>
          <p:spPr>
            <a:xfrm>
              <a:off x="827584" y="5717750"/>
              <a:ext cx="1571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 err="1">
                  <a:solidFill>
                    <a:schemeClr val="bg1"/>
                  </a:solidFill>
                </a:rPr>
                <a:t>Ephedra</a:t>
              </a:r>
              <a:r>
                <a:rPr lang="it-IT" b="1" i="1" dirty="0">
                  <a:solidFill>
                    <a:schemeClr val="bg1"/>
                  </a:solidFill>
                </a:rPr>
                <a:t> sinica</a:t>
              </a:r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5C96816D-63FB-804F-B39A-8FCBC6FF51C0}"/>
              </a:ext>
            </a:extLst>
          </p:cNvPr>
          <p:cNvSpPr/>
          <p:nvPr/>
        </p:nvSpPr>
        <p:spPr>
          <a:xfrm>
            <a:off x="2877022" y="735160"/>
            <a:ext cx="1240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Ephedra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A294119-E4D7-C444-A2C8-005F5CD5BF27}"/>
              </a:ext>
            </a:extLst>
          </p:cNvPr>
          <p:cNvSpPr/>
          <p:nvPr/>
        </p:nvSpPr>
        <p:spPr>
          <a:xfrm>
            <a:off x="5447928" y="286281"/>
            <a:ext cx="5040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Ephedra</a:t>
            </a:r>
            <a:r>
              <a:rPr lang="it-IT" sz="2000" dirty="0"/>
              <a:t> or Ma Huang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oldest</a:t>
            </a:r>
            <a:r>
              <a:rPr lang="it-IT" sz="2000" dirty="0"/>
              <a:t> </a:t>
            </a:r>
            <a:r>
              <a:rPr lang="it-IT" sz="2000" dirty="0" err="1"/>
              <a:t>drugs</a:t>
            </a:r>
            <a:r>
              <a:rPr lang="it-IT" sz="2000" dirty="0"/>
              <a:t>, </a:t>
            </a:r>
            <a:r>
              <a:rPr lang="it-IT" sz="2000" dirty="0" err="1"/>
              <a:t>having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by the </a:t>
            </a:r>
            <a:r>
              <a:rPr lang="it-IT" sz="2000" dirty="0" err="1"/>
              <a:t>Chinese</a:t>
            </a:r>
            <a:r>
              <a:rPr lang="it-IT" sz="2000" dirty="0"/>
              <a:t> for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least</a:t>
            </a:r>
            <a:r>
              <a:rPr lang="it-IT" sz="2000" dirty="0"/>
              <a:t> </a:t>
            </a:r>
            <a:r>
              <a:rPr lang="it-IT" sz="2000" dirty="0" err="1"/>
              <a:t>five</a:t>
            </a:r>
            <a:r>
              <a:rPr lang="it-IT" sz="2000" dirty="0"/>
              <a:t> </a:t>
            </a:r>
            <a:r>
              <a:rPr lang="it-IT" sz="2000" dirty="0" err="1"/>
              <a:t>thousand</a:t>
            </a:r>
            <a:r>
              <a:rPr lang="it-IT" sz="2000" dirty="0"/>
              <a:t> </a:t>
            </a:r>
            <a:r>
              <a:rPr lang="it-IT" sz="2000" dirty="0" err="1"/>
              <a:t>years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species</a:t>
            </a:r>
            <a:r>
              <a:rPr lang="it-IT" sz="2000" dirty="0"/>
              <a:t> of </a:t>
            </a:r>
            <a:r>
              <a:rPr lang="it-IT" sz="2000" dirty="0" err="1"/>
              <a:t>Ephedra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i="1" dirty="0" err="1"/>
              <a:t>Ephedra</a:t>
            </a:r>
            <a:r>
              <a:rPr lang="it-IT" sz="2000" i="1" dirty="0"/>
              <a:t> sinica</a:t>
            </a:r>
            <a:r>
              <a:rPr lang="it-IT" sz="2000" dirty="0"/>
              <a:t>, </a:t>
            </a:r>
            <a:r>
              <a:rPr lang="it-IT" sz="2000" i="1" dirty="0" err="1"/>
              <a:t>Ephedra</a:t>
            </a:r>
            <a:r>
              <a:rPr lang="it-IT" sz="2000" dirty="0"/>
              <a:t> </a:t>
            </a:r>
            <a:r>
              <a:rPr lang="it-IT" sz="2000" i="1" dirty="0" err="1"/>
              <a:t>equisetina</a:t>
            </a:r>
            <a:r>
              <a:rPr lang="it-IT" sz="2000" dirty="0"/>
              <a:t> native to China, </a:t>
            </a:r>
            <a:r>
              <a:rPr lang="it-IT" sz="2000" i="1" dirty="0" err="1"/>
              <a:t>Ephedra</a:t>
            </a:r>
            <a:r>
              <a:rPr lang="it-IT" sz="2000" dirty="0"/>
              <a:t> </a:t>
            </a:r>
            <a:r>
              <a:rPr lang="it-IT" sz="2000" i="1" dirty="0" err="1"/>
              <a:t>geriardriana</a:t>
            </a:r>
            <a:r>
              <a:rPr lang="it-IT" sz="2000" i="1" dirty="0"/>
              <a:t>, </a:t>
            </a:r>
            <a:r>
              <a:rPr lang="it-IT" sz="2000" i="1" dirty="0" err="1"/>
              <a:t>Ephedra</a:t>
            </a:r>
            <a:r>
              <a:rPr lang="it-IT" sz="2000" i="1" dirty="0"/>
              <a:t> intermedia</a:t>
            </a:r>
            <a:r>
              <a:rPr lang="it-IT" sz="2000" dirty="0"/>
              <a:t>, and </a:t>
            </a:r>
            <a:r>
              <a:rPr lang="it-IT" sz="2000" i="1" dirty="0" err="1"/>
              <a:t>Ephedra</a:t>
            </a:r>
            <a:r>
              <a:rPr lang="it-IT" sz="2000" i="1" dirty="0"/>
              <a:t> major </a:t>
            </a:r>
            <a:r>
              <a:rPr lang="it-IT" sz="2000" dirty="0"/>
              <a:t>from India and Pakistan.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plants</a:t>
            </a:r>
            <a:r>
              <a:rPr lang="it-IT" sz="2000" dirty="0"/>
              <a:t> are small </a:t>
            </a:r>
            <a:r>
              <a:rPr lang="it-IT" sz="2000" dirty="0" err="1"/>
              <a:t>bushes</a:t>
            </a:r>
            <a:r>
              <a:rPr lang="it-IT" sz="2000" dirty="0"/>
              <a:t> with </a:t>
            </a:r>
            <a:r>
              <a:rPr lang="it-IT" sz="2000" dirty="0" err="1"/>
              <a:t>thin</a:t>
            </a:r>
            <a:r>
              <a:rPr lang="it-IT" sz="2000" dirty="0"/>
              <a:t> </a:t>
            </a:r>
            <a:r>
              <a:rPr lang="it-IT" sz="2000" dirty="0" err="1"/>
              <a:t>stems</a:t>
            </a:r>
            <a:r>
              <a:rPr lang="it-IT" sz="2000" dirty="0"/>
              <a:t> and small </a:t>
            </a:r>
            <a:r>
              <a:rPr lang="it-IT" sz="2000" dirty="0" err="1"/>
              <a:t>leaves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Plants</a:t>
            </a:r>
            <a:r>
              <a:rPr lang="it-IT" sz="2000" dirty="0"/>
              <a:t> </a:t>
            </a:r>
            <a:r>
              <a:rPr lang="it-IT" sz="2000" dirty="0" err="1"/>
              <a:t>normally</a:t>
            </a:r>
            <a:r>
              <a:rPr lang="it-IT" sz="2000" dirty="0"/>
              <a:t> </a:t>
            </a:r>
            <a:r>
              <a:rPr lang="it-IT" sz="2000" dirty="0" err="1"/>
              <a:t>contain</a:t>
            </a:r>
            <a:r>
              <a:rPr lang="it-IT" sz="2000" dirty="0"/>
              <a:t> 0.5-2% </a:t>
            </a:r>
            <a:r>
              <a:rPr lang="it-IT" sz="2000" dirty="0" err="1"/>
              <a:t>alkaloids</a:t>
            </a:r>
            <a:r>
              <a:rPr lang="it-IT" sz="2000" dirty="0"/>
              <a:t>, </a:t>
            </a:r>
            <a:r>
              <a:rPr lang="it-IT" sz="2000" dirty="0" err="1"/>
              <a:t>depending</a:t>
            </a:r>
            <a:r>
              <a:rPr lang="it-IT" sz="2000" dirty="0"/>
              <a:t> on the </a:t>
            </a:r>
            <a:r>
              <a:rPr lang="it-IT" sz="2000" dirty="0" err="1"/>
              <a:t>species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There</a:t>
            </a:r>
            <a:r>
              <a:rPr lang="it-IT" sz="2000" dirty="0"/>
              <a:t> are </a:t>
            </a:r>
            <a:r>
              <a:rPr lang="it-IT" sz="2000" dirty="0" err="1"/>
              <a:t>three</a:t>
            </a:r>
            <a:r>
              <a:rPr lang="it-IT" sz="2000" dirty="0"/>
              <a:t> </a:t>
            </a:r>
            <a:r>
              <a:rPr lang="it-IT" sz="2000" dirty="0" err="1"/>
              <a:t>pairs</a:t>
            </a:r>
            <a:r>
              <a:rPr lang="it-IT" sz="2000" dirty="0"/>
              <a:t> of </a:t>
            </a:r>
            <a:r>
              <a:rPr lang="it-IT" sz="2000" dirty="0" err="1"/>
              <a:t>optically</a:t>
            </a:r>
            <a:r>
              <a:rPr lang="it-IT" sz="2000" dirty="0"/>
              <a:t> </a:t>
            </a:r>
            <a:r>
              <a:rPr lang="it-IT" sz="2000" dirty="0" err="1"/>
              <a:t>active</a:t>
            </a:r>
            <a:r>
              <a:rPr lang="it-IT" sz="2000" dirty="0"/>
              <a:t> </a:t>
            </a:r>
            <a:r>
              <a:rPr lang="it-IT" sz="2000" dirty="0" err="1"/>
              <a:t>diastereoisomeric</a:t>
            </a:r>
            <a:r>
              <a:rPr lang="it-IT" sz="2000" dirty="0"/>
              <a:t> </a:t>
            </a:r>
            <a:r>
              <a:rPr lang="it-IT" sz="2000" dirty="0" err="1"/>
              <a:t>alkaloids</a:t>
            </a:r>
            <a:r>
              <a:rPr lang="it-IT" sz="2000" dirty="0"/>
              <a:t>: (-)-</a:t>
            </a:r>
            <a:r>
              <a:rPr lang="it-IT" sz="2000" dirty="0" err="1"/>
              <a:t>ephedrine</a:t>
            </a:r>
            <a:r>
              <a:rPr lang="it-IT" sz="2000" dirty="0"/>
              <a:t> and (+)-</a:t>
            </a:r>
            <a:r>
              <a:rPr lang="it-IT" sz="2000" dirty="0" err="1"/>
              <a:t>pseudoephedrine</a:t>
            </a:r>
            <a:r>
              <a:rPr lang="it-IT" sz="2000" dirty="0"/>
              <a:t>, (-)-</a:t>
            </a:r>
            <a:r>
              <a:rPr lang="it-IT" sz="2000" dirty="0" err="1"/>
              <a:t>methylephedrine</a:t>
            </a:r>
            <a:r>
              <a:rPr lang="it-IT" sz="2000" dirty="0"/>
              <a:t> and (+)-</a:t>
            </a:r>
            <a:r>
              <a:rPr lang="it-IT" sz="2000" dirty="0" err="1"/>
              <a:t>methylpseudoephedrine</a:t>
            </a:r>
            <a:r>
              <a:rPr lang="it-IT" sz="2000" dirty="0"/>
              <a:t> , (-)-</a:t>
            </a:r>
            <a:r>
              <a:rPr lang="it-IT" sz="2000" dirty="0" err="1"/>
              <a:t>norephedrine</a:t>
            </a:r>
            <a:r>
              <a:rPr lang="it-IT" sz="2000" dirty="0"/>
              <a:t> and (+)-</a:t>
            </a:r>
            <a:r>
              <a:rPr lang="it-IT" sz="2000" dirty="0" err="1"/>
              <a:t>norpseudoephedrine</a:t>
            </a:r>
            <a:r>
              <a:rPr lang="it-IT" sz="20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000" dirty="0" err="1"/>
              <a:t>Ephedrine</a:t>
            </a:r>
            <a:r>
              <a:rPr lang="it-IT" sz="2000" dirty="0"/>
              <a:t> </a:t>
            </a:r>
            <a:r>
              <a:rPr lang="it-IT" sz="2000" dirty="0" err="1"/>
              <a:t>normally</a:t>
            </a:r>
            <a:r>
              <a:rPr lang="it-IT" sz="2000" dirty="0"/>
              <a:t> accounts for more </a:t>
            </a:r>
            <a:r>
              <a:rPr lang="it-IT" sz="2000" dirty="0" err="1"/>
              <a:t>than</a:t>
            </a:r>
            <a:r>
              <a:rPr lang="it-IT" sz="2000" dirty="0"/>
              <a:t> 50% of the </a:t>
            </a:r>
            <a:r>
              <a:rPr lang="it-IT" sz="2000" dirty="0" err="1"/>
              <a:t>total</a:t>
            </a:r>
            <a:r>
              <a:rPr lang="it-IT" sz="2000" dirty="0"/>
              <a:t> </a:t>
            </a:r>
            <a:r>
              <a:rPr lang="it-IT" sz="2000" dirty="0" err="1"/>
              <a:t>alkaloids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37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06"/>
          <a:stretch/>
        </p:blipFill>
        <p:spPr>
          <a:xfrm>
            <a:off x="2492116" y="1340768"/>
            <a:ext cx="7376293" cy="396044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D28FA27-D66A-894E-9DAA-BCC3F7C9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11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177461-212F-9647-AB65-ADBA768988DC}"/>
              </a:ext>
            </a:extLst>
          </p:cNvPr>
          <p:cNvSpPr/>
          <p:nvPr/>
        </p:nvSpPr>
        <p:spPr>
          <a:xfrm>
            <a:off x="3588821" y="198691"/>
            <a:ext cx="574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002060"/>
                </a:solidFill>
              </a:rPr>
              <a:t>Alkaloids</a:t>
            </a:r>
            <a:r>
              <a:rPr lang="it-IT" sz="2800" b="1" dirty="0">
                <a:solidFill>
                  <a:srgbClr val="002060"/>
                </a:solidFill>
              </a:rPr>
              <a:t> </a:t>
            </a:r>
            <a:r>
              <a:rPr lang="it-IT" sz="2800" b="1" dirty="0" err="1">
                <a:solidFill>
                  <a:srgbClr val="002060"/>
                </a:solidFill>
              </a:rPr>
              <a:t>derived</a:t>
            </a:r>
            <a:r>
              <a:rPr lang="it-IT" sz="2800" b="1" dirty="0">
                <a:solidFill>
                  <a:srgbClr val="002060"/>
                </a:solidFill>
              </a:rPr>
              <a:t> from </a:t>
            </a:r>
            <a:r>
              <a:rPr lang="it-IT" sz="2800" b="1" dirty="0" err="1">
                <a:solidFill>
                  <a:srgbClr val="002060"/>
                </a:solidFill>
              </a:rPr>
              <a:t>phenylalanine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474A665-7E8A-F643-8B3D-AFF7AEBB27D3}"/>
              </a:ext>
            </a:extLst>
          </p:cNvPr>
          <p:cNvSpPr txBox="1"/>
          <p:nvPr/>
        </p:nvSpPr>
        <p:spPr>
          <a:xfrm flipH="1">
            <a:off x="7464152" y="2852936"/>
            <a:ext cx="8690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Riduzione da chetone ad alcool</a:t>
            </a:r>
          </a:p>
        </p:txBody>
      </p:sp>
    </p:spTree>
    <p:extLst>
      <p:ext uri="{BB962C8B-B14F-4D97-AF65-F5344CB8AC3E}">
        <p14:creationId xmlns:p14="http://schemas.microsoft.com/office/powerpoint/2010/main" val="147081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5F20A5-9145-6548-81CF-5E1F84BD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12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276DD4F-DF79-8C4F-85F4-7513080EE797}"/>
              </a:ext>
            </a:extLst>
          </p:cNvPr>
          <p:cNvSpPr/>
          <p:nvPr/>
        </p:nvSpPr>
        <p:spPr>
          <a:xfrm>
            <a:off x="2213375" y="247187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Although</a:t>
            </a:r>
            <a:r>
              <a:rPr lang="it-IT" sz="2100" dirty="0"/>
              <a:t> </a:t>
            </a:r>
            <a:r>
              <a:rPr lang="it-IT" sz="2100" dirty="0" err="1"/>
              <a:t>ephedrine</a:t>
            </a:r>
            <a:r>
              <a:rPr lang="it-IT" sz="2100" dirty="0"/>
              <a:t> </a:t>
            </a:r>
            <a:r>
              <a:rPr lang="it-IT" sz="2100" dirty="0" err="1"/>
              <a:t>lacks</a:t>
            </a:r>
            <a:r>
              <a:rPr lang="it-IT" sz="2100" dirty="0"/>
              <a:t> the </a:t>
            </a:r>
            <a:r>
              <a:rPr lang="it-IT" sz="2100" dirty="0" err="1"/>
              <a:t>phenolic</a:t>
            </a:r>
            <a:r>
              <a:rPr lang="it-IT" sz="2100" dirty="0"/>
              <a:t> </a:t>
            </a:r>
            <a:r>
              <a:rPr lang="it-IT" sz="2100" dirty="0" err="1"/>
              <a:t>groups</a:t>
            </a:r>
            <a:r>
              <a:rPr lang="it-IT" sz="2100" dirty="0"/>
              <a:t> </a:t>
            </a:r>
            <a:r>
              <a:rPr lang="it-IT" sz="2100" dirty="0" err="1"/>
              <a:t>typical</a:t>
            </a:r>
            <a:r>
              <a:rPr lang="it-IT" sz="2100" dirty="0"/>
              <a:t> of </a:t>
            </a:r>
            <a:r>
              <a:rPr lang="it-IT" sz="2100" dirty="0" err="1"/>
              <a:t>catecholamines</a:t>
            </a:r>
            <a:r>
              <a:rPr lang="it-IT" sz="2100" dirty="0"/>
              <a:t>, </a:t>
            </a:r>
            <a:r>
              <a:rPr lang="it-IT" sz="2100" dirty="0" err="1"/>
              <a:t>it</a:t>
            </a:r>
            <a:r>
              <a:rPr lang="it-IT" sz="2100" dirty="0"/>
              <a:t> </a:t>
            </a:r>
            <a:r>
              <a:rPr lang="it-IT" sz="2100" dirty="0" err="1"/>
              <a:t>interacts</a:t>
            </a:r>
            <a:r>
              <a:rPr lang="it-IT" sz="2100" dirty="0"/>
              <a:t> with </a:t>
            </a:r>
            <a:r>
              <a:rPr lang="it-IT" sz="2100" dirty="0" err="1"/>
              <a:t>both</a:t>
            </a:r>
            <a:r>
              <a:rPr lang="it-IT" sz="2100" dirty="0"/>
              <a:t> </a:t>
            </a:r>
            <a:r>
              <a:rPr lang="it-IT" sz="2100" dirty="0">
                <a:latin typeface="Symbol" pitchFamily="2" charset="2"/>
              </a:rPr>
              <a:t>a</a:t>
            </a:r>
            <a:r>
              <a:rPr lang="it-IT" sz="2100" dirty="0"/>
              <a:t> and </a:t>
            </a:r>
            <a:r>
              <a:rPr lang="it-IT" sz="2100" dirty="0">
                <a:latin typeface="Symbol" pitchFamily="2" charset="2"/>
              </a:rPr>
              <a:t>b</a:t>
            </a:r>
            <a:r>
              <a:rPr lang="it-IT" sz="2100" dirty="0"/>
              <a:t> </a:t>
            </a:r>
            <a:r>
              <a:rPr lang="it-IT" sz="2100" dirty="0" err="1"/>
              <a:t>adrenergic</a:t>
            </a:r>
            <a:r>
              <a:rPr lang="it-IT" sz="2100" dirty="0"/>
              <a:t> </a:t>
            </a:r>
            <a:r>
              <a:rPr lang="it-IT" sz="2100" dirty="0" err="1"/>
              <a:t>receptors</a:t>
            </a:r>
            <a:r>
              <a:rPr lang="it-IT" sz="2100" dirty="0"/>
              <a:t> with </a:t>
            </a:r>
            <a:r>
              <a:rPr lang="it-IT" sz="2100" dirty="0" err="1"/>
              <a:t>effects</a:t>
            </a:r>
            <a:r>
              <a:rPr lang="it-IT" sz="2100" dirty="0"/>
              <a:t> </a:t>
            </a:r>
            <a:r>
              <a:rPr lang="it-IT" sz="2100" dirty="0" err="1"/>
              <a:t>similar</a:t>
            </a:r>
            <a:r>
              <a:rPr lang="it-IT" sz="2100" dirty="0"/>
              <a:t> to </a:t>
            </a:r>
            <a:r>
              <a:rPr lang="it-IT" sz="2100" dirty="0" err="1"/>
              <a:t>those</a:t>
            </a:r>
            <a:r>
              <a:rPr lang="it-IT" sz="2100" dirty="0"/>
              <a:t> of adrenaline and with a </a:t>
            </a:r>
            <a:r>
              <a:rPr lang="it-IT" sz="2100" dirty="0" err="1"/>
              <a:t>longer</a:t>
            </a:r>
            <a:r>
              <a:rPr lang="it-IT" sz="2100" dirty="0"/>
              <a:t> </a:t>
            </a:r>
            <a:r>
              <a:rPr lang="it-IT" sz="2100" dirty="0" err="1"/>
              <a:t>duration</a:t>
            </a:r>
            <a:r>
              <a:rPr lang="it-IT" sz="2100" dirty="0"/>
              <a:t> of </a:t>
            </a:r>
            <a:r>
              <a:rPr lang="it-IT" sz="2100" dirty="0" err="1"/>
              <a:t>action</a:t>
            </a:r>
            <a:r>
              <a:rPr lang="it-IT" sz="21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It</a:t>
            </a:r>
            <a:r>
              <a:rPr lang="it-IT" sz="2100" dirty="0"/>
              <a:t> </a:t>
            </a:r>
            <a:r>
              <a:rPr lang="it-IT" sz="2100" dirty="0" err="1"/>
              <a:t>is</a:t>
            </a:r>
            <a:r>
              <a:rPr lang="it-IT" sz="2100" dirty="0"/>
              <a:t> </a:t>
            </a:r>
            <a:r>
              <a:rPr lang="it-IT" sz="2100" dirty="0" err="1"/>
              <a:t>orally</a:t>
            </a:r>
            <a:r>
              <a:rPr lang="it-IT" sz="2100" dirty="0"/>
              <a:t> </a:t>
            </a:r>
            <a:r>
              <a:rPr lang="it-IT" sz="2100" dirty="0" err="1"/>
              <a:t>active</a:t>
            </a:r>
            <a:r>
              <a:rPr lang="it-IT" sz="2100" dirty="0"/>
              <a:t> and </a:t>
            </a:r>
            <a:r>
              <a:rPr lang="it-IT" sz="2100" dirty="0" err="1"/>
              <a:t>has</a:t>
            </a:r>
            <a:r>
              <a:rPr lang="it-IT" sz="2100" dirty="0"/>
              <a:t> a </a:t>
            </a:r>
            <a:r>
              <a:rPr lang="it-IT" sz="2100" dirty="0" err="1"/>
              <a:t>bronchodilatory</a:t>
            </a:r>
            <a:r>
              <a:rPr lang="it-IT" sz="2100" dirty="0"/>
              <a:t> </a:t>
            </a:r>
            <a:r>
              <a:rPr lang="it-IT" sz="2100" dirty="0" err="1"/>
              <a:t>activity</a:t>
            </a:r>
            <a:r>
              <a:rPr lang="it-IT" sz="2100" dirty="0"/>
              <a:t> </a:t>
            </a:r>
            <a:r>
              <a:rPr lang="it-IT" sz="2100" dirty="0" err="1"/>
              <a:t>offering</a:t>
            </a:r>
            <a:r>
              <a:rPr lang="it-IT" sz="2100" dirty="0"/>
              <a:t> </a:t>
            </a:r>
            <a:r>
              <a:rPr lang="it-IT" sz="2100" dirty="0" err="1"/>
              <a:t>relief</a:t>
            </a:r>
            <a:r>
              <a:rPr lang="it-IT" sz="2100" dirty="0"/>
              <a:t> in </a:t>
            </a:r>
            <a:r>
              <a:rPr lang="it-IT" sz="2100" dirty="0" err="1"/>
              <a:t>cases</a:t>
            </a:r>
            <a:r>
              <a:rPr lang="it-IT" sz="2100" dirty="0"/>
              <a:t> of </a:t>
            </a:r>
            <a:r>
              <a:rPr lang="it-IT" sz="2100" dirty="0" err="1"/>
              <a:t>asthma</a:t>
            </a:r>
            <a:r>
              <a:rPr lang="it-IT" sz="2100" dirty="0"/>
              <a:t> and a </a:t>
            </a:r>
            <a:r>
              <a:rPr lang="it-IT" sz="2100" dirty="0" err="1"/>
              <a:t>vasoconstrictor</a:t>
            </a:r>
            <a:r>
              <a:rPr lang="it-IT" sz="2100" dirty="0"/>
              <a:t> </a:t>
            </a:r>
            <a:r>
              <a:rPr lang="it-IT" sz="2100" dirty="0" err="1"/>
              <a:t>activity</a:t>
            </a:r>
            <a:r>
              <a:rPr lang="it-IT" sz="2100" dirty="0"/>
              <a:t> on the </a:t>
            </a:r>
            <a:r>
              <a:rPr lang="it-IT" sz="2100" dirty="0" err="1"/>
              <a:t>mucous</a:t>
            </a:r>
            <a:r>
              <a:rPr lang="it-IT" sz="2100" dirty="0"/>
              <a:t> </a:t>
            </a:r>
            <a:r>
              <a:rPr lang="it-IT" sz="2100" dirty="0" err="1"/>
              <a:t>membranes</a:t>
            </a:r>
            <a:r>
              <a:rPr lang="it-IT" sz="2100" dirty="0"/>
              <a:t>, </a:t>
            </a:r>
            <a:r>
              <a:rPr lang="it-IT" sz="2100" dirty="0" err="1"/>
              <a:t>thus</a:t>
            </a:r>
            <a:r>
              <a:rPr lang="it-IT" sz="2100" dirty="0"/>
              <a:t> </a:t>
            </a:r>
            <a:r>
              <a:rPr lang="it-IT" sz="2100" dirty="0" err="1"/>
              <a:t>acting</a:t>
            </a:r>
            <a:r>
              <a:rPr lang="it-IT" sz="2100" dirty="0"/>
              <a:t> </a:t>
            </a:r>
            <a:r>
              <a:rPr lang="it-IT" sz="2100" dirty="0" err="1"/>
              <a:t>as</a:t>
            </a:r>
            <a:r>
              <a:rPr lang="it-IT" sz="2100" dirty="0"/>
              <a:t> an </a:t>
            </a:r>
            <a:r>
              <a:rPr lang="it-IT" sz="2100" dirty="0" err="1"/>
              <a:t>effective</a:t>
            </a:r>
            <a:r>
              <a:rPr lang="it-IT" sz="2100" dirty="0"/>
              <a:t> </a:t>
            </a:r>
            <a:r>
              <a:rPr lang="it-IT" sz="2100" dirty="0" err="1"/>
              <a:t>nasal</a:t>
            </a:r>
            <a:r>
              <a:rPr lang="it-IT" sz="2100" dirty="0"/>
              <a:t> </a:t>
            </a:r>
            <a:r>
              <a:rPr lang="it-IT" sz="2100" dirty="0" err="1"/>
              <a:t>decongestant</a:t>
            </a:r>
            <a:r>
              <a:rPr lang="it-IT" sz="21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 err="1"/>
              <a:t>Pseudoephedrine</a:t>
            </a:r>
            <a:r>
              <a:rPr lang="it-IT" sz="2100" dirty="0"/>
              <a:t> </a:t>
            </a:r>
            <a:r>
              <a:rPr lang="it-IT" sz="2100" dirty="0" err="1"/>
              <a:t>is</a:t>
            </a:r>
            <a:r>
              <a:rPr lang="it-IT" sz="2100" dirty="0"/>
              <a:t> </a:t>
            </a:r>
            <a:r>
              <a:rPr lang="it-IT" sz="2100" dirty="0" err="1"/>
              <a:t>also</a:t>
            </a:r>
            <a:r>
              <a:rPr lang="it-IT" sz="2100" dirty="0"/>
              <a:t> </a:t>
            </a:r>
            <a:r>
              <a:rPr lang="it-IT" sz="2100" dirty="0" err="1"/>
              <a:t>used</a:t>
            </a:r>
            <a:r>
              <a:rPr lang="it-IT" sz="2100" dirty="0"/>
              <a:t> </a:t>
            </a:r>
            <a:r>
              <a:rPr lang="it-IT" sz="2100" dirty="0" err="1"/>
              <a:t>as</a:t>
            </a:r>
            <a:r>
              <a:rPr lang="it-IT" sz="2100" dirty="0"/>
              <a:t> a </a:t>
            </a:r>
            <a:r>
              <a:rPr lang="it-IT" sz="2100" dirty="0" err="1"/>
              <a:t>decongestant</a:t>
            </a:r>
            <a:r>
              <a:rPr lang="it-IT" sz="2100" dirty="0"/>
              <a:t> for </a:t>
            </a:r>
            <a:r>
              <a:rPr lang="it-IT" sz="2100" dirty="0" err="1"/>
              <a:t>coughs</a:t>
            </a:r>
            <a:r>
              <a:rPr lang="it-IT" sz="2100" dirty="0"/>
              <a:t> and </a:t>
            </a:r>
            <a:r>
              <a:rPr lang="it-IT" sz="2100" dirty="0" err="1"/>
              <a:t>colds</a:t>
            </a:r>
            <a:r>
              <a:rPr lang="it-IT" sz="21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/>
              <a:t>The </a:t>
            </a:r>
            <a:r>
              <a:rPr lang="it-IT" sz="2100" dirty="0" err="1"/>
              <a:t>ephedrine</a:t>
            </a:r>
            <a:r>
              <a:rPr lang="it-IT" sz="2100" dirty="0"/>
              <a:t> and </a:t>
            </a:r>
            <a:r>
              <a:rPr lang="it-IT" sz="2100" dirty="0" err="1"/>
              <a:t>pseudoephedrine</a:t>
            </a:r>
            <a:r>
              <a:rPr lang="it-IT" sz="2100" dirty="0"/>
              <a:t> </a:t>
            </a:r>
            <a:r>
              <a:rPr lang="it-IT" sz="2100" dirty="0" err="1"/>
              <a:t>used</a:t>
            </a:r>
            <a:r>
              <a:rPr lang="it-IT" sz="2100" dirty="0"/>
              <a:t> in medicine are </a:t>
            </a:r>
            <a:r>
              <a:rPr lang="it-IT" sz="2100" dirty="0" err="1"/>
              <a:t>synthetic</a:t>
            </a:r>
            <a:r>
              <a:rPr lang="it-IT" sz="21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100" dirty="0"/>
              <a:t>The commercial production of </a:t>
            </a:r>
            <a:r>
              <a:rPr lang="it-IT" sz="2100" dirty="0" err="1"/>
              <a:t>ephedrine</a:t>
            </a:r>
            <a:r>
              <a:rPr lang="it-IT" sz="2100" dirty="0"/>
              <a:t> </a:t>
            </a:r>
            <a:r>
              <a:rPr lang="it-IT" sz="2100" dirty="0" err="1"/>
              <a:t>involves</a:t>
            </a:r>
            <a:r>
              <a:rPr lang="it-IT" sz="2100" dirty="0"/>
              <a:t> the use of </a:t>
            </a:r>
            <a:r>
              <a:rPr lang="it-IT" sz="2100" dirty="0" err="1"/>
              <a:t>strains</a:t>
            </a:r>
            <a:r>
              <a:rPr lang="it-IT" sz="2100" dirty="0"/>
              <a:t> of </a:t>
            </a:r>
            <a:r>
              <a:rPr lang="it-IT" sz="2100" i="1" dirty="0"/>
              <a:t>S. </a:t>
            </a:r>
            <a:r>
              <a:rPr lang="it-IT" sz="2100" i="1" dirty="0" err="1"/>
              <a:t>cerevisiae</a:t>
            </a:r>
            <a:r>
              <a:rPr lang="it-IT" sz="2100" i="1" dirty="0"/>
              <a:t> </a:t>
            </a:r>
            <a:r>
              <a:rPr lang="it-IT" sz="2100" dirty="0" err="1"/>
              <a:t>starting</a:t>
            </a:r>
            <a:r>
              <a:rPr lang="it-IT" sz="2100" dirty="0"/>
              <a:t> from </a:t>
            </a:r>
            <a:r>
              <a:rPr lang="it-IT" sz="2100" dirty="0" err="1"/>
              <a:t>benzaldehyde</a:t>
            </a:r>
            <a:r>
              <a:rPr lang="it-IT" sz="21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362233-3C2D-3144-B223-E36C3AB8C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5"/>
          <a:stretch/>
        </p:blipFill>
        <p:spPr>
          <a:xfrm>
            <a:off x="2351584" y="4530845"/>
            <a:ext cx="7294812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F9E51C-1C41-ED4E-9EB7-04086976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277B9C-1899-AF46-A270-785113680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/>
          <a:stretch/>
        </p:blipFill>
        <p:spPr>
          <a:xfrm>
            <a:off x="1923785" y="3173868"/>
            <a:ext cx="8319427" cy="349549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6F6DF1C-33D1-A84A-9C2A-981A4D533B0B}"/>
              </a:ext>
            </a:extLst>
          </p:cNvPr>
          <p:cNvSpPr/>
          <p:nvPr/>
        </p:nvSpPr>
        <p:spPr>
          <a:xfrm>
            <a:off x="1923784" y="234136"/>
            <a:ext cx="84206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100" b="1" dirty="0" err="1">
                <a:solidFill>
                  <a:srgbClr val="7030A0"/>
                </a:solidFill>
              </a:rPr>
              <a:t>Quinazoline</a:t>
            </a:r>
            <a:r>
              <a:rPr lang="it-IT" sz="2100" b="1" dirty="0">
                <a:solidFill>
                  <a:srgbClr val="7030A0"/>
                </a:solidFill>
              </a:rPr>
              <a:t> </a:t>
            </a:r>
            <a:r>
              <a:rPr lang="it-IT" sz="2100" b="1" dirty="0" err="1">
                <a:solidFill>
                  <a:srgbClr val="7030A0"/>
                </a:solidFill>
              </a:rPr>
              <a:t>alkaloids</a:t>
            </a:r>
            <a:endParaRPr lang="it-IT" sz="2100" b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sz="1900" b="1" dirty="0" err="1"/>
              <a:t>Peganin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a </a:t>
            </a:r>
            <a:r>
              <a:rPr lang="it-IT" sz="1900" dirty="0" err="1"/>
              <a:t>quinazoline</a:t>
            </a:r>
            <a:r>
              <a:rPr lang="it-IT" sz="1900" dirty="0"/>
              <a:t> </a:t>
            </a:r>
            <a:r>
              <a:rPr lang="it-IT" sz="1900" dirty="0" err="1"/>
              <a:t>alkaloid</a:t>
            </a:r>
            <a:r>
              <a:rPr lang="it-IT" sz="1900" dirty="0"/>
              <a:t> </a:t>
            </a:r>
            <a:r>
              <a:rPr lang="it-IT" sz="1900" dirty="0" err="1"/>
              <a:t>isolated</a:t>
            </a:r>
            <a:r>
              <a:rPr lang="it-IT" sz="1900" dirty="0"/>
              <a:t> from </a:t>
            </a:r>
            <a:r>
              <a:rPr lang="it-IT" sz="1900" i="1" dirty="0" err="1"/>
              <a:t>Peganum</a:t>
            </a:r>
            <a:r>
              <a:rPr lang="it-IT" sz="1900" i="1" dirty="0"/>
              <a:t> </a:t>
            </a:r>
            <a:r>
              <a:rPr lang="it-IT" sz="1900" i="1" dirty="0" err="1"/>
              <a:t>harmala</a:t>
            </a:r>
            <a:r>
              <a:rPr lang="it-IT" sz="1900" i="1" dirty="0"/>
              <a:t> </a:t>
            </a:r>
            <a:r>
              <a:rPr lang="it-IT" sz="1900" dirty="0"/>
              <a:t>(</a:t>
            </a:r>
            <a:r>
              <a:rPr lang="it-IT" sz="1900" dirty="0" err="1"/>
              <a:t>Zygophyllaceae</a:t>
            </a:r>
            <a:r>
              <a:rPr lang="it-IT" sz="1900" dirty="0"/>
              <a:t>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1900" dirty="0" err="1"/>
              <a:t>It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responsible</a:t>
            </a:r>
            <a:r>
              <a:rPr lang="it-IT" sz="1900" dirty="0"/>
              <a:t> for the </a:t>
            </a:r>
            <a:r>
              <a:rPr lang="it-IT" sz="1900" dirty="0" err="1"/>
              <a:t>bronchodilator</a:t>
            </a:r>
            <a:r>
              <a:rPr lang="it-IT" sz="1900" dirty="0"/>
              <a:t> </a:t>
            </a:r>
            <a:r>
              <a:rPr lang="it-IT" sz="1900" dirty="0" err="1"/>
              <a:t>activity</a:t>
            </a:r>
            <a:r>
              <a:rPr lang="it-IT" sz="1900" dirty="0"/>
              <a:t> of </a:t>
            </a:r>
            <a:r>
              <a:rPr lang="it-IT" sz="1900" i="1" dirty="0" err="1"/>
              <a:t>Adhatoda</a:t>
            </a:r>
            <a:r>
              <a:rPr lang="it-IT" sz="1900" i="1" dirty="0"/>
              <a:t> </a:t>
            </a:r>
            <a:r>
              <a:rPr lang="it-IT" sz="1900" i="1" dirty="0" err="1"/>
              <a:t>vasica</a:t>
            </a:r>
            <a:r>
              <a:rPr lang="it-IT" sz="1900" i="1" dirty="0"/>
              <a:t> </a:t>
            </a:r>
            <a:r>
              <a:rPr lang="it-IT" sz="1900" dirty="0"/>
              <a:t>(</a:t>
            </a:r>
            <a:r>
              <a:rPr lang="it-IT" sz="1900" dirty="0" err="1"/>
              <a:t>Acanthaceae</a:t>
            </a:r>
            <a:r>
              <a:rPr lang="it-IT" sz="1900" dirty="0"/>
              <a:t>, </a:t>
            </a:r>
            <a:r>
              <a:rPr lang="it-IT" sz="1900" dirty="0" err="1"/>
              <a:t>Hymalaya</a:t>
            </a:r>
            <a:r>
              <a:rPr lang="it-IT" sz="1900" dirty="0"/>
              <a:t>), a </a:t>
            </a:r>
            <a:r>
              <a:rPr lang="it-IT" sz="1900" dirty="0" err="1"/>
              <a:t>plant</a:t>
            </a:r>
            <a:r>
              <a:rPr lang="it-IT" sz="1900" dirty="0"/>
              <a:t> </a:t>
            </a:r>
            <a:r>
              <a:rPr lang="it-IT" sz="1900" dirty="0" err="1"/>
              <a:t>used</a:t>
            </a:r>
            <a:r>
              <a:rPr lang="it-IT" sz="1900" dirty="0"/>
              <a:t> in the treatment of </a:t>
            </a:r>
            <a:r>
              <a:rPr lang="it-IT" sz="1900" dirty="0" err="1"/>
              <a:t>respiratory</a:t>
            </a:r>
            <a:r>
              <a:rPr lang="it-IT" sz="1900" dirty="0"/>
              <a:t> </a:t>
            </a:r>
            <a:r>
              <a:rPr lang="it-IT" sz="1900" dirty="0" err="1"/>
              <a:t>disorders</a:t>
            </a:r>
            <a:r>
              <a:rPr lang="it-IT" sz="1900" dirty="0"/>
              <a:t> (</a:t>
            </a:r>
            <a:r>
              <a:rPr lang="it-IT" sz="1900" dirty="0" err="1"/>
              <a:t>also</a:t>
            </a:r>
            <a:r>
              <a:rPr lang="it-IT" sz="1900" dirty="0"/>
              <a:t> </a:t>
            </a:r>
            <a:r>
              <a:rPr lang="it-IT" sz="1900" dirty="0" err="1"/>
              <a:t>called</a:t>
            </a:r>
            <a:r>
              <a:rPr lang="it-IT" sz="1900" dirty="0"/>
              <a:t> </a:t>
            </a:r>
            <a:r>
              <a:rPr lang="it-IT" sz="1900" dirty="0" err="1"/>
              <a:t>vascina</a:t>
            </a:r>
            <a:r>
              <a:rPr lang="it-IT" sz="1900" dirty="0"/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1900" b="1" dirty="0" err="1"/>
              <a:t>Bromomexine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an </a:t>
            </a:r>
            <a:r>
              <a:rPr lang="it-IT" sz="1900" dirty="0" err="1"/>
              <a:t>expectorant</a:t>
            </a:r>
            <a:r>
              <a:rPr lang="it-IT" sz="1900" dirty="0"/>
              <a:t> </a:t>
            </a:r>
            <a:r>
              <a:rPr lang="it-IT" sz="1900" dirty="0" err="1"/>
              <a:t>used</a:t>
            </a:r>
            <a:r>
              <a:rPr lang="it-IT" sz="1900" dirty="0"/>
              <a:t> in </a:t>
            </a:r>
            <a:r>
              <a:rPr lang="it-IT" sz="1900" dirty="0" err="1"/>
              <a:t>veterinary</a:t>
            </a:r>
            <a:r>
              <a:rPr lang="it-IT" sz="1900" dirty="0"/>
              <a:t> </a:t>
            </a:r>
            <a:r>
              <a:rPr lang="it-IT" sz="1900" dirty="0" err="1"/>
              <a:t>practice</a:t>
            </a:r>
            <a:r>
              <a:rPr lang="it-IT" sz="1900" dirty="0"/>
              <a:t> </a:t>
            </a:r>
            <a:r>
              <a:rPr lang="it-IT" sz="1900" dirty="0" err="1"/>
              <a:t>synthesized</a:t>
            </a:r>
            <a:r>
              <a:rPr lang="it-IT" sz="1900" dirty="0"/>
              <a:t> on the </a:t>
            </a:r>
            <a:r>
              <a:rPr lang="it-IT" sz="1900" dirty="0" err="1"/>
              <a:t>structure</a:t>
            </a:r>
            <a:r>
              <a:rPr lang="it-IT" sz="1900" dirty="0"/>
              <a:t> of </a:t>
            </a:r>
            <a:r>
              <a:rPr lang="it-IT" sz="1900" dirty="0" err="1"/>
              <a:t>pegamine</a:t>
            </a:r>
            <a:r>
              <a:rPr lang="it-IT" sz="1900" dirty="0"/>
              <a:t>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35C56E6-4297-ED44-A1DC-224D25550A6B}"/>
              </a:ext>
            </a:extLst>
          </p:cNvPr>
          <p:cNvGrpSpPr/>
          <p:nvPr/>
        </p:nvGrpSpPr>
        <p:grpSpPr>
          <a:xfrm>
            <a:off x="8148968" y="2362526"/>
            <a:ext cx="1979481" cy="2434626"/>
            <a:chOff x="6707319" y="2362526"/>
            <a:chExt cx="1979481" cy="2434626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BEAD360-AB5C-3548-A4ED-57292D42B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46"/>
            <a:stretch/>
          </p:blipFill>
          <p:spPr>
            <a:xfrm>
              <a:off x="6707319" y="2362526"/>
              <a:ext cx="1979481" cy="2362618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C67CF9-22BD-2143-809E-3628C7585F9B}"/>
                </a:ext>
              </a:extLst>
            </p:cNvPr>
            <p:cNvSpPr/>
            <p:nvPr/>
          </p:nvSpPr>
          <p:spPr>
            <a:xfrm>
              <a:off x="6965192" y="4489375"/>
              <a:ext cx="14637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i="1" dirty="0" err="1">
                  <a:solidFill>
                    <a:schemeClr val="bg1"/>
                  </a:solidFill>
                </a:rPr>
                <a:t>Adhatoda</a:t>
              </a:r>
              <a:r>
                <a:rPr lang="it-IT" sz="1400" b="1" i="1" dirty="0">
                  <a:solidFill>
                    <a:schemeClr val="bg1"/>
                  </a:solidFill>
                </a:rPr>
                <a:t> </a:t>
              </a:r>
              <a:r>
                <a:rPr lang="it-IT" sz="1400" b="1" i="1" dirty="0" err="1">
                  <a:solidFill>
                    <a:schemeClr val="bg1"/>
                  </a:solidFill>
                </a:rPr>
                <a:t>vasica</a:t>
              </a:r>
              <a:r>
                <a:rPr lang="it-IT" sz="1400" b="1" i="1" dirty="0">
                  <a:solidFill>
                    <a:schemeClr val="bg1"/>
                  </a:solidFill>
                </a:rPr>
                <a:t> 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E671DA-F27B-7749-9543-8DFADC87FCC7}"/>
              </a:ext>
            </a:extLst>
          </p:cNvPr>
          <p:cNvSpPr txBox="1"/>
          <p:nvPr/>
        </p:nvSpPr>
        <p:spPr>
          <a:xfrm>
            <a:off x="3461418" y="4489376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cs typeface="Arial" panose="020B0604020202020204" pitchFamily="34" charset="0"/>
              </a:rPr>
              <a:t>pyrrolinium</a:t>
            </a:r>
            <a:r>
              <a:rPr lang="en-US" sz="1000" b="1" dirty="0">
                <a:cs typeface="Arial" panose="020B0604020202020204" pitchFamily="34" charset="0"/>
              </a:rPr>
              <a:t> ion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269041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8529"/>
            <a:ext cx="3205336" cy="320533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071A02-708D-9243-85C4-E887E6D9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9FB3FCD-40B5-5948-98DC-9E6AB20F27F9}"/>
              </a:ext>
            </a:extLst>
          </p:cNvPr>
          <p:cNvSpPr/>
          <p:nvPr/>
        </p:nvSpPr>
        <p:spPr>
          <a:xfrm>
            <a:off x="1650740" y="3570305"/>
            <a:ext cx="8820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200" b="1" dirty="0" err="1"/>
              <a:t>Febrifugine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quinazolinic</a:t>
            </a:r>
            <a:r>
              <a:rPr lang="it-IT" sz="2200" dirty="0"/>
              <a:t> </a:t>
            </a:r>
            <a:r>
              <a:rPr lang="it-IT" sz="2200" dirty="0" err="1"/>
              <a:t>akaloid</a:t>
            </a:r>
            <a:r>
              <a:rPr lang="it-IT" sz="2200" dirty="0"/>
              <a:t>, </a:t>
            </a:r>
            <a:r>
              <a:rPr lang="it-IT" sz="2200" dirty="0" err="1"/>
              <a:t>biosynthetic</a:t>
            </a:r>
            <a:r>
              <a:rPr lang="it-IT" sz="2200" dirty="0"/>
              <a:t> </a:t>
            </a:r>
            <a:r>
              <a:rPr lang="it-IT" sz="2200" dirty="0" err="1"/>
              <a:t>pathway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yet</a:t>
            </a:r>
            <a:r>
              <a:rPr lang="it-IT" sz="2200" dirty="0"/>
              <a:t> </a:t>
            </a:r>
            <a:r>
              <a:rPr lang="it-IT" sz="2200" dirty="0" err="1"/>
              <a:t>fully</a:t>
            </a:r>
            <a:r>
              <a:rPr lang="it-IT" sz="2200" dirty="0"/>
              <a:t> </a:t>
            </a:r>
            <a:r>
              <a:rPr lang="it-IT" sz="2200" dirty="0" err="1"/>
              <a:t>known</a:t>
            </a:r>
            <a:r>
              <a:rPr lang="it-IT" sz="22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alkaloid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isolated</a:t>
            </a:r>
            <a:r>
              <a:rPr lang="it-IT" sz="2200" dirty="0"/>
              <a:t> from the </a:t>
            </a:r>
            <a:r>
              <a:rPr lang="it-IT" sz="2200" dirty="0" err="1"/>
              <a:t>root</a:t>
            </a:r>
            <a:r>
              <a:rPr lang="it-IT" sz="2200" dirty="0"/>
              <a:t> of the </a:t>
            </a:r>
            <a:r>
              <a:rPr lang="it-IT" sz="2200" dirty="0" err="1"/>
              <a:t>Chinese</a:t>
            </a:r>
            <a:r>
              <a:rPr lang="it-IT" sz="2200" dirty="0"/>
              <a:t> </a:t>
            </a:r>
            <a:r>
              <a:rPr lang="it-IT" sz="2200" dirty="0" err="1"/>
              <a:t>plant</a:t>
            </a:r>
            <a:r>
              <a:rPr lang="it-IT" sz="2200" dirty="0"/>
              <a:t> </a:t>
            </a:r>
            <a:r>
              <a:rPr lang="it-IT" sz="2200" i="1" dirty="0" err="1"/>
              <a:t>Dichroa</a:t>
            </a:r>
            <a:r>
              <a:rPr lang="it-IT" sz="2200" dirty="0"/>
              <a:t> </a:t>
            </a:r>
            <a:r>
              <a:rPr lang="it-IT" sz="2200" i="1" dirty="0" err="1"/>
              <a:t>febrifuga</a:t>
            </a:r>
            <a:r>
              <a:rPr lang="it-IT" sz="2200" dirty="0"/>
              <a:t> (</a:t>
            </a:r>
            <a:r>
              <a:rPr lang="it-IT" sz="2200" dirty="0" err="1"/>
              <a:t>Saxifragaceae</a:t>
            </a:r>
            <a:r>
              <a:rPr lang="it-IT" sz="2200" dirty="0"/>
              <a:t>) </a:t>
            </a:r>
            <a:r>
              <a:rPr lang="it-IT" sz="2200" dirty="0" err="1"/>
              <a:t>traditionally</a:t>
            </a:r>
            <a:r>
              <a:rPr lang="it-IT" sz="2200" dirty="0"/>
              <a:t> </a:t>
            </a:r>
            <a:r>
              <a:rPr lang="it-IT" sz="2200" dirty="0" err="1"/>
              <a:t>used</a:t>
            </a:r>
            <a:r>
              <a:rPr lang="it-IT" sz="2200" dirty="0"/>
              <a:t> in the treatment of </a:t>
            </a:r>
            <a:r>
              <a:rPr lang="it-IT" sz="2200" dirty="0" err="1"/>
              <a:t>malarial</a:t>
            </a:r>
            <a:r>
              <a:rPr lang="it-IT" sz="2200" dirty="0"/>
              <a:t> </a:t>
            </a:r>
            <a:r>
              <a:rPr lang="it-IT" sz="2200" dirty="0" err="1"/>
              <a:t>fevers</a:t>
            </a:r>
            <a:r>
              <a:rPr lang="it-IT" sz="22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/>
              <a:t>More </a:t>
            </a:r>
            <a:r>
              <a:rPr lang="it-IT" sz="2200" dirty="0" err="1"/>
              <a:t>powerful</a:t>
            </a:r>
            <a:r>
              <a:rPr lang="it-IT" sz="2200" dirty="0"/>
              <a:t> </a:t>
            </a:r>
            <a:r>
              <a:rPr lang="it-IT" sz="2200" dirty="0" err="1"/>
              <a:t>than</a:t>
            </a:r>
            <a:r>
              <a:rPr lang="it-IT" sz="2200" dirty="0"/>
              <a:t> </a:t>
            </a:r>
            <a:r>
              <a:rPr lang="it-IT" sz="2200" dirty="0" err="1"/>
              <a:t>quinine</a:t>
            </a:r>
            <a:r>
              <a:rPr lang="it-IT" sz="2200" dirty="0"/>
              <a:t> </a:t>
            </a:r>
            <a:r>
              <a:rPr lang="it-IT" sz="2200" dirty="0" err="1"/>
              <a:t>but</a:t>
            </a:r>
            <a:r>
              <a:rPr lang="it-IT" sz="2200" dirty="0"/>
              <a:t> with </a:t>
            </a:r>
            <a:r>
              <a:rPr lang="it-IT" sz="2200" dirty="0" err="1"/>
              <a:t>unacceptable</a:t>
            </a:r>
            <a:r>
              <a:rPr lang="it-IT" sz="2200" dirty="0"/>
              <a:t> side </a:t>
            </a:r>
            <a:r>
              <a:rPr lang="it-IT" sz="2200" dirty="0" err="1"/>
              <a:t>effects</a:t>
            </a:r>
            <a:r>
              <a:rPr lang="it-IT" sz="2200" dirty="0"/>
              <a:t> </a:t>
            </a:r>
            <a:r>
              <a:rPr lang="it-IT" sz="2200" dirty="0" err="1"/>
              <a:t>such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liver</a:t>
            </a:r>
            <a:r>
              <a:rPr lang="it-IT" sz="2200" dirty="0"/>
              <a:t> </a:t>
            </a:r>
            <a:r>
              <a:rPr lang="it-IT" sz="2200" dirty="0" err="1"/>
              <a:t>toxicity</a:t>
            </a:r>
            <a:r>
              <a:rPr lang="it-IT" sz="2200" dirty="0"/>
              <a:t> and </a:t>
            </a:r>
            <a:r>
              <a:rPr lang="it-IT" sz="2200" dirty="0" err="1"/>
              <a:t>emetic</a:t>
            </a:r>
            <a:r>
              <a:rPr lang="it-IT" sz="2200" dirty="0"/>
              <a:t> </a:t>
            </a:r>
            <a:r>
              <a:rPr lang="it-IT" sz="2200" dirty="0" err="1"/>
              <a:t>properties</a:t>
            </a:r>
            <a:r>
              <a:rPr lang="it-IT" sz="2200" dirty="0"/>
              <a:t> </a:t>
            </a:r>
            <a:r>
              <a:rPr lang="it-IT" sz="2200" dirty="0" err="1"/>
              <a:t>which</a:t>
            </a:r>
            <a:r>
              <a:rPr lang="it-IT" sz="2200" dirty="0"/>
              <a:t> </a:t>
            </a:r>
            <a:r>
              <a:rPr lang="it-IT" sz="2200" dirty="0" err="1"/>
              <a:t>prevented</a:t>
            </a:r>
            <a:r>
              <a:rPr lang="it-IT" sz="2200" dirty="0"/>
              <a:t> </a:t>
            </a:r>
            <a:r>
              <a:rPr lang="it-IT" sz="2200" dirty="0" err="1"/>
              <a:t>its</a:t>
            </a:r>
            <a:r>
              <a:rPr lang="it-IT" sz="2200" dirty="0"/>
              <a:t> use </a:t>
            </a:r>
            <a:r>
              <a:rPr lang="it-IT" sz="2200" dirty="0" err="1"/>
              <a:t>as</a:t>
            </a:r>
            <a:r>
              <a:rPr lang="it-IT" sz="2200" dirty="0"/>
              <a:t> a </a:t>
            </a:r>
            <a:r>
              <a:rPr lang="it-IT" sz="2200" dirty="0" err="1"/>
              <a:t>drug</a:t>
            </a:r>
            <a:r>
              <a:rPr lang="it-IT" sz="22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used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a model to produce non-</a:t>
            </a:r>
            <a:r>
              <a:rPr lang="it-IT" sz="2200" dirty="0" err="1"/>
              <a:t>toxic</a:t>
            </a:r>
            <a:r>
              <a:rPr lang="it-IT" sz="2200" dirty="0"/>
              <a:t> </a:t>
            </a:r>
            <a:r>
              <a:rPr lang="it-IT" sz="2200" dirty="0" err="1"/>
              <a:t>synthetic</a:t>
            </a:r>
            <a:r>
              <a:rPr lang="it-IT" sz="2200" dirty="0"/>
              <a:t> </a:t>
            </a:r>
            <a:r>
              <a:rPr lang="it-IT" sz="2200" dirty="0" err="1"/>
              <a:t>analogues</a:t>
            </a:r>
            <a:r>
              <a:rPr lang="it-IT" sz="2200" dirty="0"/>
              <a:t> (</a:t>
            </a:r>
            <a:r>
              <a:rPr lang="it-IT" sz="2200" b="1" dirty="0" err="1"/>
              <a:t>halofuginone</a:t>
            </a:r>
            <a:r>
              <a:rPr lang="it-IT" sz="2200" dirty="0"/>
              <a:t>)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6DA4341-C222-C241-AC0D-2704AF363B9B}"/>
              </a:ext>
            </a:extLst>
          </p:cNvPr>
          <p:cNvGrpSpPr/>
          <p:nvPr/>
        </p:nvGrpSpPr>
        <p:grpSpPr>
          <a:xfrm>
            <a:off x="6600057" y="215608"/>
            <a:ext cx="3157037" cy="2925360"/>
            <a:chOff x="5076056" y="161265"/>
            <a:chExt cx="3157037" cy="292536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04EF47E-D5EC-0143-8C8B-F60723131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61265"/>
              <a:ext cx="3157037" cy="2899863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694B29C9-B734-A74A-A78B-A8191CBB5C54}"/>
                </a:ext>
              </a:extLst>
            </p:cNvPr>
            <p:cNvSpPr/>
            <p:nvPr/>
          </p:nvSpPr>
          <p:spPr>
            <a:xfrm>
              <a:off x="5802258" y="2717293"/>
              <a:ext cx="1865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err="1">
                  <a:solidFill>
                    <a:schemeClr val="bg1"/>
                  </a:solidFill>
                </a:rPr>
                <a:t>Dichroa</a:t>
              </a:r>
              <a:r>
                <a:rPr lang="it-IT" b="1" dirty="0">
                  <a:solidFill>
                    <a:schemeClr val="bg1"/>
                  </a:solidFill>
                </a:rPr>
                <a:t> </a:t>
              </a:r>
              <a:r>
                <a:rPr lang="it-IT" b="1" i="1" dirty="0" err="1">
                  <a:solidFill>
                    <a:schemeClr val="bg1"/>
                  </a:solidFill>
                </a:rPr>
                <a:t>febrifuga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7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99856" y="863279"/>
            <a:ext cx="2618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7030A0"/>
                </a:solidFill>
              </a:rPr>
              <a:t>Imidazole</a:t>
            </a:r>
            <a:r>
              <a:rPr lang="it-IT" sz="2400" b="1" dirty="0">
                <a:solidFill>
                  <a:srgbClr val="7030A0"/>
                </a:solidFill>
              </a:rPr>
              <a:t> </a:t>
            </a:r>
            <a:r>
              <a:rPr lang="it-IT" sz="2400" b="1" dirty="0" err="1">
                <a:solidFill>
                  <a:srgbClr val="7030A0"/>
                </a:solidFill>
              </a:rPr>
              <a:t>alkaloids</a:t>
            </a:r>
            <a:endParaRPr lang="it-IT" sz="2400" b="1" dirty="0">
              <a:solidFill>
                <a:srgbClr val="7030A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"/>
          <a:stretch/>
        </p:blipFill>
        <p:spPr>
          <a:xfrm>
            <a:off x="3435659" y="1346065"/>
            <a:ext cx="4500708" cy="223224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3A10A64-CC6B-4241-B012-FE81D015513F}"/>
              </a:ext>
            </a:extLst>
          </p:cNvPr>
          <p:cNvSpPr/>
          <p:nvPr/>
        </p:nvSpPr>
        <p:spPr>
          <a:xfrm>
            <a:off x="3588822" y="198691"/>
            <a:ext cx="492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7030A0"/>
                </a:solidFill>
              </a:rPr>
              <a:t>Alkaloids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derived</a:t>
            </a:r>
            <a:r>
              <a:rPr lang="it-IT" sz="2800" b="1" dirty="0">
                <a:solidFill>
                  <a:srgbClr val="7030A0"/>
                </a:solidFill>
              </a:rPr>
              <a:t> from </a:t>
            </a:r>
            <a:r>
              <a:rPr lang="it-IT" sz="2800" b="1" dirty="0" err="1">
                <a:solidFill>
                  <a:srgbClr val="7030A0"/>
                </a:solidFill>
              </a:rPr>
              <a:t>histidine</a:t>
            </a:r>
            <a:endParaRPr lang="it-IT" sz="2800" b="1" dirty="0">
              <a:solidFill>
                <a:srgbClr val="7030A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6F1EBCF-ACEB-8843-A339-C4FED2F98FCC}"/>
              </a:ext>
            </a:extLst>
          </p:cNvPr>
          <p:cNvSpPr/>
          <p:nvPr/>
        </p:nvSpPr>
        <p:spPr>
          <a:xfrm>
            <a:off x="1991545" y="3861049"/>
            <a:ext cx="82628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Histamine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product</a:t>
            </a:r>
            <a:r>
              <a:rPr lang="it-IT" dirty="0"/>
              <a:t> of the </a:t>
            </a:r>
            <a:r>
              <a:rPr lang="it-IT" dirty="0" err="1"/>
              <a:t>decarboxylation</a:t>
            </a:r>
            <a:r>
              <a:rPr lang="it-IT" dirty="0"/>
              <a:t> of </a:t>
            </a:r>
            <a:r>
              <a:rPr lang="it-IT" dirty="0" err="1"/>
              <a:t>histidine</a:t>
            </a:r>
            <a:r>
              <a:rPr lang="it-IT" dirty="0"/>
              <a:t>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responsible</a:t>
            </a:r>
            <a:r>
              <a:rPr lang="it-IT" dirty="0"/>
              <a:t> for </a:t>
            </a:r>
            <a:r>
              <a:rPr lang="it-IT" dirty="0" err="1"/>
              <a:t>allergic</a:t>
            </a:r>
            <a:r>
              <a:rPr lang="it-IT" dirty="0"/>
              <a:t> </a:t>
            </a:r>
            <a:r>
              <a:rPr lang="it-IT" dirty="0" err="1"/>
              <a:t>reactions</a:t>
            </a:r>
            <a:r>
              <a:rPr lang="it-IT" dirty="0"/>
              <a:t> in </a:t>
            </a:r>
            <a:r>
              <a:rPr lang="it-IT" dirty="0" err="1"/>
              <a:t>humans</a:t>
            </a:r>
            <a:r>
              <a:rPr lang="it-IT" dirty="0"/>
              <a:t>, for </a:t>
            </a:r>
            <a:r>
              <a:rPr lang="it-IT" dirty="0" err="1"/>
              <a:t>example</a:t>
            </a:r>
            <a:r>
              <a:rPr lang="it-IT" dirty="0"/>
              <a:t> in </a:t>
            </a:r>
            <a:r>
              <a:rPr lang="it-IT" dirty="0" err="1"/>
              <a:t>response</a:t>
            </a:r>
            <a:r>
              <a:rPr lang="it-IT" dirty="0"/>
              <a:t> to </a:t>
            </a:r>
            <a:r>
              <a:rPr lang="it-IT" dirty="0" err="1"/>
              <a:t>insect</a:t>
            </a:r>
            <a:r>
              <a:rPr lang="it-IT" dirty="0"/>
              <a:t> </a:t>
            </a:r>
            <a:r>
              <a:rPr lang="it-IT" dirty="0" err="1"/>
              <a:t>bites</a:t>
            </a:r>
            <a:r>
              <a:rPr lang="it-IT" dirty="0"/>
              <a:t> or </a:t>
            </a:r>
            <a:r>
              <a:rPr lang="it-IT" dirty="0" err="1"/>
              <a:t>pollen</a:t>
            </a:r>
            <a:r>
              <a:rPr lang="it-IT" dirty="0"/>
              <a:t>. </a:t>
            </a:r>
            <a:r>
              <a:rPr lang="it-IT" dirty="0" err="1"/>
              <a:t>Events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type</a:t>
            </a:r>
            <a:r>
              <a:rPr lang="it-IT" dirty="0"/>
              <a:t> </a:t>
            </a:r>
            <a:r>
              <a:rPr lang="it-IT" dirty="0" err="1"/>
              <a:t>stimulate</a:t>
            </a:r>
            <a:r>
              <a:rPr lang="it-IT" dirty="0"/>
              <a:t> the </a:t>
            </a:r>
            <a:r>
              <a:rPr lang="it-IT" dirty="0" err="1"/>
              <a:t>action</a:t>
            </a:r>
            <a:r>
              <a:rPr lang="it-IT" dirty="0"/>
              <a:t> of the </a:t>
            </a:r>
            <a:r>
              <a:rPr lang="it-IT" dirty="0" err="1"/>
              <a:t>enzyme</a:t>
            </a:r>
            <a:r>
              <a:rPr lang="it-IT" dirty="0"/>
              <a:t> </a:t>
            </a:r>
            <a:r>
              <a:rPr lang="it-IT" dirty="0" err="1"/>
              <a:t>histidine</a:t>
            </a:r>
            <a:r>
              <a:rPr lang="it-IT" dirty="0"/>
              <a:t> </a:t>
            </a:r>
            <a:r>
              <a:rPr lang="it-IT" dirty="0" err="1"/>
              <a:t>decarboxylase</a:t>
            </a:r>
            <a:r>
              <a:rPr lang="it-IT" dirty="0"/>
              <a:t> and the </a:t>
            </a:r>
            <a:r>
              <a:rPr lang="it-IT" dirty="0" err="1"/>
              <a:t>histamine</a:t>
            </a:r>
            <a:r>
              <a:rPr lang="it-IT" dirty="0"/>
              <a:t> </a:t>
            </a:r>
            <a:r>
              <a:rPr lang="it-IT" dirty="0" err="1"/>
              <a:t>produced</a:t>
            </a:r>
            <a:r>
              <a:rPr lang="it-IT" dirty="0"/>
              <a:t> by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released</a:t>
            </a:r>
            <a:r>
              <a:rPr lang="it-IT" dirty="0"/>
              <a:t> by </a:t>
            </a:r>
            <a:r>
              <a:rPr lang="it-IT" dirty="0" err="1"/>
              <a:t>mast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interacts</a:t>
            </a:r>
            <a:r>
              <a:rPr lang="it-IT" dirty="0"/>
              <a:t> with H1 </a:t>
            </a:r>
            <a:r>
              <a:rPr lang="it-IT" dirty="0" err="1"/>
              <a:t>receptors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are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inflammatory</a:t>
            </a:r>
            <a:r>
              <a:rPr lang="it-IT" dirty="0"/>
              <a:t> and </a:t>
            </a:r>
            <a:r>
              <a:rPr lang="it-IT" dirty="0" err="1"/>
              <a:t>allergic</a:t>
            </a:r>
            <a:r>
              <a:rPr lang="it-IT" dirty="0"/>
              <a:t> </a:t>
            </a:r>
            <a:r>
              <a:rPr lang="it-IT" dirty="0" err="1"/>
              <a:t>responses</a:t>
            </a:r>
            <a:r>
              <a:rPr lang="it-IT" dirty="0"/>
              <a:t>. The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antihistamine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for H1 </a:t>
            </a:r>
            <a:r>
              <a:rPr lang="it-IT" dirty="0" err="1"/>
              <a:t>receptor</a:t>
            </a:r>
            <a:r>
              <a:rPr lang="it-IT" dirty="0"/>
              <a:t> </a:t>
            </a:r>
            <a:r>
              <a:rPr lang="it-IT" dirty="0" err="1"/>
              <a:t>agonists</a:t>
            </a:r>
            <a:r>
              <a:rPr lang="it-IT" dirty="0"/>
              <a:t>, </a:t>
            </a:r>
            <a:r>
              <a:rPr lang="it-IT" dirty="0" err="1"/>
              <a:t>prescribed</a:t>
            </a:r>
            <a:r>
              <a:rPr lang="it-IT" dirty="0"/>
              <a:t> for </a:t>
            </a:r>
            <a:r>
              <a:rPr lang="it-IT" dirty="0" err="1"/>
              <a:t>allergies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allergic</a:t>
            </a:r>
            <a:r>
              <a:rPr lang="it-IT" dirty="0"/>
              <a:t> </a:t>
            </a:r>
            <a:r>
              <a:rPr lang="it-IT" dirty="0" err="1"/>
              <a:t>rhinitis</a:t>
            </a:r>
            <a:r>
              <a:rPr lang="it-IT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Among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histamine</a:t>
            </a:r>
            <a:r>
              <a:rPr lang="it-IT" dirty="0"/>
              <a:t> are the </a:t>
            </a:r>
            <a:r>
              <a:rPr lang="it-IT" dirty="0" err="1"/>
              <a:t>dilation</a:t>
            </a:r>
            <a:r>
              <a:rPr lang="it-IT" dirty="0"/>
              <a:t> of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vessels</a:t>
            </a:r>
            <a:r>
              <a:rPr lang="it-IT" dirty="0"/>
              <a:t>, </a:t>
            </a:r>
            <a:r>
              <a:rPr lang="it-IT" dirty="0" err="1"/>
              <a:t>inflammation</a:t>
            </a:r>
            <a:r>
              <a:rPr lang="it-IT" dirty="0"/>
              <a:t> and </a:t>
            </a:r>
            <a:r>
              <a:rPr lang="it-IT" dirty="0" err="1"/>
              <a:t>swelling</a:t>
            </a:r>
            <a:r>
              <a:rPr lang="it-IT" dirty="0"/>
              <a:t> of the </a:t>
            </a:r>
            <a:r>
              <a:rPr lang="it-IT" dirty="0" err="1"/>
              <a:t>tissues</a:t>
            </a:r>
            <a:r>
              <a:rPr lang="it-IT" dirty="0"/>
              <a:t> and the </a:t>
            </a:r>
            <a:r>
              <a:rPr lang="it-IT" dirty="0" err="1"/>
              <a:t>occlusion</a:t>
            </a:r>
            <a:r>
              <a:rPr lang="it-IT" dirty="0"/>
              <a:t> of the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.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7DE36C7-10BD-E744-9AC3-8BA2E1E8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33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CAD3AD-7437-D942-8BC7-6FD16345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5</a:t>
            </a:fld>
            <a:endParaRPr lang="it-IT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224F3A8-67D5-DC43-A4AE-82EB41385A77}"/>
              </a:ext>
            </a:extLst>
          </p:cNvPr>
          <p:cNvGrpSpPr/>
          <p:nvPr/>
        </p:nvGrpSpPr>
        <p:grpSpPr>
          <a:xfrm>
            <a:off x="2543138" y="-58635"/>
            <a:ext cx="6264696" cy="2180079"/>
            <a:chOff x="899592" y="-17349"/>
            <a:chExt cx="7540236" cy="2699624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73AF50EE-5DB9-C048-BD72-6CDFDB9C6D3E}"/>
                </a:ext>
              </a:extLst>
            </p:cNvPr>
            <p:cNvGrpSpPr/>
            <p:nvPr/>
          </p:nvGrpSpPr>
          <p:grpSpPr>
            <a:xfrm>
              <a:off x="899592" y="-17349"/>
              <a:ext cx="7490745" cy="2699624"/>
              <a:chOff x="830426" y="2204864"/>
              <a:chExt cx="7850785" cy="2917336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FEBD2A7B-A7D6-3342-8C15-964AB9E5D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470" b="25060"/>
              <a:stretch/>
            </p:blipFill>
            <p:spPr>
              <a:xfrm>
                <a:off x="877484" y="2709933"/>
                <a:ext cx="7803727" cy="2412267"/>
              </a:xfrm>
              <a:prstGeom prst="rect">
                <a:avLst/>
              </a:prstGeom>
            </p:spPr>
          </p:pic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67C40264-CC83-6C4D-8FCA-4DE1DE4ABA1C}"/>
                  </a:ext>
                </a:extLst>
              </p:cNvPr>
              <p:cNvSpPr/>
              <p:nvPr/>
            </p:nvSpPr>
            <p:spPr>
              <a:xfrm>
                <a:off x="830426" y="2204864"/>
                <a:ext cx="1174236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DD47FCBE-2B06-B346-BB29-F5B8BA9E042A}"/>
                  </a:ext>
                </a:extLst>
              </p:cNvPr>
              <p:cNvSpPr/>
              <p:nvPr/>
            </p:nvSpPr>
            <p:spPr>
              <a:xfrm>
                <a:off x="924542" y="4402120"/>
                <a:ext cx="1080120" cy="72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A7AAA8E-0108-8247-A91D-8D4532ABBC7D}"/>
                </a:ext>
              </a:extLst>
            </p:cNvPr>
            <p:cNvSpPr/>
            <p:nvPr/>
          </p:nvSpPr>
          <p:spPr>
            <a:xfrm>
              <a:off x="1761703" y="746084"/>
              <a:ext cx="1872208" cy="165618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1235E7F2-8BB8-3A4B-AA53-A7AA5D2B867F}"/>
                </a:ext>
              </a:extLst>
            </p:cNvPr>
            <p:cNvSpPr/>
            <p:nvPr/>
          </p:nvSpPr>
          <p:spPr>
            <a:xfrm>
              <a:off x="6232775" y="315822"/>
              <a:ext cx="2207053" cy="2160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5CD2BCC3-446F-294D-86B8-6D0C5FD85DB5}"/>
              </a:ext>
            </a:extLst>
          </p:cNvPr>
          <p:cNvGrpSpPr/>
          <p:nvPr/>
        </p:nvGrpSpPr>
        <p:grpSpPr>
          <a:xfrm>
            <a:off x="1854878" y="3656419"/>
            <a:ext cx="2182281" cy="2880290"/>
            <a:chOff x="330877" y="3656419"/>
            <a:chExt cx="2182281" cy="288029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BC51C1F-0ED5-6D43-878A-BD743B27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77" y="3656419"/>
              <a:ext cx="2182281" cy="2880290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0DC20A7A-0FCE-2349-8EBB-A6F8B8CB9503}"/>
                </a:ext>
              </a:extLst>
            </p:cNvPr>
            <p:cNvSpPr/>
            <p:nvPr/>
          </p:nvSpPr>
          <p:spPr>
            <a:xfrm>
              <a:off x="451751" y="6202461"/>
              <a:ext cx="19405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400" b="1" i="1" dirty="0" err="1">
                  <a:solidFill>
                    <a:schemeClr val="bg1"/>
                  </a:solidFill>
                </a:rPr>
                <a:t>Pilocarpus</a:t>
              </a:r>
              <a:r>
                <a:rPr lang="it-IT" sz="1400" b="1" i="1" dirty="0">
                  <a:solidFill>
                    <a:schemeClr val="bg1"/>
                  </a:solidFill>
                </a:rPr>
                <a:t> </a:t>
              </a:r>
              <a:r>
                <a:rPr lang="it-IT" sz="1400" b="1" i="1" dirty="0" err="1">
                  <a:solidFill>
                    <a:schemeClr val="bg1"/>
                  </a:solidFill>
                </a:rPr>
                <a:t>microphyllus</a:t>
              </a:r>
              <a:endParaRPr lang="it-IT" sz="14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18E37020-90E1-BA41-BFFF-01E482D4AEA8}"/>
              </a:ext>
            </a:extLst>
          </p:cNvPr>
          <p:cNvSpPr/>
          <p:nvPr/>
        </p:nvSpPr>
        <p:spPr>
          <a:xfrm>
            <a:off x="4223792" y="3609853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Probably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the </a:t>
            </a:r>
            <a:r>
              <a:rPr lang="it-IT" dirty="0" err="1"/>
              <a:t>imidazole</a:t>
            </a:r>
            <a:r>
              <a:rPr lang="it-IT" dirty="0"/>
              <a:t> </a:t>
            </a:r>
            <a:r>
              <a:rPr lang="it-IT" dirty="0" err="1"/>
              <a:t>alkaloids</a:t>
            </a:r>
            <a:r>
              <a:rPr lang="it-IT" dirty="0"/>
              <a:t> </a:t>
            </a:r>
            <a:r>
              <a:rPr lang="it-IT" b="1" dirty="0"/>
              <a:t>pilocarpine</a:t>
            </a:r>
            <a:r>
              <a:rPr lang="it-IT" dirty="0"/>
              <a:t> and </a:t>
            </a:r>
            <a:r>
              <a:rPr lang="it-IT" b="1" dirty="0" err="1"/>
              <a:t>pilosin</a:t>
            </a:r>
            <a:r>
              <a:rPr lang="it-IT" dirty="0"/>
              <a:t> derive from </a:t>
            </a:r>
            <a:r>
              <a:rPr lang="it-IT" dirty="0" err="1"/>
              <a:t>histidine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experimental</a:t>
            </a:r>
            <a:r>
              <a:rPr lang="it-IT" dirty="0"/>
              <a:t> data are </a:t>
            </a:r>
            <a:r>
              <a:rPr lang="it-IT" dirty="0" err="1"/>
              <a:t>lacking</a:t>
            </a:r>
            <a:r>
              <a:rPr lang="it-IT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/>
              <a:t>They</a:t>
            </a:r>
            <a:r>
              <a:rPr lang="it-IT" dirty="0"/>
              <a:t> are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leaves</a:t>
            </a:r>
            <a:r>
              <a:rPr lang="it-IT" dirty="0"/>
              <a:t> of </a:t>
            </a:r>
            <a:r>
              <a:rPr lang="it-IT" i="1" dirty="0" err="1"/>
              <a:t>Pilocarpus</a:t>
            </a:r>
            <a:r>
              <a:rPr lang="it-IT" i="1" dirty="0"/>
              <a:t> </a:t>
            </a:r>
            <a:r>
              <a:rPr lang="it-IT" i="1" dirty="0" err="1"/>
              <a:t>microphyllus</a:t>
            </a:r>
            <a:r>
              <a:rPr lang="it-IT" i="1" dirty="0"/>
              <a:t> </a:t>
            </a:r>
            <a:r>
              <a:rPr lang="it-IT" dirty="0"/>
              <a:t>and </a:t>
            </a:r>
            <a:r>
              <a:rPr lang="it-IT" i="1" dirty="0"/>
              <a:t>P.</a:t>
            </a:r>
            <a:r>
              <a:rPr lang="it-IT" dirty="0"/>
              <a:t> </a:t>
            </a:r>
            <a:r>
              <a:rPr lang="it-IT" i="1" dirty="0"/>
              <a:t>jaborandi</a:t>
            </a:r>
            <a:r>
              <a:rPr lang="it-IT" dirty="0"/>
              <a:t> (</a:t>
            </a:r>
            <a:r>
              <a:rPr lang="it-IT" dirty="0" err="1"/>
              <a:t>Rutaceae</a:t>
            </a:r>
            <a:r>
              <a:rPr lang="it-IT" dirty="0"/>
              <a:t>), small </a:t>
            </a:r>
            <a:r>
              <a:rPr lang="it-IT" dirty="0" err="1"/>
              <a:t>shrubs</a:t>
            </a:r>
            <a:r>
              <a:rPr lang="it-IT" dirty="0"/>
              <a:t> native to Brazil and Paraguay.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/>
              <a:t>Pilocarpine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alkaloid</a:t>
            </a:r>
            <a:r>
              <a:rPr lang="it-IT" dirty="0"/>
              <a:t> (0.5-1%),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err="1"/>
              <a:t>ophthalmic</a:t>
            </a:r>
            <a:r>
              <a:rPr lang="it-IT" dirty="0"/>
              <a:t> </a:t>
            </a:r>
            <a:r>
              <a:rPr lang="it-IT" dirty="0" err="1"/>
              <a:t>practice</a:t>
            </a:r>
            <a:r>
              <a:rPr lang="it-IT" dirty="0"/>
              <a:t> in the </a:t>
            </a:r>
            <a:r>
              <a:rPr lang="it-IT" dirty="0" err="1"/>
              <a:t>form</a:t>
            </a:r>
            <a:r>
              <a:rPr lang="it-IT" dirty="0"/>
              <a:t> of </a:t>
            </a:r>
            <a:r>
              <a:rPr lang="it-IT" dirty="0" err="1"/>
              <a:t>eye</a:t>
            </a:r>
            <a:r>
              <a:rPr lang="it-IT" dirty="0"/>
              <a:t> </a:t>
            </a:r>
            <a:r>
              <a:rPr lang="it-IT" dirty="0" err="1"/>
              <a:t>drops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miotic</a:t>
            </a:r>
            <a:r>
              <a:rPr lang="it-IT" dirty="0"/>
              <a:t> and for the treatment of glaucoma.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/>
              <a:t>Pilocarpine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cholinergic</a:t>
            </a:r>
            <a:r>
              <a:rPr lang="it-IT" dirty="0"/>
              <a:t> agent and </a:t>
            </a:r>
            <a:r>
              <a:rPr lang="it-IT" dirty="0" err="1"/>
              <a:t>stimulates</a:t>
            </a:r>
            <a:r>
              <a:rPr lang="it-IT" dirty="0"/>
              <a:t> </a:t>
            </a:r>
            <a:r>
              <a:rPr lang="it-IT" dirty="0" err="1"/>
              <a:t>muscarinic</a:t>
            </a:r>
            <a:r>
              <a:rPr lang="it-IT" dirty="0"/>
              <a:t> </a:t>
            </a:r>
            <a:r>
              <a:rPr lang="it-IT" dirty="0" err="1"/>
              <a:t>receptors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the </a:t>
            </a:r>
            <a:r>
              <a:rPr lang="it-IT" dirty="0" err="1"/>
              <a:t>eye</a:t>
            </a:r>
            <a:r>
              <a:rPr lang="it-IT" dirty="0"/>
              <a:t> </a:t>
            </a:r>
            <a:r>
              <a:rPr lang="it-IT" dirty="0" err="1"/>
              <a:t>causing</a:t>
            </a:r>
            <a:r>
              <a:rPr lang="it-IT" dirty="0"/>
              <a:t> </a:t>
            </a:r>
            <a:r>
              <a:rPr lang="it-IT" dirty="0" err="1"/>
              <a:t>contraction</a:t>
            </a:r>
            <a:r>
              <a:rPr lang="it-IT" dirty="0"/>
              <a:t> of the </a:t>
            </a:r>
            <a:r>
              <a:rPr lang="it-IT" dirty="0" err="1"/>
              <a:t>pupil</a:t>
            </a:r>
            <a:r>
              <a:rPr lang="it-IT" dirty="0"/>
              <a:t>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AE58A14-3E79-4F4D-BA5F-EE6B8126C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55" y="2033324"/>
            <a:ext cx="5161264" cy="13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4F92BBF-97FC-E642-8A17-E70E1A67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6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0EB99B-4987-EA46-A18A-7142AA06545B}"/>
              </a:ext>
            </a:extLst>
          </p:cNvPr>
          <p:cNvSpPr/>
          <p:nvPr/>
        </p:nvSpPr>
        <p:spPr>
          <a:xfrm>
            <a:off x="2001888" y="620689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Most</a:t>
            </a:r>
            <a:r>
              <a:rPr lang="it-IT" sz="2400" dirty="0"/>
              <a:t> </a:t>
            </a:r>
            <a:r>
              <a:rPr lang="it-IT" sz="2400" dirty="0" err="1"/>
              <a:t>alkaloids</a:t>
            </a:r>
            <a:r>
              <a:rPr lang="it-IT" sz="2400" dirty="0"/>
              <a:t> derive from amino acid </a:t>
            </a:r>
            <a:r>
              <a:rPr lang="it-IT" sz="2400" dirty="0" err="1"/>
              <a:t>precursors</a:t>
            </a:r>
            <a:r>
              <a:rPr lang="it-IT" sz="2400" dirty="0"/>
              <a:t> </a:t>
            </a:r>
            <a:r>
              <a:rPr lang="it-IT" sz="2400" dirty="0" err="1"/>
              <a:t>thanks</a:t>
            </a:r>
            <a:r>
              <a:rPr lang="it-IT" sz="2400" dirty="0"/>
              <a:t> to </a:t>
            </a:r>
            <a:r>
              <a:rPr lang="it-IT" sz="2400" dirty="0" err="1"/>
              <a:t>processes</a:t>
            </a:r>
            <a:r>
              <a:rPr lang="it-IT" sz="2400" dirty="0"/>
              <a:t> </a:t>
            </a:r>
            <a:r>
              <a:rPr lang="it-IT" sz="2400" dirty="0" err="1"/>
              <a:t>which</a:t>
            </a:r>
            <a:r>
              <a:rPr lang="it-IT" sz="2400" dirty="0"/>
              <a:t> incorporate the </a:t>
            </a:r>
            <a:r>
              <a:rPr lang="it-IT" sz="2400" dirty="0" err="1"/>
              <a:t>nitrogen</a:t>
            </a:r>
            <a:r>
              <a:rPr lang="it-IT" sz="2400" dirty="0"/>
              <a:t> </a:t>
            </a:r>
            <a:r>
              <a:rPr lang="it-IT" sz="2400" dirty="0" err="1"/>
              <a:t>atom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with a large part of the amino acid </a:t>
            </a:r>
            <a:r>
              <a:rPr lang="it-IT" sz="2400" dirty="0" err="1"/>
              <a:t>skeleton</a:t>
            </a:r>
            <a:r>
              <a:rPr lang="it-IT" sz="2400" dirty="0"/>
              <a:t> in the </a:t>
            </a:r>
            <a:r>
              <a:rPr lang="it-IT" sz="2400" dirty="0" err="1"/>
              <a:t>final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alkaloids</a:t>
            </a:r>
            <a:r>
              <a:rPr lang="it-IT" sz="2400" dirty="0"/>
              <a:t> do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fit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scheme</a:t>
            </a:r>
            <a:r>
              <a:rPr lang="it-IT" sz="2400" dirty="0"/>
              <a:t> and are </a:t>
            </a:r>
            <a:r>
              <a:rPr lang="it-IT" sz="2400" dirty="0" err="1"/>
              <a:t>mainly</a:t>
            </a:r>
            <a:r>
              <a:rPr lang="it-IT" sz="2400" dirty="0"/>
              <a:t> </a:t>
            </a:r>
            <a:r>
              <a:rPr lang="it-IT" sz="2400" dirty="0" err="1"/>
              <a:t>synthesized</a:t>
            </a:r>
            <a:r>
              <a:rPr lang="it-IT" sz="2400" dirty="0"/>
              <a:t> from non-amino acid </a:t>
            </a:r>
            <a:r>
              <a:rPr lang="it-IT" sz="2400" dirty="0" err="1"/>
              <a:t>precursors</a:t>
            </a:r>
            <a:r>
              <a:rPr lang="it-IT" sz="2400" dirty="0"/>
              <a:t> and the </a:t>
            </a:r>
            <a:r>
              <a:rPr lang="it-IT" sz="2400" dirty="0" err="1"/>
              <a:t>nitrogen</a:t>
            </a:r>
            <a:r>
              <a:rPr lang="it-IT" sz="2400" dirty="0"/>
              <a:t> </a:t>
            </a:r>
            <a:r>
              <a:rPr lang="it-IT" sz="2400" dirty="0" err="1"/>
              <a:t>atom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inserted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the </a:t>
            </a:r>
            <a:r>
              <a:rPr lang="it-IT" sz="2400" dirty="0" err="1"/>
              <a:t>structure</a:t>
            </a:r>
            <a:r>
              <a:rPr lang="it-IT" sz="2400" dirty="0"/>
              <a:t> in a </a:t>
            </a:r>
            <a:r>
              <a:rPr lang="it-IT" sz="2400" dirty="0" err="1"/>
              <a:t>final</a:t>
            </a:r>
            <a:r>
              <a:rPr lang="it-IT" sz="2400" dirty="0"/>
              <a:t> </a:t>
            </a:r>
            <a:r>
              <a:rPr lang="it-IT" sz="2400" dirty="0" err="1"/>
              <a:t>step</a:t>
            </a:r>
            <a:r>
              <a:rPr lang="it-IT" sz="2400" dirty="0"/>
              <a:t> of the </a:t>
            </a:r>
            <a:r>
              <a:rPr lang="it-IT" sz="2400" dirty="0" err="1"/>
              <a:t>synthesis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term</a:t>
            </a:r>
            <a:r>
              <a:rPr lang="it-IT" sz="2400" dirty="0"/>
              <a:t> </a:t>
            </a:r>
            <a:r>
              <a:rPr lang="it-IT" sz="2400" dirty="0" err="1"/>
              <a:t>pseudoalkaloid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to </a:t>
            </a:r>
            <a:r>
              <a:rPr lang="it-IT" sz="2400" dirty="0" err="1"/>
              <a:t>identify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class</a:t>
            </a:r>
            <a:r>
              <a:rPr lang="it-IT" sz="2400" dirty="0"/>
              <a:t> of </a:t>
            </a:r>
            <a:r>
              <a:rPr lang="it-IT" sz="2400" dirty="0" err="1"/>
              <a:t>molecules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 are </a:t>
            </a:r>
            <a:r>
              <a:rPr lang="it-IT" sz="2400" dirty="0" err="1"/>
              <a:t>frequently</a:t>
            </a:r>
            <a:r>
              <a:rPr lang="it-IT" sz="2400" dirty="0"/>
              <a:t> </a:t>
            </a:r>
            <a:r>
              <a:rPr lang="it-IT" sz="2400" dirty="0" err="1"/>
              <a:t>based</a:t>
            </a:r>
            <a:r>
              <a:rPr lang="it-IT" sz="2400" dirty="0"/>
              <a:t> on </a:t>
            </a:r>
            <a:r>
              <a:rPr lang="it-IT" sz="2400" dirty="0" err="1"/>
              <a:t>complex</a:t>
            </a:r>
            <a:r>
              <a:rPr lang="it-IT" sz="2400" dirty="0"/>
              <a:t> </a:t>
            </a:r>
            <a:r>
              <a:rPr lang="it-IT" sz="2400" dirty="0" err="1"/>
              <a:t>terepenoid</a:t>
            </a:r>
            <a:r>
              <a:rPr lang="it-IT" sz="2400" dirty="0"/>
              <a:t> or </a:t>
            </a:r>
            <a:r>
              <a:rPr lang="it-IT" sz="2400" dirty="0" err="1"/>
              <a:t>steroid-type</a:t>
            </a:r>
            <a:r>
              <a:rPr lang="it-IT" sz="2400" dirty="0"/>
              <a:t> </a:t>
            </a:r>
            <a:r>
              <a:rPr lang="it-IT" sz="2400" dirty="0" err="1"/>
              <a:t>skeletons</a:t>
            </a:r>
            <a:r>
              <a:rPr lang="it-IT" sz="2400" dirty="0"/>
              <a:t>. The </a:t>
            </a:r>
            <a:r>
              <a:rPr lang="it-IT" sz="2400" dirty="0" err="1"/>
              <a:t>nitrogen</a:t>
            </a:r>
            <a:r>
              <a:rPr lang="it-IT" sz="2400" dirty="0"/>
              <a:t> </a:t>
            </a:r>
            <a:r>
              <a:rPr lang="it-IT" sz="2400" dirty="0" err="1"/>
              <a:t>atom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obtained</a:t>
            </a:r>
            <a:r>
              <a:rPr lang="it-IT" sz="2400" dirty="0"/>
              <a:t> from an amino acid source </a:t>
            </a:r>
            <a:r>
              <a:rPr lang="it-IT" sz="2400" dirty="0" err="1"/>
              <a:t>through</a:t>
            </a:r>
            <a:r>
              <a:rPr lang="it-IT" sz="2400" dirty="0"/>
              <a:t> a </a:t>
            </a:r>
            <a:r>
              <a:rPr lang="it-IT" sz="2400" dirty="0" err="1"/>
              <a:t>transamination</a:t>
            </a:r>
            <a:r>
              <a:rPr lang="it-IT" sz="2400" dirty="0"/>
              <a:t> </a:t>
            </a:r>
            <a:r>
              <a:rPr lang="it-IT" sz="2400" dirty="0" err="1"/>
              <a:t>reaction</a:t>
            </a:r>
            <a:r>
              <a:rPr lang="it-IT" sz="2400" dirty="0"/>
              <a:t> with the appropriate </a:t>
            </a:r>
            <a:r>
              <a:rPr lang="it-IT" sz="2400" dirty="0" err="1"/>
              <a:t>aldehyde</a:t>
            </a:r>
            <a:r>
              <a:rPr lang="it-IT" sz="2400" dirty="0"/>
              <a:t> or </a:t>
            </a:r>
            <a:r>
              <a:rPr lang="it-IT" sz="2400" dirty="0" err="1"/>
              <a:t>ketone</a:t>
            </a:r>
            <a:r>
              <a:rPr lang="it-IT" sz="2400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50306D-A092-7F43-8FA4-4D5AA029E422}"/>
              </a:ext>
            </a:extLst>
          </p:cNvPr>
          <p:cNvSpPr/>
          <p:nvPr/>
        </p:nvSpPr>
        <p:spPr>
          <a:xfrm>
            <a:off x="2732754" y="0"/>
            <a:ext cx="669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7030A0"/>
                </a:solidFill>
              </a:rPr>
              <a:t>Alkaloids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deriving</a:t>
            </a:r>
            <a:r>
              <a:rPr lang="it-IT" sz="2800" b="1" dirty="0">
                <a:solidFill>
                  <a:srgbClr val="7030A0"/>
                </a:solidFill>
              </a:rPr>
              <a:t> from </a:t>
            </a:r>
            <a:r>
              <a:rPr lang="it-IT" sz="2800" b="1" dirty="0" err="1">
                <a:solidFill>
                  <a:srgbClr val="7030A0"/>
                </a:solidFill>
              </a:rPr>
              <a:t>amination</a:t>
            </a:r>
            <a:r>
              <a:rPr lang="it-IT" sz="2800" b="1" dirty="0">
                <a:solidFill>
                  <a:srgbClr val="7030A0"/>
                </a:solidFill>
              </a:rPr>
              <a:t> </a:t>
            </a:r>
            <a:r>
              <a:rPr lang="it-IT" sz="2800" b="1" dirty="0" err="1">
                <a:solidFill>
                  <a:srgbClr val="7030A0"/>
                </a:solidFill>
              </a:rPr>
              <a:t>reactions</a:t>
            </a:r>
            <a:endParaRPr lang="it-IT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5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DBA7E3-228A-444B-949E-17BFE615DAF3}"/>
              </a:ext>
            </a:extLst>
          </p:cNvPr>
          <p:cNvSpPr/>
          <p:nvPr/>
        </p:nvSpPr>
        <p:spPr>
          <a:xfrm>
            <a:off x="1775520" y="74205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</a:rPr>
              <a:t>Hemlock</a:t>
            </a:r>
            <a:r>
              <a:rPr lang="it-IT" sz="2400" dirty="0">
                <a:solidFill>
                  <a:srgbClr val="000000"/>
                </a:solidFill>
              </a:rPr>
              <a:t> (</a:t>
            </a:r>
            <a:r>
              <a:rPr lang="it-IT" sz="2400" i="1" dirty="0" err="1">
                <a:solidFill>
                  <a:srgbClr val="000000"/>
                </a:solidFill>
              </a:rPr>
              <a:t>Conium</a:t>
            </a:r>
            <a:r>
              <a:rPr lang="it-IT" sz="2400" i="1" dirty="0">
                <a:solidFill>
                  <a:srgbClr val="000000"/>
                </a:solidFill>
              </a:rPr>
              <a:t> </a:t>
            </a:r>
            <a:r>
              <a:rPr lang="it-IT" sz="2400" i="1" dirty="0" err="1">
                <a:solidFill>
                  <a:srgbClr val="000000"/>
                </a:solidFill>
              </a:rPr>
              <a:t>maculatum</a:t>
            </a:r>
            <a:r>
              <a:rPr lang="it-IT" sz="2400" dirty="0">
                <a:solidFill>
                  <a:srgbClr val="000000"/>
                </a:solidFill>
              </a:rPr>
              <a:t>, </a:t>
            </a:r>
            <a:r>
              <a:rPr lang="it-IT" sz="2400" dirty="0" err="1">
                <a:solidFill>
                  <a:srgbClr val="000000"/>
                </a:solidFill>
              </a:rPr>
              <a:t>Umbelliferae</a:t>
            </a:r>
            <a:r>
              <a:rPr lang="it-IT" sz="2400" dirty="0">
                <a:solidFill>
                  <a:srgbClr val="000000"/>
                </a:solidFill>
              </a:rPr>
              <a:t>/</a:t>
            </a:r>
            <a:r>
              <a:rPr lang="it-IT" sz="2400" dirty="0" err="1">
                <a:solidFill>
                  <a:srgbClr val="000000"/>
                </a:solidFill>
              </a:rPr>
              <a:t>Apiaceae</a:t>
            </a:r>
            <a:r>
              <a:rPr lang="it-IT" sz="2400" dirty="0">
                <a:solidFill>
                  <a:srgbClr val="000000"/>
                </a:solidFill>
              </a:rPr>
              <a:t>), a </a:t>
            </a:r>
            <a:r>
              <a:rPr lang="it-IT" sz="2400" dirty="0" err="1">
                <a:solidFill>
                  <a:srgbClr val="000000"/>
                </a:solidFill>
              </a:rPr>
              <a:t>well-known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poison</a:t>
            </a:r>
            <a:r>
              <a:rPr lang="it-IT" sz="2400" dirty="0">
                <a:solidFill>
                  <a:srgbClr val="000000"/>
                </a:solidFill>
              </a:rPr>
              <a:t>, </a:t>
            </a:r>
            <a:r>
              <a:rPr lang="it-IT" sz="2400" dirty="0" err="1">
                <a:solidFill>
                  <a:srgbClr val="000000"/>
                </a:solidFill>
              </a:rPr>
              <a:t>produces</a:t>
            </a:r>
            <a:r>
              <a:rPr lang="it-IT" sz="2400" dirty="0">
                <a:solidFill>
                  <a:srgbClr val="000000"/>
                </a:solidFill>
              </a:rPr>
              <a:t> a </a:t>
            </a:r>
            <a:r>
              <a:rPr lang="it-IT" sz="2400" dirty="0" err="1">
                <a:solidFill>
                  <a:srgbClr val="000000"/>
                </a:solidFill>
              </a:rPr>
              <a:t>series</a:t>
            </a:r>
            <a:r>
              <a:rPr lang="it-IT" sz="2400" dirty="0">
                <a:solidFill>
                  <a:srgbClr val="000000"/>
                </a:solidFill>
              </a:rPr>
              <a:t> of </a:t>
            </a:r>
            <a:r>
              <a:rPr lang="it-IT" sz="2400" dirty="0" err="1">
                <a:solidFill>
                  <a:srgbClr val="000000"/>
                </a:solidFill>
              </a:rPr>
              <a:t>simple</a:t>
            </a:r>
            <a:r>
              <a:rPr lang="it-IT" sz="2400" dirty="0">
                <a:solidFill>
                  <a:srgbClr val="000000"/>
                </a:solidFill>
              </a:rPr>
              <a:t> piperidine </a:t>
            </a:r>
            <a:r>
              <a:rPr lang="it-IT" sz="2400" dirty="0" err="1">
                <a:solidFill>
                  <a:srgbClr val="000000"/>
                </a:solidFill>
              </a:rPr>
              <a:t>alkaloids</a:t>
            </a:r>
            <a:r>
              <a:rPr lang="it-IT" sz="2400" dirty="0">
                <a:solidFill>
                  <a:srgbClr val="000000"/>
                </a:solidFill>
              </a:rPr>
              <a:t>, </a:t>
            </a:r>
            <a:r>
              <a:rPr lang="it-IT" sz="2400" dirty="0" err="1">
                <a:solidFill>
                  <a:srgbClr val="000000"/>
                </a:solidFill>
              </a:rPr>
              <a:t>such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as</a:t>
            </a:r>
            <a:r>
              <a:rPr lang="it-IT" sz="2400" dirty="0">
                <a:solidFill>
                  <a:srgbClr val="000000"/>
                </a:solidFill>
              </a:rPr>
              <a:t> conine and </a:t>
            </a:r>
            <a:r>
              <a:rPr lang="it-IT" sz="2400" dirty="0">
                <a:solidFill>
                  <a:srgbClr val="000000"/>
                </a:solidFill>
                <a:latin typeface="Symbol" pitchFamily="2" charset="2"/>
              </a:rPr>
              <a:t>g</a:t>
            </a:r>
            <a:r>
              <a:rPr lang="it-IT" sz="2400" dirty="0">
                <a:solidFill>
                  <a:srgbClr val="000000"/>
                </a:solidFill>
              </a:rPr>
              <a:t>-</a:t>
            </a:r>
            <a:r>
              <a:rPr lang="it-IT" sz="2400" dirty="0" err="1">
                <a:solidFill>
                  <a:srgbClr val="000000"/>
                </a:solidFill>
              </a:rPr>
              <a:t>coniceine</a:t>
            </a:r>
            <a:r>
              <a:rPr lang="it-IT" sz="2400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The </a:t>
            </a:r>
            <a:r>
              <a:rPr lang="it-IT" sz="2400" dirty="0" err="1">
                <a:solidFill>
                  <a:srgbClr val="000000"/>
                </a:solidFill>
              </a:rPr>
              <a:t>plant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is</a:t>
            </a:r>
            <a:r>
              <a:rPr lang="it-IT" sz="2400" dirty="0">
                <a:solidFill>
                  <a:srgbClr val="000000"/>
                </a:solidFill>
              </a:rPr>
              <a:t> native to Europe and </a:t>
            </a:r>
            <a:r>
              <a:rPr lang="it-IT" sz="2400" dirty="0" err="1">
                <a:solidFill>
                  <a:srgbClr val="000000"/>
                </a:solidFill>
              </a:rPr>
              <a:t>imported</a:t>
            </a:r>
            <a:r>
              <a:rPr lang="it-IT" sz="2400" dirty="0">
                <a:solidFill>
                  <a:srgbClr val="000000"/>
                </a:solidFill>
              </a:rPr>
              <a:t> to North and South America.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>
                <a:solidFill>
                  <a:srgbClr val="000000"/>
                </a:solidFill>
              </a:rPr>
              <a:t>All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parts</a:t>
            </a:r>
            <a:r>
              <a:rPr lang="it-IT" sz="2400" dirty="0">
                <a:solidFill>
                  <a:srgbClr val="000000"/>
                </a:solidFill>
              </a:rPr>
              <a:t> of the </a:t>
            </a:r>
            <a:r>
              <a:rPr lang="it-IT" sz="2400" dirty="0" err="1">
                <a:solidFill>
                  <a:srgbClr val="000000"/>
                </a:solidFill>
              </a:rPr>
              <a:t>pinat</a:t>
            </a:r>
            <a:r>
              <a:rPr lang="it-IT" sz="2400" dirty="0">
                <a:solidFill>
                  <a:srgbClr val="000000"/>
                </a:solidFill>
              </a:rPr>
              <a:t> are </a:t>
            </a:r>
            <a:r>
              <a:rPr lang="it-IT" sz="2400" dirty="0" err="1">
                <a:solidFill>
                  <a:srgbClr val="000000"/>
                </a:solidFill>
              </a:rPr>
              <a:t>poisonous</a:t>
            </a:r>
            <a:r>
              <a:rPr lang="it-IT" sz="2400" dirty="0">
                <a:solidFill>
                  <a:srgbClr val="000000"/>
                </a:solidFill>
              </a:rPr>
              <a:t> due to </a:t>
            </a:r>
            <a:r>
              <a:rPr lang="it-IT" sz="2400" dirty="0" err="1">
                <a:solidFill>
                  <a:srgbClr val="000000"/>
                </a:solidFill>
              </a:rPr>
              <a:t>their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alkaloid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content</a:t>
            </a:r>
            <a:r>
              <a:rPr lang="it-IT" sz="2400" dirty="0">
                <a:solidFill>
                  <a:srgbClr val="000000"/>
                </a:solidFill>
              </a:rPr>
              <a:t>, </a:t>
            </a:r>
            <a:r>
              <a:rPr lang="it-IT" sz="2400" dirty="0" err="1">
                <a:solidFill>
                  <a:srgbClr val="000000"/>
                </a:solidFill>
              </a:rPr>
              <a:t>although</a:t>
            </a:r>
            <a:r>
              <a:rPr lang="it-IT" sz="2400" dirty="0">
                <a:solidFill>
                  <a:srgbClr val="000000"/>
                </a:solidFill>
              </a:rPr>
              <a:t> the </a:t>
            </a:r>
            <a:r>
              <a:rPr lang="it-IT" sz="2400" dirty="0" err="1">
                <a:solidFill>
                  <a:srgbClr val="000000"/>
                </a:solidFill>
              </a:rPr>
              <a:t>highest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concentration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is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found</a:t>
            </a:r>
            <a:r>
              <a:rPr lang="it-IT" sz="2400" dirty="0">
                <a:solidFill>
                  <a:srgbClr val="000000"/>
                </a:solidFill>
              </a:rPr>
              <a:t> in the green </a:t>
            </a:r>
            <a:r>
              <a:rPr lang="it-IT" sz="2400" dirty="0" err="1">
                <a:solidFill>
                  <a:srgbClr val="000000"/>
                </a:solidFill>
              </a:rPr>
              <a:t>fruits</a:t>
            </a:r>
            <a:r>
              <a:rPr lang="it-IT" sz="2400" dirty="0">
                <a:solidFill>
                  <a:srgbClr val="000000"/>
                </a:solidFill>
              </a:rPr>
              <a:t> (more </a:t>
            </a:r>
            <a:r>
              <a:rPr lang="it-IT" sz="2400" dirty="0" err="1">
                <a:solidFill>
                  <a:srgbClr val="000000"/>
                </a:solidFill>
              </a:rPr>
              <a:t>than</a:t>
            </a:r>
            <a:r>
              <a:rPr lang="it-IT" sz="2400" dirty="0">
                <a:solidFill>
                  <a:srgbClr val="000000"/>
                </a:solidFill>
              </a:rPr>
              <a:t> 1.6%). The </a:t>
            </a:r>
            <a:r>
              <a:rPr lang="it-IT" sz="2400" dirty="0" err="1">
                <a:solidFill>
                  <a:srgbClr val="000000"/>
                </a:solidFill>
              </a:rPr>
              <a:t>main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alkaloid</a:t>
            </a:r>
            <a:r>
              <a:rPr lang="it-IT" sz="2400" dirty="0">
                <a:solidFill>
                  <a:srgbClr val="000000"/>
                </a:solidFill>
              </a:rPr>
              <a:t> </a:t>
            </a:r>
            <a:r>
              <a:rPr lang="it-IT" sz="2400" dirty="0" err="1">
                <a:solidFill>
                  <a:srgbClr val="000000"/>
                </a:solidFill>
              </a:rPr>
              <a:t>is</a:t>
            </a:r>
            <a:r>
              <a:rPr lang="it-IT" sz="2400" dirty="0">
                <a:solidFill>
                  <a:srgbClr val="000000"/>
                </a:solidFill>
              </a:rPr>
              <a:t> coniine.</a:t>
            </a:r>
            <a:endParaRPr lang="it-IT" sz="24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8EAAFC6-EE21-F049-8D49-33E656858868}"/>
              </a:ext>
            </a:extLst>
          </p:cNvPr>
          <p:cNvGrpSpPr/>
          <p:nvPr/>
        </p:nvGrpSpPr>
        <p:grpSpPr>
          <a:xfrm>
            <a:off x="4511825" y="4003851"/>
            <a:ext cx="3455629" cy="2731753"/>
            <a:chOff x="2987824" y="3515059"/>
            <a:chExt cx="3820659" cy="302128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00532C20-9B14-F54A-A5F7-77884EFD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515059"/>
              <a:ext cx="3649726" cy="3005657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5C76821-6DC7-9648-A6F6-9B4F78A3E721}"/>
                </a:ext>
              </a:extLst>
            </p:cNvPr>
            <p:cNvSpPr/>
            <p:nvPr/>
          </p:nvSpPr>
          <p:spPr>
            <a:xfrm>
              <a:off x="4535996" y="6127865"/>
              <a:ext cx="2272487" cy="408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err="1">
                  <a:solidFill>
                    <a:schemeClr val="bg1"/>
                  </a:solidFill>
                </a:rPr>
                <a:t>Conium</a:t>
              </a:r>
              <a:r>
                <a:rPr lang="it-IT" b="1" i="1" dirty="0">
                  <a:solidFill>
                    <a:schemeClr val="bg1"/>
                  </a:solidFill>
                </a:rPr>
                <a:t> </a:t>
              </a:r>
              <a:r>
                <a:rPr lang="it-IT" b="1" i="1" dirty="0" err="1">
                  <a:solidFill>
                    <a:schemeClr val="bg1"/>
                  </a:solidFill>
                </a:rPr>
                <a:t>maculatum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EC2BEE34-244A-0745-BD43-1EE1E94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14ABC-B068-6947-80A6-33ABA831FE8B}"/>
              </a:ext>
            </a:extLst>
          </p:cNvPr>
          <p:cNvSpPr/>
          <p:nvPr/>
        </p:nvSpPr>
        <p:spPr>
          <a:xfrm>
            <a:off x="4146685" y="265316"/>
            <a:ext cx="38266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 err="1">
                <a:solidFill>
                  <a:srgbClr val="7030A0"/>
                </a:solidFill>
              </a:rPr>
              <a:t>Alkaloids</a:t>
            </a:r>
            <a:r>
              <a:rPr lang="it-IT" sz="2200" b="1" dirty="0">
                <a:solidFill>
                  <a:srgbClr val="7030A0"/>
                </a:solidFill>
              </a:rPr>
              <a:t> </a:t>
            </a:r>
            <a:r>
              <a:rPr lang="it-IT" sz="2200" b="1" dirty="0" err="1">
                <a:solidFill>
                  <a:srgbClr val="7030A0"/>
                </a:solidFill>
              </a:rPr>
              <a:t>deriving</a:t>
            </a:r>
            <a:r>
              <a:rPr lang="it-IT" sz="2200" b="1" dirty="0">
                <a:solidFill>
                  <a:srgbClr val="7030A0"/>
                </a:solidFill>
              </a:rPr>
              <a:t> from acetate</a:t>
            </a:r>
          </a:p>
        </p:txBody>
      </p:sp>
    </p:spTree>
    <p:extLst>
      <p:ext uri="{BB962C8B-B14F-4D97-AF65-F5344CB8AC3E}">
        <p14:creationId xmlns:p14="http://schemas.microsoft.com/office/powerpoint/2010/main" val="6294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BA1812D-A5F4-6145-87F9-AA28B357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3029EA-FC21-2942-8EE1-D1A351BEB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47" y="188640"/>
            <a:ext cx="8724046" cy="38884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21EC2D-5E17-9548-904E-D921AD3CAC20}"/>
              </a:ext>
            </a:extLst>
          </p:cNvPr>
          <p:cNvSpPr txBox="1"/>
          <p:nvPr/>
        </p:nvSpPr>
        <p:spPr>
          <a:xfrm>
            <a:off x="2022376" y="4292144"/>
            <a:ext cx="8147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The precursor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fatty</a:t>
            </a:r>
            <a:r>
              <a:rPr lang="it-IT" sz="2000" dirty="0"/>
              <a:t> acid, </a:t>
            </a:r>
            <a:r>
              <a:rPr lang="it-IT" sz="2000" dirty="0" err="1"/>
              <a:t>caprylic</a:t>
            </a:r>
            <a:r>
              <a:rPr lang="it-IT" sz="2000" dirty="0"/>
              <a:t> acid (</a:t>
            </a:r>
            <a:r>
              <a:rPr lang="it-IT" sz="2000" dirty="0" err="1"/>
              <a:t>octanoic</a:t>
            </a:r>
            <a:r>
              <a:rPr lang="it-IT" sz="2000" dirty="0"/>
              <a:t>)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transformed</a:t>
            </a:r>
            <a:r>
              <a:rPr lang="it-IT" sz="2000" dirty="0"/>
              <a:t> </a:t>
            </a:r>
            <a:r>
              <a:rPr lang="it-IT" sz="2000" dirty="0" err="1"/>
              <a:t>into</a:t>
            </a:r>
            <a:r>
              <a:rPr lang="it-IT" sz="2000" dirty="0"/>
              <a:t> 5-oxo-octalal </a:t>
            </a:r>
            <a:r>
              <a:rPr lang="it-IT" sz="2000" dirty="0" err="1"/>
              <a:t>thanks</a:t>
            </a:r>
            <a:r>
              <a:rPr lang="it-IT" sz="2000" dirty="0"/>
              <a:t> to successive </a:t>
            </a:r>
            <a:r>
              <a:rPr lang="it-IT" sz="2000" dirty="0" err="1"/>
              <a:t>steps</a:t>
            </a:r>
            <a:r>
              <a:rPr lang="it-IT" sz="2000" dirty="0"/>
              <a:t> of </a:t>
            </a:r>
            <a:r>
              <a:rPr lang="it-IT" sz="2000" dirty="0" err="1"/>
              <a:t>oxidation</a:t>
            </a:r>
            <a:r>
              <a:rPr lang="it-IT" sz="2000" dirty="0"/>
              <a:t> and </a:t>
            </a:r>
            <a:r>
              <a:rPr lang="it-IT" sz="2000" dirty="0" err="1"/>
              <a:t>reduction</a:t>
            </a:r>
            <a:r>
              <a:rPr lang="it-IT" sz="2000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/>
              <a:t>The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transamination</a:t>
            </a:r>
            <a:r>
              <a:rPr lang="it-IT" sz="2000" dirty="0"/>
              <a:t> </a:t>
            </a:r>
            <a:r>
              <a:rPr lang="it-IT" sz="2000" dirty="0" err="1"/>
              <a:t>reaction</a:t>
            </a:r>
            <a:r>
              <a:rPr lang="it-IT" sz="2000" dirty="0"/>
              <a:t> with an amino </a:t>
            </a:r>
            <a:r>
              <a:rPr lang="it-IT" sz="2000" dirty="0" err="1"/>
              <a:t>group</a:t>
            </a:r>
            <a:r>
              <a:rPr lang="it-IT" sz="2000" dirty="0"/>
              <a:t> </a:t>
            </a:r>
            <a:r>
              <a:rPr lang="it-IT" sz="2000" dirty="0" err="1"/>
              <a:t>donated</a:t>
            </a:r>
            <a:r>
              <a:rPr lang="it-IT" sz="2000" dirty="0"/>
              <a:t> by L-alanine.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000" dirty="0" err="1"/>
              <a:t>Subsequent</a:t>
            </a:r>
            <a:r>
              <a:rPr lang="it-IT" sz="2000" dirty="0"/>
              <a:t> </a:t>
            </a:r>
            <a:r>
              <a:rPr lang="it-IT" sz="2000" dirty="0" err="1"/>
              <a:t>transformations</a:t>
            </a:r>
            <a:r>
              <a:rPr lang="it-IT" sz="2000" dirty="0"/>
              <a:t> are the </a:t>
            </a:r>
            <a:r>
              <a:rPr lang="it-IT" sz="2000" dirty="0" err="1"/>
              <a:t>formation</a:t>
            </a:r>
            <a:r>
              <a:rPr lang="it-IT" sz="2000" dirty="0"/>
              <a:t> of the </a:t>
            </a:r>
            <a:r>
              <a:rPr lang="it-IT" sz="2000" dirty="0" err="1"/>
              <a:t>imine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gives</a:t>
            </a:r>
            <a:r>
              <a:rPr lang="it-IT" sz="2000" dirty="0"/>
              <a:t> the </a:t>
            </a:r>
            <a:r>
              <a:rPr lang="it-IT" sz="2000" dirty="0" err="1"/>
              <a:t>heterocyclic</a:t>
            </a:r>
            <a:r>
              <a:rPr lang="it-IT" sz="2000" dirty="0"/>
              <a:t> ring of </a:t>
            </a:r>
            <a:r>
              <a:rPr lang="it-IT" sz="2000" dirty="0">
                <a:latin typeface="Symbol" pitchFamily="2" charset="2"/>
              </a:rPr>
              <a:t>g</a:t>
            </a:r>
            <a:r>
              <a:rPr lang="it-IT" sz="2000" dirty="0"/>
              <a:t>-</a:t>
            </a:r>
            <a:r>
              <a:rPr lang="it-IT" sz="2000" dirty="0" err="1"/>
              <a:t>conicein</a:t>
            </a:r>
            <a:r>
              <a:rPr lang="it-IT" sz="2000" dirty="0"/>
              <a:t>, the </a:t>
            </a:r>
            <a:r>
              <a:rPr lang="it-IT" sz="2000" dirty="0" err="1"/>
              <a:t>reduction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gives</a:t>
            </a:r>
            <a:r>
              <a:rPr lang="it-IT" sz="2000" dirty="0"/>
              <a:t> the </a:t>
            </a:r>
            <a:r>
              <a:rPr lang="it-IT" sz="2000" dirty="0" err="1"/>
              <a:t>conniin</a:t>
            </a:r>
            <a:r>
              <a:rPr lang="it-IT" sz="2000" dirty="0"/>
              <a:t> and the </a:t>
            </a:r>
            <a:r>
              <a:rPr lang="it-IT" sz="2000" dirty="0" err="1"/>
              <a:t>methylation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gives</a:t>
            </a:r>
            <a:r>
              <a:rPr lang="it-IT" sz="2000" dirty="0"/>
              <a:t> the </a:t>
            </a:r>
            <a:r>
              <a:rPr lang="it-IT" sz="2000" dirty="0" err="1"/>
              <a:t>N-methylconiine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48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5A44597-FC86-294D-A1BC-86E90E46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A149-4D9E-4AC6-8FF9-D7E50BACF300}" type="slidenum">
              <a:rPr lang="it-IT" smtClean="0"/>
              <a:t>9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869CB39-4F8F-3F48-8596-C78A8494D0DD}"/>
              </a:ext>
            </a:extLst>
          </p:cNvPr>
          <p:cNvSpPr/>
          <p:nvPr/>
        </p:nvSpPr>
        <p:spPr>
          <a:xfrm>
            <a:off x="3863753" y="403361"/>
            <a:ext cx="45494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 err="1">
                <a:solidFill>
                  <a:srgbClr val="7030A0"/>
                </a:solidFill>
              </a:rPr>
              <a:t>Alkaloids</a:t>
            </a:r>
            <a:r>
              <a:rPr lang="it-IT" sz="2200" b="1" dirty="0">
                <a:solidFill>
                  <a:srgbClr val="7030A0"/>
                </a:solidFill>
              </a:rPr>
              <a:t> </a:t>
            </a:r>
            <a:r>
              <a:rPr lang="it-IT" sz="2200" b="1" dirty="0" err="1">
                <a:solidFill>
                  <a:srgbClr val="7030A0"/>
                </a:solidFill>
              </a:rPr>
              <a:t>derived</a:t>
            </a:r>
            <a:r>
              <a:rPr lang="it-IT" sz="2200" b="1" dirty="0">
                <a:solidFill>
                  <a:srgbClr val="7030A0"/>
                </a:solidFill>
              </a:rPr>
              <a:t> from </a:t>
            </a:r>
            <a:r>
              <a:rPr lang="it-IT" sz="2200" b="1" dirty="0" err="1">
                <a:solidFill>
                  <a:srgbClr val="7030A0"/>
                </a:solidFill>
              </a:rPr>
              <a:t>phenylalanine</a:t>
            </a:r>
            <a:endParaRPr lang="it-IT" sz="2200" b="1" dirty="0">
              <a:solidFill>
                <a:srgbClr val="7030A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268298B-4D1C-7A4D-8FAA-9AFF86F65395}"/>
              </a:ext>
            </a:extLst>
          </p:cNvPr>
          <p:cNvSpPr/>
          <p:nvPr/>
        </p:nvSpPr>
        <p:spPr>
          <a:xfrm>
            <a:off x="2135560" y="1166844"/>
            <a:ext cx="8075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While</a:t>
            </a:r>
            <a:r>
              <a:rPr lang="it-IT" sz="2400" dirty="0"/>
              <a:t> the </a:t>
            </a:r>
            <a:r>
              <a:rPr lang="it-IT" sz="2400" dirty="0" err="1"/>
              <a:t>aromatic</a:t>
            </a:r>
            <a:r>
              <a:rPr lang="it-IT" sz="2400" dirty="0"/>
              <a:t> amino acid L-</a:t>
            </a:r>
            <a:r>
              <a:rPr lang="it-IT" sz="2400" dirty="0" err="1"/>
              <a:t>tyrosine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important</a:t>
            </a:r>
            <a:r>
              <a:rPr lang="it-IT" sz="2400" dirty="0"/>
              <a:t> and </a:t>
            </a:r>
            <a:r>
              <a:rPr lang="it-IT" sz="2400" dirty="0" err="1"/>
              <a:t>widespread</a:t>
            </a:r>
            <a:r>
              <a:rPr lang="it-IT" sz="2400" dirty="0"/>
              <a:t> </a:t>
            </a:r>
            <a:r>
              <a:rPr lang="it-IT" sz="2400" dirty="0" err="1"/>
              <a:t>direct</a:t>
            </a:r>
            <a:r>
              <a:rPr lang="it-IT" sz="2400" dirty="0"/>
              <a:t> precursor of </a:t>
            </a:r>
            <a:r>
              <a:rPr lang="it-IT" sz="2400" dirty="0" err="1"/>
              <a:t>alkaloids</a:t>
            </a:r>
            <a:r>
              <a:rPr lang="it-IT" sz="2400" dirty="0"/>
              <a:t>, L-</a:t>
            </a:r>
            <a:r>
              <a:rPr lang="it-IT" sz="2400" dirty="0" err="1"/>
              <a:t>phenylalanine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much</a:t>
            </a:r>
            <a:r>
              <a:rPr lang="it-IT" sz="2400" dirty="0"/>
              <a:t> </a:t>
            </a:r>
            <a:r>
              <a:rPr lang="it-IT" sz="2400" dirty="0" err="1"/>
              <a:t>less</a:t>
            </a:r>
            <a:r>
              <a:rPr lang="it-IT" sz="2400" dirty="0"/>
              <a:t> </a:t>
            </a:r>
            <a:r>
              <a:rPr lang="it-IT" sz="2400" dirty="0" err="1"/>
              <a:t>frequently</a:t>
            </a:r>
            <a:r>
              <a:rPr lang="it-IT" sz="2400" dirty="0"/>
              <a:t> </a:t>
            </a:r>
            <a:r>
              <a:rPr lang="it-IT" sz="2400" dirty="0" err="1"/>
              <a:t>used</a:t>
            </a:r>
            <a:r>
              <a:rPr lang="it-IT" sz="2400" dirty="0"/>
              <a:t> and </a:t>
            </a:r>
            <a:r>
              <a:rPr lang="it-IT" sz="2400" dirty="0" err="1"/>
              <a:t>normally</a:t>
            </a:r>
            <a:r>
              <a:rPr lang="it-IT" sz="2400" dirty="0"/>
              <a:t>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 </a:t>
            </a:r>
            <a:r>
              <a:rPr lang="it-IT" sz="2400" dirty="0" err="1"/>
              <a:t>provides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the carbon </a:t>
            </a:r>
            <a:r>
              <a:rPr lang="it-IT" sz="2400" dirty="0" err="1"/>
              <a:t>atoms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the </a:t>
            </a:r>
            <a:r>
              <a:rPr lang="it-IT" sz="2400" dirty="0" err="1"/>
              <a:t>nitrogen</a:t>
            </a:r>
            <a:r>
              <a:rPr lang="it-IT" sz="2400" dirty="0"/>
              <a:t> </a:t>
            </a:r>
            <a:r>
              <a:rPr lang="it-IT" sz="2400" dirty="0" err="1"/>
              <a:t>atom</a:t>
            </a:r>
            <a:r>
              <a:rPr lang="it-IT" sz="2400" dirty="0"/>
              <a:t> of the amino </a:t>
            </a:r>
            <a:r>
              <a:rPr lang="it-IT" sz="2400" dirty="0" err="1"/>
              <a:t>group</a:t>
            </a:r>
            <a:r>
              <a:rPr lang="it-IT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b="1" dirty="0" err="1"/>
              <a:t>Ephedrine</a:t>
            </a:r>
            <a:r>
              <a:rPr lang="it-IT" sz="2400" dirty="0"/>
              <a:t>, the major </a:t>
            </a:r>
            <a:r>
              <a:rPr lang="it-IT" sz="2400" dirty="0" err="1"/>
              <a:t>alkaloid</a:t>
            </a:r>
            <a:r>
              <a:rPr lang="it-IT" sz="2400" dirty="0"/>
              <a:t> in </a:t>
            </a:r>
            <a:r>
              <a:rPr lang="it-IT" sz="2400" dirty="0" err="1"/>
              <a:t>several</a:t>
            </a:r>
            <a:r>
              <a:rPr lang="it-IT" sz="2400" dirty="0"/>
              <a:t> </a:t>
            </a:r>
            <a:r>
              <a:rPr lang="it-IT" sz="2400" dirty="0" err="1"/>
              <a:t>species</a:t>
            </a:r>
            <a:r>
              <a:rPr lang="it-IT" sz="2400" dirty="0"/>
              <a:t> of </a:t>
            </a:r>
            <a:r>
              <a:rPr lang="it-IT" sz="2400" i="1" dirty="0" err="1"/>
              <a:t>Ephedra</a:t>
            </a:r>
            <a:r>
              <a:rPr lang="it-IT" sz="2400" dirty="0"/>
              <a:t> (</a:t>
            </a:r>
            <a:r>
              <a:rPr lang="it-IT" sz="2400" dirty="0" err="1"/>
              <a:t>Ephedraceae</a:t>
            </a:r>
            <a:r>
              <a:rPr lang="it-IT" sz="2400" dirty="0"/>
              <a:t>), an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nasal</a:t>
            </a:r>
            <a:r>
              <a:rPr lang="it-IT" sz="2400" dirty="0"/>
              <a:t> </a:t>
            </a:r>
            <a:r>
              <a:rPr lang="it-IT" sz="2400" dirty="0" err="1"/>
              <a:t>decongestant</a:t>
            </a:r>
            <a:r>
              <a:rPr lang="it-IT" sz="2400" dirty="0"/>
              <a:t> and </a:t>
            </a:r>
            <a:r>
              <a:rPr lang="it-IT" sz="2400" dirty="0" err="1"/>
              <a:t>bronchodilator</a:t>
            </a:r>
            <a:r>
              <a:rPr lang="it-IT" sz="2400" dirty="0"/>
              <a:t>,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example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class</a:t>
            </a:r>
            <a:r>
              <a:rPr lang="it-IT" sz="2400" dirty="0"/>
              <a:t> of </a:t>
            </a:r>
            <a:r>
              <a:rPr lang="it-IT" sz="2400" dirty="0" err="1"/>
              <a:t>alkaloids</a:t>
            </a:r>
            <a:r>
              <a:rPr lang="it-IT" sz="2400" dirty="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sz="2400" dirty="0" err="1"/>
              <a:t>Although</a:t>
            </a:r>
            <a:r>
              <a:rPr lang="it-IT" sz="2400" dirty="0"/>
              <a:t> </a:t>
            </a:r>
            <a:r>
              <a:rPr lang="it-IT" sz="2400" b="1" dirty="0" err="1"/>
              <a:t>ephedrine</a:t>
            </a:r>
            <a:r>
              <a:rPr lang="it-IT" sz="2400" dirty="0"/>
              <a:t> </a:t>
            </a:r>
            <a:r>
              <a:rPr lang="it-IT" sz="2400" dirty="0" err="1"/>
              <a:t>contains</a:t>
            </a:r>
            <a:r>
              <a:rPr lang="it-IT" sz="2400" dirty="0"/>
              <a:t> the </a:t>
            </a:r>
            <a:r>
              <a:rPr lang="it-IT" sz="2400" dirty="0" err="1"/>
              <a:t>backbone</a:t>
            </a:r>
            <a:r>
              <a:rPr lang="it-IT" sz="2400" dirty="0"/>
              <a:t> of </a:t>
            </a:r>
            <a:r>
              <a:rPr lang="it-IT" sz="2400" dirty="0" err="1"/>
              <a:t>phenylalanine</a:t>
            </a:r>
            <a:r>
              <a:rPr lang="it-IT" sz="2400" dirty="0"/>
              <a:t>, </a:t>
            </a:r>
            <a:r>
              <a:rPr lang="it-IT" sz="2400" dirty="0" err="1"/>
              <a:t>both</a:t>
            </a:r>
            <a:r>
              <a:rPr lang="it-IT" sz="2400" dirty="0"/>
              <a:t> in </a:t>
            </a:r>
            <a:r>
              <a:rPr lang="it-IT" sz="2400" dirty="0" err="1"/>
              <a:t>terms</a:t>
            </a:r>
            <a:r>
              <a:rPr lang="it-IT" sz="2400" dirty="0"/>
              <a:t> of carbon and </a:t>
            </a:r>
            <a:r>
              <a:rPr lang="it-IT" sz="2400" dirty="0" err="1"/>
              <a:t>nitrogen</a:t>
            </a:r>
            <a:r>
              <a:rPr lang="it-IT" sz="2400" dirty="0"/>
              <a:t> </a:t>
            </a:r>
            <a:r>
              <a:rPr lang="it-IT" sz="2400" dirty="0" err="1"/>
              <a:t>atoms</a:t>
            </a:r>
            <a:r>
              <a:rPr lang="it-IT" sz="2400" dirty="0"/>
              <a:t>, </a:t>
            </a:r>
            <a:r>
              <a:rPr lang="it-IT" sz="2400" dirty="0" err="1"/>
              <a:t>this</a:t>
            </a:r>
            <a:r>
              <a:rPr lang="it-IT" sz="2400" dirty="0"/>
              <a:t> amino acid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shown</a:t>
            </a:r>
            <a:r>
              <a:rPr lang="it-IT" sz="2400" dirty="0"/>
              <a:t> to </a:t>
            </a:r>
            <a:r>
              <a:rPr lang="it-IT" sz="2400" dirty="0" err="1"/>
              <a:t>provide</a:t>
            </a:r>
            <a:r>
              <a:rPr lang="it-IT" sz="2400" dirty="0"/>
              <a:t>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seven</a:t>
            </a:r>
            <a:r>
              <a:rPr lang="it-IT" sz="2400" dirty="0"/>
              <a:t> carbon </a:t>
            </a:r>
            <a:r>
              <a:rPr lang="it-IT" sz="2400" dirty="0" err="1"/>
              <a:t>atoms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C</a:t>
            </a:r>
            <a:r>
              <a:rPr lang="it-IT" sz="2400" baseline="-25000" dirty="0"/>
              <a:t>6</a:t>
            </a:r>
            <a:r>
              <a:rPr lang="it-IT" sz="2400" dirty="0"/>
              <a:t>C</a:t>
            </a:r>
            <a:r>
              <a:rPr lang="it-IT" sz="2400" baseline="-25000" dirty="0"/>
              <a:t>1</a:t>
            </a:r>
            <a:r>
              <a:rPr lang="it-IT" sz="2400" dirty="0"/>
              <a:t> </a:t>
            </a:r>
            <a:r>
              <a:rPr lang="it-IT" sz="2400" dirty="0" err="1"/>
              <a:t>fragment</a:t>
            </a:r>
            <a:r>
              <a:rPr lang="it-IT" sz="2400" dirty="0"/>
              <a:t> for the </a:t>
            </a:r>
            <a:r>
              <a:rPr lang="it-IT" sz="2400" dirty="0" err="1"/>
              <a:t>bisosynthesis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643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Macintosh PowerPoint</Application>
  <PresentationFormat>Widescreen</PresentationFormat>
  <Paragraphs>73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2022-12-14T14:30:26Z</dcterms:created>
  <dcterms:modified xsi:type="dcterms:W3CDTF">2022-12-14T14:30:47Z</dcterms:modified>
</cp:coreProperties>
</file>