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78" r:id="rId2"/>
    <p:sldId id="461" r:id="rId3"/>
    <p:sldId id="485" r:id="rId4"/>
    <p:sldId id="493" r:id="rId5"/>
    <p:sldId id="481" r:id="rId6"/>
    <p:sldId id="489" r:id="rId7"/>
    <p:sldId id="486" r:id="rId8"/>
    <p:sldId id="487" r:id="rId9"/>
    <p:sldId id="48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F7F70-1CA6-AF45-8B32-6616AEE58855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5A74B-D95A-484D-A984-9AFE195741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2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AED76A-151C-B142-83D4-B738AA787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4E3C30B-3956-554D-B4D4-A8015E30B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7B0223-762F-FF45-8D19-EA08505E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84A2-68DC-E144-8E22-C9410403487A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1C89E1-D730-1842-86ED-F693453C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F9CDCE-EEBE-1E4F-A55E-03817C7D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CE2A-A9D2-4142-929A-8B31EA520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9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81F2A5-CDD0-904D-83F9-E842D7BA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FBE117-FD66-BE46-81FF-343B15338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366984-304F-904E-B0DD-0F752E52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84A2-68DC-E144-8E22-C9410403487A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9D1858-15AC-3840-95CB-5D2FD332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2D7411-F907-084C-A356-C81F37F9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CE2A-A9D2-4142-929A-8B31EA520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57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1FEA021-8E52-BC4E-B9A3-02E8A1B06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C4BDB4-5071-604E-87DC-B1CF5533E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F1F847-7C71-D147-8937-24D5FF05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84A2-68DC-E144-8E22-C9410403487A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48B958-9845-6146-8CB9-8FACF54A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655D7E-61E9-7D44-AC05-60BD12E3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CE2A-A9D2-4142-929A-8B31EA520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56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31E0C-17DD-F14B-912A-98FD5E80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AD3C3F-FFAB-E941-B665-CD5833AA5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CA171A-D848-0645-BC33-73B0E996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84A2-68DC-E144-8E22-C9410403487A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0575BB-C06A-0C4C-B304-5E18DAA2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742517-06A6-0E45-9C31-9D0CC618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CE2A-A9D2-4142-929A-8B31EA520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09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5EA23D-008A-8547-B4B4-9BBB892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0DE8EF-FB04-C449-909F-07B727844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E93B75-15DF-AB48-BB47-ABE480B6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84A2-68DC-E144-8E22-C9410403487A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EC98F3-D174-5449-ABBF-DB4C3819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ECF925-1C0A-004F-A69A-5EB86CB4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CE2A-A9D2-4142-929A-8B31EA520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72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133BB-AAEF-3F4E-B58F-5F1E42CA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8CB65-46A7-FA4F-BD4A-C1F2D02E0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82E397-B9FD-6C4C-838D-D7992CDCE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53D100-988C-B54D-821E-79BE4964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84A2-68DC-E144-8E22-C9410403487A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40DA68-9A99-2D4A-884B-90177CBD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DDC8E2-B511-944E-91FF-4D8488F8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CE2A-A9D2-4142-929A-8B31EA520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53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A2BA9E-8549-0940-8E9C-8FDC51DF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D1A762-90FD-4643-9DD5-0B78093E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9B41D3D-6598-1042-8E01-10756418D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BAF57D8-DEA6-A04D-AD45-010FDA297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2F0EC2-DFF3-FB4B-8372-17C941535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D0789AE-37CE-204D-AE43-7668F30F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84A2-68DC-E144-8E22-C9410403487A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9B3E34D-E5B0-424E-BD27-90FFDF6D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2242B5-87F2-AC44-87C5-4573A487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CE2A-A9D2-4142-929A-8B31EA520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15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09CB51-8645-3046-B70B-F193EFFD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F27F32-3480-5747-B27B-A9810EC42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84A2-68DC-E144-8E22-C9410403487A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5A360E-B8A2-7947-8B6A-AB5613E6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F96B0C-C0E8-6D4A-BE47-8F3061EF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CE2A-A9D2-4142-929A-8B31EA520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01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33A081-9431-5B44-9142-478D2AAB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84A2-68DC-E144-8E22-C9410403487A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D03AD1-D99C-704B-BF96-5FD10E56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B01D1F-3E71-CF4A-9C8A-4563567D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CE2A-A9D2-4142-929A-8B31EA520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61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B2D00E-8E76-5C4F-BFC5-27C32EBC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E1D9F5-F6F8-C440-BF59-EA0D917B7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16471C-101B-474D-9C2C-D2AFF3E2A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8DD04E-EBD7-5141-9B9D-EE84C861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84A2-68DC-E144-8E22-C9410403487A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256A67-17F9-E24A-A026-3C2509B6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B4085C-E98E-764D-8192-1B682BCD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CE2A-A9D2-4142-929A-8B31EA520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31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6D119-6C18-8540-8DE2-58C7576D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C488E29-69EA-214E-87C2-D44B894BB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4A5D85-C2AC-0A4F-8B14-19E47D5B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519A66-94FB-774B-AF5B-34934943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84A2-68DC-E144-8E22-C9410403487A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8AB5CE-F215-CD4A-9A08-D4CBE0166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097793-C612-8B4B-AD5C-A42FBCCA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CE2A-A9D2-4142-929A-8B31EA520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6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33BE17-3E39-A54D-BC66-3E193EDB4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A356F3-2B1C-3A42-90C1-9BE01F381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300002-CC2F-7944-A1FB-669C79F77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484A2-68DC-E144-8E22-C9410403487A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9D55F5-5EEB-544B-8EC4-AF46D1DD6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595E03-E218-5C43-A3DD-E5BE0FCE9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1CE2A-A9D2-4142-929A-8B31EA520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96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0"/>
          <a:stretch/>
        </p:blipFill>
        <p:spPr>
          <a:xfrm>
            <a:off x="4223792" y="138624"/>
            <a:ext cx="6430716" cy="2426280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967B0E3-80E5-F940-85B6-0B2EEC0E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1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A24BC3-6228-C44C-9406-98C67B2E86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/>
          <a:stretch/>
        </p:blipFill>
        <p:spPr>
          <a:xfrm>
            <a:off x="1550986" y="128290"/>
            <a:ext cx="2686299" cy="243661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F0E590C-6E75-F242-9AF0-1A0C7EC9FFFC}"/>
              </a:ext>
            </a:extLst>
          </p:cNvPr>
          <p:cNvSpPr/>
          <p:nvPr/>
        </p:nvSpPr>
        <p:spPr>
          <a:xfrm>
            <a:off x="1703512" y="2636380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b="1" dirty="0" err="1"/>
              <a:t>Khat</a:t>
            </a:r>
            <a:r>
              <a:rPr lang="it-IT" b="1" dirty="0"/>
              <a:t> </a:t>
            </a:r>
            <a:r>
              <a:rPr lang="it-IT" dirty="0"/>
              <a:t>or tea from </a:t>
            </a:r>
            <a:r>
              <a:rPr lang="it-IT" dirty="0" err="1"/>
              <a:t>Abyssinia</a:t>
            </a:r>
            <a:r>
              <a:rPr lang="it-IT" dirty="0"/>
              <a:t> </a:t>
            </a:r>
            <a:r>
              <a:rPr lang="it-IT" dirty="0" err="1"/>
              <a:t>consists</a:t>
            </a:r>
            <a:r>
              <a:rPr lang="it-IT" dirty="0"/>
              <a:t> of the </a:t>
            </a:r>
            <a:r>
              <a:rPr lang="it-IT" dirty="0" err="1"/>
              <a:t>fresh</a:t>
            </a:r>
            <a:r>
              <a:rPr lang="it-IT" dirty="0"/>
              <a:t> </a:t>
            </a:r>
            <a:r>
              <a:rPr lang="it-IT" dirty="0" err="1"/>
              <a:t>leaves</a:t>
            </a:r>
            <a:r>
              <a:rPr lang="it-IT" dirty="0"/>
              <a:t> of </a:t>
            </a:r>
            <a:r>
              <a:rPr lang="it-IT" i="1" dirty="0" err="1"/>
              <a:t>Catha</a:t>
            </a:r>
            <a:r>
              <a:rPr lang="it-IT" i="1" dirty="0"/>
              <a:t> </a:t>
            </a:r>
            <a:r>
              <a:rPr lang="it-IT" i="1" dirty="0" err="1"/>
              <a:t>edulis</a:t>
            </a:r>
            <a:r>
              <a:rPr lang="it-IT" i="1" dirty="0"/>
              <a:t> </a:t>
            </a:r>
            <a:r>
              <a:rPr lang="it-IT" dirty="0"/>
              <a:t>(</a:t>
            </a:r>
            <a:r>
              <a:rPr lang="it-IT" dirty="0" err="1"/>
              <a:t>Celastraceae</a:t>
            </a:r>
            <a:r>
              <a:rPr lang="it-IT" dirty="0"/>
              <a:t>), a small </a:t>
            </a:r>
            <a:r>
              <a:rPr lang="it-IT" dirty="0" err="1"/>
              <a:t>tree</a:t>
            </a:r>
            <a:r>
              <a:rPr lang="it-IT" dirty="0"/>
              <a:t> </a:t>
            </a:r>
            <a:r>
              <a:rPr lang="it-IT" dirty="0" err="1"/>
              <a:t>grown</a:t>
            </a:r>
            <a:r>
              <a:rPr lang="it-IT" dirty="0"/>
              <a:t> in </a:t>
            </a:r>
            <a:r>
              <a:rPr lang="it-IT" dirty="0" err="1"/>
              <a:t>Ethiopia</a:t>
            </a:r>
            <a:r>
              <a:rPr lang="it-IT" dirty="0"/>
              <a:t>, East and South Africa and Yemen. The </a:t>
            </a:r>
            <a:r>
              <a:rPr lang="it-IT" dirty="0" err="1"/>
              <a:t>leaves</a:t>
            </a:r>
            <a:r>
              <a:rPr lang="it-IT" dirty="0"/>
              <a:t> are </a:t>
            </a:r>
            <a:r>
              <a:rPr lang="it-IT" dirty="0" err="1"/>
              <a:t>used</a:t>
            </a:r>
            <a:r>
              <a:rPr lang="it-IT" dirty="0"/>
              <a:t> by the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population</a:t>
            </a:r>
            <a:r>
              <a:rPr lang="it-IT" dirty="0"/>
              <a:t> and are </a:t>
            </a:r>
            <a:r>
              <a:rPr lang="it-IT" dirty="0" err="1"/>
              <a:t>chewed</a:t>
            </a:r>
            <a:r>
              <a:rPr lang="it-IT" dirty="0"/>
              <a:t> for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stimulating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stimulant</a:t>
            </a:r>
            <a:r>
              <a:rPr lang="it-IT" dirty="0"/>
              <a:t> of the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nervous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of </a:t>
            </a:r>
            <a:r>
              <a:rPr lang="it-IT" dirty="0" err="1"/>
              <a:t>fresh</a:t>
            </a:r>
            <a:r>
              <a:rPr lang="it-IT" dirty="0"/>
              <a:t> and </a:t>
            </a:r>
            <a:r>
              <a:rPr lang="it-IT" dirty="0" err="1"/>
              <a:t>young</a:t>
            </a:r>
            <a:r>
              <a:rPr lang="it-IT" dirty="0"/>
              <a:t> </a:t>
            </a:r>
            <a:r>
              <a:rPr lang="it-IT" dirty="0" err="1"/>
              <a:t>leaves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(-)-</a:t>
            </a:r>
            <a:r>
              <a:rPr lang="it-IT" dirty="0" err="1"/>
              <a:t>cathinone</a:t>
            </a:r>
            <a:r>
              <a:rPr lang="it-IT" dirty="0"/>
              <a:t>, </a:t>
            </a:r>
            <a:r>
              <a:rPr lang="it-IT" dirty="0" err="1"/>
              <a:t>present</a:t>
            </a:r>
            <a:r>
              <a:rPr lang="it-IT" dirty="0"/>
              <a:t> in </a:t>
            </a:r>
            <a:r>
              <a:rPr lang="it-IT" dirty="0" err="1"/>
              <a:t>quantities</a:t>
            </a:r>
            <a:r>
              <a:rPr lang="it-IT" dirty="0"/>
              <a:t> of 0.1-0.3%.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dirty="0" err="1"/>
              <a:t>Cathinone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pharmacological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</a:t>
            </a:r>
            <a:r>
              <a:rPr lang="it-IT" dirty="0" err="1"/>
              <a:t>similar</a:t>
            </a:r>
            <a:r>
              <a:rPr lang="it-IT" dirty="0"/>
              <a:t> to </a:t>
            </a:r>
            <a:r>
              <a:rPr lang="it-IT" dirty="0" err="1"/>
              <a:t>those</a:t>
            </a:r>
            <a:r>
              <a:rPr lang="it-IT" dirty="0"/>
              <a:t> of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synthetic</a:t>
            </a:r>
            <a:r>
              <a:rPr lang="it-IT" dirty="0"/>
              <a:t>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nervous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</a:t>
            </a:r>
            <a:r>
              <a:rPr lang="it-IT" dirty="0" err="1"/>
              <a:t>stimulants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(+)-</a:t>
            </a:r>
            <a:r>
              <a:rPr lang="it-IT" dirty="0" err="1"/>
              <a:t>amphetamine</a:t>
            </a:r>
            <a:r>
              <a:rPr lang="it-IT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acts</a:t>
            </a:r>
            <a:r>
              <a:rPr lang="it-IT" dirty="0"/>
              <a:t> by </a:t>
            </a:r>
            <a:r>
              <a:rPr lang="it-IT" dirty="0" err="1"/>
              <a:t>inducing</a:t>
            </a:r>
            <a:r>
              <a:rPr lang="it-IT" dirty="0"/>
              <a:t> the release of </a:t>
            </a:r>
            <a:r>
              <a:rPr lang="it-IT" dirty="0" err="1"/>
              <a:t>catecholamines</a:t>
            </a:r>
            <a:r>
              <a:rPr lang="it-IT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synthetic</a:t>
            </a:r>
            <a:r>
              <a:rPr lang="it-IT" dirty="0"/>
              <a:t> </a:t>
            </a:r>
            <a:r>
              <a:rPr lang="it-IT" dirty="0" err="1"/>
              <a:t>derivatives</a:t>
            </a:r>
            <a:r>
              <a:rPr lang="it-IT" dirty="0"/>
              <a:t> are </a:t>
            </a:r>
            <a:r>
              <a:rPr lang="it-IT" dirty="0" err="1"/>
              <a:t>methamphetamine</a:t>
            </a:r>
            <a:r>
              <a:rPr lang="it-IT" dirty="0"/>
              <a:t> and MMDA (</a:t>
            </a:r>
            <a:r>
              <a:rPr lang="it-IT" dirty="0" err="1"/>
              <a:t>methoxymethylenedioxyamphetamine</a:t>
            </a:r>
            <a:r>
              <a:rPr lang="it-IT" dirty="0"/>
              <a:t>) and MDMA (</a:t>
            </a:r>
            <a:r>
              <a:rPr lang="it-IT" dirty="0" err="1"/>
              <a:t>methylenedioxymethamphetamine</a:t>
            </a:r>
            <a:r>
              <a:rPr lang="it-IT" dirty="0"/>
              <a:t>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dirty="0"/>
              <a:t>MDMA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illegal</a:t>
            </a:r>
            <a:r>
              <a:rPr lang="it-IT" dirty="0"/>
              <a:t> </a:t>
            </a:r>
            <a:r>
              <a:rPr lang="it-IT" dirty="0" err="1"/>
              <a:t>drug</a:t>
            </a:r>
            <a:r>
              <a:rPr lang="it-IT" dirty="0"/>
              <a:t> </a:t>
            </a:r>
            <a:r>
              <a:rPr lang="it-IT" dirty="0" err="1"/>
              <a:t>called</a:t>
            </a:r>
            <a:r>
              <a:rPr lang="it-IT" dirty="0"/>
              <a:t> Ecstasy.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dirty="0"/>
              <a:t>MDMA </a:t>
            </a:r>
            <a:r>
              <a:rPr lang="it-IT" dirty="0" err="1"/>
              <a:t>promotes</a:t>
            </a:r>
            <a:r>
              <a:rPr lang="it-IT" dirty="0"/>
              <a:t> the release of the amino </a:t>
            </a:r>
            <a:r>
              <a:rPr lang="it-IT" dirty="0" err="1"/>
              <a:t>nerotransmitter</a:t>
            </a:r>
            <a:r>
              <a:rPr lang="it-IT" dirty="0"/>
              <a:t> </a:t>
            </a:r>
            <a:r>
              <a:rPr lang="it-IT" dirty="0" err="1"/>
              <a:t>serotonin</a:t>
            </a:r>
            <a:r>
              <a:rPr lang="it-IT" dirty="0"/>
              <a:t>, </a:t>
            </a:r>
            <a:r>
              <a:rPr lang="it-IT" dirty="0" err="1"/>
              <a:t>norepinephrine</a:t>
            </a:r>
            <a:r>
              <a:rPr lang="it-IT" dirty="0"/>
              <a:t>, and dopamine in the brain </a:t>
            </a:r>
            <a:r>
              <a:rPr lang="it-IT" dirty="0" err="1"/>
              <a:t>resulting</a:t>
            </a:r>
            <a:r>
              <a:rPr lang="it-IT" dirty="0"/>
              <a:t> in </a:t>
            </a:r>
            <a:r>
              <a:rPr lang="it-IT" dirty="0" err="1"/>
              <a:t>various</a:t>
            </a:r>
            <a:r>
              <a:rPr lang="it-IT" dirty="0"/>
              <a:t> short- and long-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neuropsychiatric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with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deaths</a:t>
            </a:r>
            <a:r>
              <a:rPr lang="it-IT" dirty="0"/>
              <a:t> </a:t>
            </a:r>
            <a:r>
              <a:rPr lang="it-IT" dirty="0" err="1"/>
              <a:t>caudes</a:t>
            </a:r>
            <a:r>
              <a:rPr lang="it-IT" dirty="0"/>
              <a:t> by </a:t>
            </a:r>
            <a:r>
              <a:rPr lang="it-IT" dirty="0" err="1"/>
              <a:t>excessive</a:t>
            </a:r>
            <a:r>
              <a:rPr lang="it-IT" dirty="0"/>
              <a:t> </a:t>
            </a:r>
            <a:r>
              <a:rPr lang="it-IT" dirty="0" err="1"/>
              <a:t>dehydration</a:t>
            </a:r>
            <a:r>
              <a:rPr lang="it-IT" dirty="0"/>
              <a:t>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4F189D3-B633-BD48-B0B3-3A8A997A3E3F}"/>
              </a:ext>
            </a:extLst>
          </p:cNvPr>
          <p:cNvSpPr/>
          <p:nvPr/>
        </p:nvSpPr>
        <p:spPr>
          <a:xfrm>
            <a:off x="2279576" y="2204864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>
                <a:solidFill>
                  <a:schemeClr val="bg1"/>
                </a:solidFill>
              </a:rPr>
              <a:t>Catha</a:t>
            </a:r>
            <a:r>
              <a:rPr lang="it-IT" b="1" i="1" dirty="0">
                <a:solidFill>
                  <a:schemeClr val="bg1"/>
                </a:solidFill>
              </a:rPr>
              <a:t> </a:t>
            </a:r>
            <a:r>
              <a:rPr lang="it-IT" b="1" i="1" dirty="0" err="1">
                <a:solidFill>
                  <a:schemeClr val="bg1"/>
                </a:solidFill>
              </a:rPr>
              <a:t>edulis</a:t>
            </a:r>
            <a:r>
              <a:rPr lang="it-IT" b="1" i="1" dirty="0">
                <a:solidFill>
                  <a:schemeClr val="bg1"/>
                </a:solidFill>
              </a:rPr>
              <a:t> 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9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9B5BEC-492E-9246-B2D0-EBC6140D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2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DEE6F28-A299-5E4E-9ADF-B99807A2F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"/>
          <a:stretch/>
        </p:blipFill>
        <p:spPr>
          <a:xfrm>
            <a:off x="1775520" y="116633"/>
            <a:ext cx="8112278" cy="457263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4979DEB-5881-084B-9F8C-0E6A01AB39C9}"/>
              </a:ext>
            </a:extLst>
          </p:cNvPr>
          <p:cNvSpPr/>
          <p:nvPr/>
        </p:nvSpPr>
        <p:spPr>
          <a:xfrm>
            <a:off x="1967853" y="4963338"/>
            <a:ext cx="8544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Capsaicin</a:t>
            </a:r>
            <a:r>
              <a:rPr lang="it-IT" dirty="0"/>
              <a:t> (</a:t>
            </a:r>
            <a:r>
              <a:rPr lang="it-IT" i="1" dirty="0" err="1"/>
              <a:t>Capsicum</a:t>
            </a:r>
            <a:r>
              <a:rPr lang="it-IT" dirty="0"/>
              <a:t>) </a:t>
            </a:r>
            <a:r>
              <a:rPr lang="it-IT" dirty="0" err="1"/>
              <a:t>has</a:t>
            </a:r>
            <a:r>
              <a:rPr lang="it-IT" dirty="0"/>
              <a:t> an </a:t>
            </a:r>
            <a:r>
              <a:rPr lang="it-IT" dirty="0" err="1"/>
              <a:t>aromatic</a:t>
            </a:r>
            <a:r>
              <a:rPr lang="it-IT" dirty="0"/>
              <a:t> </a:t>
            </a:r>
            <a:r>
              <a:rPr lang="it-IT" dirty="0" err="1"/>
              <a:t>moiety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derived</a:t>
            </a:r>
            <a:r>
              <a:rPr lang="it-IT" dirty="0"/>
              <a:t> from </a:t>
            </a:r>
            <a:r>
              <a:rPr lang="it-IT" dirty="0" err="1"/>
              <a:t>phenylalanine</a:t>
            </a:r>
            <a:r>
              <a:rPr lang="it-IT" dirty="0"/>
              <a:t> via </a:t>
            </a:r>
            <a:r>
              <a:rPr lang="it-IT" dirty="0" err="1"/>
              <a:t>ferulic</a:t>
            </a:r>
            <a:r>
              <a:rPr lang="it-IT" dirty="0"/>
              <a:t> acid and </a:t>
            </a:r>
            <a:r>
              <a:rPr lang="it-IT" dirty="0" err="1"/>
              <a:t>vanillin</a:t>
            </a:r>
            <a:r>
              <a:rPr lang="it-IT" dirty="0"/>
              <a:t> </a:t>
            </a:r>
            <a:r>
              <a:rPr lang="it-IT" dirty="0" err="1"/>
              <a:t>aldehyde</a:t>
            </a:r>
            <a:r>
              <a:rPr lang="it-IT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Vanillin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substrate</a:t>
            </a:r>
            <a:r>
              <a:rPr lang="it-IT" dirty="0"/>
              <a:t> of a </a:t>
            </a:r>
            <a:r>
              <a:rPr lang="it-IT" dirty="0" err="1"/>
              <a:t>transamination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gives</a:t>
            </a:r>
            <a:r>
              <a:rPr lang="it-IT" dirty="0"/>
              <a:t> </a:t>
            </a:r>
            <a:r>
              <a:rPr lang="it-IT" dirty="0" err="1"/>
              <a:t>vanillylamine</a:t>
            </a:r>
            <a:r>
              <a:rPr lang="it-IT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acidic</a:t>
            </a:r>
            <a:r>
              <a:rPr lang="it-IT" dirty="0"/>
              <a:t> </a:t>
            </a:r>
            <a:r>
              <a:rPr lang="it-IT" dirty="0" err="1"/>
              <a:t>portion</a:t>
            </a:r>
            <a:r>
              <a:rPr lang="it-IT" dirty="0"/>
              <a:t> of the amide </a:t>
            </a:r>
            <a:r>
              <a:rPr lang="it-IT" dirty="0" err="1"/>
              <a:t>structure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molecule</a:t>
            </a:r>
            <a:r>
              <a:rPr lang="it-IT" dirty="0"/>
              <a:t> of </a:t>
            </a:r>
            <a:r>
              <a:rPr lang="it-IT" dirty="0" err="1"/>
              <a:t>polyketide</a:t>
            </a:r>
            <a:r>
              <a:rPr lang="it-IT" dirty="0"/>
              <a:t> </a:t>
            </a:r>
            <a:r>
              <a:rPr lang="it-IT" dirty="0" err="1"/>
              <a:t>origin</a:t>
            </a:r>
            <a:r>
              <a:rPr lang="it-IT" dirty="0"/>
              <a:t>, with a </a:t>
            </a:r>
            <a:r>
              <a:rPr lang="it-IT" dirty="0" err="1"/>
              <a:t>branched-chain</a:t>
            </a:r>
            <a:r>
              <a:rPr lang="it-IT" dirty="0"/>
              <a:t> </a:t>
            </a:r>
            <a:r>
              <a:rPr lang="it-IT" dirty="0" err="1"/>
              <a:t>fatty</a:t>
            </a:r>
            <a:r>
              <a:rPr lang="it-IT" dirty="0"/>
              <a:t> acid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by </a:t>
            </a:r>
            <a:r>
              <a:rPr lang="it-IT" dirty="0" err="1"/>
              <a:t>elongation</a:t>
            </a:r>
            <a:r>
              <a:rPr lang="it-IT" dirty="0"/>
              <a:t> of the </a:t>
            </a:r>
            <a:r>
              <a:rPr lang="it-IT" dirty="0" err="1"/>
              <a:t>isobutyryl-CoA</a:t>
            </a:r>
            <a:r>
              <a:rPr lang="it-IT" dirty="0"/>
              <a:t> </a:t>
            </a:r>
            <a:r>
              <a:rPr lang="it-IT" dirty="0" err="1"/>
              <a:t>chain</a:t>
            </a:r>
            <a:r>
              <a:rPr lang="it-IT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This</a:t>
            </a:r>
            <a:r>
              <a:rPr lang="it-IT" dirty="0"/>
              <a:t> starter </a:t>
            </a:r>
            <a:r>
              <a:rPr lang="it-IT" dirty="0" err="1"/>
              <a:t>unit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derivative of valine.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255D694-35AD-F744-B6A4-929E3F0A14F1}"/>
              </a:ext>
            </a:extLst>
          </p:cNvPr>
          <p:cNvSpPr/>
          <p:nvPr/>
        </p:nvSpPr>
        <p:spPr>
          <a:xfrm>
            <a:off x="6240016" y="3717033"/>
            <a:ext cx="3312368" cy="957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63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9C42D02-404D-A04C-B164-5C867058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3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DC4976-0006-D549-B2D7-D6384B7F99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2" t="77498" r="4053" b="1574"/>
          <a:stretch/>
        </p:blipFill>
        <p:spPr>
          <a:xfrm>
            <a:off x="2351584" y="260649"/>
            <a:ext cx="3960440" cy="11882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394507C-75DB-C84B-95DB-99170511E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31001"/>
            <a:ext cx="3209754" cy="231164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C4532C4-287C-4840-953D-B658C5B6694D}"/>
              </a:ext>
            </a:extLst>
          </p:cNvPr>
          <p:cNvSpPr/>
          <p:nvPr/>
        </p:nvSpPr>
        <p:spPr>
          <a:xfrm>
            <a:off x="1991544" y="2829839"/>
            <a:ext cx="8219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spicy</a:t>
            </a:r>
            <a:r>
              <a:rPr lang="it-IT" dirty="0"/>
              <a:t> aroma </a:t>
            </a:r>
            <a:r>
              <a:rPr lang="it-IT" dirty="0" err="1"/>
              <a:t>depends</a:t>
            </a:r>
            <a:r>
              <a:rPr lang="it-IT" dirty="0"/>
              <a:t> on the </a:t>
            </a:r>
            <a:r>
              <a:rPr lang="it-IT" dirty="0" err="1"/>
              <a:t>presence</a:t>
            </a:r>
            <a:r>
              <a:rPr lang="it-IT" dirty="0"/>
              <a:t> of </a:t>
            </a:r>
            <a:r>
              <a:rPr lang="it-IT" dirty="0" err="1"/>
              <a:t>capsaicinodes</a:t>
            </a:r>
            <a:r>
              <a:rPr lang="it-IT" dirty="0"/>
              <a:t>, </a:t>
            </a:r>
            <a:r>
              <a:rPr lang="it-IT" dirty="0" err="1"/>
              <a:t>amides</a:t>
            </a:r>
            <a:r>
              <a:rPr lang="it-IT" dirty="0"/>
              <a:t> of </a:t>
            </a:r>
            <a:r>
              <a:rPr lang="it-IT" dirty="0" err="1"/>
              <a:t>branched-chain</a:t>
            </a:r>
            <a:r>
              <a:rPr lang="it-IT" dirty="0"/>
              <a:t> </a:t>
            </a:r>
            <a:r>
              <a:rPr lang="it-IT" dirty="0" err="1"/>
              <a:t>fatty</a:t>
            </a:r>
            <a:r>
              <a:rPr lang="it-IT" dirty="0"/>
              <a:t> </a:t>
            </a:r>
            <a:r>
              <a:rPr lang="it-IT" dirty="0" err="1"/>
              <a:t>acids</a:t>
            </a:r>
            <a:r>
              <a:rPr lang="it-IT" dirty="0"/>
              <a:t> with </a:t>
            </a:r>
            <a:r>
              <a:rPr lang="it-IT" dirty="0" err="1"/>
              <a:t>vanillylamine</a:t>
            </a:r>
            <a:r>
              <a:rPr lang="it-IT" dirty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capsaicinod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 can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reach</a:t>
            </a:r>
            <a:r>
              <a:rPr lang="it-IT" dirty="0"/>
              <a:t> 1%.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Capsaicin</a:t>
            </a:r>
            <a:r>
              <a:rPr lang="it-IT" dirty="0"/>
              <a:t> </a:t>
            </a:r>
            <a:r>
              <a:rPr lang="it-IT" dirty="0" err="1"/>
              <a:t>causes</a:t>
            </a:r>
            <a:r>
              <a:rPr lang="it-IT" dirty="0"/>
              <a:t> a </a:t>
            </a:r>
            <a:r>
              <a:rPr lang="it-IT" dirty="0" err="1"/>
              <a:t>burning</a:t>
            </a:r>
            <a:r>
              <a:rPr lang="it-IT" dirty="0"/>
              <a:t> </a:t>
            </a:r>
            <a:r>
              <a:rPr lang="it-IT" dirty="0" err="1"/>
              <a:t>sensation</a:t>
            </a:r>
            <a:r>
              <a:rPr lang="it-IT" dirty="0"/>
              <a:t> in the </a:t>
            </a:r>
            <a:r>
              <a:rPr lang="it-IT" dirty="0" err="1"/>
              <a:t>mouth</a:t>
            </a:r>
            <a:r>
              <a:rPr lang="it-IT" dirty="0"/>
              <a:t>, the </a:t>
            </a:r>
            <a:r>
              <a:rPr lang="it-IT" dirty="0" err="1"/>
              <a:t>receptor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capsaicin</a:t>
            </a:r>
            <a:r>
              <a:rPr lang="it-IT" dirty="0"/>
              <a:t> </a:t>
            </a:r>
            <a:r>
              <a:rPr lang="it-IT" dirty="0" err="1"/>
              <a:t>binds</a:t>
            </a:r>
            <a:r>
              <a:rPr lang="it-IT" dirty="0"/>
              <a:t> to the TRPV1 </a:t>
            </a:r>
            <a:r>
              <a:rPr lang="it-IT" dirty="0" err="1"/>
              <a:t>receptor</a:t>
            </a:r>
            <a:r>
              <a:rPr lang="it-IT" dirty="0"/>
              <a:t> (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vanilloid</a:t>
            </a:r>
            <a:r>
              <a:rPr lang="it-IT" dirty="0"/>
              <a:t> </a:t>
            </a:r>
            <a:r>
              <a:rPr lang="it-IT" dirty="0" err="1"/>
              <a:t>receptor</a:t>
            </a:r>
            <a:r>
              <a:rPr lang="it-IT" dirty="0"/>
              <a:t> due to </a:t>
            </a:r>
            <a:r>
              <a:rPr lang="it-IT" dirty="0" err="1"/>
              <a:t>vanillyl</a:t>
            </a:r>
            <a:r>
              <a:rPr lang="it-IT" dirty="0"/>
              <a:t> </a:t>
            </a:r>
            <a:r>
              <a:rPr lang="it-IT" dirty="0" err="1"/>
              <a:t>group</a:t>
            </a:r>
            <a:r>
              <a:rPr lang="it-IT" dirty="0"/>
              <a:t> of </a:t>
            </a:r>
            <a:r>
              <a:rPr lang="it-IT" dirty="0" err="1"/>
              <a:t>capsaicin</a:t>
            </a:r>
            <a:r>
              <a:rPr lang="it-IT" dirty="0"/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TRPV1 </a:t>
            </a:r>
            <a:r>
              <a:rPr lang="it-IT" dirty="0" err="1"/>
              <a:t>is</a:t>
            </a:r>
            <a:r>
              <a:rPr lang="it-IT" dirty="0"/>
              <a:t> a non-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cation</a:t>
            </a:r>
            <a:r>
              <a:rPr lang="it-IT" dirty="0"/>
              <a:t> </a:t>
            </a:r>
            <a:r>
              <a:rPr lang="it-IT" dirty="0" err="1"/>
              <a:t>channel</a:t>
            </a:r>
            <a:r>
              <a:rPr lang="it-IT" dirty="0"/>
              <a:t> 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activated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by </a:t>
            </a:r>
            <a:r>
              <a:rPr lang="it-IT" dirty="0" err="1"/>
              <a:t>capsaicin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by </a:t>
            </a:r>
            <a:r>
              <a:rPr lang="it-IT" dirty="0" err="1"/>
              <a:t>heat</a:t>
            </a:r>
            <a:r>
              <a:rPr lang="it-IT" dirty="0"/>
              <a:t> or </a:t>
            </a:r>
            <a:r>
              <a:rPr lang="it-IT" dirty="0" err="1"/>
              <a:t>acids</a:t>
            </a:r>
            <a:r>
              <a:rPr lang="it-IT" dirty="0"/>
              <a:t>, in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cases</a:t>
            </a:r>
            <a:r>
              <a:rPr lang="it-IT" dirty="0"/>
              <a:t> </a:t>
            </a:r>
            <a:r>
              <a:rPr lang="it-IT" dirty="0" err="1"/>
              <a:t>causing</a:t>
            </a:r>
            <a:r>
              <a:rPr lang="it-IT" dirty="0"/>
              <a:t> </a:t>
            </a:r>
            <a:r>
              <a:rPr lang="it-IT" dirty="0" err="1"/>
              <a:t>pain</a:t>
            </a:r>
            <a:r>
              <a:rPr lang="it-IT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TRPV1 </a:t>
            </a:r>
            <a:r>
              <a:rPr lang="it-IT" dirty="0" err="1"/>
              <a:t>activation</a:t>
            </a:r>
            <a:r>
              <a:rPr lang="it-IT" dirty="0"/>
              <a:t> </a:t>
            </a:r>
            <a:r>
              <a:rPr lang="it-IT" dirty="0" err="1"/>
              <a:t>causes</a:t>
            </a:r>
            <a:r>
              <a:rPr lang="it-IT" dirty="0"/>
              <a:t> long-</a:t>
            </a:r>
            <a:r>
              <a:rPr lang="it-IT" dirty="0" err="1"/>
              <a:t>lasting</a:t>
            </a:r>
            <a:r>
              <a:rPr lang="it-IT" dirty="0"/>
              <a:t> </a:t>
            </a:r>
            <a:r>
              <a:rPr lang="it-IT" dirty="0" err="1"/>
              <a:t>desensitization</a:t>
            </a:r>
            <a:r>
              <a:rPr lang="it-IT" dirty="0"/>
              <a:t>, a </a:t>
            </a:r>
            <a:r>
              <a:rPr lang="it-IT" dirty="0" err="1"/>
              <a:t>particular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 of analgesia in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pain</a:t>
            </a:r>
            <a:r>
              <a:rPr lang="it-IT" dirty="0"/>
              <a:t> </a:t>
            </a:r>
            <a:r>
              <a:rPr lang="it-IT" dirty="0" err="1"/>
              <a:t>sensitivity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lost</a:t>
            </a:r>
            <a:r>
              <a:rPr lang="it-IT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Birds</a:t>
            </a:r>
            <a:r>
              <a:rPr lang="it-IT" dirty="0"/>
              <a:t> are the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/>
              <a:t>dispersal</a:t>
            </a:r>
            <a:r>
              <a:rPr lang="it-IT" dirty="0"/>
              <a:t> agents of </a:t>
            </a:r>
            <a:r>
              <a:rPr lang="it-IT" dirty="0" err="1"/>
              <a:t>capsicum</a:t>
            </a:r>
            <a:r>
              <a:rPr lang="it-IT" dirty="0"/>
              <a:t> </a:t>
            </a:r>
            <a:r>
              <a:rPr lang="it-IT" dirty="0" err="1"/>
              <a:t>seeds</a:t>
            </a:r>
            <a:r>
              <a:rPr lang="it-IT" dirty="0"/>
              <a:t> and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lack</a:t>
            </a:r>
            <a:r>
              <a:rPr lang="it-IT" dirty="0"/>
              <a:t> a </a:t>
            </a:r>
            <a:r>
              <a:rPr lang="it-IT" dirty="0" err="1"/>
              <a:t>functional</a:t>
            </a:r>
            <a:r>
              <a:rPr lang="it-IT" dirty="0"/>
              <a:t> </a:t>
            </a:r>
            <a:r>
              <a:rPr lang="it-IT" dirty="0" err="1"/>
              <a:t>receptor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are insensitive to the </a:t>
            </a:r>
            <a:r>
              <a:rPr lang="it-IT" dirty="0" err="1"/>
              <a:t>presence</a:t>
            </a:r>
            <a:r>
              <a:rPr lang="it-IT" dirty="0"/>
              <a:t> of </a:t>
            </a:r>
            <a:r>
              <a:rPr lang="it-IT" dirty="0" err="1"/>
              <a:t>capsaicin</a:t>
            </a:r>
            <a:r>
              <a:rPr lang="it-IT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Capsaicin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in the </a:t>
            </a:r>
            <a:r>
              <a:rPr lang="it-IT" dirty="0" err="1"/>
              <a:t>form</a:t>
            </a:r>
            <a:r>
              <a:rPr lang="it-IT" dirty="0"/>
              <a:t> of </a:t>
            </a:r>
            <a:r>
              <a:rPr lang="it-IT" dirty="0" err="1"/>
              <a:t>pain-relieving</a:t>
            </a:r>
            <a:r>
              <a:rPr lang="it-IT" dirty="0"/>
              <a:t> </a:t>
            </a:r>
            <a:r>
              <a:rPr lang="it-IT" dirty="0" err="1"/>
              <a:t>preparations</a:t>
            </a:r>
            <a:r>
              <a:rPr lang="it-IT" dirty="0"/>
              <a:t> for neuralgia </a:t>
            </a:r>
            <a:r>
              <a:rPr lang="it-IT" dirty="0" err="1"/>
              <a:t>caused</a:t>
            </a:r>
            <a:r>
              <a:rPr lang="it-IT" dirty="0"/>
              <a:t> by </a:t>
            </a:r>
            <a:r>
              <a:rPr lang="it-IT" i="1" dirty="0"/>
              <a:t>Herpes</a:t>
            </a:r>
            <a:r>
              <a:rPr lang="it-IT" dirty="0"/>
              <a:t> </a:t>
            </a:r>
            <a:r>
              <a:rPr lang="it-IT" dirty="0" err="1"/>
              <a:t>infections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51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83632" y="291049"/>
            <a:ext cx="316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Steroidal</a:t>
            </a:r>
            <a:r>
              <a:rPr lang="it-IT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alkaloids</a:t>
            </a:r>
            <a:endParaRPr lang="it-IT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600058" y="291048"/>
            <a:ext cx="406794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Many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i="1" dirty="0" err="1">
                <a:cs typeface="Arial" panose="020B0604020202020204" pitchFamily="34" charset="0"/>
              </a:rPr>
              <a:t>Solanaceae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plants</a:t>
            </a:r>
            <a:r>
              <a:rPr lang="it-IT" sz="2000" dirty="0">
                <a:cs typeface="Arial" panose="020B0604020202020204" pitchFamily="34" charset="0"/>
              </a:rPr>
              <a:t> produce </a:t>
            </a:r>
            <a:r>
              <a:rPr lang="it-IT" sz="2000" dirty="0" err="1">
                <a:cs typeface="Arial" panose="020B0604020202020204" pitchFamily="34" charset="0"/>
              </a:rPr>
              <a:t>steroidal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alkaloids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based</a:t>
            </a:r>
            <a:r>
              <a:rPr lang="it-IT" sz="2000" dirty="0">
                <a:cs typeface="Arial" panose="020B0604020202020204" pitchFamily="34" charset="0"/>
              </a:rPr>
              <a:t> on a C</a:t>
            </a:r>
            <a:r>
              <a:rPr lang="it-IT" sz="2000" baseline="-25000" dirty="0">
                <a:cs typeface="Arial" panose="020B0604020202020204" pitchFamily="34" charset="0"/>
              </a:rPr>
              <a:t>27</a:t>
            </a:r>
            <a:r>
              <a:rPr lang="it-IT" sz="2000" dirty="0">
                <a:cs typeface="Arial" panose="020B0604020202020204" pitchFamily="34" charset="0"/>
              </a:rPr>
              <a:t> ​​</a:t>
            </a:r>
            <a:r>
              <a:rPr lang="it-IT" sz="2000" b="1" dirty="0" err="1">
                <a:cs typeface="Arial" panose="020B0604020202020204" pitchFamily="34" charset="0"/>
              </a:rPr>
              <a:t>Cholestanic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skeleton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such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as</a:t>
            </a:r>
            <a:r>
              <a:rPr lang="it-IT" sz="2000" dirty="0">
                <a:cs typeface="Arial" panose="020B0604020202020204" pitchFamily="34" charset="0"/>
              </a:rPr>
              <a:t>, for </a:t>
            </a:r>
            <a:r>
              <a:rPr lang="it-IT" sz="2000" dirty="0" err="1">
                <a:cs typeface="Arial" panose="020B0604020202020204" pitchFamily="34" charset="0"/>
              </a:rPr>
              <a:t>example</a:t>
            </a:r>
            <a:r>
              <a:rPr lang="it-IT" sz="2000" dirty="0">
                <a:cs typeface="Arial" panose="020B0604020202020204" pitchFamily="34" charset="0"/>
              </a:rPr>
              <a:t>,</a:t>
            </a:r>
            <a:r>
              <a:rPr lang="it-IT" sz="2000" b="1" dirty="0">
                <a:cs typeface="Arial" panose="020B0604020202020204" pitchFamily="34" charset="0"/>
              </a:rPr>
              <a:t> </a:t>
            </a:r>
            <a:r>
              <a:rPr lang="it-IT" sz="2000" b="1" dirty="0" err="1">
                <a:cs typeface="Arial" panose="020B0604020202020204" pitchFamily="34" charset="0"/>
              </a:rPr>
              <a:t>Solasodine</a:t>
            </a:r>
            <a:r>
              <a:rPr lang="it-IT" sz="2000" b="1" dirty="0">
                <a:cs typeface="Arial" panose="020B0604020202020204" pitchFamily="34" charset="0"/>
              </a:rPr>
              <a:t> </a:t>
            </a:r>
            <a:r>
              <a:rPr lang="it-IT" sz="2000" dirty="0">
                <a:cs typeface="Arial" panose="020B0604020202020204" pitchFamily="34" charset="0"/>
              </a:rPr>
              <a:t>and </a:t>
            </a:r>
            <a:r>
              <a:rPr lang="it-IT" sz="2000" b="1" dirty="0" err="1">
                <a:cs typeface="Arial" panose="020B0604020202020204" pitchFamily="34" charset="0"/>
              </a:rPr>
              <a:t>Tomatidine</a:t>
            </a:r>
            <a:r>
              <a:rPr lang="it-IT" sz="2000" dirty="0">
                <a:cs typeface="Arial" panose="020B0604020202020204" pitchFamily="34" charset="0"/>
              </a:rPr>
              <a:t>. </a:t>
            </a:r>
            <a:r>
              <a:rPr lang="it-IT" sz="2000" dirty="0" err="1">
                <a:cs typeface="Arial" panose="020B0604020202020204" pitchFamily="34" charset="0"/>
              </a:rPr>
              <a:t>These</a:t>
            </a:r>
            <a:r>
              <a:rPr lang="it-IT" sz="2000" dirty="0">
                <a:cs typeface="Arial" panose="020B0604020202020204" pitchFamily="34" charset="0"/>
              </a:rPr>
              <a:t> are </a:t>
            </a:r>
            <a:r>
              <a:rPr lang="it-IT" sz="2000" dirty="0" err="1">
                <a:cs typeface="Arial" panose="020B0604020202020204" pitchFamily="34" charset="0"/>
              </a:rPr>
              <a:t>nitrogenous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analogues</a:t>
            </a:r>
            <a:r>
              <a:rPr lang="it-IT" sz="2000" dirty="0">
                <a:cs typeface="Arial" panose="020B0604020202020204" pitchFamily="34" charset="0"/>
              </a:rPr>
              <a:t> of </a:t>
            </a:r>
            <a:r>
              <a:rPr lang="it-IT" sz="2000" dirty="0" err="1">
                <a:cs typeface="Arial" panose="020B0604020202020204" pitchFamily="34" charset="0"/>
              </a:rPr>
              <a:t>steroid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saponins</a:t>
            </a:r>
            <a:r>
              <a:rPr lang="it-IT" sz="2000" dirty="0"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cs typeface="Arial" panose="020B0604020202020204" pitchFamily="34" charset="0"/>
              </a:rPr>
              <a:t>These compounds are normally present as glycosides.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cs typeface="Arial" panose="020B0604020202020204" pitchFamily="34" charset="0"/>
              </a:rPr>
              <a:t>They have surfactant and hemolytic properties (as saponins) and are also toxic by ingestion.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cs typeface="Arial" panose="020B0604020202020204" pitchFamily="34" charset="0"/>
              </a:rPr>
              <a:t>Typical examples are </a:t>
            </a:r>
            <a:r>
              <a:rPr lang="en-US" sz="2000" b="1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sz="2000" b="1" dirty="0">
                <a:cs typeface="Arial" panose="020B0604020202020204" pitchFamily="34" charset="0"/>
              </a:rPr>
              <a:t>-</a:t>
            </a:r>
            <a:r>
              <a:rPr lang="en-US" sz="2000" b="1" dirty="0" err="1">
                <a:cs typeface="Arial" panose="020B0604020202020204" pitchFamily="34" charset="0"/>
              </a:rPr>
              <a:t>Solasonin</a:t>
            </a:r>
            <a:r>
              <a:rPr lang="en-US" sz="2000" dirty="0">
                <a:cs typeface="Arial" panose="020B0604020202020204" pitchFamily="34" charset="0"/>
              </a:rPr>
              <a:t> from </a:t>
            </a:r>
            <a:r>
              <a:rPr lang="en-US" sz="2000" i="1" dirty="0">
                <a:cs typeface="Arial" panose="020B0604020202020204" pitchFamily="34" charset="0"/>
              </a:rPr>
              <a:t>Solanum </a:t>
            </a:r>
            <a:r>
              <a:rPr lang="en-US" sz="2000" dirty="0">
                <a:cs typeface="Arial" panose="020B0604020202020204" pitchFamily="34" charset="0"/>
              </a:rPr>
              <a:t>species and </a:t>
            </a:r>
            <a:r>
              <a:rPr lang="en-US" sz="2000" b="1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sz="2000" b="1" dirty="0">
                <a:cs typeface="Arial" panose="020B0604020202020204" pitchFamily="34" charset="0"/>
              </a:rPr>
              <a:t>-Tomatina</a:t>
            </a:r>
            <a:r>
              <a:rPr lang="en-US" sz="2000" dirty="0">
                <a:cs typeface="Arial" panose="020B0604020202020204" pitchFamily="34" charset="0"/>
              </a:rPr>
              <a:t> from tomato (</a:t>
            </a:r>
            <a:r>
              <a:rPr lang="en-US" sz="2000" i="1" dirty="0" err="1">
                <a:cs typeface="Arial" panose="020B0604020202020204" pitchFamily="34" charset="0"/>
              </a:rPr>
              <a:t>Lycopersicon</a:t>
            </a:r>
            <a:r>
              <a:rPr lang="en-US" sz="2000" i="1" dirty="0">
                <a:cs typeface="Arial" panose="020B0604020202020204" pitchFamily="34" charset="0"/>
              </a:rPr>
              <a:t> esculent</a:t>
            </a:r>
            <a:r>
              <a:rPr lang="en-US" sz="2000" dirty="0">
                <a:cs typeface="Arial" panose="020B0604020202020204" pitchFamily="34" charset="0"/>
              </a:rPr>
              <a:t>).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cs typeface="Arial" panose="020B0604020202020204" pitchFamily="34" charset="0"/>
              </a:rPr>
              <a:t>They derive from cholesterol and it seems that </a:t>
            </a:r>
            <a:r>
              <a:rPr lang="it-IT" sz="2000" dirty="0">
                <a:cs typeface="Arial" panose="020B0604020202020204" pitchFamily="34" charset="0"/>
              </a:rPr>
              <a:t>t</a:t>
            </a:r>
            <a:r>
              <a:rPr lang="it-IT" sz="2000" dirty="0"/>
              <a:t>he </a:t>
            </a:r>
            <a:r>
              <a:rPr lang="it-IT" sz="2000" dirty="0" err="1"/>
              <a:t>nitrogen</a:t>
            </a:r>
            <a:r>
              <a:rPr lang="it-IT" sz="2000" dirty="0"/>
              <a:t> </a:t>
            </a:r>
            <a:r>
              <a:rPr lang="it-IT" sz="2000" dirty="0" err="1"/>
              <a:t>atom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from L-arginine.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r="3586"/>
          <a:stretch/>
        </p:blipFill>
        <p:spPr>
          <a:xfrm>
            <a:off x="1559497" y="822358"/>
            <a:ext cx="5040561" cy="5716554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E03AE3-66EC-9A4E-B49D-3805200F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28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87688" y="260649"/>
            <a:ext cx="316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Steroidal</a:t>
            </a:r>
            <a:r>
              <a:rPr lang="it-IT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alkaloids</a:t>
            </a:r>
            <a:endParaRPr lang="it-IT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722313"/>
            <a:ext cx="5328592" cy="5716554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E03AE3-66EC-9A4E-B49D-3805200F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5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EE9BD15-AB48-F645-99A9-65DC04BFA5C1}"/>
              </a:ext>
            </a:extLst>
          </p:cNvPr>
          <p:cNvSpPr/>
          <p:nvPr/>
        </p:nvSpPr>
        <p:spPr>
          <a:xfrm>
            <a:off x="7176120" y="754961"/>
            <a:ext cx="31318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Solanidine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is found in potatoes (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Solanum tuberosum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usually in the form of the glycosides </a:t>
            </a:r>
            <a:r>
              <a:rPr lang="en-US" sz="2000" b="1" dirty="0">
                <a:latin typeface="Symbol" pitchFamily="2" charset="2"/>
                <a:cs typeface="Calibri" panose="020F0502020204030204" pitchFamily="34" charset="0"/>
              </a:rPr>
              <a:t>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-Solanine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1" dirty="0">
                <a:latin typeface="Symbol" pitchFamily="2" charset="2"/>
                <a:cs typeface="Calibri" panose="020F0502020204030204" pitchFamily="34" charset="0"/>
              </a:rPr>
              <a:t>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Chaconine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Apparently the toxicity increases if the glycoside chain is lengthened.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Plants rich in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Solasodine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Tomatidine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can be a valid alternative for the commercial production of steroids for pharmaceutical use.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9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47528" y="216506"/>
            <a:ext cx="86409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100" dirty="0">
                <a:cs typeface="Arial" panose="020B0604020202020204" pitchFamily="34" charset="0"/>
              </a:rPr>
              <a:t>Different types of food plants  accumulate toxic steroid alkaloid glycosides. Tomatoes, peppers and </a:t>
            </a:r>
            <a:r>
              <a:rPr lang="en-US" sz="2100" dirty="0" err="1">
                <a:cs typeface="Arial" panose="020B0604020202020204" pitchFamily="34" charset="0"/>
              </a:rPr>
              <a:t>expecially</a:t>
            </a:r>
            <a:r>
              <a:rPr lang="en-US" sz="2100" dirty="0">
                <a:cs typeface="Arial" panose="020B0604020202020204" pitchFamily="34" charset="0"/>
              </a:rPr>
              <a:t> potatoes contain </a:t>
            </a:r>
            <a:r>
              <a:rPr lang="en-US" sz="2100" dirty="0" err="1">
                <a:cs typeface="Arial" panose="020B0604020202020204" pitchFamily="34" charset="0"/>
              </a:rPr>
              <a:t>glycolakaloids</a:t>
            </a:r>
            <a:r>
              <a:rPr lang="en-US" sz="2100" dirty="0">
                <a:cs typeface="Arial" panose="020B0604020202020204" pitchFamily="34" charset="0"/>
              </a:rPr>
              <a:t>. </a:t>
            </a:r>
            <a:r>
              <a:rPr lang="en-US" sz="2100" b="1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sz="2100" b="1" dirty="0">
                <a:cs typeface="Arial" panose="020B0604020202020204" pitchFamily="34" charset="0"/>
              </a:rPr>
              <a:t>-Solanine</a:t>
            </a:r>
            <a:r>
              <a:rPr lang="en-US" sz="2100" dirty="0">
                <a:cs typeface="Arial" panose="020B0604020202020204" pitchFamily="34" charset="0"/>
              </a:rPr>
              <a:t> and </a:t>
            </a:r>
            <a:r>
              <a:rPr lang="en-US" sz="2100" b="1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sz="2100" b="1" dirty="0">
                <a:cs typeface="Arial" panose="020B0604020202020204" pitchFamily="34" charset="0"/>
              </a:rPr>
              <a:t>-</a:t>
            </a:r>
            <a:r>
              <a:rPr lang="en-US" sz="2100" b="1" dirty="0" err="1">
                <a:cs typeface="Arial" panose="020B0604020202020204" pitchFamily="34" charset="0"/>
              </a:rPr>
              <a:t>Chaconine</a:t>
            </a:r>
            <a:r>
              <a:rPr lang="en-US" sz="2100" dirty="0">
                <a:cs typeface="Arial" panose="020B0604020202020204" pitchFamily="34" charset="0"/>
              </a:rPr>
              <a:t> account for up to 95% of the glycoalkaloids in the potato and </a:t>
            </a:r>
            <a:r>
              <a:rPr lang="en-US" sz="2100" b="1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sz="2100" b="1" dirty="0">
                <a:cs typeface="Arial" panose="020B0604020202020204" pitchFamily="34" charset="0"/>
              </a:rPr>
              <a:t>-</a:t>
            </a:r>
            <a:r>
              <a:rPr lang="en-US" sz="2100" b="1" dirty="0" err="1">
                <a:cs typeface="Arial" panose="020B0604020202020204" pitchFamily="34" charset="0"/>
              </a:rPr>
              <a:t>Chaconine</a:t>
            </a:r>
            <a:r>
              <a:rPr lang="en-US" sz="2100" dirty="0">
                <a:cs typeface="Arial" panose="020B0604020202020204" pitchFamily="34" charset="0"/>
              </a:rPr>
              <a:t> is considered the most toxic compound. Alkaloids inhibit acetylcholinesterase and </a:t>
            </a:r>
            <a:r>
              <a:rPr lang="en-US" sz="2100" dirty="0" err="1">
                <a:cs typeface="Arial" panose="020B0604020202020204" pitchFamily="34" charset="0"/>
              </a:rPr>
              <a:t>butyrylcholinesterase</a:t>
            </a:r>
            <a:r>
              <a:rPr lang="en-US" sz="2100" dirty="0">
                <a:cs typeface="Arial" panose="020B0604020202020204" pitchFamily="34" charset="0"/>
              </a:rPr>
              <a:t>, disrupt cell membranes and can have teratogenic effects.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100" dirty="0"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dirty="0">
                <a:cs typeface="Arial" panose="020B0604020202020204" pitchFamily="34" charset="0"/>
              </a:rPr>
              <a:t>The highest level of glycoalkaloids in potato plants is found in the flowers and shoots, followed by the leaves, while the lowest amounts are in the stem and tubers.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100" dirty="0"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dirty="0">
                <a:cs typeface="Arial" panose="020B0604020202020204" pitchFamily="34" charset="0"/>
              </a:rPr>
              <a:t>The glycoalkaloid content in tubers increases as a result of bruising and exposure to light: the green tubers have a higher alkaloid content and are not suitable for human consumption.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100" dirty="0"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dirty="0">
                <a:cs typeface="Arial" panose="020B0604020202020204" pitchFamily="34" charset="0"/>
              </a:rPr>
              <a:t>The main alkaloid in many species of the </a:t>
            </a:r>
            <a:r>
              <a:rPr lang="en-US" sz="2100" i="1" dirty="0">
                <a:cs typeface="Arial" panose="020B0604020202020204" pitchFamily="34" charset="0"/>
              </a:rPr>
              <a:t>Solanum</a:t>
            </a:r>
            <a:r>
              <a:rPr lang="en-US" sz="2100" dirty="0">
                <a:cs typeface="Arial" panose="020B0604020202020204" pitchFamily="34" charset="0"/>
              </a:rPr>
              <a:t> genus is </a:t>
            </a:r>
            <a:r>
              <a:rPr lang="en-US" sz="2100" b="1" dirty="0" err="1">
                <a:cs typeface="Arial" panose="020B0604020202020204" pitchFamily="34" charset="0"/>
              </a:rPr>
              <a:t>Solasodine</a:t>
            </a:r>
            <a:r>
              <a:rPr lang="en-US" sz="2100" dirty="0">
                <a:cs typeface="Arial" panose="020B0604020202020204" pitchFamily="34" charset="0"/>
              </a:rPr>
              <a:t> which is present as a glycoside in the leaves and especially in the immature fruits. </a:t>
            </a:r>
            <a:r>
              <a:rPr lang="en-US" sz="2100" b="1" dirty="0" err="1">
                <a:cs typeface="Arial" panose="020B0604020202020204" pitchFamily="34" charset="0"/>
              </a:rPr>
              <a:t>Solasodine</a:t>
            </a:r>
            <a:r>
              <a:rPr lang="en-US" sz="2100" dirty="0">
                <a:cs typeface="Arial" panose="020B0604020202020204" pitchFamily="34" charset="0"/>
              </a:rPr>
              <a:t> can be converted into progesterone for use in pharmaceuticals. </a:t>
            </a:r>
          </a:p>
          <a:p>
            <a:endParaRPr lang="en-US" sz="2100" dirty="0">
              <a:cs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BA4CB0F-DBC8-5446-9528-88C9C05F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39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B54D6D1-84AA-3B4E-9388-B6B49531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7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2F1C4D-7800-F841-B348-88F7CA916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" r="4115"/>
          <a:stretch/>
        </p:blipFill>
        <p:spPr>
          <a:xfrm>
            <a:off x="3431704" y="1004172"/>
            <a:ext cx="5832648" cy="570664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0C5BE57-CA8E-4343-A3F4-00C2F40D4E63}"/>
              </a:ext>
            </a:extLst>
          </p:cNvPr>
          <p:cNvSpPr/>
          <p:nvPr/>
        </p:nvSpPr>
        <p:spPr>
          <a:xfrm>
            <a:off x="4799856" y="23540"/>
            <a:ext cx="255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</a:rPr>
              <a:t>Purine </a:t>
            </a:r>
            <a:r>
              <a:rPr lang="it-IT" sz="2800" b="1" dirty="0" err="1">
                <a:solidFill>
                  <a:srgbClr val="7030A0"/>
                </a:solidFill>
              </a:rPr>
              <a:t>alkaloids</a:t>
            </a:r>
            <a:endParaRPr lang="it-IT" sz="2800" b="1" dirty="0">
              <a:solidFill>
                <a:srgbClr val="7030A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B817873-F3FC-E94E-A55D-0DDFA76C8E12}"/>
              </a:ext>
            </a:extLst>
          </p:cNvPr>
          <p:cNvSpPr/>
          <p:nvPr/>
        </p:nvSpPr>
        <p:spPr>
          <a:xfrm>
            <a:off x="3503712" y="3212976"/>
            <a:ext cx="115212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8E555DC-4C17-DD43-9A60-755D3D39C692}"/>
              </a:ext>
            </a:extLst>
          </p:cNvPr>
          <p:cNvSpPr/>
          <p:nvPr/>
        </p:nvSpPr>
        <p:spPr>
          <a:xfrm>
            <a:off x="5015880" y="4869160"/>
            <a:ext cx="115212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7159320-FB89-DC4A-8788-5F9D47C7EBBC}"/>
              </a:ext>
            </a:extLst>
          </p:cNvPr>
          <p:cNvSpPr/>
          <p:nvPr/>
        </p:nvSpPr>
        <p:spPr>
          <a:xfrm>
            <a:off x="6600056" y="4869160"/>
            <a:ext cx="93610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8F3143B-F309-C34F-BC7C-C8AFA6FFFEBE}"/>
              </a:ext>
            </a:extLst>
          </p:cNvPr>
          <p:cNvSpPr/>
          <p:nvPr/>
        </p:nvSpPr>
        <p:spPr>
          <a:xfrm>
            <a:off x="1775520" y="1340768"/>
            <a:ext cx="15121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Caffeine</a:t>
            </a:r>
            <a:r>
              <a:rPr lang="it-IT" dirty="0"/>
              <a:t>, </a:t>
            </a:r>
            <a:r>
              <a:rPr lang="it-IT" b="1" dirty="0" err="1"/>
              <a:t>theobromine</a:t>
            </a:r>
            <a:r>
              <a:rPr lang="it-IT" dirty="0"/>
              <a:t> and </a:t>
            </a:r>
            <a:r>
              <a:rPr lang="it-IT" b="1" dirty="0" err="1"/>
              <a:t>theophylline</a:t>
            </a:r>
            <a:r>
              <a:rPr lang="it-IT" dirty="0"/>
              <a:t> are purine </a:t>
            </a:r>
            <a:r>
              <a:rPr lang="it-IT" dirty="0" err="1"/>
              <a:t>alkaloids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synthesis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to </a:t>
            </a:r>
            <a:r>
              <a:rPr lang="it-IT" dirty="0" err="1"/>
              <a:t>that</a:t>
            </a:r>
            <a:r>
              <a:rPr lang="it-IT" dirty="0"/>
              <a:t> of the purine </a:t>
            </a:r>
            <a:r>
              <a:rPr lang="it-IT" dirty="0" err="1"/>
              <a:t>bases</a:t>
            </a:r>
            <a:r>
              <a:rPr lang="it-IT" dirty="0"/>
              <a:t> adenine and guanine.</a:t>
            </a:r>
          </a:p>
        </p:txBody>
      </p:sp>
    </p:spTree>
    <p:extLst>
      <p:ext uri="{BB962C8B-B14F-4D97-AF65-F5344CB8AC3E}">
        <p14:creationId xmlns:p14="http://schemas.microsoft.com/office/powerpoint/2010/main" val="169799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5C6547E-CA34-BC48-A3FA-01955363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8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1F1AAF4-D3BF-C644-8296-5BCDC18E3267}"/>
              </a:ext>
            </a:extLst>
          </p:cNvPr>
          <p:cNvSpPr/>
          <p:nvPr/>
        </p:nvSpPr>
        <p:spPr>
          <a:xfrm>
            <a:off x="1775520" y="188317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/>
              <a:t>The purine </a:t>
            </a:r>
            <a:r>
              <a:rPr lang="it-IT" sz="2400" dirty="0" err="1"/>
              <a:t>alkaloids</a:t>
            </a:r>
            <a:r>
              <a:rPr lang="it-IT" sz="2400" dirty="0"/>
              <a:t> caffeine, </a:t>
            </a:r>
            <a:r>
              <a:rPr lang="it-IT" sz="2400" dirty="0" err="1"/>
              <a:t>theobromine</a:t>
            </a:r>
            <a:r>
              <a:rPr lang="it-IT" sz="2400" dirty="0"/>
              <a:t> and </a:t>
            </a:r>
            <a:r>
              <a:rPr lang="it-IT" sz="2400" dirty="0" err="1"/>
              <a:t>theophylline</a:t>
            </a:r>
            <a:r>
              <a:rPr lang="it-IT" sz="2400" dirty="0"/>
              <a:t> are </a:t>
            </a:r>
            <a:r>
              <a:rPr lang="it-IT" sz="2400" dirty="0" err="1"/>
              <a:t>all</a:t>
            </a:r>
            <a:r>
              <a:rPr lang="it-IT" sz="2400" dirty="0"/>
              <a:t> </a:t>
            </a:r>
            <a:r>
              <a:rPr lang="it-IT" sz="2400" dirty="0" err="1"/>
              <a:t>methyl</a:t>
            </a:r>
            <a:r>
              <a:rPr lang="it-IT" sz="2400" dirty="0"/>
              <a:t> </a:t>
            </a:r>
            <a:r>
              <a:rPr lang="it-IT" sz="2400" dirty="0" err="1"/>
              <a:t>derivatives</a:t>
            </a:r>
            <a:r>
              <a:rPr lang="it-IT" sz="2400" dirty="0"/>
              <a:t> of </a:t>
            </a:r>
            <a:r>
              <a:rPr lang="it-IT" sz="2400" dirty="0" err="1"/>
              <a:t>xanthine</a:t>
            </a:r>
            <a:r>
              <a:rPr lang="it-IT" sz="2400" dirty="0"/>
              <a:t> and are </a:t>
            </a:r>
            <a:r>
              <a:rPr lang="it-IT" sz="2400" dirty="0" err="1"/>
              <a:t>normally</a:t>
            </a:r>
            <a:r>
              <a:rPr lang="it-IT" sz="2400" dirty="0"/>
              <a:t> </a:t>
            </a:r>
            <a:r>
              <a:rPr lang="it-IT" sz="2400" dirty="0" err="1"/>
              <a:t>present</a:t>
            </a:r>
            <a:r>
              <a:rPr lang="it-IT" sz="2400" dirty="0"/>
              <a:t> </a:t>
            </a:r>
            <a:r>
              <a:rPr lang="it-IT" sz="2400" dirty="0" err="1"/>
              <a:t>together</a:t>
            </a:r>
            <a:r>
              <a:rPr lang="it-IT" sz="2400" dirty="0"/>
              <a:t> in </a:t>
            </a:r>
            <a:r>
              <a:rPr lang="it-IT" sz="2400" dirty="0" err="1"/>
              <a:t>plants</a:t>
            </a:r>
            <a:r>
              <a:rPr lang="it-IT" sz="2400" dirty="0"/>
              <a:t>.</a:t>
            </a:r>
          </a:p>
          <a:p>
            <a:endParaRPr lang="it-IT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competitively</a:t>
            </a:r>
            <a:r>
              <a:rPr lang="it-IT" sz="2400" dirty="0"/>
              <a:t> </a:t>
            </a:r>
            <a:r>
              <a:rPr lang="it-IT" sz="2400" dirty="0" err="1"/>
              <a:t>inhibit</a:t>
            </a:r>
            <a:r>
              <a:rPr lang="it-IT" sz="2400" dirty="0"/>
              <a:t> the </a:t>
            </a:r>
            <a:r>
              <a:rPr lang="it-IT" sz="2400" dirty="0" err="1"/>
              <a:t>enzyme</a:t>
            </a:r>
            <a:r>
              <a:rPr lang="it-IT" sz="2400" dirty="0"/>
              <a:t> </a:t>
            </a:r>
            <a:r>
              <a:rPr lang="it-IT" sz="2400" dirty="0" err="1"/>
              <a:t>phosphodiesterase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degrades</a:t>
            </a:r>
            <a:r>
              <a:rPr lang="it-IT" sz="2400" dirty="0"/>
              <a:t> </a:t>
            </a:r>
            <a:r>
              <a:rPr lang="it-IT" sz="2400" dirty="0" err="1"/>
              <a:t>cyclic</a:t>
            </a:r>
            <a:r>
              <a:rPr lang="it-IT" sz="2400" dirty="0"/>
              <a:t> AMP </a:t>
            </a:r>
            <a:r>
              <a:rPr lang="it-IT" sz="2400" dirty="0" err="1"/>
              <a:t>resulting</a:t>
            </a:r>
            <a:r>
              <a:rPr lang="it-IT" sz="2400" dirty="0"/>
              <a:t> in </a:t>
            </a:r>
            <a:r>
              <a:rPr lang="it-IT" sz="2400" dirty="0" err="1"/>
              <a:t>stimulation</a:t>
            </a:r>
            <a:r>
              <a:rPr lang="it-IT" sz="2400" dirty="0"/>
              <a:t> of the </a:t>
            </a:r>
            <a:r>
              <a:rPr lang="it-IT" sz="2400" dirty="0" err="1"/>
              <a:t>central</a:t>
            </a:r>
            <a:r>
              <a:rPr lang="it-IT" sz="2400" dirty="0"/>
              <a:t> </a:t>
            </a:r>
            <a:r>
              <a:rPr lang="it-IT" sz="2400" dirty="0" err="1"/>
              <a:t>nervous</a:t>
            </a:r>
            <a:r>
              <a:rPr lang="it-IT" sz="2400" dirty="0"/>
              <a:t> </a:t>
            </a:r>
            <a:r>
              <a:rPr lang="it-IT" sz="2400" dirty="0" err="1"/>
              <a:t>system</a:t>
            </a:r>
            <a:r>
              <a:rPr lang="it-IT" sz="2400" dirty="0"/>
              <a:t>, </a:t>
            </a:r>
            <a:r>
              <a:rPr lang="it-IT" sz="2400" dirty="0" err="1"/>
              <a:t>relaxation</a:t>
            </a:r>
            <a:r>
              <a:rPr lang="it-IT" sz="2400" dirty="0"/>
              <a:t> of </a:t>
            </a:r>
            <a:r>
              <a:rPr lang="it-IT" sz="2400" dirty="0" err="1"/>
              <a:t>bronchial</a:t>
            </a:r>
            <a:r>
              <a:rPr lang="it-IT" sz="2400" dirty="0"/>
              <a:t> </a:t>
            </a:r>
            <a:r>
              <a:rPr lang="it-IT" sz="2400" dirty="0" err="1"/>
              <a:t>smooth</a:t>
            </a:r>
            <a:r>
              <a:rPr lang="it-IT" sz="2400" dirty="0"/>
              <a:t> </a:t>
            </a:r>
            <a:r>
              <a:rPr lang="it-IT" sz="2400" dirty="0" err="1"/>
              <a:t>muscle</a:t>
            </a:r>
            <a:r>
              <a:rPr lang="it-IT" sz="2400" dirty="0"/>
              <a:t> and </a:t>
            </a:r>
            <a:r>
              <a:rPr lang="it-IT" sz="2400" dirty="0" err="1"/>
              <a:t>induction</a:t>
            </a:r>
            <a:r>
              <a:rPr lang="it-IT" sz="2400" dirty="0"/>
              <a:t> of </a:t>
            </a:r>
            <a:r>
              <a:rPr lang="it-IT" sz="2400" dirty="0" err="1"/>
              <a:t>diuresis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Theophylline</a:t>
            </a:r>
            <a:r>
              <a:rPr lang="it-IT" sz="2400" dirty="0"/>
              <a:t> </a:t>
            </a:r>
            <a:r>
              <a:rPr lang="it-IT" sz="2400" dirty="0" err="1"/>
              <a:t>has</a:t>
            </a:r>
            <a:r>
              <a:rPr lang="it-IT" sz="2400" dirty="0"/>
              <a:t> a </a:t>
            </a:r>
            <a:r>
              <a:rPr lang="it-IT" sz="2400" dirty="0" err="1"/>
              <a:t>pharmaceutical</a:t>
            </a:r>
            <a:r>
              <a:rPr lang="it-IT" sz="2400" dirty="0"/>
              <a:t> </a:t>
            </a:r>
            <a:r>
              <a:rPr lang="it-IT" sz="2400" dirty="0" err="1"/>
              <a:t>action</a:t>
            </a:r>
            <a:r>
              <a:rPr lang="it-IT" sz="2400" dirty="0"/>
              <a:t> </a:t>
            </a:r>
            <a:r>
              <a:rPr lang="it-IT" sz="2400" dirty="0" err="1"/>
              <a:t>thanks</a:t>
            </a:r>
            <a:r>
              <a:rPr lang="it-IT" sz="2400" dirty="0"/>
              <a:t> to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muscle</a:t>
            </a:r>
            <a:r>
              <a:rPr lang="it-IT" sz="2400" dirty="0"/>
              <a:t> </a:t>
            </a:r>
            <a:r>
              <a:rPr lang="it-IT" sz="2400" dirty="0" err="1"/>
              <a:t>relaxant</a:t>
            </a:r>
            <a:r>
              <a:rPr lang="it-IT" sz="2400" dirty="0"/>
              <a:t> </a:t>
            </a:r>
            <a:r>
              <a:rPr lang="it-IT" sz="2400" dirty="0" err="1"/>
              <a:t>properties</a:t>
            </a:r>
            <a:r>
              <a:rPr lang="it-IT" sz="2400" dirty="0"/>
              <a:t>, </a:t>
            </a:r>
            <a:r>
              <a:rPr lang="it-IT" sz="2400" dirty="0" err="1"/>
              <a:t>used</a:t>
            </a:r>
            <a:r>
              <a:rPr lang="it-IT" sz="2400" dirty="0"/>
              <a:t> for </a:t>
            </a:r>
            <a:r>
              <a:rPr lang="it-IT" sz="2400" dirty="0" err="1"/>
              <a:t>example</a:t>
            </a:r>
            <a:r>
              <a:rPr lang="it-IT" sz="2400" dirty="0"/>
              <a:t> in </a:t>
            </a:r>
            <a:r>
              <a:rPr lang="it-IT" sz="2400" dirty="0" err="1"/>
              <a:t>bronchial</a:t>
            </a:r>
            <a:r>
              <a:rPr lang="it-IT" sz="2400" dirty="0"/>
              <a:t> </a:t>
            </a:r>
            <a:r>
              <a:rPr lang="it-IT" sz="2400" dirty="0" err="1"/>
              <a:t>asthma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Theobromine</a:t>
            </a:r>
            <a:r>
              <a:rPr lang="it-IT" sz="2400" dirty="0"/>
              <a:t>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muscle</a:t>
            </a:r>
            <a:r>
              <a:rPr lang="it-IT" sz="2400" dirty="0"/>
              <a:t> </a:t>
            </a:r>
            <a:r>
              <a:rPr lang="it-IT" sz="2400" dirty="0" err="1"/>
              <a:t>relaxant</a:t>
            </a:r>
            <a:r>
              <a:rPr lang="it-IT" sz="2400" dirty="0"/>
              <a:t> </a:t>
            </a:r>
            <a:r>
              <a:rPr lang="it-IT" sz="2400" dirty="0" err="1"/>
              <a:t>properties</a:t>
            </a:r>
            <a:r>
              <a:rPr lang="it-IT" sz="2400" dirty="0"/>
              <a:t>. </a:t>
            </a:r>
            <a:r>
              <a:rPr lang="it-IT" sz="2400" dirty="0" err="1"/>
              <a:t>Theobromine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one</a:t>
            </a:r>
            <a:r>
              <a:rPr lang="it-IT" sz="2400" dirty="0"/>
              <a:t> of the </a:t>
            </a:r>
            <a:r>
              <a:rPr lang="it-IT" sz="2400" dirty="0" err="1"/>
              <a:t>main</a:t>
            </a:r>
            <a:r>
              <a:rPr lang="it-IT" sz="2400" dirty="0"/>
              <a:t> </a:t>
            </a:r>
            <a:r>
              <a:rPr lang="it-IT" sz="2400" dirty="0" err="1"/>
              <a:t>components</a:t>
            </a:r>
            <a:r>
              <a:rPr lang="it-IT" sz="2400" dirty="0"/>
              <a:t> of </a:t>
            </a:r>
            <a:r>
              <a:rPr lang="it-IT" sz="2400" dirty="0" err="1"/>
              <a:t>cocoa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/>
              <a:t>Caffeine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 with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therapeutic</a:t>
            </a:r>
            <a:r>
              <a:rPr lang="it-IT" sz="2400" dirty="0"/>
              <a:t> agents in </a:t>
            </a:r>
            <a:r>
              <a:rPr lang="it-IT" sz="2400" dirty="0" err="1"/>
              <a:t>analgesic</a:t>
            </a:r>
            <a:r>
              <a:rPr lang="it-IT" sz="2400" dirty="0"/>
              <a:t> </a:t>
            </a:r>
            <a:r>
              <a:rPr lang="it-IT" sz="2400" dirty="0" err="1"/>
              <a:t>preparations</a:t>
            </a:r>
            <a:r>
              <a:rPr lang="it-IT" sz="2400" dirty="0"/>
              <a:t> in medicine.</a:t>
            </a:r>
          </a:p>
        </p:txBody>
      </p:sp>
    </p:spTree>
    <p:extLst>
      <p:ext uri="{BB962C8B-B14F-4D97-AF65-F5344CB8AC3E}">
        <p14:creationId xmlns:p14="http://schemas.microsoft.com/office/powerpoint/2010/main" val="207322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BC8A28C-40A1-9446-A4DB-6B5B14F8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9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E06DA25-69E2-B44F-8CDF-F5659484B14C}"/>
              </a:ext>
            </a:extLst>
          </p:cNvPr>
          <p:cNvSpPr/>
          <p:nvPr/>
        </p:nvSpPr>
        <p:spPr>
          <a:xfrm>
            <a:off x="1847528" y="399458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/>
              <a:t>Coffee </a:t>
            </a:r>
            <a:r>
              <a:rPr lang="it-IT" sz="2000" dirty="0" err="1"/>
              <a:t>plants</a:t>
            </a:r>
            <a:r>
              <a:rPr lang="it-IT" sz="2000" dirty="0"/>
              <a:t> (</a:t>
            </a:r>
            <a:r>
              <a:rPr lang="it-IT" sz="2000" i="1" dirty="0" err="1"/>
              <a:t>Coffea</a:t>
            </a:r>
            <a:r>
              <a:rPr lang="it-IT" sz="2000" i="1" dirty="0"/>
              <a:t> arabica</a:t>
            </a:r>
            <a:r>
              <a:rPr lang="it-IT" sz="2000" dirty="0"/>
              <a:t>, </a:t>
            </a:r>
            <a:r>
              <a:rPr lang="it-IT" sz="2000" i="1" dirty="0"/>
              <a:t>C. iberica </a:t>
            </a:r>
            <a:r>
              <a:rPr lang="it-IT" sz="2000" dirty="0"/>
              <a:t>and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species</a:t>
            </a:r>
            <a:r>
              <a:rPr lang="it-IT" sz="2000" dirty="0"/>
              <a:t>, </a:t>
            </a:r>
            <a:r>
              <a:rPr lang="it-IT" sz="2000" dirty="0" err="1"/>
              <a:t>Rubiaceae</a:t>
            </a:r>
            <a:r>
              <a:rPr lang="it-IT" sz="2000" dirty="0"/>
              <a:t>) are </a:t>
            </a:r>
            <a:r>
              <a:rPr lang="it-IT" sz="2000" dirty="0" err="1"/>
              <a:t>grown</a:t>
            </a:r>
            <a:r>
              <a:rPr lang="it-IT" sz="2000" dirty="0"/>
              <a:t> in Brazil, South America and Kenya. The </a:t>
            </a:r>
            <a:r>
              <a:rPr lang="it-IT" sz="2000" dirty="0" err="1"/>
              <a:t>seeds</a:t>
            </a:r>
            <a:r>
              <a:rPr lang="it-IT" sz="2000" dirty="0"/>
              <a:t> of the </a:t>
            </a:r>
            <a:r>
              <a:rPr lang="it-IT" sz="2000" dirty="0" err="1"/>
              <a:t>fruit</a:t>
            </a:r>
            <a:r>
              <a:rPr lang="it-IT" sz="2000" dirty="0"/>
              <a:t> are </a:t>
            </a:r>
            <a:r>
              <a:rPr lang="it-IT" sz="2000" dirty="0" err="1"/>
              <a:t>dried</a:t>
            </a:r>
            <a:r>
              <a:rPr lang="it-IT" sz="2000" dirty="0"/>
              <a:t> and </a:t>
            </a:r>
            <a:r>
              <a:rPr lang="it-IT" sz="2000" dirty="0" err="1"/>
              <a:t>toasted</a:t>
            </a:r>
            <a:r>
              <a:rPr lang="it-IT" sz="2000" dirty="0"/>
              <a:t>, </a:t>
            </a:r>
            <a:r>
              <a:rPr lang="it-IT" sz="2000" dirty="0" err="1"/>
              <a:t>contain</a:t>
            </a:r>
            <a:r>
              <a:rPr lang="it-IT" sz="2000" dirty="0"/>
              <a:t> 1-2% caffeine and </a:t>
            </a:r>
            <a:r>
              <a:rPr lang="it-IT" sz="2000" dirty="0" err="1"/>
              <a:t>traces</a:t>
            </a:r>
            <a:r>
              <a:rPr lang="it-IT" sz="2000" dirty="0"/>
              <a:t> of </a:t>
            </a:r>
            <a:r>
              <a:rPr lang="it-IT" sz="2000" dirty="0" err="1"/>
              <a:t>theophylline</a:t>
            </a:r>
            <a:r>
              <a:rPr lang="it-IT" sz="2000" dirty="0"/>
              <a:t> and </a:t>
            </a:r>
            <a:r>
              <a:rPr lang="it-IT" sz="2000" dirty="0" err="1"/>
              <a:t>theobromine.Theophylline</a:t>
            </a:r>
            <a:r>
              <a:rPr lang="it-IT" sz="2000" dirty="0"/>
              <a:t> and </a:t>
            </a:r>
            <a:r>
              <a:rPr lang="it-IT" sz="2000" dirty="0" err="1"/>
              <a:t>theobromine</a:t>
            </a:r>
            <a:r>
              <a:rPr lang="it-IT" sz="2000" dirty="0"/>
              <a:t> are </a:t>
            </a:r>
            <a:r>
              <a:rPr lang="it-IT" sz="2000" dirty="0" err="1"/>
              <a:t>present</a:t>
            </a:r>
            <a:r>
              <a:rPr lang="it-IT" sz="2000" dirty="0"/>
              <a:t> in </a:t>
            </a:r>
            <a:r>
              <a:rPr lang="it-IT" sz="2000" dirty="0" err="1"/>
              <a:t>combination</a:t>
            </a:r>
            <a:r>
              <a:rPr lang="it-IT" sz="2000" dirty="0"/>
              <a:t> with </a:t>
            </a:r>
            <a:r>
              <a:rPr lang="it-IT" sz="2000" dirty="0" err="1"/>
              <a:t>chlorogenic</a:t>
            </a:r>
            <a:r>
              <a:rPr lang="it-IT" sz="2000" dirty="0"/>
              <a:t> acid in green </a:t>
            </a:r>
            <a:r>
              <a:rPr lang="it-IT" sz="2000" dirty="0" err="1"/>
              <a:t>seeds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degraded</a:t>
            </a:r>
            <a:r>
              <a:rPr lang="it-IT" sz="2000" dirty="0"/>
              <a:t> in </a:t>
            </a:r>
            <a:r>
              <a:rPr lang="it-IT" sz="2000" dirty="0" err="1"/>
              <a:t>caffeic</a:t>
            </a:r>
            <a:r>
              <a:rPr lang="it-IT" sz="2000" dirty="0"/>
              <a:t> acid and </a:t>
            </a:r>
            <a:r>
              <a:rPr lang="it-IT" sz="2000" dirty="0" err="1"/>
              <a:t>quinic</a:t>
            </a:r>
            <a:r>
              <a:rPr lang="it-IT" sz="2000" dirty="0"/>
              <a:t> acid </a:t>
            </a:r>
            <a:r>
              <a:rPr lang="it-IT" sz="2000" dirty="0" err="1"/>
              <a:t>during</a:t>
            </a:r>
            <a:r>
              <a:rPr lang="it-IT" sz="2000" dirty="0"/>
              <a:t> coffee </a:t>
            </a:r>
            <a:r>
              <a:rPr lang="it-IT" sz="2000" dirty="0" err="1"/>
              <a:t>roasting</a:t>
            </a:r>
            <a:r>
              <a:rPr lang="it-IT" sz="20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/>
              <a:t>Volatile </a:t>
            </a:r>
            <a:r>
              <a:rPr lang="it-IT" sz="2000" dirty="0" err="1"/>
              <a:t>oils</a:t>
            </a:r>
            <a:r>
              <a:rPr lang="it-IT" sz="2000" dirty="0"/>
              <a:t> and </a:t>
            </a:r>
            <a:r>
              <a:rPr lang="it-IT" sz="2000" dirty="0" err="1"/>
              <a:t>tannins</a:t>
            </a:r>
            <a:r>
              <a:rPr lang="it-IT" sz="2000" dirty="0"/>
              <a:t> </a:t>
            </a:r>
            <a:r>
              <a:rPr lang="it-IT" sz="2000" dirty="0" err="1"/>
              <a:t>give</a:t>
            </a:r>
            <a:r>
              <a:rPr lang="it-IT" sz="2000" dirty="0"/>
              <a:t> the </a:t>
            </a:r>
            <a:r>
              <a:rPr lang="it-IT" sz="2000" dirty="0" err="1"/>
              <a:t>typical</a:t>
            </a:r>
            <a:r>
              <a:rPr lang="it-IT" sz="2000" dirty="0"/>
              <a:t> </a:t>
            </a:r>
            <a:r>
              <a:rPr lang="it-IT" sz="2000" dirty="0" err="1"/>
              <a:t>smell</a:t>
            </a:r>
            <a:r>
              <a:rPr lang="it-IT" sz="2000" dirty="0"/>
              <a:t> and aroma of coffee.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/>
              <a:t>Tea, made from </a:t>
            </a:r>
            <a:r>
              <a:rPr lang="it-IT" sz="2000" dirty="0" err="1"/>
              <a:t>leaves</a:t>
            </a:r>
            <a:r>
              <a:rPr lang="it-IT" sz="2000" dirty="0"/>
              <a:t> of </a:t>
            </a:r>
            <a:r>
              <a:rPr lang="it-IT" sz="2000" i="1" dirty="0"/>
              <a:t>Camelia </a:t>
            </a:r>
            <a:r>
              <a:rPr lang="it-IT" sz="2000" i="1" dirty="0" err="1"/>
              <a:t>sinensis</a:t>
            </a:r>
            <a:r>
              <a:rPr lang="it-IT" sz="2000" i="1" dirty="0"/>
              <a:t> </a:t>
            </a:r>
            <a:r>
              <a:rPr lang="it-IT" sz="2000" dirty="0"/>
              <a:t>or </a:t>
            </a:r>
            <a:r>
              <a:rPr lang="it-IT" sz="2000" i="1" dirty="0"/>
              <a:t>Tea </a:t>
            </a:r>
            <a:r>
              <a:rPr lang="it-IT" sz="2000" i="1" dirty="0" err="1"/>
              <a:t>sinensis</a:t>
            </a:r>
            <a:r>
              <a:rPr lang="it-IT" sz="2000" i="1" dirty="0"/>
              <a:t> </a:t>
            </a:r>
            <a:r>
              <a:rPr lang="it-IT" sz="2000" dirty="0"/>
              <a:t>(</a:t>
            </a:r>
            <a:r>
              <a:rPr lang="it-IT" sz="2000" dirty="0" err="1"/>
              <a:t>Theaceae</a:t>
            </a:r>
            <a:r>
              <a:rPr lang="it-IT" sz="2000" dirty="0"/>
              <a:t>)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grown</a:t>
            </a:r>
            <a:r>
              <a:rPr lang="it-IT" sz="2000" dirty="0"/>
              <a:t> in China, India, Japan and </a:t>
            </a:r>
            <a:r>
              <a:rPr lang="it-IT" sz="2000" dirty="0" err="1"/>
              <a:t>Sri</a:t>
            </a:r>
            <a:r>
              <a:rPr lang="it-IT" sz="2000" dirty="0"/>
              <a:t> Lanka. </a:t>
            </a:r>
            <a:r>
              <a:rPr lang="it-IT" sz="2000" dirty="0" err="1"/>
              <a:t>Contains</a:t>
            </a:r>
            <a:r>
              <a:rPr lang="it-IT" sz="2000" dirty="0"/>
              <a:t> 1-4% caffeine and small </a:t>
            </a:r>
            <a:r>
              <a:rPr lang="it-IT" sz="2000" dirty="0" err="1"/>
              <a:t>amounts</a:t>
            </a:r>
            <a:r>
              <a:rPr lang="it-IT" sz="2000" dirty="0"/>
              <a:t> of </a:t>
            </a:r>
            <a:r>
              <a:rPr lang="it-IT" sz="2000" dirty="0" err="1"/>
              <a:t>theophylline</a:t>
            </a:r>
            <a:r>
              <a:rPr lang="it-IT" sz="2000" dirty="0"/>
              <a:t> and </a:t>
            </a:r>
            <a:r>
              <a:rPr lang="it-IT" sz="2000" dirty="0" err="1"/>
              <a:t>theobromine</a:t>
            </a:r>
            <a:r>
              <a:rPr lang="it-IT" sz="20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astringent</a:t>
            </a:r>
            <a:r>
              <a:rPr lang="it-IT" sz="2000" dirty="0"/>
              <a:t> </a:t>
            </a:r>
            <a:r>
              <a:rPr lang="it-IT" sz="2000" dirty="0" err="1"/>
              <a:t>flavour</a:t>
            </a:r>
            <a:r>
              <a:rPr lang="it-IT" sz="2000" dirty="0"/>
              <a:t>, </a:t>
            </a:r>
            <a:r>
              <a:rPr lang="it-IT" sz="2000" dirty="0" err="1"/>
              <a:t>including</a:t>
            </a:r>
            <a:r>
              <a:rPr lang="it-IT" sz="2000" dirty="0"/>
              <a:t> the aroma,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given</a:t>
            </a:r>
            <a:r>
              <a:rPr lang="it-IT" sz="2000" dirty="0"/>
              <a:t> by the </a:t>
            </a:r>
            <a:r>
              <a:rPr lang="it-IT" sz="2000" dirty="0" err="1"/>
              <a:t>tannins</a:t>
            </a:r>
            <a:r>
              <a:rPr lang="it-IT" sz="2000" dirty="0"/>
              <a:t> and volatile </a:t>
            </a:r>
            <a:r>
              <a:rPr lang="it-IT" sz="2000" dirty="0" err="1"/>
              <a:t>oils</a:t>
            </a:r>
            <a:r>
              <a:rPr lang="it-IT" sz="2000" dirty="0"/>
              <a:t> (</a:t>
            </a:r>
            <a:r>
              <a:rPr lang="it-IT" sz="2000" dirty="0" err="1"/>
              <a:t>monoterpenes</a:t>
            </a:r>
            <a:r>
              <a:rPr lang="it-IT" sz="2000" dirty="0"/>
              <a:t>). </a:t>
            </a:r>
            <a:r>
              <a:rPr lang="it-IT" sz="2000" dirty="0" err="1"/>
              <a:t>Epigallocatechin</a:t>
            </a:r>
            <a:r>
              <a:rPr lang="it-IT" sz="2000" dirty="0"/>
              <a:t> gallate (</a:t>
            </a:r>
            <a:r>
              <a:rPr lang="it-IT" sz="2000" dirty="0" err="1"/>
              <a:t>flavonoid</a:t>
            </a:r>
            <a:r>
              <a:rPr lang="it-IT" sz="2000" dirty="0"/>
              <a:t>) </a:t>
            </a:r>
            <a:r>
              <a:rPr lang="it-IT" sz="2000" dirty="0" err="1"/>
              <a:t>has</a:t>
            </a:r>
            <a:r>
              <a:rPr lang="it-IT" sz="2000" dirty="0"/>
              <a:t> strong </a:t>
            </a:r>
            <a:r>
              <a:rPr lang="it-IT" sz="2000" dirty="0" err="1"/>
              <a:t>antioxidant</a:t>
            </a:r>
            <a:r>
              <a:rPr lang="it-IT" sz="2000" dirty="0"/>
              <a:t> </a:t>
            </a:r>
            <a:r>
              <a:rPr lang="it-IT" sz="2000" dirty="0" err="1"/>
              <a:t>properties</a:t>
            </a:r>
            <a:r>
              <a:rPr lang="it-IT" sz="20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/>
              <a:t>Caffeine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present</a:t>
            </a:r>
            <a:r>
              <a:rPr lang="it-IT" sz="2000" dirty="0"/>
              <a:t> in </a:t>
            </a:r>
            <a:r>
              <a:rPr lang="it-IT" sz="2000" dirty="0" err="1"/>
              <a:t>seeds</a:t>
            </a:r>
            <a:r>
              <a:rPr lang="it-IT" sz="2000" dirty="0"/>
              <a:t> of </a:t>
            </a:r>
            <a:r>
              <a:rPr lang="it-IT" sz="2000" i="1" dirty="0"/>
              <a:t>Cola nitida </a:t>
            </a:r>
            <a:r>
              <a:rPr lang="it-IT" sz="2000" dirty="0"/>
              <a:t>or</a:t>
            </a:r>
            <a:r>
              <a:rPr lang="it-IT" sz="2000" i="1" dirty="0"/>
              <a:t> Cola acuminata </a:t>
            </a:r>
            <a:r>
              <a:rPr lang="it-IT" sz="2000" dirty="0"/>
              <a:t>(</a:t>
            </a:r>
            <a:r>
              <a:rPr lang="it-IT" sz="2000" dirty="0" err="1"/>
              <a:t>Sterculiaceae</a:t>
            </a:r>
            <a:r>
              <a:rPr lang="it-IT" sz="2000" dirty="0"/>
              <a:t>, West Africa and West India).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seeds</a:t>
            </a:r>
            <a:r>
              <a:rPr lang="it-IT" sz="2000" dirty="0"/>
              <a:t> of the </a:t>
            </a:r>
            <a:r>
              <a:rPr lang="it-IT" sz="2000" dirty="0" err="1"/>
              <a:t>Brazilian</a:t>
            </a:r>
            <a:r>
              <a:rPr lang="it-IT" sz="2000" dirty="0"/>
              <a:t> </a:t>
            </a:r>
            <a:r>
              <a:rPr lang="it-IT" sz="2000" i="1" dirty="0" err="1"/>
              <a:t>Paullinia</a:t>
            </a:r>
            <a:r>
              <a:rPr lang="it-IT" sz="2000" i="1" dirty="0"/>
              <a:t> </a:t>
            </a:r>
            <a:r>
              <a:rPr lang="it-IT" sz="2000" i="1" dirty="0" err="1"/>
              <a:t>cupana</a:t>
            </a:r>
            <a:r>
              <a:rPr lang="it-IT" sz="2000" i="1" dirty="0"/>
              <a:t> </a:t>
            </a:r>
            <a:r>
              <a:rPr lang="it-IT" sz="2000" dirty="0" err="1"/>
              <a:t>plant</a:t>
            </a:r>
            <a:r>
              <a:rPr lang="it-IT" sz="2000" dirty="0"/>
              <a:t> (</a:t>
            </a:r>
            <a:r>
              <a:rPr lang="it-IT" sz="2000" dirty="0" err="1"/>
              <a:t>Sapinadaceae</a:t>
            </a:r>
            <a:r>
              <a:rPr lang="it-IT" sz="2000" dirty="0"/>
              <a:t>) </a:t>
            </a:r>
            <a:r>
              <a:rPr lang="it-IT" sz="2000" dirty="0" err="1"/>
              <a:t>have</a:t>
            </a:r>
            <a:r>
              <a:rPr lang="it-IT" sz="2000" dirty="0"/>
              <a:t>  </a:t>
            </a:r>
            <a:r>
              <a:rPr lang="it-IT" sz="2000" dirty="0" err="1"/>
              <a:t>stimulating</a:t>
            </a:r>
            <a:r>
              <a:rPr lang="it-IT" sz="2000" dirty="0"/>
              <a:t> </a:t>
            </a:r>
            <a:r>
              <a:rPr lang="it-IT" sz="2000" dirty="0" err="1"/>
              <a:t>properties</a:t>
            </a:r>
            <a:r>
              <a:rPr lang="it-IT" sz="2000" dirty="0"/>
              <a:t>. 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constituent</a:t>
            </a:r>
            <a:r>
              <a:rPr lang="it-IT" sz="2000" dirty="0"/>
              <a:t> </a:t>
            </a:r>
            <a:r>
              <a:rPr lang="it-IT" sz="2000" dirty="0" err="1"/>
              <a:t>contains</a:t>
            </a:r>
            <a:r>
              <a:rPr lang="it-IT" sz="2000" dirty="0"/>
              <a:t> </a:t>
            </a:r>
            <a:r>
              <a:rPr lang="it-IT" sz="2000" dirty="0" err="1"/>
              <a:t>guaranine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the </a:t>
            </a:r>
            <a:r>
              <a:rPr lang="it-IT" sz="2000" dirty="0" err="1"/>
              <a:t>same</a:t>
            </a:r>
            <a:r>
              <a:rPr lang="it-IT" sz="2000" dirty="0"/>
              <a:t> </a:t>
            </a:r>
            <a:r>
              <a:rPr lang="it-IT" sz="2000" dirty="0" err="1"/>
              <a:t>structure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caffeine, the </a:t>
            </a:r>
            <a:r>
              <a:rPr lang="it-IT" sz="2000" dirty="0" err="1"/>
              <a:t>seeds</a:t>
            </a:r>
            <a:r>
              <a:rPr lang="it-IT" sz="2000" dirty="0"/>
              <a:t> can </a:t>
            </a:r>
            <a:r>
              <a:rPr lang="it-IT" sz="2000" dirty="0" err="1"/>
              <a:t>contain</a:t>
            </a:r>
            <a:r>
              <a:rPr lang="it-IT" sz="2000" dirty="0"/>
              <a:t> 3-5%.</a:t>
            </a:r>
          </a:p>
        </p:txBody>
      </p:sp>
    </p:spTree>
    <p:extLst>
      <p:ext uri="{BB962C8B-B14F-4D97-AF65-F5344CB8AC3E}">
        <p14:creationId xmlns:p14="http://schemas.microsoft.com/office/powerpoint/2010/main" val="2014776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1014</Words>
  <Application>Microsoft Macintosh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</cp:revision>
  <dcterms:created xsi:type="dcterms:W3CDTF">2022-12-14T14:13:12Z</dcterms:created>
  <dcterms:modified xsi:type="dcterms:W3CDTF">2022-12-14T14:15:29Z</dcterms:modified>
</cp:coreProperties>
</file>