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9" r:id="rId2"/>
    <p:sldId id="270" r:id="rId3"/>
    <p:sldId id="271" r:id="rId4"/>
    <p:sldId id="272" r:id="rId5"/>
    <p:sldId id="273" r:id="rId6"/>
    <p:sldId id="274" r:id="rId7"/>
    <p:sldId id="260" r:id="rId8"/>
    <p:sldId id="275" r:id="rId9"/>
    <p:sldId id="262" r:id="rId10"/>
    <p:sldId id="276" r:id="rId11"/>
    <p:sldId id="277" r:id="rId12"/>
    <p:sldId id="278" r:id="rId13"/>
    <p:sldId id="279" r:id="rId14"/>
    <p:sldId id="256" r:id="rId15"/>
    <p:sldId id="257" r:id="rId16"/>
    <p:sldId id="258" r:id="rId17"/>
    <p:sldId id="261" r:id="rId18"/>
    <p:sldId id="263" r:id="rId19"/>
    <p:sldId id="259" r:id="rId20"/>
    <p:sldId id="268" r:id="rId21"/>
    <p:sldId id="265" r:id="rId22"/>
    <p:sldId id="266" r:id="rId23"/>
    <p:sldId id="264"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24"/>
  </p:normalViewPr>
  <p:slideViewPr>
    <p:cSldViewPr snapToGrid="0" snapToObjects="1">
      <p:cViewPr varScale="1">
        <p:scale>
          <a:sx n="101" d="100"/>
          <a:sy n="101"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862D0-33C2-194E-BC76-7A9F383B5B0E}" type="datetimeFigureOut">
              <a:rPr lang="it-IT" smtClean="0"/>
              <a:t>14/12/22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CC2AB-F481-4B42-BDBB-12AA53C4AAF3}" type="slidenum">
              <a:rPr lang="it-IT" smtClean="0"/>
              <a:t>‹N›</a:t>
            </a:fld>
            <a:endParaRPr lang="it-IT"/>
          </a:p>
        </p:txBody>
      </p:sp>
    </p:spTree>
    <p:extLst>
      <p:ext uri="{BB962C8B-B14F-4D97-AF65-F5344CB8AC3E}">
        <p14:creationId xmlns:p14="http://schemas.microsoft.com/office/powerpoint/2010/main" val="292692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F70C9E-5956-C245-BAE3-1A132B94FE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EAA2A70-65A3-DA4C-916B-F4A422A53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9CB6732-1240-A548-9E86-F23159822009}"/>
              </a:ext>
            </a:extLst>
          </p:cNvPr>
          <p:cNvSpPr>
            <a:spLocks noGrp="1"/>
          </p:cNvSpPr>
          <p:nvPr>
            <p:ph type="dt" sz="half" idx="10"/>
          </p:nvPr>
        </p:nvSpPr>
        <p:spPr/>
        <p:txBody>
          <a:bodyPr/>
          <a:lstStyle/>
          <a:p>
            <a:fld id="{60B36B14-1CB4-0A4D-B0B8-311B4F5D5EE3}" type="datetime1">
              <a:rPr lang="it-IT" smtClean="0"/>
              <a:t>14/12/22</a:t>
            </a:fld>
            <a:endParaRPr lang="it-IT"/>
          </a:p>
        </p:txBody>
      </p:sp>
      <p:sp>
        <p:nvSpPr>
          <p:cNvPr id="5" name="Segnaposto piè di pagina 4">
            <a:extLst>
              <a:ext uri="{FF2B5EF4-FFF2-40B4-BE49-F238E27FC236}">
                <a16:creationId xmlns:a16="http://schemas.microsoft.com/office/drawing/2014/main" id="{666A2CC9-436F-F34F-84D2-E6EAE4C81B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ADD4C0-FD85-6D41-ABAB-3DA20FCBD63A}"/>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425352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5ECBD3-32A0-F14B-B28F-558C02790A3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51AB083-4915-374B-83C8-5E6C19C784BA}"/>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D02AE58-0E56-CF4C-8983-8D0DFF5203CF}"/>
              </a:ext>
            </a:extLst>
          </p:cNvPr>
          <p:cNvSpPr>
            <a:spLocks noGrp="1"/>
          </p:cNvSpPr>
          <p:nvPr>
            <p:ph type="dt" sz="half" idx="10"/>
          </p:nvPr>
        </p:nvSpPr>
        <p:spPr/>
        <p:txBody>
          <a:bodyPr/>
          <a:lstStyle/>
          <a:p>
            <a:fld id="{7F566A8B-0D86-2440-9851-F4373303F419}" type="datetime1">
              <a:rPr lang="it-IT" smtClean="0"/>
              <a:t>14/12/22</a:t>
            </a:fld>
            <a:endParaRPr lang="it-IT"/>
          </a:p>
        </p:txBody>
      </p:sp>
      <p:sp>
        <p:nvSpPr>
          <p:cNvPr id="5" name="Segnaposto piè di pagina 4">
            <a:extLst>
              <a:ext uri="{FF2B5EF4-FFF2-40B4-BE49-F238E27FC236}">
                <a16:creationId xmlns:a16="http://schemas.microsoft.com/office/drawing/2014/main" id="{D874D77A-10D8-8049-8F0F-79BD3D287C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3D0A4E-261B-EC4F-A57A-0FB55A79C74F}"/>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424933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D610774-7FEA-E94B-8CC5-7A2873F4D44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BD4A81-B3B2-9E47-AEC7-10F71DA40996}"/>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7939A21-9E70-A045-9D7B-078C61EE7EA7}"/>
              </a:ext>
            </a:extLst>
          </p:cNvPr>
          <p:cNvSpPr>
            <a:spLocks noGrp="1"/>
          </p:cNvSpPr>
          <p:nvPr>
            <p:ph type="dt" sz="half" idx="10"/>
          </p:nvPr>
        </p:nvSpPr>
        <p:spPr/>
        <p:txBody>
          <a:bodyPr/>
          <a:lstStyle/>
          <a:p>
            <a:fld id="{931A27E3-E46C-BD4E-9322-F31AF5116CB2}" type="datetime1">
              <a:rPr lang="it-IT" smtClean="0"/>
              <a:t>14/12/22</a:t>
            </a:fld>
            <a:endParaRPr lang="it-IT"/>
          </a:p>
        </p:txBody>
      </p:sp>
      <p:sp>
        <p:nvSpPr>
          <p:cNvPr id="5" name="Segnaposto piè di pagina 4">
            <a:extLst>
              <a:ext uri="{FF2B5EF4-FFF2-40B4-BE49-F238E27FC236}">
                <a16:creationId xmlns:a16="http://schemas.microsoft.com/office/drawing/2014/main" id="{3823A3AB-6382-F849-ADEE-C308054461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B81498-C7AB-8948-961F-505707245EC5}"/>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21938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027208-8C8D-BD43-90B5-5770BCA7811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2CAF2D-0137-4040-BB94-AB09E5930BA5}"/>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9857CBC-2BCC-9F49-A372-59AC3B9BC034}"/>
              </a:ext>
            </a:extLst>
          </p:cNvPr>
          <p:cNvSpPr>
            <a:spLocks noGrp="1"/>
          </p:cNvSpPr>
          <p:nvPr>
            <p:ph type="dt" sz="half" idx="10"/>
          </p:nvPr>
        </p:nvSpPr>
        <p:spPr/>
        <p:txBody>
          <a:bodyPr/>
          <a:lstStyle/>
          <a:p>
            <a:fld id="{91866FBC-1D7D-3346-811B-9921E0BB77B0}" type="datetime1">
              <a:rPr lang="it-IT" smtClean="0"/>
              <a:t>14/12/22</a:t>
            </a:fld>
            <a:endParaRPr lang="it-IT"/>
          </a:p>
        </p:txBody>
      </p:sp>
      <p:sp>
        <p:nvSpPr>
          <p:cNvPr id="5" name="Segnaposto piè di pagina 4">
            <a:extLst>
              <a:ext uri="{FF2B5EF4-FFF2-40B4-BE49-F238E27FC236}">
                <a16:creationId xmlns:a16="http://schemas.microsoft.com/office/drawing/2014/main" id="{C84A6CBB-478F-2243-B977-61E521D318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C7D32F-2815-E34D-A8C3-1DBE653B2EA5}"/>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302405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61BF0D-0793-4742-8830-C65AE16099A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A7CD4BE-E1A2-F446-BA47-E1E152250A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1A2834A-FF7B-2142-8909-57FBBDC1FD2A}"/>
              </a:ext>
            </a:extLst>
          </p:cNvPr>
          <p:cNvSpPr>
            <a:spLocks noGrp="1"/>
          </p:cNvSpPr>
          <p:nvPr>
            <p:ph type="dt" sz="half" idx="10"/>
          </p:nvPr>
        </p:nvSpPr>
        <p:spPr/>
        <p:txBody>
          <a:bodyPr/>
          <a:lstStyle/>
          <a:p>
            <a:fld id="{73795F2E-78FF-FC49-B613-DD5C7174B64E}" type="datetime1">
              <a:rPr lang="it-IT" smtClean="0"/>
              <a:t>14/12/22</a:t>
            </a:fld>
            <a:endParaRPr lang="it-IT"/>
          </a:p>
        </p:txBody>
      </p:sp>
      <p:sp>
        <p:nvSpPr>
          <p:cNvPr id="5" name="Segnaposto piè di pagina 4">
            <a:extLst>
              <a:ext uri="{FF2B5EF4-FFF2-40B4-BE49-F238E27FC236}">
                <a16:creationId xmlns:a16="http://schemas.microsoft.com/office/drawing/2014/main" id="{882EE5C9-FFD2-CE41-B7F9-0B29D72068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AB8CE0-4AEC-BE42-93FA-6E9F04F8BF5A}"/>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379900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2143E5-726E-BD46-8320-902C05720D0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A21532-1CD3-8743-BCF0-39BDA4BE1E07}"/>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A79F7328-FF09-CD40-BBE1-9FAA9FC4785C}"/>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624FD44-B268-DD4D-B63C-7358A16F2FB2}"/>
              </a:ext>
            </a:extLst>
          </p:cNvPr>
          <p:cNvSpPr>
            <a:spLocks noGrp="1"/>
          </p:cNvSpPr>
          <p:nvPr>
            <p:ph type="dt" sz="half" idx="10"/>
          </p:nvPr>
        </p:nvSpPr>
        <p:spPr/>
        <p:txBody>
          <a:bodyPr/>
          <a:lstStyle/>
          <a:p>
            <a:fld id="{5362B51E-6085-574D-BBC8-551A7074E9D2}" type="datetime1">
              <a:rPr lang="it-IT" smtClean="0"/>
              <a:t>14/12/22</a:t>
            </a:fld>
            <a:endParaRPr lang="it-IT"/>
          </a:p>
        </p:txBody>
      </p:sp>
      <p:sp>
        <p:nvSpPr>
          <p:cNvPr id="6" name="Segnaposto piè di pagina 5">
            <a:extLst>
              <a:ext uri="{FF2B5EF4-FFF2-40B4-BE49-F238E27FC236}">
                <a16:creationId xmlns:a16="http://schemas.microsoft.com/office/drawing/2014/main" id="{8C9F1F1F-BD1C-F840-BBD9-25750F1DF7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E0BBD3-EE08-FB4A-ADE7-494C146D940B}"/>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295638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FA7FF4-23B7-AE41-8D06-7F9FF0B81C2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738F618-BCD5-884C-84D8-CD164D5CD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04A3B34B-BDF6-F24A-B565-43D83CE6DC57}"/>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6031E91C-575D-4047-B87A-C1E1D65E9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88E13A83-811E-F848-853C-3D1E6A01784D}"/>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1D80B525-0FA3-C849-A23E-3E76BE555A9D}"/>
              </a:ext>
            </a:extLst>
          </p:cNvPr>
          <p:cNvSpPr>
            <a:spLocks noGrp="1"/>
          </p:cNvSpPr>
          <p:nvPr>
            <p:ph type="dt" sz="half" idx="10"/>
          </p:nvPr>
        </p:nvSpPr>
        <p:spPr/>
        <p:txBody>
          <a:bodyPr/>
          <a:lstStyle/>
          <a:p>
            <a:fld id="{0DEBFA98-D981-7345-979C-2F2B5045FBA3}" type="datetime1">
              <a:rPr lang="it-IT" smtClean="0"/>
              <a:t>14/12/22</a:t>
            </a:fld>
            <a:endParaRPr lang="it-IT"/>
          </a:p>
        </p:txBody>
      </p:sp>
      <p:sp>
        <p:nvSpPr>
          <p:cNvPr id="8" name="Segnaposto piè di pagina 7">
            <a:extLst>
              <a:ext uri="{FF2B5EF4-FFF2-40B4-BE49-F238E27FC236}">
                <a16:creationId xmlns:a16="http://schemas.microsoft.com/office/drawing/2014/main" id="{73B6A2B4-D561-F242-82B8-2C37CC20007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59C612E-28E2-DE40-A074-3FF651EB6D87}"/>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52162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65C51C-6488-FA48-941A-746AE6CA053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8B3D739-8810-EA4C-B6C1-64051234B1BC}"/>
              </a:ext>
            </a:extLst>
          </p:cNvPr>
          <p:cNvSpPr>
            <a:spLocks noGrp="1"/>
          </p:cNvSpPr>
          <p:nvPr>
            <p:ph type="dt" sz="half" idx="10"/>
          </p:nvPr>
        </p:nvSpPr>
        <p:spPr/>
        <p:txBody>
          <a:bodyPr/>
          <a:lstStyle/>
          <a:p>
            <a:fld id="{29FC3F8B-3CD8-2F46-9EB8-3EE27A73B62B}" type="datetime1">
              <a:rPr lang="it-IT" smtClean="0"/>
              <a:t>14/12/22</a:t>
            </a:fld>
            <a:endParaRPr lang="it-IT"/>
          </a:p>
        </p:txBody>
      </p:sp>
      <p:sp>
        <p:nvSpPr>
          <p:cNvPr id="4" name="Segnaposto piè di pagina 3">
            <a:extLst>
              <a:ext uri="{FF2B5EF4-FFF2-40B4-BE49-F238E27FC236}">
                <a16:creationId xmlns:a16="http://schemas.microsoft.com/office/drawing/2014/main" id="{E8641A1A-7993-BF48-9441-2D9070E07C8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1EEDDAF-02FF-1044-A77F-85AD02A4D6CE}"/>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255969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8B085B-72AA-4547-BB4F-D38B567264F4}"/>
              </a:ext>
            </a:extLst>
          </p:cNvPr>
          <p:cNvSpPr>
            <a:spLocks noGrp="1"/>
          </p:cNvSpPr>
          <p:nvPr>
            <p:ph type="dt" sz="half" idx="10"/>
          </p:nvPr>
        </p:nvSpPr>
        <p:spPr/>
        <p:txBody>
          <a:bodyPr/>
          <a:lstStyle/>
          <a:p>
            <a:fld id="{754827BC-0530-8A40-9FE9-18E8F4037DC1}" type="datetime1">
              <a:rPr lang="it-IT" smtClean="0"/>
              <a:t>14/12/22</a:t>
            </a:fld>
            <a:endParaRPr lang="it-IT"/>
          </a:p>
        </p:txBody>
      </p:sp>
      <p:sp>
        <p:nvSpPr>
          <p:cNvPr id="3" name="Segnaposto piè di pagina 2">
            <a:extLst>
              <a:ext uri="{FF2B5EF4-FFF2-40B4-BE49-F238E27FC236}">
                <a16:creationId xmlns:a16="http://schemas.microsoft.com/office/drawing/2014/main" id="{D17CC87E-6B1A-484D-BD68-E39247DE378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3FECDC4-8D94-514F-9061-D5B5E82686AA}"/>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338238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8A4893-6175-CB4A-8226-0BAAB24AF8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E8B6F8-0C02-D744-BD26-30BB897FA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5D89A357-AF7E-3E46-8FA9-FB1D2346C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0D5155A-CB4F-CB40-8113-18DAC7ED2EC0}"/>
              </a:ext>
            </a:extLst>
          </p:cNvPr>
          <p:cNvSpPr>
            <a:spLocks noGrp="1"/>
          </p:cNvSpPr>
          <p:nvPr>
            <p:ph type="dt" sz="half" idx="10"/>
          </p:nvPr>
        </p:nvSpPr>
        <p:spPr/>
        <p:txBody>
          <a:bodyPr/>
          <a:lstStyle/>
          <a:p>
            <a:fld id="{33921670-A018-034D-89C4-5A1D6D22413C}" type="datetime1">
              <a:rPr lang="it-IT" smtClean="0"/>
              <a:t>14/12/22</a:t>
            </a:fld>
            <a:endParaRPr lang="it-IT"/>
          </a:p>
        </p:txBody>
      </p:sp>
      <p:sp>
        <p:nvSpPr>
          <p:cNvPr id="6" name="Segnaposto piè di pagina 5">
            <a:extLst>
              <a:ext uri="{FF2B5EF4-FFF2-40B4-BE49-F238E27FC236}">
                <a16:creationId xmlns:a16="http://schemas.microsoft.com/office/drawing/2014/main" id="{CF722B47-0F49-904F-9B57-A54F8796DB3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3D79076-BB44-ED49-B2E8-579859C54A63}"/>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29382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F76320-3944-134F-88F5-38745832B96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33F139E-6082-1442-A5E1-EBDD6E7ED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B515C4E-FC23-5747-83B4-F559AB544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C9631D0-747C-4147-9BFC-655077169832}"/>
              </a:ext>
            </a:extLst>
          </p:cNvPr>
          <p:cNvSpPr>
            <a:spLocks noGrp="1"/>
          </p:cNvSpPr>
          <p:nvPr>
            <p:ph type="dt" sz="half" idx="10"/>
          </p:nvPr>
        </p:nvSpPr>
        <p:spPr/>
        <p:txBody>
          <a:bodyPr/>
          <a:lstStyle/>
          <a:p>
            <a:fld id="{B5170925-8F5A-8747-A10A-57393921128A}" type="datetime1">
              <a:rPr lang="it-IT" smtClean="0"/>
              <a:t>14/12/22</a:t>
            </a:fld>
            <a:endParaRPr lang="it-IT"/>
          </a:p>
        </p:txBody>
      </p:sp>
      <p:sp>
        <p:nvSpPr>
          <p:cNvPr id="6" name="Segnaposto piè di pagina 5">
            <a:extLst>
              <a:ext uri="{FF2B5EF4-FFF2-40B4-BE49-F238E27FC236}">
                <a16:creationId xmlns:a16="http://schemas.microsoft.com/office/drawing/2014/main" id="{3FE03FB5-2BCF-534D-9C72-4A6E0C1B26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870078-F1F2-4143-9479-F58E95FEF05A}"/>
              </a:ext>
            </a:extLst>
          </p:cNvPr>
          <p:cNvSpPr>
            <a:spLocks noGrp="1"/>
          </p:cNvSpPr>
          <p:nvPr>
            <p:ph type="sldNum" sz="quarter" idx="12"/>
          </p:nvPr>
        </p:nvSpPr>
        <p:spPr/>
        <p:txBody>
          <a:bodyPr/>
          <a:lstStyle/>
          <a:p>
            <a:fld id="{2E534E1D-766F-9B45-B87B-A1B0CF4BE870}" type="slidenum">
              <a:rPr lang="it-IT" smtClean="0"/>
              <a:t>‹N›</a:t>
            </a:fld>
            <a:endParaRPr lang="it-IT"/>
          </a:p>
        </p:txBody>
      </p:sp>
    </p:spTree>
    <p:extLst>
      <p:ext uri="{BB962C8B-B14F-4D97-AF65-F5344CB8AC3E}">
        <p14:creationId xmlns:p14="http://schemas.microsoft.com/office/powerpoint/2010/main" val="408927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865FEB2-52AE-8545-AE4F-D9EC69B16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7FEB63F-A798-D140-907A-50F2E55822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46EE282-F1DB-BE48-8010-EC6548DD2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8ED67-BCF2-A743-86FD-42216C354E11}" type="datetime1">
              <a:rPr lang="it-IT" smtClean="0"/>
              <a:t>14/12/22</a:t>
            </a:fld>
            <a:endParaRPr lang="it-IT"/>
          </a:p>
        </p:txBody>
      </p:sp>
      <p:sp>
        <p:nvSpPr>
          <p:cNvPr id="5" name="Segnaposto piè di pagina 4">
            <a:extLst>
              <a:ext uri="{FF2B5EF4-FFF2-40B4-BE49-F238E27FC236}">
                <a16:creationId xmlns:a16="http://schemas.microsoft.com/office/drawing/2014/main" id="{3392A216-0CEC-5442-A26E-B00B17F1C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89FCC1D-8E34-B34F-91AF-638E1DDB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34E1D-766F-9B45-B87B-A1B0CF4BE870}" type="slidenum">
              <a:rPr lang="it-IT" smtClean="0"/>
              <a:t>‹N›</a:t>
            </a:fld>
            <a:endParaRPr lang="it-IT"/>
          </a:p>
        </p:txBody>
      </p:sp>
    </p:spTree>
    <p:extLst>
      <p:ext uri="{BB962C8B-B14F-4D97-AF65-F5344CB8AC3E}">
        <p14:creationId xmlns:p14="http://schemas.microsoft.com/office/powerpoint/2010/main" val="66893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topics/pharmacology-toxicology-and-pharmaceutical-science/triacylglycerol"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www.sciencedirect.com/topics/pharmacology-toxicology-and-pharmaceutical-science/fat-dropl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ciencedirect.com/topics/biochemistry-genetics-and-molecular-biology/eckloni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629762" y="62372"/>
            <a:ext cx="9038238" cy="738664"/>
          </a:xfrm>
          <a:prstGeom prst="rect">
            <a:avLst/>
          </a:prstGeom>
          <a:noFill/>
        </p:spPr>
        <p:txBody>
          <a:bodyPr wrap="square" rtlCol="0">
            <a:spAutoFit/>
          </a:bodyPr>
          <a:lstStyle/>
          <a:p>
            <a:pPr algn="ctr"/>
            <a:r>
              <a:rPr lang="it-IT" sz="2400" b="1" dirty="0" err="1">
                <a:solidFill>
                  <a:srgbClr val="0070C0"/>
                </a:solidFill>
                <a:cs typeface="Calibri" panose="020F0502020204030204" pitchFamily="34" charset="0"/>
              </a:rPr>
              <a:t>Bioactive</a:t>
            </a:r>
            <a:r>
              <a:rPr lang="it-IT" sz="2400" b="1" dirty="0">
                <a:solidFill>
                  <a:srgbClr val="0070C0"/>
                </a:solidFill>
                <a:cs typeface="Calibri" panose="020F0502020204030204" pitchFamily="34" charset="0"/>
              </a:rPr>
              <a:t> </a:t>
            </a:r>
            <a:r>
              <a:rPr lang="it-IT" sz="2400" b="1" dirty="0" err="1">
                <a:solidFill>
                  <a:srgbClr val="0070C0"/>
                </a:solidFill>
                <a:cs typeface="Calibri" panose="020F0502020204030204" pitchFamily="34" charset="0"/>
              </a:rPr>
              <a:t>compounds</a:t>
            </a:r>
            <a:r>
              <a:rPr lang="it-IT" sz="2400" b="1" dirty="0">
                <a:solidFill>
                  <a:srgbClr val="0070C0"/>
                </a:solidFill>
                <a:cs typeface="Calibri" panose="020F0502020204030204" pitchFamily="34" charset="0"/>
              </a:rPr>
              <a:t> in </a:t>
            </a:r>
            <a:r>
              <a:rPr lang="it-IT" sz="2400" b="1" dirty="0" err="1">
                <a:solidFill>
                  <a:srgbClr val="0070C0"/>
                </a:solidFill>
                <a:cs typeface="Calibri" panose="020F0502020204030204" pitchFamily="34" charset="0"/>
              </a:rPr>
              <a:t>seaweeds</a:t>
            </a:r>
            <a:endParaRPr lang="it-IT" sz="2400" b="1" dirty="0">
              <a:solidFill>
                <a:srgbClr val="0070C0"/>
              </a:solidFill>
              <a:cs typeface="Calibri" panose="020F0502020204030204" pitchFamily="34" charset="0"/>
            </a:endParaRPr>
          </a:p>
          <a:p>
            <a:pPr algn="ctr"/>
            <a:r>
              <a:rPr lang="it-IT" dirty="0" err="1"/>
              <a:t>https</a:t>
            </a:r>
            <a:r>
              <a:rPr lang="it-IT" dirty="0"/>
              <a:t>://</a:t>
            </a:r>
            <a:r>
              <a:rPr lang="it-IT" dirty="0" err="1"/>
              <a:t>doi.org</a:t>
            </a:r>
            <a:r>
              <a:rPr lang="it-IT" dirty="0"/>
              <a:t>/10.1016/j.fct.2019.111013 </a:t>
            </a:r>
            <a:endParaRPr lang="it-IT" sz="2400" dirty="0"/>
          </a:p>
        </p:txBody>
      </p:sp>
      <p:sp>
        <p:nvSpPr>
          <p:cNvPr id="5" name="CasellaDiTesto 4"/>
          <p:cNvSpPr txBox="1"/>
          <p:nvPr/>
        </p:nvSpPr>
        <p:spPr>
          <a:xfrm>
            <a:off x="1610054" y="770204"/>
            <a:ext cx="8950442" cy="5940088"/>
          </a:xfrm>
          <a:prstGeom prst="rect">
            <a:avLst/>
          </a:prstGeom>
          <a:noFill/>
        </p:spPr>
        <p:txBody>
          <a:bodyPr wrap="square" rtlCol="0">
            <a:spAutoFit/>
          </a:bodyPr>
          <a:lstStyle/>
          <a:p>
            <a:pPr marL="342900" indent="-342900" algn="just">
              <a:buFont typeface="Wingdings" pitchFamily="2" charset="2"/>
              <a:buChar char="Ø"/>
            </a:pPr>
            <a:r>
              <a:rPr lang="en-US" sz="2000" dirty="0">
                <a:cs typeface="Arial" panose="020B0604020202020204" pitchFamily="34" charset="0"/>
              </a:rPr>
              <a:t>Seaweeds are among the significant currently exploited marine plant resources which are gaining full applications in culinary, cosmetic, pharmaceutical, and biotechnological processes.</a:t>
            </a:r>
          </a:p>
          <a:p>
            <a:pPr algn="just"/>
            <a:endParaRPr lang="en-US" sz="2000" dirty="0">
              <a:cs typeface="Arial" panose="020B0604020202020204" pitchFamily="34" charset="0"/>
            </a:endParaRPr>
          </a:p>
          <a:p>
            <a:pPr marL="342900" indent="-342900" algn="just">
              <a:buFont typeface="Wingdings" pitchFamily="2" charset="2"/>
              <a:buChar char="Ø"/>
            </a:pPr>
            <a:r>
              <a:rPr lang="en-US" sz="2000" dirty="0">
                <a:cs typeface="Arial" panose="020B0604020202020204" pitchFamily="34" charset="0"/>
              </a:rPr>
              <a:t>The global phytonutrients/nutraceutical market value, regarding value, is projected to reach $4.63 Billion in 2020, with  a compound annual growth rate CAGR of 7.2% from 2015 to 2020.</a:t>
            </a:r>
          </a:p>
          <a:p>
            <a:pPr marL="342900" indent="-342900" algn="just">
              <a:buFont typeface="Wingdings" pitchFamily="2" charset="2"/>
              <a:buChar char="Ø"/>
            </a:pPr>
            <a:endParaRPr lang="en-US" sz="2000" dirty="0">
              <a:cs typeface="Arial" panose="020B0604020202020204" pitchFamily="34" charset="0"/>
            </a:endParaRPr>
          </a:p>
          <a:p>
            <a:pPr marL="342900" indent="-342900" algn="just">
              <a:buFont typeface="Wingdings" pitchFamily="2" charset="2"/>
              <a:buChar char="Ø"/>
            </a:pPr>
            <a:r>
              <a:rPr lang="en-US" sz="2000" dirty="0">
                <a:cs typeface="Arial" panose="020B0604020202020204" pitchFamily="34" charset="0"/>
              </a:rPr>
              <a:t>Likewise, the global market for the botanical and plant-derived drug was estimated $29.4 billion in 2017 and is projected to escalate to 39.6 billion in 2022 with a compound annual growth rate (CAGR) of 6.1%. </a:t>
            </a:r>
          </a:p>
          <a:p>
            <a:pPr marL="342900" indent="-342900" algn="just">
              <a:buFont typeface="Wingdings" pitchFamily="2" charset="2"/>
              <a:buChar char="Ø"/>
            </a:pPr>
            <a:endParaRPr lang="en-US" sz="2000" dirty="0">
              <a:cs typeface="Arial" panose="020B0604020202020204" pitchFamily="34" charset="0"/>
            </a:endParaRPr>
          </a:p>
          <a:p>
            <a:pPr marL="342900" indent="-342900" algn="just">
              <a:buFont typeface="Wingdings" pitchFamily="2" charset="2"/>
              <a:buChar char="Ø"/>
            </a:pPr>
            <a:r>
              <a:rPr lang="en-US" sz="2000" dirty="0">
                <a:cs typeface="Arial" panose="020B0604020202020204" pitchFamily="34" charset="0"/>
              </a:rPr>
              <a:t>Marine life offers 70% of earth's surface with the vast diversity of life and biodiversity in the seas is only partially explored although  marine represents a rich source of novel metabolites with various applications includes cosmeceutical, nutraceuticals, agrochemicals, pharmaceuticals and other industrially relevant chemicals. Seaweeds or marine macroalgae reside in the littoral zone and are now considered as primary resources of the oceans in terms of economic and ecological significance. </a:t>
            </a:r>
          </a:p>
        </p:txBody>
      </p:sp>
    </p:spTree>
    <p:extLst>
      <p:ext uri="{BB962C8B-B14F-4D97-AF65-F5344CB8AC3E}">
        <p14:creationId xmlns:p14="http://schemas.microsoft.com/office/powerpoint/2010/main" val="128908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489" y="92359"/>
            <a:ext cx="6941465" cy="6741368"/>
          </a:xfrm>
          <a:prstGeom prst="rect">
            <a:avLst/>
          </a:prstGeom>
        </p:spPr>
      </p:pic>
      <p:sp>
        <p:nvSpPr>
          <p:cNvPr id="5" name="Rettangolo 4"/>
          <p:cNvSpPr/>
          <p:nvPr/>
        </p:nvSpPr>
        <p:spPr>
          <a:xfrm>
            <a:off x="1487488" y="4844887"/>
            <a:ext cx="290663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7752185" y="3717032"/>
            <a:ext cx="2797945" cy="400110"/>
          </a:xfrm>
          <a:prstGeom prst="rect">
            <a:avLst/>
          </a:prstGeom>
          <a:noFill/>
        </p:spPr>
        <p:txBody>
          <a:bodyPr wrap="none" rtlCol="0">
            <a:spAutoFit/>
          </a:bodyPr>
          <a:lstStyle/>
          <a:p>
            <a:r>
              <a:rPr lang="it-IT" sz="2000" b="1" dirty="0">
                <a:cs typeface="Arial" panose="020B0604020202020204" pitchFamily="34" charset="0"/>
              </a:rPr>
              <a:t>92) </a:t>
            </a:r>
            <a:r>
              <a:rPr lang="it-IT" sz="2000" b="1" dirty="0" err="1">
                <a:cs typeface="Arial" panose="020B0604020202020204" pitchFamily="34" charset="0"/>
              </a:rPr>
              <a:t>Crinitol</a:t>
            </a:r>
            <a:r>
              <a:rPr lang="it-IT" sz="2000" dirty="0">
                <a:cs typeface="Arial" panose="020B0604020202020204" pitchFamily="34" charset="0"/>
              </a:rPr>
              <a:t>:</a:t>
            </a:r>
            <a:r>
              <a:rPr lang="it-IT" sz="2000" b="1" dirty="0">
                <a:cs typeface="Arial" panose="020B0604020202020204" pitchFamily="34" charset="0"/>
              </a:rPr>
              <a:t> </a:t>
            </a:r>
            <a:r>
              <a:rPr lang="it-IT" sz="2000" dirty="0" err="1">
                <a:cs typeface="Arial" panose="020B0604020202020204" pitchFamily="34" charset="0"/>
              </a:rPr>
              <a:t>antibacterial</a:t>
            </a:r>
            <a:endParaRPr lang="it-IT" sz="2000" b="1" dirty="0">
              <a:cs typeface="Arial" panose="020B0604020202020204" pitchFamily="34" charset="0"/>
            </a:endParaRPr>
          </a:p>
        </p:txBody>
      </p:sp>
    </p:spTree>
    <p:extLst>
      <p:ext uri="{BB962C8B-B14F-4D97-AF65-F5344CB8AC3E}">
        <p14:creationId xmlns:p14="http://schemas.microsoft.com/office/powerpoint/2010/main" val="123130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087888" y="120115"/>
            <a:ext cx="1346266" cy="461665"/>
          </a:xfrm>
          <a:prstGeom prst="rect">
            <a:avLst/>
          </a:prstGeom>
          <a:noFill/>
        </p:spPr>
        <p:txBody>
          <a:bodyPr wrap="none" rtlCol="0">
            <a:spAutoFit/>
          </a:bodyPr>
          <a:lstStyle/>
          <a:p>
            <a:r>
              <a:rPr lang="it-IT" sz="2400" b="1" dirty="0" err="1">
                <a:solidFill>
                  <a:srgbClr val="00B0F0"/>
                </a:solidFill>
                <a:latin typeface="Calibri" panose="020F0502020204030204" pitchFamily="34" charset="0"/>
                <a:cs typeface="Calibri" panose="020F0502020204030204" pitchFamily="34" charset="0"/>
              </a:rPr>
              <a:t>Alkaloids</a:t>
            </a:r>
            <a:endParaRPr lang="it-IT" sz="2400" b="1" dirty="0">
              <a:solidFill>
                <a:srgbClr val="00B0F0"/>
              </a:solidFill>
              <a:latin typeface="Calibri" panose="020F0502020204030204" pitchFamily="34" charset="0"/>
              <a:cs typeface="Calibri" panose="020F0502020204030204" pitchFamily="34" charset="0"/>
            </a:endParaRPr>
          </a:p>
        </p:txBody>
      </p:sp>
      <p:sp>
        <p:nvSpPr>
          <p:cNvPr id="5" name="CasellaDiTesto 4"/>
          <p:cNvSpPr txBox="1"/>
          <p:nvPr/>
        </p:nvSpPr>
        <p:spPr>
          <a:xfrm>
            <a:off x="1775520" y="804780"/>
            <a:ext cx="8640960" cy="1569660"/>
          </a:xfrm>
          <a:prstGeom prst="rect">
            <a:avLst/>
          </a:prstGeom>
          <a:noFill/>
        </p:spPr>
        <p:txBody>
          <a:bodyPr wrap="square" rtlCol="0">
            <a:spAutoFit/>
          </a:bodyPr>
          <a:lstStyle/>
          <a:p>
            <a:pPr marL="342900" indent="-342900" algn="just">
              <a:buFont typeface="Wingdings" pitchFamily="2" charset="2"/>
              <a:buChar char="Ø"/>
            </a:pPr>
            <a:r>
              <a:rPr lang="it-IT" sz="2400" dirty="0" err="1">
                <a:cs typeface="Arial" panose="020B0604020202020204" pitchFamily="34" charset="0"/>
              </a:rPr>
              <a:t>Although</a:t>
            </a:r>
            <a:r>
              <a:rPr lang="it-IT" sz="2400" dirty="0">
                <a:cs typeface="Arial" panose="020B0604020202020204" pitchFamily="34" charset="0"/>
              </a:rPr>
              <a:t> </a:t>
            </a:r>
            <a:r>
              <a:rPr lang="it-IT" sz="2400" dirty="0" err="1">
                <a:cs typeface="Arial" panose="020B0604020202020204" pitchFamily="34" charset="0"/>
              </a:rPr>
              <a:t>alkaloids</a:t>
            </a:r>
            <a:r>
              <a:rPr lang="it-IT" sz="2400" dirty="0">
                <a:cs typeface="Arial" panose="020B0604020202020204" pitchFamily="34" charset="0"/>
              </a:rPr>
              <a:t> are </a:t>
            </a:r>
            <a:r>
              <a:rPr lang="it-IT" sz="2400" dirty="0" err="1">
                <a:cs typeface="Arial" panose="020B0604020202020204" pitchFamily="34" charset="0"/>
              </a:rPr>
              <a:t>extensively</a:t>
            </a:r>
            <a:r>
              <a:rPr lang="it-IT" sz="2400" dirty="0">
                <a:cs typeface="Arial" panose="020B0604020202020204" pitchFamily="34" charset="0"/>
              </a:rPr>
              <a:t> </a:t>
            </a:r>
            <a:r>
              <a:rPr lang="it-IT" sz="2400" dirty="0" err="1">
                <a:cs typeface="Arial" panose="020B0604020202020204" pitchFamily="34" charset="0"/>
              </a:rPr>
              <a:t>studied</a:t>
            </a:r>
            <a:r>
              <a:rPr lang="it-IT" sz="2400" dirty="0">
                <a:cs typeface="Arial" panose="020B0604020202020204" pitchFamily="34" charset="0"/>
              </a:rPr>
              <a:t>, </a:t>
            </a:r>
            <a:r>
              <a:rPr lang="it-IT" sz="2400" dirty="0" err="1">
                <a:cs typeface="Arial" panose="020B0604020202020204" pitchFamily="34" charset="0"/>
              </a:rPr>
              <a:t>research</a:t>
            </a:r>
            <a:r>
              <a:rPr lang="it-IT" sz="2400" dirty="0">
                <a:cs typeface="Arial" panose="020B0604020202020204" pitchFamily="34" charset="0"/>
              </a:rPr>
              <a:t> on marine </a:t>
            </a:r>
            <a:r>
              <a:rPr lang="it-IT" sz="2400" dirty="0" err="1">
                <a:cs typeface="Arial" panose="020B0604020202020204" pitchFamily="34" charset="0"/>
              </a:rPr>
              <a:t>algal-based</a:t>
            </a:r>
            <a:r>
              <a:rPr lang="it-IT" sz="2400" dirty="0">
                <a:cs typeface="Arial" panose="020B0604020202020204" pitchFamily="34" charset="0"/>
              </a:rPr>
              <a:t> </a:t>
            </a:r>
            <a:r>
              <a:rPr lang="it-IT" sz="2400" dirty="0" err="1">
                <a:cs typeface="Arial" panose="020B0604020202020204" pitchFamily="34" charset="0"/>
              </a:rPr>
              <a:t>alkaloids</a:t>
            </a:r>
            <a:r>
              <a:rPr lang="it-IT" sz="2400" dirty="0">
                <a:cs typeface="Arial" panose="020B0604020202020204" pitchFamily="34" charset="0"/>
              </a:rPr>
              <a:t> </a:t>
            </a:r>
            <a:r>
              <a:rPr lang="it-IT" sz="2400" dirty="0" err="1">
                <a:cs typeface="Arial" panose="020B0604020202020204" pitchFamily="34" charset="0"/>
              </a:rPr>
              <a:t>is</a:t>
            </a:r>
            <a:r>
              <a:rPr lang="it-IT" sz="2400" dirty="0">
                <a:cs typeface="Arial" panose="020B0604020202020204" pitchFamily="34" charset="0"/>
              </a:rPr>
              <a:t> </a:t>
            </a:r>
            <a:r>
              <a:rPr lang="it-IT" sz="2400" dirty="0" err="1">
                <a:cs typeface="Arial" panose="020B0604020202020204" pitchFamily="34" charset="0"/>
              </a:rPr>
              <a:t>still</a:t>
            </a:r>
            <a:r>
              <a:rPr lang="it-IT" sz="2400" dirty="0">
                <a:cs typeface="Arial" panose="020B0604020202020204" pitchFamily="34" charset="0"/>
              </a:rPr>
              <a:t> under-</a:t>
            </a:r>
            <a:r>
              <a:rPr lang="it-IT" sz="2400" dirty="0" err="1">
                <a:cs typeface="Arial" panose="020B0604020202020204" pitchFamily="34" charset="0"/>
              </a:rPr>
              <a:t>explored</a:t>
            </a:r>
            <a:r>
              <a:rPr lang="it-IT" sz="2400" dirty="0">
                <a:cs typeface="Arial" panose="020B0604020202020204" pitchFamily="34" charset="0"/>
              </a:rPr>
              <a:t>. </a:t>
            </a:r>
          </a:p>
          <a:p>
            <a:pPr marL="342900" indent="-342900" algn="just">
              <a:buFont typeface="Wingdings" pitchFamily="2" charset="2"/>
              <a:buChar char="Ø"/>
            </a:pPr>
            <a:r>
              <a:rPr lang="it-IT" sz="2400" dirty="0">
                <a:cs typeface="Arial" panose="020B0604020202020204" pitchFamily="34" charset="0"/>
              </a:rPr>
              <a:t>The first </a:t>
            </a:r>
            <a:r>
              <a:rPr lang="it-IT" sz="2400" dirty="0" err="1">
                <a:cs typeface="Arial" panose="020B0604020202020204" pitchFamily="34" charset="0"/>
              </a:rPr>
              <a:t>alkaloid</a:t>
            </a:r>
            <a:r>
              <a:rPr lang="it-IT" sz="2400" dirty="0">
                <a:cs typeface="Arial" panose="020B0604020202020204" pitchFamily="34" charset="0"/>
              </a:rPr>
              <a:t> </a:t>
            </a:r>
            <a:r>
              <a:rPr lang="it-IT" sz="2400" dirty="0" err="1">
                <a:cs typeface="Arial" panose="020B0604020202020204" pitchFamily="34" charset="0"/>
              </a:rPr>
              <a:t>molecule</a:t>
            </a:r>
            <a:r>
              <a:rPr lang="it-IT" sz="2400" dirty="0">
                <a:cs typeface="Arial" panose="020B0604020202020204" pitchFamily="34" charset="0"/>
              </a:rPr>
              <a:t> </a:t>
            </a:r>
            <a:r>
              <a:rPr lang="it-IT" sz="2400" dirty="0" err="1">
                <a:cs typeface="Arial" panose="020B0604020202020204" pitchFamily="34" charset="0"/>
              </a:rPr>
              <a:t>was</a:t>
            </a:r>
            <a:r>
              <a:rPr lang="it-IT" sz="2400" dirty="0">
                <a:cs typeface="Arial" panose="020B0604020202020204" pitchFamily="34" charset="0"/>
              </a:rPr>
              <a:t> </a:t>
            </a:r>
            <a:r>
              <a:rPr lang="it-IT" sz="2400" dirty="0" err="1">
                <a:cs typeface="Arial" panose="020B0604020202020204" pitchFamily="34" charset="0"/>
              </a:rPr>
              <a:t>isolated</a:t>
            </a:r>
            <a:r>
              <a:rPr lang="it-IT" sz="2400" dirty="0">
                <a:cs typeface="Arial" panose="020B0604020202020204" pitchFamily="34" charset="0"/>
              </a:rPr>
              <a:t> from marine </a:t>
            </a:r>
            <a:r>
              <a:rPr lang="it-IT" sz="2400" dirty="0" err="1">
                <a:cs typeface="Arial" panose="020B0604020202020204" pitchFamily="34" charset="0"/>
              </a:rPr>
              <a:t>red</a:t>
            </a:r>
            <a:r>
              <a:rPr lang="it-IT" sz="2400" dirty="0">
                <a:cs typeface="Arial" panose="020B0604020202020204" pitchFamily="34" charset="0"/>
              </a:rPr>
              <a:t> </a:t>
            </a:r>
            <a:r>
              <a:rPr lang="it-IT" sz="2400" dirty="0" err="1">
                <a:cs typeface="Arial" panose="020B0604020202020204" pitchFamily="34" charset="0"/>
              </a:rPr>
              <a:t>algae</a:t>
            </a:r>
            <a:r>
              <a:rPr lang="it-IT" sz="2400" dirty="0">
                <a:cs typeface="Arial" panose="020B0604020202020204" pitchFamily="34" charset="0"/>
              </a:rPr>
              <a:t> </a:t>
            </a:r>
            <a:r>
              <a:rPr lang="it-IT" sz="2400" i="1" dirty="0" err="1">
                <a:cs typeface="Arial" panose="020B0604020202020204" pitchFamily="34" charset="0"/>
              </a:rPr>
              <a:t>Phyllophora</a:t>
            </a:r>
            <a:r>
              <a:rPr lang="it-IT" sz="2400" i="1" dirty="0">
                <a:cs typeface="Arial" panose="020B0604020202020204" pitchFamily="34" charset="0"/>
              </a:rPr>
              <a:t> nervosa </a:t>
            </a:r>
            <a:r>
              <a:rPr lang="it-IT" sz="2400" dirty="0">
                <a:cs typeface="Arial" panose="020B0604020202020204" pitchFamily="34" charset="0"/>
              </a:rPr>
              <a:t>in 1969.</a:t>
            </a:r>
          </a:p>
        </p:txBody>
      </p:sp>
      <p:grpSp>
        <p:nvGrpSpPr>
          <p:cNvPr id="2" name="Gruppo 1">
            <a:extLst>
              <a:ext uri="{FF2B5EF4-FFF2-40B4-BE49-F238E27FC236}">
                <a16:creationId xmlns:a16="http://schemas.microsoft.com/office/drawing/2014/main" id="{3B784AF5-A4F4-E74F-945E-05C9C0184585}"/>
              </a:ext>
            </a:extLst>
          </p:cNvPr>
          <p:cNvGrpSpPr/>
          <p:nvPr/>
        </p:nvGrpSpPr>
        <p:grpSpPr>
          <a:xfrm>
            <a:off x="1631504" y="2792334"/>
            <a:ext cx="6264696" cy="3805018"/>
            <a:chOff x="107504" y="2792334"/>
            <a:chExt cx="5551124" cy="337297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b="9339"/>
            <a:stretch/>
          </p:blipFill>
          <p:spPr>
            <a:xfrm>
              <a:off x="107504" y="2792334"/>
              <a:ext cx="5551124" cy="3372970"/>
            </a:xfrm>
            <a:prstGeom prst="rect">
              <a:avLst/>
            </a:prstGeom>
          </p:spPr>
        </p:pic>
        <p:sp>
          <p:nvSpPr>
            <p:cNvPr id="7" name="Rettangolo 6"/>
            <p:cNvSpPr/>
            <p:nvPr/>
          </p:nvSpPr>
          <p:spPr>
            <a:xfrm>
              <a:off x="107504" y="2792334"/>
              <a:ext cx="1602464" cy="1344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p:cNvSpPr txBox="1"/>
          <p:nvPr/>
        </p:nvSpPr>
        <p:spPr>
          <a:xfrm>
            <a:off x="7680176" y="2996952"/>
            <a:ext cx="2880320" cy="707886"/>
          </a:xfrm>
          <a:prstGeom prst="rect">
            <a:avLst/>
          </a:prstGeom>
          <a:noFill/>
        </p:spPr>
        <p:txBody>
          <a:bodyPr wrap="square" rtlCol="0">
            <a:spAutoFit/>
          </a:bodyPr>
          <a:lstStyle/>
          <a:p>
            <a:r>
              <a:rPr lang="it-IT" sz="2000" b="1" dirty="0">
                <a:cs typeface="Arial" panose="020B0604020202020204" pitchFamily="34" charset="0"/>
              </a:rPr>
              <a:t>96) </a:t>
            </a:r>
            <a:r>
              <a:rPr lang="it-IT" sz="2000" b="1" dirty="0" err="1">
                <a:cs typeface="Arial" panose="020B0604020202020204" pitchFamily="34" charset="0"/>
              </a:rPr>
              <a:t>Caulerpin</a:t>
            </a:r>
            <a:r>
              <a:rPr lang="it-IT" sz="2000" b="1" dirty="0">
                <a:cs typeface="Arial" panose="020B0604020202020204" pitchFamily="34" charset="0"/>
              </a:rPr>
              <a:t>. </a:t>
            </a:r>
            <a:r>
              <a:rPr lang="it-IT" sz="2000" dirty="0">
                <a:cs typeface="Arial" panose="020B0604020202020204" pitchFamily="34" charset="0"/>
              </a:rPr>
              <a:t>Anti-</a:t>
            </a:r>
            <a:r>
              <a:rPr lang="it-IT" sz="2000" dirty="0" err="1">
                <a:cs typeface="Arial" panose="020B0604020202020204" pitchFamily="34" charset="0"/>
              </a:rPr>
              <a:t>viral</a:t>
            </a:r>
            <a:endParaRPr lang="it-IT" sz="2000" dirty="0">
              <a:cs typeface="Arial" panose="020B0604020202020204" pitchFamily="34" charset="0"/>
            </a:endParaRPr>
          </a:p>
          <a:p>
            <a:r>
              <a:rPr lang="it-IT" sz="2000" dirty="0" err="1">
                <a:cs typeface="Arial" panose="020B0604020202020204" pitchFamily="34" charset="0"/>
              </a:rPr>
              <a:t>antibacterial</a:t>
            </a:r>
            <a:r>
              <a:rPr lang="it-IT" sz="2000" dirty="0">
                <a:cs typeface="Arial" panose="020B0604020202020204" pitchFamily="34" charset="0"/>
              </a:rPr>
              <a:t>, </a:t>
            </a:r>
            <a:r>
              <a:rPr lang="it-IT" sz="2000" dirty="0" err="1">
                <a:cs typeface="Arial" panose="020B0604020202020204" pitchFamily="34" charset="0"/>
              </a:rPr>
              <a:t>anticancer</a:t>
            </a:r>
            <a:endParaRPr lang="it-IT" sz="2000" dirty="0">
              <a:cs typeface="Arial" panose="020B0604020202020204" pitchFamily="34" charset="0"/>
            </a:endParaRPr>
          </a:p>
        </p:txBody>
      </p:sp>
    </p:spTree>
    <p:extLst>
      <p:ext uri="{BB962C8B-B14F-4D97-AF65-F5344CB8AC3E}">
        <p14:creationId xmlns:p14="http://schemas.microsoft.com/office/powerpoint/2010/main" val="241417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342210" y="206064"/>
            <a:ext cx="3365473" cy="461665"/>
          </a:xfrm>
          <a:prstGeom prst="rect">
            <a:avLst/>
          </a:prstGeom>
          <a:noFill/>
        </p:spPr>
        <p:txBody>
          <a:bodyPr wrap="none" rtlCol="0">
            <a:spAutoFit/>
          </a:bodyPr>
          <a:lstStyle/>
          <a:p>
            <a:r>
              <a:rPr lang="it-IT" sz="2400" b="1" dirty="0" err="1">
                <a:solidFill>
                  <a:srgbClr val="00B0F0"/>
                </a:solidFill>
                <a:cs typeface="Arial" panose="020B0604020202020204" pitchFamily="34" charset="0"/>
              </a:rPr>
              <a:t>Photosynthetic</a:t>
            </a:r>
            <a:r>
              <a:rPr lang="it-IT" sz="2400" b="1" dirty="0">
                <a:solidFill>
                  <a:srgbClr val="00B0F0"/>
                </a:solidFill>
                <a:cs typeface="Arial" panose="020B0604020202020204" pitchFamily="34" charset="0"/>
              </a:rPr>
              <a:t> </a:t>
            </a:r>
            <a:r>
              <a:rPr lang="it-IT" sz="2400" b="1" dirty="0" err="1">
                <a:solidFill>
                  <a:srgbClr val="00B0F0"/>
                </a:solidFill>
                <a:cs typeface="Arial" panose="020B0604020202020204" pitchFamily="34" charset="0"/>
              </a:rPr>
              <a:t>pigments</a:t>
            </a:r>
            <a:endParaRPr lang="it-IT" sz="2400" b="1" dirty="0">
              <a:solidFill>
                <a:srgbClr val="00B0F0"/>
              </a:solidFill>
              <a:cs typeface="Arial" panose="020B0604020202020204" pitchFamily="34" charset="0"/>
            </a:endParaRPr>
          </a:p>
        </p:txBody>
      </p:sp>
      <p:sp>
        <p:nvSpPr>
          <p:cNvPr id="6" name="CasellaDiTesto 5"/>
          <p:cNvSpPr txBox="1"/>
          <p:nvPr/>
        </p:nvSpPr>
        <p:spPr>
          <a:xfrm>
            <a:off x="1703512" y="764704"/>
            <a:ext cx="8856984" cy="3785652"/>
          </a:xfrm>
          <a:prstGeom prst="rect">
            <a:avLst/>
          </a:prstGeom>
          <a:noFill/>
        </p:spPr>
        <p:txBody>
          <a:bodyPr wrap="square" rtlCol="0">
            <a:spAutoFit/>
          </a:bodyPr>
          <a:lstStyle/>
          <a:p>
            <a:pPr marL="342900" indent="-342900" algn="just">
              <a:buFont typeface="Wingdings" pitchFamily="2" charset="2"/>
              <a:buChar char="Ø"/>
            </a:pPr>
            <a:r>
              <a:rPr lang="en-US" sz="2000" dirty="0">
                <a:cs typeface="Arial" panose="020B0604020202020204" pitchFamily="34" charset="0"/>
              </a:rPr>
              <a:t>Plants possess various photosynthetic pigments such chlorophylls, carotenoids, anthocyanins, </a:t>
            </a:r>
            <a:r>
              <a:rPr lang="en-US" sz="2000" dirty="0" err="1">
                <a:cs typeface="Arial" panose="020B0604020202020204" pitchFamily="34" charset="0"/>
              </a:rPr>
              <a:t>betains</a:t>
            </a:r>
            <a:r>
              <a:rPr lang="en-US" sz="2000" dirty="0">
                <a:cs typeface="Arial" panose="020B0604020202020204" pitchFamily="34" charset="0"/>
              </a:rPr>
              <a:t>, and research on the biological properties of these </a:t>
            </a:r>
            <a:r>
              <a:rPr lang="en-US" sz="2000" dirty="0" err="1">
                <a:cs typeface="Arial" panose="020B0604020202020204" pitchFamily="34" charset="0"/>
              </a:rPr>
              <a:t>colourful</a:t>
            </a:r>
            <a:r>
              <a:rPr lang="en-US" sz="2000" dirty="0">
                <a:cs typeface="Arial" panose="020B0604020202020204" pitchFamily="34" charset="0"/>
              </a:rPr>
              <a:t> pigments is gaining much attention due to its health-promoting effects. </a:t>
            </a:r>
          </a:p>
          <a:p>
            <a:pPr marL="342900" indent="-342900" algn="just">
              <a:buFont typeface="Wingdings" pitchFamily="2" charset="2"/>
              <a:buChar char="Ø"/>
            </a:pPr>
            <a:r>
              <a:rPr lang="en-US" sz="2000" dirty="0">
                <a:cs typeface="Arial" panose="020B0604020202020204" pitchFamily="34" charset="0"/>
              </a:rPr>
              <a:t>Like other terrestrial plants, marine macroalgae are listed as one of the primary resources of these beneficial health pigments including carotenoids, fucoxanthin (xanthophyll pigments found in brown seaweeds), phycocyanin and phycoerythrin (found in red seaweeds). </a:t>
            </a:r>
          </a:p>
          <a:p>
            <a:pPr marL="342900" indent="-342900" algn="just">
              <a:buFont typeface="Wingdings" pitchFamily="2" charset="2"/>
              <a:buChar char="Ø"/>
            </a:pPr>
            <a:r>
              <a:rPr lang="en-US" sz="2000" dirty="0">
                <a:cs typeface="Arial" panose="020B0604020202020204" pitchFamily="34" charset="0"/>
              </a:rPr>
              <a:t>Fucoxanthin is contributing to 10% of the total carotenoid production globally. In recent years, scientific research on fucoxanthin have attracted considerable interest owing to their potential pharmacological properties including antimicrobial, antimalarial activities, antioxidant, anti-obese, antidiabetic, anti-inflammatory, anticancer, antiangiogenic.</a:t>
            </a:r>
            <a:endParaRPr lang="it-IT" sz="2000" dirty="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5" y="4647332"/>
            <a:ext cx="8351020" cy="194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66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41D9C8C-BD53-574A-A985-6AF147CB1CD7}"/>
              </a:ext>
            </a:extLst>
          </p:cNvPr>
          <p:cNvSpPr/>
          <p:nvPr/>
        </p:nvSpPr>
        <p:spPr>
          <a:xfrm>
            <a:off x="1919536" y="692697"/>
            <a:ext cx="8496943" cy="3477875"/>
          </a:xfrm>
          <a:prstGeom prst="rect">
            <a:avLst/>
          </a:prstGeom>
        </p:spPr>
        <p:txBody>
          <a:bodyPr wrap="square">
            <a:spAutoFit/>
          </a:bodyPr>
          <a:lstStyle/>
          <a:p>
            <a:pPr marL="342900" indent="-342900">
              <a:buFont typeface="Wingdings" pitchFamily="2" charset="2"/>
              <a:buChar char="Ø"/>
            </a:pPr>
            <a:r>
              <a:rPr lang="it-IT" sz="2200" dirty="0" err="1"/>
              <a:t>Macroalgae</a:t>
            </a:r>
            <a:r>
              <a:rPr lang="it-IT" sz="2200" dirty="0"/>
              <a:t> are </a:t>
            </a:r>
            <a:r>
              <a:rPr lang="it-IT" sz="2200" dirty="0" err="1"/>
              <a:t>rich</a:t>
            </a:r>
            <a:r>
              <a:rPr lang="it-IT" sz="2200" dirty="0"/>
              <a:t> in </a:t>
            </a:r>
            <a:r>
              <a:rPr lang="it-IT" sz="2200" dirty="0" err="1"/>
              <a:t>polyunsaturated</a:t>
            </a:r>
            <a:r>
              <a:rPr lang="it-IT" sz="2200" dirty="0"/>
              <a:t> </a:t>
            </a:r>
            <a:r>
              <a:rPr lang="it-IT" sz="2200" dirty="0" err="1"/>
              <a:t>fatty</a:t>
            </a:r>
            <a:r>
              <a:rPr lang="it-IT" sz="2200" dirty="0"/>
              <a:t> </a:t>
            </a:r>
            <a:r>
              <a:rPr lang="it-IT" sz="2200" dirty="0" err="1"/>
              <a:t>acids</a:t>
            </a:r>
            <a:r>
              <a:rPr lang="it-IT" sz="2200" dirty="0"/>
              <a:t> (</a:t>
            </a:r>
            <a:r>
              <a:rPr lang="it-IT" sz="2200" dirty="0" err="1"/>
              <a:t>PUFAs</a:t>
            </a:r>
            <a:r>
              <a:rPr lang="it-IT" sz="2200" dirty="0"/>
              <a:t>), </a:t>
            </a:r>
            <a:r>
              <a:rPr lang="it-IT" sz="2200" dirty="0" err="1"/>
              <a:t>mainly</a:t>
            </a:r>
            <a:r>
              <a:rPr lang="it-IT" sz="2200" dirty="0"/>
              <a:t> </a:t>
            </a:r>
            <a:r>
              <a:rPr lang="it-IT" sz="2200" dirty="0" err="1"/>
              <a:t>eicosapentaenoic</a:t>
            </a:r>
            <a:r>
              <a:rPr lang="it-IT" sz="2200" dirty="0"/>
              <a:t> (EPA; 20:5n-3, figure a) and </a:t>
            </a:r>
            <a:r>
              <a:rPr lang="it-IT" sz="2200" dirty="0" err="1"/>
              <a:t>docosahexaenoic</a:t>
            </a:r>
            <a:r>
              <a:rPr lang="it-IT" sz="2200" dirty="0"/>
              <a:t> (DHA; 22:6n-3, figure b) </a:t>
            </a:r>
            <a:r>
              <a:rPr lang="it-IT" sz="2200" dirty="0" err="1"/>
              <a:t>acids</a:t>
            </a:r>
            <a:r>
              <a:rPr lang="it-IT" sz="2200" dirty="0"/>
              <a:t>.</a:t>
            </a:r>
          </a:p>
          <a:p>
            <a:pPr marL="342900" indent="-342900">
              <a:buFont typeface="Wingdings" pitchFamily="2" charset="2"/>
              <a:buChar char="Ø"/>
            </a:pPr>
            <a:r>
              <a:rPr lang="it-IT" sz="2200" dirty="0"/>
              <a:t>EPA and DHA are </a:t>
            </a:r>
            <a:r>
              <a:rPr lang="it-IT" sz="2200" dirty="0" err="1"/>
              <a:t>considered</a:t>
            </a:r>
            <a:r>
              <a:rPr lang="it-IT" sz="2200" dirty="0"/>
              <a:t> to be the </a:t>
            </a:r>
            <a:r>
              <a:rPr lang="it-IT" sz="2200" dirty="0" err="1"/>
              <a:t>two</a:t>
            </a:r>
            <a:r>
              <a:rPr lang="it-IT" sz="2200" dirty="0"/>
              <a:t> </a:t>
            </a:r>
            <a:r>
              <a:rPr lang="it-IT" sz="2200" dirty="0" err="1"/>
              <a:t>most</a:t>
            </a:r>
            <a:r>
              <a:rPr lang="it-IT" sz="2200" dirty="0"/>
              <a:t> </a:t>
            </a:r>
            <a:r>
              <a:rPr lang="it-IT" sz="2200" dirty="0" err="1"/>
              <a:t>important</a:t>
            </a:r>
            <a:r>
              <a:rPr lang="it-IT" sz="2200" dirty="0"/>
              <a:t> </a:t>
            </a:r>
            <a:r>
              <a:rPr lang="it-IT" sz="2200" dirty="0" err="1"/>
              <a:t>PUFAs</a:t>
            </a:r>
            <a:r>
              <a:rPr lang="it-IT" sz="2200" dirty="0"/>
              <a:t> of marine </a:t>
            </a:r>
            <a:r>
              <a:rPr lang="it-IT" sz="2200" dirty="0" err="1"/>
              <a:t>lipids</a:t>
            </a:r>
            <a:r>
              <a:rPr lang="it-IT" sz="2200" dirty="0"/>
              <a:t>, </a:t>
            </a:r>
            <a:r>
              <a:rPr lang="it-IT" sz="2200" dirty="0" err="1"/>
              <a:t>since</a:t>
            </a:r>
            <a:r>
              <a:rPr lang="it-IT" sz="2200" dirty="0"/>
              <a:t> </a:t>
            </a:r>
            <a:r>
              <a:rPr lang="it-IT" sz="2200" dirty="0" err="1"/>
              <a:t>they</a:t>
            </a:r>
            <a:r>
              <a:rPr lang="it-IT" sz="2200" dirty="0"/>
              <a:t> are </a:t>
            </a:r>
            <a:r>
              <a:rPr lang="it-IT" sz="2200" dirty="0" err="1"/>
              <a:t>intricately</a:t>
            </a:r>
            <a:r>
              <a:rPr lang="it-IT" sz="2200" dirty="0"/>
              <a:t> </a:t>
            </a:r>
            <a:r>
              <a:rPr lang="it-IT" sz="2200" dirty="0" err="1"/>
              <a:t>related</a:t>
            </a:r>
            <a:r>
              <a:rPr lang="it-IT" sz="2200" dirty="0"/>
              <a:t> to </a:t>
            </a:r>
            <a:r>
              <a:rPr lang="it-IT" sz="2200" dirty="0" err="1"/>
              <a:t>important</a:t>
            </a:r>
            <a:r>
              <a:rPr lang="it-IT" sz="2200" dirty="0"/>
              <a:t> </a:t>
            </a:r>
            <a:r>
              <a:rPr lang="it-IT" sz="2200" dirty="0" err="1"/>
              <a:t>biological</a:t>
            </a:r>
            <a:r>
              <a:rPr lang="it-IT" sz="2200" dirty="0"/>
              <a:t> </a:t>
            </a:r>
            <a:r>
              <a:rPr lang="it-IT" sz="2200" dirty="0" err="1"/>
              <a:t>effects</a:t>
            </a:r>
            <a:r>
              <a:rPr lang="it-IT" sz="2200" dirty="0"/>
              <a:t>, </a:t>
            </a:r>
            <a:r>
              <a:rPr lang="it-IT" sz="2200" dirty="0" err="1"/>
              <a:t>such</a:t>
            </a:r>
            <a:r>
              <a:rPr lang="it-IT" sz="2200" dirty="0"/>
              <a:t> </a:t>
            </a:r>
            <a:r>
              <a:rPr lang="it-IT" sz="2200" dirty="0" err="1"/>
              <a:t>as</a:t>
            </a:r>
            <a:r>
              <a:rPr lang="it-IT" sz="2200" dirty="0"/>
              <a:t> </a:t>
            </a:r>
            <a:r>
              <a:rPr lang="it-IT" sz="2200" dirty="0" err="1"/>
              <a:t>cardiovascular</a:t>
            </a:r>
            <a:r>
              <a:rPr lang="it-IT" sz="2200" dirty="0"/>
              <a:t> </a:t>
            </a:r>
            <a:r>
              <a:rPr lang="it-IT" sz="2200" dirty="0" err="1"/>
              <a:t>protection</a:t>
            </a:r>
            <a:r>
              <a:rPr lang="it-IT" sz="2200" dirty="0"/>
              <a:t>, anti-</a:t>
            </a:r>
            <a:r>
              <a:rPr lang="it-IT" sz="2200" dirty="0" err="1"/>
              <a:t>inflammatory</a:t>
            </a:r>
            <a:r>
              <a:rPr lang="it-IT" sz="2200" dirty="0"/>
              <a:t> and </a:t>
            </a:r>
            <a:r>
              <a:rPr lang="it-IT" sz="2200" dirty="0" err="1"/>
              <a:t>anticancer</a:t>
            </a:r>
            <a:r>
              <a:rPr lang="it-IT" sz="2200" dirty="0"/>
              <a:t>.</a:t>
            </a:r>
          </a:p>
          <a:p>
            <a:pPr marL="342900" indent="-342900">
              <a:buFont typeface="Wingdings" pitchFamily="2" charset="2"/>
              <a:buChar char="Ø"/>
            </a:pPr>
            <a:r>
              <a:rPr lang="en-US" sz="2200" dirty="0">
                <a:cs typeface="Arial" panose="020B0604020202020204" pitchFamily="34" charset="0"/>
              </a:rPr>
              <a:t>Owing to the high concentrations of PUFA, especially “omega </a:t>
            </a:r>
            <a:r>
              <a:rPr lang="en-US" sz="2200" dirty="0" err="1">
                <a:cs typeface="Arial" panose="020B0604020202020204" pitchFamily="34" charset="0"/>
              </a:rPr>
              <a:t>thre</a:t>
            </a:r>
            <a:r>
              <a:rPr lang="en-US" sz="2200" dirty="0">
                <a:cs typeface="Arial" panose="020B0604020202020204" pitchFamily="34" charset="0"/>
              </a:rPr>
              <a:t>” fatty acids, seaweeds are excellent candidates for the development of </a:t>
            </a:r>
            <a:r>
              <a:rPr lang="en-US" sz="2200" dirty="0" err="1">
                <a:cs typeface="Arial" panose="020B0604020202020204" pitchFamily="34" charset="0"/>
              </a:rPr>
              <a:t>nutracetuticals</a:t>
            </a:r>
            <a:r>
              <a:rPr lang="en-US" sz="2200" dirty="0">
                <a:cs typeface="Arial" panose="020B0604020202020204" pitchFamily="34" charset="0"/>
              </a:rPr>
              <a:t>/dietary supplements for human health.</a:t>
            </a:r>
            <a:endParaRPr lang="it-IT" sz="2200" dirty="0"/>
          </a:p>
        </p:txBody>
      </p:sp>
      <p:pic>
        <p:nvPicPr>
          <p:cNvPr id="4" name="Immagine 3">
            <a:extLst>
              <a:ext uri="{FF2B5EF4-FFF2-40B4-BE49-F238E27FC236}">
                <a16:creationId xmlns:a16="http://schemas.microsoft.com/office/drawing/2014/main" id="{55605AA0-4563-FE41-A05A-B1A8BE46A063}"/>
              </a:ext>
            </a:extLst>
          </p:cNvPr>
          <p:cNvPicPr>
            <a:picLocks noChangeAspect="1"/>
          </p:cNvPicPr>
          <p:nvPr/>
        </p:nvPicPr>
        <p:blipFill rotWithShape="1">
          <a:blip r:embed="rId2">
            <a:extLst>
              <a:ext uri="{28A0092B-C50C-407E-A947-70E740481C1C}">
                <a14:useLocalDpi xmlns:a14="http://schemas.microsoft.com/office/drawing/2010/main" val="0"/>
              </a:ext>
            </a:extLst>
          </a:blip>
          <a:srcRect l="2238" t="21950" r="9033"/>
          <a:stretch/>
        </p:blipFill>
        <p:spPr>
          <a:xfrm>
            <a:off x="2167154" y="4437112"/>
            <a:ext cx="8001705" cy="2088232"/>
          </a:xfrm>
          <a:prstGeom prst="rect">
            <a:avLst/>
          </a:prstGeom>
        </p:spPr>
      </p:pic>
      <p:sp>
        <p:nvSpPr>
          <p:cNvPr id="5" name="CasellaDiTesto 4">
            <a:extLst>
              <a:ext uri="{FF2B5EF4-FFF2-40B4-BE49-F238E27FC236}">
                <a16:creationId xmlns:a16="http://schemas.microsoft.com/office/drawing/2014/main" id="{B16197D9-CF5E-4647-AD51-01FBED61A751}"/>
              </a:ext>
            </a:extLst>
          </p:cNvPr>
          <p:cNvSpPr txBox="1"/>
          <p:nvPr/>
        </p:nvSpPr>
        <p:spPr>
          <a:xfrm>
            <a:off x="5015880" y="210132"/>
            <a:ext cx="1537152" cy="461665"/>
          </a:xfrm>
          <a:prstGeom prst="rect">
            <a:avLst/>
          </a:prstGeom>
          <a:noFill/>
        </p:spPr>
        <p:txBody>
          <a:bodyPr wrap="none" rtlCol="0">
            <a:spAutoFit/>
          </a:bodyPr>
          <a:lstStyle/>
          <a:p>
            <a:r>
              <a:rPr lang="it-IT" sz="2400" b="1" dirty="0" err="1">
                <a:solidFill>
                  <a:srgbClr val="00B0F0"/>
                </a:solidFill>
              </a:rPr>
              <a:t>Fatty</a:t>
            </a:r>
            <a:r>
              <a:rPr lang="it-IT" sz="2400" b="1" dirty="0">
                <a:solidFill>
                  <a:srgbClr val="00B0F0"/>
                </a:solidFill>
              </a:rPr>
              <a:t> </a:t>
            </a:r>
            <a:r>
              <a:rPr lang="it-IT" sz="2400" b="1" dirty="0" err="1">
                <a:solidFill>
                  <a:srgbClr val="00B0F0"/>
                </a:solidFill>
              </a:rPr>
              <a:t>acids</a:t>
            </a:r>
            <a:endParaRPr lang="it-IT" sz="2400" b="1" dirty="0">
              <a:solidFill>
                <a:srgbClr val="00B0F0"/>
              </a:solidFill>
            </a:endParaRPr>
          </a:p>
        </p:txBody>
      </p:sp>
    </p:spTree>
    <p:extLst>
      <p:ext uri="{BB962C8B-B14F-4D97-AF65-F5344CB8AC3E}">
        <p14:creationId xmlns:p14="http://schemas.microsoft.com/office/powerpoint/2010/main" val="349141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EA8EFC-AB1E-A142-BA66-CA0DAF772D76}"/>
              </a:ext>
            </a:extLst>
          </p:cNvPr>
          <p:cNvSpPr>
            <a:spLocks noGrp="1"/>
          </p:cNvSpPr>
          <p:nvPr>
            <p:ph type="ctrTitle"/>
          </p:nvPr>
        </p:nvSpPr>
        <p:spPr/>
        <p:txBody>
          <a:bodyPr>
            <a:normAutofit/>
          </a:bodyPr>
          <a:lstStyle/>
          <a:p>
            <a:br>
              <a:rPr lang="it-IT" sz="3200" dirty="0"/>
            </a:br>
            <a:br>
              <a:rPr lang="it-IT" sz="3200" dirty="0"/>
            </a:br>
            <a:br>
              <a:rPr lang="it-IT" sz="3200" dirty="0"/>
            </a:br>
            <a:br>
              <a:rPr lang="it-IT" sz="3200" dirty="0"/>
            </a:br>
            <a:endParaRPr lang="it-IT" sz="3200" dirty="0"/>
          </a:p>
        </p:txBody>
      </p:sp>
      <p:sp>
        <p:nvSpPr>
          <p:cNvPr id="3" name="Sottotitolo 2">
            <a:extLst>
              <a:ext uri="{FF2B5EF4-FFF2-40B4-BE49-F238E27FC236}">
                <a16:creationId xmlns:a16="http://schemas.microsoft.com/office/drawing/2014/main" id="{78CE5A06-6DBE-1743-8C1B-73C6E6D39B32}"/>
              </a:ext>
            </a:extLst>
          </p:cNvPr>
          <p:cNvSpPr>
            <a:spLocks noGrp="1"/>
          </p:cNvSpPr>
          <p:nvPr>
            <p:ph type="subTitle" idx="1"/>
          </p:nvPr>
        </p:nvSpPr>
        <p:spPr>
          <a:xfrm>
            <a:off x="1524000" y="3182938"/>
            <a:ext cx="9144000" cy="1655762"/>
          </a:xfrm>
        </p:spPr>
        <p:txBody>
          <a:bodyPr/>
          <a:lstStyle/>
          <a:p>
            <a:r>
              <a:rPr lang="it-IT" dirty="0"/>
              <a:t>Mar. </a:t>
            </a:r>
            <a:r>
              <a:rPr lang="it-IT" dirty="0" err="1"/>
              <a:t>Drugs</a:t>
            </a:r>
            <a:r>
              <a:rPr lang="it-IT" dirty="0"/>
              <a:t> 2014, 12, 4934-4972; doi:10.3390/md12094934 </a:t>
            </a:r>
          </a:p>
          <a:p>
            <a:endParaRPr lang="it-IT" sz="2000" dirty="0"/>
          </a:p>
          <a:p>
            <a:endParaRPr lang="it-IT" dirty="0"/>
          </a:p>
        </p:txBody>
      </p:sp>
      <p:sp>
        <p:nvSpPr>
          <p:cNvPr id="4" name="Rettangolo 3">
            <a:extLst>
              <a:ext uri="{FF2B5EF4-FFF2-40B4-BE49-F238E27FC236}">
                <a16:creationId xmlns:a16="http://schemas.microsoft.com/office/drawing/2014/main" id="{8D5DFFBA-9CC6-1F43-BFA6-D28C35F7FEFC}"/>
              </a:ext>
            </a:extLst>
          </p:cNvPr>
          <p:cNvSpPr/>
          <p:nvPr/>
        </p:nvSpPr>
        <p:spPr>
          <a:xfrm>
            <a:off x="1028700" y="1122363"/>
            <a:ext cx="9880600" cy="1754326"/>
          </a:xfrm>
          <a:prstGeom prst="rect">
            <a:avLst/>
          </a:prstGeom>
        </p:spPr>
        <p:txBody>
          <a:bodyPr wrap="square">
            <a:spAutoFit/>
          </a:bodyPr>
          <a:lstStyle/>
          <a:p>
            <a:pPr algn="ctr"/>
            <a:r>
              <a:rPr lang="it-IT" sz="3600" b="1" dirty="0" err="1">
                <a:solidFill>
                  <a:srgbClr val="FF0000"/>
                </a:solidFill>
              </a:rPr>
              <a:t>Bioactive</a:t>
            </a:r>
            <a:r>
              <a:rPr lang="it-IT" sz="3600" b="1" dirty="0">
                <a:solidFill>
                  <a:srgbClr val="FF0000"/>
                </a:solidFill>
              </a:rPr>
              <a:t> </a:t>
            </a:r>
            <a:r>
              <a:rPr lang="it-IT" sz="3600" b="1" dirty="0" err="1">
                <a:solidFill>
                  <a:srgbClr val="FF0000"/>
                </a:solidFill>
              </a:rPr>
              <a:t>Compounds</a:t>
            </a:r>
            <a:r>
              <a:rPr lang="it-IT" sz="3600" b="1" dirty="0">
                <a:solidFill>
                  <a:srgbClr val="FF0000"/>
                </a:solidFill>
              </a:rPr>
              <a:t> from </a:t>
            </a:r>
            <a:r>
              <a:rPr lang="it-IT" sz="3600" b="1" dirty="0" err="1">
                <a:solidFill>
                  <a:srgbClr val="FF0000"/>
                </a:solidFill>
              </a:rPr>
              <a:t>Macroalgae</a:t>
            </a:r>
            <a:r>
              <a:rPr lang="it-IT" sz="3600" b="1" dirty="0">
                <a:solidFill>
                  <a:srgbClr val="FF0000"/>
                </a:solidFill>
              </a:rPr>
              <a:t> in the New Millennium: </a:t>
            </a:r>
            <a:r>
              <a:rPr lang="it-IT" sz="3600" b="1" dirty="0" err="1">
                <a:solidFill>
                  <a:srgbClr val="FF0000"/>
                </a:solidFill>
              </a:rPr>
              <a:t>Implications</a:t>
            </a:r>
            <a:r>
              <a:rPr lang="it-IT" sz="3600" b="1" dirty="0">
                <a:solidFill>
                  <a:srgbClr val="FF0000"/>
                </a:solidFill>
              </a:rPr>
              <a:t> for Neurodegenerative </a:t>
            </a:r>
            <a:r>
              <a:rPr lang="it-IT" sz="3600" b="1" dirty="0" err="1">
                <a:solidFill>
                  <a:srgbClr val="FF0000"/>
                </a:solidFill>
              </a:rPr>
              <a:t>Diseases</a:t>
            </a:r>
            <a:r>
              <a:rPr lang="it-IT" sz="3600" b="1" dirty="0">
                <a:solidFill>
                  <a:srgbClr val="FF0000"/>
                </a:solidFill>
              </a:rPr>
              <a:t> </a:t>
            </a:r>
          </a:p>
        </p:txBody>
      </p:sp>
      <p:sp>
        <p:nvSpPr>
          <p:cNvPr id="5" name="Segnaposto numero diapositiva 4">
            <a:extLst>
              <a:ext uri="{FF2B5EF4-FFF2-40B4-BE49-F238E27FC236}">
                <a16:creationId xmlns:a16="http://schemas.microsoft.com/office/drawing/2014/main" id="{47887D0D-51ED-0648-8CA3-2754B88671FF}"/>
              </a:ext>
            </a:extLst>
          </p:cNvPr>
          <p:cNvSpPr>
            <a:spLocks noGrp="1"/>
          </p:cNvSpPr>
          <p:nvPr>
            <p:ph type="sldNum" sz="quarter" idx="12"/>
          </p:nvPr>
        </p:nvSpPr>
        <p:spPr/>
        <p:txBody>
          <a:bodyPr/>
          <a:lstStyle/>
          <a:p>
            <a:fld id="{2E534E1D-766F-9B45-B87B-A1B0CF4BE870}" type="slidenum">
              <a:rPr lang="it-IT" smtClean="0"/>
              <a:t>14</a:t>
            </a:fld>
            <a:endParaRPr lang="it-IT"/>
          </a:p>
        </p:txBody>
      </p:sp>
    </p:spTree>
    <p:extLst>
      <p:ext uri="{BB962C8B-B14F-4D97-AF65-F5344CB8AC3E}">
        <p14:creationId xmlns:p14="http://schemas.microsoft.com/office/powerpoint/2010/main" val="21677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34F8340-A3DC-6948-A6FB-DBEBBC52732D}"/>
              </a:ext>
            </a:extLst>
          </p:cNvPr>
          <p:cNvSpPr/>
          <p:nvPr/>
        </p:nvSpPr>
        <p:spPr>
          <a:xfrm>
            <a:off x="2286000" y="172135"/>
            <a:ext cx="8064500" cy="584775"/>
          </a:xfrm>
          <a:prstGeom prst="rect">
            <a:avLst/>
          </a:prstGeom>
        </p:spPr>
        <p:txBody>
          <a:bodyPr wrap="square">
            <a:spAutoFit/>
          </a:bodyPr>
          <a:lstStyle/>
          <a:p>
            <a:r>
              <a:rPr lang="it-IT" sz="3200" b="1" dirty="0" err="1">
                <a:solidFill>
                  <a:srgbClr val="FF0000"/>
                </a:solidFill>
              </a:rPr>
              <a:t>Neuroprotective</a:t>
            </a:r>
            <a:r>
              <a:rPr lang="it-IT" sz="3200" b="1" dirty="0">
                <a:solidFill>
                  <a:srgbClr val="FF0000"/>
                </a:solidFill>
              </a:rPr>
              <a:t> </a:t>
            </a:r>
            <a:r>
              <a:rPr lang="it-IT" sz="3200" b="1" dirty="0" err="1">
                <a:solidFill>
                  <a:srgbClr val="FF0000"/>
                </a:solidFill>
              </a:rPr>
              <a:t>Compounds</a:t>
            </a:r>
            <a:r>
              <a:rPr lang="it-IT" sz="3200" b="1" dirty="0">
                <a:solidFill>
                  <a:srgbClr val="FF0000"/>
                </a:solidFill>
              </a:rPr>
              <a:t> from </a:t>
            </a:r>
            <a:r>
              <a:rPr lang="it-IT" sz="3200" b="1" dirty="0" err="1">
                <a:solidFill>
                  <a:srgbClr val="FF0000"/>
                </a:solidFill>
              </a:rPr>
              <a:t>Macroalgae</a:t>
            </a:r>
            <a:endParaRPr lang="it-IT" sz="3200" b="1" dirty="0">
              <a:solidFill>
                <a:srgbClr val="FF0000"/>
              </a:solidFill>
            </a:endParaRPr>
          </a:p>
        </p:txBody>
      </p:sp>
      <p:sp>
        <p:nvSpPr>
          <p:cNvPr id="3" name="Rettangolo 2">
            <a:extLst>
              <a:ext uri="{FF2B5EF4-FFF2-40B4-BE49-F238E27FC236}">
                <a16:creationId xmlns:a16="http://schemas.microsoft.com/office/drawing/2014/main" id="{D8265B65-1CCF-5F4E-9636-E3917D5B103E}"/>
              </a:ext>
            </a:extLst>
          </p:cNvPr>
          <p:cNvSpPr/>
          <p:nvPr/>
        </p:nvSpPr>
        <p:spPr>
          <a:xfrm>
            <a:off x="698500" y="1120339"/>
            <a:ext cx="11010900" cy="5016758"/>
          </a:xfrm>
          <a:prstGeom prst="rect">
            <a:avLst/>
          </a:prstGeom>
        </p:spPr>
        <p:txBody>
          <a:bodyPr wrap="square">
            <a:spAutoFit/>
          </a:bodyPr>
          <a:lstStyle/>
          <a:p>
            <a:pPr algn="ctr"/>
            <a:r>
              <a:rPr lang="it-IT" sz="3200" b="1" dirty="0" err="1"/>
              <a:t>Phlorotannins</a:t>
            </a:r>
            <a:r>
              <a:rPr lang="it-IT" sz="3200" b="1" dirty="0"/>
              <a:t> </a:t>
            </a:r>
          </a:p>
          <a:p>
            <a:pPr marL="457200" indent="-457200">
              <a:buFont typeface="Wingdings" pitchFamily="2" charset="2"/>
              <a:buChar char="Ø"/>
            </a:pPr>
            <a:r>
              <a:rPr lang="it-IT" sz="3200" dirty="0" err="1"/>
              <a:t>Among</a:t>
            </a:r>
            <a:r>
              <a:rPr lang="it-IT" sz="3200" dirty="0"/>
              <a:t> </a:t>
            </a:r>
            <a:r>
              <a:rPr lang="it-IT" sz="3200" dirty="0" err="1"/>
              <a:t>several</a:t>
            </a:r>
            <a:r>
              <a:rPr lang="it-IT" sz="3200" dirty="0"/>
              <a:t> </a:t>
            </a:r>
            <a:r>
              <a:rPr lang="it-IT" sz="3200" dirty="0" err="1"/>
              <a:t>classes</a:t>
            </a:r>
            <a:r>
              <a:rPr lang="it-IT" sz="3200" dirty="0"/>
              <a:t> of </a:t>
            </a:r>
            <a:r>
              <a:rPr lang="it-IT" sz="3200" dirty="0" err="1"/>
              <a:t>algal</a:t>
            </a:r>
            <a:r>
              <a:rPr lang="it-IT" sz="3200" dirty="0"/>
              <a:t> </a:t>
            </a:r>
            <a:r>
              <a:rPr lang="it-IT" sz="3200" dirty="0" err="1"/>
              <a:t>polyphenols</a:t>
            </a:r>
            <a:r>
              <a:rPr lang="it-IT" sz="3200" dirty="0"/>
              <a:t>, </a:t>
            </a:r>
            <a:r>
              <a:rPr lang="it-IT" sz="3200" dirty="0" err="1"/>
              <a:t>phlorotannins</a:t>
            </a:r>
            <a:r>
              <a:rPr lang="it-IT" sz="3200" dirty="0"/>
              <a:t> are </a:t>
            </a:r>
            <a:r>
              <a:rPr lang="it-IT" sz="3200" dirty="0" err="1"/>
              <a:t>pharmacologically</a:t>
            </a:r>
            <a:r>
              <a:rPr lang="it-IT" sz="3200" dirty="0"/>
              <a:t> </a:t>
            </a:r>
            <a:r>
              <a:rPr lang="it-IT" sz="3200" dirty="0" err="1"/>
              <a:t>prominent</a:t>
            </a:r>
            <a:r>
              <a:rPr lang="it-IT" sz="3200" dirty="0"/>
              <a:t> </a:t>
            </a:r>
            <a:r>
              <a:rPr lang="it-IT" sz="3200" dirty="0" err="1"/>
              <a:t>compounds</a:t>
            </a:r>
            <a:r>
              <a:rPr lang="it-IT" sz="3200" dirty="0"/>
              <a:t>. </a:t>
            </a:r>
            <a:r>
              <a:rPr lang="it-IT" sz="3200" dirty="0" err="1"/>
              <a:t>They</a:t>
            </a:r>
            <a:r>
              <a:rPr lang="it-IT" sz="3200" dirty="0"/>
              <a:t> are </a:t>
            </a:r>
            <a:r>
              <a:rPr lang="it-IT" sz="3200" dirty="0" err="1"/>
              <a:t>composed</a:t>
            </a:r>
            <a:r>
              <a:rPr lang="it-IT" sz="3200" dirty="0"/>
              <a:t> of </a:t>
            </a:r>
            <a:r>
              <a:rPr lang="it-IT" sz="3200" dirty="0" err="1"/>
              <a:t>several</a:t>
            </a:r>
            <a:r>
              <a:rPr lang="it-IT" sz="3200" dirty="0"/>
              <a:t> </a:t>
            </a:r>
            <a:r>
              <a:rPr lang="it-IT" sz="3200" b="1" dirty="0" err="1"/>
              <a:t>phloroglucinol</a:t>
            </a:r>
            <a:r>
              <a:rPr lang="it-IT" sz="3200" dirty="0"/>
              <a:t> (1,3,5-trihydroxybenzene) </a:t>
            </a:r>
            <a:r>
              <a:rPr lang="it-IT" sz="3200" dirty="0" err="1"/>
              <a:t>units</a:t>
            </a:r>
            <a:r>
              <a:rPr lang="it-IT" sz="3200" dirty="0"/>
              <a:t>, </a:t>
            </a:r>
            <a:r>
              <a:rPr lang="it-IT" sz="3200" dirty="0" err="1"/>
              <a:t>linked</a:t>
            </a:r>
            <a:r>
              <a:rPr lang="it-IT" sz="3200" dirty="0"/>
              <a:t> to </a:t>
            </a:r>
            <a:r>
              <a:rPr lang="it-IT" sz="3200" dirty="0" err="1"/>
              <a:t>each</a:t>
            </a:r>
            <a:r>
              <a:rPr lang="it-IT" sz="3200" dirty="0"/>
              <a:t> </a:t>
            </a:r>
            <a:r>
              <a:rPr lang="it-IT" sz="3200" dirty="0" err="1"/>
              <a:t>other</a:t>
            </a:r>
            <a:r>
              <a:rPr lang="it-IT" sz="3200" dirty="0"/>
              <a:t> by </a:t>
            </a:r>
            <a:r>
              <a:rPr lang="it-IT" sz="3200" dirty="0" err="1"/>
              <a:t>different</a:t>
            </a:r>
            <a:r>
              <a:rPr lang="it-IT" sz="3200" dirty="0"/>
              <a:t> ways.</a:t>
            </a:r>
          </a:p>
          <a:p>
            <a:pPr marL="457200" indent="-457200">
              <a:buFont typeface="Wingdings" pitchFamily="2" charset="2"/>
              <a:buChar char="Ø"/>
            </a:pPr>
            <a:r>
              <a:rPr lang="it-IT" sz="3200" dirty="0" err="1"/>
              <a:t>According</a:t>
            </a:r>
            <a:r>
              <a:rPr lang="it-IT" sz="3200" dirty="0"/>
              <a:t> to the nature of the </a:t>
            </a:r>
            <a:r>
              <a:rPr lang="it-IT" sz="3200" dirty="0" err="1"/>
              <a:t>structural</a:t>
            </a:r>
            <a:r>
              <a:rPr lang="it-IT" sz="3200" dirty="0"/>
              <a:t> </a:t>
            </a:r>
            <a:r>
              <a:rPr lang="it-IT" sz="3200" dirty="0" err="1"/>
              <a:t>linkages</a:t>
            </a:r>
            <a:r>
              <a:rPr lang="it-IT" sz="3200" dirty="0"/>
              <a:t> </a:t>
            </a:r>
            <a:r>
              <a:rPr lang="it-IT" sz="3200" dirty="0" err="1"/>
              <a:t>between</a:t>
            </a:r>
            <a:r>
              <a:rPr lang="it-IT" sz="3200" dirty="0"/>
              <a:t> </a:t>
            </a:r>
            <a:r>
              <a:rPr lang="it-IT" sz="3200" dirty="0" err="1"/>
              <a:t>phloroglucinol</a:t>
            </a:r>
            <a:r>
              <a:rPr lang="it-IT" sz="3200" dirty="0"/>
              <a:t> </a:t>
            </a:r>
            <a:r>
              <a:rPr lang="it-IT" sz="3200" dirty="0" err="1"/>
              <a:t>units</a:t>
            </a:r>
            <a:r>
              <a:rPr lang="it-IT" sz="3200" dirty="0"/>
              <a:t> and the </a:t>
            </a:r>
            <a:r>
              <a:rPr lang="it-IT" sz="3200" dirty="0" err="1"/>
              <a:t>number</a:t>
            </a:r>
            <a:r>
              <a:rPr lang="it-IT" sz="3200" dirty="0"/>
              <a:t> of </a:t>
            </a:r>
            <a:r>
              <a:rPr lang="it-IT" sz="3200" dirty="0" err="1"/>
              <a:t>hydroxyl</a:t>
            </a:r>
            <a:r>
              <a:rPr lang="it-IT" sz="3200" dirty="0"/>
              <a:t> </a:t>
            </a:r>
            <a:r>
              <a:rPr lang="it-IT" sz="3200" dirty="0" err="1"/>
              <a:t>groups</a:t>
            </a:r>
            <a:r>
              <a:rPr lang="it-IT" sz="3200" dirty="0"/>
              <a:t> </a:t>
            </a:r>
            <a:r>
              <a:rPr lang="it-IT" sz="3200" dirty="0" err="1"/>
              <a:t>present</a:t>
            </a:r>
            <a:r>
              <a:rPr lang="it-IT" sz="3200" dirty="0"/>
              <a:t>, </a:t>
            </a:r>
            <a:r>
              <a:rPr lang="it-IT" sz="3200" dirty="0" err="1"/>
              <a:t>phlorotannins</a:t>
            </a:r>
            <a:r>
              <a:rPr lang="it-IT" sz="3200" dirty="0"/>
              <a:t> can be </a:t>
            </a:r>
            <a:r>
              <a:rPr lang="it-IT" sz="3200" dirty="0" err="1"/>
              <a:t>subdivided</a:t>
            </a:r>
            <a:r>
              <a:rPr lang="it-IT" sz="3200" dirty="0"/>
              <a:t> </a:t>
            </a:r>
            <a:r>
              <a:rPr lang="it-IT" sz="3200" dirty="0" err="1"/>
              <a:t>into</a:t>
            </a:r>
            <a:r>
              <a:rPr lang="it-IT" sz="3200" dirty="0"/>
              <a:t> </a:t>
            </a:r>
            <a:r>
              <a:rPr lang="it-IT" sz="3200" dirty="0" err="1"/>
              <a:t>six</a:t>
            </a:r>
            <a:r>
              <a:rPr lang="it-IT" sz="3200" dirty="0"/>
              <a:t> </a:t>
            </a:r>
            <a:r>
              <a:rPr lang="it-IT" sz="3200" dirty="0" err="1"/>
              <a:t>specific</a:t>
            </a:r>
            <a:r>
              <a:rPr lang="it-IT" sz="3200" dirty="0"/>
              <a:t> </a:t>
            </a:r>
            <a:r>
              <a:rPr lang="it-IT" sz="3200" dirty="0" err="1"/>
              <a:t>groups</a:t>
            </a:r>
            <a:r>
              <a:rPr lang="it-IT" sz="3200" dirty="0"/>
              <a:t>: </a:t>
            </a:r>
            <a:r>
              <a:rPr lang="it-IT" sz="3200" dirty="0" err="1"/>
              <a:t>phlorethols</a:t>
            </a:r>
            <a:r>
              <a:rPr lang="it-IT" sz="3200" dirty="0"/>
              <a:t>, </a:t>
            </a:r>
            <a:r>
              <a:rPr lang="it-IT" sz="3200" dirty="0" err="1"/>
              <a:t>fuhalols</a:t>
            </a:r>
            <a:r>
              <a:rPr lang="it-IT" sz="3200" dirty="0"/>
              <a:t>, </a:t>
            </a:r>
            <a:r>
              <a:rPr lang="it-IT" sz="3200" dirty="0" err="1"/>
              <a:t>fucols</a:t>
            </a:r>
            <a:r>
              <a:rPr lang="it-IT" sz="3200" dirty="0"/>
              <a:t>, </a:t>
            </a:r>
            <a:r>
              <a:rPr lang="it-IT" sz="3200" dirty="0" err="1"/>
              <a:t>fucophlorethols</a:t>
            </a:r>
            <a:r>
              <a:rPr lang="it-IT" sz="3200" dirty="0"/>
              <a:t>, </a:t>
            </a:r>
            <a:r>
              <a:rPr lang="it-IT" sz="3200" dirty="0" err="1"/>
              <a:t>eckols</a:t>
            </a:r>
            <a:r>
              <a:rPr lang="it-IT" sz="3200" dirty="0"/>
              <a:t> and </a:t>
            </a:r>
            <a:r>
              <a:rPr lang="it-IT" sz="3200" dirty="0" err="1"/>
              <a:t>carmalols</a:t>
            </a:r>
            <a:r>
              <a:rPr lang="it-IT" sz="3200" dirty="0"/>
              <a:t> </a:t>
            </a:r>
          </a:p>
        </p:txBody>
      </p:sp>
      <p:sp>
        <p:nvSpPr>
          <p:cNvPr id="4" name="Segnaposto numero diapositiva 3">
            <a:extLst>
              <a:ext uri="{FF2B5EF4-FFF2-40B4-BE49-F238E27FC236}">
                <a16:creationId xmlns:a16="http://schemas.microsoft.com/office/drawing/2014/main" id="{1D7EF46B-AB09-0548-AA20-D76FB737F005}"/>
              </a:ext>
            </a:extLst>
          </p:cNvPr>
          <p:cNvSpPr>
            <a:spLocks noGrp="1"/>
          </p:cNvSpPr>
          <p:nvPr>
            <p:ph type="sldNum" sz="quarter" idx="12"/>
          </p:nvPr>
        </p:nvSpPr>
        <p:spPr/>
        <p:txBody>
          <a:bodyPr/>
          <a:lstStyle/>
          <a:p>
            <a:fld id="{2E534E1D-766F-9B45-B87B-A1B0CF4BE870}" type="slidenum">
              <a:rPr lang="it-IT" smtClean="0"/>
              <a:t>15</a:t>
            </a:fld>
            <a:endParaRPr lang="it-IT"/>
          </a:p>
        </p:txBody>
      </p:sp>
    </p:spTree>
    <p:extLst>
      <p:ext uri="{BB962C8B-B14F-4D97-AF65-F5344CB8AC3E}">
        <p14:creationId xmlns:p14="http://schemas.microsoft.com/office/powerpoint/2010/main" val="197624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39662C8-2392-7742-BA22-871810283CCA}"/>
              </a:ext>
            </a:extLst>
          </p:cNvPr>
          <p:cNvPicPr>
            <a:picLocks noChangeAspect="1"/>
          </p:cNvPicPr>
          <p:nvPr/>
        </p:nvPicPr>
        <p:blipFill rotWithShape="1">
          <a:blip r:embed="rId2"/>
          <a:srcRect l="5728" t="6111" r="16849"/>
          <a:stretch/>
        </p:blipFill>
        <p:spPr>
          <a:xfrm>
            <a:off x="1143000" y="254000"/>
            <a:ext cx="9194800" cy="6438900"/>
          </a:xfrm>
          <a:prstGeom prst="rect">
            <a:avLst/>
          </a:prstGeom>
        </p:spPr>
      </p:pic>
      <p:sp>
        <p:nvSpPr>
          <p:cNvPr id="2" name="Segnaposto numero diapositiva 1">
            <a:extLst>
              <a:ext uri="{FF2B5EF4-FFF2-40B4-BE49-F238E27FC236}">
                <a16:creationId xmlns:a16="http://schemas.microsoft.com/office/drawing/2014/main" id="{3BFE5CF4-7490-C242-98B4-E9CDFACCC875}"/>
              </a:ext>
            </a:extLst>
          </p:cNvPr>
          <p:cNvSpPr>
            <a:spLocks noGrp="1"/>
          </p:cNvSpPr>
          <p:nvPr>
            <p:ph type="sldNum" sz="quarter" idx="12"/>
          </p:nvPr>
        </p:nvSpPr>
        <p:spPr/>
        <p:txBody>
          <a:bodyPr/>
          <a:lstStyle/>
          <a:p>
            <a:fld id="{2E534E1D-766F-9B45-B87B-A1B0CF4BE870}" type="slidenum">
              <a:rPr lang="it-IT" smtClean="0"/>
              <a:t>16</a:t>
            </a:fld>
            <a:endParaRPr lang="it-IT"/>
          </a:p>
        </p:txBody>
      </p:sp>
    </p:spTree>
    <p:extLst>
      <p:ext uri="{BB962C8B-B14F-4D97-AF65-F5344CB8AC3E}">
        <p14:creationId xmlns:p14="http://schemas.microsoft.com/office/powerpoint/2010/main" val="108913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8229868-2B34-714D-A797-760C0D0A6C2B}"/>
              </a:ext>
            </a:extLst>
          </p:cNvPr>
          <p:cNvSpPr/>
          <p:nvPr/>
        </p:nvSpPr>
        <p:spPr>
          <a:xfrm>
            <a:off x="5067300" y="635000"/>
            <a:ext cx="6680200" cy="6001643"/>
          </a:xfrm>
          <a:prstGeom prst="rect">
            <a:avLst/>
          </a:prstGeom>
        </p:spPr>
        <p:txBody>
          <a:bodyPr wrap="square">
            <a:spAutoFit/>
          </a:bodyPr>
          <a:lstStyle/>
          <a:p>
            <a:pPr marL="342900" indent="-342900">
              <a:buFont typeface="Wingdings" pitchFamily="2" charset="2"/>
              <a:buChar char="Ø"/>
            </a:pPr>
            <a:r>
              <a:rPr lang="it-IT" sz="2400" dirty="0"/>
              <a:t>The </a:t>
            </a:r>
            <a:r>
              <a:rPr lang="it-IT" sz="2400" dirty="0" err="1"/>
              <a:t>distribution</a:t>
            </a:r>
            <a:r>
              <a:rPr lang="it-IT" sz="2400" dirty="0"/>
              <a:t> of </a:t>
            </a:r>
            <a:r>
              <a:rPr lang="it-IT" sz="2400" dirty="0" err="1"/>
              <a:t>phlorotannins</a:t>
            </a:r>
            <a:r>
              <a:rPr lang="it-IT" sz="2400" dirty="0"/>
              <a:t> in nature </a:t>
            </a:r>
            <a:r>
              <a:rPr lang="it-IT" sz="2400" dirty="0" err="1"/>
              <a:t>is</a:t>
            </a:r>
            <a:r>
              <a:rPr lang="it-IT" sz="2400" dirty="0"/>
              <a:t> </a:t>
            </a:r>
            <a:r>
              <a:rPr lang="it-IT" sz="2400" dirty="0" err="1"/>
              <a:t>limited</a:t>
            </a:r>
            <a:r>
              <a:rPr lang="it-IT" sz="2400" dirty="0"/>
              <a:t> to </a:t>
            </a:r>
            <a:r>
              <a:rPr lang="it-IT" sz="2400" b="1" dirty="0" err="1"/>
              <a:t>brown</a:t>
            </a:r>
            <a:r>
              <a:rPr lang="it-IT" sz="2400" b="1" dirty="0"/>
              <a:t> </a:t>
            </a:r>
            <a:r>
              <a:rPr lang="it-IT" sz="2400" b="1" dirty="0" err="1"/>
              <a:t>algae</a:t>
            </a:r>
            <a:r>
              <a:rPr lang="it-IT" sz="2400" b="1" dirty="0"/>
              <a:t> </a:t>
            </a:r>
            <a:r>
              <a:rPr lang="it-IT" sz="2400" dirty="0"/>
              <a:t>and </a:t>
            </a:r>
            <a:r>
              <a:rPr lang="it-IT" sz="2400" dirty="0" err="1"/>
              <a:t>their</a:t>
            </a:r>
            <a:r>
              <a:rPr lang="it-IT" sz="2400" dirty="0"/>
              <a:t> </a:t>
            </a:r>
            <a:r>
              <a:rPr lang="it-IT" sz="2400" dirty="0" err="1"/>
              <a:t>amounts</a:t>
            </a:r>
            <a:r>
              <a:rPr lang="it-IT" sz="2400" dirty="0"/>
              <a:t> can </a:t>
            </a:r>
            <a:r>
              <a:rPr lang="it-IT" sz="2400" dirty="0" err="1"/>
              <a:t>vary</a:t>
            </a:r>
            <a:r>
              <a:rPr lang="it-IT" sz="2400" dirty="0"/>
              <a:t> </a:t>
            </a:r>
            <a:r>
              <a:rPr lang="it-IT" sz="2400" dirty="0" err="1"/>
              <a:t>among</a:t>
            </a:r>
            <a:r>
              <a:rPr lang="it-IT" sz="2400" dirty="0"/>
              <a:t> </a:t>
            </a:r>
            <a:r>
              <a:rPr lang="it-IT" sz="2400" dirty="0" err="1"/>
              <a:t>species</a:t>
            </a:r>
            <a:r>
              <a:rPr lang="it-IT" sz="2400" dirty="0"/>
              <a:t>, </a:t>
            </a:r>
            <a:r>
              <a:rPr lang="it-IT" sz="2400" dirty="0" err="1"/>
              <a:t>being</a:t>
            </a:r>
            <a:r>
              <a:rPr lang="it-IT" sz="2400" dirty="0"/>
              <a:t> </a:t>
            </a:r>
            <a:r>
              <a:rPr lang="it-IT" sz="2400" dirty="0" err="1"/>
              <a:t>affected</a:t>
            </a:r>
            <a:r>
              <a:rPr lang="it-IT" sz="2400" dirty="0"/>
              <a:t> by </a:t>
            </a:r>
            <a:r>
              <a:rPr lang="it-IT" sz="2400" dirty="0" err="1"/>
              <a:t>algae</a:t>
            </a:r>
            <a:r>
              <a:rPr lang="it-IT" sz="2400" dirty="0"/>
              <a:t> </a:t>
            </a:r>
            <a:r>
              <a:rPr lang="it-IT" sz="2400" dirty="0" err="1"/>
              <a:t>size</a:t>
            </a:r>
            <a:r>
              <a:rPr lang="it-IT" sz="2400" dirty="0"/>
              <a:t>, </a:t>
            </a:r>
            <a:r>
              <a:rPr lang="it-IT" sz="2400" dirty="0" err="1"/>
              <a:t>age</a:t>
            </a:r>
            <a:r>
              <a:rPr lang="it-IT" sz="2400" dirty="0"/>
              <a:t>, </a:t>
            </a:r>
            <a:r>
              <a:rPr lang="it-IT" sz="2400" dirty="0" err="1"/>
              <a:t>tissue</a:t>
            </a:r>
            <a:r>
              <a:rPr lang="it-IT" sz="2400" dirty="0"/>
              <a:t> </a:t>
            </a:r>
            <a:r>
              <a:rPr lang="it-IT" sz="2400" dirty="0" err="1"/>
              <a:t>type</a:t>
            </a:r>
            <a:r>
              <a:rPr lang="it-IT" sz="2400" dirty="0"/>
              <a:t>, </a:t>
            </a:r>
            <a:r>
              <a:rPr lang="it-IT" sz="2400" dirty="0" err="1"/>
              <a:t>salinity</a:t>
            </a:r>
            <a:r>
              <a:rPr lang="it-IT" sz="2400" dirty="0"/>
              <a:t>, season, </a:t>
            </a:r>
            <a:r>
              <a:rPr lang="it-IT" sz="2400" dirty="0" err="1"/>
              <a:t>nutrient</a:t>
            </a:r>
            <a:r>
              <a:rPr lang="it-IT" sz="2400" dirty="0"/>
              <a:t> </a:t>
            </a:r>
            <a:r>
              <a:rPr lang="it-IT" sz="2400" dirty="0" err="1"/>
              <a:t>levels</a:t>
            </a:r>
            <a:r>
              <a:rPr lang="it-IT" sz="2400" dirty="0"/>
              <a:t>, </a:t>
            </a:r>
            <a:r>
              <a:rPr lang="it-IT" sz="2400" dirty="0" err="1"/>
              <a:t>intensity</a:t>
            </a:r>
            <a:r>
              <a:rPr lang="it-IT" sz="2400" dirty="0"/>
              <a:t> of </a:t>
            </a:r>
            <a:r>
              <a:rPr lang="it-IT" sz="2400" dirty="0" err="1"/>
              <a:t>herbivory</a:t>
            </a:r>
            <a:r>
              <a:rPr lang="it-IT" sz="2400" dirty="0"/>
              <a:t>, light </a:t>
            </a:r>
            <a:r>
              <a:rPr lang="it-IT" sz="2400" dirty="0" err="1"/>
              <a:t>intensity</a:t>
            </a:r>
            <a:r>
              <a:rPr lang="it-IT" sz="2400" dirty="0"/>
              <a:t> and water temperature. </a:t>
            </a:r>
          </a:p>
          <a:p>
            <a:pPr marL="342900" indent="-342900">
              <a:buFont typeface="Wingdings" pitchFamily="2" charset="2"/>
              <a:buChar char="Ø"/>
            </a:pPr>
            <a:endParaRPr lang="it-IT" sz="2400" dirty="0"/>
          </a:p>
          <a:p>
            <a:pPr marL="342900" indent="-342900">
              <a:buFont typeface="Wingdings" pitchFamily="2" charset="2"/>
              <a:buChar char="Ø"/>
            </a:pPr>
            <a:r>
              <a:rPr lang="it-IT" sz="2400" dirty="0" err="1"/>
              <a:t>As</a:t>
            </a:r>
            <a:r>
              <a:rPr lang="it-IT" sz="2400" dirty="0"/>
              <a:t> </a:t>
            </a:r>
            <a:r>
              <a:rPr lang="it-IT" sz="2400" dirty="0" err="1"/>
              <a:t>other</a:t>
            </a:r>
            <a:r>
              <a:rPr lang="it-IT" sz="2400" dirty="0"/>
              <a:t> </a:t>
            </a:r>
            <a:r>
              <a:rPr lang="it-IT" sz="2400" dirty="0" err="1"/>
              <a:t>polyphenolic</a:t>
            </a:r>
            <a:r>
              <a:rPr lang="it-IT" sz="2400" dirty="0"/>
              <a:t> </a:t>
            </a:r>
            <a:r>
              <a:rPr lang="it-IT" sz="2400" dirty="0" err="1"/>
              <a:t>compounds</a:t>
            </a:r>
            <a:r>
              <a:rPr lang="it-IT" sz="2400" dirty="0"/>
              <a:t>, </a:t>
            </a:r>
            <a:r>
              <a:rPr lang="it-IT" sz="2400" dirty="0" err="1"/>
              <a:t>phlorotannins</a:t>
            </a:r>
            <a:r>
              <a:rPr lang="it-IT" sz="2400" dirty="0"/>
              <a:t> </a:t>
            </a:r>
            <a:r>
              <a:rPr lang="it-IT" sz="2400" dirty="0" err="1"/>
              <a:t>exhibit</a:t>
            </a:r>
            <a:r>
              <a:rPr lang="it-IT" sz="2400" dirty="0"/>
              <a:t> </a:t>
            </a:r>
            <a:r>
              <a:rPr lang="it-IT" sz="2400" dirty="0" err="1"/>
              <a:t>numerous</a:t>
            </a:r>
            <a:r>
              <a:rPr lang="it-IT" sz="2400" dirty="0"/>
              <a:t> </a:t>
            </a:r>
            <a:r>
              <a:rPr lang="it-IT" sz="2400" dirty="0" err="1"/>
              <a:t>remarkable</a:t>
            </a:r>
            <a:r>
              <a:rPr lang="it-IT" sz="2400" dirty="0"/>
              <a:t> </a:t>
            </a:r>
            <a:r>
              <a:rPr lang="it-IT" sz="2400" dirty="0" err="1"/>
              <a:t>properties</a:t>
            </a:r>
            <a:r>
              <a:rPr lang="it-IT" sz="2400" dirty="0"/>
              <a:t> on </a:t>
            </a:r>
            <a:r>
              <a:rPr lang="it-IT" sz="2400" dirty="0" err="1"/>
              <a:t>biological</a:t>
            </a:r>
            <a:r>
              <a:rPr lang="it-IT" sz="2400" dirty="0"/>
              <a:t> </a:t>
            </a:r>
            <a:r>
              <a:rPr lang="it-IT" sz="2400" dirty="0" err="1"/>
              <a:t>systems</a:t>
            </a:r>
            <a:r>
              <a:rPr lang="it-IT" sz="2400" dirty="0"/>
              <a:t>, </a:t>
            </a:r>
            <a:r>
              <a:rPr lang="it-IT" sz="2400" dirty="0" err="1"/>
              <a:t>namely</a:t>
            </a:r>
            <a:r>
              <a:rPr lang="it-IT" sz="2400" dirty="0"/>
              <a:t> </a:t>
            </a:r>
            <a:r>
              <a:rPr lang="it-IT" sz="2400" dirty="0" err="1"/>
              <a:t>antioxidant</a:t>
            </a:r>
            <a:r>
              <a:rPr lang="it-IT" sz="2400" dirty="0"/>
              <a:t>, anti-</a:t>
            </a:r>
            <a:r>
              <a:rPr lang="it-IT" sz="2400" dirty="0" err="1"/>
              <a:t>inflammatory</a:t>
            </a:r>
            <a:r>
              <a:rPr lang="it-IT" sz="2400" dirty="0"/>
              <a:t> , anti-</a:t>
            </a:r>
            <a:r>
              <a:rPr lang="it-IT" sz="2400" dirty="0" err="1"/>
              <a:t>allergic</a:t>
            </a:r>
            <a:r>
              <a:rPr lang="it-IT" sz="2400" dirty="0"/>
              <a:t>, </a:t>
            </a:r>
            <a:r>
              <a:rPr lang="it-IT" sz="2400" dirty="0" err="1"/>
              <a:t>antimicrobial</a:t>
            </a:r>
            <a:r>
              <a:rPr lang="it-IT" sz="2400" dirty="0"/>
              <a:t> and </a:t>
            </a:r>
            <a:r>
              <a:rPr lang="it-IT" sz="2400" dirty="0" err="1"/>
              <a:t>antidiabetic</a:t>
            </a:r>
            <a:r>
              <a:rPr lang="it-IT" sz="2400" dirty="0"/>
              <a:t>  </a:t>
            </a:r>
            <a:r>
              <a:rPr lang="it-IT" sz="2400" dirty="0" err="1"/>
              <a:t>activities</a:t>
            </a:r>
            <a:r>
              <a:rPr lang="it-IT" sz="2400" dirty="0"/>
              <a:t>. </a:t>
            </a:r>
          </a:p>
          <a:p>
            <a:pPr marL="342900" indent="-342900">
              <a:buFont typeface="Wingdings" pitchFamily="2" charset="2"/>
              <a:buChar char="Ø"/>
            </a:pPr>
            <a:endParaRPr lang="it-IT" sz="2400" dirty="0"/>
          </a:p>
          <a:p>
            <a:pPr marL="342900" indent="-342900">
              <a:buFont typeface="Wingdings" pitchFamily="2" charset="2"/>
              <a:buChar char="Ø"/>
            </a:pPr>
            <a:r>
              <a:rPr lang="it-IT" sz="2400" dirty="0" err="1"/>
              <a:t>Moreover</a:t>
            </a:r>
            <a:r>
              <a:rPr lang="it-IT" sz="2400" dirty="0"/>
              <a:t>, </a:t>
            </a:r>
            <a:r>
              <a:rPr lang="it-IT" sz="2400" dirty="0" err="1"/>
              <a:t>phlorotannins</a:t>
            </a:r>
            <a:r>
              <a:rPr lang="it-IT" sz="2400" dirty="0"/>
              <a:t> </a:t>
            </a:r>
            <a:r>
              <a:rPr lang="it-IT" sz="2400" dirty="0" err="1"/>
              <a:t>also</a:t>
            </a:r>
            <a:r>
              <a:rPr lang="it-IT" sz="2400" dirty="0"/>
              <a:t> display an </a:t>
            </a:r>
            <a:r>
              <a:rPr lang="it-IT" sz="2400" dirty="0" err="1"/>
              <a:t>important</a:t>
            </a:r>
            <a:r>
              <a:rPr lang="it-IT" sz="2400" dirty="0"/>
              <a:t> </a:t>
            </a:r>
            <a:r>
              <a:rPr lang="it-IT" sz="2400" dirty="0" err="1"/>
              <a:t>role</a:t>
            </a:r>
            <a:r>
              <a:rPr lang="it-IT" sz="2400" dirty="0"/>
              <a:t> in </a:t>
            </a:r>
            <a:r>
              <a:rPr lang="it-IT" sz="2400" dirty="0" err="1"/>
              <a:t>neuroprotection</a:t>
            </a:r>
            <a:r>
              <a:rPr lang="it-IT" sz="2400" dirty="0"/>
              <a:t> </a:t>
            </a:r>
            <a:r>
              <a:rPr lang="it-IT" sz="2400" dirty="0" err="1"/>
              <a:t>through</a:t>
            </a:r>
            <a:r>
              <a:rPr lang="it-IT" sz="2400" dirty="0"/>
              <a:t> </a:t>
            </a:r>
            <a:r>
              <a:rPr lang="it-IT" sz="2400" dirty="0" err="1"/>
              <a:t>different</a:t>
            </a:r>
            <a:r>
              <a:rPr lang="it-IT" sz="2400" dirty="0"/>
              <a:t> </a:t>
            </a:r>
            <a:r>
              <a:rPr lang="it-IT" sz="2400" dirty="0" err="1"/>
              <a:t>action</a:t>
            </a:r>
            <a:r>
              <a:rPr lang="it-IT" sz="2400" dirty="0"/>
              <a:t> </a:t>
            </a:r>
            <a:r>
              <a:rPr lang="it-IT" sz="2400" dirty="0" err="1"/>
              <a:t>mechanisms</a:t>
            </a:r>
            <a:r>
              <a:rPr lang="it-IT" sz="2400" dirty="0"/>
              <a:t>. </a:t>
            </a:r>
          </a:p>
        </p:txBody>
      </p:sp>
      <p:pic>
        <p:nvPicPr>
          <p:cNvPr id="5" name="Immagine 4">
            <a:extLst>
              <a:ext uri="{FF2B5EF4-FFF2-40B4-BE49-F238E27FC236}">
                <a16:creationId xmlns:a16="http://schemas.microsoft.com/office/drawing/2014/main" id="{F5CA5163-F825-B14E-A49D-E3744E7AF253}"/>
              </a:ext>
            </a:extLst>
          </p:cNvPr>
          <p:cNvPicPr>
            <a:picLocks noChangeAspect="1"/>
          </p:cNvPicPr>
          <p:nvPr/>
        </p:nvPicPr>
        <p:blipFill>
          <a:blip r:embed="rId2"/>
          <a:stretch>
            <a:fillRect/>
          </a:stretch>
        </p:blipFill>
        <p:spPr>
          <a:xfrm>
            <a:off x="392576" y="1955176"/>
            <a:ext cx="4154024" cy="3227476"/>
          </a:xfrm>
          <a:prstGeom prst="rect">
            <a:avLst/>
          </a:prstGeom>
        </p:spPr>
      </p:pic>
      <p:sp>
        <p:nvSpPr>
          <p:cNvPr id="3" name="Segnaposto numero diapositiva 2">
            <a:extLst>
              <a:ext uri="{FF2B5EF4-FFF2-40B4-BE49-F238E27FC236}">
                <a16:creationId xmlns:a16="http://schemas.microsoft.com/office/drawing/2014/main" id="{32C96113-8919-CF4F-A12F-FE0C4BC6A123}"/>
              </a:ext>
            </a:extLst>
          </p:cNvPr>
          <p:cNvSpPr>
            <a:spLocks noGrp="1"/>
          </p:cNvSpPr>
          <p:nvPr>
            <p:ph type="sldNum" sz="quarter" idx="12"/>
          </p:nvPr>
        </p:nvSpPr>
        <p:spPr/>
        <p:txBody>
          <a:bodyPr/>
          <a:lstStyle/>
          <a:p>
            <a:fld id="{2E534E1D-766F-9B45-B87B-A1B0CF4BE870}" type="slidenum">
              <a:rPr lang="it-IT" smtClean="0"/>
              <a:t>17</a:t>
            </a:fld>
            <a:endParaRPr lang="it-IT"/>
          </a:p>
        </p:txBody>
      </p:sp>
    </p:spTree>
    <p:extLst>
      <p:ext uri="{BB962C8B-B14F-4D97-AF65-F5344CB8AC3E}">
        <p14:creationId xmlns:p14="http://schemas.microsoft.com/office/powerpoint/2010/main" val="159130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3FBB325-B288-3A48-ACF1-5ABB9020F6A1}"/>
              </a:ext>
            </a:extLst>
          </p:cNvPr>
          <p:cNvSpPr>
            <a:spLocks noGrp="1"/>
          </p:cNvSpPr>
          <p:nvPr>
            <p:ph type="sldNum" sz="quarter" idx="12"/>
          </p:nvPr>
        </p:nvSpPr>
        <p:spPr/>
        <p:txBody>
          <a:bodyPr/>
          <a:lstStyle/>
          <a:p>
            <a:fld id="{2E534E1D-766F-9B45-B87B-A1B0CF4BE870}" type="slidenum">
              <a:rPr lang="it-IT" smtClean="0"/>
              <a:t>18</a:t>
            </a:fld>
            <a:endParaRPr lang="it-IT"/>
          </a:p>
        </p:txBody>
      </p:sp>
      <p:pic>
        <p:nvPicPr>
          <p:cNvPr id="4" name="Immagine 3">
            <a:extLst>
              <a:ext uri="{FF2B5EF4-FFF2-40B4-BE49-F238E27FC236}">
                <a16:creationId xmlns:a16="http://schemas.microsoft.com/office/drawing/2014/main" id="{43F4919C-8ACB-8243-B3DF-75FB6329A637}"/>
              </a:ext>
            </a:extLst>
          </p:cNvPr>
          <p:cNvPicPr>
            <a:picLocks noChangeAspect="1"/>
          </p:cNvPicPr>
          <p:nvPr/>
        </p:nvPicPr>
        <p:blipFill rotWithShape="1">
          <a:blip r:embed="rId2"/>
          <a:srcRect l="6146" t="3824" r="2396"/>
          <a:stretch/>
        </p:blipFill>
        <p:spPr>
          <a:xfrm>
            <a:off x="2527300" y="327727"/>
            <a:ext cx="7188200" cy="4007247"/>
          </a:xfrm>
          <a:prstGeom prst="rect">
            <a:avLst/>
          </a:prstGeom>
        </p:spPr>
      </p:pic>
      <p:sp>
        <p:nvSpPr>
          <p:cNvPr id="5" name="Rettangolo 4">
            <a:extLst>
              <a:ext uri="{FF2B5EF4-FFF2-40B4-BE49-F238E27FC236}">
                <a16:creationId xmlns:a16="http://schemas.microsoft.com/office/drawing/2014/main" id="{B609F2EF-9C72-8A4F-A13E-33FBF8B536F0}"/>
              </a:ext>
            </a:extLst>
          </p:cNvPr>
          <p:cNvSpPr/>
          <p:nvPr/>
        </p:nvSpPr>
        <p:spPr>
          <a:xfrm>
            <a:off x="266700" y="4474706"/>
            <a:ext cx="11709400" cy="2246769"/>
          </a:xfrm>
          <a:prstGeom prst="rect">
            <a:avLst/>
          </a:prstGeom>
        </p:spPr>
        <p:txBody>
          <a:bodyPr wrap="square">
            <a:spAutoFit/>
          </a:bodyPr>
          <a:lstStyle/>
          <a:p>
            <a:pPr marL="342900" indent="-342900">
              <a:buFont typeface="Wingdings" pitchFamily="2" charset="2"/>
              <a:buChar char="Ø"/>
            </a:pPr>
            <a:r>
              <a:rPr lang="it-IT" sz="2000" dirty="0"/>
              <a:t>In the case of AD, the </a:t>
            </a:r>
            <a:r>
              <a:rPr lang="it-IT" sz="2000" dirty="0" err="1"/>
              <a:t>presence</a:t>
            </a:r>
            <a:r>
              <a:rPr lang="it-IT" sz="2000" dirty="0"/>
              <a:t> of A</a:t>
            </a:r>
            <a:r>
              <a:rPr lang="el-GR" sz="2000" dirty="0"/>
              <a:t>β </a:t>
            </a:r>
            <a:r>
              <a:rPr lang="it-IT" sz="2000" dirty="0" err="1"/>
              <a:t>deposits</a:t>
            </a:r>
            <a:r>
              <a:rPr lang="it-IT" sz="2000" dirty="0"/>
              <a:t> </a:t>
            </a:r>
            <a:r>
              <a:rPr lang="it-IT" sz="2000" dirty="0" err="1"/>
              <a:t>has</a:t>
            </a:r>
            <a:r>
              <a:rPr lang="it-IT" sz="2000" dirty="0"/>
              <a:t> </a:t>
            </a:r>
            <a:r>
              <a:rPr lang="it-IT" sz="2000" dirty="0" err="1"/>
              <a:t>neurotoxic</a:t>
            </a:r>
            <a:r>
              <a:rPr lang="it-IT" sz="2000" dirty="0"/>
              <a:t> </a:t>
            </a:r>
            <a:r>
              <a:rPr lang="it-IT" sz="2000" dirty="0" err="1"/>
              <a:t>effects</a:t>
            </a:r>
            <a:r>
              <a:rPr lang="it-IT" sz="2000" dirty="0"/>
              <a:t> by </a:t>
            </a:r>
            <a:r>
              <a:rPr lang="it-IT" sz="2000" dirty="0" err="1"/>
              <a:t>inducing</a:t>
            </a:r>
            <a:r>
              <a:rPr lang="it-IT" sz="2000" dirty="0"/>
              <a:t> the generation of pro-</a:t>
            </a:r>
            <a:r>
              <a:rPr lang="it-IT" sz="2000" dirty="0" err="1"/>
              <a:t>inflammatory</a:t>
            </a:r>
            <a:r>
              <a:rPr lang="it-IT" sz="2000" dirty="0"/>
              <a:t> </a:t>
            </a:r>
            <a:r>
              <a:rPr lang="it-IT" sz="2000" dirty="0" err="1"/>
              <a:t>cytokines</a:t>
            </a:r>
            <a:r>
              <a:rPr lang="it-IT" sz="2000" dirty="0"/>
              <a:t>, ROS and RNS, </a:t>
            </a:r>
            <a:r>
              <a:rPr lang="it-IT" sz="2000" dirty="0" err="1"/>
              <a:t>leading</a:t>
            </a:r>
            <a:r>
              <a:rPr lang="it-IT" sz="2000" dirty="0"/>
              <a:t> to </a:t>
            </a:r>
            <a:r>
              <a:rPr lang="it-IT" sz="2000" dirty="0" err="1"/>
              <a:t>neuronal</a:t>
            </a:r>
            <a:r>
              <a:rPr lang="it-IT" sz="2000" dirty="0"/>
              <a:t> </a:t>
            </a:r>
            <a:r>
              <a:rPr lang="it-IT" sz="2000" dirty="0" err="1"/>
              <a:t>dysfunction</a:t>
            </a:r>
            <a:r>
              <a:rPr lang="it-IT" sz="2000" dirty="0"/>
              <a:t> and </a:t>
            </a:r>
            <a:r>
              <a:rPr lang="it-IT" sz="2000" dirty="0" err="1"/>
              <a:t>eventually</a:t>
            </a:r>
            <a:r>
              <a:rPr lang="it-IT" sz="2000" dirty="0"/>
              <a:t> </a:t>
            </a:r>
            <a:r>
              <a:rPr lang="it-IT" sz="2000" dirty="0" err="1"/>
              <a:t>cell</a:t>
            </a:r>
            <a:r>
              <a:rPr lang="it-IT" sz="2000" dirty="0"/>
              <a:t> </a:t>
            </a:r>
            <a:r>
              <a:rPr lang="it-IT" sz="2000" dirty="0" err="1"/>
              <a:t>death</a:t>
            </a:r>
            <a:r>
              <a:rPr lang="it-IT" sz="2000" dirty="0"/>
              <a:t>. </a:t>
            </a:r>
          </a:p>
          <a:p>
            <a:pPr marL="342900" indent="-342900">
              <a:buFont typeface="Wingdings" pitchFamily="2" charset="2"/>
              <a:buChar char="Ø"/>
            </a:pPr>
            <a:r>
              <a:rPr lang="it-IT" sz="2000" dirty="0"/>
              <a:t>In PD, the release and </a:t>
            </a:r>
            <a:r>
              <a:rPr lang="it-IT" sz="2000" dirty="0" err="1"/>
              <a:t>accumulation</a:t>
            </a:r>
            <a:r>
              <a:rPr lang="it-IT" sz="2000" dirty="0"/>
              <a:t> of </a:t>
            </a:r>
            <a:r>
              <a:rPr lang="el-GR" sz="2000" dirty="0"/>
              <a:t>α-</a:t>
            </a:r>
            <a:r>
              <a:rPr lang="it-IT" sz="2000" dirty="0" err="1"/>
              <a:t>synuclein</a:t>
            </a:r>
            <a:r>
              <a:rPr lang="it-IT" sz="2000" dirty="0"/>
              <a:t> </a:t>
            </a:r>
            <a:r>
              <a:rPr lang="it-IT" sz="2000" dirty="0" err="1"/>
              <a:t>aggregates</a:t>
            </a:r>
            <a:r>
              <a:rPr lang="it-IT" sz="2000" dirty="0"/>
              <a:t> induce the </a:t>
            </a:r>
            <a:r>
              <a:rPr lang="it-IT" sz="2000" dirty="0" err="1"/>
              <a:t>activation</a:t>
            </a:r>
            <a:r>
              <a:rPr lang="it-IT" sz="2000" dirty="0"/>
              <a:t> of </a:t>
            </a:r>
            <a:r>
              <a:rPr lang="it-IT" sz="2000" dirty="0" err="1"/>
              <a:t>microglial</a:t>
            </a:r>
            <a:r>
              <a:rPr lang="it-IT" sz="2000" dirty="0"/>
              <a:t> </a:t>
            </a:r>
            <a:r>
              <a:rPr lang="it-IT" sz="2000" dirty="0" err="1"/>
              <a:t>cells</a:t>
            </a:r>
            <a:r>
              <a:rPr lang="it-IT" sz="2000" dirty="0"/>
              <a:t>, </a:t>
            </a:r>
            <a:r>
              <a:rPr lang="it-IT" sz="2000" dirty="0" err="1"/>
              <a:t>resulting</a:t>
            </a:r>
            <a:r>
              <a:rPr lang="it-IT" sz="2000" dirty="0"/>
              <a:t> in the production of pro-</a:t>
            </a:r>
            <a:r>
              <a:rPr lang="it-IT" sz="2000" dirty="0" err="1"/>
              <a:t>inflammatory</a:t>
            </a:r>
            <a:r>
              <a:rPr lang="it-IT" sz="2000" dirty="0"/>
              <a:t> </a:t>
            </a:r>
            <a:r>
              <a:rPr lang="it-IT" sz="2000" dirty="0" err="1"/>
              <a:t>mediators</a:t>
            </a:r>
            <a:r>
              <a:rPr lang="it-IT" sz="2000" dirty="0"/>
              <a:t>, </a:t>
            </a:r>
            <a:r>
              <a:rPr lang="it-IT" sz="2000" dirty="0" err="1"/>
              <a:t>which</a:t>
            </a:r>
            <a:r>
              <a:rPr lang="it-IT" sz="2000" dirty="0"/>
              <a:t> can </a:t>
            </a:r>
            <a:r>
              <a:rPr lang="it-IT" sz="2000" dirty="0" err="1"/>
              <a:t>also</a:t>
            </a:r>
            <a:r>
              <a:rPr lang="it-IT" sz="2000" dirty="0"/>
              <a:t> </a:t>
            </a:r>
            <a:r>
              <a:rPr lang="it-IT" sz="2000" dirty="0" err="1"/>
              <a:t>lead</a:t>
            </a:r>
            <a:r>
              <a:rPr lang="it-IT" sz="2000" dirty="0"/>
              <a:t> to </a:t>
            </a:r>
            <a:r>
              <a:rPr lang="it-IT" sz="2000" dirty="0" err="1"/>
              <a:t>neuronal</a:t>
            </a:r>
            <a:r>
              <a:rPr lang="it-IT" sz="2000" dirty="0"/>
              <a:t> </a:t>
            </a:r>
            <a:r>
              <a:rPr lang="it-IT" sz="2000" dirty="0" err="1"/>
              <a:t>death</a:t>
            </a:r>
            <a:r>
              <a:rPr lang="it-IT" sz="2000" dirty="0"/>
              <a:t>. </a:t>
            </a:r>
          </a:p>
          <a:p>
            <a:pPr marL="342900" indent="-342900">
              <a:buFont typeface="Wingdings" pitchFamily="2" charset="2"/>
              <a:buChar char="Ø"/>
            </a:pPr>
            <a:r>
              <a:rPr lang="it-IT" sz="2000" dirty="0" err="1"/>
              <a:t>Oxidative</a:t>
            </a:r>
            <a:r>
              <a:rPr lang="it-IT" sz="2000" dirty="0"/>
              <a:t> and </a:t>
            </a:r>
            <a:r>
              <a:rPr lang="it-IT" sz="2000" dirty="0" err="1"/>
              <a:t>nitrosative</a:t>
            </a:r>
            <a:r>
              <a:rPr lang="it-IT" sz="2000" dirty="0"/>
              <a:t> stress </a:t>
            </a:r>
            <a:r>
              <a:rPr lang="it-IT" sz="2000" dirty="0" err="1"/>
              <a:t>markers</a:t>
            </a:r>
            <a:r>
              <a:rPr lang="it-IT" sz="2000" dirty="0"/>
              <a:t> are </a:t>
            </a:r>
            <a:r>
              <a:rPr lang="it-IT" sz="2000" dirty="0" err="1"/>
              <a:t>also</a:t>
            </a:r>
            <a:r>
              <a:rPr lang="it-IT" sz="2000" dirty="0"/>
              <a:t> </a:t>
            </a:r>
            <a:r>
              <a:rPr lang="it-IT" sz="2000" dirty="0" err="1"/>
              <a:t>important</a:t>
            </a:r>
            <a:r>
              <a:rPr lang="it-IT" sz="2000" dirty="0"/>
              <a:t> in </a:t>
            </a:r>
            <a:r>
              <a:rPr lang="it-IT" sz="2000" dirty="0" err="1"/>
              <a:t>neurodegeneration</a:t>
            </a:r>
            <a:r>
              <a:rPr lang="it-IT" sz="2000" dirty="0"/>
              <a:t> and </a:t>
            </a:r>
            <a:r>
              <a:rPr lang="it-IT" sz="2000" dirty="0" err="1"/>
              <a:t>progression</a:t>
            </a:r>
            <a:r>
              <a:rPr lang="it-IT" sz="2000" dirty="0"/>
              <a:t> of </a:t>
            </a:r>
            <a:r>
              <a:rPr lang="it-IT" sz="2000" dirty="0" err="1"/>
              <a:t>both</a:t>
            </a:r>
            <a:r>
              <a:rPr lang="it-IT" sz="2000" dirty="0"/>
              <a:t> AD and PD, </a:t>
            </a:r>
            <a:r>
              <a:rPr lang="it-IT" sz="2000" dirty="0" err="1"/>
              <a:t>leading</a:t>
            </a:r>
            <a:r>
              <a:rPr lang="it-IT" sz="2000" dirty="0"/>
              <a:t> to the </a:t>
            </a:r>
            <a:r>
              <a:rPr lang="it-IT" sz="2000" dirty="0" err="1"/>
              <a:t>activation</a:t>
            </a:r>
            <a:r>
              <a:rPr lang="it-IT" sz="2000" dirty="0"/>
              <a:t> of </a:t>
            </a:r>
            <a:r>
              <a:rPr lang="it-IT" sz="2000" dirty="0" err="1"/>
              <a:t>surrounding</a:t>
            </a:r>
            <a:r>
              <a:rPr lang="it-IT" sz="2000" dirty="0"/>
              <a:t> glia and </a:t>
            </a:r>
            <a:r>
              <a:rPr lang="it-IT" sz="2000" dirty="0" err="1"/>
              <a:t>development</a:t>
            </a:r>
            <a:r>
              <a:rPr lang="it-IT" sz="2000" dirty="0"/>
              <a:t> of a </a:t>
            </a:r>
            <a:r>
              <a:rPr lang="it-IT" sz="2000" dirty="0" err="1"/>
              <a:t>robust</a:t>
            </a:r>
            <a:r>
              <a:rPr lang="it-IT" sz="2000" dirty="0"/>
              <a:t> glia-</a:t>
            </a:r>
            <a:r>
              <a:rPr lang="it-IT" sz="2000" dirty="0" err="1"/>
              <a:t>mediated</a:t>
            </a:r>
            <a:r>
              <a:rPr lang="it-IT" sz="2000" dirty="0"/>
              <a:t> </a:t>
            </a:r>
            <a:r>
              <a:rPr lang="it-IT" sz="2000" dirty="0" err="1"/>
              <a:t>inflammatory</a:t>
            </a:r>
            <a:r>
              <a:rPr lang="it-IT" sz="2000" dirty="0"/>
              <a:t> </a:t>
            </a:r>
            <a:r>
              <a:rPr lang="it-IT" sz="2000" dirty="0" err="1"/>
              <a:t>response</a:t>
            </a:r>
            <a:r>
              <a:rPr lang="it-IT" sz="2000" dirty="0"/>
              <a:t>. </a:t>
            </a:r>
          </a:p>
        </p:txBody>
      </p:sp>
    </p:spTree>
    <p:extLst>
      <p:ext uri="{BB962C8B-B14F-4D97-AF65-F5344CB8AC3E}">
        <p14:creationId xmlns:p14="http://schemas.microsoft.com/office/powerpoint/2010/main" val="170223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04D3846-2373-2141-9E4D-E7ACEFCA7847}"/>
              </a:ext>
            </a:extLst>
          </p:cNvPr>
          <p:cNvSpPr/>
          <p:nvPr/>
        </p:nvSpPr>
        <p:spPr>
          <a:xfrm>
            <a:off x="228600" y="167937"/>
            <a:ext cx="11709400" cy="6370975"/>
          </a:xfrm>
          <a:prstGeom prst="rect">
            <a:avLst/>
          </a:prstGeom>
        </p:spPr>
        <p:txBody>
          <a:bodyPr wrap="square">
            <a:spAutoFit/>
          </a:bodyPr>
          <a:lstStyle/>
          <a:p>
            <a:pPr marL="342900" indent="-342900">
              <a:buFont typeface="Wingdings" pitchFamily="2" charset="2"/>
              <a:buChar char="Ø"/>
            </a:pPr>
            <a:r>
              <a:rPr lang="it-IT" sz="2400" dirty="0"/>
              <a:t>A common </a:t>
            </a:r>
            <a:r>
              <a:rPr lang="it-IT" sz="2400" dirty="0" err="1"/>
              <a:t>pathological</a:t>
            </a:r>
            <a:r>
              <a:rPr lang="it-IT" sz="2400" dirty="0"/>
              <a:t> </a:t>
            </a:r>
            <a:r>
              <a:rPr lang="it-IT" sz="2400" dirty="0" err="1"/>
              <a:t>hallmark</a:t>
            </a:r>
            <a:r>
              <a:rPr lang="it-IT" sz="2400" dirty="0"/>
              <a:t> of </a:t>
            </a:r>
            <a:r>
              <a:rPr lang="it-IT" sz="2400" dirty="0" err="1"/>
              <a:t>various</a:t>
            </a:r>
            <a:r>
              <a:rPr lang="it-IT" sz="2400" dirty="0"/>
              <a:t> neurodegenerative </a:t>
            </a:r>
            <a:r>
              <a:rPr lang="it-IT" sz="2400" dirty="0" err="1"/>
              <a:t>diseases</a:t>
            </a:r>
            <a:r>
              <a:rPr lang="it-IT" sz="2400" dirty="0"/>
              <a:t> </a:t>
            </a:r>
            <a:r>
              <a:rPr lang="it-IT" sz="2400" dirty="0" err="1"/>
              <a:t>is</a:t>
            </a:r>
            <a:r>
              <a:rPr lang="it-IT" sz="2400" dirty="0"/>
              <a:t> the </a:t>
            </a:r>
            <a:r>
              <a:rPr lang="it-IT" sz="2400" dirty="0" err="1"/>
              <a:t>loss</a:t>
            </a:r>
            <a:r>
              <a:rPr lang="it-IT" sz="2400" dirty="0"/>
              <a:t> of </a:t>
            </a:r>
            <a:r>
              <a:rPr lang="it-IT" sz="2400" dirty="0" err="1"/>
              <a:t>particular</a:t>
            </a:r>
            <a:r>
              <a:rPr lang="it-IT" sz="2400" dirty="0"/>
              <a:t> </a:t>
            </a:r>
            <a:r>
              <a:rPr lang="it-IT" sz="2400" dirty="0" err="1"/>
              <a:t>subsets</a:t>
            </a:r>
            <a:r>
              <a:rPr lang="it-IT" sz="2400" dirty="0"/>
              <a:t> of </a:t>
            </a:r>
            <a:r>
              <a:rPr lang="it-IT" sz="2400" dirty="0" err="1"/>
              <a:t>neurons</a:t>
            </a:r>
            <a:r>
              <a:rPr lang="it-IT" sz="2400" dirty="0"/>
              <a:t>. </a:t>
            </a:r>
          </a:p>
          <a:p>
            <a:pPr marL="342900" indent="-342900">
              <a:buFont typeface="Wingdings" pitchFamily="2" charset="2"/>
              <a:buChar char="Ø"/>
            </a:pPr>
            <a:endParaRPr lang="it-IT" sz="2400" dirty="0"/>
          </a:p>
          <a:p>
            <a:pPr marL="342900" indent="-342900">
              <a:buFont typeface="Wingdings" pitchFamily="2" charset="2"/>
              <a:buChar char="Ø"/>
            </a:pPr>
            <a:r>
              <a:rPr lang="it-IT" sz="2400" dirty="0" err="1"/>
              <a:t>Cholinergic</a:t>
            </a:r>
            <a:r>
              <a:rPr lang="it-IT" sz="2400" dirty="0"/>
              <a:t> </a:t>
            </a:r>
            <a:r>
              <a:rPr lang="it-IT" sz="2400" dirty="0" err="1"/>
              <a:t>denervation</a:t>
            </a:r>
            <a:r>
              <a:rPr lang="it-IT" sz="2400" dirty="0"/>
              <a:t> </a:t>
            </a:r>
            <a:r>
              <a:rPr lang="it-IT" sz="2400" dirty="0" err="1"/>
              <a:t>is</a:t>
            </a:r>
            <a:r>
              <a:rPr lang="it-IT" sz="2400" dirty="0"/>
              <a:t> </a:t>
            </a:r>
            <a:r>
              <a:rPr lang="it-IT" sz="2400" dirty="0" err="1"/>
              <a:t>recognized</a:t>
            </a:r>
            <a:r>
              <a:rPr lang="it-IT" sz="2400" dirty="0"/>
              <a:t> </a:t>
            </a:r>
            <a:r>
              <a:rPr lang="it-IT" sz="2400" dirty="0" err="1"/>
              <a:t>as</a:t>
            </a:r>
            <a:r>
              <a:rPr lang="it-IT" sz="2400" dirty="0"/>
              <a:t> a </a:t>
            </a:r>
            <a:r>
              <a:rPr lang="it-IT" sz="2400" dirty="0" err="1"/>
              <a:t>pathological</a:t>
            </a:r>
            <a:r>
              <a:rPr lang="it-IT" sz="2400" dirty="0"/>
              <a:t> </a:t>
            </a:r>
            <a:r>
              <a:rPr lang="it-IT" sz="2400" dirty="0" err="1"/>
              <a:t>hallmark</a:t>
            </a:r>
            <a:r>
              <a:rPr lang="it-IT" sz="2400" dirty="0"/>
              <a:t> of AD and </a:t>
            </a:r>
            <a:r>
              <a:rPr lang="it-IT" sz="2400" i="1" dirty="0"/>
              <a:t>in vivo </a:t>
            </a:r>
            <a:r>
              <a:rPr lang="it-IT" sz="2400" dirty="0" err="1"/>
              <a:t>neuroimaging</a:t>
            </a:r>
            <a:r>
              <a:rPr lang="it-IT" sz="2400" dirty="0"/>
              <a:t> </a:t>
            </a:r>
            <a:r>
              <a:rPr lang="it-IT" sz="2400" dirty="0" err="1"/>
              <a:t>studies</a:t>
            </a:r>
            <a:r>
              <a:rPr lang="it-IT" sz="2400" dirty="0"/>
              <a:t> </a:t>
            </a:r>
            <a:r>
              <a:rPr lang="it-IT" sz="2400" dirty="0" err="1"/>
              <a:t>revealed</a:t>
            </a:r>
            <a:r>
              <a:rPr lang="it-IT" sz="2400" dirty="0"/>
              <a:t> the </a:t>
            </a:r>
            <a:r>
              <a:rPr lang="it-IT" sz="2400" dirty="0" err="1"/>
              <a:t>loss</a:t>
            </a:r>
            <a:r>
              <a:rPr lang="it-IT" sz="2400" dirty="0"/>
              <a:t> of </a:t>
            </a:r>
            <a:r>
              <a:rPr lang="it-IT" sz="2400" dirty="0" err="1"/>
              <a:t>cerebral</a:t>
            </a:r>
            <a:r>
              <a:rPr lang="it-IT" sz="2400" dirty="0"/>
              <a:t> </a:t>
            </a:r>
            <a:r>
              <a:rPr lang="it-IT" sz="2400" dirty="0" err="1"/>
              <a:t>cholinergic</a:t>
            </a:r>
            <a:r>
              <a:rPr lang="it-IT" sz="2400" dirty="0"/>
              <a:t> </a:t>
            </a:r>
            <a:r>
              <a:rPr lang="it-IT" sz="2400" dirty="0" err="1"/>
              <a:t>markers</a:t>
            </a:r>
            <a:r>
              <a:rPr lang="it-IT" sz="2400" dirty="0"/>
              <a:t> in </a:t>
            </a:r>
            <a:r>
              <a:rPr lang="it-IT" sz="2400" dirty="0" err="1"/>
              <a:t>parkinsonian</a:t>
            </a:r>
            <a:r>
              <a:rPr lang="it-IT" sz="2400" dirty="0"/>
              <a:t> </a:t>
            </a:r>
            <a:r>
              <a:rPr lang="it-IT" sz="2400" dirty="0" err="1"/>
              <a:t>dementia</a:t>
            </a:r>
            <a:r>
              <a:rPr lang="it-IT" sz="2400" dirty="0"/>
              <a:t>. </a:t>
            </a:r>
          </a:p>
          <a:p>
            <a:pPr marL="342900" indent="-342900">
              <a:buFont typeface="Wingdings" pitchFamily="2" charset="2"/>
              <a:buChar char="Ø"/>
            </a:pPr>
            <a:endParaRPr lang="it-IT" sz="2400" dirty="0"/>
          </a:p>
          <a:p>
            <a:pPr marL="342900" indent="-342900">
              <a:buFont typeface="Wingdings" pitchFamily="2" charset="2"/>
              <a:buChar char="Ø"/>
            </a:pPr>
            <a:r>
              <a:rPr lang="it-IT" sz="2400" dirty="0"/>
              <a:t>A </a:t>
            </a:r>
            <a:r>
              <a:rPr lang="it-IT" sz="2400" dirty="0" err="1"/>
              <a:t>decline</a:t>
            </a:r>
            <a:r>
              <a:rPr lang="it-IT" sz="2400" dirty="0"/>
              <a:t> of </a:t>
            </a:r>
            <a:r>
              <a:rPr lang="it-IT" sz="2400" dirty="0" err="1"/>
              <a:t>acetylcholine</a:t>
            </a:r>
            <a:r>
              <a:rPr lang="it-IT" sz="2400" dirty="0"/>
              <a:t> (</a:t>
            </a:r>
            <a:r>
              <a:rPr lang="it-IT" sz="2400" dirty="0" err="1"/>
              <a:t>Ach</a:t>
            </a:r>
            <a:r>
              <a:rPr lang="it-IT" sz="2400" dirty="0"/>
              <a:t>) </a:t>
            </a:r>
            <a:r>
              <a:rPr lang="it-IT" sz="2400" dirty="0" err="1"/>
              <a:t>levels</a:t>
            </a:r>
            <a:r>
              <a:rPr lang="it-IT" sz="2400" dirty="0"/>
              <a:t> </a:t>
            </a:r>
            <a:r>
              <a:rPr lang="it-IT" sz="2400" dirty="0" err="1"/>
              <a:t>is</a:t>
            </a:r>
            <a:r>
              <a:rPr lang="it-IT" sz="2400" dirty="0"/>
              <a:t> </a:t>
            </a:r>
            <a:r>
              <a:rPr lang="it-IT" sz="2400" dirty="0" err="1"/>
              <a:t>observed</a:t>
            </a:r>
            <a:r>
              <a:rPr lang="it-IT" sz="2400" dirty="0"/>
              <a:t> in </a:t>
            </a:r>
            <a:r>
              <a:rPr lang="it-IT" sz="2400" dirty="0" err="1"/>
              <a:t>both</a:t>
            </a:r>
            <a:r>
              <a:rPr lang="it-IT" sz="2400" dirty="0"/>
              <a:t> neurodegenerative </a:t>
            </a:r>
            <a:r>
              <a:rPr lang="it-IT" sz="2400" dirty="0" err="1"/>
              <a:t>disorders</a:t>
            </a:r>
            <a:r>
              <a:rPr lang="it-IT" sz="2400" dirty="0"/>
              <a:t>. </a:t>
            </a:r>
          </a:p>
          <a:p>
            <a:pPr marL="342900" indent="-342900">
              <a:buFont typeface="Wingdings" pitchFamily="2" charset="2"/>
              <a:buChar char="Ø"/>
            </a:pPr>
            <a:endParaRPr lang="it-IT" sz="2400" dirty="0"/>
          </a:p>
          <a:p>
            <a:pPr marL="342900" indent="-342900">
              <a:buFont typeface="Wingdings" pitchFamily="2" charset="2"/>
              <a:buChar char="Ø"/>
            </a:pPr>
            <a:r>
              <a:rPr lang="it-IT" sz="2400" dirty="0" err="1"/>
              <a:t>Two</a:t>
            </a:r>
            <a:r>
              <a:rPr lang="it-IT" sz="2400" dirty="0"/>
              <a:t> </a:t>
            </a:r>
            <a:r>
              <a:rPr lang="it-IT" sz="2400" dirty="0" err="1"/>
              <a:t>types</a:t>
            </a:r>
            <a:r>
              <a:rPr lang="it-IT" sz="2400" dirty="0"/>
              <a:t> of </a:t>
            </a:r>
            <a:r>
              <a:rPr lang="it-IT" sz="2400" dirty="0" err="1"/>
              <a:t>cholinesterase</a:t>
            </a:r>
            <a:r>
              <a:rPr lang="it-IT" sz="2400" dirty="0"/>
              <a:t> (</a:t>
            </a:r>
            <a:r>
              <a:rPr lang="it-IT" sz="2400" dirty="0" err="1"/>
              <a:t>ChE</a:t>
            </a:r>
            <a:r>
              <a:rPr lang="it-IT" sz="2400" dirty="0"/>
              <a:t>) are </a:t>
            </a:r>
            <a:r>
              <a:rPr lang="it-IT" sz="2400" dirty="0" err="1"/>
              <a:t>found</a:t>
            </a:r>
            <a:r>
              <a:rPr lang="it-IT" sz="2400" dirty="0"/>
              <a:t> in the CNS: </a:t>
            </a:r>
            <a:r>
              <a:rPr lang="it-IT" sz="2400" dirty="0" err="1"/>
              <a:t>acetylcholinesterase</a:t>
            </a:r>
            <a:r>
              <a:rPr lang="it-IT" sz="2400" dirty="0"/>
              <a:t> (</a:t>
            </a:r>
            <a:r>
              <a:rPr lang="it-IT" sz="2400" dirty="0" err="1"/>
              <a:t>AChE</a:t>
            </a:r>
            <a:r>
              <a:rPr lang="it-IT" sz="2400" dirty="0"/>
              <a:t>) and </a:t>
            </a:r>
            <a:r>
              <a:rPr lang="it-IT" sz="2400" dirty="0" err="1"/>
              <a:t>butyrylcholinesterase</a:t>
            </a:r>
            <a:r>
              <a:rPr lang="it-IT" sz="2400" dirty="0"/>
              <a:t> (</a:t>
            </a:r>
            <a:r>
              <a:rPr lang="it-IT" sz="2400" dirty="0" err="1"/>
              <a:t>BuChE</a:t>
            </a:r>
            <a:r>
              <a:rPr lang="it-IT" sz="2400" dirty="0"/>
              <a:t>, </a:t>
            </a:r>
            <a:r>
              <a:rPr lang="it-IT" sz="2400" dirty="0" err="1"/>
              <a:t>expressed</a:t>
            </a:r>
            <a:r>
              <a:rPr lang="it-IT" sz="2400" dirty="0"/>
              <a:t> in neuroglia and </a:t>
            </a:r>
            <a:r>
              <a:rPr lang="it-IT" sz="2400" dirty="0" err="1"/>
              <a:t>found</a:t>
            </a:r>
            <a:r>
              <a:rPr lang="it-IT" sz="2400" dirty="0"/>
              <a:t> in the intestine, </a:t>
            </a:r>
            <a:r>
              <a:rPr lang="it-IT" sz="2400" dirty="0" err="1"/>
              <a:t>liver</a:t>
            </a:r>
            <a:r>
              <a:rPr lang="it-IT" sz="2400" dirty="0"/>
              <a:t>, </a:t>
            </a:r>
            <a:r>
              <a:rPr lang="it-IT" sz="2400" dirty="0" err="1"/>
              <a:t>kidney</a:t>
            </a:r>
            <a:r>
              <a:rPr lang="it-IT" sz="2400" dirty="0"/>
              <a:t>, </a:t>
            </a:r>
            <a:r>
              <a:rPr lang="it-IT" sz="2400" dirty="0" err="1"/>
              <a:t>heart</a:t>
            </a:r>
            <a:r>
              <a:rPr lang="it-IT" sz="2400" dirty="0"/>
              <a:t>, </a:t>
            </a:r>
            <a:r>
              <a:rPr lang="it-IT" sz="2400" dirty="0" err="1"/>
              <a:t>lung</a:t>
            </a:r>
            <a:r>
              <a:rPr lang="it-IT" sz="2400" dirty="0"/>
              <a:t> and </a:t>
            </a:r>
            <a:r>
              <a:rPr lang="it-IT" sz="2400" dirty="0" err="1"/>
              <a:t>serum</a:t>
            </a:r>
            <a:r>
              <a:rPr lang="it-IT" sz="2400" dirty="0"/>
              <a:t>). </a:t>
            </a:r>
          </a:p>
          <a:p>
            <a:pPr marL="342900" indent="-342900">
              <a:buFont typeface="Wingdings" pitchFamily="2" charset="2"/>
              <a:buChar char="Ø"/>
            </a:pPr>
            <a:endParaRPr lang="it-IT" sz="2400" dirty="0"/>
          </a:p>
          <a:p>
            <a:pPr marL="342900" indent="-342900">
              <a:buFont typeface="Wingdings" pitchFamily="2" charset="2"/>
              <a:buChar char="Ø"/>
            </a:pPr>
            <a:r>
              <a:rPr lang="it-IT" sz="2400" dirty="0" err="1"/>
              <a:t>AChE</a:t>
            </a:r>
            <a:r>
              <a:rPr lang="it-IT" sz="2400" dirty="0"/>
              <a:t> </a:t>
            </a:r>
            <a:r>
              <a:rPr lang="it-IT" sz="2400" dirty="0" err="1"/>
              <a:t>degrades</a:t>
            </a:r>
            <a:r>
              <a:rPr lang="it-IT" sz="2400" dirty="0"/>
              <a:t> </a:t>
            </a:r>
            <a:r>
              <a:rPr lang="it-IT" sz="2400" dirty="0" err="1"/>
              <a:t>Ach</a:t>
            </a:r>
            <a:r>
              <a:rPr lang="it-IT" sz="2400" dirty="0"/>
              <a:t> (to </a:t>
            </a:r>
            <a:r>
              <a:rPr lang="it-IT" sz="2400" dirty="0" err="1"/>
              <a:t>give</a:t>
            </a:r>
            <a:r>
              <a:rPr lang="it-IT" sz="2400" dirty="0"/>
              <a:t> </a:t>
            </a:r>
            <a:r>
              <a:rPr lang="it-IT" sz="2400" dirty="0" err="1"/>
              <a:t>choline</a:t>
            </a:r>
            <a:r>
              <a:rPr lang="it-IT" sz="2400" dirty="0"/>
              <a:t> and acetate) in </a:t>
            </a:r>
            <a:r>
              <a:rPr lang="it-IT" sz="2400" dirty="0" err="1"/>
              <a:t>cholinergic</a:t>
            </a:r>
            <a:r>
              <a:rPr lang="it-IT" sz="2400" dirty="0"/>
              <a:t> </a:t>
            </a:r>
            <a:r>
              <a:rPr lang="it-IT" sz="2400" dirty="0" err="1"/>
              <a:t>synapses</a:t>
            </a:r>
            <a:r>
              <a:rPr lang="it-IT" sz="2400" dirty="0"/>
              <a:t>. </a:t>
            </a:r>
            <a:r>
              <a:rPr lang="it-IT" sz="2400" dirty="0" err="1"/>
              <a:t>Studies</a:t>
            </a:r>
            <a:r>
              <a:rPr lang="it-IT" sz="2400" dirty="0"/>
              <a:t> </a:t>
            </a:r>
            <a:r>
              <a:rPr lang="it-IT" sz="2400" dirty="0" err="1"/>
              <a:t>have</a:t>
            </a:r>
            <a:r>
              <a:rPr lang="it-IT" sz="2400" dirty="0"/>
              <a:t> </a:t>
            </a:r>
            <a:r>
              <a:rPr lang="it-IT" sz="2400" dirty="0" err="1"/>
              <a:t>already</a:t>
            </a:r>
            <a:r>
              <a:rPr lang="it-IT" sz="2400" dirty="0"/>
              <a:t> </a:t>
            </a:r>
            <a:r>
              <a:rPr lang="it-IT" sz="2400" dirty="0" err="1"/>
              <a:t>shown</a:t>
            </a:r>
            <a:r>
              <a:rPr lang="it-IT" sz="2400" dirty="0"/>
              <a:t> </a:t>
            </a:r>
            <a:r>
              <a:rPr lang="it-IT" sz="2400" dirty="0" err="1"/>
              <a:t>that</a:t>
            </a:r>
            <a:r>
              <a:rPr lang="it-IT" sz="2400" dirty="0"/>
              <a:t> </a:t>
            </a:r>
            <a:r>
              <a:rPr lang="it-IT" sz="2400" dirty="0" err="1"/>
              <a:t>ChE</a:t>
            </a:r>
            <a:r>
              <a:rPr lang="it-IT" sz="2400" dirty="0"/>
              <a:t> </a:t>
            </a:r>
            <a:r>
              <a:rPr lang="it-IT" sz="2400" dirty="0" err="1"/>
              <a:t>inhibitors</a:t>
            </a:r>
            <a:r>
              <a:rPr lang="it-IT" sz="2400" dirty="0"/>
              <a:t> </a:t>
            </a:r>
            <a:r>
              <a:rPr lang="it-IT" sz="2400" dirty="0" err="1"/>
              <a:t>not</a:t>
            </a:r>
            <a:r>
              <a:rPr lang="it-IT" sz="2400" dirty="0"/>
              <a:t> </a:t>
            </a:r>
            <a:r>
              <a:rPr lang="it-IT" sz="2400" dirty="0" err="1"/>
              <a:t>only</a:t>
            </a:r>
            <a:r>
              <a:rPr lang="it-IT" sz="2400" dirty="0"/>
              <a:t> </a:t>
            </a:r>
            <a:r>
              <a:rPr lang="it-IT" sz="2400" dirty="0" err="1"/>
              <a:t>increase</a:t>
            </a:r>
            <a:r>
              <a:rPr lang="it-IT" sz="2400" dirty="0"/>
              <a:t> the </a:t>
            </a:r>
            <a:r>
              <a:rPr lang="it-IT" sz="2400" dirty="0" err="1"/>
              <a:t>levels</a:t>
            </a:r>
            <a:r>
              <a:rPr lang="it-IT" sz="2400" dirty="0"/>
              <a:t> of </a:t>
            </a:r>
            <a:r>
              <a:rPr lang="it-IT" sz="2400" dirty="0" err="1"/>
              <a:t>ACh</a:t>
            </a:r>
            <a:r>
              <a:rPr lang="it-IT" sz="2400" dirty="0"/>
              <a:t> in the brain, </a:t>
            </a:r>
            <a:r>
              <a:rPr lang="it-IT" sz="2400" dirty="0" err="1"/>
              <a:t>but</a:t>
            </a:r>
            <a:r>
              <a:rPr lang="it-IT" sz="2400" dirty="0"/>
              <a:t> </a:t>
            </a:r>
            <a:r>
              <a:rPr lang="it-IT" sz="2400" dirty="0" err="1"/>
              <a:t>also</a:t>
            </a:r>
            <a:r>
              <a:rPr lang="it-IT" sz="2400" dirty="0"/>
              <a:t> reduce and </a:t>
            </a:r>
            <a:r>
              <a:rPr lang="it-IT" sz="2400" dirty="0" err="1"/>
              <a:t>prevent</a:t>
            </a:r>
            <a:r>
              <a:rPr lang="it-IT" sz="2400" dirty="0"/>
              <a:t> the </a:t>
            </a:r>
            <a:r>
              <a:rPr lang="it-IT" sz="2400" dirty="0" err="1"/>
              <a:t>formation</a:t>
            </a:r>
            <a:r>
              <a:rPr lang="it-IT" sz="2400" dirty="0"/>
              <a:t> of </a:t>
            </a:r>
            <a:r>
              <a:rPr lang="el-GR" sz="2400" dirty="0"/>
              <a:t>β-</a:t>
            </a:r>
            <a:r>
              <a:rPr lang="it-IT" sz="2400" dirty="0" err="1"/>
              <a:t>amyloid</a:t>
            </a:r>
            <a:r>
              <a:rPr lang="it-IT" sz="2400" dirty="0"/>
              <a:t> (A</a:t>
            </a:r>
            <a:r>
              <a:rPr lang="el-GR" sz="2400" dirty="0"/>
              <a:t>β) </a:t>
            </a:r>
            <a:r>
              <a:rPr lang="it-IT" sz="2400" dirty="0" err="1"/>
              <a:t>deposits</a:t>
            </a:r>
            <a:r>
              <a:rPr lang="it-IT" sz="2400" dirty="0"/>
              <a:t>, </a:t>
            </a:r>
            <a:r>
              <a:rPr lang="it-IT" sz="2400" dirty="0" err="1"/>
              <a:t>protecting</a:t>
            </a:r>
            <a:r>
              <a:rPr lang="it-IT" sz="2400" dirty="0"/>
              <a:t> </a:t>
            </a:r>
            <a:r>
              <a:rPr lang="it-IT" sz="2400" dirty="0" err="1"/>
              <a:t>neurons</a:t>
            </a:r>
            <a:r>
              <a:rPr lang="it-IT" sz="2400" dirty="0"/>
              <a:t> from </a:t>
            </a:r>
            <a:r>
              <a:rPr lang="it-IT" sz="2400" dirty="0" err="1"/>
              <a:t>neurodegeneration</a:t>
            </a:r>
            <a:r>
              <a:rPr lang="it-IT" sz="2400" dirty="0"/>
              <a:t>. </a:t>
            </a:r>
          </a:p>
        </p:txBody>
      </p:sp>
      <p:sp>
        <p:nvSpPr>
          <p:cNvPr id="3" name="Segnaposto numero diapositiva 2">
            <a:extLst>
              <a:ext uri="{FF2B5EF4-FFF2-40B4-BE49-F238E27FC236}">
                <a16:creationId xmlns:a16="http://schemas.microsoft.com/office/drawing/2014/main" id="{E1EAA6E3-E130-A74A-80B8-2AADCE0BAD47}"/>
              </a:ext>
            </a:extLst>
          </p:cNvPr>
          <p:cNvSpPr>
            <a:spLocks noGrp="1"/>
          </p:cNvSpPr>
          <p:nvPr>
            <p:ph type="sldNum" sz="quarter" idx="12"/>
          </p:nvPr>
        </p:nvSpPr>
        <p:spPr/>
        <p:txBody>
          <a:bodyPr/>
          <a:lstStyle/>
          <a:p>
            <a:fld id="{2E534E1D-766F-9B45-B87B-A1B0CF4BE870}" type="slidenum">
              <a:rPr lang="it-IT" smtClean="0"/>
              <a:t>19</a:t>
            </a:fld>
            <a:endParaRPr lang="it-IT"/>
          </a:p>
        </p:txBody>
      </p:sp>
    </p:spTree>
    <p:extLst>
      <p:ext uri="{BB962C8B-B14F-4D97-AF65-F5344CB8AC3E}">
        <p14:creationId xmlns:p14="http://schemas.microsoft.com/office/powerpoint/2010/main" val="92733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D423A9-7D7E-EC42-85A5-7D68090ABC98}"/>
              </a:ext>
            </a:extLst>
          </p:cNvPr>
          <p:cNvSpPr txBox="1"/>
          <p:nvPr/>
        </p:nvSpPr>
        <p:spPr>
          <a:xfrm>
            <a:off x="1919536" y="188641"/>
            <a:ext cx="8033574" cy="6370975"/>
          </a:xfrm>
          <a:prstGeom prst="rect">
            <a:avLst/>
          </a:prstGeom>
          <a:noFill/>
        </p:spPr>
        <p:txBody>
          <a:bodyPr wrap="square" rtlCol="0">
            <a:spAutoFit/>
          </a:bodyPr>
          <a:lstStyle/>
          <a:p>
            <a:pPr marL="342900" indent="-342900" algn="just">
              <a:buFont typeface="Wingdings" pitchFamily="2" charset="2"/>
              <a:buChar char="Ø"/>
            </a:pPr>
            <a:r>
              <a:rPr lang="en-US" sz="2400" dirty="0">
                <a:cs typeface="Arial" panose="020B0604020202020204" pitchFamily="34" charset="0"/>
              </a:rPr>
              <a:t>Taxonomically, seaweeds are grouped into three major phyla:</a:t>
            </a:r>
          </a:p>
          <a:p>
            <a:pPr algn="just"/>
            <a:endParaRPr lang="en-US" sz="2400" dirty="0">
              <a:cs typeface="Arial" panose="020B0604020202020204" pitchFamily="34" charset="0"/>
            </a:endParaRPr>
          </a:p>
          <a:p>
            <a:pPr marL="514350" indent="-514350" algn="just">
              <a:buAutoNum type="romanLcParenBoth"/>
            </a:pPr>
            <a:r>
              <a:rPr lang="en-US" sz="2400" dirty="0" err="1">
                <a:cs typeface="Arial" panose="020B0604020202020204" pitchFamily="34" charset="0"/>
              </a:rPr>
              <a:t>Phaeophyceae</a:t>
            </a:r>
            <a:r>
              <a:rPr lang="en-US" sz="2400" dirty="0">
                <a:cs typeface="Arial" panose="020B0604020202020204" pitchFamily="34" charset="0"/>
              </a:rPr>
              <a:t> (brown algae), which are primarily brown in color due to its fucoxanthin content </a:t>
            </a:r>
          </a:p>
          <a:p>
            <a:pPr marL="514350" indent="-514350" algn="just">
              <a:buAutoNum type="romanLcParenBoth"/>
            </a:pPr>
            <a:r>
              <a:rPr lang="en-US" sz="2400" dirty="0" err="1">
                <a:cs typeface="Arial" panose="020B0604020202020204" pitchFamily="34" charset="0"/>
              </a:rPr>
              <a:t>Chlorophyceae</a:t>
            </a:r>
            <a:r>
              <a:rPr lang="en-US" sz="2400" dirty="0">
                <a:cs typeface="Arial" panose="020B0604020202020204" pitchFamily="34" charset="0"/>
              </a:rPr>
              <a:t> (green algae) - primarily dominated by chlorophyll ‘a’ and ‘b’, and other specific xanthophyll pigments;</a:t>
            </a:r>
          </a:p>
          <a:p>
            <a:pPr marL="514350" indent="-514350" algn="just">
              <a:buAutoNum type="romanLcParenBoth"/>
            </a:pPr>
            <a:r>
              <a:rPr lang="en-US" sz="2400" dirty="0" err="1">
                <a:cs typeface="Arial" panose="020B0604020202020204" pitchFamily="34" charset="0"/>
              </a:rPr>
              <a:t>Rhodophyceae</a:t>
            </a:r>
            <a:r>
              <a:rPr lang="en-US" sz="2400" dirty="0">
                <a:cs typeface="Arial" panose="020B0604020202020204" pitchFamily="34" charset="0"/>
              </a:rPr>
              <a:t> (red algae) primarily comprised of phycocyanin and phycoerythrin.</a:t>
            </a:r>
          </a:p>
          <a:p>
            <a:pPr algn="just"/>
            <a:endParaRPr lang="en-US" sz="2400" dirty="0">
              <a:cs typeface="Arial" panose="020B0604020202020204" pitchFamily="34" charset="0"/>
            </a:endParaRPr>
          </a:p>
          <a:p>
            <a:pPr marL="342900" indent="-342900" algn="just">
              <a:buFont typeface="Wingdings" pitchFamily="2" charset="2"/>
              <a:buChar char="Ø"/>
            </a:pPr>
            <a:r>
              <a:rPr lang="en-US" sz="2400" dirty="0">
                <a:cs typeface="Arial" panose="020B0604020202020204" pitchFamily="34" charset="0"/>
              </a:rPr>
              <a:t>Approximately more than 1500 brown, 900 green and 4000 red seaweeds are available worldwide.  </a:t>
            </a:r>
          </a:p>
          <a:p>
            <a:pPr marL="342900" indent="-342900" algn="just">
              <a:buFont typeface="Wingdings" pitchFamily="2" charset="2"/>
              <a:buChar char="Ø"/>
            </a:pPr>
            <a:endParaRPr lang="en-US" sz="2400" dirty="0">
              <a:cs typeface="Arial" panose="020B0604020202020204" pitchFamily="34" charset="0"/>
            </a:endParaRPr>
          </a:p>
          <a:p>
            <a:pPr marL="342900" indent="-342900" algn="just">
              <a:buFont typeface="Wingdings" pitchFamily="2" charset="2"/>
              <a:buChar char="Ø"/>
            </a:pPr>
            <a:r>
              <a:rPr lang="en-US" sz="2400" dirty="0">
                <a:cs typeface="Arial" panose="020B0604020202020204" pitchFamily="34" charset="0"/>
              </a:rPr>
              <a:t>The subtropical and tropical waters are entirely occupied by red and green seaweeds, while cold temperate waters are predominantly occupied by brown seaweeds</a:t>
            </a:r>
            <a:endParaRPr lang="it-IT" sz="2400" dirty="0">
              <a:cs typeface="Arial" panose="020B0604020202020204" pitchFamily="34" charset="0"/>
            </a:endParaRPr>
          </a:p>
        </p:txBody>
      </p:sp>
    </p:spTree>
    <p:extLst>
      <p:ext uri="{BB962C8B-B14F-4D97-AF65-F5344CB8AC3E}">
        <p14:creationId xmlns:p14="http://schemas.microsoft.com/office/powerpoint/2010/main" val="1781073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11B5985-A792-D04D-8700-7A1D4F7D730E}"/>
              </a:ext>
            </a:extLst>
          </p:cNvPr>
          <p:cNvSpPr>
            <a:spLocks noGrp="1"/>
          </p:cNvSpPr>
          <p:nvPr>
            <p:ph type="sldNum" sz="quarter" idx="12"/>
          </p:nvPr>
        </p:nvSpPr>
        <p:spPr/>
        <p:txBody>
          <a:bodyPr/>
          <a:lstStyle/>
          <a:p>
            <a:fld id="{2E534E1D-766F-9B45-B87B-A1B0CF4BE870}" type="slidenum">
              <a:rPr lang="it-IT" smtClean="0"/>
              <a:t>20</a:t>
            </a:fld>
            <a:endParaRPr lang="it-IT"/>
          </a:p>
        </p:txBody>
      </p:sp>
      <p:sp>
        <p:nvSpPr>
          <p:cNvPr id="3" name="Rettangolo 2">
            <a:extLst>
              <a:ext uri="{FF2B5EF4-FFF2-40B4-BE49-F238E27FC236}">
                <a16:creationId xmlns:a16="http://schemas.microsoft.com/office/drawing/2014/main" id="{5775D7E5-4CCF-B24D-AE86-E7A25495CBB4}"/>
              </a:ext>
            </a:extLst>
          </p:cNvPr>
          <p:cNvSpPr/>
          <p:nvPr/>
        </p:nvSpPr>
        <p:spPr>
          <a:xfrm>
            <a:off x="2869388" y="259834"/>
            <a:ext cx="6191439" cy="523220"/>
          </a:xfrm>
          <a:prstGeom prst="rect">
            <a:avLst/>
          </a:prstGeom>
        </p:spPr>
        <p:txBody>
          <a:bodyPr wrap="none">
            <a:spAutoFit/>
          </a:bodyPr>
          <a:lstStyle/>
          <a:p>
            <a:r>
              <a:rPr lang="it-IT" sz="2800" b="1" dirty="0" err="1">
                <a:solidFill>
                  <a:srgbClr val="0070C0"/>
                </a:solidFill>
              </a:rPr>
              <a:t>Polyphenols</a:t>
            </a:r>
            <a:r>
              <a:rPr lang="it-IT" sz="2800" b="1" dirty="0">
                <a:solidFill>
                  <a:srgbClr val="0070C0"/>
                </a:solidFill>
              </a:rPr>
              <a:t> with </a:t>
            </a:r>
            <a:r>
              <a:rPr lang="it-IT" sz="2800" b="1" dirty="0" err="1">
                <a:solidFill>
                  <a:srgbClr val="0070C0"/>
                </a:solidFill>
              </a:rPr>
              <a:t>ChE</a:t>
            </a:r>
            <a:r>
              <a:rPr lang="it-IT" sz="2800" b="1" dirty="0">
                <a:solidFill>
                  <a:srgbClr val="0070C0"/>
                </a:solidFill>
              </a:rPr>
              <a:t> </a:t>
            </a:r>
            <a:r>
              <a:rPr lang="it-IT" sz="2800" b="1" dirty="0" err="1">
                <a:solidFill>
                  <a:srgbClr val="0070C0"/>
                </a:solidFill>
              </a:rPr>
              <a:t>inhibitory</a:t>
            </a:r>
            <a:r>
              <a:rPr lang="it-IT" sz="2800" b="1" dirty="0">
                <a:solidFill>
                  <a:srgbClr val="0070C0"/>
                </a:solidFill>
              </a:rPr>
              <a:t> </a:t>
            </a:r>
            <a:r>
              <a:rPr lang="it-IT" sz="2800" b="1" dirty="0" err="1">
                <a:solidFill>
                  <a:srgbClr val="0070C0"/>
                </a:solidFill>
              </a:rPr>
              <a:t>activity</a:t>
            </a:r>
            <a:r>
              <a:rPr lang="it-IT" sz="2800" b="1" dirty="0">
                <a:solidFill>
                  <a:srgbClr val="0070C0"/>
                </a:solidFill>
              </a:rPr>
              <a:t> </a:t>
            </a:r>
          </a:p>
        </p:txBody>
      </p:sp>
      <p:pic>
        <p:nvPicPr>
          <p:cNvPr id="5" name="Immagine 4">
            <a:extLst>
              <a:ext uri="{FF2B5EF4-FFF2-40B4-BE49-F238E27FC236}">
                <a16:creationId xmlns:a16="http://schemas.microsoft.com/office/drawing/2014/main" id="{D8E560F6-BB95-814F-B9F7-E74F5E30F020}"/>
              </a:ext>
            </a:extLst>
          </p:cNvPr>
          <p:cNvPicPr>
            <a:picLocks noChangeAspect="1"/>
          </p:cNvPicPr>
          <p:nvPr/>
        </p:nvPicPr>
        <p:blipFill rotWithShape="1">
          <a:blip r:embed="rId2"/>
          <a:srcRect l="10153" r="13984"/>
          <a:stretch/>
        </p:blipFill>
        <p:spPr>
          <a:xfrm>
            <a:off x="5111867" y="1052512"/>
            <a:ext cx="6337066" cy="5397500"/>
          </a:xfrm>
          <a:prstGeom prst="rect">
            <a:avLst/>
          </a:prstGeom>
        </p:spPr>
      </p:pic>
      <p:pic>
        <p:nvPicPr>
          <p:cNvPr id="6" name="Immagine 5">
            <a:extLst>
              <a:ext uri="{FF2B5EF4-FFF2-40B4-BE49-F238E27FC236}">
                <a16:creationId xmlns:a16="http://schemas.microsoft.com/office/drawing/2014/main" id="{425A2253-2922-E242-9047-183AE938EAED}"/>
              </a:ext>
            </a:extLst>
          </p:cNvPr>
          <p:cNvPicPr>
            <a:picLocks noChangeAspect="1"/>
          </p:cNvPicPr>
          <p:nvPr/>
        </p:nvPicPr>
        <p:blipFill>
          <a:blip r:embed="rId3"/>
          <a:stretch>
            <a:fillRect/>
          </a:stretch>
        </p:blipFill>
        <p:spPr>
          <a:xfrm>
            <a:off x="933272" y="1027499"/>
            <a:ext cx="4121328" cy="2817812"/>
          </a:xfrm>
          <a:prstGeom prst="rect">
            <a:avLst/>
          </a:prstGeom>
          <a:ln>
            <a:solidFill>
              <a:srgbClr val="FF0000"/>
            </a:solidFill>
          </a:ln>
        </p:spPr>
      </p:pic>
      <p:sp>
        <p:nvSpPr>
          <p:cNvPr id="7" name="Rettangolo 6">
            <a:extLst>
              <a:ext uri="{FF2B5EF4-FFF2-40B4-BE49-F238E27FC236}">
                <a16:creationId xmlns:a16="http://schemas.microsoft.com/office/drawing/2014/main" id="{BD40AF0E-FAFF-884E-932B-00EC0340E737}"/>
              </a:ext>
            </a:extLst>
          </p:cNvPr>
          <p:cNvSpPr/>
          <p:nvPr/>
        </p:nvSpPr>
        <p:spPr>
          <a:xfrm>
            <a:off x="876005" y="3953589"/>
            <a:ext cx="4235862" cy="2585323"/>
          </a:xfrm>
          <a:prstGeom prst="rect">
            <a:avLst/>
          </a:prstGeom>
        </p:spPr>
        <p:txBody>
          <a:bodyPr wrap="square">
            <a:spAutoFit/>
          </a:bodyPr>
          <a:lstStyle/>
          <a:p>
            <a:pPr marL="342900" indent="-342900">
              <a:buFont typeface="Wingdings" pitchFamily="2" charset="2"/>
              <a:buChar char="Ø"/>
            </a:pPr>
            <a:r>
              <a:rPr lang="it-IT" dirty="0" err="1"/>
              <a:t>Eckol</a:t>
            </a:r>
            <a:r>
              <a:rPr lang="it-IT" dirty="0"/>
              <a:t>, </a:t>
            </a:r>
            <a:r>
              <a:rPr lang="it-IT" dirty="0" err="1"/>
              <a:t>dieckol</a:t>
            </a:r>
            <a:r>
              <a:rPr lang="it-IT" dirty="0"/>
              <a:t>, 2-phloroeckol and 7-phloroeckol </a:t>
            </a:r>
            <a:r>
              <a:rPr lang="it-IT" dirty="0" err="1"/>
              <a:t>isolated</a:t>
            </a:r>
            <a:r>
              <a:rPr lang="it-IT" dirty="0"/>
              <a:t> from</a:t>
            </a:r>
            <a:r>
              <a:rPr lang="it-IT" i="1" dirty="0"/>
              <a:t> </a:t>
            </a:r>
            <a:r>
              <a:rPr lang="it-IT" i="1" dirty="0" err="1"/>
              <a:t>Ecklonia</a:t>
            </a:r>
            <a:r>
              <a:rPr lang="it-IT" i="1" dirty="0"/>
              <a:t> stolonifera</a:t>
            </a:r>
            <a:r>
              <a:rPr lang="it-IT" dirty="0"/>
              <a:t> </a:t>
            </a:r>
            <a:r>
              <a:rPr lang="it-IT" dirty="0" err="1"/>
              <a:t>exhibit</a:t>
            </a:r>
            <a:r>
              <a:rPr lang="it-IT" dirty="0"/>
              <a:t> a </a:t>
            </a:r>
            <a:r>
              <a:rPr lang="it-IT" dirty="0" err="1"/>
              <a:t>selective</a:t>
            </a:r>
            <a:r>
              <a:rPr lang="it-IT" dirty="0"/>
              <a:t> dose-</a:t>
            </a:r>
            <a:r>
              <a:rPr lang="it-IT" dirty="0" err="1"/>
              <a:t>dependent</a:t>
            </a:r>
            <a:r>
              <a:rPr lang="it-IT" dirty="0"/>
              <a:t> </a:t>
            </a:r>
            <a:r>
              <a:rPr lang="it-IT" dirty="0" err="1"/>
              <a:t>inhibitory</a:t>
            </a:r>
            <a:r>
              <a:rPr lang="it-IT" dirty="0"/>
              <a:t> </a:t>
            </a:r>
            <a:r>
              <a:rPr lang="it-IT" dirty="0" err="1"/>
              <a:t>activity</a:t>
            </a:r>
            <a:r>
              <a:rPr lang="it-IT" dirty="0"/>
              <a:t> </a:t>
            </a:r>
            <a:r>
              <a:rPr lang="it-IT" dirty="0" err="1"/>
              <a:t>against</a:t>
            </a:r>
            <a:r>
              <a:rPr lang="it-IT" dirty="0"/>
              <a:t> </a:t>
            </a:r>
            <a:r>
              <a:rPr lang="it-IT" dirty="0" err="1"/>
              <a:t>AChE</a:t>
            </a:r>
            <a:r>
              <a:rPr lang="it-IT" dirty="0"/>
              <a:t>. </a:t>
            </a:r>
          </a:p>
          <a:p>
            <a:pPr marL="342900" indent="-342900">
              <a:buFont typeface="Wingdings" pitchFamily="2" charset="2"/>
              <a:buChar char="Ø"/>
            </a:pPr>
            <a:r>
              <a:rPr lang="it-IT" i="1" dirty="0" err="1"/>
              <a:t>Ecklonia</a:t>
            </a:r>
            <a:r>
              <a:rPr lang="it-IT" i="1" dirty="0"/>
              <a:t> stolonifera </a:t>
            </a:r>
            <a:r>
              <a:rPr lang="it-IT" dirty="0" err="1"/>
              <a:t>is</a:t>
            </a:r>
            <a:r>
              <a:rPr lang="it-IT" dirty="0"/>
              <a:t> a </a:t>
            </a:r>
            <a:r>
              <a:rPr lang="it-IT" dirty="0" err="1"/>
              <a:t>brown</a:t>
            </a:r>
            <a:r>
              <a:rPr lang="it-IT" dirty="0"/>
              <a:t> alga </a:t>
            </a:r>
            <a:r>
              <a:rPr lang="it-IT" dirty="0" err="1"/>
              <a:t>belonging</a:t>
            </a:r>
            <a:r>
              <a:rPr lang="it-IT" dirty="0"/>
              <a:t> to the </a:t>
            </a:r>
            <a:r>
              <a:rPr lang="it-IT" dirty="0" err="1"/>
              <a:t>Laminariaceae</a:t>
            </a:r>
            <a:r>
              <a:rPr lang="it-IT" dirty="0"/>
              <a:t> family and </a:t>
            </a:r>
            <a:r>
              <a:rPr lang="it-IT" dirty="0" err="1"/>
              <a:t>is</a:t>
            </a:r>
            <a:r>
              <a:rPr lang="it-IT" dirty="0"/>
              <a:t> </a:t>
            </a:r>
            <a:r>
              <a:rPr lang="it-IT" dirty="0" err="1"/>
              <a:t>found</a:t>
            </a:r>
            <a:r>
              <a:rPr lang="it-IT" dirty="0"/>
              <a:t> </a:t>
            </a:r>
            <a:r>
              <a:rPr lang="it-IT" dirty="0" err="1"/>
              <a:t>mainly</a:t>
            </a:r>
            <a:r>
              <a:rPr lang="it-IT" dirty="0"/>
              <a:t> in the </a:t>
            </a:r>
            <a:r>
              <a:rPr lang="it-IT" dirty="0" err="1"/>
              <a:t>sea</a:t>
            </a:r>
            <a:r>
              <a:rPr lang="it-IT" dirty="0"/>
              <a:t> </a:t>
            </a:r>
            <a:r>
              <a:rPr lang="it-IT" dirty="0" err="1"/>
              <a:t>forests</a:t>
            </a:r>
            <a:r>
              <a:rPr lang="it-IT" dirty="0"/>
              <a:t> off the </a:t>
            </a:r>
            <a:r>
              <a:rPr lang="it-IT" dirty="0" err="1"/>
              <a:t>coasts</a:t>
            </a:r>
            <a:r>
              <a:rPr lang="it-IT" dirty="0"/>
              <a:t> of Korea and Japan. </a:t>
            </a:r>
          </a:p>
        </p:txBody>
      </p:sp>
      <p:sp>
        <p:nvSpPr>
          <p:cNvPr id="8" name="Rettangolo 7">
            <a:extLst>
              <a:ext uri="{FF2B5EF4-FFF2-40B4-BE49-F238E27FC236}">
                <a16:creationId xmlns:a16="http://schemas.microsoft.com/office/drawing/2014/main" id="{62762ACA-18F1-9D40-90A6-5F05E4B8BE7E}"/>
              </a:ext>
            </a:extLst>
          </p:cNvPr>
          <p:cNvSpPr/>
          <p:nvPr/>
        </p:nvSpPr>
        <p:spPr>
          <a:xfrm>
            <a:off x="5111867" y="1027499"/>
            <a:ext cx="6915033" cy="5693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7559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D459C12-99F5-DA4D-A61F-E399E84F2F73}"/>
              </a:ext>
            </a:extLst>
          </p:cNvPr>
          <p:cNvSpPr>
            <a:spLocks noGrp="1"/>
          </p:cNvSpPr>
          <p:nvPr>
            <p:ph type="sldNum" sz="quarter" idx="12"/>
          </p:nvPr>
        </p:nvSpPr>
        <p:spPr/>
        <p:txBody>
          <a:bodyPr/>
          <a:lstStyle/>
          <a:p>
            <a:fld id="{2E534E1D-766F-9B45-B87B-A1B0CF4BE870}" type="slidenum">
              <a:rPr lang="it-IT" smtClean="0"/>
              <a:t>21</a:t>
            </a:fld>
            <a:endParaRPr lang="it-IT"/>
          </a:p>
        </p:txBody>
      </p:sp>
      <p:pic>
        <p:nvPicPr>
          <p:cNvPr id="4" name="Immagine 3">
            <a:extLst>
              <a:ext uri="{FF2B5EF4-FFF2-40B4-BE49-F238E27FC236}">
                <a16:creationId xmlns:a16="http://schemas.microsoft.com/office/drawing/2014/main" id="{08325002-3687-3548-96EC-05EB741C2D31}"/>
              </a:ext>
            </a:extLst>
          </p:cNvPr>
          <p:cNvPicPr>
            <a:picLocks noChangeAspect="1"/>
          </p:cNvPicPr>
          <p:nvPr/>
        </p:nvPicPr>
        <p:blipFill rotWithShape="1">
          <a:blip r:embed="rId2"/>
          <a:srcRect b="3333"/>
          <a:stretch/>
        </p:blipFill>
        <p:spPr>
          <a:xfrm>
            <a:off x="786038" y="952500"/>
            <a:ext cx="7094408" cy="4165599"/>
          </a:xfrm>
          <a:prstGeom prst="rect">
            <a:avLst/>
          </a:prstGeom>
        </p:spPr>
      </p:pic>
      <p:sp>
        <p:nvSpPr>
          <p:cNvPr id="6" name="Rettangolo 5">
            <a:extLst>
              <a:ext uri="{FF2B5EF4-FFF2-40B4-BE49-F238E27FC236}">
                <a16:creationId xmlns:a16="http://schemas.microsoft.com/office/drawing/2014/main" id="{5FBEAA0A-52D7-7740-8FE2-E94A4628455B}"/>
              </a:ext>
            </a:extLst>
          </p:cNvPr>
          <p:cNvSpPr/>
          <p:nvPr/>
        </p:nvSpPr>
        <p:spPr>
          <a:xfrm>
            <a:off x="1667599" y="5118099"/>
            <a:ext cx="4361002" cy="369332"/>
          </a:xfrm>
          <a:prstGeom prst="rect">
            <a:avLst/>
          </a:prstGeom>
        </p:spPr>
        <p:txBody>
          <a:bodyPr wrap="none">
            <a:spAutoFit/>
          </a:bodyPr>
          <a:lstStyle/>
          <a:p>
            <a:r>
              <a:rPr lang="it-IT" dirty="0" err="1"/>
              <a:t>https</a:t>
            </a:r>
            <a:r>
              <a:rPr lang="it-IT" dirty="0"/>
              <a:t>://</a:t>
            </a:r>
            <a:r>
              <a:rPr lang="it-IT" dirty="0" err="1"/>
              <a:t>doi.org</a:t>
            </a:r>
            <a:r>
              <a:rPr lang="it-IT" dirty="0"/>
              <a:t>/10.1016/j.fitote.2013.12.003</a:t>
            </a:r>
          </a:p>
        </p:txBody>
      </p:sp>
      <p:sp>
        <p:nvSpPr>
          <p:cNvPr id="7" name="Rettangolo 6">
            <a:extLst>
              <a:ext uri="{FF2B5EF4-FFF2-40B4-BE49-F238E27FC236}">
                <a16:creationId xmlns:a16="http://schemas.microsoft.com/office/drawing/2014/main" id="{6AACE28C-11D6-7845-BCA2-C8832049DEAA}"/>
              </a:ext>
            </a:extLst>
          </p:cNvPr>
          <p:cNvSpPr/>
          <p:nvPr/>
        </p:nvSpPr>
        <p:spPr>
          <a:xfrm>
            <a:off x="8216900" y="1050140"/>
            <a:ext cx="3835400" cy="2862322"/>
          </a:xfrm>
          <a:prstGeom prst="rect">
            <a:avLst/>
          </a:prstGeom>
        </p:spPr>
        <p:txBody>
          <a:bodyPr wrap="square">
            <a:spAutoFit/>
          </a:bodyPr>
          <a:lstStyle/>
          <a:p>
            <a:r>
              <a:rPr lang="it-IT" dirty="0" err="1">
                <a:solidFill>
                  <a:srgbClr val="2E2E2E"/>
                </a:solidFill>
                <a:latin typeface="NexusSerif"/>
              </a:rPr>
              <a:t>Adipokines</a:t>
            </a:r>
            <a:r>
              <a:rPr lang="it-IT" dirty="0">
                <a:solidFill>
                  <a:srgbClr val="2E2E2E"/>
                </a:solidFill>
                <a:latin typeface="NexusSerif"/>
              </a:rPr>
              <a:t>, </a:t>
            </a:r>
            <a:r>
              <a:rPr lang="it-IT" dirty="0" err="1">
                <a:solidFill>
                  <a:srgbClr val="2E2E2E"/>
                </a:solidFill>
                <a:latin typeface="NexusSerif"/>
              </a:rPr>
              <a:t>such</a:t>
            </a:r>
            <a:r>
              <a:rPr lang="it-IT" dirty="0">
                <a:solidFill>
                  <a:srgbClr val="2E2E2E"/>
                </a:solidFill>
                <a:latin typeface="NexusSerif"/>
              </a:rPr>
              <a:t> </a:t>
            </a:r>
            <a:r>
              <a:rPr lang="it-IT" dirty="0" err="1">
                <a:solidFill>
                  <a:srgbClr val="2E2E2E"/>
                </a:solidFill>
                <a:latin typeface="NexusSerif"/>
              </a:rPr>
              <a:t>as</a:t>
            </a:r>
            <a:r>
              <a:rPr lang="it-IT" dirty="0">
                <a:solidFill>
                  <a:srgbClr val="2E2E2E"/>
                </a:solidFill>
                <a:latin typeface="NexusSerif"/>
              </a:rPr>
              <a:t> </a:t>
            </a:r>
            <a:r>
              <a:rPr lang="it-IT" dirty="0" err="1">
                <a:solidFill>
                  <a:srgbClr val="2E2E2E"/>
                </a:solidFill>
                <a:latin typeface="NexusSerif"/>
              </a:rPr>
              <a:t>peroxisome</a:t>
            </a:r>
            <a:r>
              <a:rPr lang="it-IT" dirty="0">
                <a:solidFill>
                  <a:srgbClr val="2E2E2E"/>
                </a:solidFill>
                <a:latin typeface="NexusSerif"/>
              </a:rPr>
              <a:t> </a:t>
            </a:r>
            <a:r>
              <a:rPr lang="it-IT" dirty="0" err="1">
                <a:solidFill>
                  <a:srgbClr val="2E2E2E"/>
                </a:solidFill>
                <a:latin typeface="NexusSerif"/>
              </a:rPr>
              <a:t>proliferator</a:t>
            </a:r>
            <a:r>
              <a:rPr lang="it-IT" dirty="0">
                <a:solidFill>
                  <a:srgbClr val="2E2E2E"/>
                </a:solidFill>
                <a:latin typeface="NexusSerif"/>
              </a:rPr>
              <a:t> </a:t>
            </a:r>
            <a:r>
              <a:rPr lang="it-IT" dirty="0" err="1">
                <a:solidFill>
                  <a:srgbClr val="2E2E2E"/>
                </a:solidFill>
                <a:latin typeface="NexusSerif"/>
              </a:rPr>
              <a:t>activated</a:t>
            </a:r>
            <a:r>
              <a:rPr lang="it-IT" dirty="0">
                <a:solidFill>
                  <a:srgbClr val="2E2E2E"/>
                </a:solidFill>
                <a:latin typeface="NexusSerif"/>
              </a:rPr>
              <a:t> </a:t>
            </a:r>
            <a:r>
              <a:rPr lang="it-IT" dirty="0" err="1">
                <a:solidFill>
                  <a:srgbClr val="2E2E2E"/>
                </a:solidFill>
                <a:latin typeface="NexusSerif"/>
              </a:rPr>
              <a:t>receptor</a:t>
            </a:r>
            <a:r>
              <a:rPr lang="it-IT" dirty="0">
                <a:solidFill>
                  <a:srgbClr val="2E2E2E"/>
                </a:solidFill>
                <a:latin typeface="NexusSerif"/>
              </a:rPr>
              <a:t> </a:t>
            </a:r>
            <a:r>
              <a:rPr lang="el-GR" dirty="0">
                <a:solidFill>
                  <a:srgbClr val="2E2E2E"/>
                </a:solidFill>
                <a:latin typeface="NexusSerif"/>
              </a:rPr>
              <a:t>γ (</a:t>
            </a:r>
            <a:r>
              <a:rPr lang="it-IT" dirty="0">
                <a:solidFill>
                  <a:srgbClr val="2E2E2E"/>
                </a:solidFill>
                <a:latin typeface="NexusSerif"/>
              </a:rPr>
              <a:t>PPAR</a:t>
            </a:r>
            <a:r>
              <a:rPr lang="el-GR" dirty="0">
                <a:solidFill>
                  <a:srgbClr val="2E2E2E"/>
                </a:solidFill>
                <a:latin typeface="NexusSerif"/>
              </a:rPr>
              <a:t>γ) </a:t>
            </a:r>
            <a:r>
              <a:rPr lang="it-IT" dirty="0">
                <a:solidFill>
                  <a:srgbClr val="2E2E2E"/>
                </a:solidFill>
                <a:latin typeface="NexusSerif"/>
              </a:rPr>
              <a:t>and CCAAT/</a:t>
            </a:r>
            <a:r>
              <a:rPr lang="it-IT" dirty="0" err="1">
                <a:solidFill>
                  <a:srgbClr val="2E2E2E"/>
                </a:solidFill>
                <a:latin typeface="NexusSerif"/>
              </a:rPr>
              <a:t>enhancer</a:t>
            </a:r>
            <a:r>
              <a:rPr lang="it-IT" dirty="0">
                <a:solidFill>
                  <a:srgbClr val="2E2E2E"/>
                </a:solidFill>
                <a:latin typeface="NexusSerif"/>
              </a:rPr>
              <a:t> </a:t>
            </a:r>
            <a:r>
              <a:rPr lang="it-IT" dirty="0" err="1">
                <a:solidFill>
                  <a:srgbClr val="2E2E2E"/>
                </a:solidFill>
                <a:latin typeface="NexusSerif"/>
              </a:rPr>
              <a:t>binding</a:t>
            </a:r>
            <a:r>
              <a:rPr lang="it-IT" dirty="0">
                <a:solidFill>
                  <a:srgbClr val="2E2E2E"/>
                </a:solidFill>
                <a:latin typeface="NexusSerif"/>
              </a:rPr>
              <a:t> </a:t>
            </a:r>
            <a:r>
              <a:rPr lang="it-IT" dirty="0" err="1">
                <a:solidFill>
                  <a:srgbClr val="2E2E2E"/>
                </a:solidFill>
                <a:latin typeface="NexusSerif"/>
              </a:rPr>
              <a:t>protein</a:t>
            </a:r>
            <a:r>
              <a:rPr lang="it-IT" dirty="0">
                <a:solidFill>
                  <a:srgbClr val="2E2E2E"/>
                </a:solidFill>
                <a:latin typeface="NexusSerif"/>
              </a:rPr>
              <a:t> (C/EBP</a:t>
            </a:r>
            <a:r>
              <a:rPr lang="el-GR" dirty="0">
                <a:solidFill>
                  <a:srgbClr val="2E2E2E"/>
                </a:solidFill>
                <a:latin typeface="NexusSerif"/>
              </a:rPr>
              <a:t>α), </a:t>
            </a:r>
            <a:r>
              <a:rPr lang="it-IT" dirty="0" err="1">
                <a:solidFill>
                  <a:srgbClr val="2E2E2E"/>
                </a:solidFill>
                <a:latin typeface="NexusSerif"/>
              </a:rPr>
              <a:t>exert</a:t>
            </a:r>
            <a:r>
              <a:rPr lang="it-IT" dirty="0">
                <a:solidFill>
                  <a:srgbClr val="2E2E2E"/>
                </a:solidFill>
                <a:latin typeface="NexusSerif"/>
              </a:rPr>
              <a:t> </a:t>
            </a:r>
            <a:r>
              <a:rPr lang="it-IT" dirty="0" err="1">
                <a:solidFill>
                  <a:srgbClr val="2E2E2E"/>
                </a:solidFill>
                <a:latin typeface="NexusSerif"/>
              </a:rPr>
              <a:t>direct</a:t>
            </a:r>
            <a:r>
              <a:rPr lang="it-IT" dirty="0">
                <a:solidFill>
                  <a:srgbClr val="2E2E2E"/>
                </a:solidFill>
                <a:latin typeface="NexusSerif"/>
              </a:rPr>
              <a:t> </a:t>
            </a:r>
            <a:r>
              <a:rPr lang="it-IT" dirty="0" err="1">
                <a:solidFill>
                  <a:srgbClr val="2E2E2E"/>
                </a:solidFill>
                <a:latin typeface="NexusSerif"/>
              </a:rPr>
              <a:t>influences</a:t>
            </a:r>
            <a:r>
              <a:rPr lang="it-IT" dirty="0">
                <a:solidFill>
                  <a:srgbClr val="2E2E2E"/>
                </a:solidFill>
                <a:latin typeface="NexusSerif"/>
              </a:rPr>
              <a:t> on the </a:t>
            </a:r>
            <a:r>
              <a:rPr lang="it-IT" dirty="0" err="1">
                <a:solidFill>
                  <a:srgbClr val="2E2E2E"/>
                </a:solidFill>
                <a:latin typeface="NexusSerif"/>
              </a:rPr>
              <a:t>development</a:t>
            </a:r>
            <a:r>
              <a:rPr lang="it-IT" dirty="0">
                <a:solidFill>
                  <a:srgbClr val="2E2E2E"/>
                </a:solidFill>
                <a:latin typeface="NexusSerif"/>
              </a:rPr>
              <a:t> of </a:t>
            </a:r>
            <a:r>
              <a:rPr lang="it-IT" dirty="0" err="1">
                <a:solidFill>
                  <a:srgbClr val="2E2E2E"/>
                </a:solidFill>
                <a:latin typeface="NexusSerif"/>
              </a:rPr>
              <a:t>fat</a:t>
            </a:r>
            <a:r>
              <a:rPr lang="it-IT" dirty="0">
                <a:solidFill>
                  <a:srgbClr val="2E2E2E"/>
                </a:solidFill>
                <a:latin typeface="NexusSerif"/>
              </a:rPr>
              <a:t> </a:t>
            </a:r>
            <a:r>
              <a:rPr lang="it-IT" dirty="0" err="1">
                <a:solidFill>
                  <a:srgbClr val="2E2E2E"/>
                </a:solidFill>
                <a:latin typeface="NexusSerif"/>
              </a:rPr>
              <a:t>cells</a:t>
            </a:r>
            <a:r>
              <a:rPr lang="it-IT" dirty="0">
                <a:solidFill>
                  <a:srgbClr val="2E2E2E"/>
                </a:solidFill>
                <a:latin typeface="NexusSerif"/>
              </a:rPr>
              <a:t>. </a:t>
            </a:r>
          </a:p>
          <a:p>
            <a:r>
              <a:rPr lang="it-IT" dirty="0">
                <a:solidFill>
                  <a:srgbClr val="2E2E2E"/>
                </a:solidFill>
                <a:latin typeface="NexusSerif"/>
              </a:rPr>
              <a:t>In </a:t>
            </a:r>
            <a:r>
              <a:rPr lang="it-IT" dirty="0" err="1">
                <a:solidFill>
                  <a:srgbClr val="2E2E2E"/>
                </a:solidFill>
                <a:latin typeface="NexusSerif"/>
              </a:rPr>
              <a:t>particular</a:t>
            </a:r>
            <a:r>
              <a:rPr lang="it-IT" dirty="0">
                <a:solidFill>
                  <a:srgbClr val="2E2E2E"/>
                </a:solidFill>
                <a:latin typeface="NexusSerif"/>
              </a:rPr>
              <a:t>, PPAR</a:t>
            </a:r>
            <a:r>
              <a:rPr lang="el-GR" dirty="0">
                <a:solidFill>
                  <a:srgbClr val="2E2E2E"/>
                </a:solidFill>
                <a:latin typeface="NexusSerif"/>
              </a:rPr>
              <a:t>γ </a:t>
            </a:r>
            <a:r>
              <a:rPr lang="it-IT" dirty="0" err="1">
                <a:solidFill>
                  <a:srgbClr val="2E2E2E"/>
                </a:solidFill>
                <a:latin typeface="NexusSerif"/>
              </a:rPr>
              <a:t>is</a:t>
            </a:r>
            <a:r>
              <a:rPr lang="it-IT" dirty="0">
                <a:solidFill>
                  <a:srgbClr val="2E2E2E"/>
                </a:solidFill>
                <a:latin typeface="NexusSerif"/>
              </a:rPr>
              <a:t> </a:t>
            </a:r>
            <a:r>
              <a:rPr lang="it-IT" dirty="0" err="1">
                <a:solidFill>
                  <a:srgbClr val="2E2E2E"/>
                </a:solidFill>
                <a:latin typeface="NexusSerif"/>
              </a:rPr>
              <a:t>highly</a:t>
            </a:r>
            <a:r>
              <a:rPr lang="it-IT" dirty="0">
                <a:solidFill>
                  <a:srgbClr val="2E2E2E"/>
                </a:solidFill>
                <a:latin typeface="NexusSerif"/>
              </a:rPr>
              <a:t> </a:t>
            </a:r>
            <a:r>
              <a:rPr lang="it-IT" dirty="0" err="1">
                <a:solidFill>
                  <a:srgbClr val="2E2E2E"/>
                </a:solidFill>
                <a:latin typeface="NexusSerif"/>
              </a:rPr>
              <a:t>expressed</a:t>
            </a:r>
            <a:r>
              <a:rPr lang="it-IT" dirty="0">
                <a:solidFill>
                  <a:srgbClr val="2E2E2E"/>
                </a:solidFill>
                <a:latin typeface="NexusSerif"/>
              </a:rPr>
              <a:t> in adipose </a:t>
            </a:r>
            <a:r>
              <a:rPr lang="it-IT" dirty="0" err="1">
                <a:solidFill>
                  <a:srgbClr val="2E2E2E"/>
                </a:solidFill>
                <a:latin typeface="NexusSerif"/>
              </a:rPr>
              <a:t>tissue</a:t>
            </a:r>
            <a:r>
              <a:rPr lang="it-IT" dirty="0">
                <a:solidFill>
                  <a:srgbClr val="2E2E2E"/>
                </a:solidFill>
                <a:latin typeface="NexusSerif"/>
              </a:rPr>
              <a:t>, </a:t>
            </a:r>
            <a:r>
              <a:rPr lang="it-IT" dirty="0" err="1">
                <a:solidFill>
                  <a:srgbClr val="2E2E2E"/>
                </a:solidFill>
                <a:latin typeface="NexusSerif"/>
              </a:rPr>
              <a:t>where</a:t>
            </a:r>
            <a:r>
              <a:rPr lang="it-IT" dirty="0">
                <a:solidFill>
                  <a:srgbClr val="2E2E2E"/>
                </a:solidFill>
                <a:latin typeface="NexusSerif"/>
              </a:rPr>
              <a:t> </a:t>
            </a:r>
            <a:r>
              <a:rPr lang="it-IT" dirty="0" err="1">
                <a:solidFill>
                  <a:srgbClr val="2E2E2E"/>
                </a:solidFill>
                <a:latin typeface="NexusSerif"/>
              </a:rPr>
              <a:t>it</a:t>
            </a:r>
            <a:r>
              <a:rPr lang="it-IT" dirty="0">
                <a:solidFill>
                  <a:srgbClr val="2E2E2E"/>
                </a:solidFill>
                <a:latin typeface="NexusSerif"/>
              </a:rPr>
              <a:t> </a:t>
            </a:r>
            <a:r>
              <a:rPr lang="it-IT" dirty="0" err="1">
                <a:solidFill>
                  <a:srgbClr val="2E2E2E"/>
                </a:solidFill>
                <a:latin typeface="NexusSerif"/>
              </a:rPr>
              <a:t>plays</a:t>
            </a:r>
            <a:r>
              <a:rPr lang="it-IT" dirty="0">
                <a:solidFill>
                  <a:srgbClr val="2E2E2E"/>
                </a:solidFill>
                <a:latin typeface="NexusSerif"/>
              </a:rPr>
              <a:t> </a:t>
            </a:r>
            <a:r>
              <a:rPr lang="it-IT" dirty="0" err="1">
                <a:solidFill>
                  <a:srgbClr val="2E2E2E"/>
                </a:solidFill>
                <a:latin typeface="NexusSerif"/>
              </a:rPr>
              <a:t>essential</a:t>
            </a:r>
            <a:r>
              <a:rPr lang="it-IT" dirty="0">
                <a:solidFill>
                  <a:srgbClr val="2E2E2E"/>
                </a:solidFill>
                <a:latin typeface="NexusSerif"/>
              </a:rPr>
              <a:t> </a:t>
            </a:r>
            <a:r>
              <a:rPr lang="it-IT" dirty="0" err="1">
                <a:solidFill>
                  <a:srgbClr val="2E2E2E"/>
                </a:solidFill>
                <a:latin typeface="NexusSerif"/>
              </a:rPr>
              <a:t>roles</a:t>
            </a:r>
            <a:r>
              <a:rPr lang="it-IT" dirty="0">
                <a:solidFill>
                  <a:srgbClr val="2E2E2E"/>
                </a:solidFill>
                <a:latin typeface="NexusSerif"/>
              </a:rPr>
              <a:t> in </a:t>
            </a:r>
            <a:r>
              <a:rPr lang="it-IT" dirty="0" err="1">
                <a:solidFill>
                  <a:srgbClr val="2E2E2E"/>
                </a:solidFill>
                <a:latin typeface="NexusSerif"/>
              </a:rPr>
              <a:t>adipogenesis</a:t>
            </a:r>
            <a:r>
              <a:rPr lang="it-IT" dirty="0">
                <a:solidFill>
                  <a:srgbClr val="2E2E2E"/>
                </a:solidFill>
                <a:latin typeface="NexusSerif"/>
              </a:rPr>
              <a:t> and </a:t>
            </a:r>
            <a:r>
              <a:rPr lang="it-IT" dirty="0" err="1">
                <a:solidFill>
                  <a:srgbClr val="2E2E2E"/>
                </a:solidFill>
                <a:latin typeface="NexusSerif"/>
              </a:rPr>
              <a:t>lipid</a:t>
            </a:r>
            <a:r>
              <a:rPr lang="it-IT" dirty="0">
                <a:solidFill>
                  <a:srgbClr val="2E2E2E"/>
                </a:solidFill>
                <a:latin typeface="NexusSerif"/>
              </a:rPr>
              <a:t> </a:t>
            </a:r>
            <a:r>
              <a:rPr lang="it-IT" dirty="0" err="1">
                <a:solidFill>
                  <a:srgbClr val="2E2E2E"/>
                </a:solidFill>
                <a:latin typeface="NexusSerif"/>
              </a:rPr>
              <a:t>homeostasis</a:t>
            </a:r>
            <a:r>
              <a:rPr lang="it-IT" dirty="0">
                <a:solidFill>
                  <a:srgbClr val="2E2E2E"/>
                </a:solidFill>
                <a:latin typeface="NexusSerif"/>
              </a:rPr>
              <a:t>.</a:t>
            </a:r>
          </a:p>
        </p:txBody>
      </p:sp>
      <p:sp>
        <p:nvSpPr>
          <p:cNvPr id="9" name="Rettangolo 8">
            <a:extLst>
              <a:ext uri="{FF2B5EF4-FFF2-40B4-BE49-F238E27FC236}">
                <a16:creationId xmlns:a16="http://schemas.microsoft.com/office/drawing/2014/main" id="{8CBD5A8D-3DF3-7248-8644-456214CAA517}"/>
              </a:ext>
            </a:extLst>
          </p:cNvPr>
          <p:cNvSpPr/>
          <p:nvPr/>
        </p:nvSpPr>
        <p:spPr>
          <a:xfrm>
            <a:off x="2869388" y="259834"/>
            <a:ext cx="5997668" cy="523220"/>
          </a:xfrm>
          <a:prstGeom prst="rect">
            <a:avLst/>
          </a:prstGeom>
        </p:spPr>
        <p:txBody>
          <a:bodyPr wrap="none">
            <a:spAutoFit/>
          </a:bodyPr>
          <a:lstStyle/>
          <a:p>
            <a:r>
              <a:rPr lang="it-IT" sz="2800" b="1" dirty="0" err="1">
                <a:solidFill>
                  <a:srgbClr val="0070C0"/>
                </a:solidFill>
              </a:rPr>
              <a:t>Polyphenols</a:t>
            </a:r>
            <a:r>
              <a:rPr lang="it-IT" sz="2800" b="1" dirty="0">
                <a:solidFill>
                  <a:srgbClr val="0070C0"/>
                </a:solidFill>
              </a:rPr>
              <a:t> </a:t>
            </a:r>
            <a:r>
              <a:rPr lang="it-IT" sz="2800" b="1" dirty="0" err="1">
                <a:solidFill>
                  <a:srgbClr val="0070C0"/>
                </a:solidFill>
              </a:rPr>
              <a:t>inhibit</a:t>
            </a:r>
            <a:r>
              <a:rPr lang="it-IT" sz="2800" b="1" dirty="0">
                <a:solidFill>
                  <a:srgbClr val="0070C0"/>
                </a:solidFill>
              </a:rPr>
              <a:t> </a:t>
            </a:r>
            <a:r>
              <a:rPr lang="it-IT" sz="2800" b="1" dirty="0" err="1">
                <a:solidFill>
                  <a:srgbClr val="0070C0"/>
                </a:solidFill>
              </a:rPr>
              <a:t>lipid</a:t>
            </a:r>
            <a:r>
              <a:rPr lang="it-IT" sz="2800" b="1" dirty="0">
                <a:solidFill>
                  <a:srgbClr val="0070C0"/>
                </a:solidFill>
              </a:rPr>
              <a:t> </a:t>
            </a:r>
            <a:r>
              <a:rPr lang="it-IT" sz="2800" b="1" dirty="0" err="1">
                <a:solidFill>
                  <a:srgbClr val="0070C0"/>
                </a:solidFill>
              </a:rPr>
              <a:t>accumulation</a:t>
            </a:r>
            <a:r>
              <a:rPr lang="it-IT" sz="2800" b="1" dirty="0">
                <a:solidFill>
                  <a:srgbClr val="0070C0"/>
                </a:solidFill>
              </a:rPr>
              <a:t> </a:t>
            </a:r>
          </a:p>
        </p:txBody>
      </p:sp>
    </p:spTree>
    <p:extLst>
      <p:ext uri="{BB962C8B-B14F-4D97-AF65-F5344CB8AC3E}">
        <p14:creationId xmlns:p14="http://schemas.microsoft.com/office/powerpoint/2010/main" val="4053999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6AD9BB6-EF1E-784C-8931-722E4C5AE8C0}"/>
              </a:ext>
            </a:extLst>
          </p:cNvPr>
          <p:cNvSpPr>
            <a:spLocks noGrp="1"/>
          </p:cNvSpPr>
          <p:nvPr>
            <p:ph type="sldNum" sz="quarter" idx="12"/>
          </p:nvPr>
        </p:nvSpPr>
        <p:spPr/>
        <p:txBody>
          <a:bodyPr/>
          <a:lstStyle/>
          <a:p>
            <a:fld id="{2E534E1D-766F-9B45-B87B-A1B0CF4BE870}" type="slidenum">
              <a:rPr lang="it-IT" smtClean="0"/>
              <a:t>22</a:t>
            </a:fld>
            <a:endParaRPr lang="it-IT"/>
          </a:p>
        </p:txBody>
      </p:sp>
      <p:sp>
        <p:nvSpPr>
          <p:cNvPr id="3" name="Rettangolo 2">
            <a:extLst>
              <a:ext uri="{FF2B5EF4-FFF2-40B4-BE49-F238E27FC236}">
                <a16:creationId xmlns:a16="http://schemas.microsoft.com/office/drawing/2014/main" id="{09BA95FC-9496-BC49-8169-5815B707CB13}"/>
              </a:ext>
            </a:extLst>
          </p:cNvPr>
          <p:cNvSpPr/>
          <p:nvPr/>
        </p:nvSpPr>
        <p:spPr>
          <a:xfrm>
            <a:off x="1938574" y="469793"/>
            <a:ext cx="7830413" cy="523220"/>
          </a:xfrm>
          <a:prstGeom prst="rect">
            <a:avLst/>
          </a:prstGeom>
        </p:spPr>
        <p:txBody>
          <a:bodyPr wrap="none">
            <a:spAutoFit/>
          </a:bodyPr>
          <a:lstStyle/>
          <a:p>
            <a:r>
              <a:rPr lang="it-IT" sz="2800" b="1" dirty="0" err="1">
                <a:solidFill>
                  <a:srgbClr val="0070C0"/>
                </a:solidFill>
              </a:rPr>
              <a:t>Effect</a:t>
            </a:r>
            <a:r>
              <a:rPr lang="it-IT" sz="2800" b="1" dirty="0">
                <a:solidFill>
                  <a:srgbClr val="0070C0"/>
                </a:solidFill>
              </a:rPr>
              <a:t> of </a:t>
            </a:r>
            <a:r>
              <a:rPr lang="it-IT" sz="2800" b="1" dirty="0" err="1">
                <a:solidFill>
                  <a:srgbClr val="0070C0"/>
                </a:solidFill>
              </a:rPr>
              <a:t>eckol</a:t>
            </a:r>
            <a:r>
              <a:rPr lang="it-IT" sz="2800" b="1" dirty="0">
                <a:solidFill>
                  <a:srgbClr val="0070C0"/>
                </a:solidFill>
              </a:rPr>
              <a:t> on </a:t>
            </a:r>
            <a:r>
              <a:rPr lang="it-IT" sz="2800" b="1" dirty="0" err="1">
                <a:solidFill>
                  <a:srgbClr val="0070C0"/>
                </a:solidFill>
              </a:rPr>
              <a:t>lipid</a:t>
            </a:r>
            <a:r>
              <a:rPr lang="it-IT" sz="2800" b="1" dirty="0">
                <a:solidFill>
                  <a:srgbClr val="0070C0"/>
                </a:solidFill>
              </a:rPr>
              <a:t> </a:t>
            </a:r>
            <a:r>
              <a:rPr lang="it-IT" sz="2800" b="1" dirty="0" err="1">
                <a:solidFill>
                  <a:srgbClr val="0070C0"/>
                </a:solidFill>
              </a:rPr>
              <a:t>accumulation</a:t>
            </a:r>
            <a:r>
              <a:rPr lang="it-IT" sz="2800" b="1" dirty="0">
                <a:solidFill>
                  <a:srgbClr val="0070C0"/>
                </a:solidFill>
              </a:rPr>
              <a:t> in 3T3-L1 </a:t>
            </a:r>
            <a:r>
              <a:rPr lang="it-IT" sz="2800" b="1" dirty="0" err="1">
                <a:solidFill>
                  <a:srgbClr val="0070C0"/>
                </a:solidFill>
              </a:rPr>
              <a:t>cells</a:t>
            </a:r>
            <a:r>
              <a:rPr lang="it-IT" sz="2800" b="1" dirty="0">
                <a:solidFill>
                  <a:srgbClr val="0070C0"/>
                </a:solidFill>
              </a:rPr>
              <a:t>.</a:t>
            </a:r>
          </a:p>
        </p:txBody>
      </p:sp>
      <p:pic>
        <p:nvPicPr>
          <p:cNvPr id="5" name="Immagine 4">
            <a:extLst>
              <a:ext uri="{FF2B5EF4-FFF2-40B4-BE49-F238E27FC236}">
                <a16:creationId xmlns:a16="http://schemas.microsoft.com/office/drawing/2014/main" id="{72968C1F-F4A9-0F46-965F-CF3A74D5EDA9}"/>
              </a:ext>
            </a:extLst>
          </p:cNvPr>
          <p:cNvPicPr>
            <a:picLocks noChangeAspect="1"/>
          </p:cNvPicPr>
          <p:nvPr/>
        </p:nvPicPr>
        <p:blipFill rotWithShape="1">
          <a:blip r:embed="rId2"/>
          <a:srcRect l="1282" r="1616"/>
          <a:stretch/>
        </p:blipFill>
        <p:spPr>
          <a:xfrm>
            <a:off x="1866900" y="1520472"/>
            <a:ext cx="7594600" cy="4835878"/>
          </a:xfrm>
          <a:prstGeom prst="rect">
            <a:avLst/>
          </a:prstGeom>
        </p:spPr>
      </p:pic>
      <p:sp>
        <p:nvSpPr>
          <p:cNvPr id="6" name="Rettangolo 5">
            <a:extLst>
              <a:ext uri="{FF2B5EF4-FFF2-40B4-BE49-F238E27FC236}">
                <a16:creationId xmlns:a16="http://schemas.microsoft.com/office/drawing/2014/main" id="{E8BB72F9-680C-2A42-8F64-7F741829CC0A}"/>
              </a:ext>
            </a:extLst>
          </p:cNvPr>
          <p:cNvSpPr/>
          <p:nvPr/>
        </p:nvSpPr>
        <p:spPr>
          <a:xfrm>
            <a:off x="7044205" y="2279134"/>
            <a:ext cx="1262269" cy="369332"/>
          </a:xfrm>
          <a:prstGeom prst="rect">
            <a:avLst/>
          </a:prstGeom>
        </p:spPr>
        <p:txBody>
          <a:bodyPr wrap="none">
            <a:spAutoFit/>
          </a:bodyPr>
          <a:lstStyle/>
          <a:p>
            <a:r>
              <a:rPr lang="it-IT" u="sng" dirty="0">
                <a:solidFill>
                  <a:srgbClr val="2E2E2E"/>
                </a:solidFill>
                <a:latin typeface="NexusSerif"/>
                <a:hlinkClick r:id="rId3" tooltip="Learn more about Triglyceride from ScienceDirect's AI-generated Topic Pages"/>
              </a:rPr>
              <a:t>Triglyceride</a:t>
            </a:r>
            <a:endParaRPr lang="it-IT" dirty="0"/>
          </a:p>
        </p:txBody>
      </p:sp>
      <p:sp>
        <p:nvSpPr>
          <p:cNvPr id="7" name="Rettangolo 6">
            <a:extLst>
              <a:ext uri="{FF2B5EF4-FFF2-40B4-BE49-F238E27FC236}">
                <a16:creationId xmlns:a16="http://schemas.microsoft.com/office/drawing/2014/main" id="{EFF07434-F6AF-ED4D-8B51-1DDD768B9593}"/>
              </a:ext>
            </a:extLst>
          </p:cNvPr>
          <p:cNvSpPr/>
          <p:nvPr/>
        </p:nvSpPr>
        <p:spPr>
          <a:xfrm>
            <a:off x="5023010" y="4615934"/>
            <a:ext cx="1513428" cy="369332"/>
          </a:xfrm>
          <a:prstGeom prst="rect">
            <a:avLst/>
          </a:prstGeom>
        </p:spPr>
        <p:txBody>
          <a:bodyPr wrap="none">
            <a:spAutoFit/>
          </a:bodyPr>
          <a:lstStyle/>
          <a:p>
            <a:r>
              <a:rPr lang="it-IT" u="sng" dirty="0">
                <a:solidFill>
                  <a:srgbClr val="2E2E2E"/>
                </a:solidFill>
                <a:latin typeface="NexusSerif"/>
                <a:hlinkClick r:id="rId4" tooltip="Learn more about Lipid droplets from ScienceDirect's AI-generated Topic Pages"/>
              </a:rPr>
              <a:t>Lipid droplets</a:t>
            </a:r>
            <a:r>
              <a:rPr lang="it-IT" dirty="0">
                <a:solidFill>
                  <a:srgbClr val="2E2E2E"/>
                </a:solidFill>
                <a:latin typeface="NexusSerif"/>
              </a:rPr>
              <a:t> </a:t>
            </a:r>
            <a:endParaRPr lang="it-IT" dirty="0"/>
          </a:p>
        </p:txBody>
      </p:sp>
      <p:sp>
        <p:nvSpPr>
          <p:cNvPr id="9" name="Rettangolo 8">
            <a:extLst>
              <a:ext uri="{FF2B5EF4-FFF2-40B4-BE49-F238E27FC236}">
                <a16:creationId xmlns:a16="http://schemas.microsoft.com/office/drawing/2014/main" id="{DAB9FAF3-FD16-5E4F-A405-353FDDF35D38}"/>
              </a:ext>
            </a:extLst>
          </p:cNvPr>
          <p:cNvSpPr/>
          <p:nvPr/>
        </p:nvSpPr>
        <p:spPr>
          <a:xfrm>
            <a:off x="4283799" y="6457434"/>
            <a:ext cx="2973186" cy="276999"/>
          </a:xfrm>
          <a:prstGeom prst="rect">
            <a:avLst/>
          </a:prstGeom>
        </p:spPr>
        <p:txBody>
          <a:bodyPr wrap="none">
            <a:spAutoFit/>
          </a:bodyPr>
          <a:lstStyle/>
          <a:p>
            <a:r>
              <a:rPr lang="it-IT" sz="1200" dirty="0" err="1"/>
              <a:t>https</a:t>
            </a:r>
            <a:r>
              <a:rPr lang="it-IT" sz="1200" dirty="0"/>
              <a:t>://</a:t>
            </a:r>
            <a:r>
              <a:rPr lang="it-IT" sz="1200" dirty="0" err="1"/>
              <a:t>doi.org</a:t>
            </a:r>
            <a:r>
              <a:rPr lang="it-IT" sz="1200" dirty="0"/>
              <a:t>/10.1016/j.fitote.2013.12.003</a:t>
            </a:r>
          </a:p>
        </p:txBody>
      </p:sp>
      <p:sp>
        <p:nvSpPr>
          <p:cNvPr id="10" name="Rettangolo 9">
            <a:extLst>
              <a:ext uri="{FF2B5EF4-FFF2-40B4-BE49-F238E27FC236}">
                <a16:creationId xmlns:a16="http://schemas.microsoft.com/office/drawing/2014/main" id="{74472CCC-F367-3C41-B3DD-49C589F6E4E2}"/>
              </a:ext>
            </a:extLst>
          </p:cNvPr>
          <p:cNvSpPr/>
          <p:nvPr/>
        </p:nvSpPr>
        <p:spPr>
          <a:xfrm>
            <a:off x="9461500" y="1643356"/>
            <a:ext cx="2451774" cy="2031325"/>
          </a:xfrm>
          <a:prstGeom prst="rect">
            <a:avLst/>
          </a:prstGeom>
        </p:spPr>
        <p:txBody>
          <a:bodyPr wrap="square">
            <a:spAutoFit/>
          </a:bodyPr>
          <a:lstStyle/>
          <a:p>
            <a:r>
              <a:rPr lang="it-IT" dirty="0"/>
              <a:t>3T3-L1 </a:t>
            </a:r>
            <a:r>
              <a:rPr lang="it-IT" dirty="0" err="1"/>
              <a:t>cells</a:t>
            </a:r>
            <a:r>
              <a:rPr lang="it-IT" dirty="0"/>
              <a:t> </a:t>
            </a:r>
            <a:r>
              <a:rPr lang="it-IT" dirty="0" err="1"/>
              <a:t>have</a:t>
            </a:r>
            <a:r>
              <a:rPr lang="it-IT" dirty="0"/>
              <a:t> long </a:t>
            </a:r>
            <a:r>
              <a:rPr lang="it-IT" dirty="0" err="1"/>
              <a:t>served</a:t>
            </a:r>
            <a:r>
              <a:rPr lang="it-IT" dirty="0"/>
              <a:t> </a:t>
            </a:r>
            <a:r>
              <a:rPr lang="it-IT" dirty="0" err="1"/>
              <a:t>as</a:t>
            </a:r>
            <a:r>
              <a:rPr lang="it-IT" dirty="0"/>
              <a:t> a </a:t>
            </a:r>
            <a:r>
              <a:rPr lang="it-IT" dirty="0" err="1"/>
              <a:t>well-established</a:t>
            </a:r>
            <a:r>
              <a:rPr lang="it-IT" dirty="0"/>
              <a:t> </a:t>
            </a:r>
            <a:r>
              <a:rPr lang="it-IT" i="1" dirty="0"/>
              <a:t>in vitro</a:t>
            </a:r>
            <a:r>
              <a:rPr lang="it-IT" dirty="0"/>
              <a:t> </a:t>
            </a:r>
            <a:r>
              <a:rPr lang="it-IT" dirty="0" err="1"/>
              <a:t>assay</a:t>
            </a:r>
            <a:r>
              <a:rPr lang="it-IT" dirty="0"/>
              <a:t> </a:t>
            </a:r>
            <a:r>
              <a:rPr lang="it-IT" dirty="0" err="1"/>
              <a:t>system</a:t>
            </a:r>
            <a:r>
              <a:rPr lang="it-IT" dirty="0"/>
              <a:t> for </a:t>
            </a:r>
            <a:r>
              <a:rPr lang="it-IT" dirty="0" err="1"/>
              <a:t>assessing</a:t>
            </a:r>
            <a:r>
              <a:rPr lang="it-IT" dirty="0"/>
              <a:t> </a:t>
            </a:r>
            <a:r>
              <a:rPr lang="it-IT" dirty="0" err="1"/>
              <a:t>adipogenesis</a:t>
            </a:r>
            <a:r>
              <a:rPr lang="it-IT" dirty="0"/>
              <a:t> and </a:t>
            </a:r>
            <a:r>
              <a:rPr lang="it-IT" dirty="0" err="1"/>
              <a:t>adipocyte</a:t>
            </a:r>
            <a:r>
              <a:rPr lang="it-IT" dirty="0"/>
              <a:t> </a:t>
            </a:r>
            <a:r>
              <a:rPr lang="it-IT" dirty="0" err="1"/>
              <a:t>differentiation</a:t>
            </a:r>
            <a:r>
              <a:rPr lang="it-IT" dirty="0"/>
              <a:t>. </a:t>
            </a:r>
          </a:p>
        </p:txBody>
      </p:sp>
    </p:spTree>
    <p:extLst>
      <p:ext uri="{BB962C8B-B14F-4D97-AF65-F5344CB8AC3E}">
        <p14:creationId xmlns:p14="http://schemas.microsoft.com/office/powerpoint/2010/main" val="101201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F4AD85B-802E-D449-AB79-40310BE2B50D}"/>
              </a:ext>
            </a:extLst>
          </p:cNvPr>
          <p:cNvSpPr>
            <a:spLocks noGrp="1"/>
          </p:cNvSpPr>
          <p:nvPr>
            <p:ph type="sldNum" sz="quarter" idx="12"/>
          </p:nvPr>
        </p:nvSpPr>
        <p:spPr/>
        <p:txBody>
          <a:bodyPr/>
          <a:lstStyle/>
          <a:p>
            <a:fld id="{2E534E1D-766F-9B45-B87B-A1B0CF4BE870}" type="slidenum">
              <a:rPr lang="it-IT" smtClean="0"/>
              <a:t>23</a:t>
            </a:fld>
            <a:endParaRPr lang="it-IT"/>
          </a:p>
        </p:txBody>
      </p:sp>
      <p:sp>
        <p:nvSpPr>
          <p:cNvPr id="3" name="Rettangolo 2">
            <a:extLst>
              <a:ext uri="{FF2B5EF4-FFF2-40B4-BE49-F238E27FC236}">
                <a16:creationId xmlns:a16="http://schemas.microsoft.com/office/drawing/2014/main" id="{8E9153F7-40B6-4042-929D-F4F60AEF8CDC}"/>
              </a:ext>
            </a:extLst>
          </p:cNvPr>
          <p:cNvSpPr/>
          <p:nvPr/>
        </p:nvSpPr>
        <p:spPr>
          <a:xfrm>
            <a:off x="1102514" y="191386"/>
            <a:ext cx="9888531" cy="1692771"/>
          </a:xfrm>
          <a:prstGeom prst="rect">
            <a:avLst/>
          </a:prstGeom>
        </p:spPr>
        <p:txBody>
          <a:bodyPr wrap="square">
            <a:spAutoFit/>
          </a:bodyPr>
          <a:lstStyle/>
          <a:p>
            <a:pPr algn="ctr"/>
            <a:r>
              <a:rPr lang="it-IT" sz="2600" u="sng" dirty="0">
                <a:hlinkClick r:id="rId2" tooltip="Learn more about ESE from ScienceDirect's AI-generated Topic Pages">
                  <a:extLst>
                    <a:ext uri="{A12FA001-AC4F-418D-AE19-62706E023703}">
                      <ahyp:hlinkClr xmlns:ahyp="http://schemas.microsoft.com/office/drawing/2018/hyperlinkcolor" val="tx"/>
                    </a:ext>
                  </a:extLst>
                </a:hlinkClick>
              </a:rPr>
              <a:t>ESE</a:t>
            </a:r>
            <a:r>
              <a:rPr lang="it-IT" sz="2600" dirty="0"/>
              <a:t> </a:t>
            </a:r>
            <a:r>
              <a:rPr lang="it-IT" sz="2600" dirty="0" err="1"/>
              <a:t>reduces</a:t>
            </a:r>
            <a:r>
              <a:rPr lang="it-IT" sz="2600" dirty="0"/>
              <a:t> body mass gain in HFD-</a:t>
            </a:r>
            <a:r>
              <a:rPr lang="it-IT" sz="2600" dirty="0" err="1"/>
              <a:t>fed</a:t>
            </a:r>
            <a:r>
              <a:rPr lang="it-IT" sz="2600" dirty="0"/>
              <a:t> mice.</a:t>
            </a:r>
          </a:p>
          <a:p>
            <a:pPr algn="ctr"/>
            <a:r>
              <a:rPr lang="it-IT" sz="2600" dirty="0"/>
              <a:t>ESE </a:t>
            </a:r>
            <a:r>
              <a:rPr lang="it-IT" sz="2600" dirty="0" err="1"/>
              <a:t>inhibits</a:t>
            </a:r>
            <a:r>
              <a:rPr lang="it-IT" sz="2600" dirty="0"/>
              <a:t> </a:t>
            </a:r>
            <a:r>
              <a:rPr lang="it-IT" sz="2600" dirty="0" err="1"/>
              <a:t>lipid</a:t>
            </a:r>
            <a:r>
              <a:rPr lang="it-IT" sz="2600" dirty="0"/>
              <a:t> </a:t>
            </a:r>
            <a:r>
              <a:rPr lang="it-IT" sz="2600" dirty="0" err="1"/>
              <a:t>accumulation</a:t>
            </a:r>
            <a:r>
              <a:rPr lang="it-IT" sz="2600" dirty="0"/>
              <a:t>   </a:t>
            </a:r>
          </a:p>
          <a:p>
            <a:pPr algn="ctr"/>
            <a:r>
              <a:rPr lang="it-IT" sz="2600" dirty="0"/>
              <a:t>ESE </a:t>
            </a:r>
            <a:r>
              <a:rPr lang="it-IT" sz="2600" dirty="0" err="1"/>
              <a:t>stimulates</a:t>
            </a:r>
            <a:r>
              <a:rPr lang="it-IT" sz="2600" dirty="0"/>
              <a:t> </a:t>
            </a:r>
            <a:r>
              <a:rPr lang="it-IT" sz="2600" dirty="0" err="1"/>
              <a:t>mitochondrial</a:t>
            </a:r>
            <a:r>
              <a:rPr lang="it-IT" sz="2600" dirty="0"/>
              <a:t> </a:t>
            </a:r>
            <a:r>
              <a:rPr lang="it-IT" sz="2600" dirty="0" err="1"/>
              <a:t>biogenesis</a:t>
            </a:r>
            <a:r>
              <a:rPr lang="it-IT" sz="2600" dirty="0"/>
              <a:t> and </a:t>
            </a:r>
            <a:r>
              <a:rPr lang="it-IT" sz="2600" dirty="0" err="1"/>
              <a:t>myogenesis</a:t>
            </a:r>
            <a:r>
              <a:rPr lang="it-IT" sz="2600" dirty="0"/>
              <a:t> in the </a:t>
            </a:r>
            <a:r>
              <a:rPr lang="it-IT" sz="2600" dirty="0" err="1"/>
              <a:t>skeletal</a:t>
            </a:r>
            <a:r>
              <a:rPr lang="it-IT" sz="2600" dirty="0"/>
              <a:t> </a:t>
            </a:r>
            <a:r>
              <a:rPr lang="it-IT" sz="2600" dirty="0" err="1"/>
              <a:t>muscle</a:t>
            </a:r>
            <a:r>
              <a:rPr lang="it-IT" sz="2600" dirty="0"/>
              <a:t>.</a:t>
            </a:r>
            <a:endParaRPr lang="it-IT" sz="2600" dirty="0">
              <a:effectLst/>
            </a:endParaRPr>
          </a:p>
        </p:txBody>
      </p:sp>
      <p:pic>
        <p:nvPicPr>
          <p:cNvPr id="5" name="Immagine 4">
            <a:extLst>
              <a:ext uri="{FF2B5EF4-FFF2-40B4-BE49-F238E27FC236}">
                <a16:creationId xmlns:a16="http://schemas.microsoft.com/office/drawing/2014/main" id="{BE0E46D9-2F10-7B40-9D13-9D23ED38C625}"/>
              </a:ext>
            </a:extLst>
          </p:cNvPr>
          <p:cNvPicPr>
            <a:picLocks noChangeAspect="1"/>
          </p:cNvPicPr>
          <p:nvPr/>
        </p:nvPicPr>
        <p:blipFill rotWithShape="1">
          <a:blip r:embed="rId3"/>
          <a:srcRect l="-162" b="17017"/>
          <a:stretch/>
        </p:blipFill>
        <p:spPr>
          <a:xfrm>
            <a:off x="2154231" y="2009285"/>
            <a:ext cx="7827969" cy="4141788"/>
          </a:xfrm>
          <a:prstGeom prst="rect">
            <a:avLst/>
          </a:prstGeom>
        </p:spPr>
      </p:pic>
      <p:sp>
        <p:nvSpPr>
          <p:cNvPr id="7" name="Rettangolo 6">
            <a:extLst>
              <a:ext uri="{FF2B5EF4-FFF2-40B4-BE49-F238E27FC236}">
                <a16:creationId xmlns:a16="http://schemas.microsoft.com/office/drawing/2014/main" id="{66759F60-CE8E-314E-BFED-4CEF7A1AA19D}"/>
              </a:ext>
            </a:extLst>
          </p:cNvPr>
          <p:cNvSpPr/>
          <p:nvPr/>
        </p:nvSpPr>
        <p:spPr>
          <a:xfrm>
            <a:off x="4673390" y="6151073"/>
            <a:ext cx="3229987" cy="307777"/>
          </a:xfrm>
          <a:prstGeom prst="rect">
            <a:avLst/>
          </a:prstGeom>
        </p:spPr>
        <p:txBody>
          <a:bodyPr wrap="none">
            <a:spAutoFit/>
          </a:bodyPr>
          <a:lstStyle/>
          <a:p>
            <a:r>
              <a:rPr lang="it-IT" sz="1400" dirty="0" err="1"/>
              <a:t>https</a:t>
            </a:r>
            <a:r>
              <a:rPr lang="it-IT" sz="1400" dirty="0"/>
              <a:t>://</a:t>
            </a:r>
            <a:r>
              <a:rPr lang="it-IT" sz="1400" dirty="0" err="1"/>
              <a:t>doi.org</a:t>
            </a:r>
            <a:r>
              <a:rPr lang="it-IT" sz="1400" dirty="0"/>
              <a:t>/10.1016/j.jff.2021.104511</a:t>
            </a:r>
          </a:p>
        </p:txBody>
      </p:sp>
    </p:spTree>
    <p:extLst>
      <p:ext uri="{BB962C8B-B14F-4D97-AF65-F5344CB8AC3E}">
        <p14:creationId xmlns:p14="http://schemas.microsoft.com/office/powerpoint/2010/main" val="24525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22095" y="608780"/>
            <a:ext cx="7717886" cy="1323439"/>
          </a:xfrm>
          <a:prstGeom prst="rect">
            <a:avLst/>
          </a:prstGeom>
          <a:noFill/>
        </p:spPr>
        <p:txBody>
          <a:bodyPr wrap="square" rtlCol="0">
            <a:spAutoFit/>
          </a:bodyPr>
          <a:lstStyle/>
          <a:p>
            <a:pPr algn="just"/>
            <a:r>
              <a:rPr lang="it-IT" sz="2000" b="1" dirty="0">
                <a:solidFill>
                  <a:srgbClr val="00B0F0"/>
                </a:solidFill>
                <a:cs typeface="Arial" panose="020B0604020202020204" pitchFamily="34" charset="0"/>
              </a:rPr>
              <a:t>The </a:t>
            </a:r>
            <a:r>
              <a:rPr lang="it-IT" sz="2000" b="1" dirty="0" err="1">
                <a:solidFill>
                  <a:srgbClr val="00B0F0"/>
                </a:solidFill>
                <a:cs typeface="Arial" panose="020B0604020202020204" pitchFamily="34" charset="0"/>
              </a:rPr>
              <a:t>biological</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properties</a:t>
            </a:r>
            <a:r>
              <a:rPr lang="it-IT" sz="2000" b="1" dirty="0">
                <a:solidFill>
                  <a:srgbClr val="00B0F0"/>
                </a:solidFill>
                <a:cs typeface="Arial" panose="020B0604020202020204" pitchFamily="34" charset="0"/>
              </a:rPr>
              <a:t> of </a:t>
            </a:r>
            <a:r>
              <a:rPr lang="it-IT" sz="2000" b="1" dirty="0" err="1">
                <a:solidFill>
                  <a:srgbClr val="00B0F0"/>
                </a:solidFill>
                <a:cs typeface="Arial" panose="020B0604020202020204" pitchFamily="34" charset="0"/>
              </a:rPr>
              <a:t>various</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bioactive</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metabolites</a:t>
            </a:r>
            <a:r>
              <a:rPr lang="it-IT" sz="2000" b="1" dirty="0">
                <a:solidFill>
                  <a:srgbClr val="00B0F0"/>
                </a:solidFill>
                <a:cs typeface="Arial" panose="020B0604020202020204" pitchFamily="34" charset="0"/>
              </a:rPr>
              <a:t> from marine </a:t>
            </a:r>
            <a:r>
              <a:rPr lang="it-IT" sz="2000" b="1" dirty="0" err="1">
                <a:solidFill>
                  <a:srgbClr val="00B0F0"/>
                </a:solidFill>
                <a:cs typeface="Arial" panose="020B0604020202020204" pitchFamily="34" charset="0"/>
              </a:rPr>
              <a:t>algae</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have</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been</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recently</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extensively</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reviewed</a:t>
            </a:r>
            <a:r>
              <a:rPr lang="it-IT" sz="2000" b="1" dirty="0">
                <a:solidFill>
                  <a:srgbClr val="00B0F0"/>
                </a:solidFill>
                <a:cs typeface="Arial" panose="020B0604020202020204" pitchFamily="34" charset="0"/>
              </a:rPr>
              <a:t> by a </a:t>
            </a:r>
            <a:r>
              <a:rPr lang="it-IT" sz="2000" b="1" dirty="0" err="1">
                <a:solidFill>
                  <a:srgbClr val="00B0F0"/>
                </a:solidFill>
                <a:cs typeface="Arial" panose="020B0604020202020204" pitchFamily="34" charset="0"/>
              </a:rPr>
              <a:t>number</a:t>
            </a:r>
            <a:r>
              <a:rPr lang="it-IT" sz="2000" b="1" dirty="0">
                <a:solidFill>
                  <a:srgbClr val="00B0F0"/>
                </a:solidFill>
                <a:cs typeface="Arial" panose="020B0604020202020204" pitchFamily="34" charset="0"/>
              </a:rPr>
              <a:t> of </a:t>
            </a:r>
            <a:r>
              <a:rPr lang="it-IT" sz="2000" b="1" dirty="0" err="1">
                <a:solidFill>
                  <a:srgbClr val="00B0F0"/>
                </a:solidFill>
                <a:cs typeface="Arial" panose="020B0604020202020204" pitchFamily="34" charset="0"/>
              </a:rPr>
              <a:t>studies</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including</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phlorotannins</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polysaccharides</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protein</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hydrolysates</a:t>
            </a:r>
            <a:r>
              <a:rPr lang="it-IT" sz="2000" b="1" dirty="0">
                <a:solidFill>
                  <a:srgbClr val="00B0F0"/>
                </a:solidFill>
                <a:cs typeface="Arial" panose="020B0604020202020204" pitchFamily="34" charset="0"/>
              </a:rPr>
              <a:t> and </a:t>
            </a:r>
            <a:r>
              <a:rPr lang="it-IT" sz="2000" b="1" dirty="0" err="1">
                <a:solidFill>
                  <a:srgbClr val="00B0F0"/>
                </a:solidFill>
                <a:cs typeface="Arial" panose="020B0604020202020204" pitchFamily="34" charset="0"/>
              </a:rPr>
              <a:t>bioactive</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peptides</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alkaloids</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halogenated</a:t>
            </a:r>
            <a:r>
              <a:rPr lang="it-IT" sz="2000" b="1" dirty="0">
                <a:solidFill>
                  <a:srgbClr val="00B0F0"/>
                </a:solidFill>
                <a:cs typeface="Arial" panose="020B0604020202020204" pitchFamily="34" charset="0"/>
              </a:rPr>
              <a:t> </a:t>
            </a:r>
            <a:r>
              <a:rPr lang="it-IT" sz="2000" b="1" dirty="0" err="1">
                <a:solidFill>
                  <a:srgbClr val="00B0F0"/>
                </a:solidFill>
                <a:cs typeface="Arial" panose="020B0604020202020204" pitchFamily="34" charset="0"/>
              </a:rPr>
              <a:t>terpenoids</a:t>
            </a:r>
            <a:r>
              <a:rPr lang="it-IT" sz="2000" b="1" dirty="0">
                <a:solidFill>
                  <a:srgbClr val="00B0F0"/>
                </a:solidFill>
                <a:cs typeface="Arial" panose="020B0604020202020204" pitchFamily="34" charset="0"/>
              </a:rPr>
              <a:t> and </a:t>
            </a:r>
            <a:r>
              <a:rPr lang="it-IT" sz="2000" b="1" dirty="0" err="1">
                <a:solidFill>
                  <a:srgbClr val="00B0F0"/>
                </a:solidFill>
                <a:cs typeface="Arial" panose="020B0604020202020204" pitchFamily="34" charset="0"/>
              </a:rPr>
              <a:t>pigments</a:t>
            </a:r>
            <a:r>
              <a:rPr lang="it-IT" sz="2000" b="1" dirty="0">
                <a:solidFill>
                  <a:srgbClr val="00B0F0"/>
                </a:solidFill>
                <a:cs typeface="Arial" panose="020B0604020202020204" pitchFamily="34" charset="0"/>
              </a:rPr>
              <a:t>.</a:t>
            </a:r>
          </a:p>
        </p:txBody>
      </p:sp>
      <p:sp>
        <p:nvSpPr>
          <p:cNvPr id="5" name="CasellaDiTesto 4"/>
          <p:cNvSpPr txBox="1"/>
          <p:nvPr/>
        </p:nvSpPr>
        <p:spPr>
          <a:xfrm>
            <a:off x="4655840" y="2636913"/>
            <a:ext cx="2205604" cy="461665"/>
          </a:xfrm>
          <a:prstGeom prst="rect">
            <a:avLst/>
          </a:prstGeom>
          <a:noFill/>
        </p:spPr>
        <p:txBody>
          <a:bodyPr wrap="none" rtlCol="0">
            <a:spAutoFit/>
          </a:bodyPr>
          <a:lstStyle/>
          <a:p>
            <a:r>
              <a:rPr lang="it-IT" sz="2400" b="1" dirty="0" err="1">
                <a:cs typeface="Arial" panose="020B0604020202020204" pitchFamily="34" charset="0"/>
              </a:rPr>
              <a:t>Polysaccharides</a:t>
            </a:r>
            <a:endParaRPr lang="it-IT" sz="2400" b="1" dirty="0">
              <a:cs typeface="Arial" panose="020B0604020202020204" pitchFamily="34" charset="0"/>
            </a:endParaRPr>
          </a:p>
        </p:txBody>
      </p:sp>
      <p:sp>
        <p:nvSpPr>
          <p:cNvPr id="6" name="CasellaDiTesto 5"/>
          <p:cNvSpPr txBox="1"/>
          <p:nvPr/>
        </p:nvSpPr>
        <p:spPr>
          <a:xfrm>
            <a:off x="1824554" y="3184526"/>
            <a:ext cx="8712968" cy="2308324"/>
          </a:xfrm>
          <a:prstGeom prst="rect">
            <a:avLst/>
          </a:prstGeom>
          <a:noFill/>
        </p:spPr>
        <p:txBody>
          <a:bodyPr wrap="square" rtlCol="0">
            <a:spAutoFit/>
          </a:bodyPr>
          <a:lstStyle/>
          <a:p>
            <a:pPr marL="342900" indent="-342900" algn="just">
              <a:buFont typeface="Wingdings" pitchFamily="2" charset="2"/>
              <a:buChar char="Ø"/>
            </a:pPr>
            <a:r>
              <a:rPr lang="it-IT" sz="2400" dirty="0" err="1">
                <a:latin typeface="Calibri" panose="020F0502020204030204" pitchFamily="34" charset="0"/>
                <a:cs typeface="Calibri" panose="020F0502020204030204" pitchFamily="34" charset="0"/>
              </a:rPr>
              <a:t>Seaweeds</a:t>
            </a:r>
            <a:r>
              <a:rPr lang="it-IT" sz="2400" dirty="0">
                <a:latin typeface="Calibri" panose="020F0502020204030204" pitchFamily="34" charset="0"/>
                <a:cs typeface="Calibri" panose="020F0502020204030204" pitchFamily="34" charset="0"/>
              </a:rPr>
              <a:t> or marine </a:t>
            </a:r>
            <a:r>
              <a:rPr lang="it-IT" sz="2400" dirty="0" err="1">
                <a:latin typeface="Calibri" panose="020F0502020204030204" pitchFamily="34" charset="0"/>
                <a:cs typeface="Calibri" panose="020F0502020204030204" pitchFamily="34" charset="0"/>
              </a:rPr>
              <a:t>macroalgae</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contain</a:t>
            </a:r>
            <a:r>
              <a:rPr lang="it-IT" sz="2400" dirty="0">
                <a:latin typeface="Calibri" panose="020F0502020204030204" pitchFamily="34" charset="0"/>
                <a:cs typeface="Calibri" panose="020F0502020204030204" pitchFamily="34" charset="0"/>
              </a:rPr>
              <a:t> a wide </a:t>
            </a:r>
            <a:r>
              <a:rPr lang="it-IT" sz="2400" dirty="0" err="1">
                <a:latin typeface="Calibri" panose="020F0502020204030204" pitchFamily="34" charset="0"/>
                <a:cs typeface="Calibri" panose="020F0502020204030204" pitchFamily="34" charset="0"/>
              </a:rPr>
              <a:t>range</a:t>
            </a:r>
            <a:r>
              <a:rPr lang="it-IT" sz="2400" dirty="0">
                <a:latin typeface="Calibri" panose="020F0502020204030204" pitchFamily="34" charset="0"/>
                <a:cs typeface="Calibri" panose="020F0502020204030204" pitchFamily="34" charset="0"/>
              </a:rPr>
              <a:t> of </a:t>
            </a:r>
            <a:r>
              <a:rPr lang="it-IT" sz="2400" dirty="0" err="1">
                <a:latin typeface="Calibri" panose="020F0502020204030204" pitchFamily="34" charset="0"/>
                <a:cs typeface="Calibri" panose="020F0502020204030204" pitchFamily="34" charset="0"/>
              </a:rPr>
              <a:t>polysaccharides</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which</a:t>
            </a:r>
            <a:r>
              <a:rPr lang="it-IT" sz="2400" dirty="0">
                <a:latin typeface="Calibri" panose="020F0502020204030204" pitchFamily="34" charset="0"/>
                <a:cs typeface="Calibri" panose="020F0502020204030204" pitchFamily="34" charset="0"/>
              </a:rPr>
              <a:t> are </a:t>
            </a:r>
            <a:r>
              <a:rPr lang="it-IT" sz="2400" dirty="0" err="1">
                <a:latin typeface="Calibri" panose="020F0502020204030204" pitchFamily="34" charset="0"/>
                <a:cs typeface="Calibri" panose="020F0502020204030204" pitchFamily="34" charset="0"/>
              </a:rPr>
              <a:t>described</a:t>
            </a:r>
            <a:r>
              <a:rPr lang="it-IT" sz="2400" dirty="0">
                <a:latin typeface="Calibri" panose="020F0502020204030204" pitchFamily="34" charset="0"/>
                <a:cs typeface="Calibri" panose="020F0502020204030204" pitchFamily="34" charset="0"/>
              </a:rPr>
              <a:t> to </a:t>
            </a:r>
            <a:r>
              <a:rPr lang="it-IT" sz="2400" dirty="0" err="1">
                <a:latin typeface="Calibri" panose="020F0502020204030204" pitchFamily="34" charset="0"/>
                <a:cs typeface="Calibri" panose="020F0502020204030204" pitchFamily="34" charset="0"/>
              </a:rPr>
              <a:t>possess</a:t>
            </a:r>
            <a:r>
              <a:rPr lang="it-IT" sz="2400" dirty="0">
                <a:latin typeface="Calibri" panose="020F0502020204030204" pitchFamily="34" charset="0"/>
                <a:cs typeface="Calibri" panose="020F0502020204030204" pitchFamily="34" charset="0"/>
              </a:rPr>
              <a:t> a </a:t>
            </a:r>
            <a:r>
              <a:rPr lang="it-IT" sz="2400" dirty="0" err="1">
                <a:latin typeface="Calibri" panose="020F0502020204030204" pitchFamily="34" charset="0"/>
                <a:cs typeface="Calibri" panose="020F0502020204030204" pitchFamily="34" charset="0"/>
              </a:rPr>
              <a:t>plethora</a:t>
            </a:r>
            <a:r>
              <a:rPr lang="it-IT" sz="2400" dirty="0">
                <a:latin typeface="Calibri" panose="020F0502020204030204" pitchFamily="34" charset="0"/>
                <a:cs typeface="Calibri" panose="020F0502020204030204" pitchFamily="34" charset="0"/>
              </a:rPr>
              <a:t> of </a:t>
            </a:r>
            <a:r>
              <a:rPr lang="it-IT" sz="2400" dirty="0" err="1">
                <a:latin typeface="Calibri" panose="020F0502020204030204" pitchFamily="34" charset="0"/>
                <a:cs typeface="Calibri" panose="020F0502020204030204" pitchFamily="34" charset="0"/>
              </a:rPr>
              <a:t>pharmacological</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activites</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including</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anticancer</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antiinflammatory</a:t>
            </a:r>
            <a:r>
              <a:rPr lang="it-IT" sz="2400" dirty="0">
                <a:latin typeface="Calibri" panose="020F0502020204030204" pitchFamily="34" charset="0"/>
                <a:cs typeface="Calibri" panose="020F0502020204030204" pitchFamily="34" charset="0"/>
              </a:rPr>
              <a:t>, and </a:t>
            </a:r>
            <a:r>
              <a:rPr lang="it-IT" sz="2400" dirty="0" err="1">
                <a:latin typeface="Calibri" panose="020F0502020204030204" pitchFamily="34" charset="0"/>
                <a:cs typeface="Calibri" panose="020F0502020204030204" pitchFamily="34" charset="0"/>
              </a:rPr>
              <a:t>excellent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antioxidant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activities</a:t>
            </a:r>
            <a:r>
              <a:rPr lang="it-IT" sz="2400" dirty="0">
                <a:latin typeface="Calibri" panose="020F0502020204030204" pitchFamily="34" charset="0"/>
                <a:cs typeface="Calibri" panose="020F0502020204030204" pitchFamily="34" charset="0"/>
              </a:rPr>
              <a:t>. </a:t>
            </a:r>
          </a:p>
          <a:p>
            <a:pPr marL="342900" indent="-342900" algn="just">
              <a:buFont typeface="Wingdings" pitchFamily="2" charset="2"/>
              <a:buChar char="Ø"/>
            </a:pPr>
            <a:r>
              <a:rPr lang="it-IT" sz="2400" dirty="0">
                <a:latin typeface="Calibri" panose="020F0502020204030204" pitchFamily="34" charset="0"/>
                <a:cs typeface="Calibri" panose="020F0502020204030204" pitchFamily="34" charset="0"/>
              </a:rPr>
              <a:t>The </a:t>
            </a:r>
            <a:r>
              <a:rPr lang="it-IT" sz="2400" dirty="0" err="1">
                <a:latin typeface="Calibri" panose="020F0502020204030204" pitchFamily="34" charset="0"/>
                <a:cs typeface="Calibri" panose="020F0502020204030204" pitchFamily="34" charset="0"/>
              </a:rPr>
              <a:t>significant</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polysaccharides</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found</a:t>
            </a:r>
            <a:r>
              <a:rPr lang="it-IT" sz="2400" dirty="0">
                <a:latin typeface="Calibri" panose="020F0502020204030204" pitchFamily="34" charset="0"/>
                <a:cs typeface="Calibri" panose="020F0502020204030204" pitchFamily="34" charset="0"/>
              </a:rPr>
              <a:t> in marine </a:t>
            </a:r>
            <a:r>
              <a:rPr lang="it-IT" sz="2400" dirty="0" err="1">
                <a:latin typeface="Calibri" panose="020F0502020204030204" pitchFamily="34" charset="0"/>
                <a:cs typeface="Calibri" panose="020F0502020204030204" pitchFamily="34" charset="0"/>
              </a:rPr>
              <a:t>algae</a:t>
            </a:r>
            <a:r>
              <a:rPr lang="it-IT" sz="2400" dirty="0">
                <a:latin typeface="Calibri" panose="020F0502020204030204" pitchFamily="34" charset="0"/>
                <a:cs typeface="Calibri" panose="020F0502020204030204" pitchFamily="34" charset="0"/>
              </a:rPr>
              <a:t> are </a:t>
            </a:r>
            <a:r>
              <a:rPr lang="it-IT" sz="2400" dirty="0" err="1">
                <a:latin typeface="Calibri" panose="020F0502020204030204" pitchFamily="34" charset="0"/>
                <a:cs typeface="Calibri" panose="020F0502020204030204" pitchFamily="34" charset="0"/>
              </a:rPr>
              <a:t>alginates</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agarans</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carrageenan</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fucoidan</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laminarin</a:t>
            </a:r>
            <a:r>
              <a:rPr lang="it-IT" sz="2400" dirty="0">
                <a:latin typeface="Calibri" panose="020F0502020204030204" pitchFamily="34" charset="0"/>
                <a:cs typeface="Calibri" panose="020F0502020204030204" pitchFamily="34" charset="0"/>
              </a:rPr>
              <a:t>, and </a:t>
            </a:r>
            <a:r>
              <a:rPr lang="it-IT" sz="2400" dirty="0" err="1">
                <a:latin typeface="Calibri" panose="020F0502020204030204" pitchFamily="34" charset="0"/>
                <a:cs typeface="Calibri" panose="020F0502020204030204" pitchFamily="34" charset="0"/>
              </a:rPr>
              <a:t>ulvans</a:t>
            </a:r>
            <a:r>
              <a:rPr lang="it-IT"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3443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901190" y="137964"/>
            <a:ext cx="2271904" cy="523220"/>
          </a:xfrm>
          <a:prstGeom prst="rect">
            <a:avLst/>
          </a:prstGeom>
          <a:noFill/>
        </p:spPr>
        <p:txBody>
          <a:bodyPr wrap="none" rtlCol="0">
            <a:spAutoFit/>
          </a:bodyPr>
          <a:lstStyle/>
          <a:p>
            <a:r>
              <a:rPr lang="it-IT" sz="2800" b="1" dirty="0" err="1">
                <a:solidFill>
                  <a:srgbClr val="0070C0"/>
                </a:solidFill>
                <a:latin typeface="Calibri" panose="020F0502020204030204" pitchFamily="34" charset="0"/>
                <a:cs typeface="Calibri" panose="020F0502020204030204" pitchFamily="34" charset="0"/>
              </a:rPr>
              <a:t>Phlorotannins</a:t>
            </a:r>
            <a:endParaRPr lang="it-IT" sz="2800" b="1" dirty="0">
              <a:solidFill>
                <a:srgbClr val="0070C0"/>
              </a:solidFill>
              <a:latin typeface="Calibri" panose="020F0502020204030204" pitchFamily="34" charset="0"/>
              <a:cs typeface="Calibri" panose="020F0502020204030204" pitchFamily="34" charset="0"/>
            </a:endParaRPr>
          </a:p>
        </p:txBody>
      </p:sp>
      <p:sp>
        <p:nvSpPr>
          <p:cNvPr id="8" name="CasellaDiTesto 7"/>
          <p:cNvSpPr txBox="1"/>
          <p:nvPr/>
        </p:nvSpPr>
        <p:spPr>
          <a:xfrm>
            <a:off x="61792" y="661184"/>
            <a:ext cx="11950700" cy="2308324"/>
          </a:xfrm>
          <a:prstGeom prst="rect">
            <a:avLst/>
          </a:prstGeom>
          <a:noFill/>
        </p:spPr>
        <p:txBody>
          <a:bodyPr wrap="square" rtlCol="0">
            <a:spAutoFit/>
          </a:bodyPr>
          <a:lstStyle/>
          <a:p>
            <a:pPr marL="342900" indent="-342900" algn="just">
              <a:buFont typeface="Wingdings" pitchFamily="2" charset="2"/>
              <a:buChar char="Ø"/>
            </a:pPr>
            <a:r>
              <a:rPr lang="en-US" sz="2400" dirty="0" err="1">
                <a:cs typeface="Arial" panose="020B0604020202020204" pitchFamily="34" charset="0"/>
              </a:rPr>
              <a:t>Phlorotannins</a:t>
            </a:r>
            <a:r>
              <a:rPr lang="en-US" sz="2400" dirty="0">
                <a:cs typeface="Arial" panose="020B0604020202020204" pitchFamily="34" charset="0"/>
              </a:rPr>
              <a:t>, more commonly known as algal polyphenols, are polymers of phloroglucinols which comprise up to 15% of dry weight of brown algae. </a:t>
            </a:r>
          </a:p>
          <a:p>
            <a:pPr marL="342900" indent="-342900" algn="just">
              <a:buFont typeface="Wingdings" pitchFamily="2" charset="2"/>
              <a:buChar char="Ø"/>
            </a:pPr>
            <a:r>
              <a:rPr lang="en-US" sz="2400" dirty="0" err="1">
                <a:cs typeface="Arial" panose="020B0604020202020204" pitchFamily="34" charset="0"/>
              </a:rPr>
              <a:t>Laminariacea</a:t>
            </a:r>
            <a:r>
              <a:rPr lang="en-US" sz="2400" dirty="0">
                <a:cs typeface="Arial" panose="020B0604020202020204" pitchFamily="34" charset="0"/>
              </a:rPr>
              <a:t> have been documented to be the most abundant source of </a:t>
            </a:r>
            <a:r>
              <a:rPr lang="en-US" sz="2400" dirty="0" err="1">
                <a:cs typeface="Arial" panose="020B0604020202020204" pitchFamily="34" charset="0"/>
              </a:rPr>
              <a:t>phlorotannins</a:t>
            </a:r>
            <a:r>
              <a:rPr lang="en-US" sz="2400" dirty="0">
                <a:cs typeface="Arial" panose="020B0604020202020204" pitchFamily="34" charset="0"/>
              </a:rPr>
              <a:t> in marine algae. </a:t>
            </a:r>
          </a:p>
          <a:p>
            <a:pPr marL="342900" indent="-342900" algn="just">
              <a:buFont typeface="Wingdings" pitchFamily="2" charset="2"/>
              <a:buChar char="Ø"/>
            </a:pPr>
            <a:r>
              <a:rPr lang="en-US" sz="2400" dirty="0" err="1">
                <a:cs typeface="Arial" panose="020B0604020202020204" pitchFamily="34" charset="0"/>
              </a:rPr>
              <a:t>Phlorotannins</a:t>
            </a:r>
            <a:r>
              <a:rPr lang="en-US" sz="2400" dirty="0">
                <a:cs typeface="Arial" panose="020B0604020202020204" pitchFamily="34" charset="0"/>
              </a:rPr>
              <a:t> have been found to possess antimicrobial, antioxidant, anti-HIV, antiproliferative, anti-inflammatory, </a:t>
            </a:r>
            <a:r>
              <a:rPr lang="en-US" sz="2400" dirty="0" err="1">
                <a:cs typeface="Arial" panose="020B0604020202020204" pitchFamily="34" charset="0"/>
              </a:rPr>
              <a:t>antidiabetes</a:t>
            </a:r>
            <a:r>
              <a:rPr lang="en-US" sz="2400" dirty="0">
                <a:cs typeface="Arial" panose="020B0604020202020204" pitchFamily="34" charset="0"/>
              </a:rPr>
              <a:t> and neuroprotective properties</a:t>
            </a:r>
          </a:p>
        </p:txBody>
      </p:sp>
      <p:pic>
        <p:nvPicPr>
          <p:cNvPr id="4" name="Immagine 3">
            <a:extLst>
              <a:ext uri="{FF2B5EF4-FFF2-40B4-BE49-F238E27FC236}">
                <a16:creationId xmlns:a16="http://schemas.microsoft.com/office/drawing/2014/main" id="{79ECC9EC-0A4E-5F48-8FB0-1B56B2F0EC2B}"/>
              </a:ext>
            </a:extLst>
          </p:cNvPr>
          <p:cNvPicPr>
            <a:picLocks noChangeAspect="1"/>
          </p:cNvPicPr>
          <p:nvPr/>
        </p:nvPicPr>
        <p:blipFill rotWithShape="1">
          <a:blip r:embed="rId2"/>
          <a:srcRect l="5728" t="6111" r="16849"/>
          <a:stretch/>
        </p:blipFill>
        <p:spPr>
          <a:xfrm>
            <a:off x="3581400" y="3225800"/>
            <a:ext cx="4914775" cy="3441700"/>
          </a:xfrm>
          <a:prstGeom prst="rect">
            <a:avLst/>
          </a:prstGeom>
        </p:spPr>
      </p:pic>
    </p:spTree>
    <p:extLst>
      <p:ext uri="{BB962C8B-B14F-4D97-AF65-F5344CB8AC3E}">
        <p14:creationId xmlns:p14="http://schemas.microsoft.com/office/powerpoint/2010/main" val="114220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b="4434"/>
          <a:stretch/>
        </p:blipFill>
        <p:spPr>
          <a:xfrm>
            <a:off x="1543157" y="11518"/>
            <a:ext cx="5472608" cy="6585835"/>
          </a:xfrm>
          <a:prstGeom prst="rect">
            <a:avLst/>
          </a:prstGeom>
        </p:spPr>
      </p:pic>
      <p:sp>
        <p:nvSpPr>
          <p:cNvPr id="5" name="Ovale 4"/>
          <p:cNvSpPr/>
          <p:nvPr/>
        </p:nvSpPr>
        <p:spPr>
          <a:xfrm>
            <a:off x="4745475" y="3789040"/>
            <a:ext cx="2217599" cy="2088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745474" y="116632"/>
            <a:ext cx="1854582" cy="2160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963074" y="260648"/>
            <a:ext cx="3597422" cy="4154984"/>
          </a:xfrm>
          <a:prstGeom prst="rect">
            <a:avLst/>
          </a:prstGeom>
          <a:noFill/>
        </p:spPr>
        <p:txBody>
          <a:bodyPr wrap="square" rtlCol="0">
            <a:spAutoFit/>
          </a:bodyPr>
          <a:lstStyle/>
          <a:p>
            <a:r>
              <a:rPr lang="it-IT" sz="2400" b="1" dirty="0">
                <a:latin typeface="Calibri" panose="020F0502020204030204" pitchFamily="34" charset="0"/>
                <a:cs typeface="Calibri" panose="020F0502020204030204" pitchFamily="34" charset="0"/>
              </a:rPr>
              <a:t>8: </a:t>
            </a:r>
            <a:r>
              <a:rPr lang="it-IT" sz="2400" b="1" dirty="0" err="1">
                <a:latin typeface="Calibri" panose="020F0502020204030204" pitchFamily="34" charset="0"/>
                <a:cs typeface="Calibri" panose="020F0502020204030204" pitchFamily="34" charset="0"/>
              </a:rPr>
              <a:t>Dieckol</a:t>
            </a:r>
            <a:r>
              <a:rPr lang="it-IT" sz="2400" dirty="0">
                <a:latin typeface="Calibri" panose="020F0502020204030204" pitchFamily="34" charset="0"/>
                <a:cs typeface="Calibri" panose="020F0502020204030204" pitchFamily="34" charset="0"/>
              </a:rPr>
              <a:t>:</a:t>
            </a:r>
            <a:r>
              <a:rPr lang="it-IT" sz="2400" b="1"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anti-diabetic</a:t>
            </a:r>
            <a:r>
              <a:rPr lang="it-IT" sz="2400" dirty="0">
                <a:latin typeface="Calibri" panose="020F0502020204030204" pitchFamily="34" charset="0"/>
                <a:cs typeface="Calibri" panose="020F0502020204030204" pitchFamily="34" charset="0"/>
              </a:rPr>
              <a:t>, anti-</a:t>
            </a:r>
            <a:r>
              <a:rPr lang="it-IT" sz="2400" dirty="0" err="1">
                <a:latin typeface="Calibri" panose="020F0502020204030204" pitchFamily="34" charset="0"/>
                <a:cs typeface="Calibri" panose="020F0502020204030204" pitchFamily="34" charset="0"/>
              </a:rPr>
              <a:t>aging</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antibacterial</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anti-diabetic</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matrix</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metalloproteinases</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inhibition</a:t>
            </a:r>
            <a:r>
              <a:rPr lang="it-IT" sz="2400" dirty="0">
                <a:latin typeface="Calibri" panose="020F0502020204030204" pitchFamily="34" charset="0"/>
                <a:cs typeface="Calibri" panose="020F0502020204030204" pitchFamily="34" charset="0"/>
              </a:rPr>
              <a:t>.</a:t>
            </a:r>
          </a:p>
          <a:p>
            <a:endParaRPr lang="it-IT" sz="2400" dirty="0">
              <a:latin typeface="Calibri" panose="020F0502020204030204" pitchFamily="34" charset="0"/>
              <a:cs typeface="Calibri" panose="020F0502020204030204" pitchFamily="34" charset="0"/>
            </a:endParaRPr>
          </a:p>
          <a:p>
            <a:r>
              <a:rPr lang="it-IT" sz="2400" b="1" dirty="0">
                <a:latin typeface="Calibri" panose="020F0502020204030204" pitchFamily="34" charset="0"/>
                <a:cs typeface="Calibri" panose="020F0502020204030204" pitchFamily="34" charset="0"/>
              </a:rPr>
              <a:t>14</a:t>
            </a:r>
            <a:r>
              <a:rPr lang="it-IT" sz="2400" dirty="0">
                <a:latin typeface="Calibri" panose="020F0502020204030204" pitchFamily="34" charset="0"/>
                <a:cs typeface="Calibri" panose="020F0502020204030204" pitchFamily="34" charset="0"/>
              </a:rPr>
              <a:t>: </a:t>
            </a:r>
            <a:r>
              <a:rPr lang="it-IT" sz="2400" b="1" dirty="0" err="1">
                <a:latin typeface="Calibri" panose="020F0502020204030204" pitchFamily="34" charset="0"/>
                <a:cs typeface="Calibri" panose="020F0502020204030204" pitchFamily="34" charset="0"/>
              </a:rPr>
              <a:t>Phlorofucofuroeckol</a:t>
            </a:r>
            <a:r>
              <a:rPr lang="it-IT" sz="2400" b="1" dirty="0">
                <a:latin typeface="Calibri" panose="020F0502020204030204" pitchFamily="34" charset="0"/>
                <a:cs typeface="Calibri" panose="020F0502020204030204" pitchFamily="34" charset="0"/>
              </a:rPr>
              <a:t>-A</a:t>
            </a:r>
            <a:r>
              <a:rPr lang="it-IT" sz="2400" dirty="0">
                <a:latin typeface="Calibri" panose="020F0502020204030204" pitchFamily="34" charset="0"/>
                <a:cs typeface="Calibri" panose="020F0502020204030204" pitchFamily="34" charset="0"/>
              </a:rPr>
              <a:t>:</a:t>
            </a:r>
            <a:r>
              <a:rPr lang="it-IT" sz="2400" b="1" dirty="0">
                <a:latin typeface="Calibri" panose="020F0502020204030204" pitchFamily="34" charset="0"/>
                <a:cs typeface="Calibri" panose="020F0502020204030204" pitchFamily="34" charset="0"/>
              </a:rPr>
              <a:t> </a:t>
            </a:r>
          </a:p>
          <a:p>
            <a:r>
              <a:rPr lang="it-IT" sz="2400" dirty="0" err="1">
                <a:latin typeface="Calibri" panose="020F0502020204030204" pitchFamily="34" charset="0"/>
                <a:cs typeface="Calibri" panose="020F0502020204030204" pitchFamily="34" charset="0"/>
              </a:rPr>
              <a:t>algicidal</a:t>
            </a:r>
            <a:r>
              <a:rPr lang="it-IT" sz="2400" dirty="0">
                <a:latin typeface="Calibri" panose="020F0502020204030204" pitchFamily="34" charset="0"/>
                <a:cs typeface="Calibri" panose="020F0502020204030204" pitchFamily="34" charset="0"/>
              </a:rPr>
              <a:t>, anti-</a:t>
            </a:r>
            <a:r>
              <a:rPr lang="it-IT" sz="2400" dirty="0" err="1">
                <a:latin typeface="Calibri" panose="020F0502020204030204" pitchFamily="34" charset="0"/>
                <a:cs typeface="Calibri" panose="020F0502020204030204" pitchFamily="34" charset="0"/>
              </a:rPr>
              <a:t>hypertension</a:t>
            </a:r>
            <a:r>
              <a:rPr lang="it-IT" sz="2400" dirty="0">
                <a:latin typeface="Calibri" panose="020F0502020204030204" pitchFamily="34" charset="0"/>
                <a:cs typeface="Calibri" panose="020F0502020204030204" pitchFamily="34" charset="0"/>
              </a:rPr>
              <a:t>, </a:t>
            </a:r>
            <a:r>
              <a:rPr lang="it-IT" sz="2400" dirty="0" err="1">
                <a:latin typeface="Calibri" panose="020F0502020204030204" pitchFamily="34" charset="0"/>
                <a:cs typeface="Calibri" panose="020F0502020204030204" pitchFamily="34" charset="0"/>
              </a:rPr>
              <a:t>anti-diabetic</a:t>
            </a:r>
            <a:r>
              <a:rPr lang="it-IT" sz="2400" dirty="0">
                <a:latin typeface="Calibri" panose="020F0502020204030204" pitchFamily="34" charset="0"/>
                <a:cs typeface="Calibri" panose="020F0502020204030204" pitchFamily="34" charset="0"/>
              </a:rPr>
              <a:t>, anti-</a:t>
            </a:r>
            <a:r>
              <a:rPr lang="it-IT" sz="2400" dirty="0" err="1">
                <a:latin typeface="Calibri" panose="020F0502020204030204" pitchFamily="34" charset="0"/>
                <a:cs typeface="Calibri" panose="020F0502020204030204" pitchFamily="34" charset="0"/>
              </a:rPr>
              <a:t>inflammatory</a:t>
            </a:r>
            <a:r>
              <a:rPr lang="it-IT" sz="2400" dirty="0">
                <a:latin typeface="Calibri" panose="020F0502020204030204" pitchFamily="34" charset="0"/>
                <a:cs typeface="Calibri" panose="020F0502020204030204" pitchFamily="34" charset="0"/>
              </a:rPr>
              <a:t>, anti-</a:t>
            </a:r>
          </a:p>
          <a:p>
            <a:r>
              <a:rPr lang="it-IT" sz="2400" dirty="0" err="1">
                <a:latin typeface="Calibri" panose="020F0502020204030204" pitchFamily="34" charset="0"/>
                <a:cs typeface="Calibri" panose="020F0502020204030204" pitchFamily="34" charset="0"/>
              </a:rPr>
              <a:t>oxidant</a:t>
            </a:r>
            <a:r>
              <a:rPr lang="it-IT"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2834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r="2346" b="4590"/>
          <a:stretch/>
        </p:blipFill>
        <p:spPr>
          <a:xfrm>
            <a:off x="1487489" y="-13005"/>
            <a:ext cx="6192688" cy="6538349"/>
          </a:xfrm>
          <a:prstGeom prst="rect">
            <a:avLst/>
          </a:prstGeom>
        </p:spPr>
      </p:pic>
      <p:sp>
        <p:nvSpPr>
          <p:cNvPr id="5" name="Rettangolo 4"/>
          <p:cNvSpPr/>
          <p:nvPr/>
        </p:nvSpPr>
        <p:spPr>
          <a:xfrm>
            <a:off x="4943873" y="3023471"/>
            <a:ext cx="2885038"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7032104" y="692697"/>
            <a:ext cx="3528392" cy="1015663"/>
          </a:xfrm>
          <a:prstGeom prst="rect">
            <a:avLst/>
          </a:prstGeom>
          <a:noFill/>
        </p:spPr>
        <p:txBody>
          <a:bodyPr wrap="square" rtlCol="0">
            <a:spAutoFit/>
          </a:bodyPr>
          <a:lstStyle/>
          <a:p>
            <a:r>
              <a:rPr lang="it-IT" sz="2000" b="1" dirty="0">
                <a:cs typeface="Arial" panose="020B0604020202020204" pitchFamily="34" charset="0"/>
              </a:rPr>
              <a:t>20) </a:t>
            </a:r>
            <a:r>
              <a:rPr lang="it-IT" sz="2000" b="1" dirty="0" err="1">
                <a:cs typeface="Arial" panose="020B0604020202020204" pitchFamily="34" charset="0"/>
              </a:rPr>
              <a:t>Diphloretoxydroxycarmalol</a:t>
            </a:r>
            <a:endParaRPr lang="it-IT" sz="2000" b="1" dirty="0">
              <a:cs typeface="Arial" panose="020B0604020202020204" pitchFamily="34" charset="0"/>
            </a:endParaRPr>
          </a:p>
          <a:p>
            <a:r>
              <a:rPr lang="it-IT" sz="2000" dirty="0" err="1">
                <a:cs typeface="Arial" panose="020B0604020202020204" pitchFamily="34" charset="0"/>
              </a:rPr>
              <a:t>Anti-diabetic</a:t>
            </a:r>
            <a:r>
              <a:rPr lang="it-IT" sz="2000" dirty="0">
                <a:cs typeface="Arial" panose="020B0604020202020204" pitchFamily="34" charset="0"/>
              </a:rPr>
              <a:t>, </a:t>
            </a:r>
            <a:r>
              <a:rPr lang="it-IT" sz="2000" dirty="0" err="1">
                <a:cs typeface="Arial" panose="020B0604020202020204" pitchFamily="34" charset="0"/>
              </a:rPr>
              <a:t>anticancer</a:t>
            </a:r>
            <a:r>
              <a:rPr lang="it-IT" sz="2000" dirty="0">
                <a:cs typeface="Arial" panose="020B0604020202020204" pitchFamily="34" charset="0"/>
              </a:rPr>
              <a:t>, </a:t>
            </a:r>
          </a:p>
          <a:p>
            <a:r>
              <a:rPr lang="it-IT" sz="2000" dirty="0" err="1">
                <a:cs typeface="Arial" panose="020B0604020202020204" pitchFamily="34" charset="0"/>
              </a:rPr>
              <a:t>antioxidant</a:t>
            </a:r>
            <a:endParaRPr lang="it-IT" sz="2000" dirty="0">
              <a:cs typeface="Arial" panose="020B0604020202020204" pitchFamily="34" charset="0"/>
            </a:endParaRPr>
          </a:p>
        </p:txBody>
      </p:sp>
    </p:spTree>
    <p:extLst>
      <p:ext uri="{BB962C8B-B14F-4D97-AF65-F5344CB8AC3E}">
        <p14:creationId xmlns:p14="http://schemas.microsoft.com/office/powerpoint/2010/main" val="358705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231904" y="404664"/>
            <a:ext cx="1822358" cy="523220"/>
          </a:xfrm>
          <a:prstGeom prst="rect">
            <a:avLst/>
          </a:prstGeom>
          <a:noFill/>
        </p:spPr>
        <p:txBody>
          <a:bodyPr wrap="none" rtlCol="0">
            <a:spAutoFit/>
          </a:bodyPr>
          <a:lstStyle/>
          <a:p>
            <a:r>
              <a:rPr lang="it-IT" sz="2800" b="1" dirty="0" err="1">
                <a:solidFill>
                  <a:srgbClr val="00B0F0"/>
                </a:solidFill>
                <a:latin typeface="Calibri" panose="020F0502020204030204" pitchFamily="34" charset="0"/>
                <a:cs typeface="Calibri" panose="020F0502020204030204" pitchFamily="34" charset="0"/>
              </a:rPr>
              <a:t>Terpenoids</a:t>
            </a:r>
            <a:endParaRPr lang="it-IT" sz="2800" b="1" dirty="0">
              <a:solidFill>
                <a:srgbClr val="00B0F0"/>
              </a:solidFill>
              <a:latin typeface="Calibri" panose="020F0502020204030204" pitchFamily="34" charset="0"/>
              <a:cs typeface="Calibri" panose="020F0502020204030204" pitchFamily="34" charset="0"/>
            </a:endParaRPr>
          </a:p>
        </p:txBody>
      </p:sp>
      <p:sp>
        <p:nvSpPr>
          <p:cNvPr id="7" name="CasellaDiTesto 6"/>
          <p:cNvSpPr txBox="1"/>
          <p:nvPr/>
        </p:nvSpPr>
        <p:spPr>
          <a:xfrm>
            <a:off x="812800" y="1307480"/>
            <a:ext cx="10591800" cy="1938992"/>
          </a:xfrm>
          <a:prstGeom prst="rect">
            <a:avLst/>
          </a:prstGeom>
          <a:noFill/>
        </p:spPr>
        <p:txBody>
          <a:bodyPr wrap="square" rtlCol="0">
            <a:spAutoFit/>
          </a:bodyPr>
          <a:lstStyle/>
          <a:p>
            <a:pPr marL="342900" indent="-342900" algn="just">
              <a:buFont typeface="Wingdings" pitchFamily="2" charset="2"/>
              <a:buChar char="Ø"/>
            </a:pPr>
            <a:r>
              <a:rPr lang="en-US" sz="2400" dirty="0">
                <a:cs typeface="Arial" panose="020B0604020202020204" pitchFamily="34" charset="0"/>
              </a:rPr>
              <a:t>Marine organisms are well-known to be a reservoir of terpenes which have been documented to have numerous pharmacological properties. </a:t>
            </a:r>
          </a:p>
          <a:p>
            <a:pPr marL="342900" indent="-342900" algn="just">
              <a:buFont typeface="Wingdings" pitchFamily="2" charset="2"/>
              <a:buChar char="Ø"/>
            </a:pPr>
            <a:r>
              <a:rPr lang="en-US" sz="2400" dirty="0">
                <a:cs typeface="Arial" panose="020B0604020202020204" pitchFamily="34" charset="0"/>
              </a:rPr>
              <a:t>Seaweeds or marine macroalgae are a vast source of structurally diverse terpenoids especially red seaweeds,</a:t>
            </a:r>
          </a:p>
          <a:p>
            <a:pPr marL="342900" indent="-342900" algn="just">
              <a:buFont typeface="Wingdings" pitchFamily="2" charset="2"/>
              <a:buChar char="Ø"/>
            </a:pPr>
            <a:r>
              <a:rPr lang="en-US" sz="2400" dirty="0">
                <a:cs typeface="Arial" panose="020B0604020202020204" pitchFamily="34" charset="0"/>
              </a:rPr>
              <a:t> which are reported to have high amount.</a:t>
            </a:r>
          </a:p>
        </p:txBody>
      </p:sp>
    </p:spTree>
    <p:extLst>
      <p:ext uri="{BB962C8B-B14F-4D97-AF65-F5344CB8AC3E}">
        <p14:creationId xmlns:p14="http://schemas.microsoft.com/office/powerpoint/2010/main" val="205736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7488" y="-12754"/>
            <a:ext cx="5219658" cy="6837552"/>
          </a:xfrm>
          <a:prstGeom prst="rect">
            <a:avLst/>
          </a:prstGeom>
        </p:spPr>
      </p:pic>
      <p:sp>
        <p:nvSpPr>
          <p:cNvPr id="5" name="Rettangolo 4"/>
          <p:cNvSpPr/>
          <p:nvPr/>
        </p:nvSpPr>
        <p:spPr>
          <a:xfrm>
            <a:off x="3215680" y="1124744"/>
            <a:ext cx="100811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007768" y="4149080"/>
            <a:ext cx="1008112"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882235" y="724634"/>
            <a:ext cx="3607334" cy="400110"/>
          </a:xfrm>
          <a:prstGeom prst="rect">
            <a:avLst/>
          </a:prstGeom>
          <a:noFill/>
        </p:spPr>
        <p:txBody>
          <a:bodyPr wrap="none" rtlCol="0">
            <a:spAutoFit/>
          </a:bodyPr>
          <a:lstStyle/>
          <a:p>
            <a:r>
              <a:rPr lang="it-IT" sz="2000" b="1" dirty="0">
                <a:latin typeface="Calibri" panose="020F0502020204030204" pitchFamily="34" charset="0"/>
                <a:cs typeface="Calibri" panose="020F0502020204030204" pitchFamily="34" charset="0"/>
              </a:rPr>
              <a:t>27)  </a:t>
            </a:r>
            <a:r>
              <a:rPr lang="it-IT" sz="2000" b="1" dirty="0" err="1">
                <a:latin typeface="Calibri" panose="020F0502020204030204" pitchFamily="34" charset="0"/>
                <a:cs typeface="Calibri" panose="020F0502020204030204" pitchFamily="34" charset="0"/>
              </a:rPr>
              <a:t>Elatol</a:t>
            </a:r>
            <a:r>
              <a:rPr lang="it-IT" sz="2000" b="1"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acaricidal</a:t>
            </a:r>
            <a:r>
              <a:rPr lang="it-IT" sz="2000" dirty="0">
                <a:latin typeface="Calibri" panose="020F0502020204030204" pitchFamily="34" charset="0"/>
                <a:cs typeface="Calibri" panose="020F0502020204030204" pitchFamily="34" charset="0"/>
              </a:rPr>
              <a:t>, anti-</a:t>
            </a:r>
            <a:r>
              <a:rPr lang="it-IT" sz="2000" dirty="0" err="1">
                <a:latin typeface="Calibri" panose="020F0502020204030204" pitchFamily="34" charset="0"/>
                <a:cs typeface="Calibri" panose="020F0502020204030204" pitchFamily="34" charset="0"/>
              </a:rPr>
              <a:t>tumor</a:t>
            </a:r>
            <a:endParaRPr lang="it-IT" sz="2000" b="1" dirty="0">
              <a:latin typeface="Calibri" panose="020F0502020204030204" pitchFamily="34" charset="0"/>
              <a:cs typeface="Calibri" panose="020F0502020204030204" pitchFamily="34" charset="0"/>
            </a:endParaRPr>
          </a:p>
        </p:txBody>
      </p:sp>
      <p:sp>
        <p:nvSpPr>
          <p:cNvPr id="8" name="CasellaDiTesto 7"/>
          <p:cNvSpPr txBox="1"/>
          <p:nvPr/>
        </p:nvSpPr>
        <p:spPr>
          <a:xfrm>
            <a:off x="6882235" y="3284985"/>
            <a:ext cx="3785765" cy="1015663"/>
          </a:xfrm>
          <a:prstGeom prst="rect">
            <a:avLst/>
          </a:prstGeom>
          <a:noFill/>
        </p:spPr>
        <p:txBody>
          <a:bodyPr wrap="square" rtlCol="0">
            <a:spAutoFit/>
          </a:bodyPr>
          <a:lstStyle/>
          <a:p>
            <a:r>
              <a:rPr lang="it-IT" sz="2000" b="1" dirty="0">
                <a:cs typeface="Arial" panose="020B0604020202020204" pitchFamily="34" charset="0"/>
              </a:rPr>
              <a:t>41) </a:t>
            </a:r>
            <a:r>
              <a:rPr lang="it-IT" sz="2000" b="1" dirty="0" err="1">
                <a:cs typeface="Arial" panose="020B0604020202020204" pitchFamily="34" charset="0"/>
              </a:rPr>
              <a:t>Neoirietetraol</a:t>
            </a:r>
            <a:r>
              <a:rPr lang="it-IT" sz="2000" b="1" dirty="0">
                <a:cs typeface="Arial" panose="020B0604020202020204" pitchFamily="34" charset="0"/>
              </a:rPr>
              <a:t>: </a:t>
            </a:r>
            <a:r>
              <a:rPr lang="it-IT" sz="2000" dirty="0">
                <a:cs typeface="Arial" panose="020B0604020202020204" pitchFamily="34" charset="0"/>
              </a:rPr>
              <a:t>Anti-</a:t>
            </a:r>
            <a:r>
              <a:rPr lang="it-IT" sz="2000" dirty="0" err="1">
                <a:cs typeface="Arial" panose="020B0604020202020204" pitchFamily="34" charset="0"/>
              </a:rPr>
              <a:t>bacterial</a:t>
            </a:r>
            <a:r>
              <a:rPr lang="it-IT" sz="2000" dirty="0">
                <a:cs typeface="Arial" panose="020B0604020202020204" pitchFamily="34" charset="0"/>
              </a:rPr>
              <a:t>, </a:t>
            </a:r>
          </a:p>
          <a:p>
            <a:r>
              <a:rPr lang="it-IT" sz="2000" dirty="0" err="1">
                <a:cs typeface="Arial" panose="020B0604020202020204" pitchFamily="34" charset="0"/>
              </a:rPr>
              <a:t>tyrosine</a:t>
            </a:r>
            <a:r>
              <a:rPr lang="it-IT" sz="2000" dirty="0">
                <a:cs typeface="Arial" panose="020B0604020202020204" pitchFamily="34" charset="0"/>
              </a:rPr>
              <a:t> </a:t>
            </a:r>
            <a:r>
              <a:rPr lang="it-IT" sz="2000" dirty="0" err="1">
                <a:cs typeface="Arial" panose="020B0604020202020204" pitchFamily="34" charset="0"/>
              </a:rPr>
              <a:t>kinase</a:t>
            </a:r>
            <a:r>
              <a:rPr lang="it-IT" sz="2000" dirty="0">
                <a:cs typeface="Arial" panose="020B0604020202020204" pitchFamily="34" charset="0"/>
              </a:rPr>
              <a:t> </a:t>
            </a:r>
            <a:r>
              <a:rPr lang="it-IT" sz="2000" dirty="0" err="1">
                <a:cs typeface="Arial" panose="020B0604020202020204" pitchFamily="34" charset="0"/>
              </a:rPr>
              <a:t>inhibitor</a:t>
            </a:r>
            <a:r>
              <a:rPr lang="it-IT" sz="2000" dirty="0">
                <a:cs typeface="Arial" panose="020B0604020202020204" pitchFamily="34" charset="0"/>
              </a:rPr>
              <a:t>, </a:t>
            </a:r>
            <a:r>
              <a:rPr lang="it-IT" sz="2000" dirty="0" err="1">
                <a:cs typeface="Arial" panose="020B0604020202020204" pitchFamily="34" charset="0"/>
              </a:rPr>
              <a:t>antitumor</a:t>
            </a:r>
            <a:endParaRPr lang="it-IT" sz="2000" b="1" dirty="0">
              <a:cs typeface="Arial" panose="020B0604020202020204" pitchFamily="34" charset="0"/>
            </a:endParaRPr>
          </a:p>
        </p:txBody>
      </p:sp>
    </p:spTree>
    <p:extLst>
      <p:ext uri="{BB962C8B-B14F-4D97-AF65-F5344CB8AC3E}">
        <p14:creationId xmlns:p14="http://schemas.microsoft.com/office/powerpoint/2010/main" val="257518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4398" y="0"/>
            <a:ext cx="5933930" cy="6858000"/>
          </a:xfrm>
          <a:prstGeom prst="rect">
            <a:avLst/>
          </a:prstGeom>
        </p:spPr>
      </p:pic>
    </p:spTree>
    <p:extLst>
      <p:ext uri="{BB962C8B-B14F-4D97-AF65-F5344CB8AC3E}">
        <p14:creationId xmlns:p14="http://schemas.microsoft.com/office/powerpoint/2010/main" val="13887512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1501</Words>
  <Application>Microsoft Macintosh PowerPoint</Application>
  <PresentationFormat>Widescreen</PresentationFormat>
  <Paragraphs>105</Paragraphs>
  <Slides>23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Calibri</vt:lpstr>
      <vt:lpstr>Calibri Light</vt:lpstr>
      <vt:lpstr>NexusSerif</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paola.coccetti@unimib.it</dc:creator>
  <cp:lastModifiedBy>paola.coccetti@unimib.it</cp:lastModifiedBy>
  <cp:revision>19</cp:revision>
  <dcterms:created xsi:type="dcterms:W3CDTF">2022-12-13T09:11:08Z</dcterms:created>
  <dcterms:modified xsi:type="dcterms:W3CDTF">2022-12-14T09:28:59Z</dcterms:modified>
</cp:coreProperties>
</file>