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8" r:id="rId3"/>
    <p:sldId id="299" r:id="rId4"/>
    <p:sldId id="265" r:id="rId5"/>
    <p:sldId id="258" r:id="rId6"/>
    <p:sldId id="301" r:id="rId7"/>
    <p:sldId id="266" r:id="rId8"/>
    <p:sldId id="319" r:id="rId9"/>
    <p:sldId id="317" r:id="rId10"/>
    <p:sldId id="302" r:id="rId11"/>
    <p:sldId id="257" r:id="rId12"/>
    <p:sldId id="259" r:id="rId13"/>
    <p:sldId id="260" r:id="rId14"/>
    <p:sldId id="315" r:id="rId15"/>
    <p:sldId id="316" r:id="rId16"/>
    <p:sldId id="269" r:id="rId17"/>
    <p:sldId id="289" r:id="rId18"/>
    <p:sldId id="263" r:id="rId19"/>
    <p:sldId id="267" r:id="rId20"/>
    <p:sldId id="264" r:id="rId21"/>
    <p:sldId id="304" r:id="rId22"/>
    <p:sldId id="291" r:id="rId23"/>
    <p:sldId id="292" r:id="rId24"/>
    <p:sldId id="293" r:id="rId25"/>
    <p:sldId id="305" r:id="rId26"/>
    <p:sldId id="306" r:id="rId27"/>
    <p:sldId id="303" r:id="rId2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6"/>
    <p:restoredTop sz="93241"/>
  </p:normalViewPr>
  <p:slideViewPr>
    <p:cSldViewPr snapToGrid="0" snapToObjects="1">
      <p:cViewPr varScale="1">
        <p:scale>
          <a:sx n="105" d="100"/>
          <a:sy n="105" d="100"/>
        </p:scale>
        <p:origin x="14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C7C81-D4A0-B243-A234-E307D0CBECB4}" type="datetimeFigureOut">
              <a:rPr lang="it-IT" smtClean="0"/>
              <a:t>13/12/22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44030-CB73-ED41-ABA7-512D824BFE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4951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00CEB-20A7-D14D-B50E-0A498D696F4B}" type="datetimeFigureOut">
              <a:rPr lang="it-IT" smtClean="0"/>
              <a:t>13/12/22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68608-178B-964D-8DA8-CCAA2BDB4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199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68608-178B-964D-8DA8-CCAA2BDB4F2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96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68608-178B-964D-8DA8-CCAA2BDB4F2F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4107-B588-1B41-9847-C33A9EBBF1B9}" type="datetime1">
              <a:rPr lang="it-IT" smtClean="0"/>
              <a:t>13/12/22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6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4FF5-6A62-9741-962C-EA117887E666}" type="datetime1">
              <a:rPr lang="it-IT" smtClean="0"/>
              <a:t>13/12/22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20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AF57-5586-DD44-80AA-AD7738DB6D0F}" type="datetime1">
              <a:rPr lang="it-IT" smtClean="0"/>
              <a:t>13/12/22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76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1982-73F1-1043-9EF9-230785F10C11}" type="datetime1">
              <a:rPr lang="it-IT" smtClean="0"/>
              <a:t>13/12/22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41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4BED-933C-DC4C-9356-32B4C28D816D}" type="datetime1">
              <a:rPr lang="it-IT" smtClean="0"/>
              <a:t>13/12/22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77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DC57-5CCD-984D-BDEC-5BFBA066C3E4}" type="datetime1">
              <a:rPr lang="it-IT" smtClean="0"/>
              <a:t>13/12/22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74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4D83-106D-924E-91A6-437647F4EF37}" type="datetime1">
              <a:rPr lang="it-IT" smtClean="0"/>
              <a:t>13/12/22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9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DC78-CC1F-AF41-826F-10583AA33479}" type="datetime1">
              <a:rPr lang="it-IT" smtClean="0"/>
              <a:t>13/12/22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8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5186-E261-794C-9382-4E43537613FC}" type="datetime1">
              <a:rPr lang="it-IT" smtClean="0"/>
              <a:t>13/12/22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05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D063-2F5F-3949-AE36-3E031DE8F8EF}" type="datetime1">
              <a:rPr lang="it-IT" smtClean="0"/>
              <a:t>13/12/22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17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8CFA-02CE-2C41-A40B-268994D262BD}" type="datetime1">
              <a:rPr lang="it-IT" smtClean="0"/>
              <a:t>13/12/22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34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B2E0B-DBC5-C048-B62F-87C314EA3510}" type="datetime1">
              <a:rPr lang="it-IT" smtClean="0"/>
              <a:t>13/12/22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88BA-E4CC-E443-84EE-DCBAA168CB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84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707404" y="618868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The TOR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pathway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7" name="Immagine 6" descr="Schermata 2014-10-29 alle 19.1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91" y="1385956"/>
            <a:ext cx="5049655" cy="372152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11643" y="5107483"/>
            <a:ext cx="86966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dirty="0"/>
              <a:t>The Target Of </a:t>
            </a:r>
            <a:r>
              <a:rPr lang="it-IT" dirty="0" err="1"/>
              <a:t>Rapamycin</a:t>
            </a:r>
            <a:r>
              <a:rPr lang="it-IT" dirty="0"/>
              <a:t> (TOR), a </a:t>
            </a:r>
            <a:r>
              <a:rPr lang="it-IT" dirty="0" err="1"/>
              <a:t>highly</a:t>
            </a:r>
            <a:r>
              <a:rPr lang="it-IT" dirty="0"/>
              <a:t> </a:t>
            </a:r>
            <a:r>
              <a:rPr lang="it-IT" dirty="0" err="1"/>
              <a:t>conserved</a:t>
            </a:r>
            <a:r>
              <a:rPr lang="it-IT" dirty="0"/>
              <a:t> Ser/ </a:t>
            </a:r>
            <a:r>
              <a:rPr lang="it-IT" dirty="0" err="1"/>
              <a:t>Thr</a:t>
            </a:r>
            <a:r>
              <a:rPr lang="it-IT" dirty="0"/>
              <a:t> 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kinase</a:t>
            </a:r>
            <a:r>
              <a:rPr lang="it-IT" dirty="0"/>
              <a:t>,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central</a:t>
            </a:r>
            <a:r>
              <a:rPr lang="it-IT" dirty="0"/>
              <a:t> component of a major </a:t>
            </a:r>
            <a:r>
              <a:rPr lang="it-IT" dirty="0" err="1"/>
              <a:t>regulatory</a:t>
            </a:r>
            <a:r>
              <a:rPr lang="it-IT" dirty="0"/>
              <a:t> </a:t>
            </a:r>
            <a:r>
              <a:rPr lang="it-IT" dirty="0" err="1"/>
              <a:t>signalling</a:t>
            </a:r>
            <a:r>
              <a:rPr lang="it-IT" dirty="0"/>
              <a:t> network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controls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in diverse </a:t>
            </a:r>
            <a:r>
              <a:rPr lang="it-IT" dirty="0" err="1"/>
              <a:t>eukaryotic</a:t>
            </a:r>
            <a:r>
              <a:rPr lang="it-IT" dirty="0"/>
              <a:t> </a:t>
            </a:r>
            <a:r>
              <a:rPr lang="it-IT" dirty="0" err="1"/>
              <a:t>organisms</a:t>
            </a:r>
            <a:r>
              <a:rPr lang="it-IT" dirty="0"/>
              <a:t>, </a:t>
            </a:r>
            <a:r>
              <a:rPr lang="it-IT" dirty="0" err="1"/>
              <a:t>ranging</a:t>
            </a:r>
            <a:r>
              <a:rPr lang="it-IT" dirty="0"/>
              <a:t> from </a:t>
            </a:r>
            <a:r>
              <a:rPr lang="it-IT" dirty="0" err="1"/>
              <a:t>yeast</a:t>
            </a:r>
            <a:r>
              <a:rPr lang="it-IT" dirty="0"/>
              <a:t> to man. 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The TOR </a:t>
            </a:r>
            <a:r>
              <a:rPr lang="it-IT" dirty="0" err="1"/>
              <a:t>proteins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first </a:t>
            </a:r>
            <a:r>
              <a:rPr lang="it-IT" dirty="0" err="1"/>
              <a:t>identified</a:t>
            </a:r>
            <a:r>
              <a:rPr lang="it-IT" dirty="0"/>
              <a:t> in </a:t>
            </a:r>
            <a:r>
              <a:rPr lang="it-IT" dirty="0" err="1"/>
              <a:t>yeast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targets of the </a:t>
            </a:r>
            <a:r>
              <a:rPr lang="it-IT" dirty="0" err="1"/>
              <a:t>antifungal</a:t>
            </a:r>
            <a:r>
              <a:rPr lang="it-IT" dirty="0"/>
              <a:t> and </a:t>
            </a:r>
            <a:r>
              <a:rPr lang="it-IT" dirty="0" err="1"/>
              <a:t>immunosuppressive</a:t>
            </a:r>
            <a:r>
              <a:rPr lang="it-IT" dirty="0"/>
              <a:t> agent </a:t>
            </a:r>
            <a:r>
              <a:rPr lang="it-IT" dirty="0" err="1"/>
              <a:t>rapamycin</a:t>
            </a:r>
            <a:r>
              <a:rPr lang="it-IT" dirty="0"/>
              <a:t>, </a:t>
            </a:r>
            <a:r>
              <a:rPr lang="it-IT" dirty="0" err="1"/>
              <a:t>hence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name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40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10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4906" r="6475" b="2394"/>
          <a:stretch/>
        </p:blipFill>
        <p:spPr>
          <a:xfrm>
            <a:off x="2202180" y="2185635"/>
            <a:ext cx="4572000" cy="3359765"/>
          </a:xfrm>
          <a:prstGeom prst="rect">
            <a:avLst/>
          </a:prstGeom>
        </p:spPr>
      </p:pic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707404" y="326480"/>
            <a:ext cx="7797521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TORC1 and TORC2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complexes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6700" y="1084003"/>
            <a:ext cx="8238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distinct</a:t>
            </a:r>
            <a:r>
              <a:rPr lang="it-IT" dirty="0"/>
              <a:t> </a:t>
            </a:r>
            <a:r>
              <a:rPr lang="it-IT" dirty="0" err="1"/>
              <a:t>evolutionary</a:t>
            </a:r>
            <a:r>
              <a:rPr lang="it-IT" dirty="0"/>
              <a:t> </a:t>
            </a:r>
            <a:r>
              <a:rPr lang="it-IT" dirty="0" err="1"/>
              <a:t>conserved</a:t>
            </a:r>
            <a:r>
              <a:rPr lang="it-IT" dirty="0"/>
              <a:t> </a:t>
            </a:r>
            <a:r>
              <a:rPr lang="it-IT" dirty="0" err="1"/>
              <a:t>complexes</a:t>
            </a:r>
            <a:r>
              <a:rPr lang="it-IT" dirty="0"/>
              <a:t>: </a:t>
            </a:r>
          </a:p>
          <a:p>
            <a:endParaRPr lang="it-IT" dirty="0"/>
          </a:p>
          <a:p>
            <a:pPr algn="ctr"/>
            <a:r>
              <a:rPr lang="it-IT" dirty="0"/>
              <a:t>TOR </a:t>
            </a:r>
            <a:r>
              <a:rPr lang="it-IT" dirty="0" err="1"/>
              <a:t>complex</a:t>
            </a:r>
            <a:r>
              <a:rPr lang="it-IT" dirty="0"/>
              <a:t> 1 (TORC1) and TOR </a:t>
            </a:r>
            <a:r>
              <a:rPr lang="it-IT" dirty="0" err="1"/>
              <a:t>complex</a:t>
            </a:r>
            <a:r>
              <a:rPr lang="it-IT" dirty="0"/>
              <a:t> 2 (TORC2)</a:t>
            </a:r>
          </a:p>
        </p:txBody>
      </p:sp>
      <p:sp>
        <p:nvSpPr>
          <p:cNvPr id="2" name="Rettangolo 1"/>
          <p:cNvSpPr/>
          <p:nvPr/>
        </p:nvSpPr>
        <p:spPr>
          <a:xfrm>
            <a:off x="163464" y="6012669"/>
            <a:ext cx="8877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latin typeface="AdvTT9b12cd41" charset="0"/>
              </a:rPr>
              <a:t>Weisman</a:t>
            </a:r>
            <a:r>
              <a:rPr lang="it-IT" sz="1400" dirty="0">
                <a:latin typeface="AdvTT9b12cd41" charset="0"/>
              </a:rPr>
              <a:t> </a:t>
            </a:r>
            <a:r>
              <a:rPr lang="it-IT" sz="1400" dirty="0" err="1">
                <a:latin typeface="AdvTT9b12cd41" charset="0"/>
              </a:rPr>
              <a:t>R</a:t>
            </a:r>
            <a:r>
              <a:rPr lang="it-IT" sz="1400" dirty="0">
                <a:latin typeface="AdvTT9b12cd41" charset="0"/>
              </a:rPr>
              <a:t>. 2016. </a:t>
            </a:r>
            <a:r>
              <a:rPr lang="it-IT" sz="1400" dirty="0" err="1">
                <a:latin typeface="AdvTTd168d80a.I" charset="0"/>
              </a:rPr>
              <a:t>Microbiol</a:t>
            </a:r>
            <a:r>
              <a:rPr lang="it-IT" sz="1400" dirty="0">
                <a:latin typeface="AdvTTd168d80a.I" charset="0"/>
              </a:rPr>
              <a:t> </a:t>
            </a:r>
            <a:r>
              <a:rPr lang="it-IT" sz="1400" dirty="0" err="1">
                <a:latin typeface="AdvTTd168d80a.I" charset="0"/>
              </a:rPr>
              <a:t>Spectrum</a:t>
            </a:r>
            <a:r>
              <a:rPr lang="it-IT" sz="1400" dirty="0">
                <a:latin typeface="AdvTTd168d80a.I" charset="0"/>
              </a:rPr>
              <a:t> </a:t>
            </a:r>
            <a:r>
              <a:rPr lang="it-IT" sz="1400" dirty="0">
                <a:latin typeface="AdvTT9b12cd41" charset="0"/>
              </a:rPr>
              <a:t>4(5): FUNK-0006-2016. </a:t>
            </a:r>
            <a:r>
              <a:rPr lang="it-IT" sz="1400" dirty="0">
                <a:solidFill>
                  <a:srgbClr val="004993"/>
                </a:solidFill>
                <a:latin typeface="AdvTT9b12cd41" charset="0"/>
              </a:rPr>
              <a:t>doi:10.1128/microbiolspec.FUNK-0006-2016</a:t>
            </a:r>
            <a:r>
              <a:rPr lang="it-IT" sz="1400" dirty="0">
                <a:latin typeface="AdvTT9b12cd41" charset="0"/>
              </a:rPr>
              <a:t>. </a:t>
            </a:r>
            <a:endParaRPr lang="it-IT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674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0950" y="1181130"/>
            <a:ext cx="8466666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400" dirty="0" err="1"/>
              <a:t>Yeast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</a:t>
            </a:r>
            <a:r>
              <a:rPr lang="it-IT" sz="2400" dirty="0" err="1"/>
              <a:t>contains</a:t>
            </a:r>
            <a:r>
              <a:rPr lang="it-IT" sz="2400" dirty="0"/>
              <a:t> </a:t>
            </a:r>
            <a:r>
              <a:rPr lang="it-IT" sz="2400" dirty="0" err="1"/>
              <a:t>two</a:t>
            </a:r>
            <a:r>
              <a:rPr lang="it-IT" sz="2400" dirty="0"/>
              <a:t> </a:t>
            </a:r>
            <a:r>
              <a:rPr lang="it-IT" sz="2400" dirty="0" err="1"/>
              <a:t>functionally</a:t>
            </a:r>
            <a:r>
              <a:rPr lang="it-IT" sz="2400" dirty="0"/>
              <a:t> and </a:t>
            </a:r>
            <a:r>
              <a:rPr lang="it-IT" sz="2400" dirty="0" err="1"/>
              <a:t>structurally</a:t>
            </a:r>
            <a:r>
              <a:rPr lang="it-IT" sz="2400" dirty="0"/>
              <a:t> </a:t>
            </a:r>
            <a:r>
              <a:rPr lang="it-IT" sz="2400" dirty="0" err="1"/>
              <a:t>distinct</a:t>
            </a:r>
            <a:r>
              <a:rPr lang="it-IT" sz="2400" dirty="0"/>
              <a:t> TOR </a:t>
            </a:r>
            <a:r>
              <a:rPr lang="it-IT" sz="2400" dirty="0" err="1"/>
              <a:t>multiprotein</a:t>
            </a:r>
            <a:r>
              <a:rPr lang="it-IT" sz="2400" dirty="0"/>
              <a:t> </a:t>
            </a:r>
            <a:r>
              <a:rPr lang="it-IT" sz="2400" dirty="0" err="1"/>
              <a:t>complexes</a:t>
            </a:r>
            <a:r>
              <a:rPr lang="it-IT" sz="2400" dirty="0"/>
              <a:t>: TOR </a:t>
            </a:r>
            <a:r>
              <a:rPr lang="it-IT" sz="2400" dirty="0" err="1"/>
              <a:t>complex</a:t>
            </a:r>
            <a:r>
              <a:rPr lang="it-IT" sz="2400" dirty="0"/>
              <a:t> 1 (TORC1) and TOR </a:t>
            </a:r>
            <a:r>
              <a:rPr lang="it-IT" sz="2400" dirty="0" err="1"/>
              <a:t>complex</a:t>
            </a:r>
            <a:r>
              <a:rPr lang="it-IT" sz="2400" dirty="0"/>
              <a:t> 2 (TORC2)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400" dirty="0" err="1"/>
              <a:t>Only</a:t>
            </a:r>
            <a:r>
              <a:rPr lang="it-IT" sz="2400" dirty="0"/>
              <a:t> TORC1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specifically</a:t>
            </a:r>
            <a:r>
              <a:rPr lang="it-IT" sz="2400" dirty="0"/>
              <a:t> </a:t>
            </a:r>
            <a:r>
              <a:rPr lang="it-IT" sz="2400" dirty="0" err="1"/>
              <a:t>inhibited</a:t>
            </a:r>
            <a:r>
              <a:rPr lang="it-IT" sz="2400" dirty="0"/>
              <a:t> by </a:t>
            </a:r>
            <a:r>
              <a:rPr lang="it-IT" sz="2400" dirty="0" err="1"/>
              <a:t>rapamycin</a:t>
            </a:r>
            <a:endParaRPr lang="it-IT" sz="2400" dirty="0"/>
          </a:p>
          <a:p>
            <a:pPr marL="342900" indent="-342900" algn="just">
              <a:buFont typeface="Arial"/>
              <a:buChar char="•"/>
            </a:pPr>
            <a:r>
              <a:rPr lang="it-IT" sz="2400" dirty="0"/>
              <a:t>The </a:t>
            </a:r>
            <a:r>
              <a:rPr lang="it-IT" sz="2400" dirty="0" err="1"/>
              <a:t>addition</a:t>
            </a:r>
            <a:r>
              <a:rPr lang="it-IT" sz="2400" dirty="0"/>
              <a:t> of </a:t>
            </a:r>
            <a:r>
              <a:rPr lang="it-IT" sz="2400" dirty="0" err="1"/>
              <a:t>rapamycin</a:t>
            </a:r>
            <a:r>
              <a:rPr lang="it-IT" sz="2400" dirty="0"/>
              <a:t> </a:t>
            </a:r>
            <a:r>
              <a:rPr lang="it-IT" sz="2400" dirty="0" err="1"/>
              <a:t>induces</a:t>
            </a:r>
            <a:r>
              <a:rPr lang="it-IT" sz="2400" dirty="0"/>
              <a:t> </a:t>
            </a:r>
            <a:r>
              <a:rPr lang="it-IT" sz="2400" dirty="0" err="1"/>
              <a:t>dramatic</a:t>
            </a:r>
            <a:r>
              <a:rPr lang="it-IT" sz="2400" dirty="0"/>
              <a:t> </a:t>
            </a:r>
            <a:r>
              <a:rPr lang="it-IT" sz="2400" dirty="0" err="1"/>
              <a:t>phenotypic</a:t>
            </a:r>
            <a:r>
              <a:rPr lang="it-IT" sz="2400" dirty="0"/>
              <a:t> </a:t>
            </a:r>
            <a:r>
              <a:rPr lang="it-IT" sz="2400" dirty="0" err="1"/>
              <a:t>changes</a:t>
            </a:r>
            <a:r>
              <a:rPr lang="it-IT" sz="2400" dirty="0"/>
              <a:t>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cycle</a:t>
            </a:r>
            <a:r>
              <a:rPr lang="it-IT" sz="2400" dirty="0"/>
              <a:t> </a:t>
            </a:r>
            <a:r>
              <a:rPr lang="it-IT" sz="2400" dirty="0" err="1"/>
              <a:t>arrest</a:t>
            </a:r>
            <a:r>
              <a:rPr lang="it-IT" sz="2400" dirty="0"/>
              <a:t> and entry </a:t>
            </a:r>
            <a:r>
              <a:rPr lang="it-IT" sz="2400" dirty="0" err="1"/>
              <a:t>into</a:t>
            </a:r>
            <a:r>
              <a:rPr lang="it-IT" sz="2400" dirty="0"/>
              <a:t> G0, general </a:t>
            </a:r>
            <a:r>
              <a:rPr lang="it-IT" sz="2400" dirty="0" err="1"/>
              <a:t>downregulation</a:t>
            </a:r>
            <a:r>
              <a:rPr lang="it-IT" sz="2400" dirty="0"/>
              <a:t> of </a:t>
            </a:r>
            <a:r>
              <a:rPr lang="it-IT" sz="2400" dirty="0" err="1"/>
              <a:t>protein</a:t>
            </a:r>
            <a:r>
              <a:rPr lang="it-IT" sz="2400" dirty="0"/>
              <a:t> </a:t>
            </a:r>
            <a:r>
              <a:rPr lang="it-IT" sz="2400" dirty="0" err="1"/>
              <a:t>synthesis</a:t>
            </a:r>
            <a:r>
              <a:rPr lang="it-IT" sz="2400" dirty="0"/>
              <a:t>, </a:t>
            </a:r>
            <a:r>
              <a:rPr lang="it-IT" sz="2400" dirty="0" err="1"/>
              <a:t>accumulation</a:t>
            </a:r>
            <a:r>
              <a:rPr lang="it-IT" sz="2400" dirty="0"/>
              <a:t> of the </a:t>
            </a:r>
            <a:r>
              <a:rPr lang="it-IT" sz="2400" dirty="0" err="1"/>
              <a:t>reserve</a:t>
            </a:r>
            <a:r>
              <a:rPr lang="it-IT" sz="2400" dirty="0"/>
              <a:t> </a:t>
            </a:r>
            <a:r>
              <a:rPr lang="it-IT" sz="2400" dirty="0" err="1"/>
              <a:t>carbohydrate</a:t>
            </a:r>
            <a:r>
              <a:rPr lang="it-IT" sz="2400" dirty="0"/>
              <a:t> </a:t>
            </a:r>
            <a:r>
              <a:rPr lang="it-IT" sz="2400" dirty="0" err="1"/>
              <a:t>glycogen</a:t>
            </a:r>
            <a:r>
              <a:rPr lang="it-IT" sz="2400" dirty="0"/>
              <a:t> and the stress </a:t>
            </a:r>
            <a:r>
              <a:rPr lang="it-IT" sz="2400" dirty="0" err="1"/>
              <a:t>protectant</a:t>
            </a:r>
            <a:r>
              <a:rPr lang="it-IT" sz="2400" dirty="0"/>
              <a:t> </a:t>
            </a:r>
            <a:r>
              <a:rPr lang="it-IT" sz="2400" dirty="0" err="1"/>
              <a:t>trehalose</a:t>
            </a:r>
            <a:r>
              <a:rPr lang="it-IT" sz="2400" dirty="0"/>
              <a:t>, </a:t>
            </a:r>
            <a:r>
              <a:rPr lang="it-IT" sz="2400" dirty="0" err="1"/>
              <a:t>upregulation</a:t>
            </a:r>
            <a:r>
              <a:rPr lang="it-IT" sz="2400" dirty="0"/>
              <a:t> of stress </a:t>
            </a:r>
            <a:r>
              <a:rPr lang="it-IT" sz="2400" dirty="0" err="1"/>
              <a:t>response</a:t>
            </a:r>
            <a:r>
              <a:rPr lang="it-IT" sz="2400" dirty="0"/>
              <a:t> </a:t>
            </a:r>
            <a:r>
              <a:rPr lang="it-IT" sz="2400" dirty="0" err="1"/>
              <a:t>genes</a:t>
            </a:r>
            <a:r>
              <a:rPr lang="it-IT" sz="2400" dirty="0"/>
              <a:t>, </a:t>
            </a:r>
            <a:r>
              <a:rPr lang="it-IT" sz="2400" dirty="0" err="1"/>
              <a:t>autophagy</a:t>
            </a:r>
            <a:r>
              <a:rPr lang="it-IT" sz="2400" dirty="0"/>
              <a:t> and </a:t>
            </a:r>
            <a:r>
              <a:rPr lang="it-IT" sz="2400" dirty="0" err="1"/>
              <a:t>alterations</a:t>
            </a:r>
            <a:r>
              <a:rPr lang="it-IT" sz="2400" dirty="0"/>
              <a:t> in </a:t>
            </a:r>
            <a:r>
              <a:rPr lang="it-IT" sz="2400" dirty="0" err="1"/>
              <a:t>nitrogen</a:t>
            </a:r>
            <a:r>
              <a:rPr lang="it-IT" sz="2400" dirty="0"/>
              <a:t> and carbon </a:t>
            </a:r>
            <a:r>
              <a:rPr lang="it-IT" sz="2400" dirty="0" err="1"/>
              <a:t>metabolism</a:t>
            </a:r>
            <a:endParaRPr lang="it-IT" sz="2400" dirty="0"/>
          </a:p>
          <a:p>
            <a:pPr marL="342900" indent="-342900" algn="just">
              <a:buFont typeface="Arial"/>
              <a:buChar char="•"/>
            </a:pPr>
            <a:r>
              <a:rPr lang="it-IT" sz="2400" dirty="0"/>
              <a:t>TORC1 </a:t>
            </a:r>
            <a:r>
              <a:rPr lang="it-IT" sz="2400" dirty="0" err="1"/>
              <a:t>signalling</a:t>
            </a:r>
            <a:r>
              <a:rPr lang="it-IT" sz="2400" dirty="0"/>
              <a:t> </a:t>
            </a:r>
            <a:r>
              <a:rPr lang="it-IT" sz="2400" dirty="0" err="1"/>
              <a:t>controls</a:t>
            </a:r>
            <a:r>
              <a:rPr lang="it-IT" sz="2400" dirty="0"/>
              <a:t> the </a:t>
            </a:r>
            <a:r>
              <a:rPr lang="it-IT" sz="2400" dirty="0" err="1"/>
              <a:t>temporal</a:t>
            </a:r>
            <a:r>
              <a:rPr lang="it-IT" sz="2400" dirty="0"/>
              <a:t> </a:t>
            </a:r>
            <a:r>
              <a:rPr lang="it-IT" sz="2400" dirty="0" err="1"/>
              <a:t>aspects</a:t>
            </a:r>
            <a:r>
              <a:rPr lang="it-IT" sz="2400" dirty="0"/>
              <a:t> of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growth</a:t>
            </a:r>
            <a:r>
              <a:rPr lang="it-IT" sz="2400" dirty="0"/>
              <a:t> in </a:t>
            </a:r>
            <a:r>
              <a:rPr lang="it-IT" sz="2400" dirty="0" err="1"/>
              <a:t>response</a:t>
            </a:r>
            <a:r>
              <a:rPr lang="it-IT" sz="2400" dirty="0"/>
              <a:t> to the </a:t>
            </a:r>
            <a:r>
              <a:rPr lang="it-IT" sz="2400" dirty="0" err="1"/>
              <a:t>quality</a:t>
            </a:r>
            <a:r>
              <a:rPr lang="it-IT" sz="2400" dirty="0"/>
              <a:t> of the </a:t>
            </a:r>
            <a:r>
              <a:rPr lang="it-IT" sz="2400" dirty="0" err="1"/>
              <a:t>available</a:t>
            </a:r>
            <a:r>
              <a:rPr lang="it-IT" sz="2400" dirty="0"/>
              <a:t> </a:t>
            </a:r>
            <a:r>
              <a:rPr lang="it-IT" sz="2400" dirty="0" err="1"/>
              <a:t>nitrogen</a:t>
            </a:r>
            <a:r>
              <a:rPr lang="it-IT" sz="2400" dirty="0"/>
              <a:t> and carbon </a:t>
            </a:r>
            <a:r>
              <a:rPr lang="it-IT" sz="2400" dirty="0" err="1"/>
              <a:t>sources</a:t>
            </a:r>
            <a:r>
              <a:rPr lang="it-IT" sz="2400" dirty="0"/>
              <a:t>. 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400" dirty="0"/>
              <a:t>TORC2,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thought</a:t>
            </a:r>
            <a:r>
              <a:rPr lang="it-IT" sz="2400" dirty="0"/>
              <a:t> to </a:t>
            </a:r>
            <a:r>
              <a:rPr lang="it-IT" sz="2400" dirty="0" err="1"/>
              <a:t>regulate</a:t>
            </a:r>
            <a:r>
              <a:rPr lang="it-IT" sz="2400" dirty="0"/>
              <a:t> the </a:t>
            </a:r>
            <a:r>
              <a:rPr lang="it-IT" sz="2400" dirty="0" err="1"/>
              <a:t>spatial</a:t>
            </a:r>
            <a:r>
              <a:rPr lang="it-IT" sz="2400" dirty="0"/>
              <a:t> </a:t>
            </a:r>
            <a:r>
              <a:rPr lang="it-IT" sz="2400" dirty="0" err="1"/>
              <a:t>aspects</a:t>
            </a:r>
            <a:r>
              <a:rPr lang="it-IT" sz="2400" dirty="0"/>
              <a:t> of </a:t>
            </a:r>
            <a:r>
              <a:rPr lang="it-IT" sz="2400" dirty="0" err="1"/>
              <a:t>growth</a:t>
            </a:r>
            <a:r>
              <a:rPr lang="it-IT" sz="2400" dirty="0"/>
              <a:t>,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the control of </a:t>
            </a:r>
            <a:r>
              <a:rPr lang="it-IT" sz="2400" dirty="0" err="1"/>
              <a:t>actin</a:t>
            </a:r>
            <a:r>
              <a:rPr lang="it-IT" sz="2400" dirty="0"/>
              <a:t> </a:t>
            </a:r>
            <a:r>
              <a:rPr lang="it-IT" sz="2400" dirty="0" err="1"/>
              <a:t>polarization</a:t>
            </a:r>
            <a:endParaRPr lang="it-IT" sz="2400" dirty="0"/>
          </a:p>
        </p:txBody>
      </p:sp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707404" y="326480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Tor 1 and Tor2 in </a:t>
            </a:r>
            <a:r>
              <a:rPr lang="it-IT" sz="3200" b="1" i="1" dirty="0">
                <a:solidFill>
                  <a:srgbClr val="000099"/>
                </a:solidFill>
                <a:cs typeface="Arial" charset="0"/>
              </a:rPr>
              <a:t>S. </a:t>
            </a:r>
            <a:r>
              <a:rPr lang="it-IT" sz="3200" b="1" i="1" dirty="0" err="1">
                <a:solidFill>
                  <a:srgbClr val="000099"/>
                </a:solidFill>
                <a:cs typeface="Arial" charset="0"/>
              </a:rPr>
              <a:t>cerevisiae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1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2014-10-30 alle 09.56.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" r="9890"/>
          <a:stretch>
            <a:fillRect/>
          </a:stretch>
        </p:blipFill>
        <p:spPr>
          <a:xfrm>
            <a:off x="476519" y="2366983"/>
            <a:ext cx="4176025" cy="2296653"/>
          </a:xfrm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707404" y="326480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TOR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complexes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 in </a:t>
            </a:r>
            <a:r>
              <a:rPr lang="it-IT" sz="3200" b="1" i="1" dirty="0">
                <a:solidFill>
                  <a:srgbClr val="000099"/>
                </a:solidFill>
                <a:cs typeface="Arial" charset="0"/>
              </a:rPr>
              <a:t>S. </a:t>
            </a:r>
            <a:r>
              <a:rPr lang="it-IT" sz="3200" b="1" i="1" dirty="0" err="1">
                <a:solidFill>
                  <a:srgbClr val="000099"/>
                </a:solidFill>
                <a:cs typeface="Arial" charset="0"/>
              </a:rPr>
              <a:t>cerevisiae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7" b="31407"/>
          <a:stretch/>
        </p:blipFill>
        <p:spPr bwMode="auto">
          <a:xfrm>
            <a:off x="4883429" y="1469325"/>
            <a:ext cx="3629025" cy="359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41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2014-10-30 alle 09.56.3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r="9227"/>
          <a:stretch/>
        </p:blipFill>
        <p:spPr>
          <a:xfrm>
            <a:off x="2421282" y="1002230"/>
            <a:ext cx="4228883" cy="1347064"/>
          </a:xfrm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707404" y="326480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TOR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complexes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in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yeast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5574" y="2206466"/>
            <a:ext cx="8657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TORC1 </a:t>
            </a:r>
            <a:r>
              <a:rPr lang="it-IT" sz="2000" dirty="0" err="1"/>
              <a:t>contains</a:t>
            </a:r>
            <a:r>
              <a:rPr lang="it-IT" sz="2000" dirty="0"/>
              <a:t> TOR1 or TOR2 and the </a:t>
            </a:r>
            <a:r>
              <a:rPr lang="it-IT" sz="2000" dirty="0" err="1"/>
              <a:t>evolutionarily</a:t>
            </a:r>
            <a:r>
              <a:rPr lang="it-IT" sz="2000" dirty="0"/>
              <a:t> </a:t>
            </a:r>
            <a:r>
              <a:rPr lang="it-IT" sz="2000" dirty="0" err="1"/>
              <a:t>conserved</a:t>
            </a:r>
            <a:r>
              <a:rPr lang="it-IT" sz="2000" dirty="0"/>
              <a:t> </a:t>
            </a:r>
            <a:r>
              <a:rPr lang="it-IT" sz="2000" dirty="0" err="1"/>
              <a:t>proteins</a:t>
            </a:r>
            <a:r>
              <a:rPr lang="it-IT" sz="2000" dirty="0"/>
              <a:t> </a:t>
            </a:r>
            <a:r>
              <a:rPr lang="it-IT" sz="2000" dirty="0" err="1"/>
              <a:t>kontroller</a:t>
            </a:r>
            <a:r>
              <a:rPr lang="it-IT" sz="2000" dirty="0"/>
              <a:t> of </a:t>
            </a:r>
            <a:r>
              <a:rPr lang="it-IT" sz="2000" dirty="0" err="1"/>
              <a:t>growth</a:t>
            </a:r>
            <a:r>
              <a:rPr lang="it-IT" sz="2000" dirty="0"/>
              <a:t> 1 (KOG1, the </a:t>
            </a:r>
            <a:r>
              <a:rPr lang="it-IT" sz="2000" dirty="0" err="1"/>
              <a:t>homolog</a:t>
            </a:r>
            <a:r>
              <a:rPr lang="it-IT" sz="2000" dirty="0"/>
              <a:t> of the </a:t>
            </a:r>
            <a:r>
              <a:rPr lang="it-IT" sz="2000" dirty="0" err="1"/>
              <a:t>mammalian</a:t>
            </a:r>
            <a:r>
              <a:rPr lang="it-IT" sz="2000" dirty="0"/>
              <a:t> TOR </a:t>
            </a:r>
            <a:r>
              <a:rPr lang="it-IT" sz="2000" dirty="0" err="1"/>
              <a:t>regulatory</a:t>
            </a:r>
            <a:r>
              <a:rPr lang="it-IT" sz="2000" dirty="0"/>
              <a:t> </a:t>
            </a:r>
            <a:r>
              <a:rPr lang="it-IT" sz="2000" dirty="0" err="1"/>
              <a:t>protein</a:t>
            </a:r>
            <a:r>
              <a:rPr lang="it-IT" sz="2000" dirty="0"/>
              <a:t> RAPTOR/mKOG1) and LST8:</a:t>
            </a:r>
          </a:p>
          <a:p>
            <a:pPr algn="just"/>
            <a:r>
              <a:rPr lang="it-IT" sz="2000" dirty="0"/>
              <a:t>1)KOG1 </a:t>
            </a:r>
            <a:r>
              <a:rPr lang="it-IT" sz="2000" dirty="0" err="1"/>
              <a:t>functions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scaffold</a:t>
            </a:r>
            <a:r>
              <a:rPr lang="it-IT" sz="2000" dirty="0"/>
              <a:t> </a:t>
            </a:r>
            <a:r>
              <a:rPr lang="it-IT" sz="2000" dirty="0" err="1"/>
              <a:t>protein</a:t>
            </a:r>
            <a:r>
              <a:rPr lang="it-IT" sz="2000" dirty="0"/>
              <a:t> to </a:t>
            </a:r>
            <a:r>
              <a:rPr lang="it-IT" sz="2000" dirty="0" err="1"/>
              <a:t>couple</a:t>
            </a:r>
            <a:r>
              <a:rPr lang="it-IT" sz="2000" dirty="0"/>
              <a:t> TOR to </a:t>
            </a:r>
            <a:r>
              <a:rPr lang="it-IT" sz="2000" dirty="0" err="1"/>
              <a:t>its</a:t>
            </a:r>
            <a:r>
              <a:rPr lang="it-IT" sz="2000" dirty="0"/>
              <a:t> targets</a:t>
            </a:r>
          </a:p>
          <a:p>
            <a:pPr algn="just"/>
            <a:r>
              <a:rPr lang="it-IT" sz="2000" dirty="0"/>
              <a:t>2)LST8 </a:t>
            </a:r>
            <a:r>
              <a:rPr lang="it-IT" sz="2000" dirty="0" err="1"/>
              <a:t>functions</a:t>
            </a:r>
            <a:r>
              <a:rPr lang="it-IT" sz="2000" dirty="0"/>
              <a:t> in </a:t>
            </a:r>
            <a:r>
              <a:rPr lang="it-IT" sz="2000" dirty="0" err="1"/>
              <a:t>regulation</a:t>
            </a:r>
            <a:r>
              <a:rPr lang="it-IT" sz="2000" dirty="0"/>
              <a:t> of the retrograde </a:t>
            </a:r>
            <a:r>
              <a:rPr lang="it-IT" sz="2000" dirty="0" err="1"/>
              <a:t>signalling</a:t>
            </a:r>
            <a:r>
              <a:rPr lang="it-IT" sz="2000" dirty="0"/>
              <a:t> </a:t>
            </a:r>
            <a:r>
              <a:rPr lang="it-IT" sz="2000" dirty="0" err="1"/>
              <a:t>pathway</a:t>
            </a:r>
            <a:r>
              <a:rPr lang="it-IT" sz="2000" dirty="0"/>
              <a:t> (</a:t>
            </a:r>
            <a:r>
              <a:rPr lang="it-IT" sz="2000" dirty="0" err="1"/>
              <a:t>cellular</a:t>
            </a:r>
            <a:r>
              <a:rPr lang="it-IT" sz="2000" dirty="0"/>
              <a:t>     </a:t>
            </a:r>
            <a:r>
              <a:rPr lang="it-IT" sz="2000" dirty="0" err="1"/>
              <a:t>response</a:t>
            </a:r>
            <a:r>
              <a:rPr lang="it-IT" sz="2000" dirty="0"/>
              <a:t> to a </a:t>
            </a:r>
            <a:r>
              <a:rPr lang="it-IT" sz="2000" dirty="0" err="1"/>
              <a:t>loss</a:t>
            </a:r>
            <a:r>
              <a:rPr lang="it-IT" sz="2000" dirty="0"/>
              <a:t> of </a:t>
            </a:r>
            <a:r>
              <a:rPr lang="it-IT" sz="2000" dirty="0" err="1"/>
              <a:t>mitochondrial</a:t>
            </a:r>
            <a:r>
              <a:rPr lang="it-IT" sz="2000" dirty="0"/>
              <a:t> </a:t>
            </a:r>
            <a:r>
              <a:rPr lang="it-IT" sz="2000" dirty="0" err="1"/>
              <a:t>function</a:t>
            </a:r>
            <a:r>
              <a:rPr lang="it-IT" sz="2000" dirty="0"/>
              <a:t>) </a:t>
            </a:r>
          </a:p>
        </p:txBody>
      </p:sp>
      <p:pic>
        <p:nvPicPr>
          <p:cNvPr id="7" name="Segnaposto contenuto 3" descr="Schermata 2014-10-30 alle 09.56.3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-4033" r="7998" b="-1"/>
          <a:stretch/>
        </p:blipFill>
        <p:spPr>
          <a:xfrm>
            <a:off x="2828339" y="4442370"/>
            <a:ext cx="3804893" cy="109032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82636" y="6003873"/>
            <a:ext cx="615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TORC2 </a:t>
            </a:r>
            <a:r>
              <a:rPr lang="it-IT" sz="2000" dirty="0" err="1"/>
              <a:t>contains</a:t>
            </a:r>
            <a:r>
              <a:rPr lang="it-IT" sz="2000" dirty="0"/>
              <a:t> TOR2, AVO1, AVO2, AVO3 and LST8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521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14</a:t>
            </a:fld>
            <a:endParaRPr lang="it-IT"/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280217" y="326480"/>
            <a:ext cx="8357441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The EGO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complex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is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a major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regulator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of TORC1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6" y="888031"/>
            <a:ext cx="4821890" cy="399211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02049" y="1307171"/>
            <a:ext cx="37387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The EGO </a:t>
            </a:r>
            <a:r>
              <a:rPr lang="it-IT" dirty="0" err="1"/>
              <a:t>complex</a:t>
            </a:r>
            <a:r>
              <a:rPr lang="it-IT" dirty="0"/>
              <a:t> (EGOC)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composed</a:t>
            </a:r>
            <a:r>
              <a:rPr lang="it-IT" dirty="0"/>
              <a:t> of </a:t>
            </a:r>
            <a:r>
              <a:rPr lang="it-IT" dirty="0" err="1"/>
              <a:t>four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: the </a:t>
            </a:r>
            <a:r>
              <a:rPr lang="it-IT" dirty="0" err="1"/>
              <a:t>palmitoylated</a:t>
            </a:r>
            <a:r>
              <a:rPr lang="it-IT" dirty="0"/>
              <a:t> and </a:t>
            </a:r>
            <a:r>
              <a:rPr lang="it-IT" dirty="0" err="1"/>
              <a:t>myristolated</a:t>
            </a:r>
            <a:r>
              <a:rPr lang="it-IT" dirty="0"/>
              <a:t> </a:t>
            </a:r>
            <a:r>
              <a:rPr lang="it-IT" dirty="0" err="1"/>
              <a:t>protein</a:t>
            </a:r>
            <a:r>
              <a:rPr lang="it-IT" dirty="0"/>
              <a:t> Ego1, the </a:t>
            </a:r>
            <a:r>
              <a:rPr lang="it-IT" dirty="0" err="1"/>
              <a:t>transmembrane</a:t>
            </a:r>
            <a:r>
              <a:rPr lang="it-IT" dirty="0"/>
              <a:t> </a:t>
            </a:r>
            <a:r>
              <a:rPr lang="it-IT" dirty="0" err="1"/>
              <a:t>protein</a:t>
            </a:r>
            <a:r>
              <a:rPr lang="it-IT" dirty="0"/>
              <a:t> Ego3, and </a:t>
            </a:r>
            <a:r>
              <a:rPr lang="it-IT" dirty="0" err="1"/>
              <a:t>two</a:t>
            </a:r>
            <a:r>
              <a:rPr lang="it-IT" dirty="0"/>
              <a:t> Ras-family </a:t>
            </a:r>
            <a:r>
              <a:rPr lang="it-IT" dirty="0" err="1"/>
              <a:t>GTPases</a:t>
            </a:r>
            <a:r>
              <a:rPr lang="it-IT" dirty="0"/>
              <a:t>, Gtr1 and Gtr2. </a:t>
            </a:r>
          </a:p>
          <a:p>
            <a:pPr algn="just"/>
            <a:r>
              <a:rPr lang="it-IT" dirty="0"/>
              <a:t>Like TORC1, the EGO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localized</a:t>
            </a:r>
            <a:r>
              <a:rPr lang="it-IT" dirty="0"/>
              <a:t> to the </a:t>
            </a:r>
            <a:r>
              <a:rPr lang="it-IT" dirty="0" err="1"/>
              <a:t>vacuolar</a:t>
            </a:r>
            <a:r>
              <a:rPr lang="it-IT" dirty="0"/>
              <a:t> membrane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sense</a:t>
            </a:r>
            <a:r>
              <a:rPr lang="it-IT" dirty="0"/>
              <a:t>/</a:t>
            </a:r>
            <a:r>
              <a:rPr lang="it-IT" dirty="0" err="1"/>
              <a:t>respond</a:t>
            </a:r>
            <a:r>
              <a:rPr lang="it-IT" dirty="0"/>
              <a:t> to </a:t>
            </a:r>
            <a:r>
              <a:rPr lang="it-IT" dirty="0" err="1"/>
              <a:t>intracellular</a:t>
            </a:r>
            <a:r>
              <a:rPr lang="it-IT" dirty="0"/>
              <a:t> leucine </a:t>
            </a:r>
            <a:r>
              <a:rPr lang="it-IT" dirty="0" err="1"/>
              <a:t>levels</a:t>
            </a:r>
            <a:r>
              <a:rPr lang="it-IT" dirty="0"/>
              <a:t> and </a:t>
            </a:r>
            <a:r>
              <a:rPr lang="it-IT" dirty="0" err="1"/>
              <a:t>potentially</a:t>
            </a:r>
            <a:r>
              <a:rPr lang="it-IT" dirty="0"/>
              <a:t> to </a:t>
            </a:r>
            <a:r>
              <a:rPr lang="it-IT" dirty="0" err="1"/>
              <a:t>intravacuolar</a:t>
            </a:r>
            <a:r>
              <a:rPr lang="it-IT" dirty="0"/>
              <a:t> amino acid </a:t>
            </a:r>
            <a:r>
              <a:rPr lang="it-IT" dirty="0" err="1"/>
              <a:t>levels</a:t>
            </a:r>
            <a:r>
              <a:rPr lang="it-IT" dirty="0"/>
              <a:t>. Vam6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identified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guanine nucleotide </a:t>
            </a:r>
            <a:r>
              <a:rPr lang="it-IT" dirty="0" err="1"/>
              <a:t>exchange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 for Gtr1 </a:t>
            </a:r>
            <a:r>
              <a:rPr lang="it-IT" dirty="0" err="1"/>
              <a:t>but</a:t>
            </a:r>
            <a:r>
              <a:rPr lang="it-IT" dirty="0"/>
              <a:t> no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GEFs</a:t>
            </a:r>
            <a:r>
              <a:rPr lang="it-IT" dirty="0"/>
              <a:t> or GAPS for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GTPase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reported</a:t>
            </a:r>
            <a:r>
              <a:rPr lang="it-IT" dirty="0"/>
              <a:t>. In the Gtr1GTP and Gtr2GDP </a:t>
            </a:r>
            <a:r>
              <a:rPr lang="it-IT" dirty="0" err="1"/>
              <a:t>configuration</a:t>
            </a:r>
            <a:r>
              <a:rPr lang="it-IT" dirty="0"/>
              <a:t>, the EGO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activates</a:t>
            </a:r>
            <a:r>
              <a:rPr lang="it-IT" dirty="0"/>
              <a:t> TORC1; the reverse </a:t>
            </a:r>
            <a:r>
              <a:rPr lang="it-IT" dirty="0" err="1"/>
              <a:t>conformation</a:t>
            </a:r>
            <a:r>
              <a:rPr lang="it-IT" dirty="0"/>
              <a:t> </a:t>
            </a:r>
            <a:r>
              <a:rPr lang="it-IT" dirty="0" err="1"/>
              <a:t>inactivates</a:t>
            </a:r>
            <a:r>
              <a:rPr lang="it-IT" dirty="0"/>
              <a:t> TORC1.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32736" y="5358358"/>
            <a:ext cx="5058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Activated</a:t>
            </a:r>
            <a:r>
              <a:rPr lang="it-IT" dirty="0"/>
              <a:t> TORC1, via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effector</a:t>
            </a:r>
            <a:r>
              <a:rPr lang="it-IT" dirty="0"/>
              <a:t> </a:t>
            </a:r>
            <a:r>
              <a:rPr lang="it-IT" dirty="0" err="1"/>
              <a:t>branches</a:t>
            </a:r>
            <a:r>
              <a:rPr lang="it-IT" dirty="0"/>
              <a:t>, the AGC </a:t>
            </a:r>
            <a:r>
              <a:rPr lang="it-IT" dirty="0" err="1"/>
              <a:t>kinase</a:t>
            </a:r>
            <a:r>
              <a:rPr lang="it-IT" dirty="0"/>
              <a:t> Sch9 and the Tap42-PP2a and PP2a-like 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phosphatases</a:t>
            </a:r>
            <a:r>
              <a:rPr lang="it-IT" dirty="0"/>
              <a:t>, </a:t>
            </a:r>
            <a:r>
              <a:rPr lang="it-IT" dirty="0" err="1"/>
              <a:t>stimulates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by </a:t>
            </a:r>
            <a:r>
              <a:rPr lang="it-IT" dirty="0" err="1"/>
              <a:t>favoring</a:t>
            </a:r>
            <a:r>
              <a:rPr lang="it-IT" dirty="0"/>
              <a:t> </a:t>
            </a:r>
            <a:r>
              <a:rPr lang="it-IT" dirty="0" err="1"/>
              <a:t>anabolic</a:t>
            </a:r>
            <a:r>
              <a:rPr lang="it-IT" dirty="0"/>
              <a:t> </a:t>
            </a:r>
            <a:r>
              <a:rPr lang="it-IT" dirty="0" err="1"/>
              <a:t>processes</a:t>
            </a:r>
            <a:r>
              <a:rPr lang="it-IT" dirty="0"/>
              <a:t> and by </a:t>
            </a:r>
            <a:r>
              <a:rPr lang="it-IT" dirty="0" err="1"/>
              <a:t>antagonizing</a:t>
            </a:r>
            <a:r>
              <a:rPr lang="it-IT" dirty="0"/>
              <a:t> </a:t>
            </a:r>
            <a:r>
              <a:rPr lang="it-IT" dirty="0" err="1"/>
              <a:t>catabolic</a:t>
            </a:r>
            <a:r>
              <a:rPr lang="it-IT" dirty="0"/>
              <a:t> </a:t>
            </a:r>
            <a:r>
              <a:rPr lang="it-IT" dirty="0" err="1"/>
              <a:t>processes</a:t>
            </a:r>
            <a:r>
              <a:rPr lang="it-IT" dirty="0"/>
              <a:t> and stress-</a:t>
            </a:r>
            <a:r>
              <a:rPr lang="it-IT" dirty="0" err="1"/>
              <a:t>response</a:t>
            </a:r>
            <a:r>
              <a:rPr lang="it-IT" dirty="0"/>
              <a:t> </a:t>
            </a:r>
            <a:r>
              <a:rPr lang="it-IT" dirty="0" err="1"/>
              <a:t>programs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90513" y="5002236"/>
            <a:ext cx="3720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Loewith</a:t>
            </a:r>
            <a:r>
              <a:rPr lang="it-IT" sz="1400" dirty="0"/>
              <a:t> and Hall Genetics 2011, 189:1177-1201 </a:t>
            </a:r>
          </a:p>
        </p:txBody>
      </p:sp>
    </p:spTree>
    <p:extLst>
      <p:ext uri="{BB962C8B-B14F-4D97-AF65-F5344CB8AC3E}">
        <p14:creationId xmlns:p14="http://schemas.microsoft.com/office/powerpoint/2010/main" val="922887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15</a:t>
            </a:fld>
            <a:endParaRPr lang="it-IT"/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707404" y="326480"/>
            <a:ext cx="7797521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Downstream of TORC1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8713" y="1349474"/>
            <a:ext cx="82382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best-</a:t>
            </a:r>
            <a:r>
              <a:rPr lang="it-IT" dirty="0" err="1"/>
              <a:t>characterized</a:t>
            </a:r>
            <a:r>
              <a:rPr lang="it-IT" dirty="0"/>
              <a:t> </a:t>
            </a:r>
            <a:r>
              <a:rPr lang="it-IT" dirty="0" err="1"/>
              <a:t>substrates</a:t>
            </a:r>
            <a:r>
              <a:rPr lang="it-IT" dirty="0"/>
              <a:t> of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yeast</a:t>
            </a:r>
            <a:r>
              <a:rPr lang="it-IT" dirty="0"/>
              <a:t> and </a:t>
            </a:r>
            <a:r>
              <a:rPr lang="it-IT" dirty="0" err="1"/>
              <a:t>metazoan</a:t>
            </a:r>
            <a:r>
              <a:rPr lang="it-IT" dirty="0"/>
              <a:t> TOR </a:t>
            </a:r>
            <a:r>
              <a:rPr lang="it-IT" dirty="0" err="1"/>
              <a:t>complexes</a:t>
            </a:r>
            <a:r>
              <a:rPr lang="it-IT" dirty="0"/>
              <a:t> are the </a:t>
            </a:r>
            <a:r>
              <a:rPr lang="it-IT" b="1" dirty="0">
                <a:solidFill>
                  <a:srgbClr val="FF0000"/>
                </a:solidFill>
              </a:rPr>
              <a:t>AGC family </a:t>
            </a:r>
            <a:r>
              <a:rPr lang="it-IT" b="1" dirty="0" err="1">
                <a:solidFill>
                  <a:srgbClr val="FF0000"/>
                </a:solidFill>
              </a:rPr>
              <a:t>kinases</a:t>
            </a:r>
            <a:r>
              <a:rPr lang="it-IT" dirty="0"/>
              <a:t>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rather</a:t>
            </a:r>
            <a:r>
              <a:rPr lang="it-IT" dirty="0"/>
              <a:t> </a:t>
            </a:r>
            <a:r>
              <a:rPr lang="it-IT" dirty="0" err="1"/>
              <a:t>well-studied</a:t>
            </a:r>
            <a:r>
              <a:rPr lang="it-IT" dirty="0"/>
              <a:t> family of </a:t>
            </a:r>
            <a:r>
              <a:rPr lang="it-IT" dirty="0" err="1"/>
              <a:t>kinases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so </a:t>
            </a:r>
            <a:r>
              <a:rPr lang="it-IT" dirty="0" err="1"/>
              <a:t>named</a:t>
            </a:r>
            <a:r>
              <a:rPr lang="it-IT" dirty="0"/>
              <a:t> on the </a:t>
            </a:r>
            <a:r>
              <a:rPr lang="it-IT" dirty="0" err="1"/>
              <a:t>basis</a:t>
            </a:r>
            <a:r>
              <a:rPr lang="it-IT" dirty="0"/>
              <a:t> of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mammalian</a:t>
            </a:r>
            <a:r>
              <a:rPr lang="it-IT" dirty="0"/>
              <a:t> </a:t>
            </a:r>
            <a:r>
              <a:rPr lang="it-IT" dirty="0" err="1"/>
              <a:t>members</a:t>
            </a:r>
            <a:r>
              <a:rPr lang="it-IT" dirty="0"/>
              <a:t> PKA, PKG, and PKC.</a:t>
            </a:r>
          </a:p>
          <a:p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Activation</a:t>
            </a:r>
            <a:r>
              <a:rPr lang="it-IT" dirty="0"/>
              <a:t> of AGC family </a:t>
            </a:r>
            <a:r>
              <a:rPr lang="it-IT" dirty="0" err="1"/>
              <a:t>kinases</a:t>
            </a:r>
            <a:r>
              <a:rPr lang="it-IT" dirty="0"/>
              <a:t> </a:t>
            </a:r>
            <a:r>
              <a:rPr lang="it-IT" dirty="0" err="1"/>
              <a:t>requires</a:t>
            </a:r>
            <a:r>
              <a:rPr lang="it-IT" dirty="0"/>
              <a:t> </a:t>
            </a:r>
            <a:r>
              <a:rPr lang="it-IT" dirty="0" err="1"/>
              <a:t>phosphorylation</a:t>
            </a:r>
            <a:r>
              <a:rPr lang="it-IT" dirty="0"/>
              <a:t> of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conserved</a:t>
            </a:r>
            <a:r>
              <a:rPr lang="it-IT" dirty="0"/>
              <a:t> </a:t>
            </a:r>
            <a:r>
              <a:rPr lang="it-IT" dirty="0" err="1"/>
              <a:t>regulatory</a:t>
            </a:r>
            <a:r>
              <a:rPr lang="it-IT" dirty="0"/>
              <a:t> </a:t>
            </a:r>
            <a:r>
              <a:rPr lang="it-IT" dirty="0" err="1"/>
              <a:t>motifs</a:t>
            </a:r>
            <a:r>
              <a:rPr lang="it-IT" dirty="0"/>
              <a:t>, the  “</a:t>
            </a:r>
            <a:r>
              <a:rPr lang="it-IT" b="1" dirty="0" err="1">
                <a:solidFill>
                  <a:srgbClr val="FF0000"/>
                </a:solidFill>
              </a:rPr>
              <a:t>activation</a:t>
            </a:r>
            <a:r>
              <a:rPr lang="it-IT" dirty="0"/>
              <a:t>,” </a:t>
            </a:r>
            <a:r>
              <a:rPr lang="it-IT" dirty="0" err="1"/>
              <a:t>loop</a:t>
            </a:r>
            <a:r>
              <a:rPr lang="it-IT" dirty="0"/>
              <a:t> </a:t>
            </a:r>
            <a:r>
              <a:rPr lang="it-IT" dirty="0" err="1"/>
              <a:t>located</a:t>
            </a:r>
            <a:r>
              <a:rPr lang="it-IT" dirty="0"/>
              <a:t> in the </a:t>
            </a:r>
            <a:r>
              <a:rPr lang="it-IT" dirty="0" err="1"/>
              <a:t>catalytic</a:t>
            </a:r>
            <a:r>
              <a:rPr lang="it-IT" dirty="0"/>
              <a:t> domain and the “</a:t>
            </a:r>
            <a:r>
              <a:rPr lang="it-IT" b="1" dirty="0" err="1">
                <a:solidFill>
                  <a:srgbClr val="FF0000"/>
                </a:solidFill>
              </a:rPr>
              <a:t>hydrophobic</a:t>
            </a:r>
            <a:r>
              <a:rPr lang="it-IT" dirty="0"/>
              <a:t>” </a:t>
            </a:r>
            <a:r>
              <a:rPr lang="it-IT" dirty="0" err="1"/>
              <a:t>motif</a:t>
            </a:r>
            <a:r>
              <a:rPr lang="it-IT" dirty="0"/>
              <a:t> </a:t>
            </a:r>
            <a:r>
              <a:rPr lang="it-IT" dirty="0" err="1"/>
              <a:t>found</a:t>
            </a:r>
            <a:r>
              <a:rPr lang="it-IT" dirty="0"/>
              <a:t> </a:t>
            </a:r>
            <a:r>
              <a:rPr lang="it-IT" dirty="0" err="1"/>
              <a:t>toward</a:t>
            </a:r>
            <a:r>
              <a:rPr lang="it-IT" dirty="0"/>
              <a:t> the C </a:t>
            </a:r>
            <a:r>
              <a:rPr lang="it-IT" dirty="0" err="1"/>
              <a:t>terminus</a:t>
            </a:r>
            <a:r>
              <a:rPr lang="it-IT" dirty="0"/>
              <a:t>. </a:t>
            </a:r>
            <a:r>
              <a:rPr lang="it-IT" dirty="0" err="1"/>
              <a:t>Phosphorylation</a:t>
            </a:r>
            <a:r>
              <a:rPr lang="it-IT" dirty="0"/>
              <a:t> of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motifs</a:t>
            </a:r>
            <a:r>
              <a:rPr lang="it-IT" dirty="0"/>
              <a:t> </a:t>
            </a:r>
            <a:r>
              <a:rPr lang="it-IT" dirty="0" err="1"/>
              <a:t>helps</a:t>
            </a:r>
            <a:r>
              <a:rPr lang="it-IT" dirty="0"/>
              <a:t> </a:t>
            </a:r>
            <a:r>
              <a:rPr lang="it-IT" dirty="0" err="1"/>
              <a:t>stabilize</a:t>
            </a:r>
            <a:r>
              <a:rPr lang="it-IT" dirty="0"/>
              <a:t> the </a:t>
            </a:r>
            <a:r>
              <a:rPr lang="it-IT" dirty="0" err="1"/>
              <a:t>kinase</a:t>
            </a:r>
            <a:r>
              <a:rPr lang="it-IT" dirty="0"/>
              <a:t> domain in an </a:t>
            </a:r>
            <a:r>
              <a:rPr lang="it-IT" dirty="0" err="1"/>
              <a:t>active</a:t>
            </a:r>
            <a:r>
              <a:rPr lang="it-IT" dirty="0"/>
              <a:t> </a:t>
            </a:r>
            <a:r>
              <a:rPr lang="it-IT" dirty="0" err="1"/>
              <a:t>conformation</a:t>
            </a:r>
            <a:r>
              <a:rPr lang="it-IT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Several</a:t>
            </a:r>
            <a:r>
              <a:rPr lang="it-IT" dirty="0"/>
              <a:t> AGC family </a:t>
            </a:r>
            <a:r>
              <a:rPr lang="it-IT" dirty="0" err="1"/>
              <a:t>kinases</a:t>
            </a:r>
            <a:r>
              <a:rPr lang="it-IT" dirty="0"/>
              <a:t> </a:t>
            </a:r>
            <a:r>
              <a:rPr lang="it-IT" dirty="0" err="1"/>
              <a:t>additionally</a:t>
            </a:r>
            <a:r>
              <a:rPr lang="it-IT" dirty="0"/>
              <a:t> </a:t>
            </a:r>
            <a:r>
              <a:rPr lang="it-IT" dirty="0" err="1"/>
              <a:t>contain</a:t>
            </a:r>
            <a:r>
              <a:rPr lang="it-IT" dirty="0"/>
              <a:t> a “turn” </a:t>
            </a:r>
            <a:r>
              <a:rPr lang="it-IT" dirty="0" err="1"/>
              <a:t>motif</a:t>
            </a:r>
            <a:r>
              <a:rPr lang="it-IT" dirty="0"/>
              <a:t> </a:t>
            </a:r>
            <a:r>
              <a:rPr lang="it-IT" dirty="0" err="1"/>
              <a:t>located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kinase</a:t>
            </a:r>
            <a:r>
              <a:rPr lang="it-IT" dirty="0"/>
              <a:t> domain and the </a:t>
            </a:r>
            <a:r>
              <a:rPr lang="it-IT" dirty="0" err="1"/>
              <a:t>hydrophobic</a:t>
            </a:r>
            <a:r>
              <a:rPr lang="it-IT" dirty="0"/>
              <a:t> </a:t>
            </a:r>
            <a:r>
              <a:rPr lang="it-IT" dirty="0" err="1"/>
              <a:t>motif</a:t>
            </a:r>
            <a:r>
              <a:rPr lang="it-IT" dirty="0"/>
              <a:t>, </a:t>
            </a:r>
            <a:r>
              <a:rPr lang="it-IT" dirty="0" err="1"/>
              <a:t>phosphorylation</a:t>
            </a:r>
            <a:r>
              <a:rPr lang="it-IT" dirty="0"/>
              <a:t> of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thought</a:t>
            </a:r>
            <a:r>
              <a:rPr lang="it-IT" dirty="0"/>
              <a:t> to </a:t>
            </a:r>
            <a:r>
              <a:rPr lang="it-IT" dirty="0" err="1"/>
              <a:t>promote</a:t>
            </a:r>
            <a:r>
              <a:rPr lang="it-IT" dirty="0"/>
              <a:t> 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stability</a:t>
            </a:r>
            <a:r>
              <a:rPr lang="it-IT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While</a:t>
            </a:r>
            <a:r>
              <a:rPr lang="it-IT" dirty="0"/>
              <a:t> the “</a:t>
            </a:r>
            <a:r>
              <a:rPr lang="it-IT" dirty="0" err="1"/>
              <a:t>activation</a:t>
            </a:r>
            <a:r>
              <a:rPr lang="it-IT" dirty="0"/>
              <a:t>” </a:t>
            </a:r>
            <a:r>
              <a:rPr lang="it-IT" dirty="0" err="1"/>
              <a:t>loop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phosphorylated</a:t>
            </a:r>
            <a:r>
              <a:rPr lang="it-IT" dirty="0"/>
              <a:t> by PDK1 or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ortholog</a:t>
            </a:r>
            <a:r>
              <a:rPr lang="it-IT" dirty="0"/>
              <a:t> </a:t>
            </a:r>
            <a:r>
              <a:rPr lang="it-IT" dirty="0" err="1"/>
              <a:t>Pkh</a:t>
            </a:r>
            <a:r>
              <a:rPr lang="it-IT" dirty="0"/>
              <a:t> in </a:t>
            </a:r>
            <a:r>
              <a:rPr lang="it-IT" dirty="0" err="1"/>
              <a:t>mammalian</a:t>
            </a:r>
            <a:r>
              <a:rPr lang="it-IT" dirty="0"/>
              <a:t> or </a:t>
            </a:r>
            <a:r>
              <a:rPr lang="it-IT" dirty="0" err="1"/>
              <a:t>yeast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, </a:t>
            </a:r>
            <a:r>
              <a:rPr lang="it-IT" dirty="0" err="1"/>
              <a:t>respectively</a:t>
            </a:r>
            <a:r>
              <a:rPr lang="it-IT" dirty="0"/>
              <a:t>, </a:t>
            </a:r>
            <a:r>
              <a:rPr lang="it-IT" dirty="0" err="1"/>
              <a:t>phosphorylation</a:t>
            </a:r>
            <a:r>
              <a:rPr lang="it-IT" dirty="0"/>
              <a:t> of the </a:t>
            </a:r>
            <a:r>
              <a:rPr lang="it-IT" dirty="0" err="1"/>
              <a:t>hydrophobic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often</a:t>
            </a:r>
            <a:r>
              <a:rPr lang="it-IT" dirty="0"/>
              <a:t> </a:t>
            </a:r>
            <a:r>
              <a:rPr lang="it-IT" dirty="0" err="1"/>
              <a:t>mediated</a:t>
            </a:r>
            <a:r>
              <a:rPr lang="it-IT" dirty="0"/>
              <a:t> by TORC1 or TORC2.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Analogous</a:t>
            </a:r>
            <a:r>
              <a:rPr lang="it-IT" dirty="0"/>
              <a:t> to S6K for mTORC1, the AGC </a:t>
            </a:r>
            <a:r>
              <a:rPr lang="it-IT" dirty="0" err="1"/>
              <a:t>kinase</a:t>
            </a:r>
            <a:r>
              <a:rPr lang="it-IT" dirty="0"/>
              <a:t> Sch9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direct</a:t>
            </a:r>
            <a:r>
              <a:rPr lang="it-IT" dirty="0"/>
              <a:t> </a:t>
            </a:r>
            <a:r>
              <a:rPr lang="it-IT" dirty="0" err="1"/>
              <a:t>substrate</a:t>
            </a:r>
            <a:r>
              <a:rPr lang="it-IT" dirty="0"/>
              <a:t> for </a:t>
            </a:r>
            <a:r>
              <a:rPr lang="it-IT" dirty="0" err="1"/>
              <a:t>yeast</a:t>
            </a:r>
            <a:r>
              <a:rPr lang="it-IT" dirty="0"/>
              <a:t> TORC1. TORC1-mediated </a:t>
            </a:r>
            <a:r>
              <a:rPr lang="it-IT" dirty="0" err="1"/>
              <a:t>phosphorylation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necessary</a:t>
            </a:r>
            <a:r>
              <a:rPr lang="it-IT" dirty="0"/>
              <a:t> for Sch9 </a:t>
            </a:r>
            <a:r>
              <a:rPr lang="it-IT" dirty="0" err="1"/>
              <a:t>activity</a:t>
            </a:r>
            <a:r>
              <a:rPr lang="it-IT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S6K, </a:t>
            </a:r>
            <a:r>
              <a:rPr lang="it-IT" b="1" dirty="0" err="1">
                <a:solidFill>
                  <a:srgbClr val="FF0000"/>
                </a:solidFill>
              </a:rPr>
              <a:t>ribosomal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protein</a:t>
            </a:r>
            <a:r>
              <a:rPr lang="it-IT" b="1" dirty="0">
                <a:solidFill>
                  <a:srgbClr val="FF0000"/>
                </a:solidFill>
              </a:rPr>
              <a:t> S6 </a:t>
            </a:r>
            <a:r>
              <a:rPr lang="it-IT" b="1" dirty="0" err="1">
                <a:solidFill>
                  <a:srgbClr val="FF0000"/>
                </a:solidFill>
              </a:rPr>
              <a:t>kinase</a:t>
            </a:r>
            <a:r>
              <a:rPr lang="it-IT" b="1" dirty="0">
                <a:solidFill>
                  <a:srgbClr val="FF0000"/>
                </a:solidFill>
              </a:rPr>
              <a:t> (p70S6K, p70-S6K). </a:t>
            </a:r>
            <a:r>
              <a:rPr lang="it-IT" b="1" dirty="0" err="1">
                <a:solidFill>
                  <a:srgbClr val="FF0000"/>
                </a:solidFill>
              </a:rPr>
              <a:t>It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is</a:t>
            </a:r>
            <a:r>
              <a:rPr lang="it-IT" b="1" dirty="0">
                <a:solidFill>
                  <a:srgbClr val="FF0000"/>
                </a:solidFill>
              </a:rPr>
              <a:t> a serine/</a:t>
            </a:r>
            <a:r>
              <a:rPr lang="it-IT" b="1" dirty="0" err="1">
                <a:solidFill>
                  <a:srgbClr val="FF0000"/>
                </a:solidFill>
              </a:rPr>
              <a:t>threonine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kinase</a:t>
            </a:r>
            <a:r>
              <a:rPr lang="it-IT" b="1" dirty="0">
                <a:solidFill>
                  <a:srgbClr val="FF0000"/>
                </a:solidFill>
              </a:rPr>
              <a:t>, </a:t>
            </a:r>
            <a:r>
              <a:rPr lang="it-IT" b="1" dirty="0" err="1">
                <a:solidFill>
                  <a:srgbClr val="FF0000"/>
                </a:solidFill>
              </a:rPr>
              <a:t>its</a:t>
            </a:r>
            <a:r>
              <a:rPr lang="it-IT" b="1" dirty="0">
                <a:solidFill>
                  <a:srgbClr val="FF0000"/>
                </a:solidFill>
              </a:rPr>
              <a:t> target </a:t>
            </a:r>
            <a:r>
              <a:rPr lang="it-IT" b="1" dirty="0" err="1">
                <a:solidFill>
                  <a:srgbClr val="FF0000"/>
                </a:solidFill>
              </a:rPr>
              <a:t>substrate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is</a:t>
            </a:r>
            <a:r>
              <a:rPr lang="it-IT" b="1" dirty="0">
                <a:solidFill>
                  <a:srgbClr val="FF0000"/>
                </a:solidFill>
              </a:rPr>
              <a:t> the S6 </a:t>
            </a:r>
            <a:r>
              <a:rPr lang="it-IT" b="1" dirty="0" err="1">
                <a:solidFill>
                  <a:srgbClr val="FF0000"/>
                </a:solidFill>
              </a:rPr>
              <a:t>ribosomal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protein</a:t>
            </a:r>
            <a:r>
              <a:rPr lang="it-IT" b="1" dirty="0">
                <a:solidFill>
                  <a:srgbClr val="FF0000"/>
                </a:solidFill>
              </a:rPr>
              <a:t>. </a:t>
            </a:r>
            <a:r>
              <a:rPr lang="it-IT" b="1" dirty="0" err="1">
                <a:solidFill>
                  <a:srgbClr val="FF0000"/>
                </a:solidFill>
              </a:rPr>
              <a:t>Phosphorylation</a:t>
            </a:r>
            <a:r>
              <a:rPr lang="it-IT" b="1" dirty="0">
                <a:solidFill>
                  <a:srgbClr val="FF0000"/>
                </a:solidFill>
              </a:rPr>
              <a:t> of S6 </a:t>
            </a:r>
            <a:r>
              <a:rPr lang="it-IT" b="1" dirty="0" err="1">
                <a:solidFill>
                  <a:srgbClr val="FF0000"/>
                </a:solidFill>
              </a:rPr>
              <a:t>induces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protein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synthesis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at</a:t>
            </a:r>
            <a:r>
              <a:rPr lang="it-IT" b="1" dirty="0">
                <a:solidFill>
                  <a:srgbClr val="FF0000"/>
                </a:solidFill>
              </a:rPr>
              <a:t> the </a:t>
            </a:r>
            <a:r>
              <a:rPr lang="it-IT" b="1" dirty="0" err="1">
                <a:solidFill>
                  <a:srgbClr val="FF0000"/>
                </a:solidFill>
              </a:rPr>
              <a:t>ribosome</a:t>
            </a:r>
            <a:r>
              <a:rPr lang="it-IT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459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16</a:t>
            </a:fld>
            <a:endParaRPr lang="it-IT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" r="34831" b="11275"/>
          <a:stretch/>
        </p:blipFill>
        <p:spPr bwMode="auto">
          <a:xfrm>
            <a:off x="742950" y="965200"/>
            <a:ext cx="41465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384801" y="2145758"/>
            <a:ext cx="3035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Wild-type without </a:t>
            </a:r>
            <a:r>
              <a:rPr lang="en-US" dirty="0" err="1"/>
              <a:t>rapamycin</a:t>
            </a:r>
            <a:endParaRPr lang="en-US" dirty="0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384801" y="3745958"/>
            <a:ext cx="30353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Wild-type with </a:t>
            </a:r>
            <a:r>
              <a:rPr lang="en-US" dirty="0" err="1"/>
              <a:t>rapamycin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		(0.2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g/ml)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707404" y="326480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Inactivation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of TOR in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yeast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814695" y="6011333"/>
            <a:ext cx="3395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G1 </a:t>
            </a:r>
            <a:r>
              <a:rPr lang="it-IT" sz="2000" dirty="0" err="1"/>
              <a:t>arrest</a:t>
            </a:r>
            <a:r>
              <a:rPr lang="it-IT" sz="2000" dirty="0"/>
              <a:t> with 1C DNA </a:t>
            </a:r>
            <a:r>
              <a:rPr lang="it-IT" sz="2000" dirty="0" err="1"/>
              <a:t>content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577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17</a:t>
            </a:fld>
            <a:endParaRPr lang="it-IT"/>
          </a:p>
        </p:txBody>
      </p:sp>
      <p:pic>
        <p:nvPicPr>
          <p:cNvPr id="5" name="Immagine 4" descr="Schermata 2014-11-04 alle 11.33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33" y="2188882"/>
            <a:ext cx="4402667" cy="284878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flipH="1">
            <a:off x="3285066" y="1694681"/>
            <a:ext cx="326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Rapamycin</a:t>
            </a:r>
            <a:endParaRPr lang="it-IT" dirty="0"/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321734" y="191014"/>
            <a:ext cx="8568266" cy="1077218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Down-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regulation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of G1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cyclins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due to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inactivation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of TOR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pathway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9334" y="5030801"/>
            <a:ext cx="87206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b="1" dirty="0" err="1"/>
              <a:t>Rapamycin</a:t>
            </a:r>
            <a:r>
              <a:rPr lang="it-IT" sz="2000" b="1" dirty="0"/>
              <a:t> treatment or </a:t>
            </a:r>
            <a:r>
              <a:rPr lang="it-IT" sz="2000" b="1" dirty="0" err="1"/>
              <a:t>inactivation</a:t>
            </a:r>
            <a:r>
              <a:rPr lang="it-IT" sz="2000" b="1" dirty="0"/>
              <a:t> of TOR </a:t>
            </a:r>
            <a:r>
              <a:rPr lang="it-IT" sz="2000" b="1" dirty="0" err="1"/>
              <a:t>results</a:t>
            </a:r>
            <a:r>
              <a:rPr lang="it-IT" sz="2000" b="1" dirty="0"/>
              <a:t> in a severe </a:t>
            </a:r>
            <a:r>
              <a:rPr lang="it-IT" sz="2000" b="1" dirty="0" err="1"/>
              <a:t>decrease</a:t>
            </a:r>
            <a:r>
              <a:rPr lang="it-IT" sz="2000" b="1" dirty="0"/>
              <a:t> in </a:t>
            </a:r>
            <a:r>
              <a:rPr lang="it-IT" sz="2000" b="1" dirty="0" err="1"/>
              <a:t>transcription</a:t>
            </a:r>
            <a:r>
              <a:rPr lang="it-IT" sz="2000" b="1" dirty="0"/>
              <a:t> of G1 </a:t>
            </a:r>
            <a:r>
              <a:rPr lang="it-IT" sz="2000" b="1" dirty="0" err="1"/>
              <a:t>cyclins</a:t>
            </a:r>
            <a:r>
              <a:rPr lang="it-IT" sz="2000" b="1" dirty="0"/>
              <a:t> 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err="1"/>
              <a:t>Growth-induced</a:t>
            </a:r>
            <a:r>
              <a:rPr lang="it-IT" dirty="0"/>
              <a:t> </a:t>
            </a:r>
            <a:r>
              <a:rPr lang="it-IT" dirty="0" err="1"/>
              <a:t>synthesis</a:t>
            </a:r>
            <a:r>
              <a:rPr lang="it-IT" dirty="0"/>
              <a:t> of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machinery</a:t>
            </a:r>
            <a:r>
              <a:rPr lang="it-IT" dirty="0"/>
              <a:t> </a:t>
            </a:r>
            <a:r>
              <a:rPr lang="it-IT" dirty="0" err="1"/>
              <a:t>components</a:t>
            </a:r>
            <a:r>
              <a:rPr lang="it-IT" dirty="0"/>
              <a:t>  </a:t>
            </a:r>
            <a:r>
              <a:rPr lang="it-IT" dirty="0" err="1"/>
              <a:t>plays</a:t>
            </a:r>
            <a:r>
              <a:rPr lang="it-IT" dirty="0"/>
              <a:t> an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role</a:t>
            </a:r>
            <a:r>
              <a:rPr lang="it-IT" dirty="0"/>
              <a:t> in </a:t>
            </a:r>
            <a:r>
              <a:rPr lang="it-IT" dirty="0" err="1"/>
              <a:t>activating</a:t>
            </a:r>
            <a:r>
              <a:rPr lang="it-IT" dirty="0"/>
              <a:t> and </a:t>
            </a:r>
            <a:r>
              <a:rPr lang="it-IT" dirty="0" err="1"/>
              <a:t>allowing</a:t>
            </a:r>
            <a:r>
              <a:rPr lang="it-IT" dirty="0"/>
              <a:t> </a:t>
            </a:r>
            <a:r>
              <a:rPr lang="it-IT" dirty="0" err="1"/>
              <a:t>progression</a:t>
            </a:r>
            <a:r>
              <a:rPr lang="it-IT" dirty="0"/>
              <a:t> of 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endParaRPr lang="it-IT" dirty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513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707404" y="326480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Inactivation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of TOR in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yeast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584291" y="4098639"/>
            <a:ext cx="2628081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Yeast strain: </a:t>
            </a:r>
            <a:r>
              <a:rPr lang="en-US" i="1" dirty="0"/>
              <a:t>tor</a:t>
            </a:r>
            <a:r>
              <a:rPr lang="en-US" i="1" baseline="30000" dirty="0"/>
              <a:t>ts</a:t>
            </a:r>
            <a:r>
              <a:rPr lang="en-US" baseline="30000" dirty="0"/>
              <a:t>          </a:t>
            </a:r>
          </a:p>
          <a:p>
            <a:pPr algn="ctr">
              <a:spcBef>
                <a:spcPct val="50000"/>
              </a:spcBef>
            </a:pPr>
            <a:r>
              <a:rPr lang="en-US" baseline="30000" dirty="0"/>
              <a:t> </a:t>
            </a:r>
            <a:r>
              <a:rPr lang="en-US" dirty="0"/>
              <a:t>(Restrictive temperature 37°C)</a:t>
            </a:r>
            <a:endParaRPr lang="en-US" i="1" baseline="30000" dirty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59" y="1718121"/>
            <a:ext cx="2404532" cy="40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840158" y="1227458"/>
            <a:ext cx="13885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baseline="30000" dirty="0"/>
              <a:t>35</a:t>
            </a:r>
            <a:r>
              <a:rPr lang="it-IT" dirty="0"/>
              <a:t>S-met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584291" y="2061773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Wild-type with </a:t>
            </a:r>
            <a:r>
              <a:rPr lang="en-US" dirty="0" err="1"/>
              <a:t>rapamycin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69659" y="67214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8335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19</a:t>
            </a:fld>
            <a:endParaRPr lang="it-IT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046" y="269875"/>
            <a:ext cx="2425404" cy="64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38213" y="422152"/>
            <a:ext cx="1655850" cy="7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it-IT" sz="1600" dirty="0"/>
              <a:t>i= 60S</a:t>
            </a:r>
          </a:p>
          <a:p>
            <a:pPr>
              <a:lnSpc>
                <a:spcPct val="70000"/>
              </a:lnSpc>
            </a:pPr>
            <a:r>
              <a:rPr lang="it-IT" sz="1600" dirty="0" err="1"/>
              <a:t>S</a:t>
            </a:r>
            <a:r>
              <a:rPr lang="it-IT" sz="1600" dirty="0"/>
              <a:t>=40S</a:t>
            </a:r>
          </a:p>
          <a:p>
            <a:pPr>
              <a:lnSpc>
                <a:spcPct val="70000"/>
              </a:lnSpc>
            </a:pPr>
            <a:r>
              <a:rPr lang="it-IT" sz="1600" dirty="0"/>
              <a:t>M= 80S</a:t>
            </a:r>
          </a:p>
          <a:p>
            <a:pPr>
              <a:lnSpc>
                <a:spcPct val="70000"/>
              </a:lnSpc>
            </a:pPr>
            <a:r>
              <a:rPr lang="it-IT" sz="1600" dirty="0" err="1"/>
              <a:t>p</a:t>
            </a:r>
            <a:r>
              <a:rPr lang="it-IT" sz="1600" dirty="0"/>
              <a:t>= </a:t>
            </a:r>
            <a:r>
              <a:rPr lang="it-IT" sz="1600" dirty="0" err="1"/>
              <a:t>polysomes</a:t>
            </a:r>
            <a:endParaRPr lang="it-IT" sz="16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76450" y="1719874"/>
            <a:ext cx="3621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Wild-type without </a:t>
            </a:r>
            <a:r>
              <a:rPr lang="en-US" dirty="0" err="1"/>
              <a:t>rapamycin</a:t>
            </a:r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24175" y="3287157"/>
            <a:ext cx="3629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Wild-type with </a:t>
            </a:r>
            <a:r>
              <a:rPr lang="en-US" dirty="0" err="1"/>
              <a:t>rapamycin</a:t>
            </a:r>
            <a:r>
              <a:rPr lang="en-US" dirty="0"/>
              <a:t> (2 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924175" y="4890532"/>
            <a:ext cx="3068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/>
              <a:t>tor</a:t>
            </a:r>
            <a:r>
              <a:rPr lang="en-US" i="1" baseline="30000" dirty="0"/>
              <a:t>ts  </a:t>
            </a:r>
            <a:r>
              <a:rPr lang="en-US" dirty="0"/>
              <a:t>after 5 </a:t>
            </a:r>
            <a:r>
              <a:rPr lang="en-US" dirty="0" err="1"/>
              <a:t>hr</a:t>
            </a:r>
            <a:r>
              <a:rPr lang="en-US" dirty="0"/>
              <a:t> at 37°C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3764412" y="326480"/>
            <a:ext cx="5266425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Inactivation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of TOR in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yeast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8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2</a:t>
            </a:fld>
            <a:endParaRPr lang="it-IT"/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707404" y="618868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The TOR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pathway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7833" y="1890149"/>
            <a:ext cx="86966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TOR </a:t>
            </a:r>
            <a:r>
              <a:rPr lang="it-IT" sz="2400" dirty="0" err="1"/>
              <a:t>regulates</a:t>
            </a:r>
            <a:r>
              <a:rPr lang="it-IT" sz="2400" dirty="0"/>
              <a:t>: </a:t>
            </a:r>
          </a:p>
          <a:p>
            <a:pPr marL="285750" indent="-285750" algn="just">
              <a:buFont typeface="Arial"/>
              <a:buChar char="•"/>
            </a:pPr>
            <a:endParaRPr lang="it-IT" sz="2400" dirty="0"/>
          </a:p>
          <a:p>
            <a:pPr marL="285750" indent="-285750" algn="just">
              <a:buFont typeface="Arial"/>
              <a:buChar char="•"/>
            </a:pPr>
            <a:r>
              <a:rPr lang="it-IT" sz="2400" dirty="0" err="1"/>
              <a:t>growth</a:t>
            </a:r>
            <a:r>
              <a:rPr lang="it-IT" sz="2400" dirty="0"/>
              <a:t> (</a:t>
            </a:r>
            <a:r>
              <a:rPr lang="it-IT" sz="2400" dirty="0" err="1"/>
              <a:t>accumulation</a:t>
            </a:r>
            <a:r>
              <a:rPr lang="it-IT" sz="2400" dirty="0"/>
              <a:t> of mass) </a:t>
            </a:r>
          </a:p>
          <a:p>
            <a:pPr marL="285750" indent="-285750" algn="just">
              <a:buFont typeface="Arial"/>
              <a:buChar char="•"/>
            </a:pPr>
            <a:endParaRPr lang="it-IT" sz="2400" dirty="0"/>
          </a:p>
          <a:p>
            <a:pPr marL="285750" indent="-285750" algn="just">
              <a:buFont typeface="Arial"/>
              <a:buChar char="•"/>
            </a:pPr>
            <a:r>
              <a:rPr lang="it-IT" sz="2400" dirty="0" err="1"/>
              <a:t>proliferation</a:t>
            </a:r>
            <a:r>
              <a:rPr lang="it-IT" sz="2400" dirty="0"/>
              <a:t> (</a:t>
            </a:r>
            <a:r>
              <a:rPr lang="it-IT" sz="2400" dirty="0" err="1"/>
              <a:t>accumulation</a:t>
            </a:r>
            <a:r>
              <a:rPr lang="it-IT" sz="2400" dirty="0"/>
              <a:t> in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number</a:t>
            </a:r>
            <a:r>
              <a:rPr lang="it-IT" sz="2400" dirty="0"/>
              <a:t>)</a:t>
            </a:r>
          </a:p>
          <a:p>
            <a:pPr marL="285750" indent="-285750" algn="just">
              <a:buFont typeface="Arial"/>
              <a:buChar char="•"/>
            </a:pPr>
            <a:endParaRPr lang="it-IT" sz="2400" dirty="0"/>
          </a:p>
          <a:p>
            <a:pPr marL="285750" indent="-285750" algn="just">
              <a:buFont typeface="Arial"/>
              <a:buChar char="•"/>
            </a:pPr>
            <a:r>
              <a:rPr lang="it-IT" sz="2400" dirty="0" err="1"/>
              <a:t>survival</a:t>
            </a:r>
            <a:r>
              <a:rPr lang="it-IT" sz="2400" dirty="0"/>
              <a:t> in </a:t>
            </a:r>
            <a:r>
              <a:rPr lang="it-IT" sz="2400" dirty="0" err="1"/>
              <a:t>response</a:t>
            </a:r>
            <a:r>
              <a:rPr lang="it-IT" sz="2400" dirty="0"/>
              <a:t> to </a:t>
            </a:r>
            <a:r>
              <a:rPr lang="it-IT" sz="2400" dirty="0" err="1"/>
              <a:t>nutritional</a:t>
            </a:r>
            <a:r>
              <a:rPr lang="it-IT" sz="2400" dirty="0"/>
              <a:t> </a:t>
            </a:r>
            <a:r>
              <a:rPr lang="it-IT" sz="2400" dirty="0" err="1"/>
              <a:t>changes</a:t>
            </a:r>
            <a:r>
              <a:rPr lang="it-IT" sz="2400" dirty="0"/>
              <a:t> by diverse </a:t>
            </a:r>
            <a:r>
              <a:rPr lang="it-IT" sz="2400" dirty="0" err="1"/>
              <a:t>mechanisms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include 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err="1"/>
              <a:t>regulation</a:t>
            </a:r>
            <a:r>
              <a:rPr lang="it-IT" sz="2400" dirty="0"/>
              <a:t> of </a:t>
            </a:r>
            <a:r>
              <a:rPr lang="it-IT" sz="2400" dirty="0" err="1"/>
              <a:t>anabolic</a:t>
            </a:r>
            <a:r>
              <a:rPr lang="it-IT" sz="2400" dirty="0"/>
              <a:t> and </a:t>
            </a:r>
            <a:r>
              <a:rPr lang="it-IT" sz="2400" dirty="0" err="1"/>
              <a:t>catabolic</a:t>
            </a:r>
            <a:r>
              <a:rPr lang="it-IT" sz="2400" dirty="0"/>
              <a:t> </a:t>
            </a:r>
            <a:r>
              <a:rPr lang="it-IT" sz="2400" dirty="0" err="1"/>
              <a:t>metabolism</a:t>
            </a:r>
            <a:endParaRPr lang="it-IT" sz="2400" dirty="0"/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err="1"/>
              <a:t>nutrient</a:t>
            </a:r>
            <a:r>
              <a:rPr lang="it-IT" sz="2400" dirty="0"/>
              <a:t> </a:t>
            </a:r>
            <a:r>
              <a:rPr lang="it-IT" sz="2400" dirty="0" err="1"/>
              <a:t>uptake</a:t>
            </a:r>
            <a:endParaRPr lang="it-IT" sz="2400" dirty="0"/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err="1"/>
              <a:t>protein</a:t>
            </a:r>
            <a:r>
              <a:rPr lang="it-IT" sz="2400" dirty="0"/>
              <a:t> </a:t>
            </a:r>
            <a:r>
              <a:rPr lang="it-IT" sz="2400" dirty="0" err="1"/>
              <a:t>translation</a:t>
            </a:r>
            <a:r>
              <a:rPr lang="it-IT" sz="2400" dirty="0"/>
              <a:t> and turnover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gene </a:t>
            </a:r>
            <a:r>
              <a:rPr lang="it-IT" sz="2400" dirty="0" err="1"/>
              <a:t>transcription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0529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20</a:t>
            </a:fld>
            <a:endParaRPr lang="it-IT"/>
          </a:p>
        </p:txBody>
      </p:sp>
      <p:sp>
        <p:nvSpPr>
          <p:cNvPr id="5" name="AutoShape 7" descr="Griglia larga"/>
          <p:cNvSpPr>
            <a:spLocks noChangeArrowheads="1"/>
          </p:cNvSpPr>
          <p:nvPr/>
        </p:nvSpPr>
        <p:spPr bwMode="auto">
          <a:xfrm>
            <a:off x="3708931" y="2338523"/>
            <a:ext cx="494770" cy="775231"/>
          </a:xfrm>
          <a:prstGeom prst="downArrow">
            <a:avLst>
              <a:gd name="adj1" fmla="val 50000"/>
              <a:gd name="adj2" fmla="val 32561"/>
            </a:avLst>
          </a:prstGeom>
          <a:pattFill prst="lgGrid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51783" y="3113754"/>
            <a:ext cx="48090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Cell Cycle arrest and entry into G0 (STARVATION)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60400" y="3586917"/>
            <a:ext cx="8026399" cy="289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rabicParenR"/>
            </a:pPr>
            <a:r>
              <a:rPr lang="it-IT" sz="1400" dirty="0" err="1"/>
              <a:t>Downregulation</a:t>
            </a:r>
            <a:r>
              <a:rPr lang="it-IT" sz="1400" dirty="0"/>
              <a:t> of </a:t>
            </a:r>
            <a:r>
              <a:rPr lang="it-IT" sz="1400" dirty="0" err="1"/>
              <a:t>protein</a:t>
            </a:r>
            <a:r>
              <a:rPr lang="it-IT" sz="1400" dirty="0"/>
              <a:t> </a:t>
            </a:r>
            <a:r>
              <a:rPr lang="it-IT" sz="1400" dirty="0" err="1"/>
              <a:t>synthesis</a:t>
            </a:r>
            <a:r>
              <a:rPr lang="it-IT" sz="1400" dirty="0"/>
              <a:t>;</a:t>
            </a:r>
          </a:p>
          <a:p>
            <a:pPr algn="just">
              <a:spcBef>
                <a:spcPct val="50000"/>
              </a:spcBef>
              <a:buFontTx/>
              <a:buAutoNum type="arabicParenR"/>
            </a:pPr>
            <a:r>
              <a:rPr lang="it-IT" sz="1400" dirty="0" err="1"/>
              <a:t>Downregulation</a:t>
            </a:r>
            <a:r>
              <a:rPr lang="it-IT" sz="1400" dirty="0"/>
              <a:t> of </a:t>
            </a:r>
            <a:r>
              <a:rPr lang="it-IT" sz="1400" dirty="0" err="1"/>
              <a:t>ribosome</a:t>
            </a:r>
            <a:r>
              <a:rPr lang="it-IT" sz="1400" dirty="0"/>
              <a:t> </a:t>
            </a:r>
            <a:r>
              <a:rPr lang="it-IT" sz="1400" dirty="0" err="1"/>
              <a:t>biogenesis</a:t>
            </a:r>
            <a:r>
              <a:rPr lang="it-IT" sz="1400" dirty="0"/>
              <a:t>;</a:t>
            </a:r>
          </a:p>
          <a:p>
            <a:pPr algn="just">
              <a:spcBef>
                <a:spcPct val="50000"/>
              </a:spcBef>
              <a:buFontTx/>
              <a:buAutoNum type="arabicParenR"/>
            </a:pPr>
            <a:r>
              <a:rPr lang="it-IT" sz="1400" dirty="0" err="1"/>
              <a:t>Upregulation</a:t>
            </a:r>
            <a:r>
              <a:rPr lang="it-IT" sz="1400" dirty="0"/>
              <a:t> of </a:t>
            </a:r>
            <a:r>
              <a:rPr lang="it-IT" sz="1400" dirty="0" err="1"/>
              <a:t>autophagy</a:t>
            </a:r>
            <a:r>
              <a:rPr lang="it-IT" sz="1400" dirty="0"/>
              <a:t>;</a:t>
            </a:r>
          </a:p>
          <a:p>
            <a:pPr algn="just">
              <a:spcBef>
                <a:spcPct val="50000"/>
              </a:spcBef>
              <a:buAutoNum type="arabicParenR" startAt="4"/>
            </a:pPr>
            <a:r>
              <a:rPr lang="it-IT" sz="1400" dirty="0" err="1"/>
              <a:t>Upregulation</a:t>
            </a:r>
            <a:r>
              <a:rPr lang="it-IT" sz="1400" dirty="0"/>
              <a:t> of </a:t>
            </a:r>
            <a:r>
              <a:rPr lang="it-IT" sz="1400" dirty="0" err="1"/>
              <a:t>ubiquitin-dependent</a:t>
            </a:r>
            <a:r>
              <a:rPr lang="it-IT" sz="1400" dirty="0"/>
              <a:t> </a:t>
            </a:r>
            <a:r>
              <a:rPr lang="it-IT" sz="1400" dirty="0" err="1"/>
              <a:t>degradation</a:t>
            </a:r>
            <a:r>
              <a:rPr lang="it-IT" sz="1400" dirty="0"/>
              <a:t>;</a:t>
            </a:r>
          </a:p>
          <a:p>
            <a:pPr algn="just">
              <a:spcBef>
                <a:spcPct val="50000"/>
              </a:spcBef>
              <a:buFontTx/>
              <a:buAutoNum type="arabicParenR" startAt="4"/>
            </a:pPr>
            <a:r>
              <a:rPr lang="it-IT" sz="1400" dirty="0" err="1"/>
              <a:t>Specific</a:t>
            </a:r>
            <a:r>
              <a:rPr lang="it-IT" sz="1400" dirty="0"/>
              <a:t> </a:t>
            </a:r>
            <a:r>
              <a:rPr lang="it-IT" sz="1400" dirty="0" err="1"/>
              <a:t>changes</a:t>
            </a:r>
            <a:r>
              <a:rPr lang="it-IT" sz="1400" dirty="0"/>
              <a:t> in </a:t>
            </a:r>
            <a:r>
              <a:rPr lang="it-IT" sz="1400" dirty="0" err="1"/>
              <a:t>transcription</a:t>
            </a:r>
            <a:r>
              <a:rPr lang="it-IT" sz="1400" dirty="0"/>
              <a:t>;</a:t>
            </a:r>
          </a:p>
          <a:p>
            <a:pPr algn="just">
              <a:spcBef>
                <a:spcPct val="50000"/>
              </a:spcBef>
              <a:buAutoNum type="arabicParenR" startAt="6"/>
            </a:pPr>
            <a:r>
              <a:rPr lang="it-IT" sz="1400" dirty="0" err="1"/>
              <a:t>Increase</a:t>
            </a:r>
            <a:r>
              <a:rPr lang="it-IT" sz="1400" dirty="0"/>
              <a:t> in </a:t>
            </a:r>
            <a:r>
              <a:rPr lang="it-IT" sz="1400" dirty="0" err="1"/>
              <a:t>messenger</a:t>
            </a:r>
            <a:r>
              <a:rPr lang="it-IT" sz="1400" dirty="0"/>
              <a:t> RNA turnover</a:t>
            </a:r>
          </a:p>
          <a:p>
            <a:pPr algn="just">
              <a:spcBef>
                <a:spcPct val="50000"/>
              </a:spcBef>
              <a:buAutoNum type="arabicParenR" startAt="6"/>
            </a:pPr>
            <a:r>
              <a:rPr lang="it-IT" sz="1400" dirty="0" err="1"/>
              <a:t>Accumulation</a:t>
            </a:r>
            <a:r>
              <a:rPr lang="it-IT" sz="1400" dirty="0"/>
              <a:t> of the </a:t>
            </a:r>
            <a:r>
              <a:rPr lang="it-IT" sz="1400" dirty="0" err="1"/>
              <a:t>reserve</a:t>
            </a:r>
            <a:r>
              <a:rPr lang="it-IT" sz="1400" dirty="0"/>
              <a:t> </a:t>
            </a:r>
            <a:r>
              <a:rPr lang="it-IT" sz="1400" dirty="0" err="1"/>
              <a:t>carbohydrate</a:t>
            </a:r>
            <a:r>
              <a:rPr lang="it-IT" sz="1400" dirty="0"/>
              <a:t> </a:t>
            </a:r>
            <a:r>
              <a:rPr lang="it-IT" sz="1400" dirty="0" err="1"/>
              <a:t>glycogen</a:t>
            </a:r>
            <a:r>
              <a:rPr lang="it-IT" sz="1400" dirty="0"/>
              <a:t> and the stress </a:t>
            </a:r>
            <a:r>
              <a:rPr lang="it-IT" sz="1400" dirty="0" err="1"/>
              <a:t>protectant</a:t>
            </a:r>
            <a:r>
              <a:rPr lang="it-IT" sz="1400" dirty="0"/>
              <a:t> </a:t>
            </a:r>
            <a:r>
              <a:rPr lang="it-IT" sz="1400" dirty="0" err="1"/>
              <a:t>trehalose</a:t>
            </a:r>
            <a:endParaRPr lang="it-IT" sz="1400" dirty="0"/>
          </a:p>
          <a:p>
            <a:pPr algn="just">
              <a:spcBef>
                <a:spcPct val="50000"/>
              </a:spcBef>
              <a:buAutoNum type="arabicParenR" startAt="6"/>
            </a:pPr>
            <a:r>
              <a:rPr lang="it-IT" sz="1400" dirty="0" err="1"/>
              <a:t>Upregulation</a:t>
            </a:r>
            <a:r>
              <a:rPr lang="it-IT" sz="1400" dirty="0"/>
              <a:t> of stress </a:t>
            </a:r>
            <a:r>
              <a:rPr lang="it-IT" sz="1400" dirty="0" err="1"/>
              <a:t>response</a:t>
            </a:r>
            <a:r>
              <a:rPr lang="it-IT" sz="1400" dirty="0"/>
              <a:t> </a:t>
            </a:r>
            <a:r>
              <a:rPr lang="it-IT" sz="1400" dirty="0" err="1"/>
              <a:t>genes</a:t>
            </a:r>
            <a:endParaRPr lang="it-IT" sz="1400" dirty="0"/>
          </a:p>
          <a:p>
            <a:pPr algn="just">
              <a:spcBef>
                <a:spcPct val="50000"/>
              </a:spcBef>
              <a:buAutoNum type="arabicParenR" startAt="6"/>
            </a:pPr>
            <a:r>
              <a:rPr lang="it-IT" sz="1400" dirty="0" err="1"/>
              <a:t>Alterations</a:t>
            </a:r>
            <a:r>
              <a:rPr lang="it-IT" sz="1400" dirty="0"/>
              <a:t> in </a:t>
            </a:r>
            <a:r>
              <a:rPr lang="it-IT" sz="1400" dirty="0" err="1"/>
              <a:t>nitrogen</a:t>
            </a:r>
            <a:r>
              <a:rPr lang="it-IT" sz="1400" dirty="0"/>
              <a:t> and carbon </a:t>
            </a:r>
            <a:r>
              <a:rPr lang="it-IT" sz="1400" dirty="0" err="1"/>
              <a:t>metabolism</a:t>
            </a:r>
            <a:endParaRPr lang="it-IT" sz="14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2392" y="780413"/>
            <a:ext cx="7992533" cy="158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it-IT" dirty="0" err="1"/>
              <a:t>Nutrients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carbon and </a:t>
            </a:r>
            <a:r>
              <a:rPr lang="it-IT" dirty="0" err="1"/>
              <a:t>nitrogen</a:t>
            </a:r>
            <a:r>
              <a:rPr lang="it-IT" dirty="0"/>
              <a:t> </a:t>
            </a:r>
            <a:r>
              <a:rPr lang="it-IT" dirty="0" err="1"/>
              <a:t>stimulate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it-IT" dirty="0"/>
              <a:t>TOR </a:t>
            </a:r>
            <a:r>
              <a:rPr lang="it-IT" dirty="0" err="1"/>
              <a:t>signalling</a:t>
            </a:r>
            <a:r>
              <a:rPr lang="it-IT" dirty="0"/>
              <a:t> </a:t>
            </a:r>
            <a:r>
              <a:rPr lang="it-IT" dirty="0" err="1"/>
              <a:t>pathway</a:t>
            </a:r>
            <a:r>
              <a:rPr lang="it-IT" dirty="0"/>
              <a:t> </a:t>
            </a:r>
            <a:r>
              <a:rPr lang="it-IT" dirty="0" err="1"/>
              <a:t>respond</a:t>
            </a:r>
            <a:r>
              <a:rPr lang="it-IT" dirty="0"/>
              <a:t> to </a:t>
            </a:r>
            <a:r>
              <a:rPr lang="it-IT" dirty="0" err="1"/>
              <a:t>nutrients</a:t>
            </a:r>
            <a:endParaRPr lang="it-IT" dirty="0"/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it-IT" dirty="0" err="1"/>
              <a:t>Mutants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dirty="0" err="1"/>
              <a:t>defective</a:t>
            </a:r>
            <a:r>
              <a:rPr lang="it-IT" dirty="0"/>
              <a:t> in TOR </a:t>
            </a:r>
            <a:r>
              <a:rPr lang="it-IT" dirty="0" err="1"/>
              <a:t>function</a:t>
            </a:r>
            <a:r>
              <a:rPr lang="it-IT" dirty="0"/>
              <a:t> or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treated</a:t>
            </a:r>
            <a:r>
              <a:rPr lang="it-IT" dirty="0"/>
              <a:t> </a:t>
            </a:r>
            <a:r>
              <a:rPr lang="it-IT" dirty="0" err="1"/>
              <a:t>rapamycin</a:t>
            </a:r>
            <a:endParaRPr lang="it-IT" dirty="0"/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660400" y="186780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Inactivation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of TOR in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yeast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89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21</a:t>
            </a:fld>
            <a:endParaRPr lang="it-IT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60401" y="1306241"/>
            <a:ext cx="802639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just"/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studies</a:t>
            </a:r>
            <a:r>
              <a:rPr lang="it-IT" dirty="0"/>
              <a:t> </a:t>
            </a:r>
            <a:r>
              <a:rPr lang="it-IT" dirty="0" err="1"/>
              <a:t>revealed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TORC1 </a:t>
            </a:r>
            <a:r>
              <a:rPr lang="it-IT" dirty="0" err="1"/>
              <a:t>complex</a:t>
            </a:r>
            <a:r>
              <a:rPr lang="it-IT" dirty="0"/>
              <a:t>  </a:t>
            </a:r>
            <a:r>
              <a:rPr lang="it-IT" dirty="0" err="1"/>
              <a:t>plays</a:t>
            </a:r>
            <a:r>
              <a:rPr lang="it-IT" dirty="0"/>
              <a:t> </a:t>
            </a:r>
            <a:r>
              <a:rPr lang="it-IT" dirty="0" err="1"/>
              <a:t>prominent</a:t>
            </a:r>
            <a:r>
              <a:rPr lang="it-IT" dirty="0"/>
              <a:t> </a:t>
            </a:r>
            <a:r>
              <a:rPr lang="it-IT" dirty="0" err="1"/>
              <a:t>roles</a:t>
            </a:r>
            <a:r>
              <a:rPr lang="it-IT" dirty="0"/>
              <a:t> in the </a:t>
            </a:r>
            <a:r>
              <a:rPr lang="it-IT" dirty="0" err="1"/>
              <a:t>regulation</a:t>
            </a:r>
            <a:r>
              <a:rPr lang="it-IT" dirty="0"/>
              <a:t> of </a:t>
            </a:r>
            <a:r>
              <a:rPr lang="it-IT" dirty="0" err="1"/>
              <a:t>ribosome</a:t>
            </a:r>
            <a:r>
              <a:rPr lang="it-IT" dirty="0"/>
              <a:t> </a:t>
            </a:r>
            <a:r>
              <a:rPr lang="it-IT" dirty="0" err="1"/>
              <a:t>biogenesis</a:t>
            </a:r>
            <a:r>
              <a:rPr lang="it-IT" dirty="0"/>
              <a:t>, </a:t>
            </a:r>
            <a:r>
              <a:rPr lang="it-IT" dirty="0" err="1"/>
              <a:t>one</a:t>
            </a:r>
            <a:r>
              <a:rPr lang="it-IT" dirty="0"/>
              <a:t> of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energetically</a:t>
            </a:r>
            <a:r>
              <a:rPr lang="it-IT" dirty="0"/>
              <a:t> </a:t>
            </a:r>
            <a:r>
              <a:rPr lang="it-IT" dirty="0" err="1"/>
              <a:t>demanding</a:t>
            </a:r>
            <a:r>
              <a:rPr lang="it-IT" dirty="0"/>
              <a:t> </a:t>
            </a:r>
            <a:r>
              <a:rPr lang="it-IT" dirty="0" err="1"/>
              <a:t>processes</a:t>
            </a:r>
            <a:r>
              <a:rPr lang="it-IT" dirty="0"/>
              <a:t> and </a:t>
            </a:r>
            <a:r>
              <a:rPr lang="it-IT" dirty="0" err="1"/>
              <a:t>thus</a:t>
            </a:r>
            <a:r>
              <a:rPr lang="it-IT" dirty="0"/>
              <a:t> a </a:t>
            </a:r>
            <a:r>
              <a:rPr lang="it-IT" dirty="0" err="1"/>
              <a:t>focal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for the </a:t>
            </a:r>
            <a:r>
              <a:rPr lang="it-IT" dirty="0" err="1"/>
              <a:t>coordination</a:t>
            </a:r>
            <a:r>
              <a:rPr lang="it-IT" dirty="0"/>
              <a:t> of </a:t>
            </a:r>
            <a:r>
              <a:rPr lang="it-IT" dirty="0" err="1"/>
              <a:t>growth</a:t>
            </a:r>
            <a:r>
              <a:rPr lang="it-IT" dirty="0"/>
              <a:t> with </a:t>
            </a:r>
            <a:r>
              <a:rPr lang="it-IT" dirty="0" err="1"/>
              <a:t>nutritional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. </a:t>
            </a:r>
          </a:p>
          <a:p>
            <a:pPr algn="just">
              <a:buFont typeface="+mj-lt"/>
              <a:buAutoNum type="arabicPeriod"/>
            </a:pPr>
            <a:endParaRPr lang="it-IT" dirty="0"/>
          </a:p>
          <a:p>
            <a:pPr marL="0" indent="0" algn="just"/>
            <a:r>
              <a:rPr lang="it-IT" dirty="0"/>
              <a:t>TORC1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regulates</a:t>
            </a:r>
            <a:r>
              <a:rPr lang="it-IT" dirty="0"/>
              <a:t> </a:t>
            </a:r>
            <a:r>
              <a:rPr lang="it-IT" dirty="0" err="1"/>
              <a:t>ribosome</a:t>
            </a:r>
            <a:r>
              <a:rPr lang="it-IT" dirty="0"/>
              <a:t> </a:t>
            </a:r>
            <a:r>
              <a:rPr lang="it-IT" dirty="0" err="1"/>
              <a:t>biogenesis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, </a:t>
            </a:r>
            <a:r>
              <a:rPr lang="it-IT" dirty="0" err="1"/>
              <a:t>including</a:t>
            </a:r>
            <a:r>
              <a:rPr lang="it-IT" dirty="0"/>
              <a:t> </a:t>
            </a:r>
            <a:r>
              <a:rPr lang="it-IT" dirty="0" err="1"/>
              <a:t>transcriptional</a:t>
            </a:r>
            <a:r>
              <a:rPr lang="it-IT" dirty="0"/>
              <a:t> </a:t>
            </a:r>
            <a:r>
              <a:rPr lang="it-IT" dirty="0" err="1"/>
              <a:t>induction</a:t>
            </a:r>
            <a:r>
              <a:rPr lang="it-IT" dirty="0"/>
              <a:t> of </a:t>
            </a:r>
            <a:r>
              <a:rPr lang="it-IT" dirty="0" err="1"/>
              <a:t>rRNA</a:t>
            </a:r>
            <a:r>
              <a:rPr lang="it-IT" dirty="0"/>
              <a:t>, </a:t>
            </a:r>
            <a:r>
              <a:rPr lang="it-IT" dirty="0" err="1"/>
              <a:t>ribosomal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, and the </a:t>
            </a:r>
            <a:r>
              <a:rPr lang="it-IT" b="1" dirty="0" err="1">
                <a:solidFill>
                  <a:srgbClr val="FF0000"/>
                </a:solidFill>
              </a:rPr>
              <a:t>ri</a:t>
            </a:r>
            <a:r>
              <a:rPr lang="it-IT" dirty="0" err="1"/>
              <a:t>bosome</a:t>
            </a:r>
            <a:r>
              <a:rPr lang="it-IT" dirty="0"/>
              <a:t> </a:t>
            </a:r>
            <a:r>
              <a:rPr lang="it-IT" b="1" dirty="0" err="1">
                <a:solidFill>
                  <a:srgbClr val="FF0000"/>
                </a:solidFill>
              </a:rPr>
              <a:t>bi</a:t>
            </a:r>
            <a:r>
              <a:rPr lang="it-IT" dirty="0" err="1"/>
              <a:t>ogenesis</a:t>
            </a:r>
            <a:r>
              <a:rPr lang="it-IT" dirty="0"/>
              <a:t> (</a:t>
            </a:r>
            <a:r>
              <a:rPr lang="it-IT" b="1" dirty="0" err="1">
                <a:solidFill>
                  <a:srgbClr val="FF0000"/>
                </a:solidFill>
              </a:rPr>
              <a:t>Ribi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regulon</a:t>
            </a:r>
            <a:r>
              <a:rPr lang="it-IT" dirty="0"/>
              <a:t>). </a:t>
            </a:r>
          </a:p>
          <a:p>
            <a:pPr algn="just">
              <a:buFont typeface="+mj-lt"/>
              <a:buAutoNum type="arabicPeriod"/>
            </a:pPr>
            <a:endParaRPr lang="it-IT" dirty="0"/>
          </a:p>
          <a:p>
            <a:pPr marL="0" indent="0" algn="just"/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transcription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targets of TORC1 </a:t>
            </a:r>
            <a:r>
              <a:rPr lang="it-IT" dirty="0" err="1"/>
              <a:t>complex</a:t>
            </a:r>
            <a:r>
              <a:rPr lang="it-IT" dirty="0"/>
              <a:t>: 1)  Maf1, the </a:t>
            </a:r>
            <a:r>
              <a:rPr lang="it-IT" dirty="0" err="1"/>
              <a:t>repressor</a:t>
            </a:r>
            <a:r>
              <a:rPr lang="it-IT" dirty="0"/>
              <a:t> of RNA </a:t>
            </a:r>
            <a:r>
              <a:rPr lang="it-IT" dirty="0" err="1"/>
              <a:t>pol</a:t>
            </a:r>
            <a:r>
              <a:rPr lang="it-IT" dirty="0"/>
              <a:t> III, Sfp1,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regulates</a:t>
            </a:r>
            <a:r>
              <a:rPr lang="it-IT" dirty="0"/>
              <a:t> the </a:t>
            </a:r>
            <a:r>
              <a:rPr lang="it-IT" dirty="0" err="1"/>
              <a:t>transcription</a:t>
            </a:r>
            <a:r>
              <a:rPr lang="it-IT" dirty="0"/>
              <a:t> of </a:t>
            </a:r>
            <a:r>
              <a:rPr lang="it-IT" dirty="0" err="1"/>
              <a:t>ribosomal</a:t>
            </a:r>
            <a:r>
              <a:rPr lang="it-IT" dirty="0"/>
              <a:t> </a:t>
            </a:r>
            <a:r>
              <a:rPr lang="it-IT" dirty="0" err="1"/>
              <a:t>protein</a:t>
            </a:r>
            <a:r>
              <a:rPr lang="it-IT" dirty="0"/>
              <a:t> and </a:t>
            </a:r>
            <a:r>
              <a:rPr lang="it-IT" dirty="0" err="1"/>
              <a:t>biogenesis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, the </a:t>
            </a:r>
            <a:r>
              <a:rPr lang="it-IT" dirty="0" err="1"/>
              <a:t>forkhead</a:t>
            </a:r>
            <a:r>
              <a:rPr lang="it-IT" dirty="0"/>
              <a:t> </a:t>
            </a:r>
            <a:r>
              <a:rPr lang="it-IT" dirty="0" err="1"/>
              <a:t>transcription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 Fhl1, a </a:t>
            </a:r>
            <a:r>
              <a:rPr lang="it-IT" dirty="0" err="1"/>
              <a:t>regulator</a:t>
            </a:r>
            <a:r>
              <a:rPr lang="it-IT" dirty="0"/>
              <a:t> of </a:t>
            </a:r>
            <a:r>
              <a:rPr lang="it-IT" dirty="0" err="1"/>
              <a:t>ribosomal</a:t>
            </a:r>
            <a:r>
              <a:rPr lang="it-IT" dirty="0"/>
              <a:t> </a:t>
            </a:r>
            <a:r>
              <a:rPr lang="it-IT" dirty="0" err="1"/>
              <a:t>protein</a:t>
            </a:r>
            <a:r>
              <a:rPr lang="it-IT" dirty="0"/>
              <a:t> (RP) </a:t>
            </a:r>
            <a:r>
              <a:rPr lang="it-IT" dirty="0" err="1"/>
              <a:t>transcription</a:t>
            </a:r>
            <a:r>
              <a:rPr lang="it-IT" dirty="0"/>
              <a:t>.</a:t>
            </a:r>
          </a:p>
          <a:p>
            <a:pPr algn="just">
              <a:buFont typeface="+mj-lt"/>
              <a:buAutoNum type="arabicPeriod"/>
            </a:pPr>
            <a:endParaRPr lang="it-IT" dirty="0"/>
          </a:p>
          <a:p>
            <a:pPr marL="0" indent="0" algn="just"/>
            <a:r>
              <a:rPr lang="it-IT" dirty="0"/>
              <a:t>TORC1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directly</a:t>
            </a:r>
            <a:r>
              <a:rPr lang="it-IT" dirty="0"/>
              <a:t> </a:t>
            </a:r>
            <a:r>
              <a:rPr lang="it-IT" dirty="0" err="1"/>
              <a:t>binds</a:t>
            </a:r>
            <a:r>
              <a:rPr lang="it-IT" dirty="0"/>
              <a:t> 35S </a:t>
            </a:r>
            <a:r>
              <a:rPr lang="it-IT" dirty="0" err="1"/>
              <a:t>rDNA</a:t>
            </a:r>
            <a:r>
              <a:rPr lang="it-IT" dirty="0"/>
              <a:t> promoters to </a:t>
            </a:r>
            <a:r>
              <a:rPr lang="it-IT" dirty="0" err="1"/>
              <a:t>promote</a:t>
            </a:r>
            <a:r>
              <a:rPr lang="it-IT" dirty="0"/>
              <a:t> </a:t>
            </a:r>
            <a:r>
              <a:rPr lang="it-IT" dirty="0" err="1"/>
              <a:t>rRNA</a:t>
            </a:r>
            <a:r>
              <a:rPr lang="it-IT" dirty="0"/>
              <a:t> </a:t>
            </a:r>
            <a:r>
              <a:rPr lang="it-IT" dirty="0" err="1"/>
              <a:t>synthesis</a:t>
            </a:r>
            <a:r>
              <a:rPr lang="it-IT" dirty="0"/>
              <a:t>. </a:t>
            </a: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660400" y="186780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TOR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pathway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and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ribosome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biogenesis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76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22</a:t>
            </a:fld>
            <a:endParaRPr lang="it-IT"/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812800" y="203713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Nutritional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control of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ribosome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biogenesis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73003" y="1244009"/>
            <a:ext cx="80137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sz="2400" dirty="0"/>
              <a:t>The </a:t>
            </a:r>
            <a:r>
              <a:rPr lang="it-IT" sz="2400" dirty="0" err="1"/>
              <a:t>budding</a:t>
            </a:r>
            <a:r>
              <a:rPr lang="it-IT" sz="2400" dirty="0"/>
              <a:t> </a:t>
            </a:r>
            <a:r>
              <a:rPr lang="it-IT" sz="2400" dirty="0" err="1"/>
              <a:t>yeast</a:t>
            </a:r>
            <a:r>
              <a:rPr lang="it-IT" sz="2400" dirty="0"/>
              <a:t> </a:t>
            </a:r>
            <a:r>
              <a:rPr lang="it-IT" sz="2400" dirty="0" err="1"/>
              <a:t>ribosome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composed</a:t>
            </a:r>
            <a:r>
              <a:rPr lang="it-IT" sz="2400" dirty="0"/>
              <a:t> of 79 </a:t>
            </a:r>
            <a:r>
              <a:rPr lang="it-IT" sz="2400" dirty="0" err="1"/>
              <a:t>ribosomal</a:t>
            </a:r>
            <a:r>
              <a:rPr lang="it-IT" sz="2400" dirty="0"/>
              <a:t> </a:t>
            </a:r>
            <a:r>
              <a:rPr lang="it-IT" sz="2400" dirty="0" err="1"/>
              <a:t>proteins</a:t>
            </a:r>
            <a:r>
              <a:rPr lang="it-IT" sz="2400" dirty="0"/>
              <a:t>, </a:t>
            </a:r>
            <a:r>
              <a:rPr lang="it-IT" sz="2400" dirty="0" err="1"/>
              <a:t>encoded</a:t>
            </a:r>
            <a:r>
              <a:rPr lang="it-IT" sz="2400" dirty="0"/>
              <a:t> by 138 </a:t>
            </a:r>
            <a:r>
              <a:rPr lang="it-IT" sz="2400" dirty="0" err="1"/>
              <a:t>genes</a:t>
            </a:r>
            <a:r>
              <a:rPr lang="it-IT" sz="2400" dirty="0"/>
              <a:t> (the RP </a:t>
            </a:r>
            <a:r>
              <a:rPr lang="it-IT" sz="2400" dirty="0" err="1"/>
              <a:t>regulon</a:t>
            </a:r>
            <a:r>
              <a:rPr lang="it-IT" sz="2400" dirty="0"/>
              <a:t>), and 4 </a:t>
            </a:r>
            <a:r>
              <a:rPr lang="it-IT" sz="2400" dirty="0" err="1"/>
              <a:t>rRNAs</a:t>
            </a:r>
            <a:r>
              <a:rPr lang="it-IT" sz="2400" dirty="0"/>
              <a:t> (5S, 5.8S, 18S, and 25S) </a:t>
            </a:r>
            <a:r>
              <a:rPr lang="it-IT" sz="2400" dirty="0" err="1"/>
              <a:t>encoded</a:t>
            </a:r>
            <a:r>
              <a:rPr lang="it-IT" sz="2400" dirty="0"/>
              <a:t> by ∼150 </a:t>
            </a:r>
            <a:r>
              <a:rPr lang="it-IT" sz="2400" dirty="0" err="1"/>
              <a:t>rDNA</a:t>
            </a:r>
            <a:r>
              <a:rPr lang="it-IT" sz="2400" dirty="0"/>
              <a:t> </a:t>
            </a:r>
            <a:r>
              <a:rPr lang="it-IT" sz="2400" dirty="0" err="1"/>
              <a:t>repeats</a:t>
            </a:r>
            <a:r>
              <a:rPr lang="it-IT" sz="2400" dirty="0"/>
              <a:t> </a:t>
            </a:r>
            <a:r>
              <a:rPr lang="it-IT" sz="2400" dirty="0" err="1"/>
              <a:t>existing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a tandem array.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400" dirty="0"/>
              <a:t>236 </a:t>
            </a:r>
            <a:r>
              <a:rPr lang="it-IT" sz="2400" dirty="0" err="1"/>
              <a:t>genes</a:t>
            </a:r>
            <a:r>
              <a:rPr lang="it-IT" sz="2400" dirty="0"/>
              <a:t> </a:t>
            </a:r>
            <a:r>
              <a:rPr lang="it-IT" sz="2400" dirty="0" err="1"/>
              <a:t>encoding</a:t>
            </a:r>
            <a:r>
              <a:rPr lang="it-IT" sz="2400" dirty="0"/>
              <a:t> non-</a:t>
            </a:r>
            <a:r>
              <a:rPr lang="it-IT" sz="2400" dirty="0" err="1"/>
              <a:t>ribosomal</a:t>
            </a:r>
            <a:r>
              <a:rPr lang="it-IT" sz="2400" dirty="0"/>
              <a:t> </a:t>
            </a:r>
            <a:r>
              <a:rPr lang="it-IT" sz="2400" dirty="0" err="1"/>
              <a:t>proteins</a:t>
            </a:r>
            <a:r>
              <a:rPr lang="it-IT" sz="2400" dirty="0"/>
              <a:t> are </a:t>
            </a:r>
            <a:r>
              <a:rPr lang="it-IT" sz="2400" dirty="0" err="1"/>
              <a:t>involved</a:t>
            </a:r>
            <a:r>
              <a:rPr lang="it-IT" sz="2400" dirty="0"/>
              <a:t> in </a:t>
            </a:r>
            <a:r>
              <a:rPr lang="it-IT" sz="2400" dirty="0" err="1"/>
              <a:t>various</a:t>
            </a:r>
            <a:r>
              <a:rPr lang="it-IT" sz="2400" dirty="0"/>
              <a:t> </a:t>
            </a:r>
            <a:r>
              <a:rPr lang="it-IT" sz="2400" dirty="0" err="1"/>
              <a:t>aspects</a:t>
            </a:r>
            <a:r>
              <a:rPr lang="it-IT" sz="2400" dirty="0"/>
              <a:t> of </a:t>
            </a:r>
            <a:r>
              <a:rPr lang="it-IT" sz="2400" dirty="0" err="1"/>
              <a:t>ribosome</a:t>
            </a:r>
            <a:r>
              <a:rPr lang="it-IT" sz="2400" dirty="0"/>
              <a:t> </a:t>
            </a:r>
            <a:r>
              <a:rPr lang="it-IT" sz="2400" dirty="0" err="1"/>
              <a:t>assembly</a:t>
            </a:r>
            <a:r>
              <a:rPr lang="it-IT" sz="2400" dirty="0"/>
              <a:t> and </a:t>
            </a:r>
            <a:r>
              <a:rPr lang="it-IT" sz="2400" dirty="0" err="1"/>
              <a:t>translational</a:t>
            </a:r>
            <a:r>
              <a:rPr lang="it-IT" sz="2400" dirty="0"/>
              <a:t> </a:t>
            </a:r>
            <a:r>
              <a:rPr lang="it-IT" sz="2400" dirty="0" err="1"/>
              <a:t>capacity</a:t>
            </a:r>
            <a:r>
              <a:rPr lang="it-IT" sz="2400" dirty="0"/>
              <a:t> (</a:t>
            </a:r>
            <a:r>
              <a:rPr lang="it-IT" sz="2400" b="1" dirty="0">
                <a:solidFill>
                  <a:srgbClr val="FF0000"/>
                </a:solidFill>
              </a:rPr>
              <a:t>the </a:t>
            </a:r>
            <a:r>
              <a:rPr lang="it-IT" sz="2400" b="1" dirty="0" err="1">
                <a:solidFill>
                  <a:srgbClr val="FF0000"/>
                </a:solidFill>
              </a:rPr>
              <a:t>Ribi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regulon</a:t>
            </a:r>
            <a:r>
              <a:rPr lang="it-IT" sz="2400" dirty="0"/>
              <a:t>): RNA </a:t>
            </a:r>
            <a:r>
              <a:rPr lang="it-IT" sz="2400" dirty="0" err="1"/>
              <a:t>polymerases</a:t>
            </a:r>
            <a:r>
              <a:rPr lang="it-IT" sz="2400" dirty="0"/>
              <a:t> I and III, </a:t>
            </a:r>
            <a:r>
              <a:rPr lang="it-IT" sz="2400" dirty="0" err="1"/>
              <a:t>tRNA</a:t>
            </a:r>
            <a:r>
              <a:rPr lang="it-IT" sz="2400" dirty="0"/>
              <a:t> </a:t>
            </a:r>
            <a:r>
              <a:rPr lang="it-IT" sz="2400" dirty="0" err="1"/>
              <a:t>synthetases</a:t>
            </a:r>
            <a:r>
              <a:rPr lang="it-IT" sz="2400" dirty="0"/>
              <a:t>, </a:t>
            </a:r>
            <a:r>
              <a:rPr lang="it-IT" sz="2400" dirty="0" err="1"/>
              <a:t>rRNA</a:t>
            </a:r>
            <a:r>
              <a:rPr lang="it-IT" sz="2400" dirty="0"/>
              <a:t> processing and </a:t>
            </a:r>
            <a:r>
              <a:rPr lang="it-IT" sz="2400" dirty="0" err="1"/>
              <a:t>modifying</a:t>
            </a:r>
            <a:r>
              <a:rPr lang="it-IT" sz="2400" dirty="0"/>
              <a:t> </a:t>
            </a:r>
            <a:r>
              <a:rPr lang="it-IT" sz="2400" dirty="0" err="1"/>
              <a:t>enzymes</a:t>
            </a:r>
            <a:r>
              <a:rPr lang="it-IT" sz="2400" dirty="0"/>
              <a:t>, </a:t>
            </a:r>
            <a:r>
              <a:rPr lang="it-IT" sz="2400" dirty="0" err="1"/>
              <a:t>translation</a:t>
            </a:r>
            <a:r>
              <a:rPr lang="it-IT" sz="2400" dirty="0"/>
              <a:t> </a:t>
            </a:r>
            <a:r>
              <a:rPr lang="it-IT" sz="2400" dirty="0" err="1"/>
              <a:t>factors</a:t>
            </a:r>
            <a:r>
              <a:rPr lang="it-IT" sz="2400" dirty="0"/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400" dirty="0" err="1"/>
              <a:t>Synthesis</a:t>
            </a:r>
            <a:r>
              <a:rPr lang="it-IT" sz="2400" dirty="0"/>
              <a:t> of the </a:t>
            </a:r>
            <a:r>
              <a:rPr lang="it-IT" sz="2400" dirty="0" err="1"/>
              <a:t>translation</a:t>
            </a:r>
            <a:r>
              <a:rPr lang="it-IT" sz="2400" dirty="0"/>
              <a:t> </a:t>
            </a:r>
            <a:r>
              <a:rPr lang="it-IT" sz="2400" dirty="0" err="1"/>
              <a:t>machinery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very</a:t>
            </a:r>
            <a:r>
              <a:rPr lang="it-IT" sz="2400" dirty="0"/>
              <a:t> </a:t>
            </a:r>
            <a:r>
              <a:rPr lang="it-IT" sz="2400" dirty="0" err="1"/>
              <a:t>energetically</a:t>
            </a:r>
            <a:r>
              <a:rPr lang="it-IT" sz="2400" dirty="0"/>
              <a:t> </a:t>
            </a:r>
            <a:r>
              <a:rPr lang="it-IT" sz="2400" dirty="0" err="1"/>
              <a:t>expensive</a:t>
            </a:r>
            <a:r>
              <a:rPr lang="it-IT" sz="2400" dirty="0"/>
              <a:t> to the </a:t>
            </a:r>
            <a:r>
              <a:rPr lang="it-IT" sz="2400" dirty="0" err="1"/>
              <a:t>cell</a:t>
            </a:r>
            <a:r>
              <a:rPr lang="it-IT" sz="2400" dirty="0"/>
              <a:t>: in an </a:t>
            </a:r>
            <a:r>
              <a:rPr lang="it-IT" sz="2400" dirty="0" err="1"/>
              <a:t>exponentially</a:t>
            </a:r>
            <a:r>
              <a:rPr lang="it-IT" sz="2400" dirty="0"/>
              <a:t> </a:t>
            </a:r>
            <a:r>
              <a:rPr lang="it-IT" sz="2400" dirty="0" err="1"/>
              <a:t>growing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, </a:t>
            </a:r>
            <a:r>
              <a:rPr lang="it-IT" sz="2400" dirty="0" err="1"/>
              <a:t>ribosome</a:t>
            </a:r>
            <a:r>
              <a:rPr lang="it-IT" sz="2400" dirty="0"/>
              <a:t> </a:t>
            </a:r>
            <a:r>
              <a:rPr lang="it-IT" sz="2400" dirty="0" err="1"/>
              <a:t>synthesis</a:t>
            </a:r>
            <a:r>
              <a:rPr lang="it-IT" sz="2400" dirty="0"/>
              <a:t> </a:t>
            </a:r>
            <a:r>
              <a:rPr lang="it-IT" sz="2400" dirty="0" err="1"/>
              <a:t>utilizes</a:t>
            </a:r>
            <a:r>
              <a:rPr lang="it-IT" sz="2400" dirty="0"/>
              <a:t> ∼90% of the </a:t>
            </a:r>
            <a:r>
              <a:rPr lang="it-IT" sz="2400" dirty="0" err="1"/>
              <a:t>total</a:t>
            </a:r>
            <a:r>
              <a:rPr lang="it-IT" sz="2400" dirty="0"/>
              <a:t> </a:t>
            </a:r>
            <a:r>
              <a:rPr lang="it-IT" sz="2400" dirty="0" err="1"/>
              <a:t>cellular</a:t>
            </a:r>
            <a:r>
              <a:rPr lang="it-IT" sz="2400" dirty="0"/>
              <a:t> </a:t>
            </a:r>
            <a:r>
              <a:rPr lang="it-IT" sz="2400" dirty="0" err="1"/>
              <a:t>energy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75916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590" y="3940460"/>
            <a:ext cx="8686800" cy="2916894"/>
          </a:xfrm>
        </p:spPr>
        <p:txBody>
          <a:bodyPr>
            <a:noAutofit/>
          </a:bodyPr>
          <a:lstStyle/>
          <a:p>
            <a:pPr algn="just"/>
            <a:r>
              <a:rPr lang="it-IT" sz="1700" dirty="0"/>
              <a:t>5S RNA, </a:t>
            </a:r>
            <a:r>
              <a:rPr lang="it-IT" sz="1700" dirty="0" err="1"/>
              <a:t>along</a:t>
            </a:r>
            <a:r>
              <a:rPr lang="it-IT" sz="1700" dirty="0"/>
              <a:t> with </a:t>
            </a:r>
            <a:r>
              <a:rPr lang="it-IT" sz="1700" dirty="0" err="1"/>
              <a:t>tRNAs</a:t>
            </a:r>
            <a:r>
              <a:rPr lang="it-IT" sz="1700" dirty="0"/>
              <a:t> and a </a:t>
            </a:r>
            <a:r>
              <a:rPr lang="it-IT" sz="1700" dirty="0" err="1"/>
              <a:t>number</a:t>
            </a:r>
            <a:r>
              <a:rPr lang="it-IT" sz="1700" dirty="0"/>
              <a:t> of small </a:t>
            </a:r>
            <a:r>
              <a:rPr lang="it-IT" sz="1700" dirty="0" err="1"/>
              <a:t>nuclear</a:t>
            </a:r>
            <a:r>
              <a:rPr lang="it-IT" sz="1700" dirty="0"/>
              <a:t> </a:t>
            </a:r>
            <a:r>
              <a:rPr lang="it-IT" sz="1700" dirty="0" err="1"/>
              <a:t>RNAs</a:t>
            </a:r>
            <a:r>
              <a:rPr lang="it-IT" sz="1700" dirty="0"/>
              <a:t> are </a:t>
            </a:r>
            <a:r>
              <a:rPr lang="it-IT" sz="1700" dirty="0" err="1"/>
              <a:t>transcribed</a:t>
            </a:r>
            <a:r>
              <a:rPr lang="it-IT" sz="1700" dirty="0"/>
              <a:t> by RNA </a:t>
            </a:r>
            <a:r>
              <a:rPr lang="it-IT" sz="1700" dirty="0" err="1"/>
              <a:t>Pol</a:t>
            </a:r>
            <a:r>
              <a:rPr lang="it-IT" sz="1700" dirty="0"/>
              <a:t> III, </a:t>
            </a:r>
            <a:r>
              <a:rPr lang="it-IT" sz="1700" dirty="0" err="1"/>
              <a:t>whose</a:t>
            </a:r>
            <a:r>
              <a:rPr lang="it-IT" sz="1700" dirty="0"/>
              <a:t> </a:t>
            </a:r>
            <a:r>
              <a:rPr lang="it-IT" sz="1700" dirty="0" err="1"/>
              <a:t>activity</a:t>
            </a:r>
            <a:r>
              <a:rPr lang="it-IT" sz="1700" dirty="0"/>
              <a:t> </a:t>
            </a:r>
            <a:r>
              <a:rPr lang="it-IT" sz="1700" dirty="0" err="1"/>
              <a:t>is</a:t>
            </a:r>
            <a:r>
              <a:rPr lang="it-IT" sz="1700" dirty="0"/>
              <a:t> </a:t>
            </a:r>
            <a:r>
              <a:rPr lang="it-IT" sz="1700" dirty="0" err="1"/>
              <a:t>regulated</a:t>
            </a:r>
            <a:r>
              <a:rPr lang="it-IT" sz="1700" dirty="0"/>
              <a:t> in </a:t>
            </a:r>
            <a:r>
              <a:rPr lang="it-IT" sz="1700" dirty="0" err="1"/>
              <a:t>response</a:t>
            </a:r>
            <a:r>
              <a:rPr lang="it-IT" sz="1700" dirty="0"/>
              <a:t> to </a:t>
            </a:r>
            <a:r>
              <a:rPr lang="it-IT" sz="1700" dirty="0" err="1"/>
              <a:t>nutritional</a:t>
            </a:r>
            <a:r>
              <a:rPr lang="it-IT" sz="1700" dirty="0"/>
              <a:t> status by the </a:t>
            </a:r>
            <a:r>
              <a:rPr lang="it-IT" sz="1700" dirty="0" err="1"/>
              <a:t>highly</a:t>
            </a:r>
            <a:r>
              <a:rPr lang="it-IT" sz="1700" dirty="0"/>
              <a:t> </a:t>
            </a:r>
            <a:r>
              <a:rPr lang="it-IT" sz="1700" dirty="0" err="1"/>
              <a:t>conserved</a:t>
            </a:r>
            <a:r>
              <a:rPr lang="it-IT" sz="1700" dirty="0"/>
              <a:t> Maf1 </a:t>
            </a:r>
            <a:r>
              <a:rPr lang="it-IT" sz="1700" dirty="0" err="1"/>
              <a:t>repressor</a:t>
            </a:r>
            <a:r>
              <a:rPr lang="it-IT" sz="1700" dirty="0"/>
              <a:t>. </a:t>
            </a:r>
          </a:p>
          <a:p>
            <a:pPr algn="just"/>
            <a:r>
              <a:rPr lang="it-IT" sz="1700" dirty="0"/>
              <a:t>Maf1 </a:t>
            </a:r>
            <a:r>
              <a:rPr lang="it-IT" sz="1700" dirty="0" err="1"/>
              <a:t>function</a:t>
            </a:r>
            <a:r>
              <a:rPr lang="it-IT" sz="1700" dirty="0"/>
              <a:t> </a:t>
            </a:r>
            <a:r>
              <a:rPr lang="it-IT" sz="1700" dirty="0" err="1"/>
              <a:t>is</a:t>
            </a:r>
            <a:r>
              <a:rPr lang="it-IT" sz="1700" dirty="0"/>
              <a:t> </a:t>
            </a:r>
            <a:r>
              <a:rPr lang="it-IT" sz="1700" dirty="0" err="1"/>
              <a:t>regulated</a:t>
            </a:r>
            <a:r>
              <a:rPr lang="it-IT" sz="1700" dirty="0"/>
              <a:t> by </a:t>
            </a:r>
            <a:r>
              <a:rPr lang="it-IT" sz="1700" dirty="0" err="1"/>
              <a:t>nutrients</a:t>
            </a:r>
            <a:r>
              <a:rPr lang="it-IT" sz="1700" dirty="0"/>
              <a:t> </a:t>
            </a:r>
            <a:r>
              <a:rPr lang="it-IT" sz="1700" dirty="0" err="1"/>
              <a:t>through</a:t>
            </a:r>
            <a:r>
              <a:rPr lang="it-IT" sz="1700" dirty="0"/>
              <a:t> control of </a:t>
            </a:r>
            <a:r>
              <a:rPr lang="it-IT" sz="1700" dirty="0" err="1"/>
              <a:t>its</a:t>
            </a:r>
            <a:r>
              <a:rPr lang="it-IT" sz="1700" dirty="0"/>
              <a:t> </a:t>
            </a:r>
            <a:r>
              <a:rPr lang="it-IT" sz="1700" dirty="0" err="1"/>
              <a:t>subcellular</a:t>
            </a:r>
            <a:r>
              <a:rPr lang="it-IT" sz="1700" dirty="0"/>
              <a:t> </a:t>
            </a:r>
            <a:r>
              <a:rPr lang="it-IT" sz="1700" dirty="0" err="1"/>
              <a:t>localization</a:t>
            </a:r>
            <a:r>
              <a:rPr lang="it-IT" sz="1700" dirty="0"/>
              <a:t>. In </a:t>
            </a:r>
            <a:r>
              <a:rPr lang="it-IT" sz="1700" dirty="0" err="1"/>
              <a:t>particular</a:t>
            </a:r>
            <a:r>
              <a:rPr lang="it-IT" sz="1700" dirty="0"/>
              <a:t>, </a:t>
            </a:r>
            <a:r>
              <a:rPr lang="it-IT" sz="1700" b="1" dirty="0" err="1">
                <a:solidFill>
                  <a:srgbClr val="FF0000"/>
                </a:solidFill>
              </a:rPr>
              <a:t>phosphorylated</a:t>
            </a:r>
            <a:r>
              <a:rPr lang="it-IT" sz="1700" dirty="0"/>
              <a:t> </a:t>
            </a:r>
            <a:r>
              <a:rPr lang="it-IT" sz="1700" b="1" dirty="0">
                <a:solidFill>
                  <a:srgbClr val="FF0000"/>
                </a:solidFill>
              </a:rPr>
              <a:t>Maf1 </a:t>
            </a:r>
            <a:r>
              <a:rPr lang="it-IT" sz="1700" b="1" dirty="0" err="1">
                <a:solidFill>
                  <a:srgbClr val="FF0000"/>
                </a:solidFill>
              </a:rPr>
              <a:t>is</a:t>
            </a:r>
            <a:r>
              <a:rPr lang="it-IT" sz="1700" b="1" dirty="0">
                <a:solidFill>
                  <a:srgbClr val="FF0000"/>
                </a:solidFill>
              </a:rPr>
              <a:t> </a:t>
            </a:r>
            <a:r>
              <a:rPr lang="it-IT" sz="1700" b="1" dirty="0" err="1">
                <a:solidFill>
                  <a:srgbClr val="FF0000"/>
                </a:solidFill>
              </a:rPr>
              <a:t>retained</a:t>
            </a:r>
            <a:r>
              <a:rPr lang="it-IT" sz="1700" b="1" dirty="0">
                <a:solidFill>
                  <a:srgbClr val="FF0000"/>
                </a:solidFill>
              </a:rPr>
              <a:t> in the </a:t>
            </a:r>
            <a:r>
              <a:rPr lang="it-IT" sz="1700" b="1" dirty="0" err="1">
                <a:solidFill>
                  <a:srgbClr val="FF0000"/>
                </a:solidFill>
              </a:rPr>
              <a:t>cytoplasm</a:t>
            </a:r>
            <a:r>
              <a:rPr lang="it-IT" sz="1700" b="1" dirty="0">
                <a:solidFill>
                  <a:srgbClr val="FF0000"/>
                </a:solidFill>
              </a:rPr>
              <a:t> </a:t>
            </a:r>
            <a:r>
              <a:rPr lang="it-IT" sz="1700" dirty="0" err="1"/>
              <a:t>while</a:t>
            </a:r>
            <a:r>
              <a:rPr lang="it-IT" sz="1700" dirty="0"/>
              <a:t> </a:t>
            </a:r>
            <a:r>
              <a:rPr lang="it-IT" sz="1700" dirty="0" err="1"/>
              <a:t>dephosphorylated</a:t>
            </a:r>
            <a:r>
              <a:rPr lang="it-IT" sz="1700" dirty="0"/>
              <a:t> </a:t>
            </a:r>
            <a:r>
              <a:rPr lang="it-IT" sz="1700" dirty="0" err="1"/>
              <a:t>protein</a:t>
            </a:r>
            <a:r>
              <a:rPr lang="it-IT" sz="1700" dirty="0"/>
              <a:t> </a:t>
            </a:r>
            <a:r>
              <a:rPr lang="it-IT" sz="1700" dirty="0" err="1"/>
              <a:t>is</a:t>
            </a:r>
            <a:r>
              <a:rPr lang="it-IT" sz="1700" dirty="0"/>
              <a:t> </a:t>
            </a:r>
            <a:r>
              <a:rPr lang="it-IT" sz="1700" dirty="0" err="1"/>
              <a:t>imported</a:t>
            </a:r>
            <a:r>
              <a:rPr lang="it-IT" sz="1700" dirty="0"/>
              <a:t> </a:t>
            </a:r>
            <a:r>
              <a:rPr lang="it-IT" sz="1700" dirty="0" err="1"/>
              <a:t>into</a:t>
            </a:r>
            <a:r>
              <a:rPr lang="it-IT" sz="1700" dirty="0"/>
              <a:t> the </a:t>
            </a:r>
            <a:r>
              <a:rPr lang="it-IT" sz="1700" dirty="0" err="1"/>
              <a:t>nucleus</a:t>
            </a:r>
            <a:r>
              <a:rPr lang="it-IT" sz="1700" dirty="0"/>
              <a:t> </a:t>
            </a:r>
            <a:r>
              <a:rPr lang="it-IT" sz="1700" dirty="0" err="1"/>
              <a:t>where</a:t>
            </a:r>
            <a:r>
              <a:rPr lang="it-IT" sz="1700" dirty="0"/>
              <a:t> </a:t>
            </a:r>
            <a:r>
              <a:rPr lang="it-IT" sz="1700" dirty="0" err="1"/>
              <a:t>it</a:t>
            </a:r>
            <a:r>
              <a:rPr lang="it-IT" sz="1700" dirty="0"/>
              <a:t> </a:t>
            </a:r>
            <a:r>
              <a:rPr lang="it-IT" sz="1700" dirty="0" err="1"/>
              <a:t>inhibits</a:t>
            </a:r>
            <a:r>
              <a:rPr lang="it-IT" sz="1700" dirty="0"/>
              <a:t> RNA </a:t>
            </a:r>
            <a:r>
              <a:rPr lang="it-IT" sz="1700" dirty="0" err="1"/>
              <a:t>Pol</a:t>
            </a:r>
            <a:r>
              <a:rPr lang="it-IT" sz="1700" dirty="0"/>
              <a:t> III </a:t>
            </a:r>
            <a:r>
              <a:rPr lang="it-IT" sz="1700" dirty="0" err="1"/>
              <a:t>transcription</a:t>
            </a:r>
            <a:r>
              <a:rPr lang="it-IT" sz="1700" dirty="0"/>
              <a:t>.</a:t>
            </a:r>
          </a:p>
          <a:p>
            <a:pPr algn="just"/>
            <a:r>
              <a:rPr lang="it-IT" sz="1700" dirty="0"/>
              <a:t>TORC1 </a:t>
            </a:r>
            <a:r>
              <a:rPr lang="it-IT" sz="1700" dirty="0" err="1"/>
              <a:t>itself</a:t>
            </a:r>
            <a:r>
              <a:rPr lang="it-IT" sz="1700" dirty="0"/>
              <a:t> </a:t>
            </a:r>
            <a:r>
              <a:rPr lang="it-IT" sz="1700" dirty="0" err="1"/>
              <a:t>binds</a:t>
            </a:r>
            <a:r>
              <a:rPr lang="it-IT" sz="1700" dirty="0"/>
              <a:t> to the 35S and 5S </a:t>
            </a:r>
            <a:r>
              <a:rPr lang="it-IT" sz="1700" dirty="0" err="1"/>
              <a:t>rDNA</a:t>
            </a:r>
            <a:r>
              <a:rPr lang="it-IT" sz="1700" dirty="0"/>
              <a:t> </a:t>
            </a:r>
            <a:r>
              <a:rPr lang="it-IT" sz="1700" dirty="0" err="1"/>
              <a:t>chromatin</a:t>
            </a:r>
            <a:r>
              <a:rPr lang="it-IT" sz="1700" dirty="0"/>
              <a:t> under </a:t>
            </a:r>
            <a:r>
              <a:rPr lang="it-IT" sz="1700" dirty="0" err="1"/>
              <a:t>favourable</a:t>
            </a:r>
            <a:r>
              <a:rPr lang="it-IT" sz="1700" dirty="0"/>
              <a:t> </a:t>
            </a:r>
            <a:r>
              <a:rPr lang="it-IT" sz="1700" dirty="0" err="1"/>
              <a:t>nutrient</a:t>
            </a:r>
            <a:r>
              <a:rPr lang="it-IT" sz="1700" dirty="0"/>
              <a:t> </a:t>
            </a:r>
            <a:r>
              <a:rPr lang="it-IT" sz="1700" dirty="0" err="1"/>
              <a:t>conditions</a:t>
            </a:r>
            <a:r>
              <a:rPr lang="it-IT" sz="1700" dirty="0"/>
              <a:t> and </a:t>
            </a:r>
            <a:r>
              <a:rPr lang="it-IT" sz="1700" dirty="0" err="1"/>
              <a:t>this</a:t>
            </a:r>
            <a:r>
              <a:rPr lang="it-IT" sz="1700" dirty="0"/>
              <a:t> </a:t>
            </a:r>
            <a:r>
              <a:rPr lang="it-IT" sz="1700" dirty="0" err="1"/>
              <a:t>seems</a:t>
            </a:r>
            <a:r>
              <a:rPr lang="it-IT" sz="1700" dirty="0"/>
              <a:t> to be </a:t>
            </a:r>
            <a:r>
              <a:rPr lang="it-IT" sz="1700" dirty="0" err="1"/>
              <a:t>essential</a:t>
            </a:r>
            <a:r>
              <a:rPr lang="it-IT" sz="1700" dirty="0"/>
              <a:t> for the </a:t>
            </a:r>
            <a:r>
              <a:rPr lang="it-IT" sz="1700" dirty="0" err="1"/>
              <a:t>synthesis</a:t>
            </a:r>
            <a:r>
              <a:rPr lang="it-IT" sz="1700" dirty="0"/>
              <a:t> of 35S and 5S </a:t>
            </a:r>
            <a:r>
              <a:rPr lang="it-IT" sz="1700" dirty="0" err="1"/>
              <a:t>rRNA</a:t>
            </a:r>
            <a:r>
              <a:rPr lang="it-IT" sz="1700" dirty="0"/>
              <a:t> via, </a:t>
            </a:r>
            <a:r>
              <a:rPr lang="it-IT" sz="1700" dirty="0" err="1"/>
              <a:t>respectively</a:t>
            </a:r>
            <a:r>
              <a:rPr lang="it-IT" sz="1700" dirty="0"/>
              <a:t>, RNA </a:t>
            </a:r>
            <a:r>
              <a:rPr lang="it-IT" sz="1700" dirty="0" err="1"/>
              <a:t>polymerase</a:t>
            </a:r>
            <a:r>
              <a:rPr lang="it-IT" sz="1700" dirty="0"/>
              <a:t> I and III.</a:t>
            </a:r>
          </a:p>
          <a:p>
            <a:pPr algn="just"/>
            <a:r>
              <a:rPr lang="it-IT" sz="1700" dirty="0"/>
              <a:t>In </a:t>
            </a:r>
            <a:r>
              <a:rPr lang="it-IT" sz="1700" dirty="0" err="1"/>
              <a:t>addition</a:t>
            </a:r>
            <a:r>
              <a:rPr lang="it-IT" sz="1700" dirty="0"/>
              <a:t>, TORC1 </a:t>
            </a:r>
            <a:r>
              <a:rPr lang="it-IT" sz="1700" dirty="0" err="1"/>
              <a:t>stimulates</a:t>
            </a:r>
            <a:r>
              <a:rPr lang="it-IT" sz="1700" dirty="0"/>
              <a:t> the </a:t>
            </a:r>
            <a:r>
              <a:rPr lang="it-IT" sz="1700" dirty="0" err="1"/>
              <a:t>expression</a:t>
            </a:r>
            <a:r>
              <a:rPr lang="it-IT" sz="1700" dirty="0"/>
              <a:t> of </a:t>
            </a:r>
            <a:r>
              <a:rPr lang="it-IT" sz="1700" dirty="0" err="1"/>
              <a:t>tRNAs</a:t>
            </a:r>
            <a:r>
              <a:rPr lang="it-IT" sz="1700" dirty="0"/>
              <a:t> by RNA </a:t>
            </a:r>
            <a:r>
              <a:rPr lang="it-IT" sz="1700" dirty="0" err="1"/>
              <a:t>polymerase</a:t>
            </a:r>
            <a:r>
              <a:rPr lang="it-IT" sz="1700" dirty="0"/>
              <a:t> III. </a:t>
            </a:r>
          </a:p>
          <a:p>
            <a:pPr algn="just"/>
            <a:endParaRPr lang="it-IT" sz="1700" dirty="0"/>
          </a:p>
          <a:p>
            <a:pPr algn="just"/>
            <a:endParaRPr lang="it-IT" sz="1700" dirty="0"/>
          </a:p>
          <a:p>
            <a:pPr marL="0" indent="0" algn="just">
              <a:buNone/>
            </a:pPr>
            <a:endParaRPr lang="it-IT" sz="17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23</a:t>
            </a:fld>
            <a:endParaRPr lang="it-IT" dirty="0"/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343787" y="19993"/>
            <a:ext cx="8686800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Control of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rRNA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synthesis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6" name="Immagine 5" descr="Schermata 2014-11-06 alle 22.53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3334"/>
          <a:stretch/>
        </p:blipFill>
        <p:spPr>
          <a:xfrm>
            <a:off x="69182" y="709072"/>
            <a:ext cx="4287686" cy="3196227"/>
          </a:xfrm>
          <a:prstGeom prst="rect">
            <a:avLst/>
          </a:prstGeom>
        </p:spPr>
      </p:pic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5450761" y="1327120"/>
            <a:ext cx="644012" cy="471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1400" b="1" dirty="0">
                <a:latin typeface="Georgia"/>
                <a:cs typeface="Georgia"/>
              </a:rPr>
              <a:t>Maf1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4409771" y="2177617"/>
            <a:ext cx="3038168" cy="15742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b="1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9" name="CasellaDiTesto 29"/>
          <p:cNvSpPr txBox="1">
            <a:spLocks noChangeArrowheads="1"/>
          </p:cNvSpPr>
          <p:nvPr/>
        </p:nvSpPr>
        <p:spPr bwMode="auto">
          <a:xfrm>
            <a:off x="4448991" y="2272599"/>
            <a:ext cx="10114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Georgia" charset="0"/>
                <a:cs typeface="Georgia" charset="0"/>
              </a:rPr>
              <a:t>nucleus</a:t>
            </a:r>
            <a:endParaRPr lang="it-IT" sz="1200" b="1" dirty="0">
              <a:latin typeface="Georgia" charset="0"/>
              <a:cs typeface="Georgia" charset="0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429869" y="2517780"/>
            <a:ext cx="644012" cy="471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1400" b="1" dirty="0">
                <a:latin typeface="Georgia"/>
                <a:cs typeface="Georgia"/>
              </a:rPr>
              <a:t>Maf1</a:t>
            </a:r>
          </a:p>
        </p:txBody>
      </p:sp>
      <p:sp>
        <p:nvSpPr>
          <p:cNvPr id="11" name="Line 1043"/>
          <p:cNvSpPr>
            <a:spLocks noChangeShapeType="1"/>
          </p:cNvSpPr>
          <p:nvPr/>
        </p:nvSpPr>
        <p:spPr bwMode="auto">
          <a:xfrm rot="5400000" flipV="1">
            <a:off x="5471217" y="2177617"/>
            <a:ext cx="561316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sz="1800">
              <a:cs typeface="Arial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5751875" y="3071093"/>
            <a:ext cx="0" cy="34511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H="1">
            <a:off x="5633889" y="3410096"/>
            <a:ext cx="250721" cy="20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73"/>
          <p:cNvSpPr txBox="1">
            <a:spLocks noChangeArrowheads="1"/>
          </p:cNvSpPr>
          <p:nvPr/>
        </p:nvSpPr>
        <p:spPr bwMode="auto">
          <a:xfrm>
            <a:off x="5008201" y="3458007"/>
            <a:ext cx="13796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b="1" dirty="0">
                <a:latin typeface="Georgia" charset="0"/>
                <a:cs typeface="Georgia" charset="0"/>
              </a:rPr>
              <a:t>RNA </a:t>
            </a:r>
            <a:r>
              <a:rPr lang="it-IT" sz="1400" b="1" dirty="0" err="1">
                <a:latin typeface="Georgia" charset="0"/>
                <a:cs typeface="Georgia" charset="0"/>
              </a:rPr>
              <a:t>Pol</a:t>
            </a:r>
            <a:r>
              <a:rPr lang="it-IT" sz="1400" b="1" dirty="0">
                <a:latin typeface="Georgia" charset="0"/>
                <a:cs typeface="Georgia" charset="0"/>
              </a:rPr>
              <a:t> III</a:t>
            </a: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695770" y="1327120"/>
            <a:ext cx="794361" cy="46537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latin typeface="Georgia"/>
                <a:cs typeface="Georgia"/>
              </a:rPr>
              <a:t>Sch9</a:t>
            </a:r>
            <a:endParaRPr lang="it-IT" sz="1400" b="1" dirty="0">
              <a:latin typeface="Georgia"/>
              <a:cs typeface="Georgia"/>
            </a:endParaRPr>
          </a:p>
        </p:txBody>
      </p:sp>
      <p:sp>
        <p:nvSpPr>
          <p:cNvPr id="18" name="Line 1043"/>
          <p:cNvSpPr>
            <a:spLocks noChangeShapeType="1"/>
          </p:cNvSpPr>
          <p:nvPr/>
        </p:nvSpPr>
        <p:spPr bwMode="auto">
          <a:xfrm rot="5400000" flipH="1">
            <a:off x="6387895" y="1317877"/>
            <a:ext cx="2" cy="468263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sz="1800">
              <a:cs typeface="Arial" charset="0"/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8087029" y="1317292"/>
            <a:ext cx="794361" cy="46537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1400" b="1" dirty="0">
                <a:latin typeface="Georgia"/>
                <a:cs typeface="Georgia"/>
              </a:rPr>
              <a:t>TORC1</a:t>
            </a:r>
          </a:p>
        </p:txBody>
      </p:sp>
      <p:sp>
        <p:nvSpPr>
          <p:cNvPr id="20" name="Line 1043"/>
          <p:cNvSpPr>
            <a:spLocks noChangeShapeType="1"/>
          </p:cNvSpPr>
          <p:nvPr/>
        </p:nvSpPr>
        <p:spPr bwMode="auto">
          <a:xfrm rot="5400000" flipH="1">
            <a:off x="7764398" y="1322797"/>
            <a:ext cx="2" cy="468263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sz="18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52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24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14135" y="1089163"/>
            <a:ext cx="61298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dirty="0" err="1"/>
              <a:t>Yeast</a:t>
            </a:r>
            <a:r>
              <a:rPr lang="it-IT" dirty="0"/>
              <a:t> </a:t>
            </a:r>
            <a:r>
              <a:rPr lang="it-IT" dirty="0" err="1"/>
              <a:t>contain</a:t>
            </a:r>
            <a:r>
              <a:rPr lang="it-IT" dirty="0"/>
              <a:t> </a:t>
            </a:r>
            <a:r>
              <a:rPr lang="it-IT" dirty="0" err="1"/>
              <a:t>ca</a:t>
            </a:r>
            <a:r>
              <a:rPr lang="it-IT" dirty="0"/>
              <a:t>. 150 </a:t>
            </a:r>
            <a:r>
              <a:rPr lang="it-IT" dirty="0" err="1"/>
              <a:t>tandemly</a:t>
            </a:r>
            <a:r>
              <a:rPr lang="it-IT" dirty="0"/>
              <a:t> </a:t>
            </a:r>
            <a:r>
              <a:rPr lang="it-IT" dirty="0" err="1"/>
              <a:t>repeated</a:t>
            </a:r>
            <a:r>
              <a:rPr lang="it-IT" dirty="0"/>
              <a:t> </a:t>
            </a:r>
            <a:r>
              <a:rPr lang="it-IT" dirty="0" err="1"/>
              <a:t>rDNA</a:t>
            </a:r>
            <a:r>
              <a:rPr lang="it-IT" dirty="0"/>
              <a:t> </a:t>
            </a:r>
            <a:r>
              <a:rPr lang="it-IT" dirty="0" err="1"/>
              <a:t>copies</a:t>
            </a:r>
            <a:r>
              <a:rPr lang="it-IT" dirty="0"/>
              <a:t> </a:t>
            </a:r>
            <a:r>
              <a:rPr lang="it-IT" dirty="0" err="1"/>
              <a:t>encoding</a:t>
            </a:r>
            <a:r>
              <a:rPr lang="it-IT" dirty="0"/>
              <a:t> 35S precursor </a:t>
            </a:r>
            <a:r>
              <a:rPr lang="it-IT" dirty="0" err="1"/>
              <a:t>rRNA</a:t>
            </a:r>
            <a:r>
              <a:rPr lang="it-IT" dirty="0"/>
              <a:t> (RNA </a:t>
            </a:r>
            <a:r>
              <a:rPr lang="it-IT" dirty="0" err="1"/>
              <a:t>Pol</a:t>
            </a:r>
            <a:r>
              <a:rPr lang="it-IT" dirty="0"/>
              <a:t> I)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Carbon </a:t>
            </a:r>
            <a:r>
              <a:rPr lang="it-IT" dirty="0" err="1"/>
              <a:t>downshift</a:t>
            </a:r>
            <a:r>
              <a:rPr lang="it-IT" dirty="0"/>
              <a:t>, </a:t>
            </a:r>
            <a:r>
              <a:rPr lang="it-IT" dirty="0" err="1"/>
              <a:t>nitrogen</a:t>
            </a:r>
            <a:r>
              <a:rPr lang="it-IT" dirty="0"/>
              <a:t> </a:t>
            </a:r>
            <a:r>
              <a:rPr lang="it-IT" dirty="0" err="1"/>
              <a:t>starvartion</a:t>
            </a:r>
            <a:r>
              <a:rPr lang="it-IT" dirty="0"/>
              <a:t>, and </a:t>
            </a:r>
            <a:r>
              <a:rPr lang="it-IT" dirty="0" err="1"/>
              <a:t>rapamycin</a:t>
            </a:r>
            <a:r>
              <a:rPr lang="it-IT" dirty="0"/>
              <a:t> treatment </a:t>
            </a:r>
            <a:r>
              <a:rPr lang="it-IT" dirty="0" err="1"/>
              <a:t>determine</a:t>
            </a:r>
            <a:r>
              <a:rPr lang="it-IT" dirty="0"/>
              <a:t> a </a:t>
            </a:r>
            <a:r>
              <a:rPr lang="it-IT" dirty="0" err="1"/>
              <a:t>reduction</a:t>
            </a:r>
            <a:r>
              <a:rPr lang="it-IT" dirty="0"/>
              <a:t> in the </a:t>
            </a:r>
            <a:r>
              <a:rPr lang="it-IT" dirty="0" err="1"/>
              <a:t>initiation-competent</a:t>
            </a:r>
            <a:r>
              <a:rPr lang="it-IT" dirty="0"/>
              <a:t> </a:t>
            </a:r>
            <a:r>
              <a:rPr lang="it-IT" dirty="0" err="1"/>
              <a:t>form</a:t>
            </a:r>
            <a:r>
              <a:rPr lang="it-IT" dirty="0"/>
              <a:t> of RNA </a:t>
            </a:r>
            <a:r>
              <a:rPr lang="it-IT" dirty="0" err="1"/>
              <a:t>Pol</a:t>
            </a:r>
            <a:r>
              <a:rPr lang="it-IT" dirty="0"/>
              <a:t> I.  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At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four</a:t>
            </a:r>
            <a:r>
              <a:rPr lang="it-IT" dirty="0"/>
              <a:t> general </a:t>
            </a:r>
            <a:r>
              <a:rPr lang="it-IT" dirty="0" err="1"/>
              <a:t>transcription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</a:t>
            </a:r>
            <a:r>
              <a:rPr lang="it-IT" dirty="0" err="1"/>
              <a:t>promote</a:t>
            </a:r>
            <a:r>
              <a:rPr lang="it-IT" dirty="0"/>
              <a:t> </a:t>
            </a:r>
            <a:r>
              <a:rPr lang="it-IT" dirty="0" err="1"/>
              <a:t>initiation</a:t>
            </a:r>
            <a:r>
              <a:rPr lang="it-IT" dirty="0"/>
              <a:t> of RNA </a:t>
            </a:r>
            <a:r>
              <a:rPr lang="it-IT" dirty="0" err="1"/>
              <a:t>Pol</a:t>
            </a:r>
            <a:r>
              <a:rPr lang="it-IT" dirty="0"/>
              <a:t> I </a:t>
            </a:r>
            <a:r>
              <a:rPr lang="it-IT" dirty="0" err="1"/>
              <a:t>transcription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rDNA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,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the </a:t>
            </a:r>
            <a:r>
              <a:rPr lang="it-IT" dirty="0" err="1"/>
              <a:t>monomeric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 Rrn3,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forms</a:t>
            </a:r>
            <a:r>
              <a:rPr lang="it-IT" dirty="0"/>
              <a:t> a </a:t>
            </a:r>
            <a:r>
              <a:rPr lang="it-IT" dirty="0" err="1"/>
              <a:t>complex</a:t>
            </a:r>
            <a:r>
              <a:rPr lang="it-IT" dirty="0"/>
              <a:t> with RNA </a:t>
            </a:r>
            <a:r>
              <a:rPr lang="it-IT" dirty="0" err="1"/>
              <a:t>Pol</a:t>
            </a:r>
            <a:r>
              <a:rPr lang="it-IT" dirty="0"/>
              <a:t> I.</a:t>
            </a:r>
          </a:p>
          <a:p>
            <a:pPr marL="285750" indent="-285750" algn="just">
              <a:buFont typeface="Arial"/>
              <a:buChar char="•"/>
            </a:pPr>
            <a:r>
              <a:rPr lang="it-IT" b="1" dirty="0">
                <a:solidFill>
                  <a:srgbClr val="FF0000"/>
                </a:solidFill>
              </a:rPr>
              <a:t>The </a:t>
            </a:r>
            <a:r>
              <a:rPr lang="it-IT" b="1" dirty="0" err="1">
                <a:solidFill>
                  <a:srgbClr val="FF0000"/>
                </a:solidFill>
              </a:rPr>
              <a:t>formation</a:t>
            </a:r>
            <a:r>
              <a:rPr lang="it-IT" b="1" dirty="0">
                <a:solidFill>
                  <a:srgbClr val="FF0000"/>
                </a:solidFill>
              </a:rPr>
              <a:t> and/or </a:t>
            </a:r>
            <a:r>
              <a:rPr lang="it-IT" b="1" dirty="0" err="1">
                <a:solidFill>
                  <a:srgbClr val="FF0000"/>
                </a:solidFill>
              </a:rPr>
              <a:t>stability</a:t>
            </a:r>
            <a:r>
              <a:rPr lang="it-IT" b="1" dirty="0">
                <a:solidFill>
                  <a:srgbClr val="FF0000"/>
                </a:solidFill>
              </a:rPr>
              <a:t> of the </a:t>
            </a:r>
            <a:r>
              <a:rPr lang="it-IT" b="1" dirty="0" err="1">
                <a:solidFill>
                  <a:srgbClr val="FF0000"/>
                </a:solidFill>
              </a:rPr>
              <a:t>initiation-competent</a:t>
            </a:r>
            <a:r>
              <a:rPr lang="it-IT" b="1" dirty="0">
                <a:solidFill>
                  <a:srgbClr val="FF0000"/>
                </a:solidFill>
              </a:rPr>
              <a:t> Rrn3-Pol I </a:t>
            </a:r>
            <a:r>
              <a:rPr lang="it-IT" b="1" dirty="0" err="1">
                <a:solidFill>
                  <a:srgbClr val="FF0000"/>
                </a:solidFill>
              </a:rPr>
              <a:t>complex</a:t>
            </a:r>
            <a:r>
              <a:rPr lang="it-IT" b="1" dirty="0">
                <a:solidFill>
                  <a:srgbClr val="FF0000"/>
                </a:solidFill>
              </a:rPr>
              <a:t>, </a:t>
            </a:r>
            <a:r>
              <a:rPr lang="it-IT" b="1" dirty="0" err="1">
                <a:solidFill>
                  <a:srgbClr val="FF0000"/>
                </a:solidFill>
              </a:rPr>
              <a:t>is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necessary</a:t>
            </a:r>
            <a:r>
              <a:rPr lang="it-IT" b="1" dirty="0">
                <a:solidFill>
                  <a:srgbClr val="FF0000"/>
                </a:solidFill>
              </a:rPr>
              <a:t> for </a:t>
            </a:r>
            <a:r>
              <a:rPr lang="it-IT" b="1" dirty="0" err="1">
                <a:solidFill>
                  <a:srgbClr val="FF0000"/>
                </a:solidFill>
              </a:rPr>
              <a:t>proper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recruitment</a:t>
            </a:r>
            <a:r>
              <a:rPr lang="it-IT" b="1" dirty="0">
                <a:solidFill>
                  <a:srgbClr val="FF0000"/>
                </a:solidFill>
              </a:rPr>
              <a:t> of the </a:t>
            </a:r>
            <a:r>
              <a:rPr lang="it-IT" b="1" dirty="0" err="1">
                <a:solidFill>
                  <a:srgbClr val="FF0000"/>
                </a:solidFill>
              </a:rPr>
              <a:t>polymerase</a:t>
            </a:r>
            <a:r>
              <a:rPr lang="it-IT" b="1" dirty="0">
                <a:solidFill>
                  <a:srgbClr val="FF0000"/>
                </a:solidFill>
              </a:rPr>
              <a:t> to the 35S </a:t>
            </a:r>
            <a:r>
              <a:rPr lang="it-IT" b="1" dirty="0" err="1">
                <a:solidFill>
                  <a:srgbClr val="FF0000"/>
                </a:solidFill>
              </a:rPr>
              <a:t>rDNA</a:t>
            </a:r>
            <a:r>
              <a:rPr lang="it-IT" b="1" dirty="0">
                <a:solidFill>
                  <a:srgbClr val="FF0000"/>
                </a:solidFill>
              </a:rPr>
              <a:t> promoter 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 err="1"/>
              <a:t>Glucose</a:t>
            </a:r>
            <a:r>
              <a:rPr lang="it-IT" dirty="0"/>
              <a:t> </a:t>
            </a:r>
            <a:r>
              <a:rPr lang="it-IT" dirty="0" err="1"/>
              <a:t>addition</a:t>
            </a:r>
            <a:r>
              <a:rPr lang="it-IT" dirty="0"/>
              <a:t> </a:t>
            </a:r>
            <a:r>
              <a:rPr lang="it-IT" dirty="0" err="1"/>
              <a:t>increases</a:t>
            </a:r>
            <a:r>
              <a:rPr lang="it-IT" dirty="0"/>
              <a:t> </a:t>
            </a:r>
            <a:r>
              <a:rPr lang="it-IT" dirty="0" err="1"/>
              <a:t>synthesis</a:t>
            </a:r>
            <a:r>
              <a:rPr lang="it-IT" dirty="0"/>
              <a:t> of Rrn3 </a:t>
            </a:r>
            <a:r>
              <a:rPr lang="it-IT" dirty="0" err="1"/>
              <a:t>whereas</a:t>
            </a:r>
            <a:r>
              <a:rPr lang="it-IT" dirty="0"/>
              <a:t> TORC1-dependent </a:t>
            </a:r>
            <a:r>
              <a:rPr lang="it-IT" dirty="0" err="1"/>
              <a:t>signaling</a:t>
            </a:r>
            <a:r>
              <a:rPr lang="it-IT" dirty="0"/>
              <a:t> </a:t>
            </a:r>
            <a:r>
              <a:rPr lang="it-IT" dirty="0" err="1"/>
              <a:t>stabilizes</a:t>
            </a:r>
            <a:r>
              <a:rPr lang="it-IT" dirty="0"/>
              <a:t> the Rrn3-Pol I </a:t>
            </a:r>
            <a:r>
              <a:rPr lang="it-IT" dirty="0" err="1"/>
              <a:t>complex</a:t>
            </a:r>
            <a:r>
              <a:rPr lang="it-IT" dirty="0"/>
              <a:t>, </a:t>
            </a:r>
            <a:r>
              <a:rPr lang="it-IT" dirty="0" err="1"/>
              <a:t>providing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nutritional</a:t>
            </a:r>
            <a:r>
              <a:rPr lang="it-IT" dirty="0"/>
              <a:t> status and </a:t>
            </a:r>
            <a:r>
              <a:rPr lang="it-IT" dirty="0" err="1"/>
              <a:t>Pol</a:t>
            </a:r>
            <a:r>
              <a:rPr lang="it-IT" dirty="0"/>
              <a:t> I </a:t>
            </a:r>
            <a:r>
              <a:rPr lang="it-IT" dirty="0" err="1"/>
              <a:t>activity</a:t>
            </a:r>
            <a:r>
              <a:rPr lang="it-IT" dirty="0"/>
              <a:t>. </a:t>
            </a:r>
          </a:p>
          <a:p>
            <a:pPr marL="285750" indent="-285750" algn="just">
              <a:buFont typeface="Arial"/>
              <a:buChar char="•"/>
            </a:pPr>
            <a:r>
              <a:rPr lang="it-IT" b="1" dirty="0">
                <a:solidFill>
                  <a:srgbClr val="FF0000"/>
                </a:solidFill>
              </a:rPr>
              <a:t>TORC1 </a:t>
            </a:r>
            <a:r>
              <a:rPr lang="it-IT" b="1" dirty="0" err="1">
                <a:solidFill>
                  <a:srgbClr val="FF0000"/>
                </a:solidFill>
              </a:rPr>
              <a:t>directly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binds</a:t>
            </a:r>
            <a:r>
              <a:rPr lang="it-IT" b="1" dirty="0">
                <a:solidFill>
                  <a:srgbClr val="FF0000"/>
                </a:solidFill>
              </a:rPr>
              <a:t> to the 35S </a:t>
            </a:r>
            <a:r>
              <a:rPr lang="it-IT" b="1" dirty="0" err="1">
                <a:solidFill>
                  <a:srgbClr val="FF0000"/>
                </a:solidFill>
              </a:rPr>
              <a:t>rDNA</a:t>
            </a:r>
            <a:r>
              <a:rPr lang="it-IT" b="1" dirty="0">
                <a:solidFill>
                  <a:srgbClr val="FF0000"/>
                </a:solidFill>
              </a:rPr>
              <a:t> promoter in a </a:t>
            </a:r>
            <a:r>
              <a:rPr lang="it-IT" b="1" dirty="0" err="1">
                <a:solidFill>
                  <a:srgbClr val="FF0000"/>
                </a:solidFill>
              </a:rPr>
              <a:t>nutrient</a:t>
            </a:r>
            <a:r>
              <a:rPr lang="it-IT" b="1" dirty="0">
                <a:solidFill>
                  <a:srgbClr val="FF0000"/>
                </a:solidFill>
              </a:rPr>
              <a:t>- and </a:t>
            </a:r>
            <a:r>
              <a:rPr lang="it-IT" b="1" dirty="0" err="1">
                <a:solidFill>
                  <a:srgbClr val="FF0000"/>
                </a:solidFill>
              </a:rPr>
              <a:t>rapamycin</a:t>
            </a:r>
            <a:r>
              <a:rPr lang="it-IT" b="1" dirty="0">
                <a:solidFill>
                  <a:srgbClr val="FF0000"/>
                </a:solidFill>
              </a:rPr>
              <a:t>-sensitive </a:t>
            </a:r>
            <a:r>
              <a:rPr lang="it-IT" b="1" dirty="0" err="1">
                <a:solidFill>
                  <a:srgbClr val="FF0000"/>
                </a:solidFill>
              </a:rPr>
              <a:t>manner</a:t>
            </a:r>
            <a:r>
              <a:rPr lang="it-IT" b="1" dirty="0">
                <a:solidFill>
                  <a:srgbClr val="FF0000"/>
                </a:solidFill>
              </a:rPr>
              <a:t> and </a:t>
            </a:r>
            <a:r>
              <a:rPr lang="it-IT" b="1" dirty="0" err="1">
                <a:solidFill>
                  <a:srgbClr val="FF0000"/>
                </a:solidFill>
              </a:rPr>
              <a:t>that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this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physical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interaction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is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necessary</a:t>
            </a:r>
            <a:r>
              <a:rPr lang="it-IT" b="1" dirty="0">
                <a:solidFill>
                  <a:srgbClr val="FF0000"/>
                </a:solidFill>
              </a:rPr>
              <a:t> for 35S </a:t>
            </a:r>
            <a:r>
              <a:rPr lang="it-IT" b="1" dirty="0" err="1">
                <a:solidFill>
                  <a:srgbClr val="FF0000"/>
                </a:solidFill>
              </a:rPr>
              <a:t>rRNA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synthesis</a:t>
            </a:r>
            <a:r>
              <a:rPr lang="it-IT" b="1" dirty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it-IT" dirty="0"/>
              <a:t> 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152401" y="203713"/>
            <a:ext cx="8686800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Control of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rRNA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synthesis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7" name="Immagine 6" descr="Schermata 2014-11-07 alle 09.52.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7"/>
          <a:stretch/>
        </p:blipFill>
        <p:spPr>
          <a:xfrm>
            <a:off x="391240" y="2133599"/>
            <a:ext cx="2538227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60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25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5" y="1074241"/>
            <a:ext cx="6990736" cy="5586917"/>
          </a:xfrm>
          <a:prstGeom prst="rect">
            <a:avLst/>
          </a:prstGeom>
        </p:spPr>
      </p:pic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235974" y="186780"/>
            <a:ext cx="8613058" cy="1077218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Control of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RiBi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and RP gene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transcription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by TORC1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2232" y="1768002"/>
            <a:ext cx="2300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Ribi</a:t>
            </a:r>
            <a:r>
              <a:rPr lang="it-IT" b="1" dirty="0"/>
              <a:t> </a:t>
            </a:r>
            <a:r>
              <a:rPr lang="it-IT" b="1" dirty="0" err="1"/>
              <a:t>regulon</a:t>
            </a:r>
            <a:r>
              <a:rPr lang="it-IT" b="1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/>
              <a:t>RNA </a:t>
            </a:r>
            <a:r>
              <a:rPr lang="it-IT" dirty="0" err="1"/>
              <a:t>polymerases</a:t>
            </a:r>
            <a:r>
              <a:rPr lang="it-IT" dirty="0"/>
              <a:t> I and III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err="1"/>
              <a:t>tRNA</a:t>
            </a:r>
            <a:r>
              <a:rPr lang="it-IT" dirty="0"/>
              <a:t> </a:t>
            </a:r>
            <a:r>
              <a:rPr lang="it-IT" dirty="0" err="1"/>
              <a:t>synthetases</a:t>
            </a:r>
            <a:r>
              <a:rPr lang="it-IT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err="1"/>
              <a:t>rRNA</a:t>
            </a:r>
            <a:r>
              <a:rPr lang="it-IT" dirty="0"/>
              <a:t> processing </a:t>
            </a:r>
            <a:r>
              <a:rPr lang="it-IT" dirty="0" err="1"/>
              <a:t>modifying</a:t>
            </a:r>
            <a:r>
              <a:rPr lang="it-IT" dirty="0"/>
              <a:t> </a:t>
            </a:r>
            <a:r>
              <a:rPr lang="it-IT" dirty="0" err="1"/>
              <a:t>enzymes</a:t>
            </a:r>
            <a:r>
              <a:rPr lang="it-IT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err="1"/>
              <a:t>translation</a:t>
            </a:r>
            <a:r>
              <a:rPr lang="it-IT" dirty="0"/>
              <a:t> </a:t>
            </a:r>
            <a:r>
              <a:rPr lang="it-IT" dirty="0" err="1"/>
              <a:t>factors</a:t>
            </a:r>
            <a:endParaRPr lang="it-IT" dirty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53498" y="6415342"/>
            <a:ext cx="3720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Loewith</a:t>
            </a:r>
            <a:r>
              <a:rPr lang="it-IT" sz="1400" dirty="0"/>
              <a:t> and Hall Genetics 2011, 189:1177-1201 </a:t>
            </a:r>
          </a:p>
        </p:txBody>
      </p:sp>
    </p:spTree>
    <p:extLst>
      <p:ext uri="{BB962C8B-B14F-4D97-AF65-F5344CB8AC3E}">
        <p14:creationId xmlns:p14="http://schemas.microsoft.com/office/powerpoint/2010/main" val="762426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26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27704" y="296633"/>
            <a:ext cx="82590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/>
              <a:t>RiBi</a:t>
            </a:r>
            <a:r>
              <a:rPr lang="it-IT" sz="2000" dirty="0"/>
              <a:t> </a:t>
            </a:r>
            <a:r>
              <a:rPr lang="it-IT" sz="2000" dirty="0" err="1"/>
              <a:t>factors</a:t>
            </a:r>
            <a:r>
              <a:rPr lang="it-IT" sz="2000" dirty="0"/>
              <a:t> are </a:t>
            </a:r>
            <a:r>
              <a:rPr lang="it-IT" sz="2000" dirty="0" err="1"/>
              <a:t>required</a:t>
            </a:r>
            <a:r>
              <a:rPr lang="it-IT" sz="2000" dirty="0"/>
              <a:t> for the </a:t>
            </a:r>
            <a:r>
              <a:rPr lang="it-IT" sz="2000" dirty="0" err="1"/>
              <a:t>proper</a:t>
            </a:r>
            <a:r>
              <a:rPr lang="it-IT" sz="2000" dirty="0"/>
              <a:t> </a:t>
            </a:r>
            <a:r>
              <a:rPr lang="it-IT" sz="2000" dirty="0" err="1"/>
              <a:t>expression</a:t>
            </a:r>
            <a:r>
              <a:rPr lang="it-IT" sz="2000" dirty="0"/>
              <a:t>, processing, </a:t>
            </a:r>
            <a:r>
              <a:rPr lang="it-IT" sz="2000" dirty="0" err="1"/>
              <a:t>assembly</a:t>
            </a:r>
            <a:r>
              <a:rPr lang="it-IT" sz="2000" dirty="0"/>
              <a:t>, export, and </a:t>
            </a:r>
            <a:r>
              <a:rPr lang="it-IT" sz="2000" dirty="0" err="1"/>
              <a:t>maturation</a:t>
            </a:r>
            <a:r>
              <a:rPr lang="it-IT" sz="2000" dirty="0"/>
              <a:t> of </a:t>
            </a:r>
            <a:r>
              <a:rPr lang="it-IT" sz="2000" dirty="0" err="1"/>
              <a:t>rRNA</a:t>
            </a:r>
            <a:r>
              <a:rPr lang="it-IT" sz="2000" dirty="0"/>
              <a:t> and </a:t>
            </a:r>
            <a:r>
              <a:rPr lang="it-IT" sz="2000" dirty="0" err="1"/>
              <a:t>RPs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</a:t>
            </a:r>
            <a:r>
              <a:rPr lang="it-IT" sz="2000" dirty="0" err="1"/>
              <a:t>ribosomes</a:t>
            </a:r>
            <a:r>
              <a:rPr lang="it-IT" sz="2000" dirty="0"/>
              <a:t>. </a:t>
            </a:r>
          </a:p>
          <a:p>
            <a:r>
              <a:rPr lang="it-IT" sz="2000" dirty="0"/>
              <a:t>TORC1 </a:t>
            </a:r>
            <a:r>
              <a:rPr lang="it-IT" sz="2000" dirty="0" err="1"/>
              <a:t>regulates</a:t>
            </a:r>
            <a:r>
              <a:rPr lang="it-IT" sz="2000" dirty="0"/>
              <a:t> </a:t>
            </a:r>
            <a:r>
              <a:rPr lang="it-IT" sz="2000" dirty="0" err="1"/>
              <a:t>RiBi</a:t>
            </a:r>
            <a:r>
              <a:rPr lang="it-IT" sz="2000" dirty="0"/>
              <a:t> and RP gene </a:t>
            </a:r>
            <a:r>
              <a:rPr lang="it-IT" sz="2000" dirty="0" err="1"/>
              <a:t>transcription</a:t>
            </a:r>
            <a:r>
              <a:rPr lang="it-IT" sz="2000" dirty="0"/>
              <a:t> via multiple </a:t>
            </a:r>
            <a:r>
              <a:rPr lang="it-IT" sz="2000" dirty="0" err="1"/>
              <a:t>pathways</a:t>
            </a:r>
            <a:r>
              <a:rPr lang="it-IT" sz="2000" dirty="0"/>
              <a:t>: </a:t>
            </a:r>
          </a:p>
          <a:p>
            <a:endParaRPr lang="it-IT" sz="2000" dirty="0"/>
          </a:p>
          <a:p>
            <a:pPr marL="342900" indent="-342900">
              <a:buAutoNum type="arabicParenBoth"/>
            </a:pPr>
            <a:r>
              <a:rPr lang="it-IT" sz="2000" dirty="0"/>
              <a:t>TORC1 </a:t>
            </a:r>
            <a:r>
              <a:rPr lang="it-IT" sz="2000" dirty="0" err="1"/>
              <a:t>directly</a:t>
            </a:r>
            <a:r>
              <a:rPr lang="it-IT" sz="2000" dirty="0"/>
              <a:t> </a:t>
            </a:r>
            <a:r>
              <a:rPr lang="it-IT" sz="2000" dirty="0" err="1"/>
              <a:t>phosphorylates</a:t>
            </a:r>
            <a:r>
              <a:rPr lang="it-IT" sz="2000" dirty="0"/>
              <a:t> the Zn-finger </a:t>
            </a:r>
            <a:r>
              <a:rPr lang="it-IT" sz="2000" dirty="0" err="1"/>
              <a:t>transcription</a:t>
            </a:r>
            <a:r>
              <a:rPr lang="it-IT" sz="2000" dirty="0"/>
              <a:t> </a:t>
            </a:r>
            <a:r>
              <a:rPr lang="it-IT" sz="2000" dirty="0" err="1"/>
              <a:t>factor</a:t>
            </a:r>
            <a:r>
              <a:rPr lang="it-IT" sz="2000" dirty="0"/>
              <a:t> Sfp1,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presumably</a:t>
            </a:r>
            <a:r>
              <a:rPr lang="it-IT" sz="2000" dirty="0"/>
              <a:t> </a:t>
            </a:r>
            <a:r>
              <a:rPr lang="it-IT" sz="2000" dirty="0" err="1"/>
              <a:t>regulates</a:t>
            </a:r>
            <a:r>
              <a:rPr lang="it-IT" sz="2000" dirty="0"/>
              <a:t>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nuclear</a:t>
            </a:r>
            <a:r>
              <a:rPr lang="it-IT" sz="2000" dirty="0"/>
              <a:t> </a:t>
            </a:r>
            <a:r>
              <a:rPr lang="it-IT" sz="2000" dirty="0" err="1"/>
              <a:t>localization</a:t>
            </a:r>
            <a:r>
              <a:rPr lang="it-IT" sz="2000" dirty="0"/>
              <a:t> and/or </a:t>
            </a:r>
            <a:r>
              <a:rPr lang="it-IT" sz="2000" dirty="0" err="1"/>
              <a:t>binding</a:t>
            </a:r>
            <a:r>
              <a:rPr lang="it-IT" sz="2000" dirty="0"/>
              <a:t> to RP and </a:t>
            </a:r>
            <a:r>
              <a:rPr lang="it-IT" sz="2000" dirty="0" err="1"/>
              <a:t>possibly</a:t>
            </a:r>
            <a:r>
              <a:rPr lang="it-IT" sz="2000" dirty="0"/>
              <a:t> </a:t>
            </a:r>
            <a:r>
              <a:rPr lang="it-IT" sz="2000" dirty="0" err="1"/>
              <a:t>RiBi</a:t>
            </a:r>
            <a:r>
              <a:rPr lang="it-IT" sz="2000" dirty="0"/>
              <a:t> gene promoters to </a:t>
            </a:r>
            <a:r>
              <a:rPr lang="it-IT" sz="2000" dirty="0" err="1"/>
              <a:t>stimulate</a:t>
            </a:r>
            <a:r>
              <a:rPr lang="it-IT" sz="2000" dirty="0"/>
              <a:t>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expression</a:t>
            </a:r>
            <a:r>
              <a:rPr lang="it-IT" sz="2000" dirty="0"/>
              <a:t>.</a:t>
            </a:r>
          </a:p>
          <a:p>
            <a:pPr marL="342900" indent="-342900">
              <a:buAutoNum type="arabicParenBoth"/>
            </a:pPr>
            <a:endParaRPr lang="it-IT" sz="2000" dirty="0"/>
          </a:p>
          <a:p>
            <a:pPr marL="342900" indent="-342900">
              <a:buAutoNum type="arabicParenBoth"/>
            </a:pPr>
            <a:r>
              <a:rPr lang="it-IT" sz="2000" dirty="0"/>
              <a:t>Fhl1 and Rap1 </a:t>
            </a:r>
            <a:r>
              <a:rPr lang="it-IT" sz="2000" dirty="0" err="1"/>
              <a:t>bind</a:t>
            </a:r>
            <a:r>
              <a:rPr lang="it-IT" sz="2000" dirty="0"/>
              <a:t> </a:t>
            </a:r>
            <a:r>
              <a:rPr lang="it-IT" sz="2000" dirty="0" err="1"/>
              <a:t>constitutively</a:t>
            </a:r>
            <a:r>
              <a:rPr lang="it-IT" sz="2000" dirty="0"/>
              <a:t> to RP promoters. </a:t>
            </a:r>
            <a:r>
              <a:rPr lang="it-IT" sz="2000" dirty="0" err="1"/>
              <a:t>When</a:t>
            </a:r>
            <a:r>
              <a:rPr lang="it-IT" sz="2000" dirty="0"/>
              <a:t> TORC1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active</a:t>
            </a:r>
            <a:r>
              <a:rPr lang="it-IT" sz="2000" dirty="0"/>
              <a:t>, </a:t>
            </a:r>
            <a:r>
              <a:rPr lang="it-IT" sz="2000" dirty="0" err="1"/>
              <a:t>phosphorylated</a:t>
            </a:r>
            <a:r>
              <a:rPr lang="it-IT" sz="2000" dirty="0"/>
              <a:t> Ifh1 </a:t>
            </a:r>
            <a:r>
              <a:rPr lang="it-IT" sz="2000" dirty="0" err="1"/>
              <a:t>binds</a:t>
            </a:r>
            <a:r>
              <a:rPr lang="it-IT" sz="2000" dirty="0"/>
              <a:t> to Fhl1 to </a:t>
            </a:r>
            <a:r>
              <a:rPr lang="it-IT" sz="2000" dirty="0" err="1"/>
              <a:t>stimulate</a:t>
            </a:r>
            <a:r>
              <a:rPr lang="it-IT" sz="2000" dirty="0"/>
              <a:t> </a:t>
            </a:r>
            <a:r>
              <a:rPr lang="it-IT" sz="2000" dirty="0" err="1"/>
              <a:t>transcription</a:t>
            </a:r>
            <a:r>
              <a:rPr lang="it-IT" sz="2000" dirty="0"/>
              <a:t>, </a:t>
            </a:r>
            <a:r>
              <a:rPr lang="it-IT" sz="2000" dirty="0" err="1"/>
              <a:t>possibly</a:t>
            </a:r>
            <a:r>
              <a:rPr lang="it-IT" sz="2000" dirty="0"/>
              <a:t> by </a:t>
            </a:r>
            <a:r>
              <a:rPr lang="it-IT" sz="2000" dirty="0" err="1"/>
              <a:t>recruiting</a:t>
            </a:r>
            <a:r>
              <a:rPr lang="it-IT" sz="2000" dirty="0"/>
              <a:t> the NuA4 </a:t>
            </a:r>
            <a:r>
              <a:rPr lang="it-IT" sz="2000" dirty="0" err="1"/>
              <a:t>histone</a:t>
            </a:r>
            <a:r>
              <a:rPr lang="it-IT" sz="2000" dirty="0"/>
              <a:t> </a:t>
            </a:r>
            <a:r>
              <a:rPr lang="it-IT" sz="2000" dirty="0" err="1"/>
              <a:t>acetyltransferase</a:t>
            </a:r>
            <a:r>
              <a:rPr lang="it-IT" sz="2000" dirty="0"/>
              <a:t>. </a:t>
            </a:r>
          </a:p>
          <a:p>
            <a:pPr marL="342900" indent="-342900">
              <a:buAutoNum type="arabicParenBoth"/>
            </a:pPr>
            <a:endParaRPr lang="it-IT" sz="2000" dirty="0"/>
          </a:p>
          <a:p>
            <a:pPr marL="342900" indent="-342900">
              <a:buAutoNum type="arabicParenBoth"/>
            </a:pPr>
            <a:r>
              <a:rPr lang="it-IT" sz="2000" dirty="0" err="1"/>
              <a:t>When</a:t>
            </a:r>
            <a:r>
              <a:rPr lang="it-IT" sz="2000" dirty="0"/>
              <a:t> TORC1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inactive</a:t>
            </a:r>
            <a:r>
              <a:rPr lang="it-IT" sz="2000" dirty="0"/>
              <a:t>, Yak1 </a:t>
            </a:r>
            <a:r>
              <a:rPr lang="it-IT" sz="2000" dirty="0" err="1"/>
              <a:t>phosphorylates</a:t>
            </a:r>
            <a:r>
              <a:rPr lang="it-IT" sz="2000" dirty="0"/>
              <a:t> Crf1,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subsequently</a:t>
            </a:r>
            <a:r>
              <a:rPr lang="it-IT" sz="2000" dirty="0"/>
              <a:t> </a:t>
            </a:r>
            <a:r>
              <a:rPr lang="it-IT" sz="2000" dirty="0" err="1"/>
              <a:t>detaches</a:t>
            </a:r>
            <a:r>
              <a:rPr lang="it-IT" sz="2000" dirty="0"/>
              <a:t> Ifh1 for </a:t>
            </a:r>
            <a:r>
              <a:rPr lang="it-IT" sz="2000" dirty="0" err="1"/>
              <a:t>binding</a:t>
            </a:r>
            <a:r>
              <a:rPr lang="it-IT" sz="2000" dirty="0"/>
              <a:t> to Fhl1.  </a:t>
            </a:r>
          </a:p>
          <a:p>
            <a:pPr marL="342900" indent="-342900">
              <a:buAutoNum type="arabicParenBoth"/>
            </a:pPr>
            <a:endParaRPr lang="it-IT" sz="2000" dirty="0"/>
          </a:p>
          <a:p>
            <a:pPr marL="342900" indent="-342900">
              <a:buAutoNum type="arabicParenBoth"/>
            </a:pPr>
            <a:r>
              <a:rPr lang="it-IT" sz="2000" dirty="0"/>
              <a:t>Sch9 </a:t>
            </a:r>
            <a:r>
              <a:rPr lang="it-IT" sz="2000" dirty="0" err="1"/>
              <a:t>phosphorylates</a:t>
            </a:r>
            <a:r>
              <a:rPr lang="it-IT" sz="2000" dirty="0"/>
              <a:t> and </a:t>
            </a:r>
            <a:r>
              <a:rPr lang="it-IT" sz="2000" dirty="0" err="1"/>
              <a:t>thus</a:t>
            </a:r>
            <a:r>
              <a:rPr lang="it-IT" sz="2000" dirty="0"/>
              <a:t> </a:t>
            </a:r>
            <a:r>
              <a:rPr lang="it-IT" sz="2000" dirty="0" err="1"/>
              <a:t>inhibits</a:t>
            </a:r>
            <a:r>
              <a:rPr lang="it-IT" sz="2000" dirty="0"/>
              <a:t> the </a:t>
            </a:r>
            <a:r>
              <a:rPr lang="it-IT" sz="2000" dirty="0" err="1"/>
              <a:t>transcription</a:t>
            </a:r>
            <a:r>
              <a:rPr lang="it-IT" sz="2000" dirty="0"/>
              <a:t> </a:t>
            </a:r>
            <a:r>
              <a:rPr lang="it-IT" sz="2000" dirty="0" err="1"/>
              <a:t>repressors</a:t>
            </a:r>
            <a:r>
              <a:rPr lang="it-IT" sz="2000" dirty="0"/>
              <a:t> Stb3 and Tod6. </a:t>
            </a:r>
            <a:r>
              <a:rPr lang="it-IT" sz="2000" dirty="0" err="1"/>
              <a:t>Inhibition</a:t>
            </a:r>
            <a:r>
              <a:rPr lang="it-IT" sz="2000" dirty="0"/>
              <a:t> of TORC1/Sch9 </a:t>
            </a:r>
            <a:r>
              <a:rPr lang="it-IT" sz="2000" dirty="0" err="1"/>
              <a:t>results</a:t>
            </a:r>
            <a:r>
              <a:rPr lang="it-IT" sz="2000" dirty="0"/>
              <a:t> in the </a:t>
            </a:r>
            <a:r>
              <a:rPr lang="it-IT" sz="2000" dirty="0" err="1"/>
              <a:t>dephosphorylation</a:t>
            </a:r>
            <a:r>
              <a:rPr lang="it-IT" sz="2000" dirty="0"/>
              <a:t> of </a:t>
            </a: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transcription</a:t>
            </a:r>
            <a:r>
              <a:rPr lang="it-IT" sz="2000" dirty="0"/>
              <a:t> </a:t>
            </a:r>
            <a:r>
              <a:rPr lang="it-IT" sz="2000" dirty="0" err="1"/>
              <a:t>repressors</a:t>
            </a:r>
            <a:r>
              <a:rPr lang="it-IT" sz="2000" dirty="0"/>
              <a:t>,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subsequently</a:t>
            </a:r>
            <a:r>
              <a:rPr lang="it-IT" sz="2000" dirty="0"/>
              <a:t> </a:t>
            </a:r>
            <a:r>
              <a:rPr lang="it-IT" sz="2000" dirty="0" err="1"/>
              <a:t>bind</a:t>
            </a:r>
            <a:r>
              <a:rPr lang="it-IT" sz="2000" dirty="0"/>
              <a:t> to </a:t>
            </a:r>
            <a:r>
              <a:rPr lang="it-IT" sz="2000" dirty="0" err="1"/>
              <a:t>RiBi</a:t>
            </a:r>
            <a:r>
              <a:rPr lang="it-IT" sz="2000" dirty="0"/>
              <a:t> promoters to </a:t>
            </a:r>
            <a:r>
              <a:rPr lang="it-IT" sz="2000" dirty="0" err="1"/>
              <a:t>repress</a:t>
            </a:r>
            <a:r>
              <a:rPr lang="it-IT" sz="2000" dirty="0"/>
              <a:t> </a:t>
            </a:r>
            <a:r>
              <a:rPr lang="it-IT" sz="2000" dirty="0" err="1"/>
              <a:t>transcription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62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27</a:t>
            </a:fld>
            <a:endParaRPr lang="it-IT"/>
          </a:p>
        </p:txBody>
      </p:sp>
      <p:pic>
        <p:nvPicPr>
          <p:cNvPr id="5" name="Immagine 4" descr="Schermata 2014-10-31 alle 09.22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6" y="1134532"/>
            <a:ext cx="7612894" cy="5136410"/>
          </a:xfrm>
          <a:prstGeom prst="rect">
            <a:avLst/>
          </a:prstGeom>
        </p:spPr>
      </p:pic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812800" y="339180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The TORC1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pathway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in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yeast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7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3</a:t>
            </a:fld>
            <a:endParaRPr lang="it-IT"/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707404" y="618868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The TOR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pathway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7833" y="1458496"/>
            <a:ext cx="86966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The first TOR </a:t>
            </a:r>
            <a:r>
              <a:rPr lang="it-IT" sz="2400" dirty="0" err="1"/>
              <a:t>genes</a:t>
            </a:r>
            <a:r>
              <a:rPr lang="it-IT" sz="2400" dirty="0"/>
              <a:t> </a:t>
            </a:r>
            <a:r>
              <a:rPr lang="it-IT" sz="2400" dirty="0" err="1"/>
              <a:t>were</a:t>
            </a:r>
            <a:r>
              <a:rPr lang="it-IT" sz="2400" dirty="0"/>
              <a:t> </a:t>
            </a:r>
            <a:r>
              <a:rPr lang="it-IT" sz="2400" dirty="0" err="1"/>
              <a:t>isolated</a:t>
            </a:r>
            <a:r>
              <a:rPr lang="it-IT" sz="2400" dirty="0"/>
              <a:t> in the </a:t>
            </a:r>
            <a:r>
              <a:rPr lang="it-IT" sz="2400" dirty="0" err="1"/>
              <a:t>budding</a:t>
            </a:r>
            <a:r>
              <a:rPr lang="it-IT" sz="2400" dirty="0"/>
              <a:t> </a:t>
            </a:r>
            <a:r>
              <a:rPr lang="it-IT" sz="2400" dirty="0" err="1"/>
              <a:t>yeast</a:t>
            </a:r>
            <a:r>
              <a:rPr lang="it-IT" sz="2400" dirty="0"/>
              <a:t> </a:t>
            </a:r>
            <a:r>
              <a:rPr lang="it-IT" sz="2400" i="1" dirty="0" err="1"/>
              <a:t>Saccharomyces</a:t>
            </a:r>
            <a:r>
              <a:rPr lang="it-IT" sz="2400" dirty="0"/>
              <a:t> </a:t>
            </a:r>
            <a:r>
              <a:rPr lang="it-IT" sz="2400" i="1" dirty="0" err="1"/>
              <a:t>cerevisiae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point</a:t>
            </a:r>
            <a:r>
              <a:rPr lang="it-IT" sz="2400" dirty="0"/>
              <a:t> </a:t>
            </a:r>
            <a:r>
              <a:rPr lang="it-IT" sz="2400" dirty="0" err="1"/>
              <a:t>mutations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conferred</a:t>
            </a:r>
            <a:r>
              <a:rPr lang="it-IT" sz="2400" dirty="0"/>
              <a:t> </a:t>
            </a:r>
            <a:r>
              <a:rPr lang="it-IT" sz="2400" dirty="0" err="1"/>
              <a:t>resistance</a:t>
            </a:r>
            <a:r>
              <a:rPr lang="it-IT" sz="2400" dirty="0"/>
              <a:t> to the </a:t>
            </a:r>
            <a:r>
              <a:rPr lang="it-IT" sz="2400" dirty="0" err="1"/>
              <a:t>growth-inhibiting</a:t>
            </a:r>
            <a:r>
              <a:rPr lang="it-IT" sz="2400" dirty="0"/>
              <a:t> </a:t>
            </a:r>
            <a:r>
              <a:rPr lang="it-IT" sz="2400" dirty="0" err="1"/>
              <a:t>effect</a:t>
            </a:r>
            <a:r>
              <a:rPr lang="it-IT" sz="2400" dirty="0"/>
              <a:t> of </a:t>
            </a:r>
            <a:r>
              <a:rPr lang="it-IT" sz="2400" dirty="0" err="1"/>
              <a:t>rapamycin</a:t>
            </a:r>
            <a:r>
              <a:rPr lang="it-IT" sz="2400" dirty="0"/>
              <a:t>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 err="1"/>
              <a:t>Rapamycin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 small </a:t>
            </a:r>
            <a:r>
              <a:rPr lang="it-IT" sz="2400" dirty="0" err="1"/>
              <a:t>hydrophobic</a:t>
            </a:r>
            <a:r>
              <a:rPr lang="it-IT" sz="2400" dirty="0"/>
              <a:t> </a:t>
            </a:r>
            <a:r>
              <a:rPr lang="it-IT" sz="2400" dirty="0" err="1"/>
              <a:t>molecule</a:t>
            </a:r>
            <a:r>
              <a:rPr lang="it-IT" sz="2400" dirty="0"/>
              <a:t>, a </a:t>
            </a:r>
            <a:r>
              <a:rPr lang="it-IT" sz="2400" dirty="0" err="1"/>
              <a:t>product</a:t>
            </a:r>
            <a:r>
              <a:rPr lang="it-IT" sz="2400" dirty="0"/>
              <a:t> of the </a:t>
            </a:r>
            <a:r>
              <a:rPr lang="it-IT" sz="2400" dirty="0" err="1"/>
              <a:t>soil</a:t>
            </a:r>
            <a:r>
              <a:rPr lang="it-IT" sz="2400" dirty="0"/>
              <a:t> </a:t>
            </a:r>
            <a:r>
              <a:rPr lang="it-IT" sz="2400" dirty="0" err="1"/>
              <a:t>bacterium</a:t>
            </a:r>
            <a:r>
              <a:rPr lang="it-IT" sz="2400" dirty="0"/>
              <a:t> </a:t>
            </a:r>
            <a:r>
              <a:rPr lang="it-IT" sz="2400" i="1" dirty="0" err="1"/>
              <a:t>Streptomyces</a:t>
            </a:r>
            <a:r>
              <a:rPr lang="it-IT" sz="2400" i="1" dirty="0"/>
              <a:t> </a:t>
            </a:r>
            <a:r>
              <a:rPr lang="it-IT" sz="2400" i="1" dirty="0" err="1"/>
              <a:t>hygroscopicus</a:t>
            </a:r>
            <a:r>
              <a:rPr lang="it-IT" sz="2400" i="1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was</a:t>
            </a:r>
            <a:r>
              <a:rPr lang="it-IT" sz="2400" dirty="0"/>
              <a:t> first </a:t>
            </a:r>
            <a:r>
              <a:rPr lang="it-IT" sz="2400" dirty="0" err="1"/>
              <a:t>isolated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an </a:t>
            </a:r>
            <a:r>
              <a:rPr lang="it-IT" sz="2400" dirty="0" err="1"/>
              <a:t>antifungal</a:t>
            </a:r>
            <a:r>
              <a:rPr lang="it-IT" sz="2400" dirty="0"/>
              <a:t> </a:t>
            </a:r>
            <a:r>
              <a:rPr lang="it-IT" sz="2400" dirty="0" err="1"/>
              <a:t>antibiotic</a:t>
            </a:r>
            <a:r>
              <a:rPr lang="it-IT" sz="2400" dirty="0"/>
              <a:t>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later</a:t>
            </a:r>
            <a:r>
              <a:rPr lang="it-IT" sz="2400" dirty="0"/>
              <a:t> </a:t>
            </a:r>
            <a:r>
              <a:rPr lang="it-IT" sz="2400" dirty="0" err="1"/>
              <a:t>proved</a:t>
            </a:r>
            <a:r>
              <a:rPr lang="it-IT" sz="2400" dirty="0"/>
              <a:t> to be a </a:t>
            </a:r>
            <a:r>
              <a:rPr lang="it-IT" sz="2400" dirty="0" err="1"/>
              <a:t>potent</a:t>
            </a:r>
            <a:r>
              <a:rPr lang="it-IT" sz="2400" dirty="0"/>
              <a:t> </a:t>
            </a:r>
            <a:r>
              <a:rPr lang="it-IT" sz="2400" dirty="0" err="1"/>
              <a:t>inhibitor</a:t>
            </a:r>
            <a:r>
              <a:rPr lang="it-IT" sz="2400" dirty="0"/>
              <a:t> of </a:t>
            </a:r>
            <a:r>
              <a:rPr lang="it-IT" sz="2400" dirty="0" err="1"/>
              <a:t>cellular</a:t>
            </a:r>
            <a:r>
              <a:rPr lang="it-IT" sz="2400" dirty="0"/>
              <a:t> </a:t>
            </a:r>
            <a:r>
              <a:rPr lang="it-IT" sz="2400" dirty="0" err="1"/>
              <a:t>growth</a:t>
            </a:r>
            <a:r>
              <a:rPr lang="it-IT" sz="2400" dirty="0"/>
              <a:t> in </a:t>
            </a:r>
            <a:r>
              <a:rPr lang="it-IT" sz="2400" dirty="0" err="1"/>
              <a:t>humans</a:t>
            </a:r>
            <a:r>
              <a:rPr lang="it-IT" sz="2400" dirty="0"/>
              <a:t> via </a:t>
            </a:r>
            <a:r>
              <a:rPr lang="it-IT" sz="2400" dirty="0" err="1"/>
              <a:t>inhibition</a:t>
            </a:r>
            <a:r>
              <a:rPr lang="it-IT" sz="2400" dirty="0"/>
              <a:t> of </a:t>
            </a:r>
            <a:r>
              <a:rPr lang="it-IT" sz="2400" dirty="0" err="1"/>
              <a:t>mammalian</a:t>
            </a:r>
            <a:r>
              <a:rPr lang="it-IT" sz="2400" dirty="0"/>
              <a:t> TOR (</a:t>
            </a:r>
            <a:r>
              <a:rPr lang="it-IT" sz="2400" dirty="0" err="1"/>
              <a:t>mTOR</a:t>
            </a:r>
            <a:r>
              <a:rPr lang="it-IT" sz="2400" dirty="0"/>
              <a:t>).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The </a:t>
            </a:r>
            <a:r>
              <a:rPr lang="it-IT" sz="2400" dirty="0" err="1"/>
              <a:t>antiproliferative</a:t>
            </a:r>
            <a:r>
              <a:rPr lang="it-IT" sz="2400" dirty="0"/>
              <a:t> </a:t>
            </a:r>
            <a:r>
              <a:rPr lang="it-IT" sz="2400" dirty="0" err="1"/>
              <a:t>effect</a:t>
            </a:r>
            <a:r>
              <a:rPr lang="it-IT" sz="2400" dirty="0"/>
              <a:t> of </a:t>
            </a:r>
            <a:r>
              <a:rPr lang="it-IT" sz="2400" dirty="0" err="1"/>
              <a:t>rapamycin</a:t>
            </a:r>
            <a:r>
              <a:rPr lang="it-IT" sz="2400" dirty="0"/>
              <a:t> </a:t>
            </a:r>
            <a:r>
              <a:rPr lang="it-IT" sz="2400" dirty="0" err="1"/>
              <a:t>has</a:t>
            </a:r>
            <a:r>
              <a:rPr lang="it-IT" sz="2400" dirty="0"/>
              <a:t> </a:t>
            </a:r>
            <a:r>
              <a:rPr lang="it-IT" sz="2400" dirty="0" err="1"/>
              <a:t>proved</a:t>
            </a:r>
            <a:r>
              <a:rPr lang="it-IT" sz="2400" dirty="0"/>
              <a:t> </a:t>
            </a:r>
            <a:r>
              <a:rPr lang="it-IT" sz="2400" dirty="0" err="1"/>
              <a:t>beneficial</a:t>
            </a:r>
            <a:r>
              <a:rPr lang="it-IT" sz="2400" dirty="0"/>
              <a:t> for </a:t>
            </a:r>
            <a:r>
              <a:rPr lang="it-IT" sz="2400" dirty="0" err="1"/>
              <a:t>several</a:t>
            </a:r>
            <a:r>
              <a:rPr lang="it-IT" sz="2400" dirty="0"/>
              <a:t> </a:t>
            </a:r>
            <a:r>
              <a:rPr lang="it-IT" sz="2400" dirty="0" err="1"/>
              <a:t>clinical</a:t>
            </a:r>
            <a:r>
              <a:rPr lang="it-IT" sz="2400" dirty="0"/>
              <a:t> </a:t>
            </a:r>
            <a:r>
              <a:rPr lang="it-IT" sz="2400" dirty="0" err="1"/>
              <a:t>applications</a:t>
            </a:r>
            <a:r>
              <a:rPr lang="it-IT" sz="2400" dirty="0"/>
              <a:t>, </a:t>
            </a:r>
            <a:r>
              <a:rPr lang="it-IT" sz="2400" dirty="0" err="1"/>
              <a:t>including</a:t>
            </a:r>
            <a:r>
              <a:rPr lang="it-IT" sz="2400" dirty="0"/>
              <a:t> </a:t>
            </a:r>
            <a:r>
              <a:rPr lang="it-IT" sz="2400" dirty="0" err="1"/>
              <a:t>immunosuppression</a:t>
            </a:r>
            <a:r>
              <a:rPr lang="it-IT" sz="2400" dirty="0"/>
              <a:t> for the </a:t>
            </a:r>
            <a:r>
              <a:rPr lang="it-IT" sz="2400" dirty="0" err="1"/>
              <a:t>prevention</a:t>
            </a:r>
            <a:r>
              <a:rPr lang="it-IT" sz="2400" dirty="0"/>
              <a:t> of </a:t>
            </a:r>
            <a:r>
              <a:rPr lang="it-IT" sz="2400" dirty="0" err="1"/>
              <a:t>allograft</a:t>
            </a:r>
            <a:r>
              <a:rPr lang="it-IT" sz="2400" dirty="0"/>
              <a:t> </a:t>
            </a:r>
            <a:r>
              <a:rPr lang="it-IT" sz="2400" dirty="0" err="1"/>
              <a:t>rejection</a:t>
            </a:r>
            <a:r>
              <a:rPr lang="it-IT" sz="2400" dirty="0"/>
              <a:t>, treatment of </a:t>
            </a:r>
            <a:r>
              <a:rPr lang="it-IT" sz="2400" dirty="0" err="1"/>
              <a:t>cancer</a:t>
            </a:r>
            <a:r>
              <a:rPr lang="it-IT" sz="2400" dirty="0"/>
              <a:t>, and </a:t>
            </a:r>
            <a:r>
              <a:rPr lang="it-IT" sz="2400" dirty="0" err="1"/>
              <a:t>elution</a:t>
            </a:r>
            <a:r>
              <a:rPr lang="it-IT" sz="2400" dirty="0"/>
              <a:t> of </a:t>
            </a:r>
            <a:r>
              <a:rPr lang="it-IT" sz="2400" dirty="0" err="1"/>
              <a:t>stents</a:t>
            </a:r>
            <a:r>
              <a:rPr lang="it-IT" sz="2400" dirty="0"/>
              <a:t> to </a:t>
            </a:r>
            <a:r>
              <a:rPr lang="it-IT" sz="2400" dirty="0" err="1"/>
              <a:t>prevent</a:t>
            </a:r>
            <a:r>
              <a:rPr lang="it-IT" sz="2400" dirty="0"/>
              <a:t> </a:t>
            </a:r>
            <a:r>
              <a:rPr lang="it-IT" sz="2400" dirty="0" err="1"/>
              <a:t>restenosis</a:t>
            </a:r>
            <a:r>
              <a:rPr lang="it-IT" sz="2400" dirty="0"/>
              <a:t> </a:t>
            </a:r>
            <a:r>
              <a:rPr lang="it-IT" sz="2400" dirty="0" err="1"/>
              <a:t>after</a:t>
            </a:r>
            <a:r>
              <a:rPr lang="it-IT" sz="2400" dirty="0"/>
              <a:t> </a:t>
            </a:r>
            <a:r>
              <a:rPr lang="it-IT" sz="2400" dirty="0" err="1"/>
              <a:t>angioplasty</a:t>
            </a:r>
            <a:r>
              <a:rPr lang="it-IT" sz="2400" dirty="0"/>
              <a:t>. </a:t>
            </a:r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0520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apamyc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-1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9" t="-2" r="-2923" b="-598"/>
          <a:stretch/>
        </p:blipFill>
        <p:spPr bwMode="auto">
          <a:xfrm>
            <a:off x="211645" y="2020601"/>
            <a:ext cx="3463272" cy="323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707404" y="618868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Rapamycin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674917" y="1674586"/>
            <a:ext cx="51756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000" dirty="0" err="1"/>
              <a:t>Sirolimus</a:t>
            </a:r>
            <a:r>
              <a:rPr lang="it-IT" sz="2000" dirty="0"/>
              <a:t>, </a:t>
            </a:r>
            <a:r>
              <a:rPr lang="it-IT" sz="2000" dirty="0" err="1"/>
              <a:t>also</a:t>
            </a:r>
            <a:r>
              <a:rPr lang="it-IT" sz="2000" dirty="0"/>
              <a:t> </a:t>
            </a:r>
            <a:r>
              <a:rPr lang="it-IT" sz="2000" dirty="0" err="1"/>
              <a:t>known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rapamycin</a:t>
            </a:r>
            <a:r>
              <a:rPr lang="it-IT" sz="2000" dirty="0"/>
              <a:t>, </a:t>
            </a:r>
            <a:r>
              <a:rPr lang="it-IT" sz="2000" dirty="0" err="1"/>
              <a:t>is</a:t>
            </a:r>
            <a:r>
              <a:rPr lang="it-IT" sz="2000" dirty="0"/>
              <a:t> a macrolide (</a:t>
            </a:r>
            <a:r>
              <a:rPr lang="it-IT" sz="2000" dirty="0" err="1"/>
              <a:t>containing</a:t>
            </a:r>
            <a:r>
              <a:rPr lang="it-IT" sz="2000" dirty="0"/>
              <a:t> a macrolide ring) </a:t>
            </a:r>
            <a:r>
              <a:rPr lang="it-IT" sz="2000" dirty="0" err="1"/>
              <a:t>produced</a:t>
            </a:r>
            <a:r>
              <a:rPr lang="it-IT" sz="2000" dirty="0"/>
              <a:t> by the </a:t>
            </a:r>
            <a:r>
              <a:rPr lang="it-IT" sz="2000" dirty="0" err="1"/>
              <a:t>bacteria</a:t>
            </a:r>
            <a:r>
              <a:rPr lang="it-IT" sz="2000" dirty="0"/>
              <a:t> </a:t>
            </a:r>
            <a:r>
              <a:rPr lang="it-IT" sz="2000" i="1" dirty="0" err="1"/>
              <a:t>Streptomyces</a:t>
            </a:r>
            <a:r>
              <a:rPr lang="it-IT" sz="2000" i="1" dirty="0"/>
              <a:t> </a:t>
            </a:r>
            <a:r>
              <a:rPr lang="it-IT" sz="2000" i="1" dirty="0" err="1"/>
              <a:t>hygroscopicus</a:t>
            </a:r>
            <a:r>
              <a:rPr lang="it-IT" sz="2000" i="1" dirty="0"/>
              <a:t>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 err="1"/>
              <a:t>Sirolimus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discovered</a:t>
            </a:r>
            <a:r>
              <a:rPr lang="it-IT" sz="2000" dirty="0"/>
              <a:t> by </a:t>
            </a:r>
            <a:r>
              <a:rPr lang="it-IT" sz="2000" dirty="0" err="1"/>
              <a:t>Brazilian</a:t>
            </a:r>
            <a:r>
              <a:rPr lang="it-IT" sz="2000" dirty="0"/>
              <a:t> </a:t>
            </a:r>
            <a:r>
              <a:rPr lang="it-IT" sz="2000" dirty="0" err="1"/>
              <a:t>researchers</a:t>
            </a:r>
            <a:r>
              <a:rPr lang="it-IT" sz="2000" dirty="0"/>
              <a:t> in a </a:t>
            </a:r>
            <a:r>
              <a:rPr lang="it-IT" sz="2000" dirty="0" err="1"/>
              <a:t>soil</a:t>
            </a:r>
            <a:r>
              <a:rPr lang="it-IT" sz="2000" dirty="0"/>
              <a:t> sample from </a:t>
            </a:r>
            <a:r>
              <a:rPr lang="it-IT" sz="2000" dirty="0" err="1"/>
              <a:t>Easter</a:t>
            </a:r>
            <a:r>
              <a:rPr lang="it-IT" sz="2000" dirty="0"/>
              <a:t> Island, </a:t>
            </a:r>
            <a:r>
              <a:rPr lang="it-IT" sz="2000" dirty="0" err="1"/>
              <a:t>also</a:t>
            </a:r>
            <a:r>
              <a:rPr lang="it-IT" sz="2000" dirty="0"/>
              <a:t> </a:t>
            </a:r>
            <a:r>
              <a:rPr lang="it-IT" sz="2000" dirty="0" err="1"/>
              <a:t>known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Rapa </a:t>
            </a:r>
            <a:r>
              <a:rPr lang="it-IT" sz="2000" dirty="0" err="1"/>
              <a:t>Nui</a:t>
            </a:r>
            <a:r>
              <a:rPr lang="it-IT" sz="2000" dirty="0"/>
              <a:t>.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approved</a:t>
            </a:r>
            <a:r>
              <a:rPr lang="it-IT" sz="2000" dirty="0"/>
              <a:t> by the US </a:t>
            </a:r>
            <a:r>
              <a:rPr lang="it-IT" sz="2000" dirty="0" err="1"/>
              <a:t>Food</a:t>
            </a:r>
            <a:r>
              <a:rPr lang="it-IT" sz="2000" dirty="0"/>
              <a:t> and </a:t>
            </a:r>
            <a:r>
              <a:rPr lang="it-IT" sz="2000" dirty="0" err="1"/>
              <a:t>Drug</a:t>
            </a:r>
            <a:r>
              <a:rPr lang="it-IT" sz="2000" dirty="0"/>
              <a:t> Administration in </a:t>
            </a:r>
            <a:r>
              <a:rPr lang="it-IT" sz="2000" dirty="0" err="1"/>
              <a:t>September</a:t>
            </a:r>
            <a:r>
              <a:rPr lang="it-IT" sz="2000" dirty="0"/>
              <a:t> 1999 and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marketed</a:t>
            </a:r>
            <a:r>
              <a:rPr lang="it-IT" sz="2000" dirty="0"/>
              <a:t> under the </a:t>
            </a:r>
            <a:r>
              <a:rPr lang="it-IT" sz="2000" dirty="0" err="1"/>
              <a:t>trade</a:t>
            </a:r>
            <a:r>
              <a:rPr lang="it-IT" sz="2000" dirty="0"/>
              <a:t> </a:t>
            </a:r>
            <a:r>
              <a:rPr lang="it-IT" sz="2000" dirty="0" err="1"/>
              <a:t>name</a:t>
            </a:r>
            <a:r>
              <a:rPr lang="it-IT" sz="2000" dirty="0"/>
              <a:t> </a:t>
            </a:r>
            <a:r>
              <a:rPr lang="it-IT" sz="2000" dirty="0" err="1"/>
              <a:t>Rapamune</a:t>
            </a:r>
            <a:r>
              <a:rPr lang="it-IT" sz="2000" dirty="0"/>
              <a:t> by Pfizer (EU 2000)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 err="1"/>
              <a:t>Sirolimus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originally</a:t>
            </a:r>
            <a:r>
              <a:rPr lang="it-IT" sz="2000" dirty="0"/>
              <a:t> </a:t>
            </a:r>
            <a:r>
              <a:rPr lang="it-IT" sz="2000" dirty="0" err="1"/>
              <a:t>developed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an </a:t>
            </a:r>
            <a:r>
              <a:rPr lang="it-IT" sz="2000" dirty="0" err="1"/>
              <a:t>antifungal</a:t>
            </a:r>
            <a:r>
              <a:rPr lang="it-IT" sz="2000" dirty="0"/>
              <a:t> agent. </a:t>
            </a:r>
            <a:r>
              <a:rPr lang="it-IT" sz="2000" dirty="0" err="1"/>
              <a:t>Now</a:t>
            </a:r>
            <a:r>
              <a:rPr lang="it-IT" sz="2000" dirty="0"/>
              <a:t> </a:t>
            </a:r>
            <a:r>
              <a:rPr lang="it-IT" sz="2000" dirty="0" err="1"/>
              <a:t>used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 </a:t>
            </a:r>
            <a:r>
              <a:rPr lang="it-IT" sz="2000" dirty="0" err="1"/>
              <a:t>potent</a:t>
            </a:r>
            <a:r>
              <a:rPr lang="it-IT" sz="2000" dirty="0"/>
              <a:t> </a:t>
            </a:r>
            <a:r>
              <a:rPr lang="it-IT" sz="2000" dirty="0" err="1"/>
              <a:t>immunosuppressive</a:t>
            </a:r>
            <a:r>
              <a:rPr lang="it-IT" sz="2000" dirty="0"/>
              <a:t> and </a:t>
            </a:r>
            <a:r>
              <a:rPr lang="it-IT" sz="2000" dirty="0" err="1"/>
              <a:t>antiproliferative</a:t>
            </a:r>
            <a:r>
              <a:rPr lang="it-IT" sz="2000" dirty="0"/>
              <a:t> </a:t>
            </a:r>
            <a:r>
              <a:rPr lang="it-IT" sz="2000" dirty="0" err="1"/>
              <a:t>drug</a:t>
            </a:r>
            <a:endParaRPr lang="it-IT" sz="2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16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2014-10-30 alle 09.55.5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r="7772"/>
          <a:stretch/>
        </p:blipFill>
        <p:spPr>
          <a:xfrm>
            <a:off x="2263775" y="1539875"/>
            <a:ext cx="4398963" cy="2238375"/>
          </a:xfrm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707404" y="618868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Rapamycin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, an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immunosuppressant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drug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8606" y="3778250"/>
            <a:ext cx="8712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400" dirty="0" err="1"/>
              <a:t>Rapamycin</a:t>
            </a:r>
            <a:r>
              <a:rPr lang="it-IT" sz="2400" dirty="0"/>
              <a:t> </a:t>
            </a:r>
            <a:r>
              <a:rPr lang="it-IT" sz="2400" dirty="0" err="1"/>
              <a:t>forms</a:t>
            </a:r>
            <a:r>
              <a:rPr lang="it-IT" sz="2400" dirty="0"/>
              <a:t> a </a:t>
            </a:r>
            <a:r>
              <a:rPr lang="it-IT" sz="2400" dirty="0" err="1"/>
              <a:t>complex</a:t>
            </a:r>
            <a:r>
              <a:rPr lang="it-IT" sz="2400" dirty="0"/>
              <a:t> with FKBP12, a </a:t>
            </a:r>
            <a:r>
              <a:rPr lang="it-IT" sz="2400" dirty="0" err="1"/>
              <a:t>peptidyl-prolyl</a:t>
            </a:r>
            <a:r>
              <a:rPr lang="it-IT" sz="2400" dirty="0"/>
              <a:t> </a:t>
            </a:r>
            <a:r>
              <a:rPr lang="it-IT" sz="2400" dirty="0" err="1"/>
              <a:t>isomerase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known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FK506-binding </a:t>
            </a:r>
            <a:r>
              <a:rPr lang="it-IT" sz="2400" dirty="0" err="1"/>
              <a:t>protein</a:t>
            </a:r>
            <a:r>
              <a:rPr lang="it-IT" sz="2400" dirty="0"/>
              <a:t> of 12 </a:t>
            </a:r>
            <a:r>
              <a:rPr lang="it-IT" sz="2400" dirty="0" err="1"/>
              <a:t>kDa</a:t>
            </a:r>
            <a:r>
              <a:rPr lang="it-IT" sz="2400" dirty="0"/>
              <a:t> in </a:t>
            </a:r>
            <a:r>
              <a:rPr lang="it-IT" sz="2400" dirty="0" err="1"/>
              <a:t>mammals</a:t>
            </a:r>
            <a:r>
              <a:rPr lang="it-IT" sz="2400" dirty="0"/>
              <a:t> (FPR1 in </a:t>
            </a:r>
            <a:r>
              <a:rPr lang="it-IT" sz="2400" dirty="0" err="1"/>
              <a:t>yeast</a:t>
            </a:r>
            <a:r>
              <a:rPr lang="it-IT" sz="2400" dirty="0"/>
              <a:t>)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400" dirty="0"/>
              <a:t>Rapamycin-FKBP12 </a:t>
            </a:r>
            <a:r>
              <a:rPr lang="it-IT" sz="2400" dirty="0" err="1"/>
              <a:t>binds</a:t>
            </a:r>
            <a:r>
              <a:rPr lang="it-IT" sz="2400" dirty="0"/>
              <a:t> and </a:t>
            </a:r>
            <a:r>
              <a:rPr lang="it-IT" sz="2400" dirty="0" err="1"/>
              <a:t>inhibits</a:t>
            </a:r>
            <a:r>
              <a:rPr lang="it-IT" sz="2400" dirty="0"/>
              <a:t> the target of </a:t>
            </a:r>
            <a:r>
              <a:rPr lang="it-IT" sz="2400" dirty="0" err="1"/>
              <a:t>rapamycin</a:t>
            </a:r>
            <a:r>
              <a:rPr lang="it-IT" sz="2400" dirty="0"/>
              <a:t> (TOR),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 component of the T-</a:t>
            </a:r>
            <a:r>
              <a:rPr lang="it-IT" sz="2400" dirty="0" err="1"/>
              <a:t>cell</a:t>
            </a:r>
            <a:r>
              <a:rPr lang="it-IT" sz="2400" dirty="0"/>
              <a:t> interleukin-2 (IL-2) </a:t>
            </a:r>
            <a:r>
              <a:rPr lang="it-IT" sz="2400" dirty="0" err="1"/>
              <a:t>signalling</a:t>
            </a:r>
            <a:r>
              <a:rPr lang="it-IT" sz="2400" dirty="0"/>
              <a:t> </a:t>
            </a:r>
            <a:r>
              <a:rPr lang="it-IT" sz="2400" dirty="0" err="1"/>
              <a:t>pathway</a:t>
            </a:r>
            <a:endParaRPr lang="it-IT" sz="2400" dirty="0"/>
          </a:p>
          <a:p>
            <a:pPr marL="342900" indent="-342900" algn="just">
              <a:buFont typeface="Arial"/>
              <a:buChar char="•"/>
            </a:pPr>
            <a:r>
              <a:rPr lang="it-IT" sz="2400" dirty="0" err="1"/>
              <a:t>Rapamycin</a:t>
            </a:r>
            <a:r>
              <a:rPr lang="it-IT" sz="2400" dirty="0"/>
              <a:t>, </a:t>
            </a:r>
            <a:r>
              <a:rPr lang="it-IT" sz="2400" dirty="0" err="1"/>
              <a:t>as</a:t>
            </a:r>
            <a:r>
              <a:rPr lang="it-IT" sz="2400" dirty="0"/>
              <a:t> an </a:t>
            </a:r>
            <a:r>
              <a:rPr lang="it-IT" sz="2400" dirty="0" err="1"/>
              <a:t>antifungal</a:t>
            </a:r>
            <a:r>
              <a:rPr lang="it-IT" sz="2400" dirty="0"/>
              <a:t> </a:t>
            </a:r>
            <a:r>
              <a:rPr lang="it-IT" sz="2400" dirty="0" err="1"/>
              <a:t>drug</a:t>
            </a:r>
            <a:r>
              <a:rPr lang="it-IT" sz="2400" dirty="0"/>
              <a:t>, </a:t>
            </a:r>
            <a:r>
              <a:rPr lang="it-IT" sz="2400" dirty="0" err="1"/>
              <a:t>forms</a:t>
            </a:r>
            <a:r>
              <a:rPr lang="it-IT" sz="2400" dirty="0"/>
              <a:t> a </a:t>
            </a:r>
            <a:r>
              <a:rPr lang="it-IT" sz="2400" dirty="0" err="1"/>
              <a:t>complex</a:t>
            </a:r>
            <a:r>
              <a:rPr lang="it-IT" sz="2400" dirty="0"/>
              <a:t> with FPR1 and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complex</a:t>
            </a:r>
            <a:r>
              <a:rPr lang="it-IT" sz="2400" dirty="0"/>
              <a:t> </a:t>
            </a:r>
            <a:r>
              <a:rPr lang="it-IT" sz="2400" dirty="0" err="1"/>
              <a:t>binds</a:t>
            </a:r>
            <a:r>
              <a:rPr lang="it-IT" sz="2400" dirty="0"/>
              <a:t> and </a:t>
            </a:r>
            <a:r>
              <a:rPr lang="it-IT" sz="2400" dirty="0" err="1"/>
              <a:t>inhibits</a:t>
            </a:r>
            <a:r>
              <a:rPr lang="it-IT" sz="2400" dirty="0"/>
              <a:t> TOR</a:t>
            </a:r>
          </a:p>
          <a:p>
            <a:pPr algn="just"/>
            <a:endParaRPr lang="it-IT" sz="2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04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6</a:t>
            </a:fld>
            <a:endParaRPr lang="it-IT"/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707404" y="618868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The TOR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pathway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7833" y="1890149"/>
            <a:ext cx="86966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err="1"/>
              <a:t>Rapamycin</a:t>
            </a:r>
            <a:r>
              <a:rPr lang="it-IT" sz="2400" dirty="0"/>
              <a:t> </a:t>
            </a:r>
            <a:r>
              <a:rPr lang="it-IT" sz="2400" dirty="0" err="1"/>
              <a:t>induces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growth</a:t>
            </a:r>
            <a:r>
              <a:rPr lang="it-IT" sz="2400" dirty="0"/>
              <a:t> </a:t>
            </a:r>
            <a:r>
              <a:rPr lang="it-IT" sz="2400" dirty="0" err="1"/>
              <a:t>arrest</a:t>
            </a:r>
            <a:r>
              <a:rPr lang="it-IT" sz="2400" dirty="0"/>
              <a:t> by </a:t>
            </a:r>
            <a:r>
              <a:rPr lang="it-IT" sz="2400" dirty="0" err="1"/>
              <a:t>mimicking</a:t>
            </a:r>
            <a:r>
              <a:rPr lang="it-IT" sz="2400" dirty="0"/>
              <a:t> a </a:t>
            </a:r>
            <a:r>
              <a:rPr lang="it-IT" sz="2400" dirty="0" err="1"/>
              <a:t>starvation-like</a:t>
            </a:r>
            <a:r>
              <a:rPr lang="it-IT" sz="2400" dirty="0"/>
              <a:t> </a:t>
            </a:r>
            <a:r>
              <a:rPr lang="it-IT" sz="2400" dirty="0" err="1"/>
              <a:t>response</a:t>
            </a:r>
            <a:r>
              <a:rPr lang="it-IT" sz="2400" dirty="0"/>
              <a:t>,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characterized</a:t>
            </a:r>
            <a:r>
              <a:rPr lang="it-IT" sz="2400" dirty="0"/>
              <a:t>  by the </a:t>
            </a:r>
            <a:r>
              <a:rPr lang="it-IT" sz="2400" dirty="0" err="1"/>
              <a:t>induction</a:t>
            </a:r>
            <a:r>
              <a:rPr lang="it-IT" sz="2400" dirty="0"/>
              <a:t> of </a:t>
            </a:r>
            <a:r>
              <a:rPr lang="it-IT" sz="2400" dirty="0" err="1"/>
              <a:t>autophagy</a:t>
            </a:r>
            <a:r>
              <a:rPr lang="it-IT" sz="2400" dirty="0"/>
              <a:t>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 err="1"/>
              <a:t>Rapamycin</a:t>
            </a:r>
            <a:r>
              <a:rPr lang="it-IT" sz="2400" dirty="0"/>
              <a:t> and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derivatives</a:t>
            </a:r>
            <a:r>
              <a:rPr lang="it-IT" sz="2400" dirty="0"/>
              <a:t>,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useful</a:t>
            </a:r>
            <a:r>
              <a:rPr lang="it-IT" sz="2400" dirty="0"/>
              <a:t> for the treatment of neurodegenerative and </a:t>
            </a:r>
            <a:r>
              <a:rPr lang="it-IT" sz="2400" dirty="0" err="1"/>
              <a:t>metabolic</a:t>
            </a:r>
            <a:r>
              <a:rPr lang="it-IT" sz="2400" dirty="0"/>
              <a:t> </a:t>
            </a:r>
            <a:r>
              <a:rPr lang="it-IT" sz="2400" dirty="0" err="1"/>
              <a:t>diseases</a:t>
            </a:r>
            <a:r>
              <a:rPr lang="it-IT" sz="2400" dirty="0"/>
              <a:t>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 err="1"/>
              <a:t>Rapamycin</a:t>
            </a:r>
            <a:r>
              <a:rPr lang="it-IT" sz="2400" dirty="0"/>
              <a:t>, </a:t>
            </a:r>
            <a:r>
              <a:rPr lang="it-IT" sz="2400" dirty="0" err="1"/>
              <a:t>similar</a:t>
            </a:r>
            <a:r>
              <a:rPr lang="it-IT" sz="2400" dirty="0"/>
              <a:t> to calorie </a:t>
            </a:r>
            <a:r>
              <a:rPr lang="it-IT" sz="2400" dirty="0" err="1"/>
              <a:t>restriction</a:t>
            </a:r>
            <a:r>
              <a:rPr lang="it-IT" sz="2400" dirty="0"/>
              <a:t>, </a:t>
            </a:r>
            <a:r>
              <a:rPr lang="it-IT" sz="2400" dirty="0" err="1"/>
              <a:t>reduces</a:t>
            </a:r>
            <a:r>
              <a:rPr lang="it-IT" sz="2400" dirty="0"/>
              <a:t> </a:t>
            </a:r>
            <a:r>
              <a:rPr lang="it-IT" sz="2400" dirty="0" err="1"/>
              <a:t>senescence</a:t>
            </a:r>
            <a:r>
              <a:rPr lang="it-IT" sz="2400" dirty="0"/>
              <a:t> in </a:t>
            </a:r>
            <a:r>
              <a:rPr lang="it-IT" sz="2400" dirty="0" err="1"/>
              <a:t>several</a:t>
            </a:r>
            <a:r>
              <a:rPr lang="it-IT" sz="2400" dirty="0"/>
              <a:t> model </a:t>
            </a:r>
            <a:r>
              <a:rPr lang="it-IT" sz="2400" dirty="0" err="1"/>
              <a:t>systems</a:t>
            </a:r>
            <a:r>
              <a:rPr lang="it-IT" sz="2400" dirty="0"/>
              <a:t>, </a:t>
            </a:r>
            <a:r>
              <a:rPr lang="it-IT" sz="2400" dirty="0" err="1"/>
              <a:t>including</a:t>
            </a:r>
            <a:r>
              <a:rPr lang="it-IT" sz="2400" dirty="0"/>
              <a:t> </a:t>
            </a:r>
            <a:r>
              <a:rPr lang="it-IT" sz="2400" dirty="0" err="1"/>
              <a:t>yeast</a:t>
            </a:r>
            <a:r>
              <a:rPr lang="it-IT" sz="2400" dirty="0"/>
              <a:t>, </a:t>
            </a:r>
            <a:r>
              <a:rPr lang="it-IT" sz="2400" i="1" dirty="0" err="1"/>
              <a:t>Caenorhabditis</a:t>
            </a:r>
            <a:r>
              <a:rPr lang="it-IT" sz="2400" i="1" dirty="0"/>
              <a:t> </a:t>
            </a:r>
            <a:r>
              <a:rPr lang="it-IT" sz="2400" i="1" dirty="0" err="1"/>
              <a:t>elegans</a:t>
            </a:r>
            <a:r>
              <a:rPr lang="it-IT" sz="2400" dirty="0"/>
              <a:t>, </a:t>
            </a:r>
            <a:r>
              <a:rPr lang="it-IT" sz="2400" i="1" dirty="0" err="1"/>
              <a:t>Drosophila</a:t>
            </a:r>
            <a:r>
              <a:rPr lang="it-IT" sz="2400" i="1" dirty="0"/>
              <a:t> </a:t>
            </a:r>
            <a:r>
              <a:rPr lang="it-IT" sz="2400" i="1" dirty="0" err="1"/>
              <a:t>melanogaster</a:t>
            </a:r>
            <a:r>
              <a:rPr lang="it-IT" sz="2400" dirty="0"/>
              <a:t>, and mice, </a:t>
            </a:r>
            <a:r>
              <a:rPr lang="it-IT" sz="2400" dirty="0" err="1"/>
              <a:t>making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the first </a:t>
            </a:r>
            <a:r>
              <a:rPr lang="it-IT" sz="2400" dirty="0" err="1"/>
              <a:t>drug</a:t>
            </a:r>
            <a:r>
              <a:rPr lang="it-IT" sz="2400" dirty="0"/>
              <a:t> with the </a:t>
            </a:r>
            <a:r>
              <a:rPr lang="it-IT" sz="2400" dirty="0" err="1"/>
              <a:t>potential</a:t>
            </a:r>
            <a:r>
              <a:rPr lang="it-IT" sz="2400" dirty="0"/>
              <a:t> to </a:t>
            </a:r>
            <a:r>
              <a:rPr lang="it-IT" sz="2400" dirty="0" err="1"/>
              <a:t>treat</a:t>
            </a:r>
            <a:r>
              <a:rPr lang="it-IT" sz="2400" dirty="0"/>
              <a:t> </a:t>
            </a:r>
            <a:r>
              <a:rPr lang="it-IT" sz="2400" dirty="0" err="1"/>
              <a:t>aging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9135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Schermata 2014-10-30 alle 11.26.1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6361" r="5977" b="19256"/>
          <a:stretch/>
        </p:blipFill>
        <p:spPr>
          <a:xfrm>
            <a:off x="1827837" y="1260083"/>
            <a:ext cx="5779711" cy="1799679"/>
          </a:xfrm>
        </p:spPr>
      </p:pic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707404" y="326480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Structural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domain of TOR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34683" y="3117492"/>
            <a:ext cx="883134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200" dirty="0"/>
              <a:t>TOR- </a:t>
            </a:r>
            <a:r>
              <a:rPr lang="it-IT" sz="2200" dirty="0" err="1"/>
              <a:t>which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found</a:t>
            </a:r>
            <a:r>
              <a:rPr lang="it-IT" sz="2200" dirty="0"/>
              <a:t> in </a:t>
            </a:r>
            <a:r>
              <a:rPr lang="it-IT" sz="2200" dirty="0" err="1"/>
              <a:t>yeast</a:t>
            </a:r>
            <a:r>
              <a:rPr lang="it-IT" sz="2200" dirty="0"/>
              <a:t> (TOR1 and TOR2 in </a:t>
            </a:r>
            <a:r>
              <a:rPr lang="it-IT" sz="2200" i="1" dirty="0"/>
              <a:t>S. </a:t>
            </a:r>
            <a:r>
              <a:rPr lang="it-IT" sz="2200" i="1" dirty="0" err="1"/>
              <a:t>cerevisiae</a:t>
            </a:r>
            <a:r>
              <a:rPr lang="it-IT" sz="2200" i="1" dirty="0"/>
              <a:t> </a:t>
            </a:r>
            <a:r>
              <a:rPr lang="it-IT" sz="2200" dirty="0"/>
              <a:t>and </a:t>
            </a:r>
            <a:r>
              <a:rPr lang="it-IT" sz="2200" i="1" dirty="0"/>
              <a:t>S.</a:t>
            </a:r>
            <a:r>
              <a:rPr lang="it-IT" sz="2200" dirty="0"/>
              <a:t> </a:t>
            </a:r>
            <a:r>
              <a:rPr lang="it-IT" sz="2200" i="1" dirty="0" err="1"/>
              <a:t>pombe</a:t>
            </a:r>
            <a:r>
              <a:rPr lang="it-IT" sz="2200" dirty="0"/>
              <a:t>, fungi (TOR1 in </a:t>
            </a:r>
            <a:r>
              <a:rPr lang="it-IT" sz="2200" i="1" dirty="0" err="1"/>
              <a:t>Cryptococcus</a:t>
            </a:r>
            <a:r>
              <a:rPr lang="it-IT" sz="2200" i="1" dirty="0"/>
              <a:t> </a:t>
            </a:r>
            <a:r>
              <a:rPr lang="it-IT" sz="2200" i="1" dirty="0" err="1"/>
              <a:t>neoformans</a:t>
            </a:r>
            <a:r>
              <a:rPr lang="it-IT" sz="2200" dirty="0"/>
              <a:t>), </a:t>
            </a:r>
            <a:r>
              <a:rPr lang="it-IT" sz="2200" dirty="0" err="1"/>
              <a:t>plants</a:t>
            </a:r>
            <a:r>
              <a:rPr lang="it-IT" sz="2200" dirty="0"/>
              <a:t> (</a:t>
            </a:r>
            <a:r>
              <a:rPr lang="it-IT" sz="2200" dirty="0" err="1"/>
              <a:t>AtTOR</a:t>
            </a:r>
            <a:r>
              <a:rPr lang="it-IT" sz="2200" dirty="0"/>
              <a:t> in </a:t>
            </a:r>
            <a:r>
              <a:rPr lang="it-IT" sz="2200" i="1" dirty="0" err="1"/>
              <a:t>Arabidopsis</a:t>
            </a:r>
            <a:r>
              <a:rPr lang="it-IT" sz="2200" i="1" dirty="0"/>
              <a:t> </a:t>
            </a:r>
            <a:r>
              <a:rPr lang="it-IT" sz="2200" i="1" dirty="0" err="1"/>
              <a:t>thaliana</a:t>
            </a:r>
            <a:r>
              <a:rPr lang="it-IT" sz="2200" dirty="0"/>
              <a:t>), </a:t>
            </a:r>
            <a:r>
              <a:rPr lang="it-IT" sz="2200" dirty="0" err="1"/>
              <a:t>worms</a:t>
            </a:r>
            <a:r>
              <a:rPr lang="it-IT" sz="2200" dirty="0"/>
              <a:t> (</a:t>
            </a:r>
            <a:r>
              <a:rPr lang="it-IT" sz="2200" dirty="0" err="1"/>
              <a:t>CeTOR</a:t>
            </a:r>
            <a:r>
              <a:rPr lang="it-IT" sz="2200" dirty="0"/>
              <a:t>), </a:t>
            </a:r>
            <a:r>
              <a:rPr lang="it-IT" sz="2200" dirty="0" err="1"/>
              <a:t>flies</a:t>
            </a:r>
            <a:r>
              <a:rPr lang="it-IT" sz="2200" dirty="0"/>
              <a:t> (</a:t>
            </a:r>
            <a:r>
              <a:rPr lang="it-IT" sz="2200" dirty="0" err="1"/>
              <a:t>dTOR</a:t>
            </a:r>
            <a:r>
              <a:rPr lang="it-IT" sz="2200" dirty="0"/>
              <a:t>) and </a:t>
            </a:r>
            <a:r>
              <a:rPr lang="it-IT" sz="2200" dirty="0" err="1"/>
              <a:t>mammals</a:t>
            </a:r>
            <a:r>
              <a:rPr lang="it-IT" sz="2200" dirty="0"/>
              <a:t> (</a:t>
            </a:r>
            <a:r>
              <a:rPr lang="it-IT" sz="2200" dirty="0" err="1"/>
              <a:t>mTOR</a:t>
            </a:r>
            <a:r>
              <a:rPr lang="it-IT" sz="2200" dirty="0"/>
              <a:t>, </a:t>
            </a:r>
            <a:r>
              <a:rPr lang="it-IT" sz="2200" dirty="0" err="1"/>
              <a:t>also</a:t>
            </a:r>
            <a:r>
              <a:rPr lang="it-IT" sz="2200" dirty="0"/>
              <a:t> </a:t>
            </a:r>
            <a:r>
              <a:rPr lang="it-IT" sz="2200" dirty="0" err="1"/>
              <a:t>known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FBKP12-rapamycin </a:t>
            </a:r>
            <a:r>
              <a:rPr lang="it-IT" sz="2200" dirty="0" err="1"/>
              <a:t>associated</a:t>
            </a:r>
            <a:r>
              <a:rPr lang="it-IT" sz="2200" dirty="0"/>
              <a:t> </a:t>
            </a:r>
            <a:r>
              <a:rPr lang="it-IT" sz="2200" dirty="0" err="1"/>
              <a:t>protein</a:t>
            </a:r>
            <a:r>
              <a:rPr lang="it-IT" sz="2200" dirty="0"/>
              <a:t>, FRAP)- </a:t>
            </a:r>
            <a:r>
              <a:rPr lang="it-IT" sz="2200" dirty="0" err="1"/>
              <a:t>is</a:t>
            </a:r>
            <a:r>
              <a:rPr lang="it-IT" sz="2200" dirty="0"/>
              <a:t> a </a:t>
            </a:r>
            <a:r>
              <a:rPr lang="it-IT" sz="2200" dirty="0" err="1"/>
              <a:t>member</a:t>
            </a:r>
            <a:r>
              <a:rPr lang="it-IT" sz="2200" dirty="0"/>
              <a:t> of the </a:t>
            </a:r>
            <a:r>
              <a:rPr lang="it-IT" sz="2200" b="1" dirty="0"/>
              <a:t>PHOSPHATIDYLINOSITOL KINASE-RELATED PROTEIN KINASE </a:t>
            </a:r>
            <a:r>
              <a:rPr lang="it-IT" sz="2200" dirty="0"/>
              <a:t>(PIKK) FAMILY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200" dirty="0"/>
              <a:t>The </a:t>
            </a:r>
            <a:r>
              <a:rPr lang="it-IT" sz="2200" dirty="0" err="1"/>
              <a:t>carboxy</a:t>
            </a:r>
            <a:r>
              <a:rPr lang="it-IT" sz="2200" dirty="0"/>
              <a:t>-terminal </a:t>
            </a:r>
            <a:r>
              <a:rPr lang="it-IT" sz="2200" dirty="0" err="1"/>
              <a:t>region</a:t>
            </a:r>
            <a:r>
              <a:rPr lang="it-IT" sz="2200" dirty="0"/>
              <a:t> of TOR shows high </a:t>
            </a:r>
            <a:r>
              <a:rPr lang="it-IT" sz="2200" dirty="0" err="1"/>
              <a:t>homology</a:t>
            </a:r>
            <a:r>
              <a:rPr lang="it-IT" sz="2200" dirty="0"/>
              <a:t> to </a:t>
            </a:r>
            <a:r>
              <a:rPr lang="it-IT" sz="2200" dirty="0" err="1"/>
              <a:t>lipid</a:t>
            </a:r>
            <a:r>
              <a:rPr lang="it-IT" sz="2200" dirty="0"/>
              <a:t> </a:t>
            </a:r>
            <a:r>
              <a:rPr lang="it-IT" sz="2200" dirty="0" err="1"/>
              <a:t>kinases</a:t>
            </a:r>
            <a:r>
              <a:rPr lang="it-IT" sz="2200" dirty="0"/>
              <a:t>, </a:t>
            </a:r>
            <a:r>
              <a:rPr lang="it-IT" sz="2200" dirty="0" err="1"/>
              <a:t>but</a:t>
            </a:r>
            <a:r>
              <a:rPr lang="it-IT" sz="2200" dirty="0"/>
              <a:t> </a:t>
            </a:r>
            <a:r>
              <a:rPr lang="it-IT" sz="2200" dirty="0" err="1"/>
              <a:t>evidence</a:t>
            </a:r>
            <a:r>
              <a:rPr lang="it-IT" sz="2200" dirty="0"/>
              <a:t> </a:t>
            </a:r>
            <a:r>
              <a:rPr lang="it-IT" sz="2200" dirty="0" err="1"/>
              <a:t>supports</a:t>
            </a:r>
            <a:r>
              <a:rPr lang="it-IT" sz="2200" dirty="0"/>
              <a:t> a </a:t>
            </a:r>
            <a:r>
              <a:rPr lang="it-IT" sz="2200" dirty="0" err="1"/>
              <a:t>role</a:t>
            </a:r>
            <a:r>
              <a:rPr lang="it-IT" sz="2200" dirty="0"/>
              <a:t> for TOR </a:t>
            </a:r>
            <a:r>
              <a:rPr lang="it-IT" sz="2200" dirty="0" err="1"/>
              <a:t>as</a:t>
            </a:r>
            <a:r>
              <a:rPr lang="it-IT" sz="2200" dirty="0"/>
              <a:t> a serine/</a:t>
            </a:r>
            <a:r>
              <a:rPr lang="it-IT" sz="2200" dirty="0" err="1"/>
              <a:t>threonine</a:t>
            </a:r>
            <a:r>
              <a:rPr lang="it-IT" sz="2200" dirty="0"/>
              <a:t> </a:t>
            </a:r>
            <a:r>
              <a:rPr lang="it-IT" sz="2200" dirty="0" err="1"/>
              <a:t>protein</a:t>
            </a:r>
            <a:r>
              <a:rPr lang="it-IT" sz="2200" dirty="0"/>
              <a:t> </a:t>
            </a:r>
            <a:r>
              <a:rPr lang="it-IT" sz="2200" dirty="0" err="1"/>
              <a:t>kinase</a:t>
            </a:r>
            <a:endParaRPr lang="it-IT" sz="2200" dirty="0"/>
          </a:p>
          <a:p>
            <a:pPr marL="342900" indent="-342900" algn="just">
              <a:buFont typeface="Arial"/>
              <a:buChar char="•"/>
            </a:pPr>
            <a:r>
              <a:rPr lang="it-IT" sz="2200" dirty="0"/>
              <a:t>TOR </a:t>
            </a:r>
            <a:r>
              <a:rPr lang="it-IT" sz="2200" dirty="0" err="1"/>
              <a:t>has</a:t>
            </a:r>
            <a:r>
              <a:rPr lang="it-IT" sz="2200" dirty="0"/>
              <a:t> </a:t>
            </a:r>
            <a:r>
              <a:rPr lang="it-IT" sz="2200" dirty="0" err="1"/>
              <a:t>several</a:t>
            </a:r>
            <a:r>
              <a:rPr lang="it-IT" sz="2200" dirty="0"/>
              <a:t> </a:t>
            </a:r>
            <a:r>
              <a:rPr lang="it-IT" sz="2200" dirty="0" err="1"/>
              <a:t>known</a:t>
            </a:r>
            <a:r>
              <a:rPr lang="it-IT" sz="2200" dirty="0"/>
              <a:t> or putative </a:t>
            </a:r>
            <a:r>
              <a:rPr lang="it-IT" sz="2200" dirty="0" err="1"/>
              <a:t>protein-protein</a:t>
            </a:r>
            <a:r>
              <a:rPr lang="it-IT" sz="2200" dirty="0"/>
              <a:t> </a:t>
            </a:r>
            <a:r>
              <a:rPr lang="it-IT" sz="2200" dirty="0" err="1"/>
              <a:t>interaction</a:t>
            </a:r>
            <a:r>
              <a:rPr lang="it-IT" sz="2200" dirty="0"/>
              <a:t> </a:t>
            </a:r>
            <a:r>
              <a:rPr lang="it-IT" sz="2200" dirty="0" err="1"/>
              <a:t>domains</a:t>
            </a:r>
            <a:endParaRPr lang="it-IT" sz="2200" dirty="0"/>
          </a:p>
          <a:p>
            <a:pPr algn="just"/>
            <a:endParaRPr lang="it-IT" sz="2200" dirty="0"/>
          </a:p>
          <a:p>
            <a:endParaRPr lang="it-IT" sz="2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4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8</a:t>
            </a:fld>
            <a:endParaRPr lang="it-IT"/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707404" y="326480"/>
            <a:ext cx="7797521" cy="1077218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Schematic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representation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of the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structure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and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complex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formation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of TOR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" r="6989"/>
          <a:stretch/>
        </p:blipFill>
        <p:spPr>
          <a:xfrm>
            <a:off x="707404" y="1429364"/>
            <a:ext cx="7797521" cy="462775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3416" y="6171684"/>
            <a:ext cx="866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Terunao</a:t>
            </a:r>
            <a:r>
              <a:rPr lang="it-IT" sz="1400" dirty="0"/>
              <a:t> </a:t>
            </a:r>
            <a:r>
              <a:rPr lang="it-IT" sz="1400" dirty="0" err="1"/>
              <a:t>Takahara</a:t>
            </a:r>
            <a:r>
              <a:rPr lang="it-IT" sz="1400" dirty="0"/>
              <a:t> and </a:t>
            </a:r>
            <a:r>
              <a:rPr lang="it-IT" sz="1400" dirty="0" err="1"/>
              <a:t>Tatsuya</a:t>
            </a:r>
            <a:r>
              <a:rPr lang="it-IT" sz="1400" dirty="0"/>
              <a:t> </a:t>
            </a:r>
            <a:r>
              <a:rPr lang="it-IT" sz="1400" dirty="0" err="1"/>
              <a:t>Maeda</a:t>
            </a:r>
            <a:r>
              <a:rPr lang="it-IT" sz="1400" dirty="0"/>
              <a:t>. </a:t>
            </a:r>
            <a:r>
              <a:rPr lang="is-IS" sz="1400" dirty="0"/>
              <a:t>J. Biochem. 2013;154(1):1–10 doi:10.1093/jb/mvt047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65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707404" y="326480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HEAT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repeats</a:t>
            </a:r>
            <a:endParaRPr lang="it-IT" sz="3200" b="1" i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8BA-E4CC-E443-84EE-DCBAA168CB7C}" type="slidenum">
              <a:rPr lang="it-IT" smtClean="0"/>
              <a:t>9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1364" y="17530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A HEAT </a:t>
            </a:r>
            <a:r>
              <a:rPr lang="it-IT" sz="2400" dirty="0" err="1"/>
              <a:t>repeat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tandem </a:t>
            </a:r>
            <a:r>
              <a:rPr lang="it-IT" sz="2400" dirty="0" err="1"/>
              <a:t>repeat</a:t>
            </a:r>
            <a:r>
              <a:rPr lang="it-IT" sz="2400" dirty="0"/>
              <a:t> </a:t>
            </a:r>
            <a:r>
              <a:rPr lang="it-IT" sz="2400" dirty="0" err="1"/>
              <a:t>protein</a:t>
            </a:r>
            <a:r>
              <a:rPr lang="it-IT" sz="2400" dirty="0"/>
              <a:t> </a:t>
            </a:r>
            <a:r>
              <a:rPr lang="it-IT" sz="2400" dirty="0" err="1"/>
              <a:t>structural</a:t>
            </a:r>
            <a:r>
              <a:rPr lang="it-IT" sz="2400" dirty="0"/>
              <a:t> </a:t>
            </a:r>
            <a:r>
              <a:rPr lang="it-IT" sz="2400" dirty="0" err="1"/>
              <a:t>motif</a:t>
            </a:r>
            <a:r>
              <a:rPr lang="it-IT" sz="2400" dirty="0"/>
              <a:t> </a:t>
            </a:r>
            <a:r>
              <a:rPr lang="it-IT" sz="2400" dirty="0" err="1"/>
              <a:t>composed</a:t>
            </a:r>
            <a:r>
              <a:rPr lang="it-IT" sz="2400" dirty="0"/>
              <a:t> of </a:t>
            </a:r>
            <a:r>
              <a:rPr lang="it-IT" sz="2400" dirty="0" err="1"/>
              <a:t>two</a:t>
            </a:r>
            <a:r>
              <a:rPr lang="it-IT" sz="2400" dirty="0"/>
              <a:t> </a:t>
            </a:r>
            <a:r>
              <a:rPr lang="it-IT" sz="2400" dirty="0" err="1"/>
              <a:t>alpha</a:t>
            </a:r>
            <a:r>
              <a:rPr lang="it-IT" sz="2400" dirty="0"/>
              <a:t> </a:t>
            </a:r>
            <a:r>
              <a:rPr lang="it-IT" sz="2400" dirty="0" err="1"/>
              <a:t>helices</a:t>
            </a:r>
            <a:r>
              <a:rPr lang="it-IT" sz="2400" dirty="0"/>
              <a:t> </a:t>
            </a:r>
            <a:r>
              <a:rPr lang="it-IT" sz="2400" dirty="0" err="1"/>
              <a:t>linked</a:t>
            </a:r>
            <a:r>
              <a:rPr lang="it-IT" sz="2400" dirty="0"/>
              <a:t> by a short </a:t>
            </a:r>
            <a:r>
              <a:rPr lang="it-IT" sz="2400" dirty="0" err="1"/>
              <a:t>loop</a:t>
            </a:r>
            <a:r>
              <a:rPr lang="it-IT" sz="2400" dirty="0"/>
              <a:t>. </a:t>
            </a:r>
          </a:p>
          <a:p>
            <a:pPr algn="just"/>
            <a:r>
              <a:rPr lang="it-IT" sz="2400" dirty="0"/>
              <a:t>HEAT </a:t>
            </a:r>
            <a:r>
              <a:rPr lang="it-IT" sz="2400" dirty="0" err="1"/>
              <a:t>repeats</a:t>
            </a:r>
            <a:r>
              <a:rPr lang="it-IT" sz="2400" dirty="0"/>
              <a:t> can </a:t>
            </a:r>
            <a:r>
              <a:rPr lang="it-IT" sz="2400" dirty="0" err="1"/>
              <a:t>form</a:t>
            </a:r>
            <a:r>
              <a:rPr lang="it-IT" sz="2400" dirty="0"/>
              <a:t> </a:t>
            </a:r>
            <a:r>
              <a:rPr lang="it-IT" sz="2400" dirty="0" err="1"/>
              <a:t>alpha</a:t>
            </a:r>
            <a:r>
              <a:rPr lang="it-IT" sz="2400" dirty="0"/>
              <a:t> </a:t>
            </a:r>
            <a:r>
              <a:rPr lang="it-IT" sz="2400" dirty="0" err="1"/>
              <a:t>solenoids</a:t>
            </a:r>
            <a:r>
              <a:rPr lang="it-IT" sz="2400" dirty="0"/>
              <a:t>, a </a:t>
            </a:r>
            <a:r>
              <a:rPr lang="it-IT" sz="2400" dirty="0" err="1"/>
              <a:t>type</a:t>
            </a:r>
            <a:r>
              <a:rPr lang="it-IT" sz="2400" dirty="0"/>
              <a:t> of </a:t>
            </a:r>
            <a:r>
              <a:rPr lang="it-IT" sz="2400" dirty="0" err="1"/>
              <a:t>solenoid</a:t>
            </a:r>
            <a:r>
              <a:rPr lang="it-IT" sz="2400" dirty="0"/>
              <a:t> </a:t>
            </a:r>
            <a:r>
              <a:rPr lang="it-IT" sz="2400" dirty="0" err="1"/>
              <a:t>protein</a:t>
            </a:r>
            <a:r>
              <a:rPr lang="it-IT" sz="2400" dirty="0"/>
              <a:t> domain </a:t>
            </a:r>
            <a:r>
              <a:rPr lang="it-IT" sz="2400" dirty="0" err="1"/>
              <a:t>found</a:t>
            </a:r>
            <a:r>
              <a:rPr lang="it-IT" sz="2400" dirty="0"/>
              <a:t> in a </a:t>
            </a:r>
            <a:r>
              <a:rPr lang="it-IT" sz="2400" dirty="0" err="1"/>
              <a:t>number</a:t>
            </a:r>
            <a:r>
              <a:rPr lang="it-IT" sz="2400" dirty="0"/>
              <a:t> of </a:t>
            </a:r>
            <a:r>
              <a:rPr lang="it-IT" sz="2400" dirty="0" err="1"/>
              <a:t>cytoplasmic</a:t>
            </a:r>
            <a:r>
              <a:rPr lang="it-IT" sz="2400" dirty="0"/>
              <a:t> </a:t>
            </a:r>
            <a:r>
              <a:rPr lang="it-IT" sz="2400" dirty="0" err="1"/>
              <a:t>proteins</a:t>
            </a:r>
            <a:r>
              <a:rPr lang="it-IT" sz="2400" dirty="0"/>
              <a:t>. </a:t>
            </a:r>
          </a:p>
          <a:p>
            <a:pPr algn="just"/>
            <a:r>
              <a:rPr lang="it-IT" sz="2400" dirty="0"/>
              <a:t>The </a:t>
            </a:r>
            <a:r>
              <a:rPr lang="it-IT" sz="2400" dirty="0" err="1"/>
              <a:t>name</a:t>
            </a:r>
            <a:r>
              <a:rPr lang="it-IT" sz="2400" dirty="0"/>
              <a:t> "HEAT" </a:t>
            </a:r>
            <a:r>
              <a:rPr lang="it-IT" sz="2400" dirty="0" err="1"/>
              <a:t>is</a:t>
            </a:r>
            <a:r>
              <a:rPr lang="it-IT" sz="2400" dirty="0"/>
              <a:t> an </a:t>
            </a:r>
            <a:r>
              <a:rPr lang="it-IT" sz="2400" dirty="0" err="1"/>
              <a:t>acronym</a:t>
            </a:r>
            <a:r>
              <a:rPr lang="it-IT" sz="2400" dirty="0"/>
              <a:t> for </a:t>
            </a:r>
            <a:r>
              <a:rPr lang="it-IT" sz="2400" dirty="0" err="1"/>
              <a:t>four</a:t>
            </a:r>
            <a:r>
              <a:rPr lang="it-IT" sz="2400" dirty="0"/>
              <a:t> </a:t>
            </a:r>
            <a:r>
              <a:rPr lang="it-IT" sz="2400" dirty="0" err="1"/>
              <a:t>proteins</a:t>
            </a:r>
            <a:r>
              <a:rPr lang="it-IT" sz="2400" dirty="0"/>
              <a:t> in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repeat</a:t>
            </a:r>
            <a:r>
              <a:rPr lang="it-IT" sz="2400" dirty="0"/>
              <a:t> </a:t>
            </a:r>
            <a:r>
              <a:rPr lang="it-IT" sz="2400" dirty="0" err="1"/>
              <a:t>structure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found</a:t>
            </a:r>
            <a:r>
              <a:rPr lang="it-IT" sz="2400" dirty="0"/>
              <a:t>: </a:t>
            </a:r>
            <a:r>
              <a:rPr lang="it-IT" sz="2400" dirty="0" err="1"/>
              <a:t>Huntingtin</a:t>
            </a:r>
            <a:r>
              <a:rPr lang="it-IT" sz="2400" dirty="0"/>
              <a:t>, </a:t>
            </a:r>
            <a:r>
              <a:rPr lang="it-IT" sz="2400" dirty="0" err="1"/>
              <a:t>elongation</a:t>
            </a:r>
            <a:r>
              <a:rPr lang="it-IT" sz="2400" dirty="0"/>
              <a:t> </a:t>
            </a:r>
            <a:r>
              <a:rPr lang="it-IT" sz="2400" dirty="0" err="1"/>
              <a:t>factor</a:t>
            </a:r>
            <a:r>
              <a:rPr lang="it-IT" sz="2400" dirty="0"/>
              <a:t> 3 (EF3), </a:t>
            </a:r>
            <a:r>
              <a:rPr lang="it-IT" sz="2400" dirty="0" err="1"/>
              <a:t>protein</a:t>
            </a:r>
            <a:r>
              <a:rPr lang="it-IT" sz="2400" dirty="0"/>
              <a:t> </a:t>
            </a:r>
            <a:r>
              <a:rPr lang="it-IT" sz="2400" dirty="0" err="1"/>
              <a:t>phosphatase</a:t>
            </a:r>
            <a:r>
              <a:rPr lang="it-IT" sz="2400" dirty="0"/>
              <a:t> 2A (PP2A), and the </a:t>
            </a:r>
            <a:r>
              <a:rPr lang="it-IT" sz="2400" dirty="0" err="1"/>
              <a:t>yeast</a:t>
            </a:r>
            <a:r>
              <a:rPr lang="it-IT" sz="2400" dirty="0"/>
              <a:t> </a:t>
            </a:r>
            <a:r>
              <a:rPr lang="it-IT" sz="2400" dirty="0" err="1"/>
              <a:t>kinase</a:t>
            </a:r>
            <a:r>
              <a:rPr lang="it-IT" sz="2400" dirty="0"/>
              <a:t> TOR1. </a:t>
            </a:r>
          </a:p>
          <a:p>
            <a:pPr algn="just"/>
            <a:r>
              <a:rPr lang="it-IT" sz="2400" dirty="0"/>
              <a:t>HEAT </a:t>
            </a:r>
            <a:r>
              <a:rPr lang="it-IT" sz="2400" dirty="0" err="1"/>
              <a:t>repeats</a:t>
            </a:r>
            <a:r>
              <a:rPr lang="it-IT" sz="2400" dirty="0"/>
              <a:t> </a:t>
            </a:r>
            <a:r>
              <a:rPr lang="it-IT" sz="2400" dirty="0" err="1"/>
              <a:t>form</a:t>
            </a:r>
            <a:r>
              <a:rPr lang="it-IT" sz="2400" dirty="0"/>
              <a:t> </a:t>
            </a:r>
            <a:r>
              <a:rPr lang="it-IT" sz="2400" dirty="0" err="1"/>
              <a:t>extended</a:t>
            </a:r>
            <a:r>
              <a:rPr lang="it-IT" sz="2400" dirty="0"/>
              <a:t> </a:t>
            </a:r>
            <a:r>
              <a:rPr lang="it-IT" sz="2400" dirty="0" err="1"/>
              <a:t>superhelical</a:t>
            </a:r>
            <a:r>
              <a:rPr lang="it-IT" sz="2400" dirty="0"/>
              <a:t> </a:t>
            </a:r>
            <a:r>
              <a:rPr lang="it-IT" sz="2400" dirty="0" err="1"/>
              <a:t>structures</a:t>
            </a:r>
            <a:r>
              <a:rPr lang="it-IT" sz="2400" dirty="0"/>
              <a:t> </a:t>
            </a:r>
            <a:r>
              <a:rPr lang="it-IT" sz="2400" dirty="0" err="1"/>
              <a:t>which</a:t>
            </a:r>
            <a:r>
              <a:rPr lang="it-IT" sz="2400" dirty="0"/>
              <a:t> are </a:t>
            </a:r>
            <a:r>
              <a:rPr lang="it-IT" sz="2400" dirty="0" err="1"/>
              <a:t>often</a:t>
            </a:r>
            <a:r>
              <a:rPr lang="it-IT" sz="2400" dirty="0"/>
              <a:t> </a:t>
            </a:r>
            <a:r>
              <a:rPr lang="it-IT" sz="2400" dirty="0" err="1"/>
              <a:t>involved</a:t>
            </a:r>
            <a:r>
              <a:rPr lang="it-IT" sz="2400" dirty="0"/>
              <a:t> in </a:t>
            </a:r>
            <a:r>
              <a:rPr lang="it-IT" sz="2400" dirty="0" err="1"/>
              <a:t>intracellular</a:t>
            </a:r>
            <a:r>
              <a:rPr lang="it-IT" sz="2400" dirty="0"/>
              <a:t> </a:t>
            </a:r>
            <a:r>
              <a:rPr lang="it-IT" sz="2400" dirty="0" err="1"/>
              <a:t>transport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5132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2313</Words>
  <Application>Microsoft Macintosh PowerPoint</Application>
  <PresentationFormat>Presentazione su schermo (4:3)</PresentationFormat>
  <Paragraphs>193</Paragraphs>
  <Slides>27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ＭＳ Ｐゴシック</vt:lpstr>
      <vt:lpstr>AdvTT9b12cd41</vt:lpstr>
      <vt:lpstr>AdvTTd168d80a.I</vt:lpstr>
      <vt:lpstr>Arial</vt:lpstr>
      <vt:lpstr>Calibri</vt:lpstr>
      <vt:lpstr>Georgia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Milano Bicocca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Paola Coccetti</dc:creator>
  <cp:lastModifiedBy>paola.coccetti@unimib.it</cp:lastModifiedBy>
  <cp:revision>183</cp:revision>
  <cp:lastPrinted>2014-10-30T16:21:09Z</cp:lastPrinted>
  <dcterms:created xsi:type="dcterms:W3CDTF">2014-10-29T18:03:42Z</dcterms:created>
  <dcterms:modified xsi:type="dcterms:W3CDTF">2022-12-13T13:32:46Z</dcterms:modified>
</cp:coreProperties>
</file>