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81" r:id="rId2"/>
    <p:sldId id="286" r:id="rId3"/>
    <p:sldId id="284" r:id="rId4"/>
    <p:sldId id="285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9" d="100"/>
          <a:sy n="79" d="100"/>
        </p:scale>
        <p:origin x="15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49C6635-B3BA-4097-A8F8-0874A2EDE3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96C999-5515-4529-84C1-5DD249BFC6A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99976EB-824A-4E43-A707-4C599ED7F9D1}" type="datetimeFigureOut">
              <a:rPr lang="it-IT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8800AC35-CC87-4524-86B3-4827D8D33C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CB96DFA8-17C4-4E15-8FF5-DD4D8B577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648540-C4BF-4904-9879-99E7F86CE9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A4F458-4BD5-46AD-9B4A-5CAFC7F963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232454-246F-4BB2-898B-56C5FDE00A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id="{01E596A7-8064-4931-A023-0299CB0B71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id="{6156FC42-AACC-47A8-9064-C4151ECB25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id="{6BCDF934-605E-4398-8219-BFCDE6F007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446A92-F8E0-4ACC-AEBB-836C3DE94383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immagine diapositiva 1">
            <a:extLst>
              <a:ext uri="{FF2B5EF4-FFF2-40B4-BE49-F238E27FC236}">
                <a16:creationId xmlns:a16="http://schemas.microsoft.com/office/drawing/2014/main" id="{19AA88A2-F949-4C09-9A92-CE4E0D2A2D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egnaposto note 2">
            <a:extLst>
              <a:ext uri="{FF2B5EF4-FFF2-40B4-BE49-F238E27FC236}">
                <a16:creationId xmlns:a16="http://schemas.microsoft.com/office/drawing/2014/main" id="{C3E78020-6B58-4392-A00D-59442E75BF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9220" name="Segnaposto numero diapositiva 3">
            <a:extLst>
              <a:ext uri="{FF2B5EF4-FFF2-40B4-BE49-F238E27FC236}">
                <a16:creationId xmlns:a16="http://schemas.microsoft.com/office/drawing/2014/main" id="{2E8A336C-4F84-4417-BDA8-A4F533822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DEB8E0-C074-4948-BD2D-BE145C7D3F6D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>
            <a:extLst>
              <a:ext uri="{FF2B5EF4-FFF2-40B4-BE49-F238E27FC236}">
                <a16:creationId xmlns:a16="http://schemas.microsoft.com/office/drawing/2014/main" id="{4E5CE21A-2637-47D9-80F3-DB45060076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>
            <a:extLst>
              <a:ext uri="{FF2B5EF4-FFF2-40B4-BE49-F238E27FC236}">
                <a16:creationId xmlns:a16="http://schemas.microsoft.com/office/drawing/2014/main" id="{053181A5-024E-4343-8FC1-F609265A16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1268" name="Segnaposto numero diapositiva 3">
            <a:extLst>
              <a:ext uri="{FF2B5EF4-FFF2-40B4-BE49-F238E27FC236}">
                <a16:creationId xmlns:a16="http://schemas.microsoft.com/office/drawing/2014/main" id="{F7C8EA15-464F-453A-8A72-E40C42736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12AFF6-FD85-4BD2-8BB9-19FD312DD5A1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>
            <a:extLst>
              <a:ext uri="{FF2B5EF4-FFF2-40B4-BE49-F238E27FC236}">
                <a16:creationId xmlns:a16="http://schemas.microsoft.com/office/drawing/2014/main" id="{0EDE9985-6054-451C-89B3-9015EB3BBE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>
            <a:extLst>
              <a:ext uri="{FF2B5EF4-FFF2-40B4-BE49-F238E27FC236}">
                <a16:creationId xmlns:a16="http://schemas.microsoft.com/office/drawing/2014/main" id="{C22B1E31-3AC0-4D31-A093-3472DF885F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3316" name="Segnaposto numero diapositiva 3">
            <a:extLst>
              <a:ext uri="{FF2B5EF4-FFF2-40B4-BE49-F238E27FC236}">
                <a16:creationId xmlns:a16="http://schemas.microsoft.com/office/drawing/2014/main" id="{BC3743CF-68D3-4047-9D42-A3E5187A77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C5EABC-C5F7-4AB5-813F-773346DE5F3C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EB9387-2A2F-4281-BC2C-CD1D57858DC2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3CFE31-9B13-413B-B806-74B631271EE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0098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842EBE-6B3C-4171-B079-4CA8BE8BBBBD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CB3DA-3AB0-4E43-BAC4-751F3CF566F9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480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5A7DA-FA6A-4A1C-8D88-69C5E6E102D6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3660-0C8E-4F86-ADFD-9C2391BDA223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015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C7F5B-D4BF-4685-B4E0-1E578CF502FD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85A80-0FC5-450F-A086-870D612FEB5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60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451411-62D3-49D2-BF50-7A3CA9D60163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D2D863-F3DB-4412-904A-0667F80F092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68370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76933-E7F2-4C18-AC38-A48008BB094B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B044-0532-4D36-AF8B-37F8694392D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4377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7CEA4-29CE-4C02-8EA3-C40B25844157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7E9CC-D1E6-4FFA-A739-739C8111F1E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243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E1DA3C-7571-4D89-B8B7-FA064AA71E8B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D62E-D7D0-4ABC-9571-66BCC3F260A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04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FBB9E-4241-417B-B60A-60AF171EB3B3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29412-7141-467B-A220-A09D9115464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28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9C1316-D1F9-4D37-83C5-10A5C59B08AA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7E7508-7F32-4D77-9C0B-84EB31201EA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508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98F4C79-BFA1-43DC-9ADD-BA9855ED88B1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BCB70F-7243-4799-B43F-DE9795F6423A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451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09455A-6FD5-40E9-81FE-035E59307A5F}" type="datetimeFigureOut">
              <a:rPr lang="it-IT" smtClean="0"/>
              <a:pPr>
                <a:defRPr/>
              </a:pPr>
              <a:t>21/11/2021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E76A8E-FCF3-4DDE-8059-571B37126453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33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35">
            <a:extLst>
              <a:ext uri="{FF2B5EF4-FFF2-40B4-BE49-F238E27FC236}">
                <a16:creationId xmlns:a16="http://schemas.microsoft.com/office/drawing/2014/main" id="{A1F7F14B-ED51-4057-8897-4FC72CA2B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CDAED80-7944-4A7D-9531-293B27252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631373"/>
            <a:ext cx="3014130" cy="203562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100">
                <a:solidFill>
                  <a:srgbClr val="191B0E"/>
                </a:solidFill>
              </a:rPr>
              <a:t>Il Presidente della Repubblica</a:t>
            </a:r>
          </a:p>
        </p:txBody>
      </p:sp>
      <p:sp>
        <p:nvSpPr>
          <p:cNvPr id="3075" name="Segnaposto contenuto 2">
            <a:extLst>
              <a:ext uri="{FF2B5EF4-FFF2-40B4-BE49-F238E27FC236}">
                <a16:creationId xmlns:a16="http://schemas.microsoft.com/office/drawing/2014/main" id="{386F59DD-3C50-4BFE-80E2-096414EB3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764971"/>
            <a:ext cx="3007722" cy="347254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1300">
              <a:solidFill>
                <a:srgbClr val="191B0E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1300">
              <a:solidFill>
                <a:srgbClr val="191B0E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1300">
              <a:solidFill>
                <a:srgbClr val="191B0E"/>
              </a:solidFill>
            </a:endParaRPr>
          </a:p>
        </p:txBody>
      </p:sp>
      <p:sp>
        <p:nvSpPr>
          <p:cNvPr id="3078" name="Rectangle 137">
            <a:extLst>
              <a:ext uri="{FF2B5EF4-FFF2-40B4-BE49-F238E27FC236}">
                <a16:creationId xmlns:a16="http://schemas.microsoft.com/office/drawing/2014/main" id="{09CB4F78-37FA-4A6C-B624-E7F7D6916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Palazzo del Quirinale - Wikipedia">
            <a:extLst>
              <a:ext uri="{FF2B5EF4-FFF2-40B4-BE49-F238E27FC236}">
                <a16:creationId xmlns:a16="http://schemas.microsoft.com/office/drawing/2014/main" id="{23DD3755-15A4-4C4D-A823-D89BEF5D2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5762" y="2011696"/>
            <a:ext cx="4038055" cy="284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593272-E32E-4E20-8CBC-C90E260D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16632"/>
            <a:ext cx="7488832" cy="64807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Georgia" panose="02040502050405020303" pitchFamily="18" charset="0"/>
              </a:rPr>
              <a:t>Al centro dei poteri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667677-653F-4E26-92CA-D4D6F393E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413" y="836712"/>
            <a:ext cx="8136904" cy="6021288"/>
          </a:xfrm>
        </p:spPr>
        <p:txBody>
          <a:bodyPr>
            <a:normAutofit fontScale="25000" lnSpcReduction="2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8800" dirty="0"/>
              <a:t>Potere non governante (o neutro) a «fisarmonica»: </a:t>
            </a:r>
            <a:r>
              <a:rPr lang="it-IT" altLang="it-IT" sz="8800" b="1" dirty="0"/>
              <a:t>garante della Costituzione e dell’unità nazionale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endParaRPr lang="it-IT" altLang="it-IT" sz="2400" dirty="0"/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it-IT" altLang="it-IT" sz="8000" dirty="0"/>
              <a:t>Rapporto con il Governo: 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Politica estera e di difesa con comando delle Forze armate (Consiglio Supremo di Difesa)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Rappresentanza internazionale dello Stato: Ratifica dei Trattati internazionali sottoscritti dal Governo e autorizzati dal Parlamento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Soluzione delle crisi di Governo (art. 92; art. 88)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8000" dirty="0"/>
              <a:t>Rapporto con il Parlamento 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Scioglimento anticipato Camere (semestre bianco)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Promulgazione e rinvio leggi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Messaggi motivati 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Indizione delle elezioni</a:t>
            </a:r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Nomina dei Senatori a vita)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dirty="0"/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it-IT" altLang="it-IT" sz="8000" dirty="0"/>
              <a:t>Rapporto con la Magistratura </a:t>
            </a:r>
            <a:endParaRPr lang="it-IT" altLang="it-IT" sz="8800" dirty="0"/>
          </a:p>
          <a:p>
            <a:pPr marL="534988" indent="-174625" algn="just">
              <a:spcAft>
                <a:spcPts val="0"/>
              </a:spcAft>
              <a:defRPr/>
            </a:pPr>
            <a:r>
              <a:rPr lang="it-IT" altLang="it-IT" sz="5600" dirty="0"/>
              <a:t>Presidenza del CSM</a:t>
            </a:r>
          </a:p>
          <a:p>
            <a:pPr marL="534988" indent="-174625" algn="just" fontAlgn="auto">
              <a:spcAft>
                <a:spcPts val="0"/>
              </a:spcAft>
              <a:defRPr/>
            </a:pPr>
            <a:r>
              <a:rPr lang="it-IT" altLang="it-IT" sz="5600" dirty="0"/>
              <a:t>Nomina di 5 giudici della Corte costituzionale </a:t>
            </a:r>
          </a:p>
          <a:p>
            <a:pPr marL="534988" indent="-174625" algn="just" fontAlgn="auto">
              <a:spcAft>
                <a:spcPts val="0"/>
              </a:spcAft>
              <a:defRPr/>
            </a:pPr>
            <a:r>
              <a:rPr lang="it-IT" altLang="it-IT" sz="5600" dirty="0"/>
              <a:t>Potere di grazia)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it-IT" altLang="it-IT" sz="2400" dirty="0"/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it-IT" altLang="it-IT" sz="8000" dirty="0"/>
              <a:t>Esternazioni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it-IT" sz="2400" dirty="0">
              <a:latin typeface="Georgia" panose="02040502050405020303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304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3F0568-FD8D-4333-A2BA-7E780A8EC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60648"/>
            <a:ext cx="7509272" cy="504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Elezione (art. 83 Cost.)</a:t>
            </a:r>
            <a:br>
              <a:rPr lang="it-IT" sz="31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95" name="Segnaposto contenuto 2">
            <a:extLst>
              <a:ext uri="{FF2B5EF4-FFF2-40B4-BE49-F238E27FC236}">
                <a16:creationId xmlns:a16="http://schemas.microsoft.com/office/drawing/2014/main" id="{87A17C1F-F09E-43D3-B695-E346BF8E6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947137"/>
            <a:ext cx="8229600" cy="5617368"/>
          </a:xfrm>
        </p:spPr>
        <p:txBody>
          <a:bodyPr>
            <a:normAutofit lnSpcReduction="10000"/>
          </a:bodyPr>
          <a:lstStyle/>
          <a:p>
            <a:pPr marL="657225" lvl="2" indent="0" algn="just">
              <a:buNone/>
            </a:pPr>
            <a:r>
              <a:rPr lang="it-IT" altLang="it-IT" sz="2400" dirty="0"/>
              <a:t>Non esistono candidature formali</a:t>
            </a:r>
          </a:p>
          <a:p>
            <a:pPr marL="657225" lvl="2" indent="0" algn="just">
              <a:buNone/>
            </a:pPr>
            <a:r>
              <a:rPr lang="it-IT" altLang="it-IT" sz="2400" dirty="0"/>
              <a:t>Modalità di elezione: Parlamento in seduta comune (630 Deputati + 315 Senatori) + 3 delegati per ogni Regione, ad eccezione della Valle d’Aosta (58 delegati) + Senatori di diritto o a vita (variabile) = 1003 grandi elettori </a:t>
            </a:r>
          </a:p>
          <a:p>
            <a:pPr marL="657225" lvl="2" indent="0" algn="just">
              <a:buNone/>
            </a:pPr>
            <a:r>
              <a:rPr lang="it-IT" altLang="it-IT" sz="2400" dirty="0"/>
              <a:t>Nel corso dei primi tre scrutini, maggioranza qualificata dei 2/3 dei componenti = 673</a:t>
            </a:r>
            <a:r>
              <a:rPr lang="it-IT" altLang="it-IT" sz="2400" b="1" dirty="0"/>
              <a:t> </a:t>
            </a:r>
            <a:r>
              <a:rPr lang="it-IT" altLang="it-IT" sz="2400" dirty="0"/>
              <a:t>voti favorevoli, </a:t>
            </a:r>
          </a:p>
          <a:p>
            <a:pPr marL="657225" lvl="2" indent="0" algn="just">
              <a:buNone/>
            </a:pPr>
            <a:r>
              <a:rPr lang="it-IT" altLang="it-IT" sz="2400" dirty="0"/>
              <a:t>Dal quarto scrutinio, maggioranza assoluta = 505 voti favorevoli. </a:t>
            </a:r>
          </a:p>
          <a:p>
            <a:pPr marL="942975" lvl="2" indent="-285750" algn="just"/>
            <a:r>
              <a:rPr lang="it-IT" altLang="it-IT" dirty="0"/>
              <a:t>Elezioni più rapide: Cossiga (1985) al 1° con 752 su 1011; Ciampi (1999) al 1° con 707 su 1010</a:t>
            </a:r>
          </a:p>
          <a:p>
            <a:pPr marL="942975" lvl="2" indent="-285750" algn="just"/>
            <a:r>
              <a:rPr lang="it-IT" altLang="it-IT" dirty="0"/>
              <a:t>Elezioni più lente: Leone (1971) eletto al 23° con 518 voti su 1008; Saragat (1964) al 16° con 672 su 1011 </a:t>
            </a:r>
          </a:p>
          <a:p>
            <a:pPr marL="942975" lvl="2" indent="-285750" algn="just"/>
            <a:r>
              <a:rPr lang="it-IT" altLang="it-IT" dirty="0"/>
              <a:t>Mattarella (2015) al 4° con 665 su 1009 </a:t>
            </a:r>
          </a:p>
          <a:p>
            <a:pPr marL="657225" lvl="2" indent="0" algn="just">
              <a:buFont typeface="Wingdings 2" panose="05020102010507070707" pitchFamily="18" charset="2"/>
              <a:buNone/>
            </a:pPr>
            <a:endParaRPr lang="it-IT" altLang="it-IT" sz="2200" dirty="0"/>
          </a:p>
          <a:p>
            <a:pPr marL="657225" lvl="2" indent="0" algn="just">
              <a:buFont typeface="Wingdings 2" panose="05020102010507070707" pitchFamily="18" charset="2"/>
              <a:buNone/>
            </a:pPr>
            <a:r>
              <a:rPr lang="it-IT" altLang="it-IT" sz="2200" b="1" dirty="0"/>
              <a:t>Necessità di aggiornamento dopo la riforma costituzionale che ha ridotto il numero dei parlamentari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E8EB8-DFD8-49AE-9FD0-77F41DDB0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88640"/>
            <a:ext cx="7200900" cy="57606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Lo status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DA5BAF-781B-455B-9CA9-BDD762508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980728"/>
            <a:ext cx="7647756" cy="554461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Elettorato passivo: Può essere eletto Presidente della Repubblica </a:t>
            </a:r>
            <a:r>
              <a:rPr lang="it-IT" altLang="it-IT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ogni cittadino che abbia compiuto cinquanta anni d'età e goda dei diritti civili e politici 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(art. 84, comma 1)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L'ufficio di Presidente della Repubblica è incompatibile con qualsiasi altra carica (art. 84, comma 2).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Durata della carica: 7 anni.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Problema della Rieleggibilità (caso Napolitano 2013)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Impedimento temporaneo e permanente</a:t>
            </a:r>
          </a:p>
          <a:p>
            <a:pPr algn="just">
              <a:spcAft>
                <a:spcPts val="0"/>
              </a:spcAft>
              <a:defRPr/>
            </a:pPr>
            <a:r>
              <a:rPr lang="it-IT" altLang="it-IT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Supplenza Presidente del Senato (art. 86)</a:t>
            </a:r>
          </a:p>
          <a:p>
            <a:pPr algn="just">
              <a:spcAft>
                <a:spcPts val="0"/>
              </a:spcAft>
              <a:defRPr/>
            </a:pPr>
            <a:r>
              <a:rPr lang="it-IT" altLang="it-IT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 vacante (caso Segni 1964)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Assegno presidenziale costituisce una forma di indennità.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Apparato amministrativo di supporto: Segretariato generale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607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A48880-D744-4908-8131-E2D75055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542" y="310343"/>
            <a:ext cx="7200900" cy="66592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 II regime degli atti presidenziali</a:t>
            </a:r>
          </a:p>
        </p:txBody>
      </p:sp>
      <p:sp>
        <p:nvSpPr>
          <p:cNvPr id="7171" name="Segnaposto contenuto 2">
            <a:extLst>
              <a:ext uri="{FF2B5EF4-FFF2-40B4-BE49-F238E27FC236}">
                <a16:creationId xmlns:a16="http://schemas.microsoft.com/office/drawing/2014/main" id="{E32CECFC-9533-4670-BA9A-418C83E1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542" y="1196752"/>
            <a:ext cx="7285839" cy="4896544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Art. 89, comma 1, Cost.: «Nessun atto del Presidente della Repubblica </a:t>
            </a:r>
            <a:r>
              <a:rPr lang="it-IT" alt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valido se non è controfirmato dai ministri proponenti</a:t>
            </a:r>
            <a:r>
              <a:rPr lang="it-IT" altLang="it-I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che ne assumono la responsabilità».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it-IT" altLang="it-IT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Natura e funzione della controfirma: </a:t>
            </a:r>
            <a:r>
              <a:rPr lang="it-IT" altLang="it-IT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meccanismo di controllo e trasferimento della responsabilità </a:t>
            </a:r>
            <a:endParaRPr lang="it-IT" altLang="it-IT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Aft>
                <a:spcPts val="0"/>
              </a:spcAft>
              <a:defRPr/>
            </a:pPr>
            <a:r>
              <a:rPr lang="it-IT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Atti formalmente e sostanzialmente presidenziali (es. atti di nomina; grazia, cfr. C. cost. </a:t>
            </a:r>
            <a:r>
              <a:rPr lang="it-IT" alt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sent</a:t>
            </a:r>
            <a:r>
              <a:rPr lang="it-IT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n. 200 del 2006) = controfirma il Ministro proponente</a:t>
            </a:r>
          </a:p>
          <a:p>
            <a:pPr algn="just">
              <a:spcAft>
                <a:spcPts val="0"/>
              </a:spcAft>
              <a:defRPr/>
            </a:pPr>
            <a:r>
              <a:rPr lang="it-IT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Atti formalmente presidenziali e sostanzialmente governativi (es. emanazione degli atti normativi del Governo e presentazione dei disegni di legge di iniziativa governativa) = controfirma il Ministro proponente</a:t>
            </a:r>
          </a:p>
          <a:p>
            <a:pPr algn="just">
              <a:spcAft>
                <a:spcPts val="0"/>
              </a:spcAft>
              <a:defRPr/>
            </a:pPr>
            <a:r>
              <a:rPr lang="it-IT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Atti complessi o duumvirali o duali (es. nomina del Presidente del Consiglio e scioglimento anticipato delle Camere) = controfirma il Presidente del Consiglio </a:t>
            </a:r>
          </a:p>
          <a:p>
            <a:pPr algn="just">
              <a:spcAft>
                <a:spcPts val="0"/>
              </a:spcAft>
              <a:defRPr/>
            </a:pPr>
            <a:r>
              <a:rPr lang="it-IT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Atti che non necessitano della controfirma: esternazioni, atti personalissimi (dimissioni) e atti compiuti in qualità di Presidente di un organo collegiale (Consiglio Superiore della Magistratura e Consiglio Supremo di Difesa)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E400F3-DF62-4B22-AC42-784DA7E2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60648"/>
            <a:ext cx="7200900" cy="10081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Le forme di responsabilità</a:t>
            </a:r>
          </a:p>
        </p:txBody>
      </p:sp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62909284-65D0-4444-91AD-706AEB662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052736"/>
            <a:ext cx="8242498" cy="5616624"/>
          </a:xfrm>
        </p:spPr>
        <p:txBody>
          <a:bodyPr rtlCol="0"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Responsabilità penale funzionale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solamente per i reati di alto tradimento e attentato alla Costituzione (art. 90 Cost.).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Teoria autonomistica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Procedura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comitato bicamerale di accusa; delibera del Parlamento in seduta comune; decisione della Corte costituzionale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Responsabilità </a:t>
            </a:r>
            <a:r>
              <a:rPr lang="it-IT" altLang="it-IT" sz="24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extrafunzionale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altLang="it-IT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a) penale: risponde come qualsiasi altro comune cittadino, possibili ipotesi 	di improcedibilità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b) civile: caso Cossiga (Cassazione civile, sez. III, </a:t>
            </a:r>
            <a:r>
              <a:rPr lang="it-IT" altLang="it-IT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sentt</a:t>
            </a:r>
            <a:r>
              <a:rPr lang="it-IT" altLang="it-IT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it-IT" altLang="it-IT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nn</a:t>
            </a:r>
            <a:r>
              <a:rPr lang="it-IT" altLang="it-IT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8733 e 8734 del 	2000)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altLang="it-IT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c) amministrativa: danno erariale </a:t>
            </a:r>
          </a:p>
          <a:p>
            <a:pPr marL="0" indent="0" algn="just">
              <a:spcAft>
                <a:spcPts val="0"/>
              </a:spcAft>
              <a:buNone/>
              <a:defRPr/>
            </a:pPr>
            <a:r>
              <a:rPr lang="it-IT" altLang="it-IT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Responsabilità politica diffusa non istituzionale</a:t>
            </a:r>
            <a:r>
              <a:rPr lang="it-IT" alt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 comportamenti del Capo dello Stato possono essere sottoposti a giudizio politico da parte dell’opinione pubblica. Tuttavia il presidente della Repubblica non può essere revocato dalle Camere) 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altLang="it-I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Presentazione su schermo (4:3)</PresentationFormat>
  <Paragraphs>64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Georgia</vt:lpstr>
      <vt:lpstr>Wingdings 2</vt:lpstr>
      <vt:lpstr>Wingdings 3</vt:lpstr>
      <vt:lpstr>Ritaglio</vt:lpstr>
      <vt:lpstr>Il Presidente della Repubblica</vt:lpstr>
      <vt:lpstr>Al centro dei poteri</vt:lpstr>
      <vt:lpstr>Elezione (art. 83 Cost.)  </vt:lpstr>
      <vt:lpstr>Lo status </vt:lpstr>
      <vt:lpstr> II regime degli atti presidenziali</vt:lpstr>
      <vt:lpstr>Le forme di responsabilità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Presidente della Repubblica</dc:title>
  <dc:creator>Federico</dc:creator>
  <cp:lastModifiedBy>Paolo Zicchittu</cp:lastModifiedBy>
  <cp:revision>25</cp:revision>
  <dcterms:created xsi:type="dcterms:W3CDTF">2021-03-30T15:37:17Z</dcterms:created>
  <dcterms:modified xsi:type="dcterms:W3CDTF">2021-11-21T11:30:04Z</dcterms:modified>
</cp:coreProperties>
</file>