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7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8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61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003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25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59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1768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0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38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836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15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52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7F470-3600-4B16-A556-1D0256EFADB6}" type="datetimeFigureOut">
              <a:rPr lang="it-IT" smtClean="0"/>
              <a:t>10/12/2021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83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14616" y="282104"/>
            <a:ext cx="9144000" cy="599345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chemeClr val="tx2"/>
                </a:solidFill>
                <a:latin typeface="Lucida Calligraphy" panose="03010101010101010101" pitchFamily="66" charset="0"/>
              </a:rPr>
              <a:t>Effetti della sentenza di accoglimento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68411" y="1153297"/>
            <a:ext cx="10099589" cy="4794422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Art. 136 </a:t>
            </a:r>
            <a:r>
              <a:rPr lang="it-IT" dirty="0" err="1"/>
              <a:t>Cost</a:t>
            </a:r>
            <a:r>
              <a:rPr lang="it-IT" dirty="0"/>
              <a:t>.</a:t>
            </a:r>
          </a:p>
          <a:p>
            <a:pPr algn="just"/>
            <a:endParaRPr lang="it-IT" sz="1800" dirty="0"/>
          </a:p>
          <a:p>
            <a:pPr algn="just"/>
            <a:r>
              <a:rPr lang="it-IT" dirty="0"/>
              <a:t>Quando la Corte dichiara l’illegittimità costituzionale di una norma di legge o di atto avente forza di legge, la norma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cessa di avere efficacia </a:t>
            </a:r>
            <a:r>
              <a:rPr lang="it-IT" dirty="0"/>
              <a:t>dal giorno successivo alla pubblicazione della decisione. </a:t>
            </a:r>
          </a:p>
          <a:p>
            <a:pPr algn="just"/>
            <a:r>
              <a:rPr lang="it-IT" dirty="0"/>
              <a:t>La decisione della Corte è pubblicata e comunicata alle Camere ed ai Consigli regionali interessati, affinché, ove lo ritengano necessario, provvedano nelle forme costituzionali</a:t>
            </a:r>
          </a:p>
        </p:txBody>
      </p:sp>
    </p:spTree>
    <p:extLst>
      <p:ext uri="{BB962C8B-B14F-4D97-AF65-F5344CB8AC3E}">
        <p14:creationId xmlns:p14="http://schemas.microsoft.com/office/powerpoint/2010/main" val="894609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14616" y="282104"/>
            <a:ext cx="9144000" cy="599345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chemeClr val="tx2"/>
                </a:solidFill>
                <a:latin typeface="Lucida Calligraphy" panose="03010101010101010101" pitchFamily="66" charset="0"/>
              </a:rPr>
              <a:t>Effetti della sentenza di accoglimento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68411" y="1153297"/>
            <a:ext cx="10099589" cy="47944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Art. 30 (legge 87/1953) </a:t>
            </a:r>
          </a:p>
          <a:p>
            <a:pPr algn="just"/>
            <a:endParaRPr lang="it-IT" sz="1900" dirty="0"/>
          </a:p>
          <a:p>
            <a:pPr algn="just"/>
            <a:r>
              <a:rPr lang="it-IT" dirty="0"/>
              <a:t>La sentenza che dichiara l'illegittimità costituzionale di una legge o di un atto avente forza di legge dello Stato o di una Regione, entro due giorni dal suo deposito in cancelleria, è trasmessa, di ufficio, al Ministro di grazia e giustizia od al Presidente della Giunta regionale affinché si proceda immediatamente e, comunque, non oltre il decimo giorno, alla </a:t>
            </a:r>
            <a:r>
              <a:rPr lang="it-IT" dirty="0">
                <a:solidFill>
                  <a:srgbClr val="FF0000"/>
                </a:solidFill>
              </a:rPr>
              <a:t>pubblicazione del dispositivo </a:t>
            </a:r>
            <a:r>
              <a:rPr lang="it-IT" dirty="0"/>
              <a:t>della decisione nelle medesime forme stabilite per la pubblicazione dell'atto dichiarato costituzionalmente illegittimo. </a:t>
            </a:r>
          </a:p>
          <a:p>
            <a:pPr algn="just"/>
            <a:r>
              <a:rPr lang="it-IT" dirty="0"/>
              <a:t>La sentenza, entro due giorni dalla data del deposito, viene, altresì, comunicata alle Camere e ai Consigli regionali interessati affinché, ove lo ritengano necessario, adottino i provvedimenti di loro competenza. </a:t>
            </a:r>
          </a:p>
          <a:p>
            <a:pPr algn="just"/>
            <a:r>
              <a:rPr lang="it-IT" dirty="0"/>
              <a:t>Le norme dichiarate incostituzionali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possono avere applicazione </a:t>
            </a:r>
            <a:r>
              <a:rPr lang="it-IT" dirty="0"/>
              <a:t>dal giorno successivo alla pubblicazione della decisione. </a:t>
            </a:r>
          </a:p>
          <a:p>
            <a:pPr algn="just"/>
            <a:r>
              <a:rPr lang="it-IT" dirty="0"/>
              <a:t>Quando in applicazione della norma dichiarata incostituzionale è stata pronunciata sentenza irrevocabile di condanna, ne cessano la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esecuzione e tutti gli effetti penali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104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47351" y="733831"/>
            <a:ext cx="817193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art. 108 </a:t>
            </a:r>
            <a:r>
              <a:rPr lang="it-IT" b="1" dirty="0"/>
              <a:t>reg. Camera dei deputati </a:t>
            </a:r>
            <a:r>
              <a:rPr lang="it-IT" dirty="0"/>
              <a:t>(</a:t>
            </a:r>
            <a:r>
              <a:rPr lang="it-IT" i="1" dirty="0"/>
              <a:t>Seguito delle sentenze della Corte costituzionale</a:t>
            </a:r>
            <a:r>
              <a:rPr lang="it-IT" dirty="0"/>
              <a:t>): 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1. Le sentenze della Corte costituzionale sono stampate, distribuite e inviate contemporaneamente alla Commissione competente per materia e alla Commissione </a:t>
            </a:r>
          </a:p>
          <a:p>
            <a:pPr algn="just"/>
            <a:r>
              <a:rPr lang="it-IT" dirty="0"/>
              <a:t>affari costituzionali. </a:t>
            </a:r>
          </a:p>
          <a:p>
            <a:pPr algn="just"/>
            <a:r>
              <a:rPr lang="it-IT" dirty="0"/>
              <a:t>2. Entro il termine di trenta giorni, la Commissione competente esamina la questione con l'intervento di un rappresentante del Governo e di uno o più relatori designati dalla Commissione affari costituzionali. </a:t>
            </a:r>
          </a:p>
          <a:p>
            <a:pPr algn="just"/>
            <a:r>
              <a:rPr lang="it-IT" dirty="0"/>
              <a:t>3. La Commissione esprime in un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 finale </a:t>
            </a:r>
            <a:r>
              <a:rPr lang="it-IT" dirty="0"/>
              <a:t>il proprio avviso sulla necessità di iniziative legislative, indicandone i criteri informativi. </a:t>
            </a:r>
          </a:p>
          <a:p>
            <a:pPr algn="just"/>
            <a:r>
              <a:rPr lang="it-IT" dirty="0"/>
              <a:t>4. Il documento è stampato e distribuito e viene comunicato dal Presidente della Camera al Presidente del Senato, al Presidente del Consiglio e al Presidente della Corte costituzionale. </a:t>
            </a:r>
          </a:p>
          <a:p>
            <a:pPr algn="just"/>
            <a:r>
              <a:rPr lang="it-IT" dirty="0"/>
              <a:t>5. Se all'ordine del giorno della Commissione si trovi già un progetto di legge sull'argomento, o questo sia presentato nel frattempo, l'esame dovrà essere congiunto e non si applicano in tal caso il terzo e il quarto comma del presente articolo"; </a:t>
            </a:r>
          </a:p>
        </p:txBody>
      </p:sp>
    </p:spTree>
    <p:extLst>
      <p:ext uri="{BB962C8B-B14F-4D97-AF65-F5344CB8AC3E}">
        <p14:creationId xmlns:p14="http://schemas.microsoft.com/office/powerpoint/2010/main" val="1678865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48714" y="980967"/>
            <a:ext cx="849321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art. 139 reg. </a:t>
            </a:r>
            <a:r>
              <a:rPr lang="it-IT" b="1" dirty="0"/>
              <a:t>Senato della Repubblica </a:t>
            </a:r>
            <a:r>
              <a:rPr lang="it-IT" dirty="0"/>
              <a:t>(</a:t>
            </a:r>
            <a:r>
              <a:rPr lang="it-IT" i="1" dirty="0"/>
              <a:t>Sentenze della Corte costituzionale. Invio alle Commissioni e decisioni conseguenziali delle Commissioni stesse</a:t>
            </a:r>
            <a:r>
              <a:rPr lang="it-IT" dirty="0"/>
              <a:t>) </a:t>
            </a:r>
          </a:p>
          <a:p>
            <a:endParaRPr lang="it-IT" dirty="0"/>
          </a:p>
          <a:p>
            <a:pPr algn="just"/>
            <a:r>
              <a:rPr lang="it-IT" dirty="0"/>
              <a:t>1. Nell'ipotesi in cui sia stata dichiarata, a norma dell'articolo 136 della Costituzione, l'illegittimità costituzionale di una norma di legge o di atto avente forza di legge dello Stato, il Presidente comunica al Senato la decisione della Corte costituzionale non appena pervenutagli la relativa sentenza. Questa è stampata e trasmessa alla Commissione competente. </a:t>
            </a:r>
          </a:p>
          <a:p>
            <a:pPr algn="just"/>
            <a:r>
              <a:rPr lang="it-IT" dirty="0"/>
              <a:t>2. Sono parimenti trasmesse alle Commissioni tutte le altre sentenze della Corte che il Presidente del Senato giudichi opportuno sottoporre al loro esame. </a:t>
            </a:r>
          </a:p>
          <a:p>
            <a:pPr algn="just"/>
            <a:r>
              <a:rPr lang="it-IT" dirty="0"/>
              <a:t>3. La Commissione, allorquando ritenga che le norme dichiarate illegittime dalla Corte costituzionale debbano essere sostituite da nuove disposizioni di legge, e non sia già stata assunta al riguardo un'iniziativa legislativa, adotta una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risoluzione</a:t>
            </a:r>
            <a:r>
              <a:rPr lang="it-IT" dirty="0"/>
              <a:t> con la quale invita il Governo a provvedere. </a:t>
            </a:r>
          </a:p>
          <a:p>
            <a:pPr algn="just"/>
            <a:r>
              <a:rPr lang="it-IT" dirty="0"/>
              <a:t>4. Analoga risoluzione può adottare la Commissione quando ravvisi l'opportunità che il Governo assuma particolari iniziative in relazione ai pronunciati della Corte. </a:t>
            </a:r>
          </a:p>
          <a:p>
            <a:pPr algn="just"/>
            <a:r>
              <a:rPr lang="it-IT" dirty="0"/>
              <a:t>5. Il Presidente del Senato trasmette al Presidente del Consiglio la risoluzione approvata, dandone notizia al Presidente della Camera dei deputati.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81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49152"/>
            <a:ext cx="9144000" cy="558156"/>
          </a:xfrm>
        </p:spPr>
        <p:txBody>
          <a:bodyPr>
            <a:normAutofit/>
          </a:bodyPr>
          <a:lstStyle/>
          <a:p>
            <a:r>
              <a:rPr lang="it-IT" sz="2800" dirty="0"/>
              <a:t>Applicazione della legge dichiarata illegittima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66120" y="3575222"/>
            <a:ext cx="201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Rapporti giuridici</a:t>
            </a:r>
          </a:p>
        </p:txBody>
      </p:sp>
      <p:sp>
        <p:nvSpPr>
          <p:cNvPr id="5" name="Parentesi graffa aperta 4"/>
          <p:cNvSpPr/>
          <p:nvPr/>
        </p:nvSpPr>
        <p:spPr>
          <a:xfrm>
            <a:off x="2784389" y="1944130"/>
            <a:ext cx="238897" cy="36493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204519" y="2018270"/>
            <a:ext cx="5239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«aperti» o «pendenti» = ancora deducibili davanti a un giudice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204519" y="4349579"/>
            <a:ext cx="4687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«chiusi» o «definitivi» = non più deducibili</a:t>
            </a:r>
          </a:p>
          <a:p>
            <a:r>
              <a:rPr lang="it-IT" dirty="0"/>
              <a:t>a causa di…</a:t>
            </a:r>
          </a:p>
        </p:txBody>
      </p:sp>
      <p:sp>
        <p:nvSpPr>
          <p:cNvPr id="8" name="Parentesi graffa aperta 7"/>
          <p:cNvSpPr/>
          <p:nvPr/>
        </p:nvSpPr>
        <p:spPr>
          <a:xfrm>
            <a:off x="7438768" y="3476368"/>
            <a:ext cx="247135" cy="223245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7825946" y="3853931"/>
            <a:ext cx="2405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Decadenza</a:t>
            </a:r>
          </a:p>
          <a:p>
            <a:r>
              <a:rPr lang="it-IT" dirty="0"/>
              <a:t>Prescrizione</a:t>
            </a:r>
          </a:p>
          <a:p>
            <a:r>
              <a:rPr lang="it-IT" dirty="0"/>
              <a:t>Rinuncia</a:t>
            </a:r>
          </a:p>
          <a:p>
            <a:r>
              <a:rPr lang="it-IT" dirty="0"/>
              <a:t>Giudicato</a:t>
            </a:r>
          </a:p>
        </p:txBody>
      </p:sp>
    </p:spTree>
    <p:extLst>
      <p:ext uri="{BB962C8B-B14F-4D97-AF65-F5344CB8AC3E}">
        <p14:creationId xmlns:p14="http://schemas.microsoft.com/office/powerpoint/2010/main" val="544810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660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Calligraphy</vt:lpstr>
      <vt:lpstr>Tema di Office</vt:lpstr>
      <vt:lpstr>Effetti della sentenza di accoglimento</vt:lpstr>
      <vt:lpstr>Effetti della sentenza di accoglimento</vt:lpstr>
      <vt:lpstr>Presentazione standard di PowerPoint</vt:lpstr>
      <vt:lpstr>Presentazione standard di PowerPoint</vt:lpstr>
      <vt:lpstr>Applicazione della legge dichiarata illegittima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Effetti della sentenza di accoglimento</dc:title>
  <dc:creator>RBIN</dc:creator>
  <cp:lastModifiedBy>Paolo Zicchittu</cp:lastModifiedBy>
  <cp:revision>3</cp:revision>
  <dcterms:created xsi:type="dcterms:W3CDTF">2013-11-26T16:59:21Z</dcterms:created>
  <dcterms:modified xsi:type="dcterms:W3CDTF">2021-12-10T21:43:22Z</dcterms:modified>
</cp:coreProperties>
</file>