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5-42E8-B84C-57ACC4726B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5-42E8-B84C-57ACC4726B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05-42E8-B84C-57ACC4726B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05-42E8-B84C-57ACC4726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état</c:v>
                </c:pt>
                <c:pt idx="1">
                  <c:v>ménages</c:v>
                </c:pt>
                <c:pt idx="2">
                  <c:v>entreprises</c:v>
                </c:pt>
                <c:pt idx="3">
                  <c:v>collectivités territoriales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0.57299999999999995</c:v>
                </c:pt>
                <c:pt idx="1">
                  <c:v>7.8E-2</c:v>
                </c:pt>
                <c:pt idx="2">
                  <c:v>8.8999999999999996E-2</c:v>
                </c:pt>
                <c:pt idx="3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4-45B0-AB1D-EC510EA5EC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n>
            <a:solidFill>
              <a:schemeClr val="tx1"/>
            </a:solidFill>
          </a:ln>
          <a:solidFill>
            <a:schemeClr val="tx1"/>
          </a:solidFill>
          <a:effectLst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21:57:04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24575,'3'23'0,"0"0"0,2 0 0,0 0 0,1-1 0,2 0 0,12 27 0,-17-42 0,36 77 0,6 19 0,-40-89 0,-1 1 0,0-1 0,-1 1 0,-1 0 0,1 25 0,-2-29 0,0-1 0,1 1 0,0 0 0,0-1 0,2 1 0,-1-1 0,1 0 0,1 0 0,-1 0 0,2 0 0,9 13 0,-12-18 0,7 20 0,-9-22 0,0 0 0,0 0 0,0 0 0,0 0 0,1 0 0,-1 0 0,1 0 0,0 0 0,0 0 0,0-1 0,0 1 0,3 2 0,-5-5 0,1 0 0,-1 0 0,0 0 0,1 0 0,-1 0 0,0 0 0,1 0 0,-1 0 0,0 0 0,0 0 0,1 0 0,-1 0 0,0 0 0,1 0 0,-1 0 0,0 0 0,1 0 0,-1 0 0,0-1 0,0 1 0,1 0 0,-1 0 0,0 0 0,0-1 0,1 1 0,-1 0 0,0 0 0,0 0 0,0-1 0,1 1 0,-1 0 0,0-1 0,0 1 0,0 0 0,0 0 0,0-1 0,0 1 0,0 0 0,1-1 0,-1 1 0,0 0 0,0-1 0,4-17 0,-4 15 0,7-28 0,1 0 0,2 0 0,1 1 0,1 1 0,1 0 0,20-31 0,-22 46 0,0 1 0,1 0 0,0 1 0,1 0 0,1 1 0,0 0 0,19-11 0,18-14 0,-33 20-1365,-4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292B-F7AF-454C-A0DE-66361FAE4B06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D9B2-9445-4D38-A649-6384B2F9163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77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ED26-17DD-489C-864B-FD4B94230282}" type="datetime1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5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EFF0-E9CC-4B03-9870-E39B4DCD98FB}" type="datetime1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5E4-7E8E-4844-AE5A-9A098D6B71D1}" type="datetime1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8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3051-F76F-4F80-9005-0DFB717E8AC9}" type="datetime1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87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49E0-AFDB-4DCF-8B4C-0A2B112ED638}" type="datetime1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8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DB81-4950-4388-8E2A-CE26C96F6801}" type="datetime1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9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6726-EF31-4B61-A763-35241D66F921}" type="datetime1">
              <a:rPr lang="fr-FR" smtClean="0"/>
              <a:t>14/12/2022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43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9BE7-1B3D-4EC0-A260-CF60E0A229A1}" type="datetime1">
              <a:rPr lang="fr-FR" smtClean="0"/>
              <a:t>14/12/2022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4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19D9-A240-4091-8527-33C4E1E2F0B6}" type="datetime1">
              <a:rPr lang="fr-FR" smtClean="0"/>
              <a:t>14/12/2022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1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76C3-9A01-4143-8B0C-09ADACB99F6C}" type="datetime1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0071-BB85-4123-9227-E359BF55B0ED}" type="datetime1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3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E9EA-4E14-4FB9-AAE8-F2840E28D73C}" type="datetime1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9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phiebriquetduhaze.fr/category/parents/gs-5-ans-activites-confinemen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8550C82-8E85-49EA-A1B1-68D384873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000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D5E83A-E52C-41D2-9E62-ACAD7B6F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it-IT" sz="4000"/>
              <a:t>Les chiffres de </a:t>
            </a:r>
            <a:br>
              <a:rPr lang="it-IT" sz="4000"/>
            </a:br>
            <a:r>
              <a:rPr lang="it-IT" sz="4000"/>
              <a:t>l’éducation*</a:t>
            </a:r>
            <a:endParaRPr lang="fr-FR" sz="40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E16EFB-F889-4E1B-9812-E14A88CE5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it-IT" sz="1100"/>
              <a:t>*Éducation nationale = Pubblica Istruzione</a:t>
            </a:r>
          </a:p>
          <a:p>
            <a:r>
              <a:rPr lang="it-IT" sz="1100"/>
              <a:t>Source : Ministère de l’éducation nationale – Direction évaluation Prospective / Performance MEN-DEPP</a:t>
            </a:r>
            <a:endParaRPr lang="fr-FR" sz="11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6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EBEDD8B-4D43-4E0E-A94B-777F8640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DEE322E-519F-41D6-B274-C22996AC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B7521F9E-AE9A-4122-A1FA-56F038B81BBA}"/>
                  </a:ext>
                </a:extLst>
              </p14:cNvPr>
              <p14:cNvContentPartPr/>
              <p14:nvPr/>
            </p14:nvContentPartPr>
            <p14:xfrm>
              <a:off x="5079648" y="1422105"/>
              <a:ext cx="199800" cy="25200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B7521F9E-AE9A-4122-A1FA-56F038B81B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0648" y="1413105"/>
                <a:ext cx="217440" cy="2696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C3F1E4EC-8912-48D1-B2BB-4DA8ED3F9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731" y="4200406"/>
            <a:ext cx="286537" cy="34140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46749A1-B9D2-425E-BC10-89AD1707F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113" y="2736443"/>
            <a:ext cx="286537" cy="34140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65FC56A-2638-435A-B250-D56DD33A1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113" y="2011388"/>
            <a:ext cx="286537" cy="34140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E0D481C-DE73-4C98-A2E7-908D16BC1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385" y="4883897"/>
            <a:ext cx="286537" cy="34140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E491EE7-E5E4-4CB8-BF60-8275B8673CA5}"/>
              </a:ext>
            </a:extLst>
          </p:cNvPr>
          <p:cNvSpPr txBox="1"/>
          <p:nvPr/>
        </p:nvSpPr>
        <p:spPr>
          <a:xfrm>
            <a:off x="2733963" y="5514109"/>
            <a:ext cx="261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>
                <a:solidFill>
                  <a:srgbClr val="FF0000"/>
                </a:solidFill>
              </a:rPr>
              <a:t>En 2021, il était de </a:t>
            </a:r>
            <a:r>
              <a:rPr lang="it-IT" sz="1600">
                <a:solidFill>
                  <a:srgbClr val="FF0000"/>
                </a:solidFill>
              </a:rPr>
              <a:t>9 360 €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FD5771-D745-528E-98C2-16C2EF0E4BFB}"/>
              </a:ext>
            </a:extLst>
          </p:cNvPr>
          <p:cNvSpPr txBox="1"/>
          <p:nvPr/>
        </p:nvSpPr>
        <p:spPr>
          <a:xfrm>
            <a:off x="1043709" y="1132483"/>
            <a:ext cx="9855199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/>
              <a:t>6.	C’est dans le second degré que le nombre d’élèves a le plus diminué. </a:t>
            </a:r>
          </a:p>
          <a:p>
            <a:pPr algn="ctr">
              <a:spcBef>
                <a:spcPts val="600"/>
              </a:spcBef>
            </a:pPr>
            <a:r>
              <a:rPr lang="fr-FR" sz="1600"/>
              <a:t>Vrai			 Faux</a:t>
            </a:r>
          </a:p>
          <a:p>
            <a:pPr>
              <a:spcBef>
                <a:spcPts val="600"/>
              </a:spcBef>
            </a:pPr>
            <a:r>
              <a:rPr lang="fr-FR" sz="1600"/>
              <a:t>7.	L’éducation n’est pas le premier poste de dépenses de l’Etat.</a:t>
            </a:r>
          </a:p>
          <a:p>
            <a:pPr algn="ctr">
              <a:spcBef>
                <a:spcPts val="600"/>
              </a:spcBef>
            </a:pPr>
            <a:r>
              <a:rPr lang="fr-FR" sz="1600"/>
              <a:t>Vrai			 Faux</a:t>
            </a:r>
          </a:p>
          <a:p>
            <a:pPr>
              <a:spcBef>
                <a:spcPts val="600"/>
              </a:spcBef>
            </a:pPr>
            <a:r>
              <a:rPr lang="fr-FR" sz="1600"/>
              <a:t>8.	A combien d’euros s’élève la dépense intérieure d’éducation en France?</a:t>
            </a:r>
          </a:p>
          <a:p>
            <a:pPr lvl="1">
              <a:spcBef>
                <a:spcPts val="600"/>
              </a:spcBef>
            </a:pPr>
            <a:r>
              <a:rPr lang="fr-FR" sz="1600"/>
              <a:t>•	168 800 000 000</a:t>
            </a:r>
          </a:p>
          <a:p>
            <a:pPr lvl="1">
              <a:spcBef>
                <a:spcPts val="600"/>
              </a:spcBef>
            </a:pPr>
            <a:r>
              <a:rPr lang="fr-FR" sz="1600"/>
              <a:t>•	16 880 000 000</a:t>
            </a:r>
          </a:p>
          <a:p>
            <a:pPr lvl="1">
              <a:spcBef>
                <a:spcPts val="600"/>
              </a:spcBef>
            </a:pPr>
            <a:r>
              <a:rPr lang="fr-FR" sz="1600"/>
              <a:t>•	168 800 000</a:t>
            </a:r>
          </a:p>
          <a:p>
            <a:pPr>
              <a:spcBef>
                <a:spcPts val="600"/>
              </a:spcBef>
            </a:pPr>
            <a:r>
              <a:rPr lang="fr-FR" sz="1600"/>
              <a:t>9.	La part du PIB consacré à l’éducation a diminué d’un dixième entre 2000 et 2008 et continue à baisser jusqu’en 2021.</a:t>
            </a:r>
          </a:p>
          <a:p>
            <a:pPr algn="ctr">
              <a:spcBef>
                <a:spcPts val="600"/>
              </a:spcBef>
            </a:pPr>
            <a:r>
              <a:rPr lang="fr-FR" sz="1600"/>
              <a:t>Vrai			 Faux</a:t>
            </a:r>
          </a:p>
          <a:p>
            <a:pPr>
              <a:spcBef>
                <a:spcPts val="600"/>
              </a:spcBef>
            </a:pPr>
            <a:r>
              <a:rPr lang="fr-FR" sz="1600"/>
              <a:t>10.	Ce sont les entreprises qui financent le moins l’éducation en France.</a:t>
            </a:r>
          </a:p>
          <a:p>
            <a:pPr algn="ctr">
              <a:spcBef>
                <a:spcPts val="600"/>
              </a:spcBef>
            </a:pPr>
            <a:r>
              <a:rPr lang="fr-FR" sz="1600"/>
              <a:t>Vrai			Faux</a:t>
            </a:r>
          </a:p>
          <a:p>
            <a:pPr>
              <a:spcBef>
                <a:spcPts val="600"/>
              </a:spcBef>
            </a:pPr>
            <a:r>
              <a:rPr lang="fr-FR" sz="1600"/>
              <a:t>11.	Quel est le coût moyen d’un élève par an en France en 2021 ?</a:t>
            </a:r>
          </a:p>
          <a:p>
            <a:pPr>
              <a:spcBef>
                <a:spcPts val="600"/>
              </a:spcBef>
            </a:pPr>
            <a:r>
              <a:rPr lang="fr-FR" sz="1600"/>
              <a:t>………………………………………………………………………………………………………….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42380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361C32E-A46A-48B5-9CBC-D852225BF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9" t="3179" r="32214" b="36569"/>
          <a:stretch/>
        </p:blipFill>
        <p:spPr>
          <a:xfrm>
            <a:off x="6496052" y="0"/>
            <a:ext cx="5695948" cy="685800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6E1DED-834B-4EBB-8400-0A7DCEEECD86}"/>
              </a:ext>
            </a:extLst>
          </p:cNvPr>
          <p:cNvSpPr txBox="1"/>
          <p:nvPr/>
        </p:nvSpPr>
        <p:spPr>
          <a:xfrm>
            <a:off x="1366954" y="1616982"/>
            <a:ext cx="3240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Près de </a:t>
            </a:r>
            <a:r>
              <a:rPr lang="it-IT"/>
              <a:t>: quasi</a:t>
            </a:r>
          </a:p>
          <a:p>
            <a:endParaRPr lang="it-IT"/>
          </a:p>
          <a:p>
            <a:r>
              <a:rPr lang="it-IT" b="1"/>
              <a:t>Appel</a:t>
            </a:r>
            <a:r>
              <a:rPr lang="it-IT"/>
              <a:t>  (m.) : chiamata</a:t>
            </a:r>
          </a:p>
          <a:p>
            <a:endParaRPr lang="it-IT"/>
          </a:p>
          <a:p>
            <a:r>
              <a:rPr lang="it-IT" b="1"/>
              <a:t>Défense</a:t>
            </a:r>
            <a:r>
              <a:rPr lang="it-IT"/>
              <a:t> : difesa</a:t>
            </a:r>
          </a:p>
          <a:p>
            <a:endParaRPr lang="it-IT"/>
          </a:p>
          <a:p>
            <a:r>
              <a:rPr lang="it-IT" b="1"/>
              <a:t>Dépasser</a:t>
            </a:r>
            <a:r>
              <a:rPr lang="it-IT"/>
              <a:t> : superare</a:t>
            </a:r>
          </a:p>
          <a:p>
            <a:endParaRPr lang="it-IT"/>
          </a:p>
          <a:p>
            <a:r>
              <a:rPr lang="it-IT" b="1"/>
              <a:t>Collège</a:t>
            </a:r>
            <a:r>
              <a:rPr lang="it-IT"/>
              <a:t> : medie inferiori</a:t>
            </a:r>
          </a:p>
          <a:p>
            <a:endParaRPr lang="it-IT"/>
          </a:p>
          <a:p>
            <a:r>
              <a:rPr lang="it-IT" b="1"/>
              <a:t>Selon</a:t>
            </a:r>
            <a:r>
              <a:rPr lang="it-IT"/>
              <a:t> : a seconda</a:t>
            </a:r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F977EDB-2807-4FEC-9FC0-EBD5D5AF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7000" y="6328641"/>
            <a:ext cx="4114800" cy="365125"/>
          </a:xfrm>
        </p:spPr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ED807D0-DB38-41C4-A44A-8A7728B7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2</a:t>
            </a:fld>
            <a:endParaRPr lang="fr-FR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FC3F1E-C535-AC68-39E6-98F39A66423C}"/>
              </a:ext>
            </a:extLst>
          </p:cNvPr>
          <p:cNvSpPr txBox="1"/>
          <p:nvPr/>
        </p:nvSpPr>
        <p:spPr>
          <a:xfrm>
            <a:off x="1311564" y="5375564"/>
            <a:ext cx="4331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/>
              <a:t>Note : Cette journée de recensement s’appelle aujourd’hui </a:t>
            </a:r>
            <a:r>
              <a:rPr lang="fr-FR" sz="1100" b="1" i="0">
                <a:solidFill>
                  <a:srgbClr val="242323"/>
                </a:solidFill>
                <a:effectLst/>
                <a:latin typeface="Nunito" panose="020B0604020202020204" pitchFamily="2" charset="0"/>
              </a:rPr>
              <a:t>JDC (journée défense et citoyenneté).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254913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2A168FF-E96E-4C38-9A17-28353DCD7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047" b="76505"/>
          <a:stretch/>
        </p:blipFill>
        <p:spPr>
          <a:xfrm>
            <a:off x="1642923" y="1341854"/>
            <a:ext cx="3025589" cy="253768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B500C5-7351-4E2B-B4CE-E609C5C47DDA}"/>
              </a:ext>
            </a:extLst>
          </p:cNvPr>
          <p:cNvSpPr txBox="1"/>
          <p:nvPr/>
        </p:nvSpPr>
        <p:spPr>
          <a:xfrm>
            <a:off x="6096000" y="791438"/>
            <a:ext cx="49339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/>
              <a:t>Nombre</a:t>
            </a:r>
            <a:r>
              <a:rPr lang="it-IT"/>
              <a:t> : numero</a:t>
            </a:r>
          </a:p>
          <a:p>
            <a:pPr>
              <a:spcAft>
                <a:spcPts val="600"/>
              </a:spcAft>
            </a:pPr>
            <a:r>
              <a:rPr lang="it-IT" b="1"/>
              <a:t>Un, une élève </a:t>
            </a:r>
            <a:r>
              <a:rPr lang="it-IT"/>
              <a:t>: studente / studentessa, allievo / allieva dalla scuola elementare al liceo</a:t>
            </a:r>
          </a:p>
          <a:p>
            <a:pPr>
              <a:spcAft>
                <a:spcPts val="600"/>
              </a:spcAft>
            </a:pPr>
            <a:r>
              <a:rPr lang="it-IT" b="1"/>
              <a:t>Étudiant</a:t>
            </a:r>
            <a:r>
              <a:rPr lang="it-IT"/>
              <a:t> : studente universitario</a:t>
            </a:r>
          </a:p>
          <a:p>
            <a:endParaRPr lang="fr-FR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D86DEA-2BC8-4A87-BC5C-CE35AD30DE94}"/>
              </a:ext>
            </a:extLst>
          </p:cNvPr>
          <p:cNvSpPr txBox="1"/>
          <p:nvPr/>
        </p:nvSpPr>
        <p:spPr>
          <a:xfrm>
            <a:off x="6096000" y="2749747"/>
            <a:ext cx="48958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Remarque : Différence entre chiffre, nombre et numéro</a:t>
            </a:r>
          </a:p>
          <a:p>
            <a:pPr algn="l" fontAlgn="base"/>
            <a:r>
              <a:rPr lang="fr-FR" sz="1600" b="0" i="0">
                <a:solidFill>
                  <a:srgbClr val="666666"/>
                </a:solidFill>
                <a:effectLst/>
                <a:latin typeface="Raleway"/>
              </a:rPr>
              <a:t> </a:t>
            </a:r>
          </a:p>
          <a:p>
            <a:pPr algn="l" fontAlgn="base">
              <a:spcAft>
                <a:spcPts val="600"/>
              </a:spcAft>
            </a:pPr>
            <a:r>
              <a:rPr lang="fr-FR" sz="1600" i="0">
                <a:solidFill>
                  <a:srgbClr val="0070C0"/>
                </a:solidFill>
                <a:effectLst/>
              </a:rPr>
              <a:t>Un chiffre </a:t>
            </a:r>
            <a:r>
              <a:rPr lang="fr-FR" sz="1600" b="0" i="0">
                <a:solidFill>
                  <a:srgbClr val="666666"/>
                </a:solidFill>
                <a:effectLst/>
              </a:rPr>
              <a:t>est l’un des </a:t>
            </a:r>
            <a:r>
              <a:rPr lang="fr-FR" sz="1600" b="1" i="0">
                <a:solidFill>
                  <a:srgbClr val="666666"/>
                </a:solidFill>
                <a:effectLst/>
              </a:rPr>
              <a:t>symboles</a:t>
            </a:r>
            <a:r>
              <a:rPr lang="fr-FR" sz="1600" b="0" i="0">
                <a:solidFill>
                  <a:srgbClr val="666666"/>
                </a:solidFill>
                <a:effectLst/>
              </a:rPr>
              <a:t> de zéro à neuf.</a:t>
            </a:r>
          </a:p>
          <a:p>
            <a:pPr algn="l" fontAlgn="base">
              <a:spcAft>
                <a:spcPts val="600"/>
              </a:spcAft>
            </a:pPr>
            <a:r>
              <a:rPr lang="fr-FR" sz="1600" i="0">
                <a:solidFill>
                  <a:srgbClr val="0070C0"/>
                </a:solidFill>
                <a:effectLst/>
              </a:rPr>
              <a:t>Un nombre </a:t>
            </a:r>
            <a:r>
              <a:rPr lang="fr-FR" sz="1600" b="0" i="0">
                <a:solidFill>
                  <a:srgbClr val="666666"/>
                </a:solidFill>
                <a:effectLst/>
              </a:rPr>
              <a:t>est composé de </a:t>
            </a:r>
            <a:r>
              <a:rPr lang="fr-FR" sz="1600" b="0" i="0">
                <a:solidFill>
                  <a:srgbClr val="0070C0"/>
                </a:solidFill>
                <a:effectLst/>
              </a:rPr>
              <a:t>chiffres</a:t>
            </a:r>
            <a:r>
              <a:rPr lang="fr-FR" sz="1600" b="0" i="0">
                <a:solidFill>
                  <a:srgbClr val="666666"/>
                </a:solidFill>
                <a:effectLst/>
              </a:rPr>
              <a:t>. On utilise un </a:t>
            </a:r>
            <a:r>
              <a:rPr lang="fr-FR" sz="1600" b="0" i="0">
                <a:solidFill>
                  <a:srgbClr val="0070C0"/>
                </a:solidFill>
                <a:effectLst/>
              </a:rPr>
              <a:t>nombre</a:t>
            </a:r>
            <a:r>
              <a:rPr lang="fr-FR" sz="1600" b="0" i="0">
                <a:solidFill>
                  <a:srgbClr val="666666"/>
                </a:solidFill>
                <a:effectLst/>
              </a:rPr>
              <a:t> pour parler de </a:t>
            </a:r>
            <a:r>
              <a:rPr lang="fr-FR" sz="1600" b="1" i="0">
                <a:solidFill>
                  <a:srgbClr val="666666"/>
                </a:solidFill>
                <a:effectLst/>
              </a:rPr>
              <a:t>quantités</a:t>
            </a:r>
            <a:r>
              <a:rPr lang="fr-FR" sz="1600" b="0" i="0">
                <a:solidFill>
                  <a:srgbClr val="666666"/>
                </a:solidFill>
                <a:effectLst/>
              </a:rPr>
              <a:t> ou de </a:t>
            </a:r>
            <a:r>
              <a:rPr lang="fr-FR" sz="1600" b="1" i="0">
                <a:solidFill>
                  <a:srgbClr val="666666"/>
                </a:solidFill>
                <a:effectLst/>
              </a:rPr>
              <a:t>valeurs</a:t>
            </a:r>
            <a:r>
              <a:rPr lang="fr-FR" sz="1600" b="0" i="0">
                <a:solidFill>
                  <a:srgbClr val="666666"/>
                </a:solidFill>
                <a:effectLst/>
              </a:rPr>
              <a:t>.</a:t>
            </a:r>
          </a:p>
          <a:p>
            <a:pPr algn="l" fontAlgn="base">
              <a:spcAft>
                <a:spcPts val="600"/>
              </a:spcAft>
            </a:pPr>
            <a:r>
              <a:rPr lang="fr-FR" sz="1600" i="0">
                <a:solidFill>
                  <a:srgbClr val="0070C0"/>
                </a:solidFill>
                <a:effectLst/>
              </a:rPr>
              <a:t>Un numéro </a:t>
            </a:r>
            <a:r>
              <a:rPr lang="fr-FR" sz="1600" b="0" i="0">
                <a:solidFill>
                  <a:srgbClr val="666666"/>
                </a:solidFill>
                <a:effectLst/>
              </a:rPr>
              <a:t>appartient à une </a:t>
            </a:r>
            <a:r>
              <a:rPr lang="fr-FR" sz="1600" b="1" i="0">
                <a:solidFill>
                  <a:srgbClr val="666666"/>
                </a:solidFill>
                <a:effectLst/>
              </a:rPr>
              <a:t>série</a:t>
            </a:r>
            <a:r>
              <a:rPr lang="fr-FR" sz="1600" b="0" i="0">
                <a:solidFill>
                  <a:srgbClr val="666666"/>
                </a:solidFill>
                <a:effectLst/>
              </a:rPr>
              <a:t> et sert à </a:t>
            </a:r>
            <a:r>
              <a:rPr lang="fr-FR" sz="1600" b="1" i="0">
                <a:solidFill>
                  <a:srgbClr val="666666"/>
                </a:solidFill>
                <a:effectLst/>
              </a:rPr>
              <a:t>identifier</a:t>
            </a:r>
            <a:r>
              <a:rPr lang="fr-FR" sz="1600" b="0" i="0">
                <a:solidFill>
                  <a:srgbClr val="666666"/>
                </a:solidFill>
                <a:effectLst/>
              </a:rPr>
              <a:t> quelque chose ou quelqu’un. </a:t>
            </a:r>
            <a:endParaRPr lang="fr-FR" sz="16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7F6306-6721-4434-BED8-8FF28DAB6DAD}"/>
              </a:ext>
            </a:extLst>
          </p:cNvPr>
          <p:cNvSpPr txBox="1"/>
          <p:nvPr/>
        </p:nvSpPr>
        <p:spPr>
          <a:xfrm>
            <a:off x="1527514" y="4518735"/>
            <a:ext cx="366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En </a:t>
            </a:r>
            <a:r>
              <a:rPr lang="it-IT" b="1"/>
              <a:t>2021</a:t>
            </a:r>
            <a:r>
              <a:rPr lang="it-IT"/>
              <a:t> , ce nombre s’élève à </a:t>
            </a:r>
            <a:r>
              <a:rPr lang="it-IT" b="1"/>
              <a:t>15,6</a:t>
            </a:r>
            <a:r>
              <a:rPr lang="it-IT"/>
              <a:t> millions.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DE58FC-A4DE-4A79-8AB1-5A3963B5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E942E02-590F-460A-B832-AAE952F1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79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C8988A-BB17-4AEA-9027-CCE722FFB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09" t="23348" r="3688" b="36932"/>
          <a:stretch/>
        </p:blipFill>
        <p:spPr>
          <a:xfrm>
            <a:off x="2390775" y="326337"/>
            <a:ext cx="3075464" cy="5314217"/>
          </a:xfrm>
        </p:spPr>
      </p:pic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F9AF73C-8FBC-434C-B49F-CFDE76A4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63" y="326337"/>
            <a:ext cx="4033973" cy="53753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692C91-9DEB-41C1-A36F-A6AC9330F357}"/>
              </a:ext>
            </a:extLst>
          </p:cNvPr>
          <p:cNvSpPr txBox="1"/>
          <p:nvPr/>
        </p:nvSpPr>
        <p:spPr>
          <a:xfrm>
            <a:off x="1908700" y="5912528"/>
            <a:ext cx="4563122" cy="54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/>
              <a:t>Érosion</a:t>
            </a:r>
            <a:r>
              <a:rPr lang="it-IT" sz="1400"/>
              <a:t> : erosione → diminuzione</a:t>
            </a:r>
          </a:p>
          <a:p>
            <a:r>
              <a:rPr lang="it-IT" sz="1400" b="1"/>
              <a:t>Effectifs</a:t>
            </a:r>
            <a:r>
              <a:rPr lang="it-IT" sz="1400"/>
              <a:t> : numero, quantità di personale e di studenti</a:t>
            </a:r>
            <a:endParaRPr lang="fr-FR" sz="14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792425-67B4-4BAA-8F38-ED893191A8D4}"/>
              </a:ext>
            </a:extLst>
          </p:cNvPr>
          <p:cNvSpPr txBox="1"/>
          <p:nvPr/>
        </p:nvSpPr>
        <p:spPr>
          <a:xfrm>
            <a:off x="6809173" y="5912528"/>
            <a:ext cx="441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1° degré = enseignement primaire</a:t>
            </a:r>
          </a:p>
          <a:p>
            <a:r>
              <a:rPr lang="it-IT" sz="1400"/>
              <a:t>2° degré = enseignement secondaire</a:t>
            </a:r>
            <a:endParaRPr lang="fr-FR" sz="14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C56B02C-FD8D-4235-A6C9-ED2335FE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43363" y="1978314"/>
            <a:ext cx="4114800" cy="365125"/>
          </a:xfrm>
        </p:spPr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C9EDB4-5ADD-4F3C-B492-0FBD95BA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9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19D87A9-5A87-4146-A302-1175486AF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9" t="63120" r="68581" b="3440"/>
          <a:stretch/>
        </p:blipFill>
        <p:spPr>
          <a:xfrm>
            <a:off x="1933574" y="703819"/>
            <a:ext cx="3694965" cy="5438363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E6EE18-139D-4D36-A3F6-6BBBBE1A3EC1}"/>
              </a:ext>
            </a:extLst>
          </p:cNvPr>
          <p:cNvSpPr txBox="1"/>
          <p:nvPr/>
        </p:nvSpPr>
        <p:spPr>
          <a:xfrm>
            <a:off x="6551722" y="1349405"/>
            <a:ext cx="47140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En </a:t>
            </a:r>
            <a:r>
              <a:rPr lang="it-IT" b="1"/>
              <a:t>2021</a:t>
            </a:r>
            <a:r>
              <a:rPr lang="it-IT"/>
              <a:t>, la dépense pour l’éducation s’élève à </a:t>
            </a:r>
            <a:r>
              <a:rPr lang="it-IT" b="1"/>
              <a:t>168,8 milliards </a:t>
            </a:r>
            <a:r>
              <a:rPr lang="it-IT"/>
              <a:t>d’euros.</a:t>
            </a:r>
            <a:endParaRPr lang="it-IT" b="1"/>
          </a:p>
          <a:p>
            <a:endParaRPr lang="it-IT"/>
          </a:p>
          <a:p>
            <a:r>
              <a:rPr lang="it-IT" b="1"/>
              <a:t>Un poste de dépenses </a:t>
            </a:r>
            <a:r>
              <a:rPr lang="it-IT"/>
              <a:t>: una voce di spesa</a:t>
            </a:r>
          </a:p>
          <a:p>
            <a:endParaRPr lang="it-IT"/>
          </a:p>
          <a:p>
            <a:r>
              <a:rPr lang="it-IT" b="1"/>
              <a:t>Premier degré </a:t>
            </a:r>
            <a:r>
              <a:rPr lang="it-IT"/>
              <a:t>(v. fiche précédente) : scuola primaria → scuola elementare</a:t>
            </a:r>
          </a:p>
          <a:p>
            <a:endParaRPr lang="it-IT"/>
          </a:p>
          <a:p>
            <a:r>
              <a:rPr lang="it-IT" b="1"/>
              <a:t>Second degré </a:t>
            </a:r>
            <a:r>
              <a:rPr lang="it-IT"/>
              <a:t>: scuola secondaria di primo grado + scuola secondaria di secondo grado → scuole medie inferiori e superiori.</a:t>
            </a:r>
          </a:p>
          <a:p>
            <a:endParaRPr lang="it-IT"/>
          </a:p>
          <a:p>
            <a:r>
              <a:rPr lang="it-IT" b="1"/>
              <a:t>Supérieur</a:t>
            </a:r>
            <a:r>
              <a:rPr lang="it-IT"/>
              <a:t> : livello universitario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04B7C34-86E5-4B99-8544-AC14DD58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65CCE5-DAD7-4983-9572-10D9149C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46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CA1D28-8F1C-4343-A781-308052089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52" t="63262" r="40729" b="4840"/>
          <a:stretch/>
        </p:blipFill>
        <p:spPr>
          <a:xfrm>
            <a:off x="1643201" y="505796"/>
            <a:ext cx="3852435" cy="549177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8DCA8B-C2D6-428D-9378-45F032006D9A}"/>
              </a:ext>
            </a:extLst>
          </p:cNvPr>
          <p:cNvSpPr txBox="1"/>
          <p:nvPr/>
        </p:nvSpPr>
        <p:spPr>
          <a:xfrm>
            <a:off x="6773662" y="1100831"/>
            <a:ext cx="4509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Investit</a:t>
            </a:r>
            <a:r>
              <a:rPr lang="it-IT"/>
              <a:t> : 3° personne du singulier indicatif présent du verbe du 2° groupe </a:t>
            </a:r>
            <a:r>
              <a:rPr lang="it-IT" b="1"/>
              <a:t>investir</a:t>
            </a:r>
          </a:p>
          <a:p>
            <a:endParaRPr lang="it-IT"/>
          </a:p>
          <a:p>
            <a:r>
              <a:rPr lang="it-IT" b="1"/>
              <a:t>PIB</a:t>
            </a:r>
            <a:r>
              <a:rPr lang="it-IT"/>
              <a:t> : Produit Intérieur Brut</a:t>
            </a:r>
          </a:p>
          <a:p>
            <a:endParaRPr lang="it-IT"/>
          </a:p>
          <a:p>
            <a:r>
              <a:rPr lang="it-IT" b="1"/>
              <a:t>En % </a:t>
            </a:r>
            <a:r>
              <a:rPr lang="it-IT"/>
              <a:t>: en pourcentage (m.)</a:t>
            </a:r>
          </a:p>
          <a:p>
            <a:endParaRPr lang="it-IT"/>
          </a:p>
          <a:p>
            <a:r>
              <a:rPr lang="it-IT"/>
              <a:t>En </a:t>
            </a:r>
            <a:r>
              <a:rPr lang="it-IT" b="1"/>
              <a:t>2021</a:t>
            </a:r>
            <a:r>
              <a:rPr lang="it-IT"/>
              <a:t>, la part du PIB consacré à l’éducation est remontée à </a:t>
            </a:r>
            <a:r>
              <a:rPr lang="it-IT" b="1"/>
              <a:t>6,8%.</a:t>
            </a:r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E81990D-4263-4FFA-8FF2-3DAB3232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C7AC1AC-1AAC-45AB-86DA-BCE0AB6D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54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FB15532-7BA3-44A1-9F86-440210B21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28" t="62897" r="20782" b="3393"/>
          <a:stretch/>
        </p:blipFill>
        <p:spPr>
          <a:xfrm>
            <a:off x="1731146" y="287706"/>
            <a:ext cx="2870892" cy="5974549"/>
          </a:xfrm>
          <a:prstGeom prst="rect">
            <a:avLst/>
          </a:prstGeom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2DF38444-CF83-46E9-AD2A-B80E61A33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132897"/>
              </p:ext>
            </p:extLst>
          </p:nvPr>
        </p:nvGraphicFramePr>
        <p:xfrm>
          <a:off x="5335695" y="287706"/>
          <a:ext cx="6213784" cy="378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0F0929-A436-41F7-A0A1-C50E4F26614E}"/>
              </a:ext>
            </a:extLst>
          </p:cNvPr>
          <p:cNvSpPr txBox="1"/>
          <p:nvPr/>
        </p:nvSpPr>
        <p:spPr>
          <a:xfrm>
            <a:off x="6223247" y="4518733"/>
            <a:ext cx="5122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Paie</a:t>
            </a:r>
            <a:r>
              <a:rPr lang="it-IT"/>
              <a:t> : 3°  personne du singulier indicatif présent du verbe </a:t>
            </a:r>
            <a:r>
              <a:rPr lang="it-IT" b="1"/>
              <a:t>payer</a:t>
            </a:r>
          </a:p>
          <a:p>
            <a:endParaRPr lang="it-IT"/>
          </a:p>
          <a:p>
            <a:r>
              <a:rPr lang="it-IT" b="1"/>
              <a:t>Collectivités territoriales </a:t>
            </a:r>
            <a:r>
              <a:rPr lang="it-IT"/>
              <a:t>: enti locali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69DAC96-394F-4258-B234-CB640943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E1EFB6C-F761-4EDC-B2BB-D4CB6660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4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85C8D4C-CE02-47EC-A5D6-5369444DB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14" t="63116" r="834" b="6421"/>
          <a:stretch/>
        </p:blipFill>
        <p:spPr>
          <a:xfrm>
            <a:off x="1485899" y="514957"/>
            <a:ext cx="3370185" cy="617128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8109A3-3352-4013-BCAB-0F7E7C23D31D}"/>
              </a:ext>
            </a:extLst>
          </p:cNvPr>
          <p:cNvSpPr txBox="1"/>
          <p:nvPr/>
        </p:nvSpPr>
        <p:spPr>
          <a:xfrm>
            <a:off x="5965794" y="1390650"/>
            <a:ext cx="5007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En 2021, le coût moyen par élève ou étudiant est de  9 360 €</a:t>
            </a:r>
          </a:p>
          <a:p>
            <a:endParaRPr lang="it-IT"/>
          </a:p>
          <a:p>
            <a:r>
              <a:rPr lang="it-IT" b="1"/>
              <a:t>Coûter, coût </a:t>
            </a:r>
            <a:r>
              <a:rPr lang="it-IT"/>
              <a:t>: costare, costo.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75DF155-91B7-4593-BAF7-B20D4EED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0964" y="6227041"/>
            <a:ext cx="4114800" cy="365125"/>
          </a:xfrm>
        </p:spPr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65CE85-B4A8-4DD3-841E-B3425E7F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99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AC1FFBE-DBF3-4310-A3E9-D12E557C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D2E8AB3-A8BF-425F-997A-0E3C2318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9</a:t>
            </a:fld>
            <a:endParaRPr lang="fr-FR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499C467-5DAB-4A6B-8CE8-DEA75DD33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168" y="1974442"/>
            <a:ext cx="286537" cy="3414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FDF339A-23B8-4D13-B272-6DEDCC59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21" y="5188697"/>
            <a:ext cx="286537" cy="34140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434018-94F5-4C79-997F-56022540FDC1}"/>
              </a:ext>
            </a:extLst>
          </p:cNvPr>
          <p:cNvSpPr txBox="1"/>
          <p:nvPr/>
        </p:nvSpPr>
        <p:spPr>
          <a:xfrm>
            <a:off x="3805382" y="2623127"/>
            <a:ext cx="296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 </a:t>
            </a:r>
            <a:r>
              <a:rPr lang="it-IT" sz="1600">
                <a:solidFill>
                  <a:srgbClr val="FF0000"/>
                </a:solidFill>
              </a:rPr>
              <a:t>Presque 800 000.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A3D70C-40F0-48A3-9FCF-D8C65DA4829E}"/>
              </a:ext>
            </a:extLst>
          </p:cNvPr>
          <p:cNvSpPr txBox="1"/>
          <p:nvPr/>
        </p:nvSpPr>
        <p:spPr>
          <a:xfrm>
            <a:off x="3934690" y="329738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rgbClr val="FF0000"/>
                </a:solidFill>
              </a:rPr>
              <a:t>17 ans et plus.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846775-807E-49F6-8216-7FCC966C21DD}"/>
              </a:ext>
            </a:extLst>
          </p:cNvPr>
          <p:cNvSpPr txBox="1"/>
          <p:nvPr/>
        </p:nvSpPr>
        <p:spPr>
          <a:xfrm>
            <a:off x="4036292" y="3943927"/>
            <a:ext cx="267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rgbClr val="FF0000"/>
                </a:solidFill>
              </a:rPr>
              <a:t>Ils vivent dans le Nord.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40F6C8-8827-47F4-A054-140AE31E92F4}"/>
              </a:ext>
            </a:extLst>
          </p:cNvPr>
          <p:cNvSpPr txBox="1"/>
          <p:nvPr/>
        </p:nvSpPr>
        <p:spPr>
          <a:xfrm>
            <a:off x="2078181" y="840508"/>
            <a:ext cx="7924801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600" b="1"/>
              <a:t>Compréhension</a:t>
            </a:r>
          </a:p>
          <a:p>
            <a:pPr>
              <a:spcBef>
                <a:spcPts val="600"/>
              </a:spcBef>
            </a:pPr>
            <a:endParaRPr lang="fr-FR" sz="1600"/>
          </a:p>
          <a:p>
            <a:pPr>
              <a:spcBef>
                <a:spcPts val="600"/>
              </a:spcBef>
            </a:pPr>
            <a:r>
              <a:rPr lang="fr-FR" sz="1600"/>
              <a:t>1.	Parmi les 11.8% de jeunes Français qui éprouvent des difficultés de lecture, 20% ont dépassé le collège ou un cursus professionnel court.</a:t>
            </a:r>
          </a:p>
          <a:p>
            <a:pPr algn="ctr">
              <a:spcBef>
                <a:spcPts val="600"/>
              </a:spcBef>
            </a:pPr>
            <a:r>
              <a:rPr lang="fr-FR" sz="1600"/>
              <a:t>Vrai			 Faux</a:t>
            </a:r>
          </a:p>
          <a:p>
            <a:pPr>
              <a:spcBef>
                <a:spcPts val="600"/>
              </a:spcBef>
            </a:pPr>
            <a:r>
              <a:rPr lang="fr-FR" sz="1600"/>
              <a:t>2.	Combien de jeunes ont participé aux tests de lecture?</a:t>
            </a:r>
          </a:p>
          <a:p>
            <a:pPr>
              <a:spcBef>
                <a:spcPts val="600"/>
              </a:spcBef>
            </a:pPr>
            <a:r>
              <a:rPr lang="fr-FR" sz="1600"/>
              <a:t>……………………………………………………………………………………………………</a:t>
            </a:r>
          </a:p>
          <a:p>
            <a:pPr>
              <a:spcBef>
                <a:spcPts val="600"/>
              </a:spcBef>
            </a:pPr>
            <a:r>
              <a:rPr lang="fr-FR" sz="1600"/>
              <a:t>3.	Quel âge ont-ils?</a:t>
            </a:r>
          </a:p>
          <a:p>
            <a:pPr>
              <a:spcBef>
                <a:spcPts val="600"/>
              </a:spcBef>
            </a:pPr>
            <a:r>
              <a:rPr lang="fr-FR" sz="1600"/>
              <a:t>……………………………………………………………………………………………………</a:t>
            </a:r>
          </a:p>
          <a:p>
            <a:pPr>
              <a:spcBef>
                <a:spcPts val="600"/>
              </a:spcBef>
            </a:pPr>
            <a:r>
              <a:rPr lang="fr-FR" sz="1600"/>
              <a:t>4.	Où vivent les jeunes qui ont le plus de difficulté?</a:t>
            </a:r>
          </a:p>
          <a:p>
            <a:pPr>
              <a:spcBef>
                <a:spcPts val="600"/>
              </a:spcBef>
            </a:pPr>
            <a:r>
              <a:rPr lang="fr-FR" sz="1600"/>
              <a:t>……………………………………………………………………………………………………</a:t>
            </a:r>
          </a:p>
          <a:p>
            <a:pPr>
              <a:spcBef>
                <a:spcPts val="600"/>
              </a:spcBef>
            </a:pPr>
            <a:r>
              <a:rPr lang="fr-FR" sz="1600"/>
              <a:t>5.	En 2021, combien y avait-il d’élèves, étudiants et apprentis en France?</a:t>
            </a:r>
          </a:p>
          <a:p>
            <a:pPr>
              <a:spcBef>
                <a:spcPts val="600"/>
              </a:spcBef>
            </a:pPr>
            <a:r>
              <a:rPr lang="fr-FR" sz="1600"/>
              <a:t>•	156 000</a:t>
            </a:r>
          </a:p>
          <a:p>
            <a:pPr>
              <a:spcBef>
                <a:spcPts val="600"/>
              </a:spcBef>
            </a:pPr>
            <a:r>
              <a:rPr lang="fr-FR" sz="1600"/>
              <a:t>•	156 000 000</a:t>
            </a:r>
          </a:p>
          <a:p>
            <a:pPr>
              <a:spcBef>
                <a:spcPts val="600"/>
              </a:spcBef>
            </a:pPr>
            <a:r>
              <a:rPr lang="fr-FR" sz="1600"/>
              <a:t>•	15 600 000</a:t>
            </a:r>
          </a:p>
        </p:txBody>
      </p:sp>
    </p:spTree>
    <p:extLst>
      <p:ext uri="{BB962C8B-B14F-4D97-AF65-F5344CB8AC3E}">
        <p14:creationId xmlns:p14="http://schemas.microsoft.com/office/powerpoint/2010/main" val="29049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ucid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4603</TotalTime>
  <Words>706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Nunito</vt:lpstr>
      <vt:lpstr>Raleway</vt:lpstr>
      <vt:lpstr>Office Theme</vt:lpstr>
      <vt:lpstr>Les chiffres de  l’éducation*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24</cp:revision>
  <dcterms:created xsi:type="dcterms:W3CDTF">2020-12-19T22:48:03Z</dcterms:created>
  <dcterms:modified xsi:type="dcterms:W3CDTF">2022-12-14T10:02:08Z</dcterms:modified>
</cp:coreProperties>
</file>