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86" r:id="rId2"/>
    <p:sldId id="290" r:id="rId3"/>
    <p:sldId id="287" r:id="rId4"/>
    <p:sldId id="291" r:id="rId5"/>
    <p:sldId id="288" r:id="rId6"/>
    <p:sldId id="292" r:id="rId7"/>
    <p:sldId id="289" r:id="rId8"/>
    <p:sldId id="258" r:id="rId9"/>
    <p:sldId id="259" r:id="rId10"/>
    <p:sldId id="256" r:id="rId11"/>
    <p:sldId id="260" r:id="rId12"/>
    <p:sldId id="261" r:id="rId13"/>
    <p:sldId id="262" r:id="rId14"/>
    <p:sldId id="266" r:id="rId15"/>
    <p:sldId id="263" r:id="rId16"/>
    <p:sldId id="274" r:id="rId17"/>
    <p:sldId id="267" r:id="rId18"/>
    <p:sldId id="268" r:id="rId19"/>
    <p:sldId id="269" r:id="rId20"/>
    <p:sldId id="270" r:id="rId21"/>
    <p:sldId id="273" r:id="rId22"/>
    <p:sldId id="271" r:id="rId23"/>
    <p:sldId id="272" r:id="rId24"/>
    <p:sldId id="275" r:id="rId25"/>
    <p:sldId id="276" r:id="rId26"/>
    <p:sldId id="277" r:id="rId27"/>
    <p:sldId id="294" r:id="rId28"/>
    <p:sldId id="295" r:id="rId29"/>
    <p:sldId id="296" r:id="rId30"/>
    <p:sldId id="278" r:id="rId31"/>
    <p:sldId id="293" r:id="rId32"/>
    <p:sldId id="280" r:id="rId33"/>
    <p:sldId id="257" r:id="rId34"/>
    <p:sldId id="297" r:id="rId35"/>
    <p:sldId id="298" r:id="rId36"/>
    <p:sldId id="299" r:id="rId37"/>
    <p:sldId id="300" r:id="rId38"/>
    <p:sldId id="301"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24"/>
  </p:normalViewPr>
  <p:slideViewPr>
    <p:cSldViewPr snapToGrid="0" snapToObjects="1">
      <p:cViewPr varScale="1">
        <p:scale>
          <a:sx n="101" d="100"/>
          <a:sy n="101" d="100"/>
        </p:scale>
        <p:origin x="200" y="3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30F93-DD62-B846-B6AC-974DF34D6B67}" type="datetimeFigureOut">
              <a:rPr lang="it-IT" smtClean="0"/>
              <a:t>19/12/22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631F2-4ED8-5E4E-BE24-D101884AD88B}" type="slidenum">
              <a:rPr lang="it-IT" smtClean="0"/>
              <a:t>‹N›</a:t>
            </a:fld>
            <a:endParaRPr lang="it-IT"/>
          </a:p>
        </p:txBody>
      </p:sp>
    </p:spTree>
    <p:extLst>
      <p:ext uri="{BB962C8B-B14F-4D97-AF65-F5344CB8AC3E}">
        <p14:creationId xmlns:p14="http://schemas.microsoft.com/office/powerpoint/2010/main" val="79291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E4631F2-4ED8-5E4E-BE24-D101884AD88B}" type="slidenum">
              <a:rPr lang="it-IT" smtClean="0"/>
              <a:t>19</a:t>
            </a:fld>
            <a:endParaRPr lang="it-IT"/>
          </a:p>
        </p:txBody>
      </p:sp>
    </p:spTree>
    <p:extLst>
      <p:ext uri="{BB962C8B-B14F-4D97-AF65-F5344CB8AC3E}">
        <p14:creationId xmlns:p14="http://schemas.microsoft.com/office/powerpoint/2010/main" val="336759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C40CCE-98F6-184A-9C98-F150893DA5EF}" type="slidenum">
              <a:rPr lang="it-IT" smtClean="0"/>
              <a:t>36</a:t>
            </a:fld>
            <a:endParaRPr lang="it-IT"/>
          </a:p>
        </p:txBody>
      </p:sp>
    </p:spTree>
    <p:extLst>
      <p:ext uri="{BB962C8B-B14F-4D97-AF65-F5344CB8AC3E}">
        <p14:creationId xmlns:p14="http://schemas.microsoft.com/office/powerpoint/2010/main" val="18148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49B78C-2874-1A4B-BFA9-F9A283B50F3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8EDA4C2-9862-4E41-A762-5DD0DAD5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D32722-23BD-0346-BE67-EBDC1BAD847C}"/>
              </a:ext>
            </a:extLst>
          </p:cNvPr>
          <p:cNvSpPr>
            <a:spLocks noGrp="1"/>
          </p:cNvSpPr>
          <p:nvPr>
            <p:ph type="dt" sz="half" idx="10"/>
          </p:nvPr>
        </p:nvSpPr>
        <p:spPr/>
        <p:txBody>
          <a:bodyPr/>
          <a:lstStyle/>
          <a:p>
            <a:fld id="{D679A048-D9FB-B448-B4A1-54153E7F8DDE}" type="datetime1">
              <a:rPr lang="it-IT" smtClean="0"/>
              <a:t>19/12/22</a:t>
            </a:fld>
            <a:endParaRPr lang="it-IT"/>
          </a:p>
        </p:txBody>
      </p:sp>
      <p:sp>
        <p:nvSpPr>
          <p:cNvPr id="5" name="Segnaposto piè di pagina 4">
            <a:extLst>
              <a:ext uri="{FF2B5EF4-FFF2-40B4-BE49-F238E27FC236}">
                <a16:creationId xmlns:a16="http://schemas.microsoft.com/office/drawing/2014/main" id="{191D36A0-46D5-7141-9822-B797D58551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3F7A38-41B6-2341-9E81-12820100E561}"/>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147599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B218A-2261-A745-965F-231DBABC2AE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A1CFA6-C51B-AA40-A45F-A8E87674EAB7}"/>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C4FA5C4-1244-5C47-BEAE-9380B7E4CC8E}"/>
              </a:ext>
            </a:extLst>
          </p:cNvPr>
          <p:cNvSpPr>
            <a:spLocks noGrp="1"/>
          </p:cNvSpPr>
          <p:nvPr>
            <p:ph type="dt" sz="half" idx="10"/>
          </p:nvPr>
        </p:nvSpPr>
        <p:spPr/>
        <p:txBody>
          <a:bodyPr/>
          <a:lstStyle/>
          <a:p>
            <a:fld id="{ADC5A3ED-EB5E-144E-869D-0E9D4D56A983}" type="datetime1">
              <a:rPr lang="it-IT" smtClean="0"/>
              <a:t>19/12/22</a:t>
            </a:fld>
            <a:endParaRPr lang="it-IT"/>
          </a:p>
        </p:txBody>
      </p:sp>
      <p:sp>
        <p:nvSpPr>
          <p:cNvPr id="5" name="Segnaposto piè di pagina 4">
            <a:extLst>
              <a:ext uri="{FF2B5EF4-FFF2-40B4-BE49-F238E27FC236}">
                <a16:creationId xmlns:a16="http://schemas.microsoft.com/office/drawing/2014/main" id="{88CA9539-4B14-CE42-AFAC-9A89A3E050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0EA98D-FD2B-7541-9440-7F294EC26656}"/>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30503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EFA4A1-0D22-1940-9D61-7909287F4BD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64904C5-DD9B-F84F-B5B3-AE215DC9A71E}"/>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5FA4CC4-BD75-F843-BFC2-12EF10CBA3F7}"/>
              </a:ext>
            </a:extLst>
          </p:cNvPr>
          <p:cNvSpPr>
            <a:spLocks noGrp="1"/>
          </p:cNvSpPr>
          <p:nvPr>
            <p:ph type="dt" sz="half" idx="10"/>
          </p:nvPr>
        </p:nvSpPr>
        <p:spPr/>
        <p:txBody>
          <a:bodyPr/>
          <a:lstStyle/>
          <a:p>
            <a:fld id="{1E76931B-2618-A747-A697-2FD2025683DA}" type="datetime1">
              <a:rPr lang="it-IT" smtClean="0"/>
              <a:t>19/12/22</a:t>
            </a:fld>
            <a:endParaRPr lang="it-IT"/>
          </a:p>
        </p:txBody>
      </p:sp>
      <p:sp>
        <p:nvSpPr>
          <p:cNvPr id="5" name="Segnaposto piè di pagina 4">
            <a:extLst>
              <a:ext uri="{FF2B5EF4-FFF2-40B4-BE49-F238E27FC236}">
                <a16:creationId xmlns:a16="http://schemas.microsoft.com/office/drawing/2014/main" id="{C14556C4-80CD-4444-B2D7-62C9C13EEF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05D5775-CB61-944B-B8A2-BC849607DB09}"/>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36305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562A82-083F-5D4B-8137-45B0F1CB77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38601D-BBCF-DD41-8E7B-D5B8D890FA60}"/>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872B12F-30E4-DA40-BD6B-93C8ED6870C2}"/>
              </a:ext>
            </a:extLst>
          </p:cNvPr>
          <p:cNvSpPr>
            <a:spLocks noGrp="1"/>
          </p:cNvSpPr>
          <p:nvPr>
            <p:ph type="dt" sz="half" idx="10"/>
          </p:nvPr>
        </p:nvSpPr>
        <p:spPr/>
        <p:txBody>
          <a:bodyPr/>
          <a:lstStyle/>
          <a:p>
            <a:fld id="{44AFBCE5-9C23-C64B-A260-2FAA1FBBFA5F}" type="datetime1">
              <a:rPr lang="it-IT" smtClean="0"/>
              <a:t>19/12/22</a:t>
            </a:fld>
            <a:endParaRPr lang="it-IT"/>
          </a:p>
        </p:txBody>
      </p:sp>
      <p:sp>
        <p:nvSpPr>
          <p:cNvPr id="5" name="Segnaposto piè di pagina 4">
            <a:extLst>
              <a:ext uri="{FF2B5EF4-FFF2-40B4-BE49-F238E27FC236}">
                <a16:creationId xmlns:a16="http://schemas.microsoft.com/office/drawing/2014/main" id="{6690A8CA-EEF8-024B-9E89-718FA158F0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366FF0-A57B-A94D-8710-41F2B693C38D}"/>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373347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F9FB0B-3F18-8C48-8BB7-12158DB909D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12E24ED-6B5F-C643-BB76-6382E11351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B1CFDCA-B3DC-064B-BF75-AC3B03B32A60}"/>
              </a:ext>
            </a:extLst>
          </p:cNvPr>
          <p:cNvSpPr>
            <a:spLocks noGrp="1"/>
          </p:cNvSpPr>
          <p:nvPr>
            <p:ph type="dt" sz="half" idx="10"/>
          </p:nvPr>
        </p:nvSpPr>
        <p:spPr/>
        <p:txBody>
          <a:bodyPr/>
          <a:lstStyle/>
          <a:p>
            <a:fld id="{D4EA91B1-6060-5447-B65F-893508AF2F3F}" type="datetime1">
              <a:rPr lang="it-IT" smtClean="0"/>
              <a:t>19/12/22</a:t>
            </a:fld>
            <a:endParaRPr lang="it-IT"/>
          </a:p>
        </p:txBody>
      </p:sp>
      <p:sp>
        <p:nvSpPr>
          <p:cNvPr id="5" name="Segnaposto piè di pagina 4">
            <a:extLst>
              <a:ext uri="{FF2B5EF4-FFF2-40B4-BE49-F238E27FC236}">
                <a16:creationId xmlns:a16="http://schemas.microsoft.com/office/drawing/2014/main" id="{3352AAAE-F54C-D749-9A20-A40575D46C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060B5C-473A-9D47-8C69-2E0E514F6059}"/>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286600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10D31-CCBA-304A-8074-2A0D4817A03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3C71BEB-3F24-514F-AC05-A4057AB9F913}"/>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1139417E-149D-7A4F-ACBA-15073CD8ACF4}"/>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367E9E7-B976-DF4B-9743-8FFCCFD7110C}"/>
              </a:ext>
            </a:extLst>
          </p:cNvPr>
          <p:cNvSpPr>
            <a:spLocks noGrp="1"/>
          </p:cNvSpPr>
          <p:nvPr>
            <p:ph type="dt" sz="half" idx="10"/>
          </p:nvPr>
        </p:nvSpPr>
        <p:spPr/>
        <p:txBody>
          <a:bodyPr/>
          <a:lstStyle/>
          <a:p>
            <a:fld id="{A152136D-E8B2-AB44-BF37-96817E7CFD2B}" type="datetime1">
              <a:rPr lang="it-IT" smtClean="0"/>
              <a:t>19/12/22</a:t>
            </a:fld>
            <a:endParaRPr lang="it-IT"/>
          </a:p>
        </p:txBody>
      </p:sp>
      <p:sp>
        <p:nvSpPr>
          <p:cNvPr id="6" name="Segnaposto piè di pagina 5">
            <a:extLst>
              <a:ext uri="{FF2B5EF4-FFF2-40B4-BE49-F238E27FC236}">
                <a16:creationId xmlns:a16="http://schemas.microsoft.com/office/drawing/2014/main" id="{6A30EDFA-93AD-B742-81A7-6CA0C20AA6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A8061C4-C8E1-AF49-9B60-CF37CDE6C586}"/>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31306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72FD21-6EC4-684F-A784-BB7D679A9E6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D4FA91A-7B51-8243-8384-F6CDA9467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E373024-3C02-9945-B940-93179D496A3B}"/>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1FE61B5-FEEE-8A46-85A4-958B8F6CF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65992CE0-A188-2C41-B23A-E1984F5925A3}"/>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8C6A3C33-E7C0-844E-9A24-F9A354F5784C}"/>
              </a:ext>
            </a:extLst>
          </p:cNvPr>
          <p:cNvSpPr>
            <a:spLocks noGrp="1"/>
          </p:cNvSpPr>
          <p:nvPr>
            <p:ph type="dt" sz="half" idx="10"/>
          </p:nvPr>
        </p:nvSpPr>
        <p:spPr/>
        <p:txBody>
          <a:bodyPr/>
          <a:lstStyle/>
          <a:p>
            <a:fld id="{D3CB45E5-9E47-334F-977F-870A039F98E7}" type="datetime1">
              <a:rPr lang="it-IT" smtClean="0"/>
              <a:t>19/12/22</a:t>
            </a:fld>
            <a:endParaRPr lang="it-IT"/>
          </a:p>
        </p:txBody>
      </p:sp>
      <p:sp>
        <p:nvSpPr>
          <p:cNvPr id="8" name="Segnaposto piè di pagina 7">
            <a:extLst>
              <a:ext uri="{FF2B5EF4-FFF2-40B4-BE49-F238E27FC236}">
                <a16:creationId xmlns:a16="http://schemas.microsoft.com/office/drawing/2014/main" id="{1E178E5D-40A6-DC4A-B3A5-2365AE436AA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9C063C9-02D4-374E-8D0F-92701D720FA6}"/>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351425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EE038F-6C48-2C48-8EA4-6FBF531EAD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FCB477D-3100-074C-A147-CCC5959CE8FC}"/>
              </a:ext>
            </a:extLst>
          </p:cNvPr>
          <p:cNvSpPr>
            <a:spLocks noGrp="1"/>
          </p:cNvSpPr>
          <p:nvPr>
            <p:ph type="dt" sz="half" idx="10"/>
          </p:nvPr>
        </p:nvSpPr>
        <p:spPr/>
        <p:txBody>
          <a:bodyPr/>
          <a:lstStyle/>
          <a:p>
            <a:fld id="{295985BE-56E1-7C4D-9711-EA4387DE4B62}" type="datetime1">
              <a:rPr lang="it-IT" smtClean="0"/>
              <a:t>19/12/22</a:t>
            </a:fld>
            <a:endParaRPr lang="it-IT"/>
          </a:p>
        </p:txBody>
      </p:sp>
      <p:sp>
        <p:nvSpPr>
          <p:cNvPr id="4" name="Segnaposto piè di pagina 3">
            <a:extLst>
              <a:ext uri="{FF2B5EF4-FFF2-40B4-BE49-F238E27FC236}">
                <a16:creationId xmlns:a16="http://schemas.microsoft.com/office/drawing/2014/main" id="{FE355B93-BD4D-7E42-A280-DBC61164E1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8D5F05B-87C7-8D40-B530-038FEE0DC892}"/>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43058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63C3E5-9391-6147-A515-1763A1CCE908}"/>
              </a:ext>
            </a:extLst>
          </p:cNvPr>
          <p:cNvSpPr>
            <a:spLocks noGrp="1"/>
          </p:cNvSpPr>
          <p:nvPr>
            <p:ph type="dt" sz="half" idx="10"/>
          </p:nvPr>
        </p:nvSpPr>
        <p:spPr/>
        <p:txBody>
          <a:bodyPr/>
          <a:lstStyle/>
          <a:p>
            <a:fld id="{E4D7DBD8-CD87-A54F-9524-E142D4D02FD6}" type="datetime1">
              <a:rPr lang="it-IT" smtClean="0"/>
              <a:t>19/12/22</a:t>
            </a:fld>
            <a:endParaRPr lang="it-IT"/>
          </a:p>
        </p:txBody>
      </p:sp>
      <p:sp>
        <p:nvSpPr>
          <p:cNvPr id="3" name="Segnaposto piè di pagina 2">
            <a:extLst>
              <a:ext uri="{FF2B5EF4-FFF2-40B4-BE49-F238E27FC236}">
                <a16:creationId xmlns:a16="http://schemas.microsoft.com/office/drawing/2014/main" id="{6DBFC566-D051-B948-B1F9-E40AE3CF43E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CD60C21-5BF4-D145-80EE-78E9FD845190}"/>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333869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ED67AC-E9FF-A849-A22A-752FBE8037C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AE46281-637E-BC42-99BC-4A25D6AC4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2EAD11B9-99FF-A444-B755-C6DB1525F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B1DFCF0-C199-7341-AAA5-F3C5ECAE9A70}"/>
              </a:ext>
            </a:extLst>
          </p:cNvPr>
          <p:cNvSpPr>
            <a:spLocks noGrp="1"/>
          </p:cNvSpPr>
          <p:nvPr>
            <p:ph type="dt" sz="half" idx="10"/>
          </p:nvPr>
        </p:nvSpPr>
        <p:spPr/>
        <p:txBody>
          <a:bodyPr/>
          <a:lstStyle/>
          <a:p>
            <a:fld id="{B9850C3A-CBCF-244B-B929-36FD45C01DEB}" type="datetime1">
              <a:rPr lang="it-IT" smtClean="0"/>
              <a:t>19/12/22</a:t>
            </a:fld>
            <a:endParaRPr lang="it-IT"/>
          </a:p>
        </p:txBody>
      </p:sp>
      <p:sp>
        <p:nvSpPr>
          <p:cNvPr id="6" name="Segnaposto piè di pagina 5">
            <a:extLst>
              <a:ext uri="{FF2B5EF4-FFF2-40B4-BE49-F238E27FC236}">
                <a16:creationId xmlns:a16="http://schemas.microsoft.com/office/drawing/2014/main" id="{D2CE45F2-F122-1244-8E55-71675B302E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4D653EC-68BB-6A4D-9A96-21C905740878}"/>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206689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CE143B-BAC4-AB46-A30E-8EC5DDB14DD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927BAA0-A7DA-FF4D-B334-BCC3BA35F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8FBCEFB-5409-CD40-83B3-FE86DED25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2E9EA47-0FD5-2F46-8026-77487B053FD9}"/>
              </a:ext>
            </a:extLst>
          </p:cNvPr>
          <p:cNvSpPr>
            <a:spLocks noGrp="1"/>
          </p:cNvSpPr>
          <p:nvPr>
            <p:ph type="dt" sz="half" idx="10"/>
          </p:nvPr>
        </p:nvSpPr>
        <p:spPr/>
        <p:txBody>
          <a:bodyPr/>
          <a:lstStyle/>
          <a:p>
            <a:fld id="{1F2C599E-FBFF-6546-86BB-20264708F408}" type="datetime1">
              <a:rPr lang="it-IT" smtClean="0"/>
              <a:t>19/12/22</a:t>
            </a:fld>
            <a:endParaRPr lang="it-IT"/>
          </a:p>
        </p:txBody>
      </p:sp>
      <p:sp>
        <p:nvSpPr>
          <p:cNvPr id="6" name="Segnaposto piè di pagina 5">
            <a:extLst>
              <a:ext uri="{FF2B5EF4-FFF2-40B4-BE49-F238E27FC236}">
                <a16:creationId xmlns:a16="http://schemas.microsoft.com/office/drawing/2014/main" id="{29F30357-F6A8-4D4E-9476-B0FE4ABAE9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DCF82E-E1EB-764C-A396-F7A5CC0D93DB}"/>
              </a:ext>
            </a:extLst>
          </p:cNvPr>
          <p:cNvSpPr>
            <a:spLocks noGrp="1"/>
          </p:cNvSpPr>
          <p:nvPr>
            <p:ph type="sldNum" sz="quarter" idx="12"/>
          </p:nvPr>
        </p:nvSpPr>
        <p:spPr/>
        <p:txBody>
          <a:bodyPr/>
          <a:lstStyle/>
          <a:p>
            <a:fld id="{94F455BA-834C-2144-8D91-861DB94FAEBF}" type="slidenum">
              <a:rPr lang="it-IT" smtClean="0"/>
              <a:t>‹N›</a:t>
            </a:fld>
            <a:endParaRPr lang="it-IT"/>
          </a:p>
        </p:txBody>
      </p:sp>
    </p:spTree>
    <p:extLst>
      <p:ext uri="{BB962C8B-B14F-4D97-AF65-F5344CB8AC3E}">
        <p14:creationId xmlns:p14="http://schemas.microsoft.com/office/powerpoint/2010/main" val="247408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7AF3DC0-E61A-6A47-B07B-36F91DF48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7E3DF8C-85A9-4F45-A4DA-881021EB3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C7AAF1F-C308-BF44-8354-06F9FC732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1C1C1-64AF-664A-A768-D6614BACCF18}" type="datetime1">
              <a:rPr lang="it-IT" smtClean="0"/>
              <a:t>19/12/22</a:t>
            </a:fld>
            <a:endParaRPr lang="it-IT"/>
          </a:p>
        </p:txBody>
      </p:sp>
      <p:sp>
        <p:nvSpPr>
          <p:cNvPr id="5" name="Segnaposto piè di pagina 4">
            <a:extLst>
              <a:ext uri="{FF2B5EF4-FFF2-40B4-BE49-F238E27FC236}">
                <a16:creationId xmlns:a16="http://schemas.microsoft.com/office/drawing/2014/main" id="{BFC0D74A-3BC5-0A4E-A7FA-3058671113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EEFA0FF-79A7-944A-A66D-F0AF959A5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455BA-834C-2144-8D91-861DB94FAEBF}" type="slidenum">
              <a:rPr lang="it-IT" smtClean="0"/>
              <a:t>‹N›</a:t>
            </a:fld>
            <a:endParaRPr lang="it-IT"/>
          </a:p>
        </p:txBody>
      </p:sp>
    </p:spTree>
    <p:extLst>
      <p:ext uri="{BB962C8B-B14F-4D97-AF65-F5344CB8AC3E}">
        <p14:creationId xmlns:p14="http://schemas.microsoft.com/office/powerpoint/2010/main" val="1463046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AE77C74-8C2F-6D4F-A5DC-36F591D970CF}"/>
              </a:ext>
            </a:extLst>
          </p:cNvPr>
          <p:cNvPicPr>
            <a:picLocks noChangeAspect="1"/>
          </p:cNvPicPr>
          <p:nvPr/>
        </p:nvPicPr>
        <p:blipFill rotWithShape="1">
          <a:blip r:embed="rId2"/>
          <a:srcRect t="1" b="52222"/>
          <a:stretch/>
        </p:blipFill>
        <p:spPr>
          <a:xfrm>
            <a:off x="2037860" y="241300"/>
            <a:ext cx="7879285" cy="6502400"/>
          </a:xfrm>
          <a:prstGeom prst="rect">
            <a:avLst/>
          </a:prstGeom>
        </p:spPr>
      </p:pic>
      <p:sp>
        <p:nvSpPr>
          <p:cNvPr id="2" name="Segnaposto numero diapositiva 1">
            <a:extLst>
              <a:ext uri="{FF2B5EF4-FFF2-40B4-BE49-F238E27FC236}">
                <a16:creationId xmlns:a16="http://schemas.microsoft.com/office/drawing/2014/main" id="{B1601F47-A8FA-474F-B876-62494957AC04}"/>
              </a:ext>
            </a:extLst>
          </p:cNvPr>
          <p:cNvSpPr>
            <a:spLocks noGrp="1"/>
          </p:cNvSpPr>
          <p:nvPr>
            <p:ph type="sldNum" sz="quarter" idx="12"/>
          </p:nvPr>
        </p:nvSpPr>
        <p:spPr/>
        <p:txBody>
          <a:bodyPr/>
          <a:lstStyle/>
          <a:p>
            <a:fld id="{94F455BA-834C-2144-8D91-861DB94FAEBF}" type="slidenum">
              <a:rPr lang="it-IT" smtClean="0"/>
              <a:t>1</a:t>
            </a:fld>
            <a:endParaRPr lang="it-IT"/>
          </a:p>
        </p:txBody>
      </p:sp>
    </p:spTree>
    <p:extLst>
      <p:ext uri="{BB962C8B-B14F-4D97-AF65-F5344CB8AC3E}">
        <p14:creationId xmlns:p14="http://schemas.microsoft.com/office/powerpoint/2010/main" val="212742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711199" y="1142919"/>
            <a:ext cx="3268691" cy="2336192"/>
          </a:xfrm>
          <a:prstGeom prst="rect">
            <a:avLst/>
          </a:prstGeom>
          <a:noFill/>
          <a:ln>
            <a:noFill/>
          </a:ln>
        </p:spPr>
      </p:pic>
      <p:pic>
        <p:nvPicPr>
          <p:cNvPr id="5" name="Immagine 4"/>
          <p:cNvPicPr/>
          <p:nvPr/>
        </p:nvPicPr>
        <p:blipFill>
          <a:blip r:embed="rId3">
            <a:extLst>
              <a:ext uri="{28A0092B-C50C-407E-A947-70E740481C1C}">
                <a14:useLocalDpi xmlns:a14="http://schemas.microsoft.com/office/drawing/2010/main" val="0"/>
              </a:ext>
            </a:extLst>
          </a:blip>
          <a:srcRect/>
          <a:stretch>
            <a:fillRect/>
          </a:stretch>
        </p:blipFill>
        <p:spPr bwMode="auto">
          <a:xfrm>
            <a:off x="584200" y="3766980"/>
            <a:ext cx="3522691" cy="2608108"/>
          </a:xfrm>
          <a:prstGeom prst="rect">
            <a:avLst/>
          </a:prstGeom>
          <a:noFill/>
          <a:ln>
            <a:noFill/>
          </a:ln>
        </p:spPr>
      </p:pic>
      <p:sp>
        <p:nvSpPr>
          <p:cNvPr id="7" name="Rettangolo 6"/>
          <p:cNvSpPr/>
          <p:nvPr/>
        </p:nvSpPr>
        <p:spPr>
          <a:xfrm>
            <a:off x="3763990" y="121822"/>
            <a:ext cx="3688830" cy="584775"/>
          </a:xfrm>
          <a:prstGeom prst="rect">
            <a:avLst/>
          </a:prstGeom>
        </p:spPr>
        <p:txBody>
          <a:bodyPr wrap="none">
            <a:spAutoFit/>
          </a:bodyPr>
          <a:lstStyle/>
          <a:p>
            <a:r>
              <a:rPr lang="it-IT" sz="3200" b="1" dirty="0" err="1">
                <a:solidFill>
                  <a:srgbClr val="FF0000"/>
                </a:solidFill>
                <a:cs typeface="Arial"/>
              </a:rPr>
              <a:t>Traditional</a:t>
            </a:r>
            <a:r>
              <a:rPr lang="it-IT" sz="3200" b="1" dirty="0">
                <a:solidFill>
                  <a:srgbClr val="FF0000"/>
                </a:solidFill>
                <a:cs typeface="Arial"/>
              </a:rPr>
              <a:t> Medicine</a:t>
            </a:r>
            <a:endParaRPr lang="it-IT" sz="3200" dirty="0">
              <a:solidFill>
                <a:srgbClr val="FF0000"/>
              </a:solidFill>
              <a:cs typeface="Arial"/>
            </a:endParaRPr>
          </a:p>
        </p:txBody>
      </p:sp>
      <p:sp>
        <p:nvSpPr>
          <p:cNvPr id="8" name="Rettangolo 7"/>
          <p:cNvSpPr/>
          <p:nvPr/>
        </p:nvSpPr>
        <p:spPr>
          <a:xfrm>
            <a:off x="4470400" y="793853"/>
            <a:ext cx="7239001" cy="6247864"/>
          </a:xfrm>
          <a:prstGeom prst="rect">
            <a:avLst/>
          </a:prstGeom>
        </p:spPr>
        <p:txBody>
          <a:bodyPr wrap="square">
            <a:spAutoFit/>
          </a:bodyPr>
          <a:lstStyle/>
          <a:p>
            <a:pPr marL="285750" indent="-285750" algn="just">
              <a:buFont typeface="Wingdings" pitchFamily="2" charset="2"/>
              <a:buChar char="Ø"/>
            </a:pPr>
            <a:r>
              <a:rPr lang="it-IT" sz="2000" dirty="0">
                <a:cs typeface="Arial"/>
              </a:rPr>
              <a:t>For the </a:t>
            </a:r>
            <a:r>
              <a:rPr lang="it-IT" sz="2000" b="1" dirty="0">
                <a:cs typeface="Arial"/>
              </a:rPr>
              <a:t>WHO (World </a:t>
            </a:r>
            <a:r>
              <a:rPr lang="it-IT" sz="2000" b="1" dirty="0" err="1">
                <a:cs typeface="Arial"/>
              </a:rPr>
              <a:t>Health</a:t>
            </a:r>
            <a:r>
              <a:rPr lang="it-IT" sz="2000" b="1" dirty="0">
                <a:cs typeface="Arial"/>
              </a:rPr>
              <a:t> Organization)</a:t>
            </a:r>
            <a:r>
              <a:rPr lang="it-IT" sz="2000" dirty="0">
                <a:cs typeface="Arial"/>
              </a:rPr>
              <a:t> </a:t>
            </a:r>
            <a:r>
              <a:rPr lang="it-IT" sz="2000" dirty="0" err="1">
                <a:cs typeface="Arial"/>
              </a:rPr>
              <a:t>Traditional</a:t>
            </a:r>
            <a:r>
              <a:rPr lang="it-IT" sz="2000" dirty="0">
                <a:cs typeface="Arial"/>
              </a:rPr>
              <a:t> Medicine </a:t>
            </a:r>
            <a:r>
              <a:rPr lang="it-IT" sz="2000" dirty="0" err="1">
                <a:cs typeface="Arial"/>
              </a:rPr>
              <a:t>is</a:t>
            </a:r>
            <a:r>
              <a:rPr lang="it-IT" sz="2000" dirty="0">
                <a:cs typeface="Arial"/>
              </a:rPr>
              <a:t> the sum  </a:t>
            </a:r>
            <a:r>
              <a:rPr lang="it-IT" sz="2000" dirty="0" err="1">
                <a:cs typeface="Arial"/>
              </a:rPr>
              <a:t>total</a:t>
            </a:r>
            <a:r>
              <a:rPr lang="it-IT" sz="2000" dirty="0">
                <a:cs typeface="Arial"/>
              </a:rPr>
              <a:t> of </a:t>
            </a:r>
            <a:r>
              <a:rPr lang="it-IT" sz="2000" dirty="0" err="1">
                <a:cs typeface="Arial"/>
              </a:rPr>
              <a:t>knowledge</a:t>
            </a:r>
            <a:r>
              <a:rPr lang="it-IT" sz="2000" dirty="0">
                <a:cs typeface="Arial"/>
              </a:rPr>
              <a:t>, </a:t>
            </a:r>
            <a:r>
              <a:rPr lang="it-IT" sz="2000" dirty="0" err="1">
                <a:cs typeface="Arial"/>
              </a:rPr>
              <a:t>skills</a:t>
            </a:r>
            <a:r>
              <a:rPr lang="it-IT" sz="2000" dirty="0">
                <a:cs typeface="Arial"/>
              </a:rPr>
              <a:t> and </a:t>
            </a:r>
            <a:r>
              <a:rPr lang="it-IT" sz="2000" dirty="0" err="1">
                <a:cs typeface="Arial"/>
              </a:rPr>
              <a:t>practices</a:t>
            </a:r>
            <a:r>
              <a:rPr lang="it-IT" sz="2000" dirty="0">
                <a:cs typeface="Arial"/>
              </a:rPr>
              <a:t> </a:t>
            </a:r>
            <a:r>
              <a:rPr lang="it-IT" sz="2000" dirty="0" err="1">
                <a:cs typeface="Arial"/>
              </a:rPr>
              <a:t>based</a:t>
            </a:r>
            <a:r>
              <a:rPr lang="it-IT" sz="2000" dirty="0">
                <a:cs typeface="Arial"/>
              </a:rPr>
              <a:t> on the </a:t>
            </a:r>
            <a:r>
              <a:rPr lang="it-IT" sz="2000" dirty="0" err="1">
                <a:cs typeface="Arial"/>
              </a:rPr>
              <a:t>theories</a:t>
            </a:r>
            <a:r>
              <a:rPr lang="it-IT" sz="2000" dirty="0">
                <a:cs typeface="Arial"/>
              </a:rPr>
              <a:t>, </a:t>
            </a:r>
            <a:r>
              <a:rPr lang="it-IT" sz="2000" dirty="0" err="1">
                <a:cs typeface="Arial"/>
              </a:rPr>
              <a:t>beliefs</a:t>
            </a:r>
            <a:r>
              <a:rPr lang="it-IT" sz="2000" dirty="0">
                <a:cs typeface="Arial"/>
              </a:rPr>
              <a:t> and </a:t>
            </a:r>
            <a:r>
              <a:rPr lang="it-IT" sz="2000" dirty="0" err="1">
                <a:cs typeface="Arial"/>
              </a:rPr>
              <a:t>experiences</a:t>
            </a:r>
            <a:r>
              <a:rPr lang="it-IT" sz="2000" dirty="0">
                <a:cs typeface="Arial"/>
              </a:rPr>
              <a:t> </a:t>
            </a:r>
            <a:r>
              <a:rPr lang="it-IT" sz="2000" dirty="0" err="1">
                <a:cs typeface="Arial"/>
              </a:rPr>
              <a:t>indigenous</a:t>
            </a:r>
            <a:r>
              <a:rPr lang="it-IT" sz="2000" dirty="0">
                <a:cs typeface="Arial"/>
              </a:rPr>
              <a:t> to </a:t>
            </a:r>
            <a:r>
              <a:rPr lang="it-IT" sz="2000" dirty="0" err="1">
                <a:cs typeface="Arial"/>
              </a:rPr>
              <a:t>different</a:t>
            </a:r>
            <a:r>
              <a:rPr lang="it-IT" sz="2000" dirty="0">
                <a:cs typeface="Arial"/>
              </a:rPr>
              <a:t> </a:t>
            </a:r>
            <a:r>
              <a:rPr lang="it-IT" sz="2000" dirty="0" err="1">
                <a:cs typeface="Arial"/>
              </a:rPr>
              <a:t>cultures</a:t>
            </a:r>
            <a:r>
              <a:rPr lang="it-IT" sz="2000" dirty="0">
                <a:cs typeface="Arial"/>
              </a:rPr>
              <a:t>, </a:t>
            </a:r>
            <a:r>
              <a:rPr lang="it-IT" sz="2000" dirty="0" err="1">
                <a:cs typeface="Arial"/>
              </a:rPr>
              <a:t>whether</a:t>
            </a:r>
            <a:r>
              <a:rPr lang="it-IT" sz="2000" dirty="0">
                <a:cs typeface="Arial"/>
              </a:rPr>
              <a:t> </a:t>
            </a:r>
            <a:r>
              <a:rPr lang="it-IT" sz="2000" dirty="0" err="1">
                <a:cs typeface="Arial"/>
              </a:rPr>
              <a:t>explicable</a:t>
            </a:r>
            <a:r>
              <a:rPr lang="it-IT" sz="2000" dirty="0">
                <a:cs typeface="Arial"/>
              </a:rPr>
              <a:t> or </a:t>
            </a:r>
            <a:r>
              <a:rPr lang="it-IT" sz="2000" dirty="0" err="1">
                <a:cs typeface="Arial"/>
              </a:rPr>
              <a:t>not</a:t>
            </a:r>
            <a:r>
              <a:rPr lang="it-IT" sz="2000" dirty="0">
                <a:cs typeface="Arial"/>
              </a:rPr>
              <a:t>, </a:t>
            </a:r>
            <a:r>
              <a:rPr lang="it-IT" sz="2000" dirty="0" err="1">
                <a:cs typeface="Arial"/>
              </a:rPr>
              <a:t>used</a:t>
            </a:r>
            <a:r>
              <a:rPr lang="it-IT" sz="2000" dirty="0">
                <a:cs typeface="Arial"/>
              </a:rPr>
              <a:t> in the </a:t>
            </a:r>
            <a:r>
              <a:rPr lang="it-IT" sz="2000" dirty="0" err="1">
                <a:cs typeface="Arial"/>
              </a:rPr>
              <a:t>maintenance</a:t>
            </a:r>
            <a:r>
              <a:rPr lang="it-IT" sz="2000" dirty="0">
                <a:cs typeface="Arial"/>
              </a:rPr>
              <a:t> of </a:t>
            </a:r>
            <a:r>
              <a:rPr lang="it-IT" sz="2000" dirty="0" err="1">
                <a:cs typeface="Arial"/>
              </a:rPr>
              <a:t>health</a:t>
            </a:r>
            <a:r>
              <a:rPr lang="it-IT" sz="2000" dirty="0">
                <a:cs typeface="Arial"/>
              </a:rPr>
              <a:t> </a:t>
            </a:r>
            <a:r>
              <a:rPr lang="it-IT" sz="2000" dirty="0" err="1">
                <a:cs typeface="Arial"/>
              </a:rPr>
              <a:t>as</a:t>
            </a:r>
            <a:r>
              <a:rPr lang="it-IT" sz="2000" dirty="0">
                <a:cs typeface="Arial"/>
              </a:rPr>
              <a:t> </a:t>
            </a:r>
            <a:r>
              <a:rPr lang="it-IT" sz="2000" dirty="0" err="1">
                <a:cs typeface="Arial"/>
              </a:rPr>
              <a:t>well</a:t>
            </a:r>
            <a:r>
              <a:rPr lang="it-IT" sz="2000" dirty="0">
                <a:cs typeface="Arial"/>
              </a:rPr>
              <a:t> </a:t>
            </a:r>
            <a:r>
              <a:rPr lang="it-IT" sz="2000" dirty="0" err="1">
                <a:cs typeface="Arial"/>
              </a:rPr>
              <a:t>as</a:t>
            </a:r>
            <a:r>
              <a:rPr lang="it-IT" sz="2000" dirty="0">
                <a:cs typeface="Arial"/>
              </a:rPr>
              <a:t> in the </a:t>
            </a:r>
            <a:r>
              <a:rPr lang="it-IT" sz="2000" dirty="0" err="1">
                <a:cs typeface="Arial"/>
              </a:rPr>
              <a:t>prevention</a:t>
            </a:r>
            <a:r>
              <a:rPr lang="it-IT" sz="2000" dirty="0">
                <a:cs typeface="Arial"/>
              </a:rPr>
              <a:t>, </a:t>
            </a:r>
            <a:r>
              <a:rPr lang="it-IT" sz="2000" dirty="0" err="1">
                <a:cs typeface="Arial"/>
              </a:rPr>
              <a:t>diagnosis</a:t>
            </a:r>
            <a:r>
              <a:rPr lang="it-IT" sz="2000" dirty="0">
                <a:cs typeface="Arial"/>
              </a:rPr>
              <a:t>, </a:t>
            </a:r>
            <a:r>
              <a:rPr lang="it-IT" sz="2000" dirty="0" err="1">
                <a:cs typeface="Arial"/>
              </a:rPr>
              <a:t>improvement</a:t>
            </a:r>
            <a:r>
              <a:rPr lang="it-IT" sz="2000" dirty="0">
                <a:cs typeface="Arial"/>
              </a:rPr>
              <a:t> or treatment of </a:t>
            </a:r>
            <a:r>
              <a:rPr lang="it-IT" sz="2000" dirty="0" err="1">
                <a:cs typeface="Arial"/>
              </a:rPr>
              <a:t>physical</a:t>
            </a:r>
            <a:r>
              <a:rPr lang="it-IT" sz="2000" dirty="0">
                <a:cs typeface="Arial"/>
              </a:rPr>
              <a:t> and </a:t>
            </a:r>
            <a:r>
              <a:rPr lang="it-IT" sz="2000" dirty="0" err="1">
                <a:cs typeface="Arial"/>
              </a:rPr>
              <a:t>mental</a:t>
            </a:r>
            <a:r>
              <a:rPr lang="it-IT" sz="2000" dirty="0">
                <a:cs typeface="Arial"/>
              </a:rPr>
              <a:t> </a:t>
            </a:r>
            <a:r>
              <a:rPr lang="it-IT" sz="2000" dirty="0" err="1">
                <a:cs typeface="Arial"/>
              </a:rPr>
              <a:t>illness</a:t>
            </a:r>
            <a:r>
              <a:rPr lang="it-IT" sz="2000" dirty="0">
                <a:cs typeface="Arial"/>
              </a:rPr>
              <a:t>.</a:t>
            </a:r>
          </a:p>
          <a:p>
            <a:pPr algn="just"/>
            <a:endParaRPr lang="it-IT" sz="2000" dirty="0">
              <a:cs typeface="Arial"/>
            </a:endParaRPr>
          </a:p>
          <a:p>
            <a:pPr marL="285750" indent="-285750" algn="just">
              <a:buFont typeface="Wingdings" pitchFamily="2" charset="2"/>
              <a:buChar char="Ø"/>
            </a:pPr>
            <a:r>
              <a:rPr lang="it-IT" sz="2000" dirty="0" err="1">
                <a:cs typeface="Arial"/>
              </a:rPr>
              <a:t>Healers</a:t>
            </a:r>
            <a:r>
              <a:rPr lang="it-IT" sz="2000" dirty="0">
                <a:cs typeface="Arial"/>
              </a:rPr>
              <a:t>, </a:t>
            </a:r>
            <a:r>
              <a:rPr lang="it-IT" sz="2000" dirty="0" err="1">
                <a:cs typeface="Arial"/>
              </a:rPr>
              <a:t>especially</a:t>
            </a:r>
            <a:r>
              <a:rPr lang="it-IT" sz="2000" dirty="0">
                <a:cs typeface="Arial"/>
              </a:rPr>
              <a:t> in </a:t>
            </a:r>
            <a:r>
              <a:rPr lang="it-IT" sz="2000" dirty="0" err="1">
                <a:cs typeface="Arial"/>
              </a:rPr>
              <a:t>developing</a:t>
            </a:r>
            <a:r>
              <a:rPr lang="it-IT" sz="2000" dirty="0">
                <a:cs typeface="Arial"/>
              </a:rPr>
              <a:t> </a:t>
            </a:r>
            <a:r>
              <a:rPr lang="it-IT" sz="2000" dirty="0" err="1">
                <a:cs typeface="Arial"/>
              </a:rPr>
              <a:t>countries</a:t>
            </a:r>
            <a:r>
              <a:rPr lang="it-IT" sz="2000" dirty="0">
                <a:cs typeface="Arial"/>
              </a:rPr>
              <a:t>, </a:t>
            </a:r>
            <a:r>
              <a:rPr lang="it-IT" sz="2000" dirty="0" err="1">
                <a:cs typeface="Arial"/>
              </a:rPr>
              <a:t>hand</a:t>
            </a:r>
            <a:r>
              <a:rPr lang="it-IT" sz="2000" dirty="0">
                <a:cs typeface="Arial"/>
              </a:rPr>
              <a:t> down </a:t>
            </a:r>
            <a:r>
              <a:rPr lang="it-IT" sz="2000" dirty="0" err="1">
                <a:cs typeface="Arial"/>
              </a:rPr>
              <a:t>orally</a:t>
            </a:r>
            <a:r>
              <a:rPr lang="it-IT" sz="2000" dirty="0">
                <a:cs typeface="Arial"/>
              </a:rPr>
              <a:t> the </a:t>
            </a:r>
            <a:r>
              <a:rPr lang="it-IT" sz="2000" dirty="0" err="1">
                <a:cs typeface="Arial"/>
              </a:rPr>
              <a:t>recipes</a:t>
            </a:r>
            <a:r>
              <a:rPr lang="it-IT" sz="2000" dirty="0">
                <a:cs typeface="Arial"/>
              </a:rPr>
              <a:t> and </a:t>
            </a:r>
            <a:r>
              <a:rPr lang="it-IT" sz="2000" dirty="0" err="1">
                <a:cs typeface="Arial"/>
              </a:rPr>
              <a:t>treatments</a:t>
            </a:r>
            <a:r>
              <a:rPr lang="it-IT" sz="2000" dirty="0">
                <a:cs typeface="Arial"/>
              </a:rPr>
              <a:t> </a:t>
            </a:r>
            <a:r>
              <a:rPr lang="it-IT" sz="2000" dirty="0" err="1">
                <a:cs typeface="Arial"/>
              </a:rPr>
              <a:t>they</a:t>
            </a:r>
            <a:r>
              <a:rPr lang="it-IT" sz="2000" dirty="0">
                <a:cs typeface="Arial"/>
              </a:rPr>
              <a:t> use  to </a:t>
            </a:r>
            <a:r>
              <a:rPr lang="it-IT" sz="2000" dirty="0" err="1">
                <a:cs typeface="Arial"/>
              </a:rPr>
              <a:t>their</a:t>
            </a:r>
            <a:r>
              <a:rPr lang="it-IT" sz="2000" dirty="0">
                <a:cs typeface="Arial"/>
              </a:rPr>
              <a:t> </a:t>
            </a:r>
            <a:r>
              <a:rPr lang="it-IT" sz="2000" dirty="0" err="1">
                <a:cs typeface="Arial"/>
              </a:rPr>
              <a:t>patients</a:t>
            </a:r>
            <a:r>
              <a:rPr lang="it-IT" sz="2000" dirty="0">
                <a:cs typeface="Arial"/>
              </a:rPr>
              <a:t>. </a:t>
            </a:r>
          </a:p>
          <a:p>
            <a:pPr algn="just"/>
            <a:endParaRPr lang="it-IT" sz="2000" dirty="0">
              <a:cs typeface="Arial"/>
            </a:endParaRPr>
          </a:p>
          <a:p>
            <a:pPr marL="285750" indent="-285750" algn="just">
              <a:buFont typeface="Wingdings" pitchFamily="2" charset="2"/>
              <a:buChar char="Ø"/>
            </a:pPr>
            <a:r>
              <a:rPr lang="it-IT" sz="2000" dirty="0" err="1">
                <a:cs typeface="Arial"/>
              </a:rPr>
              <a:t>Writing</a:t>
            </a:r>
            <a:r>
              <a:rPr lang="it-IT" sz="2000" dirty="0">
                <a:cs typeface="Arial"/>
              </a:rPr>
              <a:t> </a:t>
            </a:r>
            <a:r>
              <a:rPr lang="it-IT" sz="2000" dirty="0" err="1">
                <a:cs typeface="Arial"/>
              </a:rPr>
              <a:t>prescriptions</a:t>
            </a:r>
            <a:r>
              <a:rPr lang="it-IT" sz="2000" dirty="0">
                <a:cs typeface="Arial"/>
              </a:rPr>
              <a:t> and </a:t>
            </a:r>
            <a:r>
              <a:rPr lang="it-IT" sz="2000" dirty="0" err="1">
                <a:cs typeface="Arial"/>
              </a:rPr>
              <a:t>therapies</a:t>
            </a:r>
            <a:r>
              <a:rPr lang="it-IT" sz="2000" dirty="0">
                <a:cs typeface="Arial"/>
              </a:rPr>
              <a:t> </a:t>
            </a:r>
            <a:r>
              <a:rPr lang="it-IT" sz="2000" dirty="0" err="1">
                <a:cs typeface="Arial"/>
              </a:rPr>
              <a:t>has</a:t>
            </a:r>
            <a:r>
              <a:rPr lang="it-IT" sz="2000" dirty="0">
                <a:cs typeface="Arial"/>
              </a:rPr>
              <a:t> the </a:t>
            </a:r>
            <a:r>
              <a:rPr lang="it-IT" sz="2000" dirty="0" err="1">
                <a:cs typeface="Arial"/>
              </a:rPr>
              <a:t>risk</a:t>
            </a:r>
            <a:r>
              <a:rPr lang="it-IT" sz="2000" dirty="0">
                <a:cs typeface="Arial"/>
              </a:rPr>
              <a:t> </a:t>
            </a:r>
            <a:r>
              <a:rPr lang="it-IT" sz="2000" dirty="0" err="1">
                <a:cs typeface="Arial"/>
              </a:rPr>
              <a:t>that</a:t>
            </a:r>
            <a:r>
              <a:rPr lang="it-IT" sz="2000" dirty="0">
                <a:cs typeface="Arial"/>
              </a:rPr>
              <a:t> </a:t>
            </a:r>
            <a:r>
              <a:rPr lang="it-IT" sz="2000" dirty="0" err="1">
                <a:cs typeface="Arial"/>
              </a:rPr>
              <a:t>they</a:t>
            </a:r>
            <a:r>
              <a:rPr lang="it-IT" sz="2000" dirty="0">
                <a:cs typeface="Arial"/>
              </a:rPr>
              <a:t> can be </a:t>
            </a:r>
            <a:r>
              <a:rPr lang="it-IT" sz="2000" dirty="0" err="1">
                <a:cs typeface="Arial"/>
              </a:rPr>
              <a:t>copied</a:t>
            </a:r>
            <a:r>
              <a:rPr lang="it-IT" sz="2000" dirty="0">
                <a:cs typeface="Arial"/>
              </a:rPr>
              <a:t> and for </a:t>
            </a:r>
            <a:r>
              <a:rPr lang="it-IT" sz="2000" dirty="0" err="1">
                <a:cs typeface="Arial"/>
              </a:rPr>
              <a:t>healers</a:t>
            </a:r>
            <a:r>
              <a:rPr lang="it-IT" sz="2000" dirty="0">
                <a:cs typeface="Arial"/>
              </a:rPr>
              <a:t> </a:t>
            </a:r>
            <a:r>
              <a:rPr lang="it-IT" sz="2000" dirty="0" err="1">
                <a:cs typeface="Arial"/>
              </a:rPr>
              <a:t>this</a:t>
            </a:r>
            <a:r>
              <a:rPr lang="it-IT" sz="2000" dirty="0">
                <a:cs typeface="Arial"/>
              </a:rPr>
              <a:t> can involve an </a:t>
            </a:r>
            <a:r>
              <a:rPr lang="it-IT" sz="2000" dirty="0" err="1">
                <a:cs typeface="Arial"/>
              </a:rPr>
              <a:t>economic</a:t>
            </a:r>
            <a:r>
              <a:rPr lang="it-IT" sz="2000" dirty="0">
                <a:cs typeface="Arial"/>
              </a:rPr>
              <a:t> </a:t>
            </a:r>
            <a:r>
              <a:rPr lang="it-IT" sz="2000" dirty="0" err="1">
                <a:cs typeface="Arial"/>
              </a:rPr>
              <a:t>risk</a:t>
            </a:r>
            <a:r>
              <a:rPr lang="it-IT" sz="2000" dirty="0">
                <a:cs typeface="Arial"/>
              </a:rPr>
              <a:t> </a:t>
            </a:r>
            <a:r>
              <a:rPr lang="it-IT" sz="2000" dirty="0" err="1">
                <a:cs typeface="Arial"/>
              </a:rPr>
              <a:t>as</a:t>
            </a:r>
            <a:r>
              <a:rPr lang="it-IT" sz="2000" dirty="0">
                <a:cs typeface="Arial"/>
              </a:rPr>
              <a:t> </a:t>
            </a:r>
            <a:r>
              <a:rPr lang="it-IT" sz="2000" dirty="0" err="1">
                <a:cs typeface="Arial"/>
              </a:rPr>
              <a:t>they</a:t>
            </a:r>
            <a:r>
              <a:rPr lang="it-IT" sz="2000" dirty="0">
                <a:cs typeface="Arial"/>
              </a:rPr>
              <a:t> </a:t>
            </a:r>
            <a:r>
              <a:rPr lang="it-IT" sz="2000" dirty="0" err="1">
                <a:cs typeface="Arial"/>
              </a:rPr>
              <a:t>earn</a:t>
            </a:r>
            <a:r>
              <a:rPr lang="it-IT" sz="2000" dirty="0">
                <a:cs typeface="Arial"/>
              </a:rPr>
              <a:t> from the </a:t>
            </a:r>
            <a:r>
              <a:rPr lang="it-IT" sz="2000" dirty="0" err="1">
                <a:cs typeface="Arial"/>
              </a:rPr>
              <a:t>exercise</a:t>
            </a:r>
            <a:r>
              <a:rPr lang="it-IT" sz="2000" dirty="0">
                <a:cs typeface="Arial"/>
              </a:rPr>
              <a:t> of </a:t>
            </a:r>
            <a:r>
              <a:rPr lang="it-IT" sz="2000" dirty="0" err="1">
                <a:cs typeface="Arial"/>
              </a:rPr>
              <a:t>that</a:t>
            </a:r>
            <a:r>
              <a:rPr lang="it-IT" sz="2000" dirty="0">
                <a:cs typeface="Arial"/>
              </a:rPr>
              <a:t> </a:t>
            </a:r>
            <a:r>
              <a:rPr lang="it-IT" sz="2000" dirty="0" err="1">
                <a:cs typeface="Arial"/>
              </a:rPr>
              <a:t>profession</a:t>
            </a:r>
            <a:r>
              <a:rPr lang="it-IT" sz="2000" dirty="0">
                <a:cs typeface="Arial"/>
              </a:rPr>
              <a:t>. </a:t>
            </a:r>
          </a:p>
          <a:p>
            <a:pPr marL="285750" indent="-285750" algn="just">
              <a:buFont typeface="Wingdings" pitchFamily="2" charset="2"/>
              <a:buChar char="Ø"/>
            </a:pPr>
            <a:endParaRPr lang="it-IT" sz="2000" dirty="0">
              <a:cs typeface="Arial"/>
            </a:endParaRPr>
          </a:p>
          <a:p>
            <a:pPr marL="285750" indent="-285750" algn="just">
              <a:buFont typeface="Wingdings" pitchFamily="2" charset="2"/>
              <a:buChar char="Ø"/>
            </a:pPr>
            <a:r>
              <a:rPr lang="it-IT" sz="2000" dirty="0">
                <a:cs typeface="Arial"/>
              </a:rPr>
              <a:t>Over time, </a:t>
            </a:r>
            <a:r>
              <a:rPr lang="it-IT" sz="2000" dirty="0" err="1">
                <a:cs typeface="Arial"/>
              </a:rPr>
              <a:t>however</a:t>
            </a:r>
            <a:r>
              <a:rPr lang="it-IT" sz="2000" dirty="0">
                <a:cs typeface="Arial"/>
              </a:rPr>
              <a:t>, </a:t>
            </a:r>
            <a:r>
              <a:rPr lang="it-IT" sz="2000" dirty="0" err="1">
                <a:cs typeface="Arial"/>
              </a:rPr>
              <a:t>numerous</a:t>
            </a:r>
            <a:r>
              <a:rPr lang="it-IT" sz="2000" dirty="0">
                <a:cs typeface="Arial"/>
              </a:rPr>
              <a:t> </a:t>
            </a:r>
            <a:r>
              <a:rPr lang="it-IT" sz="2000" dirty="0" err="1">
                <a:cs typeface="Arial"/>
              </a:rPr>
              <a:t>collaborations</a:t>
            </a:r>
            <a:r>
              <a:rPr lang="it-IT" sz="2000" dirty="0">
                <a:cs typeface="Arial"/>
              </a:rPr>
              <a:t> </a:t>
            </a:r>
            <a:r>
              <a:rPr lang="it-IT" sz="2000" dirty="0" err="1">
                <a:cs typeface="Arial"/>
              </a:rPr>
              <a:t>have</a:t>
            </a:r>
            <a:r>
              <a:rPr lang="it-IT" sz="2000" dirty="0">
                <a:cs typeface="Arial"/>
              </a:rPr>
              <a:t> </a:t>
            </a:r>
            <a:r>
              <a:rPr lang="it-IT" sz="2000" dirty="0" err="1">
                <a:cs typeface="Arial"/>
              </a:rPr>
              <a:t>taken</a:t>
            </a:r>
            <a:r>
              <a:rPr lang="it-IT" sz="2000" dirty="0">
                <a:cs typeface="Arial"/>
              </a:rPr>
              <a:t> </a:t>
            </a:r>
            <a:r>
              <a:rPr lang="it-IT" sz="2000" dirty="0" err="1">
                <a:cs typeface="Arial"/>
              </a:rPr>
              <a:t>place</a:t>
            </a:r>
            <a:r>
              <a:rPr lang="it-IT" sz="2000" dirty="0">
                <a:cs typeface="Arial"/>
              </a:rPr>
              <a:t> </a:t>
            </a:r>
            <a:r>
              <a:rPr lang="it-IT" sz="2000" dirty="0" err="1">
                <a:cs typeface="Arial"/>
              </a:rPr>
              <a:t>between</a:t>
            </a:r>
            <a:r>
              <a:rPr lang="it-IT" sz="2000" dirty="0">
                <a:cs typeface="Arial"/>
              </a:rPr>
              <a:t> </a:t>
            </a:r>
            <a:r>
              <a:rPr lang="it-IT" sz="2000" dirty="0" err="1">
                <a:cs typeface="Arial"/>
              </a:rPr>
              <a:t>healers</a:t>
            </a:r>
            <a:r>
              <a:rPr lang="it-IT" sz="2000" dirty="0">
                <a:cs typeface="Arial"/>
              </a:rPr>
              <a:t> and </a:t>
            </a:r>
            <a:r>
              <a:rPr lang="it-IT" sz="2000" dirty="0" err="1">
                <a:cs typeface="Arial"/>
              </a:rPr>
              <a:t>university-trained</a:t>
            </a:r>
            <a:r>
              <a:rPr lang="it-IT" sz="2000" dirty="0">
                <a:cs typeface="Arial"/>
              </a:rPr>
              <a:t> </a:t>
            </a:r>
            <a:r>
              <a:rPr lang="it-IT" sz="2000" dirty="0" err="1">
                <a:cs typeface="Arial"/>
              </a:rPr>
              <a:t>researchers</a:t>
            </a:r>
            <a:r>
              <a:rPr lang="it-IT" sz="2000" dirty="0">
                <a:cs typeface="Arial"/>
              </a:rPr>
              <a:t> and </a:t>
            </a:r>
            <a:r>
              <a:rPr lang="it-IT" sz="2000" dirty="0" err="1">
                <a:cs typeface="Arial"/>
              </a:rPr>
              <a:t>this</a:t>
            </a:r>
            <a:r>
              <a:rPr lang="it-IT" sz="2000" dirty="0">
                <a:cs typeface="Arial"/>
              </a:rPr>
              <a:t> </a:t>
            </a:r>
            <a:r>
              <a:rPr lang="it-IT" sz="2000" dirty="0" err="1">
                <a:cs typeface="Arial"/>
              </a:rPr>
              <a:t>has</a:t>
            </a:r>
            <a:r>
              <a:rPr lang="it-IT" sz="2000" dirty="0">
                <a:cs typeface="Arial"/>
              </a:rPr>
              <a:t> </a:t>
            </a:r>
            <a:r>
              <a:rPr lang="it-IT" sz="2000" dirty="0" err="1">
                <a:cs typeface="Arial"/>
              </a:rPr>
              <a:t>produced</a:t>
            </a:r>
            <a:r>
              <a:rPr lang="it-IT" sz="2000" dirty="0">
                <a:cs typeface="Arial"/>
              </a:rPr>
              <a:t> </a:t>
            </a:r>
            <a:r>
              <a:rPr lang="it-IT" sz="2000" dirty="0" err="1">
                <a:cs typeface="Arial"/>
              </a:rPr>
              <a:t>numerous</a:t>
            </a:r>
            <a:r>
              <a:rPr lang="it-IT" sz="2000" dirty="0">
                <a:cs typeface="Arial"/>
              </a:rPr>
              <a:t> </a:t>
            </a:r>
            <a:r>
              <a:rPr lang="it-IT" sz="2000" dirty="0" err="1">
                <a:cs typeface="Arial"/>
              </a:rPr>
              <a:t>discoveries</a:t>
            </a:r>
            <a:r>
              <a:rPr lang="it-IT" sz="2000" dirty="0">
                <a:cs typeface="Arial"/>
              </a:rPr>
              <a:t> </a:t>
            </a:r>
            <a:r>
              <a:rPr lang="it-IT" sz="2000" dirty="0" err="1">
                <a:cs typeface="Arial"/>
              </a:rPr>
              <a:t>either</a:t>
            </a:r>
            <a:r>
              <a:rPr lang="it-IT" sz="2000" dirty="0">
                <a:cs typeface="Arial"/>
              </a:rPr>
              <a:t> </a:t>
            </a:r>
            <a:r>
              <a:rPr lang="it-IT" sz="2000" dirty="0" err="1">
                <a:cs typeface="Arial"/>
              </a:rPr>
              <a:t>regarding</a:t>
            </a:r>
            <a:r>
              <a:rPr lang="it-IT" sz="2000" dirty="0">
                <a:cs typeface="Arial"/>
              </a:rPr>
              <a:t> new </a:t>
            </a:r>
            <a:r>
              <a:rPr lang="it-IT" sz="2000" dirty="0" err="1">
                <a:cs typeface="Arial"/>
              </a:rPr>
              <a:t>molecules</a:t>
            </a:r>
            <a:r>
              <a:rPr lang="it-IT" sz="2000" dirty="0">
                <a:cs typeface="Arial"/>
              </a:rPr>
              <a:t> or for the treatment and </a:t>
            </a:r>
            <a:r>
              <a:rPr lang="it-IT" sz="2000" dirty="0" err="1">
                <a:cs typeface="Arial"/>
              </a:rPr>
              <a:t>administration</a:t>
            </a:r>
            <a:r>
              <a:rPr lang="it-IT" sz="2000" dirty="0">
                <a:cs typeface="Arial"/>
              </a:rPr>
              <a:t> of the </a:t>
            </a:r>
            <a:r>
              <a:rPr lang="it-IT" sz="2000" dirty="0" err="1">
                <a:cs typeface="Arial"/>
              </a:rPr>
              <a:t>preparations</a:t>
            </a:r>
            <a:r>
              <a:rPr lang="it-IT" sz="2000" dirty="0">
                <a:cs typeface="Arial"/>
              </a:rPr>
              <a:t> </a:t>
            </a:r>
            <a:r>
              <a:rPr lang="it-IT" sz="2000" dirty="0" err="1">
                <a:cs typeface="Arial"/>
              </a:rPr>
              <a:t>obtained</a:t>
            </a:r>
            <a:r>
              <a:rPr lang="it-IT" sz="2000" dirty="0">
                <a:cs typeface="Arial"/>
              </a:rPr>
              <a:t> </a:t>
            </a:r>
            <a:r>
              <a:rPr lang="it-IT" sz="2000" dirty="0" err="1">
                <a:cs typeface="Arial"/>
              </a:rPr>
              <a:t>according</a:t>
            </a:r>
            <a:r>
              <a:rPr lang="it-IT" sz="2000" dirty="0">
                <a:cs typeface="Arial"/>
              </a:rPr>
              <a:t> to the </a:t>
            </a:r>
            <a:r>
              <a:rPr lang="it-IT" sz="2000" dirty="0" err="1">
                <a:cs typeface="Arial"/>
              </a:rPr>
              <a:t>revealed</a:t>
            </a:r>
            <a:r>
              <a:rPr lang="it-IT" sz="2000" dirty="0">
                <a:cs typeface="Arial"/>
              </a:rPr>
              <a:t> </a:t>
            </a:r>
            <a:r>
              <a:rPr lang="it-IT" sz="2000" dirty="0" err="1">
                <a:cs typeface="Arial"/>
              </a:rPr>
              <a:t>recipes</a:t>
            </a:r>
            <a:r>
              <a:rPr lang="it-IT" sz="2000" dirty="0">
                <a:cs typeface="Arial"/>
              </a:rPr>
              <a:t>.</a:t>
            </a:r>
          </a:p>
          <a:p>
            <a:pPr marL="285750" indent="-285750">
              <a:buFont typeface="Wingdings" pitchFamily="2" charset="2"/>
              <a:buChar char="Ø"/>
            </a:pPr>
            <a:endParaRPr lang="it-IT" sz="2000" dirty="0"/>
          </a:p>
        </p:txBody>
      </p:sp>
      <p:sp>
        <p:nvSpPr>
          <p:cNvPr id="2" name="Segnaposto numero diapositiva 1">
            <a:extLst>
              <a:ext uri="{FF2B5EF4-FFF2-40B4-BE49-F238E27FC236}">
                <a16:creationId xmlns:a16="http://schemas.microsoft.com/office/drawing/2014/main" id="{EE2FB4FC-729F-E84F-B71B-D6B05F5F64CC}"/>
              </a:ext>
            </a:extLst>
          </p:cNvPr>
          <p:cNvSpPr>
            <a:spLocks noGrp="1"/>
          </p:cNvSpPr>
          <p:nvPr>
            <p:ph type="sldNum" sz="quarter" idx="12"/>
          </p:nvPr>
        </p:nvSpPr>
        <p:spPr/>
        <p:txBody>
          <a:bodyPr/>
          <a:lstStyle/>
          <a:p>
            <a:fld id="{94F455BA-834C-2144-8D91-861DB94FAEBF}" type="slidenum">
              <a:rPr lang="it-IT" smtClean="0"/>
              <a:t>10</a:t>
            </a:fld>
            <a:endParaRPr lang="it-IT"/>
          </a:p>
        </p:txBody>
      </p:sp>
    </p:spTree>
    <p:extLst>
      <p:ext uri="{BB962C8B-B14F-4D97-AF65-F5344CB8AC3E}">
        <p14:creationId xmlns:p14="http://schemas.microsoft.com/office/powerpoint/2010/main" val="258377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A774A3-409D-4840-AC7A-0F048103A498}"/>
              </a:ext>
            </a:extLst>
          </p:cNvPr>
          <p:cNvSpPr>
            <a:spLocks noGrp="1"/>
          </p:cNvSpPr>
          <p:nvPr>
            <p:ph type="title"/>
          </p:nvPr>
        </p:nvSpPr>
        <p:spPr>
          <a:xfrm>
            <a:off x="838200" y="355600"/>
            <a:ext cx="10515600" cy="850900"/>
          </a:xfrm>
        </p:spPr>
        <p:txBody>
          <a:bodyPr>
            <a:normAutofit/>
          </a:bodyPr>
          <a:lstStyle/>
          <a:p>
            <a:pPr algn="ctr"/>
            <a:r>
              <a:rPr lang="it-IT" sz="3200" b="1" dirty="0" err="1">
                <a:solidFill>
                  <a:srgbClr val="00B050"/>
                </a:solidFill>
                <a:latin typeface="+mn-lt"/>
              </a:rPr>
              <a:t>Rational</a:t>
            </a:r>
            <a:r>
              <a:rPr lang="it-IT" sz="3200" b="1" dirty="0">
                <a:solidFill>
                  <a:srgbClr val="00B050"/>
                </a:solidFill>
                <a:latin typeface="+mn-lt"/>
              </a:rPr>
              <a:t> </a:t>
            </a:r>
            <a:r>
              <a:rPr lang="it-IT" sz="3200" b="1" dirty="0" err="1">
                <a:solidFill>
                  <a:srgbClr val="00B050"/>
                </a:solidFill>
                <a:latin typeface="+mn-lt"/>
              </a:rPr>
              <a:t>drug</a:t>
            </a:r>
            <a:r>
              <a:rPr lang="it-IT" sz="3200" b="1" dirty="0">
                <a:solidFill>
                  <a:srgbClr val="00B050"/>
                </a:solidFill>
                <a:latin typeface="+mn-lt"/>
              </a:rPr>
              <a:t> </a:t>
            </a:r>
            <a:r>
              <a:rPr lang="it-IT" sz="3200" b="1" dirty="0" err="1">
                <a:solidFill>
                  <a:srgbClr val="00B050"/>
                </a:solidFill>
                <a:latin typeface="+mn-lt"/>
              </a:rPr>
              <a:t>discovery</a:t>
            </a:r>
            <a:endParaRPr lang="it-IT" sz="3200" b="1" dirty="0">
              <a:solidFill>
                <a:srgbClr val="00B050"/>
              </a:solidFill>
              <a:latin typeface="+mn-lt"/>
            </a:endParaRPr>
          </a:p>
        </p:txBody>
      </p:sp>
      <p:sp>
        <p:nvSpPr>
          <p:cNvPr id="3" name="Segnaposto contenuto 2">
            <a:extLst>
              <a:ext uri="{FF2B5EF4-FFF2-40B4-BE49-F238E27FC236}">
                <a16:creationId xmlns:a16="http://schemas.microsoft.com/office/drawing/2014/main" id="{01273607-B045-814D-9492-405714760F6F}"/>
              </a:ext>
            </a:extLst>
          </p:cNvPr>
          <p:cNvSpPr>
            <a:spLocks noGrp="1"/>
          </p:cNvSpPr>
          <p:nvPr>
            <p:ph idx="1"/>
          </p:nvPr>
        </p:nvSpPr>
        <p:spPr>
          <a:xfrm>
            <a:off x="723900" y="1206500"/>
            <a:ext cx="10744200" cy="5451475"/>
          </a:xfrm>
        </p:spPr>
        <p:txBody>
          <a:bodyPr>
            <a:normAutofit fontScale="92500" lnSpcReduction="20000"/>
          </a:bodyPr>
          <a:lstStyle/>
          <a:p>
            <a:pPr>
              <a:buFont typeface="Wingdings" pitchFamily="2" charset="2"/>
              <a:buChar char="Ø"/>
            </a:pPr>
            <a:r>
              <a:rPr lang="it-IT" dirty="0" err="1"/>
              <a:t>Rational</a:t>
            </a:r>
            <a:r>
              <a:rPr lang="it-IT" dirty="0"/>
              <a:t> </a:t>
            </a:r>
            <a:r>
              <a:rPr lang="it-IT" dirty="0" err="1"/>
              <a:t>drug</a:t>
            </a:r>
            <a:r>
              <a:rPr lang="it-IT" dirty="0"/>
              <a:t> </a:t>
            </a:r>
            <a:r>
              <a:rPr lang="it-IT" dirty="0" err="1"/>
              <a:t>discovery</a:t>
            </a:r>
            <a:r>
              <a:rPr lang="it-IT" dirty="0"/>
              <a:t> from </a:t>
            </a:r>
            <a:r>
              <a:rPr lang="it-IT" dirty="0" err="1"/>
              <a:t>plants</a:t>
            </a:r>
            <a:r>
              <a:rPr lang="it-IT" dirty="0"/>
              <a:t> </a:t>
            </a:r>
            <a:r>
              <a:rPr lang="it-IT" dirty="0" err="1"/>
              <a:t>started</a:t>
            </a:r>
            <a:r>
              <a:rPr lang="it-IT" dirty="0"/>
              <a:t> </a:t>
            </a:r>
            <a:r>
              <a:rPr lang="it-IT" dirty="0" err="1"/>
              <a:t>at</a:t>
            </a:r>
            <a:r>
              <a:rPr lang="it-IT" dirty="0"/>
              <a:t> the </a:t>
            </a:r>
            <a:r>
              <a:rPr lang="it-IT" dirty="0" err="1"/>
              <a:t>beginning</a:t>
            </a:r>
            <a:r>
              <a:rPr lang="it-IT" dirty="0"/>
              <a:t> of the 19th </a:t>
            </a:r>
            <a:r>
              <a:rPr lang="it-IT" dirty="0" err="1"/>
              <a:t>century</a:t>
            </a:r>
            <a:r>
              <a:rPr lang="it-IT" dirty="0"/>
              <a:t>, </a:t>
            </a:r>
            <a:r>
              <a:rPr lang="it-IT" dirty="0" err="1"/>
              <a:t>when</a:t>
            </a:r>
            <a:r>
              <a:rPr lang="it-IT" dirty="0"/>
              <a:t> the </a:t>
            </a:r>
            <a:r>
              <a:rPr lang="it-IT" dirty="0" err="1"/>
              <a:t>German</a:t>
            </a:r>
            <a:r>
              <a:rPr lang="it-IT" dirty="0"/>
              <a:t> </a:t>
            </a:r>
            <a:r>
              <a:rPr lang="it-IT" dirty="0" err="1"/>
              <a:t>apothecary</a:t>
            </a:r>
            <a:r>
              <a:rPr lang="it-IT" dirty="0"/>
              <a:t> </a:t>
            </a:r>
            <a:r>
              <a:rPr lang="it-IT" dirty="0" err="1"/>
              <a:t>assistant</a:t>
            </a:r>
            <a:r>
              <a:rPr lang="it-IT" dirty="0"/>
              <a:t> Friedrich </a:t>
            </a:r>
            <a:r>
              <a:rPr lang="it-IT" dirty="0" err="1"/>
              <a:t>Sertürner</a:t>
            </a:r>
            <a:r>
              <a:rPr lang="it-IT" dirty="0"/>
              <a:t> </a:t>
            </a:r>
            <a:r>
              <a:rPr lang="it-IT" dirty="0" err="1"/>
              <a:t>succeeded</a:t>
            </a:r>
            <a:r>
              <a:rPr lang="it-IT" dirty="0"/>
              <a:t> in </a:t>
            </a:r>
            <a:r>
              <a:rPr lang="it-IT" dirty="0" err="1"/>
              <a:t>isolating</a:t>
            </a:r>
            <a:r>
              <a:rPr lang="it-IT" dirty="0"/>
              <a:t> the </a:t>
            </a:r>
            <a:r>
              <a:rPr lang="it-IT" dirty="0" err="1"/>
              <a:t>analgesic</a:t>
            </a:r>
            <a:r>
              <a:rPr lang="it-IT" dirty="0"/>
              <a:t> and </a:t>
            </a:r>
            <a:r>
              <a:rPr lang="it-IT" dirty="0" err="1"/>
              <a:t>sleep-inducing</a:t>
            </a:r>
            <a:r>
              <a:rPr lang="it-IT" dirty="0"/>
              <a:t> agent from </a:t>
            </a:r>
            <a:r>
              <a:rPr lang="it-IT" dirty="0" err="1"/>
              <a:t>opium</a:t>
            </a:r>
            <a:r>
              <a:rPr lang="it-IT" dirty="0"/>
              <a:t> </a:t>
            </a:r>
            <a:r>
              <a:rPr lang="it-IT" dirty="0" err="1"/>
              <a:t>which</a:t>
            </a:r>
            <a:r>
              <a:rPr lang="it-IT" dirty="0"/>
              <a:t> he </a:t>
            </a:r>
            <a:r>
              <a:rPr lang="it-IT" dirty="0" err="1"/>
              <a:t>named</a:t>
            </a:r>
            <a:r>
              <a:rPr lang="it-IT" dirty="0"/>
              <a:t> </a:t>
            </a:r>
            <a:r>
              <a:rPr lang="it-IT" dirty="0" err="1"/>
              <a:t>morphium</a:t>
            </a:r>
            <a:r>
              <a:rPr lang="it-IT" dirty="0"/>
              <a:t> (</a:t>
            </a:r>
            <a:r>
              <a:rPr lang="it-IT" dirty="0" err="1"/>
              <a:t>morphine</a:t>
            </a:r>
            <a:r>
              <a:rPr lang="it-IT" dirty="0"/>
              <a:t>) </a:t>
            </a:r>
            <a:r>
              <a:rPr lang="it-IT" dirty="0" err="1"/>
              <a:t>after</a:t>
            </a:r>
            <a:r>
              <a:rPr lang="it-IT" dirty="0"/>
              <a:t> the </a:t>
            </a:r>
            <a:r>
              <a:rPr lang="it-IT" dirty="0" err="1"/>
              <a:t>Greek</a:t>
            </a:r>
            <a:r>
              <a:rPr lang="it-IT" dirty="0"/>
              <a:t> </a:t>
            </a:r>
            <a:r>
              <a:rPr lang="it-IT" dirty="0" err="1"/>
              <a:t>god</a:t>
            </a:r>
            <a:r>
              <a:rPr lang="it-IT" dirty="0"/>
              <a:t> of </a:t>
            </a:r>
            <a:r>
              <a:rPr lang="it-IT" dirty="0" err="1"/>
              <a:t>dreams</a:t>
            </a:r>
            <a:r>
              <a:rPr lang="it-IT" dirty="0"/>
              <a:t>, </a:t>
            </a:r>
            <a:r>
              <a:rPr lang="it-IT" dirty="0" err="1"/>
              <a:t>Morpheus</a:t>
            </a:r>
            <a:r>
              <a:rPr lang="it-IT" dirty="0"/>
              <a:t>. </a:t>
            </a:r>
          </a:p>
          <a:p>
            <a:pPr marL="0" indent="0">
              <a:buNone/>
            </a:pPr>
            <a:endParaRPr lang="it-IT" dirty="0"/>
          </a:p>
          <a:p>
            <a:pPr>
              <a:buFont typeface="Wingdings" pitchFamily="2" charset="2"/>
              <a:buChar char="Ø"/>
            </a:pPr>
            <a:r>
              <a:rPr lang="it-IT" dirty="0"/>
              <a:t>He </a:t>
            </a:r>
            <a:r>
              <a:rPr lang="it-IT" dirty="0" err="1"/>
              <a:t>published</a:t>
            </a:r>
            <a:r>
              <a:rPr lang="it-IT" dirty="0"/>
              <a:t> a </a:t>
            </a:r>
            <a:r>
              <a:rPr lang="it-IT" dirty="0" err="1"/>
              <a:t>comprehensive</a:t>
            </a:r>
            <a:r>
              <a:rPr lang="it-IT" dirty="0"/>
              <a:t> </a:t>
            </a:r>
            <a:r>
              <a:rPr lang="it-IT" dirty="0" err="1"/>
              <a:t>paper</a:t>
            </a:r>
            <a:r>
              <a:rPr lang="it-IT" dirty="0"/>
              <a:t> on </a:t>
            </a:r>
            <a:r>
              <a:rPr lang="it-IT" dirty="0" err="1"/>
              <a:t>its</a:t>
            </a:r>
            <a:r>
              <a:rPr lang="it-IT" dirty="0"/>
              <a:t> </a:t>
            </a:r>
            <a:r>
              <a:rPr lang="it-IT" dirty="0" err="1"/>
              <a:t>isolation</a:t>
            </a:r>
            <a:r>
              <a:rPr lang="it-IT" dirty="0"/>
              <a:t>, </a:t>
            </a:r>
            <a:r>
              <a:rPr lang="it-IT" dirty="0" err="1"/>
              <a:t>crystallization</a:t>
            </a:r>
            <a:r>
              <a:rPr lang="it-IT" dirty="0"/>
              <a:t>, </a:t>
            </a:r>
            <a:r>
              <a:rPr lang="it-IT" dirty="0" err="1"/>
              <a:t>crystal</a:t>
            </a:r>
            <a:r>
              <a:rPr lang="it-IT" dirty="0"/>
              <a:t> </a:t>
            </a:r>
            <a:r>
              <a:rPr lang="it-IT" dirty="0" err="1"/>
              <a:t>structure</a:t>
            </a:r>
            <a:r>
              <a:rPr lang="it-IT" dirty="0"/>
              <a:t>, and </a:t>
            </a:r>
            <a:r>
              <a:rPr lang="it-IT" dirty="0" err="1"/>
              <a:t>pharmacological</a:t>
            </a:r>
            <a:r>
              <a:rPr lang="it-IT" dirty="0"/>
              <a:t> </a:t>
            </a:r>
            <a:r>
              <a:rPr lang="it-IT" dirty="0" err="1"/>
              <a:t>properties</a:t>
            </a:r>
            <a:r>
              <a:rPr lang="it-IT" dirty="0"/>
              <a:t>, </a:t>
            </a:r>
            <a:r>
              <a:rPr lang="it-IT" dirty="0" err="1"/>
              <a:t>which</a:t>
            </a:r>
            <a:r>
              <a:rPr lang="it-IT" dirty="0"/>
              <a:t> he </a:t>
            </a:r>
            <a:r>
              <a:rPr lang="it-IT" dirty="0" err="1"/>
              <a:t>studied</a:t>
            </a:r>
            <a:r>
              <a:rPr lang="it-IT" dirty="0"/>
              <a:t> first in </a:t>
            </a:r>
            <a:r>
              <a:rPr lang="it-IT" dirty="0" err="1"/>
              <a:t>stray</a:t>
            </a:r>
            <a:r>
              <a:rPr lang="it-IT" dirty="0"/>
              <a:t> dogs and </a:t>
            </a:r>
            <a:r>
              <a:rPr lang="it-IT" dirty="0" err="1"/>
              <a:t>then</a:t>
            </a:r>
            <a:r>
              <a:rPr lang="it-IT" dirty="0"/>
              <a:t> in self-</a:t>
            </a:r>
            <a:r>
              <a:rPr lang="it-IT" dirty="0" err="1"/>
              <a:t>experiments</a:t>
            </a:r>
            <a:r>
              <a:rPr lang="it-IT" dirty="0"/>
              <a:t> (</a:t>
            </a:r>
            <a:r>
              <a:rPr lang="it-IT" dirty="0" err="1"/>
              <a:t>Sertürner</a:t>
            </a:r>
            <a:r>
              <a:rPr lang="it-IT" dirty="0"/>
              <a:t>, </a:t>
            </a:r>
            <a:r>
              <a:rPr lang="it-IT" b="1" dirty="0"/>
              <a:t>1817</a:t>
            </a:r>
            <a:r>
              <a:rPr lang="it-IT" dirty="0"/>
              <a:t>).</a:t>
            </a:r>
          </a:p>
          <a:p>
            <a:pPr marL="0" indent="0">
              <a:buNone/>
            </a:pPr>
            <a:endParaRPr lang="it-IT" dirty="0"/>
          </a:p>
          <a:p>
            <a:pPr>
              <a:buFont typeface="Wingdings" pitchFamily="2" charset="2"/>
              <a:buChar char="Ø"/>
            </a:pPr>
            <a:r>
              <a:rPr lang="it-IT" dirty="0"/>
              <a:t> </a:t>
            </a:r>
            <a:r>
              <a:rPr lang="it-IT" dirty="0" err="1"/>
              <a:t>This</a:t>
            </a:r>
            <a:r>
              <a:rPr lang="it-IT" dirty="0"/>
              <a:t> </a:t>
            </a:r>
            <a:r>
              <a:rPr lang="it-IT" dirty="0" err="1"/>
              <a:t>triggered</a:t>
            </a:r>
            <a:r>
              <a:rPr lang="it-IT" dirty="0"/>
              <a:t> the </a:t>
            </a:r>
            <a:r>
              <a:rPr lang="it-IT" dirty="0" err="1"/>
              <a:t>examination</a:t>
            </a:r>
            <a:r>
              <a:rPr lang="it-IT" dirty="0"/>
              <a:t> of </a:t>
            </a:r>
            <a:r>
              <a:rPr lang="it-IT" dirty="0" err="1"/>
              <a:t>other</a:t>
            </a:r>
            <a:r>
              <a:rPr lang="it-IT" dirty="0"/>
              <a:t> </a:t>
            </a:r>
            <a:r>
              <a:rPr lang="it-IT" dirty="0" err="1"/>
              <a:t>medicinal</a:t>
            </a:r>
            <a:r>
              <a:rPr lang="it-IT" dirty="0"/>
              <a:t> </a:t>
            </a:r>
            <a:r>
              <a:rPr lang="it-IT" dirty="0" err="1"/>
              <a:t>herbs</a:t>
            </a:r>
            <a:r>
              <a:rPr lang="it-IT" dirty="0"/>
              <a:t>, and </a:t>
            </a:r>
            <a:r>
              <a:rPr lang="it-IT" dirty="0" err="1"/>
              <a:t>during</a:t>
            </a:r>
            <a:r>
              <a:rPr lang="it-IT" dirty="0"/>
              <a:t> the </a:t>
            </a:r>
            <a:r>
              <a:rPr lang="it-IT" dirty="0" err="1"/>
              <a:t>following</a:t>
            </a:r>
            <a:r>
              <a:rPr lang="it-IT" dirty="0"/>
              <a:t> </a:t>
            </a:r>
            <a:r>
              <a:rPr lang="it-IT" dirty="0" err="1"/>
              <a:t>decades</a:t>
            </a:r>
            <a:r>
              <a:rPr lang="it-IT" dirty="0"/>
              <a:t> of the 19th </a:t>
            </a:r>
            <a:r>
              <a:rPr lang="it-IT" dirty="0" err="1"/>
              <a:t>century</a:t>
            </a:r>
            <a:r>
              <a:rPr lang="it-IT" dirty="0"/>
              <a:t>, </a:t>
            </a:r>
            <a:r>
              <a:rPr lang="it-IT" dirty="0" err="1"/>
              <a:t>many</a:t>
            </a:r>
            <a:r>
              <a:rPr lang="it-IT" dirty="0"/>
              <a:t> </a:t>
            </a:r>
            <a:r>
              <a:rPr lang="it-IT" dirty="0" err="1"/>
              <a:t>bioactive</a:t>
            </a:r>
            <a:r>
              <a:rPr lang="it-IT" dirty="0"/>
              <a:t> </a:t>
            </a:r>
            <a:r>
              <a:rPr lang="it-IT" dirty="0" err="1"/>
              <a:t>natural</a:t>
            </a:r>
            <a:r>
              <a:rPr lang="it-IT" dirty="0"/>
              <a:t> </a:t>
            </a:r>
            <a:r>
              <a:rPr lang="it-IT" dirty="0" err="1"/>
              <a:t>products</a:t>
            </a:r>
            <a:r>
              <a:rPr lang="it-IT" dirty="0"/>
              <a:t>, </a:t>
            </a:r>
            <a:r>
              <a:rPr lang="it-IT" dirty="0" err="1"/>
              <a:t>primarily</a:t>
            </a:r>
            <a:r>
              <a:rPr lang="it-IT" dirty="0"/>
              <a:t> </a:t>
            </a:r>
            <a:r>
              <a:rPr lang="it-IT" dirty="0" err="1"/>
              <a:t>alkaloids</a:t>
            </a:r>
            <a:r>
              <a:rPr lang="it-IT" dirty="0"/>
              <a:t> </a:t>
            </a:r>
            <a:r>
              <a:rPr lang="it-IT" dirty="0" err="1"/>
              <a:t>could</a:t>
            </a:r>
            <a:r>
              <a:rPr lang="it-IT" dirty="0"/>
              <a:t> be </a:t>
            </a:r>
            <a:r>
              <a:rPr lang="it-IT" dirty="0" err="1"/>
              <a:t>isolated</a:t>
            </a:r>
            <a:r>
              <a:rPr lang="it-IT" dirty="0"/>
              <a:t> from </a:t>
            </a:r>
            <a:r>
              <a:rPr lang="it-IT" dirty="0" err="1"/>
              <a:t>their</a:t>
            </a:r>
            <a:r>
              <a:rPr lang="it-IT" dirty="0"/>
              <a:t> </a:t>
            </a:r>
            <a:r>
              <a:rPr lang="it-IT" dirty="0" err="1"/>
              <a:t>natural</a:t>
            </a:r>
            <a:r>
              <a:rPr lang="it-IT" dirty="0"/>
              <a:t> </a:t>
            </a:r>
            <a:r>
              <a:rPr lang="it-IT" dirty="0" err="1"/>
              <a:t>sources</a:t>
            </a:r>
            <a:r>
              <a:rPr lang="it-IT" dirty="0"/>
              <a:t>:</a:t>
            </a:r>
          </a:p>
          <a:p>
            <a:pPr marL="0" indent="0">
              <a:buNone/>
            </a:pPr>
            <a:r>
              <a:rPr lang="it-IT" b="1" dirty="0">
                <a:solidFill>
                  <a:srgbClr val="FF0000"/>
                </a:solidFill>
              </a:rPr>
              <a:t>	</a:t>
            </a:r>
            <a:r>
              <a:rPr lang="it-IT" b="1" dirty="0" err="1">
                <a:solidFill>
                  <a:srgbClr val="FF0000"/>
                </a:solidFill>
              </a:rPr>
              <a:t>quinine</a:t>
            </a:r>
            <a:r>
              <a:rPr lang="it-IT" dirty="0"/>
              <a:t>, </a:t>
            </a:r>
            <a:r>
              <a:rPr lang="it-IT" b="1" dirty="0">
                <a:solidFill>
                  <a:srgbClr val="FF0000"/>
                </a:solidFill>
              </a:rPr>
              <a:t>caffeine</a:t>
            </a:r>
            <a:r>
              <a:rPr lang="it-IT" dirty="0"/>
              <a:t>, </a:t>
            </a:r>
            <a:r>
              <a:rPr lang="it-IT" b="1" dirty="0">
                <a:solidFill>
                  <a:srgbClr val="FF0000"/>
                </a:solidFill>
              </a:rPr>
              <a:t>nicotine</a:t>
            </a:r>
            <a:r>
              <a:rPr lang="it-IT" dirty="0"/>
              <a:t>, </a:t>
            </a:r>
            <a:r>
              <a:rPr lang="it-IT" b="1" dirty="0">
                <a:solidFill>
                  <a:srgbClr val="FF0000"/>
                </a:solidFill>
              </a:rPr>
              <a:t>codeine</a:t>
            </a:r>
            <a:r>
              <a:rPr lang="it-IT" dirty="0"/>
              <a:t>, </a:t>
            </a:r>
            <a:r>
              <a:rPr lang="it-IT" b="1" dirty="0">
                <a:solidFill>
                  <a:srgbClr val="FF0000"/>
                </a:solidFill>
              </a:rPr>
              <a:t>atropine</a:t>
            </a:r>
            <a:r>
              <a:rPr lang="it-IT" dirty="0"/>
              <a:t>, </a:t>
            </a:r>
            <a:r>
              <a:rPr lang="it-IT" b="1" dirty="0">
                <a:solidFill>
                  <a:srgbClr val="FF0000"/>
                </a:solidFill>
              </a:rPr>
              <a:t>colchicine</a:t>
            </a:r>
            <a:r>
              <a:rPr lang="it-IT" dirty="0"/>
              <a:t>, </a:t>
            </a:r>
            <a:r>
              <a:rPr lang="it-IT" b="1" dirty="0">
                <a:solidFill>
                  <a:srgbClr val="FF0000"/>
                </a:solidFill>
              </a:rPr>
              <a:t>cocaine</a:t>
            </a:r>
            <a:r>
              <a:rPr lang="it-IT" dirty="0"/>
              <a:t>,</a:t>
            </a:r>
          </a:p>
          <a:p>
            <a:pPr marL="0" indent="0">
              <a:buNone/>
            </a:pPr>
            <a:r>
              <a:rPr lang="it-IT" dirty="0"/>
              <a:t>	</a:t>
            </a:r>
            <a:r>
              <a:rPr lang="it-IT" b="1" dirty="0" err="1">
                <a:solidFill>
                  <a:srgbClr val="FF0000"/>
                </a:solidFill>
              </a:rPr>
              <a:t>capsaicin</a:t>
            </a:r>
            <a:r>
              <a:rPr lang="it-IT" dirty="0"/>
              <a:t>. </a:t>
            </a:r>
          </a:p>
          <a:p>
            <a:endParaRPr lang="it-IT" sz="2700" dirty="0"/>
          </a:p>
        </p:txBody>
      </p:sp>
      <p:sp>
        <p:nvSpPr>
          <p:cNvPr id="4" name="Segnaposto numero diapositiva 3">
            <a:extLst>
              <a:ext uri="{FF2B5EF4-FFF2-40B4-BE49-F238E27FC236}">
                <a16:creationId xmlns:a16="http://schemas.microsoft.com/office/drawing/2014/main" id="{CF670661-5194-6B40-8DEB-079474515FCF}"/>
              </a:ext>
            </a:extLst>
          </p:cNvPr>
          <p:cNvSpPr>
            <a:spLocks noGrp="1"/>
          </p:cNvSpPr>
          <p:nvPr>
            <p:ph type="sldNum" sz="quarter" idx="12"/>
          </p:nvPr>
        </p:nvSpPr>
        <p:spPr/>
        <p:txBody>
          <a:bodyPr/>
          <a:lstStyle/>
          <a:p>
            <a:fld id="{94F455BA-834C-2144-8D91-861DB94FAEBF}" type="slidenum">
              <a:rPr lang="it-IT" smtClean="0"/>
              <a:t>11</a:t>
            </a:fld>
            <a:endParaRPr lang="it-IT"/>
          </a:p>
        </p:txBody>
      </p:sp>
    </p:spTree>
    <p:extLst>
      <p:ext uri="{BB962C8B-B14F-4D97-AF65-F5344CB8AC3E}">
        <p14:creationId xmlns:p14="http://schemas.microsoft.com/office/powerpoint/2010/main" val="37328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A774A3-409D-4840-AC7A-0F048103A498}"/>
              </a:ext>
            </a:extLst>
          </p:cNvPr>
          <p:cNvSpPr>
            <a:spLocks noGrp="1"/>
          </p:cNvSpPr>
          <p:nvPr>
            <p:ph type="title"/>
          </p:nvPr>
        </p:nvSpPr>
        <p:spPr>
          <a:xfrm>
            <a:off x="838200" y="355600"/>
            <a:ext cx="10515600" cy="850900"/>
          </a:xfrm>
        </p:spPr>
        <p:txBody>
          <a:bodyPr>
            <a:normAutofit/>
          </a:bodyPr>
          <a:lstStyle/>
          <a:p>
            <a:pPr algn="ctr"/>
            <a:r>
              <a:rPr lang="it-IT" sz="3200" b="1" dirty="0" err="1">
                <a:solidFill>
                  <a:srgbClr val="00B050"/>
                </a:solidFill>
                <a:latin typeface="+mn-lt"/>
              </a:rPr>
              <a:t>Rational</a:t>
            </a:r>
            <a:r>
              <a:rPr lang="it-IT" sz="3200" b="1" dirty="0">
                <a:solidFill>
                  <a:srgbClr val="00B050"/>
                </a:solidFill>
                <a:latin typeface="+mn-lt"/>
              </a:rPr>
              <a:t> </a:t>
            </a:r>
            <a:r>
              <a:rPr lang="it-IT" sz="3200" b="1" dirty="0" err="1">
                <a:solidFill>
                  <a:srgbClr val="00B050"/>
                </a:solidFill>
                <a:latin typeface="+mn-lt"/>
              </a:rPr>
              <a:t>drug</a:t>
            </a:r>
            <a:r>
              <a:rPr lang="it-IT" sz="3200" b="1" dirty="0">
                <a:solidFill>
                  <a:srgbClr val="00B050"/>
                </a:solidFill>
                <a:latin typeface="+mn-lt"/>
              </a:rPr>
              <a:t> </a:t>
            </a:r>
            <a:r>
              <a:rPr lang="it-IT" sz="3200" b="1" dirty="0" err="1">
                <a:solidFill>
                  <a:srgbClr val="00B050"/>
                </a:solidFill>
                <a:latin typeface="+mn-lt"/>
              </a:rPr>
              <a:t>discovery</a:t>
            </a:r>
            <a:endParaRPr lang="it-IT" sz="3200" b="1" dirty="0">
              <a:solidFill>
                <a:srgbClr val="00B050"/>
              </a:solidFill>
              <a:latin typeface="+mn-lt"/>
            </a:endParaRPr>
          </a:p>
        </p:txBody>
      </p:sp>
      <p:sp>
        <p:nvSpPr>
          <p:cNvPr id="3" name="Segnaposto contenuto 2">
            <a:extLst>
              <a:ext uri="{FF2B5EF4-FFF2-40B4-BE49-F238E27FC236}">
                <a16:creationId xmlns:a16="http://schemas.microsoft.com/office/drawing/2014/main" id="{01273607-B045-814D-9492-405714760F6F}"/>
              </a:ext>
            </a:extLst>
          </p:cNvPr>
          <p:cNvSpPr>
            <a:spLocks noGrp="1"/>
          </p:cNvSpPr>
          <p:nvPr>
            <p:ph idx="1"/>
          </p:nvPr>
        </p:nvSpPr>
        <p:spPr>
          <a:xfrm>
            <a:off x="838200" y="1206500"/>
            <a:ext cx="10706100" cy="5019675"/>
          </a:xfrm>
        </p:spPr>
        <p:txBody>
          <a:bodyPr>
            <a:normAutofit lnSpcReduction="10000"/>
          </a:bodyPr>
          <a:lstStyle/>
          <a:p>
            <a:pPr>
              <a:buFont typeface="Wingdings" pitchFamily="2" charset="2"/>
              <a:buChar char="Ø"/>
            </a:pPr>
            <a:r>
              <a:rPr lang="it-IT" dirty="0" err="1"/>
              <a:t>Apothecaries</a:t>
            </a:r>
            <a:r>
              <a:rPr lang="it-IT" dirty="0"/>
              <a:t> </a:t>
            </a:r>
            <a:r>
              <a:rPr lang="it-IT" dirty="0" err="1"/>
              <a:t>who</a:t>
            </a:r>
            <a:r>
              <a:rPr lang="it-IT" dirty="0"/>
              <a:t> </a:t>
            </a:r>
            <a:r>
              <a:rPr lang="it-IT" dirty="0" err="1"/>
              <a:t>specialized</a:t>
            </a:r>
            <a:r>
              <a:rPr lang="it-IT" dirty="0"/>
              <a:t> in the </a:t>
            </a:r>
            <a:r>
              <a:rPr lang="it-IT" dirty="0" err="1"/>
              <a:t>purification</a:t>
            </a:r>
            <a:r>
              <a:rPr lang="it-IT" dirty="0"/>
              <a:t> of </a:t>
            </a:r>
            <a:r>
              <a:rPr lang="it-IT" dirty="0" err="1"/>
              <a:t>these</a:t>
            </a:r>
            <a:r>
              <a:rPr lang="it-IT" dirty="0"/>
              <a:t> </a:t>
            </a:r>
            <a:r>
              <a:rPr lang="it-IT" dirty="0" err="1"/>
              <a:t>compounds</a:t>
            </a:r>
            <a:r>
              <a:rPr lang="it-IT" dirty="0"/>
              <a:t> </a:t>
            </a:r>
            <a:r>
              <a:rPr lang="it-IT" dirty="0" err="1"/>
              <a:t>were</a:t>
            </a:r>
            <a:r>
              <a:rPr lang="it-IT" dirty="0"/>
              <a:t> the </a:t>
            </a:r>
            <a:r>
              <a:rPr lang="it-IT" dirty="0" err="1"/>
              <a:t>progenitors</a:t>
            </a:r>
            <a:r>
              <a:rPr lang="it-IT" dirty="0"/>
              <a:t> of </a:t>
            </a:r>
            <a:r>
              <a:rPr lang="it-IT" dirty="0" err="1"/>
              <a:t>pharmaceutical</a:t>
            </a:r>
            <a:r>
              <a:rPr lang="it-IT" dirty="0"/>
              <a:t> companies. </a:t>
            </a:r>
          </a:p>
          <a:p>
            <a:pPr marL="0" indent="0">
              <a:buNone/>
            </a:pPr>
            <a:endParaRPr lang="it-IT" dirty="0"/>
          </a:p>
          <a:p>
            <a:pPr>
              <a:buFont typeface="Wingdings" pitchFamily="2" charset="2"/>
              <a:buChar char="Ø"/>
            </a:pPr>
            <a:r>
              <a:rPr lang="it-IT" dirty="0"/>
              <a:t>The first </a:t>
            </a:r>
            <a:r>
              <a:rPr lang="it-IT" dirty="0" err="1"/>
              <a:t>one</a:t>
            </a:r>
            <a:r>
              <a:rPr lang="it-IT" dirty="0"/>
              <a:t> </a:t>
            </a:r>
            <a:r>
              <a:rPr lang="it-IT" dirty="0" err="1"/>
              <a:t>was</a:t>
            </a:r>
            <a:r>
              <a:rPr lang="it-IT" dirty="0"/>
              <a:t> H.E. Merck in Darmstadt (Germany) </a:t>
            </a:r>
            <a:r>
              <a:rPr lang="it-IT" dirty="0" err="1"/>
              <a:t>who</a:t>
            </a:r>
            <a:r>
              <a:rPr lang="it-IT" dirty="0"/>
              <a:t> </a:t>
            </a:r>
            <a:r>
              <a:rPr lang="it-IT" dirty="0" err="1"/>
              <a:t>started</a:t>
            </a:r>
            <a:r>
              <a:rPr lang="it-IT" dirty="0"/>
              <a:t> </a:t>
            </a:r>
            <a:r>
              <a:rPr lang="it-IT" dirty="0" err="1"/>
              <a:t>extracting</a:t>
            </a:r>
            <a:r>
              <a:rPr lang="it-IT" dirty="0"/>
              <a:t> </a:t>
            </a:r>
            <a:r>
              <a:rPr lang="it-IT" dirty="0" err="1"/>
              <a:t>not</a:t>
            </a:r>
            <a:r>
              <a:rPr lang="it-IT" dirty="0"/>
              <a:t> </a:t>
            </a:r>
            <a:r>
              <a:rPr lang="it-IT" dirty="0" err="1"/>
              <a:t>only</a:t>
            </a:r>
            <a:r>
              <a:rPr lang="it-IT" dirty="0"/>
              <a:t> </a:t>
            </a:r>
            <a:r>
              <a:rPr lang="it-IT" dirty="0" err="1"/>
              <a:t>morphine</a:t>
            </a:r>
            <a:r>
              <a:rPr lang="it-IT" dirty="0"/>
              <a:t> </a:t>
            </a:r>
            <a:r>
              <a:rPr lang="it-IT" dirty="0" err="1"/>
              <a:t>but</a:t>
            </a:r>
            <a:r>
              <a:rPr lang="it-IT" dirty="0"/>
              <a:t> </a:t>
            </a:r>
            <a:r>
              <a:rPr lang="it-IT" dirty="0" err="1"/>
              <a:t>also</a:t>
            </a:r>
            <a:r>
              <a:rPr lang="it-IT" dirty="0"/>
              <a:t> </a:t>
            </a:r>
            <a:r>
              <a:rPr lang="it-IT" dirty="0" err="1"/>
              <a:t>other</a:t>
            </a:r>
            <a:r>
              <a:rPr lang="it-IT" dirty="0"/>
              <a:t> </a:t>
            </a:r>
            <a:r>
              <a:rPr lang="it-IT" dirty="0" err="1"/>
              <a:t>alkaloids</a:t>
            </a:r>
            <a:r>
              <a:rPr lang="it-IT" dirty="0"/>
              <a:t> in </a:t>
            </a:r>
            <a:r>
              <a:rPr lang="it-IT" b="1" dirty="0"/>
              <a:t>1826</a:t>
            </a:r>
            <a:r>
              <a:rPr lang="it-IT" dirty="0"/>
              <a:t>. </a:t>
            </a:r>
          </a:p>
          <a:p>
            <a:pPr marL="0" indent="0">
              <a:buNone/>
            </a:pPr>
            <a:endParaRPr lang="it-IT" dirty="0"/>
          </a:p>
          <a:p>
            <a:pPr>
              <a:buFont typeface="Wingdings" pitchFamily="2" charset="2"/>
              <a:buChar char="Ø"/>
            </a:pPr>
            <a:r>
              <a:rPr lang="it-IT" dirty="0" err="1"/>
              <a:t>Subsequently</a:t>
            </a:r>
            <a:r>
              <a:rPr lang="it-IT" dirty="0"/>
              <a:t>, </a:t>
            </a:r>
            <a:r>
              <a:rPr lang="it-IT" dirty="0" err="1"/>
              <a:t>efforts</a:t>
            </a:r>
            <a:r>
              <a:rPr lang="it-IT" dirty="0"/>
              <a:t> </a:t>
            </a:r>
            <a:r>
              <a:rPr lang="it-IT" dirty="0" err="1"/>
              <a:t>were</a:t>
            </a:r>
            <a:r>
              <a:rPr lang="it-IT" dirty="0"/>
              <a:t> </a:t>
            </a:r>
            <a:r>
              <a:rPr lang="it-IT" dirty="0" err="1"/>
              <a:t>undertaken</a:t>
            </a:r>
            <a:r>
              <a:rPr lang="it-IT" dirty="0"/>
              <a:t> to produce </a:t>
            </a:r>
            <a:r>
              <a:rPr lang="it-IT" dirty="0" err="1"/>
              <a:t>natural</a:t>
            </a:r>
            <a:r>
              <a:rPr lang="it-IT" dirty="0"/>
              <a:t> </a:t>
            </a:r>
            <a:r>
              <a:rPr lang="it-IT" dirty="0" err="1"/>
              <a:t>products</a:t>
            </a:r>
            <a:r>
              <a:rPr lang="it-IT" dirty="0"/>
              <a:t> by </a:t>
            </a:r>
            <a:r>
              <a:rPr lang="it-IT" dirty="0" err="1"/>
              <a:t>chemical</a:t>
            </a:r>
            <a:r>
              <a:rPr lang="it-IT" dirty="0"/>
              <a:t> </a:t>
            </a:r>
            <a:r>
              <a:rPr lang="it-IT" dirty="0" err="1"/>
              <a:t>synthesis</a:t>
            </a:r>
            <a:r>
              <a:rPr lang="it-IT" dirty="0"/>
              <a:t> in </a:t>
            </a:r>
            <a:r>
              <a:rPr lang="it-IT" dirty="0" err="1"/>
              <a:t>order</a:t>
            </a:r>
            <a:r>
              <a:rPr lang="it-IT" dirty="0"/>
              <a:t> to facilitate production </a:t>
            </a:r>
            <a:r>
              <a:rPr lang="it-IT" dirty="0" err="1"/>
              <a:t>at</a:t>
            </a:r>
            <a:r>
              <a:rPr lang="it-IT" dirty="0"/>
              <a:t> </a:t>
            </a:r>
            <a:r>
              <a:rPr lang="it-IT" dirty="0" err="1"/>
              <a:t>higher</a:t>
            </a:r>
            <a:r>
              <a:rPr lang="it-IT" dirty="0"/>
              <a:t> </a:t>
            </a:r>
            <a:r>
              <a:rPr lang="it-IT" dirty="0" err="1"/>
              <a:t>quality</a:t>
            </a:r>
            <a:r>
              <a:rPr lang="it-IT" dirty="0"/>
              <a:t> and </a:t>
            </a:r>
            <a:r>
              <a:rPr lang="it-IT" dirty="0" err="1"/>
              <a:t>lower</a:t>
            </a:r>
            <a:r>
              <a:rPr lang="it-IT" dirty="0"/>
              <a:t> </a:t>
            </a:r>
            <a:r>
              <a:rPr lang="it-IT" dirty="0" err="1"/>
              <a:t>costs</a:t>
            </a:r>
            <a:r>
              <a:rPr lang="it-IT" dirty="0"/>
              <a:t>. </a:t>
            </a:r>
          </a:p>
          <a:p>
            <a:pPr marL="0" indent="0">
              <a:buNone/>
            </a:pPr>
            <a:endParaRPr lang="it-IT" dirty="0"/>
          </a:p>
          <a:p>
            <a:pPr>
              <a:buFont typeface="Wingdings" pitchFamily="2" charset="2"/>
              <a:buChar char="Ø"/>
            </a:pPr>
            <a:r>
              <a:rPr lang="it-IT" b="1" dirty="0" err="1">
                <a:solidFill>
                  <a:srgbClr val="FF0000"/>
                </a:solidFill>
              </a:rPr>
              <a:t>Salicylic</a:t>
            </a:r>
            <a:r>
              <a:rPr lang="it-IT" b="1" dirty="0">
                <a:solidFill>
                  <a:srgbClr val="FF0000"/>
                </a:solidFill>
              </a:rPr>
              <a:t> acid </a:t>
            </a:r>
            <a:r>
              <a:rPr lang="it-IT" dirty="0" err="1"/>
              <a:t>was</a:t>
            </a:r>
            <a:r>
              <a:rPr lang="it-IT" dirty="0"/>
              <a:t> the first </a:t>
            </a:r>
            <a:r>
              <a:rPr lang="it-IT" dirty="0" err="1"/>
              <a:t>natural</a:t>
            </a:r>
            <a:r>
              <a:rPr lang="it-IT" dirty="0"/>
              <a:t> compound </a:t>
            </a:r>
            <a:r>
              <a:rPr lang="it-IT" dirty="0" err="1"/>
              <a:t>produced</a:t>
            </a:r>
            <a:r>
              <a:rPr lang="it-IT" dirty="0"/>
              <a:t> by </a:t>
            </a:r>
            <a:r>
              <a:rPr lang="it-IT" dirty="0" err="1"/>
              <a:t>chemical</a:t>
            </a:r>
            <a:r>
              <a:rPr lang="it-IT" dirty="0"/>
              <a:t> </a:t>
            </a:r>
            <a:r>
              <a:rPr lang="it-IT" dirty="0" err="1"/>
              <a:t>synthesis</a:t>
            </a:r>
            <a:r>
              <a:rPr lang="it-IT" dirty="0"/>
              <a:t> in </a:t>
            </a:r>
            <a:r>
              <a:rPr lang="it-IT" b="1" dirty="0"/>
              <a:t>1853</a:t>
            </a:r>
            <a:r>
              <a:rPr lang="it-IT" dirty="0"/>
              <a:t>.</a:t>
            </a:r>
          </a:p>
          <a:p>
            <a:pPr>
              <a:buFont typeface="Wingdings" pitchFamily="2" charset="2"/>
              <a:buChar char="Ø"/>
            </a:pPr>
            <a:endParaRPr lang="it-IT" sz="2700" dirty="0"/>
          </a:p>
        </p:txBody>
      </p:sp>
      <p:sp>
        <p:nvSpPr>
          <p:cNvPr id="4" name="Segnaposto numero diapositiva 3">
            <a:extLst>
              <a:ext uri="{FF2B5EF4-FFF2-40B4-BE49-F238E27FC236}">
                <a16:creationId xmlns:a16="http://schemas.microsoft.com/office/drawing/2014/main" id="{42C72756-0C13-704F-82C4-D47E385F4839}"/>
              </a:ext>
            </a:extLst>
          </p:cNvPr>
          <p:cNvSpPr>
            <a:spLocks noGrp="1"/>
          </p:cNvSpPr>
          <p:nvPr>
            <p:ph type="sldNum" sz="quarter" idx="12"/>
          </p:nvPr>
        </p:nvSpPr>
        <p:spPr/>
        <p:txBody>
          <a:bodyPr/>
          <a:lstStyle/>
          <a:p>
            <a:fld id="{94F455BA-834C-2144-8D91-861DB94FAEBF}" type="slidenum">
              <a:rPr lang="it-IT" smtClean="0"/>
              <a:t>12</a:t>
            </a:fld>
            <a:endParaRPr lang="it-IT"/>
          </a:p>
        </p:txBody>
      </p:sp>
    </p:spTree>
    <p:extLst>
      <p:ext uri="{BB962C8B-B14F-4D97-AF65-F5344CB8AC3E}">
        <p14:creationId xmlns:p14="http://schemas.microsoft.com/office/powerpoint/2010/main" val="206331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91049" y="590709"/>
            <a:ext cx="3060005" cy="584775"/>
          </a:xfrm>
          <a:prstGeom prst="rect">
            <a:avLst/>
          </a:prstGeom>
        </p:spPr>
        <p:txBody>
          <a:bodyPr wrap="none">
            <a:spAutoFit/>
          </a:bodyPr>
          <a:lstStyle/>
          <a:p>
            <a:r>
              <a:rPr lang="en-US" sz="3200" b="1" dirty="0">
                <a:solidFill>
                  <a:srgbClr val="FF0000"/>
                </a:solidFill>
                <a:cs typeface="Arial"/>
              </a:rPr>
              <a:t>The Aspirin story</a:t>
            </a:r>
            <a:endParaRPr lang="it-IT" sz="3200" b="1" dirty="0">
              <a:solidFill>
                <a:srgbClr val="FF0000"/>
              </a:solidFill>
              <a:cs typeface="Arial"/>
            </a:endParaRPr>
          </a:p>
        </p:txBody>
      </p:sp>
      <p:sp>
        <p:nvSpPr>
          <p:cNvPr id="5" name="CasellaDiTesto 4"/>
          <p:cNvSpPr txBox="1"/>
          <p:nvPr/>
        </p:nvSpPr>
        <p:spPr>
          <a:xfrm>
            <a:off x="5115687" y="196612"/>
            <a:ext cx="6845300" cy="6524863"/>
          </a:xfrm>
          <a:prstGeom prst="rect">
            <a:avLst/>
          </a:prstGeom>
          <a:noFill/>
        </p:spPr>
        <p:txBody>
          <a:bodyPr wrap="square" rtlCol="0">
            <a:spAutoFit/>
          </a:bodyPr>
          <a:lstStyle/>
          <a:p>
            <a:pPr marL="285750" indent="-285750">
              <a:buFont typeface="Wingdings" pitchFamily="2" charset="2"/>
              <a:buChar char="Ø"/>
            </a:pPr>
            <a:r>
              <a:rPr lang="en-US" sz="1900" dirty="0">
                <a:cs typeface="Arial"/>
              </a:rPr>
              <a:t>Willow bark has been used as a traditional medicine for more than </a:t>
            </a:r>
            <a:r>
              <a:rPr lang="en-US" sz="1900" b="1" dirty="0">
                <a:cs typeface="Arial"/>
              </a:rPr>
              <a:t>3500 years</a:t>
            </a:r>
            <a:r>
              <a:rPr lang="en-US" sz="1900" dirty="0">
                <a:cs typeface="Arial"/>
              </a:rPr>
              <a:t>. </a:t>
            </a:r>
          </a:p>
          <a:p>
            <a:pPr marL="285750" indent="-285750">
              <a:buFont typeface="Wingdings" pitchFamily="2" charset="2"/>
              <a:buChar char="Ø"/>
            </a:pPr>
            <a:r>
              <a:rPr lang="en-US" sz="1900" dirty="0">
                <a:cs typeface="Arial"/>
              </a:rPr>
              <a:t>Unknown to the ancient Sumerians and Egyptians who made use of it, the active agent within willow bark was </a:t>
            </a:r>
            <a:r>
              <a:rPr lang="en-US" sz="1900" dirty="0" err="1">
                <a:cs typeface="Arial"/>
              </a:rPr>
              <a:t>salicin</a:t>
            </a:r>
            <a:r>
              <a:rPr lang="en-US" sz="1900" dirty="0">
                <a:cs typeface="Arial"/>
              </a:rPr>
              <a:t>, which would later form the basis of the discovery of aspirin. </a:t>
            </a:r>
          </a:p>
          <a:p>
            <a:pPr marL="285750" indent="-285750">
              <a:buFont typeface="Wingdings" pitchFamily="2" charset="2"/>
              <a:buChar char="Ø"/>
            </a:pPr>
            <a:r>
              <a:rPr lang="en-US" sz="1900" dirty="0">
                <a:cs typeface="Arial"/>
              </a:rPr>
              <a:t>Evidence for this early use of willow as an analgesic and antipyretic first surfaced in </a:t>
            </a:r>
            <a:r>
              <a:rPr lang="en-US" sz="1900" b="1" dirty="0">
                <a:cs typeface="Arial"/>
              </a:rPr>
              <a:t>1862</a:t>
            </a:r>
            <a:r>
              <a:rPr lang="en-US" sz="1900" dirty="0">
                <a:cs typeface="Arial"/>
              </a:rPr>
              <a:t>. </a:t>
            </a:r>
          </a:p>
          <a:p>
            <a:pPr marL="285750" indent="-285750">
              <a:buFont typeface="Wingdings" pitchFamily="2" charset="2"/>
              <a:buChar char="Ø"/>
            </a:pPr>
            <a:r>
              <a:rPr lang="en-US" sz="1900" dirty="0">
                <a:cs typeface="Arial"/>
              </a:rPr>
              <a:t>Edwin Smith (1822–1906), an American trader living in Cairo purchased a pair of ancient documents, the provenance of which was unknown. </a:t>
            </a:r>
          </a:p>
          <a:p>
            <a:pPr marL="285750" indent="-285750">
              <a:buFont typeface="Wingdings" pitchFamily="2" charset="2"/>
              <a:buChar char="Ø"/>
            </a:pPr>
            <a:r>
              <a:rPr lang="en-US" sz="1900" dirty="0">
                <a:cs typeface="Arial"/>
              </a:rPr>
              <a:t>These scrolls dated back to around 1500 BC and are amongst the most important historical documents in medicine. </a:t>
            </a:r>
          </a:p>
          <a:p>
            <a:pPr marL="285750" indent="-285750">
              <a:buFont typeface="Wingdings" pitchFamily="2" charset="2"/>
              <a:buChar char="Ø"/>
            </a:pPr>
            <a:r>
              <a:rPr lang="en-US" sz="1900" dirty="0">
                <a:cs typeface="Arial"/>
              </a:rPr>
              <a:t>One of these is now known as the </a:t>
            </a:r>
            <a:r>
              <a:rPr lang="en-US" sz="1900" i="1" dirty="0">
                <a:cs typeface="Arial"/>
              </a:rPr>
              <a:t>Edwin Smith Surgical Papyrus</a:t>
            </a:r>
            <a:r>
              <a:rPr lang="en-US" sz="1900" dirty="0">
                <a:cs typeface="Arial"/>
              </a:rPr>
              <a:t> and details 48 surgical cases and their management. The other is now known as the </a:t>
            </a:r>
            <a:r>
              <a:rPr lang="en-US" sz="1900" i="1" dirty="0" err="1">
                <a:cs typeface="Arial"/>
              </a:rPr>
              <a:t>Ebers</a:t>
            </a:r>
            <a:r>
              <a:rPr lang="en-US" sz="1900" i="1" dirty="0">
                <a:cs typeface="Arial"/>
              </a:rPr>
              <a:t> Papyrus</a:t>
            </a:r>
            <a:r>
              <a:rPr lang="en-US" sz="1900" dirty="0">
                <a:cs typeface="Arial"/>
              </a:rPr>
              <a:t>. This was an Egyptian record of around 160 herbal and vegetable remedies. One of these remedies is the first written record of the use of </a:t>
            </a:r>
            <a:r>
              <a:rPr lang="en-US" sz="1900" i="1" dirty="0">
                <a:cs typeface="Arial"/>
              </a:rPr>
              <a:t>Salix</a:t>
            </a:r>
            <a:r>
              <a:rPr lang="en-US" sz="1900" dirty="0">
                <a:cs typeface="Arial"/>
              </a:rPr>
              <a:t> (now known as willow) for treatment of non-specific pains. </a:t>
            </a:r>
          </a:p>
          <a:p>
            <a:pPr marL="285750" indent="-285750">
              <a:buFont typeface="Wingdings" pitchFamily="2" charset="2"/>
              <a:buChar char="Ø"/>
            </a:pPr>
            <a:r>
              <a:rPr lang="en-US" sz="1900" dirty="0">
                <a:cs typeface="Arial"/>
              </a:rPr>
              <a:t>The use of willow bark for pain relief continued through ancient Greece, where it was recommended by Hippocrates to relieve the pain of childbirth, through to Roman times, when its use was recorded by Pliny the Elder . </a:t>
            </a:r>
            <a:endParaRPr lang="it-IT" sz="1900" dirty="0">
              <a:cs typeface="Arial"/>
            </a:endParaRPr>
          </a:p>
        </p:txBody>
      </p:sp>
      <p:grpSp>
        <p:nvGrpSpPr>
          <p:cNvPr id="8" name="Gruppo 7">
            <a:extLst>
              <a:ext uri="{FF2B5EF4-FFF2-40B4-BE49-F238E27FC236}">
                <a16:creationId xmlns:a16="http://schemas.microsoft.com/office/drawing/2014/main" id="{B5F3E6EE-8140-9C42-B1DA-E29026208D3C}"/>
              </a:ext>
            </a:extLst>
          </p:cNvPr>
          <p:cNvGrpSpPr/>
          <p:nvPr/>
        </p:nvGrpSpPr>
        <p:grpSpPr>
          <a:xfrm>
            <a:off x="335057" y="1336220"/>
            <a:ext cx="4665256" cy="3527880"/>
            <a:chOff x="124788" y="1323520"/>
            <a:chExt cx="4665256" cy="3527880"/>
          </a:xfrm>
        </p:grpSpPr>
        <p:pic>
          <p:nvPicPr>
            <p:cNvPr id="6" name="Immagine 5">
              <a:extLst>
                <a:ext uri="{FF2B5EF4-FFF2-40B4-BE49-F238E27FC236}">
                  <a16:creationId xmlns:a16="http://schemas.microsoft.com/office/drawing/2014/main" id="{2E47C8B2-2059-9442-917B-E9A377F7A260}"/>
                </a:ext>
              </a:extLst>
            </p:cNvPr>
            <p:cNvPicPr>
              <a:picLocks noChangeAspect="1"/>
            </p:cNvPicPr>
            <p:nvPr/>
          </p:nvPicPr>
          <p:blipFill>
            <a:blip r:embed="rId2"/>
            <a:stretch>
              <a:fillRect/>
            </a:stretch>
          </p:blipFill>
          <p:spPr>
            <a:xfrm>
              <a:off x="124788" y="1323520"/>
              <a:ext cx="4644417" cy="3527880"/>
            </a:xfrm>
            <a:prstGeom prst="rect">
              <a:avLst/>
            </a:prstGeom>
          </p:spPr>
        </p:pic>
        <p:sp>
          <p:nvSpPr>
            <p:cNvPr id="7" name="Rettangolo 6">
              <a:extLst>
                <a:ext uri="{FF2B5EF4-FFF2-40B4-BE49-F238E27FC236}">
                  <a16:creationId xmlns:a16="http://schemas.microsoft.com/office/drawing/2014/main" id="{381C4F44-1A25-3945-9BE7-313D92C8E505}"/>
                </a:ext>
              </a:extLst>
            </p:cNvPr>
            <p:cNvSpPr/>
            <p:nvPr/>
          </p:nvSpPr>
          <p:spPr>
            <a:xfrm>
              <a:off x="3683651" y="4482068"/>
              <a:ext cx="1106393" cy="369332"/>
            </a:xfrm>
            <a:prstGeom prst="rect">
              <a:avLst/>
            </a:prstGeom>
          </p:spPr>
          <p:txBody>
            <a:bodyPr wrap="none">
              <a:spAutoFit/>
            </a:bodyPr>
            <a:lstStyle/>
            <a:p>
              <a:r>
                <a:rPr lang="it-IT" b="1" i="1" u="none" strike="noStrike" dirty="0" err="1">
                  <a:solidFill>
                    <a:schemeClr val="bg1"/>
                  </a:solidFill>
                  <a:effectLst/>
                  <a:latin typeface="Rubik"/>
                </a:rPr>
                <a:t>Salix</a:t>
              </a:r>
              <a:r>
                <a:rPr lang="it-IT" b="1" i="1" u="none" strike="noStrike" dirty="0">
                  <a:solidFill>
                    <a:schemeClr val="bg1"/>
                  </a:solidFill>
                  <a:effectLst/>
                  <a:latin typeface="Rubik"/>
                </a:rPr>
                <a:t> alba</a:t>
              </a:r>
              <a:endParaRPr lang="it-IT" b="0" i="1" u="none" strike="noStrike" dirty="0">
                <a:solidFill>
                  <a:schemeClr val="bg1"/>
                </a:solidFill>
                <a:effectLst/>
                <a:latin typeface="Rubik"/>
              </a:endParaRPr>
            </a:p>
          </p:txBody>
        </p:sp>
      </p:grpSp>
      <p:pic>
        <p:nvPicPr>
          <p:cNvPr id="9" name="Immagine 8">
            <a:extLst>
              <a:ext uri="{FF2B5EF4-FFF2-40B4-BE49-F238E27FC236}">
                <a16:creationId xmlns:a16="http://schemas.microsoft.com/office/drawing/2014/main" id="{9DE04A94-7507-E140-B392-520FE374905F}"/>
              </a:ext>
            </a:extLst>
          </p:cNvPr>
          <p:cNvPicPr>
            <a:picLocks noChangeAspect="1"/>
          </p:cNvPicPr>
          <p:nvPr/>
        </p:nvPicPr>
        <p:blipFill>
          <a:blip r:embed="rId3"/>
          <a:stretch>
            <a:fillRect/>
          </a:stretch>
        </p:blipFill>
        <p:spPr>
          <a:xfrm>
            <a:off x="632910" y="4958678"/>
            <a:ext cx="4124909" cy="1527033"/>
          </a:xfrm>
          <a:prstGeom prst="rect">
            <a:avLst/>
          </a:prstGeom>
        </p:spPr>
      </p:pic>
      <p:sp>
        <p:nvSpPr>
          <p:cNvPr id="2" name="Segnaposto numero diapositiva 1">
            <a:extLst>
              <a:ext uri="{FF2B5EF4-FFF2-40B4-BE49-F238E27FC236}">
                <a16:creationId xmlns:a16="http://schemas.microsoft.com/office/drawing/2014/main" id="{53853599-9070-BA46-904D-AB94F9DCDB49}"/>
              </a:ext>
            </a:extLst>
          </p:cNvPr>
          <p:cNvSpPr>
            <a:spLocks noGrp="1"/>
          </p:cNvSpPr>
          <p:nvPr>
            <p:ph type="sldNum" sz="quarter" idx="12"/>
          </p:nvPr>
        </p:nvSpPr>
        <p:spPr/>
        <p:txBody>
          <a:bodyPr/>
          <a:lstStyle/>
          <a:p>
            <a:fld id="{94F455BA-834C-2144-8D91-861DB94FAEBF}" type="slidenum">
              <a:rPr lang="it-IT" smtClean="0"/>
              <a:t>13</a:t>
            </a:fld>
            <a:endParaRPr lang="it-IT"/>
          </a:p>
        </p:txBody>
      </p:sp>
    </p:spTree>
    <p:extLst>
      <p:ext uri="{BB962C8B-B14F-4D97-AF65-F5344CB8AC3E}">
        <p14:creationId xmlns:p14="http://schemas.microsoft.com/office/powerpoint/2010/main" val="398756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40A9941-B1EE-FB4D-B18B-313F267D7F62}"/>
              </a:ext>
            </a:extLst>
          </p:cNvPr>
          <p:cNvPicPr>
            <a:picLocks noChangeAspect="1"/>
          </p:cNvPicPr>
          <p:nvPr/>
        </p:nvPicPr>
        <p:blipFill rotWithShape="1">
          <a:blip r:embed="rId2"/>
          <a:srcRect l="5254" t="2593" r="5913"/>
          <a:stretch/>
        </p:blipFill>
        <p:spPr>
          <a:xfrm>
            <a:off x="0" y="158908"/>
            <a:ext cx="6709035" cy="6559391"/>
          </a:xfrm>
          <a:prstGeom prst="rect">
            <a:avLst/>
          </a:prstGeom>
        </p:spPr>
      </p:pic>
      <p:sp>
        <p:nvSpPr>
          <p:cNvPr id="4" name="CasellaDiTesto 3">
            <a:extLst>
              <a:ext uri="{FF2B5EF4-FFF2-40B4-BE49-F238E27FC236}">
                <a16:creationId xmlns:a16="http://schemas.microsoft.com/office/drawing/2014/main" id="{57317BC5-D7E3-3547-B416-CA6B42555B48}"/>
              </a:ext>
            </a:extLst>
          </p:cNvPr>
          <p:cNvSpPr txBox="1"/>
          <p:nvPr/>
        </p:nvSpPr>
        <p:spPr>
          <a:xfrm>
            <a:off x="6451600" y="158908"/>
            <a:ext cx="5600700" cy="6817251"/>
          </a:xfrm>
          <a:prstGeom prst="rect">
            <a:avLst/>
          </a:prstGeom>
          <a:noFill/>
        </p:spPr>
        <p:txBody>
          <a:bodyPr wrap="square" rtlCol="0">
            <a:spAutoFit/>
          </a:bodyPr>
          <a:lstStyle/>
          <a:p>
            <a:pPr marL="285750" indent="-285750">
              <a:buFont typeface="Wingdings" pitchFamily="2" charset="2"/>
              <a:buChar char="Ø"/>
            </a:pPr>
            <a:r>
              <a:rPr lang="en-US" sz="1900" dirty="0">
                <a:latin typeface="Calibri" panose="020F0502020204030204" pitchFamily="34" charset="0"/>
                <a:cs typeface="Calibri" panose="020F0502020204030204" pitchFamily="34" charset="0"/>
              </a:rPr>
              <a:t>The active ingredient in willow bark was not discovered until </a:t>
            </a:r>
            <a:r>
              <a:rPr lang="en-US" sz="1900" b="1" dirty="0">
                <a:latin typeface="Calibri" panose="020F0502020204030204" pitchFamily="34" charset="0"/>
                <a:cs typeface="Calibri" panose="020F0502020204030204" pitchFamily="34" charset="0"/>
              </a:rPr>
              <a:t>1828</a:t>
            </a:r>
            <a:r>
              <a:rPr lang="en-US" sz="1900" dirty="0">
                <a:latin typeface="Calibri" panose="020F0502020204030204" pitchFamily="34" charset="0"/>
                <a:cs typeface="Calibri" panose="020F0502020204030204" pitchFamily="34" charset="0"/>
              </a:rPr>
              <a:t> when Johann Buchner first refined willow bark into yellow crystals and named it </a:t>
            </a:r>
            <a:r>
              <a:rPr lang="en-US" sz="1900" b="1" dirty="0" err="1">
                <a:latin typeface="Calibri" panose="020F0502020204030204" pitchFamily="34" charset="0"/>
                <a:cs typeface="Calibri" panose="020F0502020204030204" pitchFamily="34" charset="0"/>
              </a:rPr>
              <a:t>Salicin</a:t>
            </a:r>
            <a:r>
              <a:rPr lang="en-US" sz="1900" dirty="0">
                <a:latin typeface="Calibri" panose="020F0502020204030204" pitchFamily="34" charset="0"/>
                <a:cs typeface="Calibri" panose="020F0502020204030204" pitchFamily="34" charset="0"/>
              </a:rPr>
              <a:t> (after Salix, the genus of the willow tree).</a:t>
            </a:r>
          </a:p>
          <a:p>
            <a:pPr marL="285750" indent="-285750">
              <a:buFont typeface="Wingdings" pitchFamily="2" charset="2"/>
              <a:buChar char="Ø"/>
            </a:pPr>
            <a:r>
              <a:rPr lang="en-US" sz="1900" dirty="0">
                <a:latin typeface="Calibri" panose="020F0502020204030204" pitchFamily="34" charset="0"/>
                <a:cs typeface="Calibri" panose="020F0502020204030204" pitchFamily="34" charset="0"/>
              </a:rPr>
              <a:t>In </a:t>
            </a:r>
            <a:r>
              <a:rPr lang="en-US" sz="1900" b="1" dirty="0">
                <a:latin typeface="Calibri" panose="020F0502020204030204" pitchFamily="34" charset="0"/>
                <a:cs typeface="Calibri" panose="020F0502020204030204" pitchFamily="34" charset="0"/>
              </a:rPr>
              <a:t>1829</a:t>
            </a:r>
            <a:r>
              <a:rPr lang="en-US" sz="1900" dirty="0">
                <a:latin typeface="Calibri" panose="020F0502020204030204" pitchFamily="34" charset="0"/>
                <a:cs typeface="Calibri" panose="020F0502020204030204" pitchFamily="34" charset="0"/>
              </a:rPr>
              <a:t>, the process was further refined by Pierre-Joseph Leroux in France and taken a step further in </a:t>
            </a:r>
            <a:r>
              <a:rPr lang="en-US" sz="1900" b="1" dirty="0">
                <a:latin typeface="Calibri" panose="020F0502020204030204" pitchFamily="34" charset="0"/>
                <a:cs typeface="Calibri" panose="020F0502020204030204" pitchFamily="34" charset="0"/>
              </a:rPr>
              <a:t>1838</a:t>
            </a:r>
            <a:r>
              <a:rPr lang="en-US" sz="1900" dirty="0">
                <a:latin typeface="Calibri" panose="020F0502020204030204" pitchFamily="34" charset="0"/>
                <a:cs typeface="Calibri" panose="020F0502020204030204" pitchFamily="34" charset="0"/>
              </a:rPr>
              <a:t> when Raffaele </a:t>
            </a:r>
            <a:r>
              <a:rPr lang="en-US" sz="1900" dirty="0" err="1">
                <a:latin typeface="Calibri" panose="020F0502020204030204" pitchFamily="34" charset="0"/>
                <a:cs typeface="Calibri" panose="020F0502020204030204" pitchFamily="34" charset="0"/>
              </a:rPr>
              <a:t>Piria</a:t>
            </a:r>
            <a:r>
              <a:rPr lang="en-US" sz="1900" dirty="0">
                <a:latin typeface="Calibri" panose="020F0502020204030204" pitchFamily="34" charset="0"/>
                <a:cs typeface="Calibri" panose="020F0502020204030204" pitchFamily="34" charset="0"/>
              </a:rPr>
              <a:t> produced a stronger compound from the crystals isolated from willow bark, which he named </a:t>
            </a:r>
            <a:r>
              <a:rPr lang="en-US" sz="1900" b="1" dirty="0">
                <a:latin typeface="Calibri" panose="020F0502020204030204" pitchFamily="34" charset="0"/>
                <a:cs typeface="Calibri" panose="020F0502020204030204" pitchFamily="34" charset="0"/>
              </a:rPr>
              <a:t>salicylic acid </a:t>
            </a:r>
            <a:r>
              <a:rPr lang="en-US" sz="1900" dirty="0">
                <a:latin typeface="Calibri" panose="020F0502020204030204" pitchFamily="34" charset="0"/>
                <a:cs typeface="Calibri" panose="020F0502020204030204" pitchFamily="34" charset="0"/>
              </a:rPr>
              <a:t>(</a:t>
            </a:r>
            <a:r>
              <a:rPr lang="en-US" sz="1900" b="1" dirty="0">
                <a:latin typeface="Calibri" panose="020F0502020204030204" pitchFamily="34" charset="0"/>
                <a:cs typeface="Calibri" panose="020F0502020204030204" pitchFamily="34" charset="0"/>
              </a:rPr>
              <a:t>1838</a:t>
            </a:r>
            <a:r>
              <a:rPr lang="en-US" sz="1900" dirty="0">
                <a:latin typeface="Calibri" panose="020F0502020204030204" pitchFamily="34" charset="0"/>
                <a:cs typeface="Calibri" panose="020F0502020204030204" pitchFamily="34" charset="0"/>
              </a:rPr>
              <a:t>).</a:t>
            </a:r>
          </a:p>
          <a:p>
            <a:pPr marL="285750" indent="-285750">
              <a:buFont typeface="Wingdings" pitchFamily="2" charset="2"/>
              <a:buChar char="Ø"/>
            </a:pPr>
            <a:r>
              <a:rPr lang="en-US" sz="1900" dirty="0">
                <a:latin typeface="Calibri" panose="020F0502020204030204" pitchFamily="34" charset="0"/>
                <a:cs typeface="Calibri" panose="020F0502020204030204" pitchFamily="34" charset="0"/>
              </a:rPr>
              <a:t>In </a:t>
            </a:r>
            <a:r>
              <a:rPr lang="en-US" sz="1900" b="1" dirty="0">
                <a:latin typeface="Calibri" panose="020F0502020204030204" pitchFamily="34" charset="0"/>
                <a:cs typeface="Calibri" panose="020F0502020204030204" pitchFamily="34" charset="0"/>
              </a:rPr>
              <a:t>1852</a:t>
            </a:r>
            <a:r>
              <a:rPr lang="en-US" sz="1900" dirty="0">
                <a:latin typeface="Calibri" panose="020F0502020204030204" pitchFamily="34" charset="0"/>
                <a:cs typeface="Calibri" panose="020F0502020204030204" pitchFamily="34" charset="0"/>
              </a:rPr>
              <a:t>, the French chemist, Charles Gerhardt, was the first to modify </a:t>
            </a:r>
            <a:r>
              <a:rPr lang="en-US" sz="1900" b="1" dirty="0">
                <a:latin typeface="Calibri" panose="020F0502020204030204" pitchFamily="34" charset="0"/>
                <a:cs typeface="Calibri" panose="020F0502020204030204" pitchFamily="34" charset="0"/>
              </a:rPr>
              <a:t>salicylic acid </a:t>
            </a:r>
            <a:r>
              <a:rPr lang="en-US" sz="1900" dirty="0">
                <a:latin typeface="Calibri" panose="020F0502020204030204" pitchFamily="34" charset="0"/>
                <a:cs typeface="Calibri" panose="020F0502020204030204" pitchFamily="34" charset="0"/>
              </a:rPr>
              <a:t>with the introduction of an acetyl group in place of a hydroxyl group, but the compound was not stable.</a:t>
            </a:r>
          </a:p>
          <a:p>
            <a:pPr marL="285750" indent="-285750">
              <a:buFont typeface="Wingdings" pitchFamily="2" charset="2"/>
              <a:buChar char="Ø"/>
            </a:pPr>
            <a:r>
              <a:rPr lang="en-US" sz="1900" dirty="0">
                <a:latin typeface="Calibri" panose="020F0502020204030204" pitchFamily="34" charset="0"/>
                <a:cs typeface="Calibri" panose="020F0502020204030204" pitchFamily="34" charset="0"/>
              </a:rPr>
              <a:t> Acetylation of salicylic acid later proved to be the key step in reducing its irritant properties. </a:t>
            </a:r>
          </a:p>
          <a:p>
            <a:pPr marL="285750" indent="-285750">
              <a:buFont typeface="Wingdings" pitchFamily="2" charset="2"/>
              <a:buChar char="Ø"/>
            </a:pPr>
            <a:r>
              <a:rPr lang="en-US" sz="1900" b="1" dirty="0">
                <a:latin typeface="Calibri" panose="020F0502020204030204" pitchFamily="34" charset="0"/>
                <a:cs typeface="Calibri" panose="020F0502020204030204" pitchFamily="34" charset="0"/>
              </a:rPr>
              <a:t>In 1876</a:t>
            </a:r>
            <a:r>
              <a:rPr lang="en-US" sz="1900" dirty="0">
                <a:latin typeface="Calibri" panose="020F0502020204030204" pitchFamily="34" charset="0"/>
                <a:cs typeface="Calibri" panose="020F0502020204030204" pitchFamily="34" charset="0"/>
              </a:rPr>
              <a:t>, the first clinical trial of </a:t>
            </a:r>
            <a:r>
              <a:rPr lang="en-US" sz="1900" dirty="0" err="1">
                <a:latin typeface="Calibri" panose="020F0502020204030204" pitchFamily="34" charset="0"/>
                <a:cs typeface="Calibri" panose="020F0502020204030204" pitchFamily="34" charset="0"/>
              </a:rPr>
              <a:t>salicin</a:t>
            </a:r>
            <a:r>
              <a:rPr lang="en-US" sz="1900" dirty="0">
                <a:latin typeface="Calibri" panose="020F0502020204030204" pitchFamily="34" charset="0"/>
                <a:cs typeface="Calibri" panose="020F0502020204030204" pitchFamily="34" charset="0"/>
              </a:rPr>
              <a:t> was published by Thomas Maclagan, a Scottish physician at the Dundee Royal Infirmary, demonstrating its antipyretic and anti-inflammatory effects. </a:t>
            </a:r>
          </a:p>
          <a:p>
            <a:pPr marL="285750" indent="-285750">
              <a:buFont typeface="Wingdings" pitchFamily="2" charset="2"/>
              <a:buChar char="Ø"/>
            </a:pPr>
            <a:r>
              <a:rPr lang="en-US" sz="1900" dirty="0">
                <a:latin typeface="Calibri" panose="020F0502020204030204" pitchFamily="34" charset="0"/>
                <a:cs typeface="Calibri" panose="020F0502020204030204" pitchFamily="34" charset="0"/>
              </a:rPr>
              <a:t>Despite the clear antipyretic benefits of </a:t>
            </a:r>
            <a:r>
              <a:rPr lang="en-US" sz="1900" dirty="0" err="1">
                <a:latin typeface="Calibri" panose="020F0502020204030204" pitchFamily="34" charset="0"/>
                <a:cs typeface="Calibri" panose="020F0502020204030204" pitchFamily="34" charset="0"/>
              </a:rPr>
              <a:t>salicin</a:t>
            </a:r>
            <a:r>
              <a:rPr lang="en-US" sz="1900" dirty="0">
                <a:latin typeface="Calibri" panose="020F0502020204030204" pitchFamily="34" charset="0"/>
                <a:cs typeface="Calibri" panose="020F0502020204030204" pitchFamily="34" charset="0"/>
              </a:rPr>
              <a:t>, it was not taken up more widely due to complications with gastritis.</a:t>
            </a:r>
            <a:endParaRPr lang="it-IT" sz="1900" dirty="0">
              <a:latin typeface="Calibri" panose="020F0502020204030204" pitchFamily="34" charset="0"/>
              <a:cs typeface="Calibri" panose="020F0502020204030204" pitchFamily="34" charset="0"/>
            </a:endParaRPr>
          </a:p>
          <a:p>
            <a:pPr marL="285750" indent="-285750">
              <a:buFont typeface="Wingdings" pitchFamily="2" charset="2"/>
              <a:buChar char="Ø"/>
            </a:pPr>
            <a:endParaRPr lang="it-IT" sz="1900" dirty="0">
              <a:latin typeface="Calibri" panose="020F0502020204030204" pitchFamily="34" charset="0"/>
              <a:cs typeface="Calibri" panose="020F0502020204030204" pitchFamily="34" charset="0"/>
            </a:endParaRPr>
          </a:p>
        </p:txBody>
      </p:sp>
      <p:sp>
        <p:nvSpPr>
          <p:cNvPr id="2" name="Segnaposto numero diapositiva 1">
            <a:extLst>
              <a:ext uri="{FF2B5EF4-FFF2-40B4-BE49-F238E27FC236}">
                <a16:creationId xmlns:a16="http://schemas.microsoft.com/office/drawing/2014/main" id="{6972D457-6C6C-3048-9928-BB3E9825D288}"/>
              </a:ext>
            </a:extLst>
          </p:cNvPr>
          <p:cNvSpPr>
            <a:spLocks noGrp="1"/>
          </p:cNvSpPr>
          <p:nvPr>
            <p:ph type="sldNum" sz="quarter" idx="12"/>
          </p:nvPr>
        </p:nvSpPr>
        <p:spPr/>
        <p:txBody>
          <a:bodyPr/>
          <a:lstStyle/>
          <a:p>
            <a:fld id="{94F455BA-834C-2144-8D91-861DB94FAEBF}" type="slidenum">
              <a:rPr lang="it-IT" smtClean="0"/>
              <a:t>14</a:t>
            </a:fld>
            <a:endParaRPr lang="it-IT"/>
          </a:p>
        </p:txBody>
      </p:sp>
    </p:spTree>
    <p:extLst>
      <p:ext uri="{BB962C8B-B14F-4D97-AF65-F5344CB8AC3E}">
        <p14:creationId xmlns:p14="http://schemas.microsoft.com/office/powerpoint/2010/main" val="161922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31800" y="228124"/>
            <a:ext cx="11112500" cy="1754326"/>
          </a:xfrm>
          <a:prstGeom prst="rect">
            <a:avLst/>
          </a:prstGeom>
        </p:spPr>
        <p:txBody>
          <a:bodyPr wrap="square">
            <a:spAutoFit/>
          </a:bodyPr>
          <a:lstStyle/>
          <a:p>
            <a:pPr marL="285750" indent="-285750">
              <a:buFont typeface="Wingdings" pitchFamily="2" charset="2"/>
              <a:buChar char="Ø"/>
            </a:pPr>
            <a:r>
              <a:rPr lang="en-US" dirty="0">
                <a:cs typeface="Arial"/>
              </a:rPr>
              <a:t>In </a:t>
            </a:r>
            <a:r>
              <a:rPr lang="en-US" b="1" dirty="0">
                <a:cs typeface="Arial"/>
              </a:rPr>
              <a:t>1897</a:t>
            </a:r>
            <a:r>
              <a:rPr lang="en-US" dirty="0">
                <a:cs typeface="Arial"/>
              </a:rPr>
              <a:t>, </a:t>
            </a:r>
            <a:r>
              <a:rPr lang="en-US" dirty="0" err="1">
                <a:cs typeface="Arial"/>
              </a:rPr>
              <a:t>Eichengrun</a:t>
            </a:r>
            <a:r>
              <a:rPr lang="en-US" dirty="0">
                <a:cs typeface="Arial"/>
              </a:rPr>
              <a:t> (the head of Bayern factory) decided to develop a form of salicylate that did not cause gastric irritation. </a:t>
            </a:r>
          </a:p>
          <a:p>
            <a:pPr marL="285750" indent="-285750">
              <a:buFont typeface="Wingdings" pitchFamily="2" charset="2"/>
              <a:buChar char="Ø"/>
            </a:pPr>
            <a:r>
              <a:rPr lang="en-US" dirty="0">
                <a:cs typeface="Arial"/>
              </a:rPr>
              <a:t>He allocated this task to  Felix Hoffmann (chemist). Hoffmann had studied as a pharmaceutical chemist at Munich University and in 1894. Hoffmann set to work trying to manipulate the salicylic acid that he extracted from dry meadowsweet leaves. He was able to acetylate a phenol group of salicylic acid, producing acetylsalicylic acid. His breakthrough was recorded in his laboratory book on 10 August </a:t>
            </a:r>
            <a:r>
              <a:rPr lang="en-US" b="1" dirty="0">
                <a:cs typeface="Arial"/>
              </a:rPr>
              <a:t>1897.</a:t>
            </a:r>
            <a:endParaRPr lang="it-IT" b="1" dirty="0">
              <a:cs typeface="Arial"/>
            </a:endParaRPr>
          </a:p>
        </p:txBody>
      </p:sp>
      <p:pic>
        <p:nvPicPr>
          <p:cNvPr id="6" name="Immagine 5"/>
          <p:cNvPicPr>
            <a:picLocks noChangeAspect="1"/>
          </p:cNvPicPr>
          <p:nvPr/>
        </p:nvPicPr>
        <p:blipFill>
          <a:blip r:embed="rId2"/>
          <a:stretch>
            <a:fillRect/>
          </a:stretch>
        </p:blipFill>
        <p:spPr>
          <a:xfrm>
            <a:off x="3810001" y="2074783"/>
            <a:ext cx="4124909" cy="1527033"/>
          </a:xfrm>
          <a:prstGeom prst="rect">
            <a:avLst/>
          </a:prstGeom>
        </p:spPr>
      </p:pic>
      <p:sp>
        <p:nvSpPr>
          <p:cNvPr id="7" name="CasellaDiTesto 6"/>
          <p:cNvSpPr txBox="1"/>
          <p:nvPr/>
        </p:nvSpPr>
        <p:spPr>
          <a:xfrm>
            <a:off x="6039690" y="2074783"/>
            <a:ext cx="184666" cy="369332"/>
          </a:xfrm>
          <a:prstGeom prst="rect">
            <a:avLst/>
          </a:prstGeom>
          <a:noFill/>
        </p:spPr>
        <p:txBody>
          <a:bodyPr wrap="none" rtlCol="0">
            <a:spAutoFit/>
          </a:bodyPr>
          <a:lstStyle/>
          <a:p>
            <a:endParaRPr lang="it-IT" dirty="0"/>
          </a:p>
        </p:txBody>
      </p:sp>
      <p:pic>
        <p:nvPicPr>
          <p:cNvPr id="8" name="Immagine 7"/>
          <p:cNvPicPr>
            <a:picLocks noChangeAspect="1"/>
          </p:cNvPicPr>
          <p:nvPr/>
        </p:nvPicPr>
        <p:blipFill>
          <a:blip r:embed="rId3"/>
          <a:stretch>
            <a:fillRect/>
          </a:stretch>
        </p:blipFill>
        <p:spPr>
          <a:xfrm>
            <a:off x="956878" y="3699311"/>
            <a:ext cx="2105743" cy="2773526"/>
          </a:xfrm>
          <a:prstGeom prst="rect">
            <a:avLst/>
          </a:prstGeom>
        </p:spPr>
      </p:pic>
      <p:sp>
        <p:nvSpPr>
          <p:cNvPr id="9" name="CasellaDiTesto 8"/>
          <p:cNvSpPr txBox="1"/>
          <p:nvPr/>
        </p:nvSpPr>
        <p:spPr>
          <a:xfrm>
            <a:off x="858959" y="6472838"/>
            <a:ext cx="2316923" cy="307777"/>
          </a:xfrm>
          <a:prstGeom prst="rect">
            <a:avLst/>
          </a:prstGeom>
          <a:noFill/>
        </p:spPr>
        <p:txBody>
          <a:bodyPr wrap="none" rtlCol="0">
            <a:spAutoFit/>
          </a:bodyPr>
          <a:lstStyle/>
          <a:p>
            <a:r>
              <a:rPr lang="it-IT" sz="1400" dirty="0">
                <a:latin typeface="Arial"/>
                <a:cs typeface="Arial"/>
              </a:rPr>
              <a:t>Felix Hoffman (1868-1946)</a:t>
            </a:r>
          </a:p>
        </p:txBody>
      </p:sp>
      <p:sp>
        <p:nvSpPr>
          <p:cNvPr id="10" name="CasellaDiTesto 9"/>
          <p:cNvSpPr txBox="1"/>
          <p:nvPr/>
        </p:nvSpPr>
        <p:spPr>
          <a:xfrm>
            <a:off x="5492804" y="3441680"/>
            <a:ext cx="6597595" cy="3416320"/>
          </a:xfrm>
          <a:prstGeom prst="rect">
            <a:avLst/>
          </a:prstGeom>
          <a:noFill/>
        </p:spPr>
        <p:txBody>
          <a:bodyPr wrap="square" rtlCol="0">
            <a:spAutoFit/>
          </a:bodyPr>
          <a:lstStyle/>
          <a:p>
            <a:pPr marL="285750" indent="-285750">
              <a:buFont typeface="Wingdings" pitchFamily="2" charset="2"/>
              <a:buChar char="Ø"/>
            </a:pPr>
            <a:r>
              <a:rPr lang="en-US" dirty="0">
                <a:cs typeface="Arial"/>
              </a:rPr>
              <a:t>Although the uptake of aspirin in the medical community was initially slow, it soon took off and aspirin rapidly became known worldwide as one of the first analgesics. Aspirin went on to be considered by the public and the medical profession as an effective antipyretic and analgesic, with few side effects when taken at standard doses</a:t>
            </a:r>
            <a:r>
              <a:rPr lang="fr-FR" dirty="0">
                <a:cs typeface="Arial"/>
              </a:rPr>
              <a:t>. </a:t>
            </a:r>
          </a:p>
          <a:p>
            <a:pPr marL="285750" indent="-285750">
              <a:buFont typeface="Wingdings" pitchFamily="2" charset="2"/>
              <a:buChar char="Ø"/>
            </a:pPr>
            <a:r>
              <a:rPr lang="en-US" dirty="0">
                <a:cs typeface="Arial"/>
              </a:rPr>
              <a:t>John Vane (1927–2004) is a key figure in the history of </a:t>
            </a:r>
            <a:r>
              <a:rPr lang="tr-TR" dirty="0">
                <a:cs typeface="Arial"/>
              </a:rPr>
              <a:t>aspirin. </a:t>
            </a:r>
            <a:r>
              <a:rPr lang="en-US" dirty="0">
                <a:cs typeface="Arial"/>
              </a:rPr>
              <a:t>He demonstrated that aspirin inhibited prostacyclin synthesis paved the way for the future development of nonsteroidal anti-inflammatory drugs (NSAIDs) and other cyclooxygenase (COX) inhibitors and earned John Vane the Nobel Prize for Physiology or Medicine in 1982. </a:t>
            </a:r>
            <a:endParaRPr lang="it-IT" dirty="0">
              <a:cs typeface="Arial"/>
            </a:endParaRPr>
          </a:p>
        </p:txBody>
      </p:sp>
      <p:pic>
        <p:nvPicPr>
          <p:cNvPr id="11" name="Immagine 10"/>
          <p:cNvPicPr>
            <a:picLocks noChangeAspect="1"/>
          </p:cNvPicPr>
          <p:nvPr/>
        </p:nvPicPr>
        <p:blipFill>
          <a:blip r:embed="rId4"/>
          <a:stretch>
            <a:fillRect/>
          </a:stretch>
        </p:blipFill>
        <p:spPr>
          <a:xfrm>
            <a:off x="3138106" y="3699311"/>
            <a:ext cx="2095651" cy="2773526"/>
          </a:xfrm>
          <a:prstGeom prst="rect">
            <a:avLst/>
          </a:prstGeom>
        </p:spPr>
      </p:pic>
      <p:sp>
        <p:nvSpPr>
          <p:cNvPr id="12" name="Rettangolo 11"/>
          <p:cNvSpPr/>
          <p:nvPr/>
        </p:nvSpPr>
        <p:spPr>
          <a:xfrm>
            <a:off x="3175882" y="6482424"/>
            <a:ext cx="2057875" cy="307777"/>
          </a:xfrm>
          <a:prstGeom prst="rect">
            <a:avLst/>
          </a:prstGeom>
        </p:spPr>
        <p:txBody>
          <a:bodyPr wrap="none">
            <a:spAutoFit/>
          </a:bodyPr>
          <a:lstStyle/>
          <a:p>
            <a:r>
              <a:rPr lang="it-IT" sz="1400" dirty="0">
                <a:latin typeface="Arial"/>
                <a:cs typeface="Arial"/>
              </a:rPr>
              <a:t>John Vane (1927-2004)</a:t>
            </a:r>
          </a:p>
        </p:txBody>
      </p:sp>
      <p:sp>
        <p:nvSpPr>
          <p:cNvPr id="2" name="Segnaposto numero diapositiva 1">
            <a:extLst>
              <a:ext uri="{FF2B5EF4-FFF2-40B4-BE49-F238E27FC236}">
                <a16:creationId xmlns:a16="http://schemas.microsoft.com/office/drawing/2014/main" id="{7734D8AA-8C4D-EB4C-9B08-DA3D5A1AE1ED}"/>
              </a:ext>
            </a:extLst>
          </p:cNvPr>
          <p:cNvSpPr>
            <a:spLocks noGrp="1"/>
          </p:cNvSpPr>
          <p:nvPr>
            <p:ph type="sldNum" sz="quarter" idx="12"/>
          </p:nvPr>
        </p:nvSpPr>
        <p:spPr/>
        <p:txBody>
          <a:bodyPr/>
          <a:lstStyle/>
          <a:p>
            <a:fld id="{94F455BA-834C-2144-8D91-861DB94FAEBF}" type="slidenum">
              <a:rPr lang="it-IT" smtClean="0"/>
              <a:t>15</a:t>
            </a:fld>
            <a:endParaRPr lang="it-IT"/>
          </a:p>
        </p:txBody>
      </p:sp>
    </p:spTree>
    <p:extLst>
      <p:ext uri="{BB962C8B-B14F-4D97-AF65-F5344CB8AC3E}">
        <p14:creationId xmlns:p14="http://schemas.microsoft.com/office/powerpoint/2010/main" val="39533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FE98F7C-EBBA-C04E-BD56-B18111E4DFCE}"/>
              </a:ext>
            </a:extLst>
          </p:cNvPr>
          <p:cNvPicPr>
            <a:picLocks noChangeAspect="1"/>
          </p:cNvPicPr>
          <p:nvPr/>
        </p:nvPicPr>
        <p:blipFill rotWithShape="1">
          <a:blip r:embed="rId2"/>
          <a:srcRect l="12472" t="14259" r="4894"/>
          <a:stretch/>
        </p:blipFill>
        <p:spPr>
          <a:xfrm>
            <a:off x="1727200" y="927100"/>
            <a:ext cx="8585200" cy="5880100"/>
          </a:xfrm>
          <a:prstGeom prst="rect">
            <a:avLst/>
          </a:prstGeom>
        </p:spPr>
      </p:pic>
      <p:sp>
        <p:nvSpPr>
          <p:cNvPr id="4" name="Rettangolo 3">
            <a:extLst>
              <a:ext uri="{FF2B5EF4-FFF2-40B4-BE49-F238E27FC236}">
                <a16:creationId xmlns:a16="http://schemas.microsoft.com/office/drawing/2014/main" id="{DD47BE0E-B19E-3F45-A44E-30DD3B6B380E}"/>
              </a:ext>
            </a:extLst>
          </p:cNvPr>
          <p:cNvSpPr/>
          <p:nvPr/>
        </p:nvSpPr>
        <p:spPr>
          <a:xfrm>
            <a:off x="368300" y="101600"/>
            <a:ext cx="11823700" cy="830997"/>
          </a:xfrm>
          <a:prstGeom prst="rect">
            <a:avLst/>
          </a:prstGeom>
        </p:spPr>
        <p:txBody>
          <a:bodyPr wrap="square">
            <a:spAutoFit/>
          </a:bodyPr>
          <a:lstStyle/>
          <a:p>
            <a:pPr algn="ctr"/>
            <a:r>
              <a:rPr lang="it-IT" sz="2400" b="1" dirty="0" err="1">
                <a:solidFill>
                  <a:srgbClr val="00B050"/>
                </a:solidFill>
              </a:rPr>
              <a:t>PubMed</a:t>
            </a:r>
            <a:r>
              <a:rPr lang="it-IT" sz="2400" b="1" dirty="0">
                <a:solidFill>
                  <a:srgbClr val="00B050"/>
                </a:solidFill>
              </a:rPr>
              <a:t> </a:t>
            </a:r>
            <a:r>
              <a:rPr lang="it-IT" sz="2400" b="1" dirty="0" err="1">
                <a:solidFill>
                  <a:srgbClr val="00B050"/>
                </a:solidFill>
              </a:rPr>
              <a:t>publication</a:t>
            </a:r>
            <a:r>
              <a:rPr lang="it-IT" sz="2400" b="1" dirty="0">
                <a:solidFill>
                  <a:srgbClr val="00B050"/>
                </a:solidFill>
              </a:rPr>
              <a:t> trend </a:t>
            </a:r>
            <a:r>
              <a:rPr lang="it-IT" sz="2400" b="1" dirty="0" err="1">
                <a:solidFill>
                  <a:srgbClr val="00B050"/>
                </a:solidFill>
              </a:rPr>
              <a:t>analysis</a:t>
            </a:r>
            <a:r>
              <a:rPr lang="it-IT" sz="2400" b="1" dirty="0">
                <a:solidFill>
                  <a:srgbClr val="00B050"/>
                </a:solidFill>
              </a:rPr>
              <a:t>, </a:t>
            </a:r>
            <a:r>
              <a:rPr lang="it-IT" sz="2400" b="1" dirty="0" err="1">
                <a:solidFill>
                  <a:srgbClr val="00B050"/>
                </a:solidFill>
              </a:rPr>
              <a:t>demonstrating</a:t>
            </a:r>
            <a:r>
              <a:rPr lang="it-IT" sz="2400" b="1" dirty="0">
                <a:solidFill>
                  <a:srgbClr val="00B050"/>
                </a:solidFill>
              </a:rPr>
              <a:t> </a:t>
            </a:r>
            <a:r>
              <a:rPr lang="it-IT" sz="2400" b="1" dirty="0" err="1">
                <a:solidFill>
                  <a:srgbClr val="00B050"/>
                </a:solidFill>
              </a:rPr>
              <a:t>increased</a:t>
            </a:r>
            <a:r>
              <a:rPr lang="it-IT" sz="2400" b="1" dirty="0">
                <a:solidFill>
                  <a:srgbClr val="00B050"/>
                </a:solidFill>
              </a:rPr>
              <a:t> </a:t>
            </a:r>
            <a:r>
              <a:rPr lang="it-IT" sz="2400" b="1" dirty="0" err="1">
                <a:solidFill>
                  <a:srgbClr val="00B050"/>
                </a:solidFill>
              </a:rPr>
              <a:t>scientific</a:t>
            </a:r>
            <a:r>
              <a:rPr lang="it-IT" sz="2400" b="1" dirty="0">
                <a:solidFill>
                  <a:srgbClr val="00B050"/>
                </a:solidFill>
              </a:rPr>
              <a:t> </a:t>
            </a:r>
            <a:r>
              <a:rPr lang="it-IT" sz="2400" b="1" dirty="0" err="1">
                <a:solidFill>
                  <a:srgbClr val="00B050"/>
                </a:solidFill>
              </a:rPr>
              <a:t>interest</a:t>
            </a:r>
            <a:r>
              <a:rPr lang="it-IT" sz="2400" b="1" dirty="0">
                <a:solidFill>
                  <a:srgbClr val="00B050"/>
                </a:solidFill>
              </a:rPr>
              <a:t> in </a:t>
            </a:r>
            <a:r>
              <a:rPr lang="it-IT" sz="2400" b="1" dirty="0" err="1">
                <a:solidFill>
                  <a:srgbClr val="00B050"/>
                </a:solidFill>
              </a:rPr>
              <a:t>plant-derived</a:t>
            </a:r>
            <a:r>
              <a:rPr lang="it-IT" sz="2400" b="1" dirty="0">
                <a:solidFill>
                  <a:srgbClr val="00B050"/>
                </a:solidFill>
              </a:rPr>
              <a:t> </a:t>
            </a:r>
            <a:r>
              <a:rPr lang="it-IT" sz="2400" b="1" dirty="0" err="1">
                <a:solidFill>
                  <a:srgbClr val="00B050"/>
                </a:solidFill>
              </a:rPr>
              <a:t>natural</a:t>
            </a:r>
            <a:r>
              <a:rPr lang="it-IT" sz="2400" b="1" dirty="0">
                <a:solidFill>
                  <a:srgbClr val="00B050"/>
                </a:solidFill>
              </a:rPr>
              <a:t> </a:t>
            </a:r>
            <a:r>
              <a:rPr lang="it-IT" sz="2400" b="1" dirty="0" err="1">
                <a:solidFill>
                  <a:srgbClr val="00B050"/>
                </a:solidFill>
              </a:rPr>
              <a:t>product</a:t>
            </a:r>
            <a:r>
              <a:rPr lang="it-IT" sz="2400" b="1" dirty="0">
                <a:solidFill>
                  <a:srgbClr val="00B050"/>
                </a:solidFill>
              </a:rPr>
              <a:t> </a:t>
            </a:r>
            <a:r>
              <a:rPr lang="it-IT" sz="2400" b="1" dirty="0" err="1">
                <a:solidFill>
                  <a:srgbClr val="00B050"/>
                </a:solidFill>
              </a:rPr>
              <a:t>pharmacology</a:t>
            </a:r>
            <a:r>
              <a:rPr lang="it-IT" sz="2400" b="1" dirty="0">
                <a:solidFill>
                  <a:srgbClr val="00B050"/>
                </a:solidFill>
              </a:rPr>
              <a:t>, </a:t>
            </a:r>
            <a:r>
              <a:rPr lang="it-IT" sz="2400" b="1" dirty="0" err="1">
                <a:solidFill>
                  <a:srgbClr val="00B050"/>
                </a:solidFill>
              </a:rPr>
              <a:t>chemistry</a:t>
            </a:r>
            <a:r>
              <a:rPr lang="it-IT" sz="2400" b="1" dirty="0">
                <a:solidFill>
                  <a:srgbClr val="00B050"/>
                </a:solidFill>
              </a:rPr>
              <a:t> and </a:t>
            </a:r>
            <a:r>
              <a:rPr lang="it-IT" sz="2400" b="1" dirty="0" err="1">
                <a:solidFill>
                  <a:srgbClr val="00B050"/>
                </a:solidFill>
              </a:rPr>
              <a:t>drug</a:t>
            </a:r>
            <a:r>
              <a:rPr lang="it-IT" sz="2400" b="1" dirty="0">
                <a:solidFill>
                  <a:srgbClr val="00B050"/>
                </a:solidFill>
              </a:rPr>
              <a:t> </a:t>
            </a:r>
            <a:r>
              <a:rPr lang="it-IT" sz="2400" b="1" dirty="0" err="1">
                <a:solidFill>
                  <a:srgbClr val="00B050"/>
                </a:solidFill>
              </a:rPr>
              <a:t>discovery</a:t>
            </a:r>
            <a:r>
              <a:rPr lang="it-IT" sz="2400" b="1" dirty="0">
                <a:solidFill>
                  <a:srgbClr val="00B050"/>
                </a:solidFill>
              </a:rPr>
              <a:t> </a:t>
            </a:r>
          </a:p>
        </p:txBody>
      </p:sp>
      <p:sp>
        <p:nvSpPr>
          <p:cNvPr id="2" name="Segnaposto numero diapositiva 1">
            <a:extLst>
              <a:ext uri="{FF2B5EF4-FFF2-40B4-BE49-F238E27FC236}">
                <a16:creationId xmlns:a16="http://schemas.microsoft.com/office/drawing/2014/main" id="{5F924435-58FC-5747-B868-07071DAAD40D}"/>
              </a:ext>
            </a:extLst>
          </p:cNvPr>
          <p:cNvSpPr>
            <a:spLocks noGrp="1"/>
          </p:cNvSpPr>
          <p:nvPr>
            <p:ph type="sldNum" sz="quarter" idx="12"/>
          </p:nvPr>
        </p:nvSpPr>
        <p:spPr/>
        <p:txBody>
          <a:bodyPr/>
          <a:lstStyle/>
          <a:p>
            <a:fld id="{94F455BA-834C-2144-8D91-861DB94FAEBF}" type="slidenum">
              <a:rPr lang="it-IT" smtClean="0"/>
              <a:t>16</a:t>
            </a:fld>
            <a:endParaRPr lang="it-IT"/>
          </a:p>
        </p:txBody>
      </p:sp>
    </p:spTree>
    <p:extLst>
      <p:ext uri="{BB962C8B-B14F-4D97-AF65-F5344CB8AC3E}">
        <p14:creationId xmlns:p14="http://schemas.microsoft.com/office/powerpoint/2010/main" val="98256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65F4CF1-7698-9846-B2E7-AB7D904A9DE0}"/>
              </a:ext>
            </a:extLst>
          </p:cNvPr>
          <p:cNvSpPr/>
          <p:nvPr/>
        </p:nvSpPr>
        <p:spPr>
          <a:xfrm>
            <a:off x="635000" y="487045"/>
            <a:ext cx="10845800" cy="5863144"/>
          </a:xfrm>
          <a:prstGeom prst="rect">
            <a:avLst/>
          </a:prstGeom>
        </p:spPr>
        <p:txBody>
          <a:bodyPr wrap="square">
            <a:spAutoFit/>
          </a:bodyPr>
          <a:lstStyle/>
          <a:p>
            <a:pPr marL="342900" indent="-342900">
              <a:buFont typeface="Wingdings" pitchFamily="2" charset="2"/>
              <a:buChar char="Ø"/>
            </a:pPr>
            <a:r>
              <a:rPr lang="it-IT" sz="2500" dirty="0"/>
              <a:t>Of the 1073 new </a:t>
            </a:r>
            <a:r>
              <a:rPr lang="it-IT" sz="2500" dirty="0" err="1"/>
              <a:t>chemical</a:t>
            </a:r>
            <a:r>
              <a:rPr lang="it-IT" sz="2500" dirty="0"/>
              <a:t> </a:t>
            </a:r>
            <a:r>
              <a:rPr lang="it-IT" sz="2500" dirty="0" err="1"/>
              <a:t>entities</a:t>
            </a:r>
            <a:r>
              <a:rPr lang="it-IT" sz="2500" dirty="0"/>
              <a:t> </a:t>
            </a:r>
            <a:r>
              <a:rPr lang="it-IT" sz="2500" dirty="0" err="1"/>
              <a:t>belonging</a:t>
            </a:r>
            <a:r>
              <a:rPr lang="it-IT" sz="2500" dirty="0"/>
              <a:t> to the </a:t>
            </a:r>
            <a:r>
              <a:rPr lang="it-IT" sz="2500" dirty="0" err="1"/>
              <a:t>group</a:t>
            </a:r>
            <a:r>
              <a:rPr lang="it-IT" sz="2500" dirty="0"/>
              <a:t> of small </a:t>
            </a:r>
            <a:r>
              <a:rPr lang="it-IT" sz="2500" dirty="0" err="1"/>
              <a:t>molecules</a:t>
            </a:r>
            <a:r>
              <a:rPr lang="it-IT" sz="2500" dirty="0"/>
              <a:t> </a:t>
            </a:r>
            <a:r>
              <a:rPr lang="it-IT" sz="2500" dirty="0" err="1"/>
              <a:t>that</a:t>
            </a:r>
            <a:r>
              <a:rPr lang="it-IT" sz="2500" dirty="0"/>
              <a:t> </a:t>
            </a:r>
            <a:r>
              <a:rPr lang="it-IT" sz="2500" dirty="0" err="1"/>
              <a:t>had</a:t>
            </a:r>
            <a:r>
              <a:rPr lang="it-IT" sz="2500" dirty="0"/>
              <a:t> </a:t>
            </a:r>
            <a:r>
              <a:rPr lang="it-IT" sz="2500" dirty="0" err="1"/>
              <a:t>been</a:t>
            </a:r>
            <a:r>
              <a:rPr lang="it-IT" sz="2500" dirty="0"/>
              <a:t> </a:t>
            </a:r>
            <a:r>
              <a:rPr lang="it-IT" sz="2500" dirty="0" err="1"/>
              <a:t>approved</a:t>
            </a:r>
            <a:r>
              <a:rPr lang="it-IT" sz="2500" dirty="0"/>
              <a:t> </a:t>
            </a:r>
            <a:r>
              <a:rPr lang="it-IT" sz="2500" dirty="0" err="1"/>
              <a:t>between</a:t>
            </a:r>
            <a:r>
              <a:rPr lang="it-IT" sz="2500" dirty="0"/>
              <a:t> 1981 and 2010, </a:t>
            </a:r>
            <a:r>
              <a:rPr lang="it-IT" sz="2500" dirty="0" err="1"/>
              <a:t>only</a:t>
            </a:r>
            <a:r>
              <a:rPr lang="it-IT" sz="2500" dirty="0"/>
              <a:t> 36% </a:t>
            </a:r>
            <a:r>
              <a:rPr lang="it-IT" sz="2500" dirty="0" err="1"/>
              <a:t>were</a:t>
            </a:r>
            <a:r>
              <a:rPr lang="it-IT" sz="2500" dirty="0"/>
              <a:t> </a:t>
            </a:r>
            <a:r>
              <a:rPr lang="it-IT" sz="2500" dirty="0" err="1"/>
              <a:t>purely</a:t>
            </a:r>
            <a:r>
              <a:rPr lang="it-IT" sz="2500" dirty="0"/>
              <a:t> </a:t>
            </a:r>
            <a:r>
              <a:rPr lang="it-IT" sz="2500" dirty="0" err="1"/>
              <a:t>synthetic</a:t>
            </a:r>
            <a:r>
              <a:rPr lang="it-IT" sz="2500" dirty="0"/>
              <a:t>, </a:t>
            </a:r>
            <a:r>
              <a:rPr lang="it-IT" sz="2500" dirty="0" err="1"/>
              <a:t>while</a:t>
            </a:r>
            <a:r>
              <a:rPr lang="it-IT" sz="2500" dirty="0"/>
              <a:t> more </a:t>
            </a:r>
            <a:r>
              <a:rPr lang="it-IT" sz="2500" dirty="0" err="1"/>
              <a:t>than</a:t>
            </a:r>
            <a:r>
              <a:rPr lang="it-IT" sz="2500" dirty="0"/>
              <a:t> the </a:t>
            </a:r>
            <a:r>
              <a:rPr lang="it-IT" sz="2500" dirty="0" err="1"/>
              <a:t>half</a:t>
            </a:r>
            <a:r>
              <a:rPr lang="it-IT" sz="2500" dirty="0"/>
              <a:t> </a:t>
            </a:r>
            <a:r>
              <a:rPr lang="it-IT" sz="2500" dirty="0" err="1"/>
              <a:t>were</a:t>
            </a:r>
            <a:r>
              <a:rPr lang="it-IT" sz="2500" dirty="0"/>
              <a:t> </a:t>
            </a:r>
            <a:r>
              <a:rPr lang="it-IT" sz="2500" dirty="0" err="1"/>
              <a:t>derived</a:t>
            </a:r>
            <a:r>
              <a:rPr lang="it-IT" sz="2500" dirty="0"/>
              <a:t> or </a:t>
            </a:r>
            <a:r>
              <a:rPr lang="it-IT" sz="2500" dirty="0" err="1"/>
              <a:t>inspired</a:t>
            </a:r>
            <a:r>
              <a:rPr lang="it-IT" sz="2500" dirty="0"/>
              <a:t> from nature. A </a:t>
            </a:r>
            <a:r>
              <a:rPr lang="it-IT" sz="2500" dirty="0" err="1"/>
              <a:t>substantial</a:t>
            </a:r>
            <a:r>
              <a:rPr lang="it-IT" sz="2500" dirty="0"/>
              <a:t> </a:t>
            </a:r>
            <a:r>
              <a:rPr lang="it-IT" sz="2500" dirty="0" err="1"/>
              <a:t>number</a:t>
            </a:r>
            <a:r>
              <a:rPr lang="it-IT" sz="2500" dirty="0"/>
              <a:t> of </a:t>
            </a:r>
            <a:r>
              <a:rPr lang="it-IT" sz="2500" dirty="0" err="1"/>
              <a:t>these</a:t>
            </a:r>
            <a:r>
              <a:rPr lang="it-IT" sz="2500" dirty="0"/>
              <a:t> </a:t>
            </a:r>
            <a:r>
              <a:rPr lang="it-IT" sz="2500" dirty="0" err="1"/>
              <a:t>compounds</a:t>
            </a:r>
            <a:r>
              <a:rPr lang="it-IT" sz="2500" dirty="0"/>
              <a:t> </a:t>
            </a:r>
            <a:r>
              <a:rPr lang="it-IT" sz="2500" dirty="0" err="1"/>
              <a:t>have</a:t>
            </a:r>
            <a:r>
              <a:rPr lang="it-IT" sz="2500" dirty="0"/>
              <a:t> </a:t>
            </a:r>
            <a:r>
              <a:rPr lang="it-IT" sz="2500" dirty="0" err="1"/>
              <a:t>been</a:t>
            </a:r>
            <a:r>
              <a:rPr lang="it-IT" sz="2500" dirty="0"/>
              <a:t> </a:t>
            </a:r>
            <a:r>
              <a:rPr lang="it-IT" sz="2500" dirty="0" err="1"/>
              <a:t>discovered</a:t>
            </a:r>
            <a:r>
              <a:rPr lang="it-IT" sz="2500" dirty="0"/>
              <a:t> in </a:t>
            </a:r>
            <a:r>
              <a:rPr lang="it-IT" sz="2500" dirty="0" err="1"/>
              <a:t>higher</a:t>
            </a:r>
            <a:r>
              <a:rPr lang="it-IT" sz="2500" dirty="0"/>
              <a:t> </a:t>
            </a:r>
            <a:r>
              <a:rPr lang="it-IT" sz="2500" dirty="0" err="1"/>
              <a:t>plants</a:t>
            </a:r>
            <a:r>
              <a:rPr lang="it-IT" sz="2500" dirty="0"/>
              <a:t>. </a:t>
            </a:r>
          </a:p>
          <a:p>
            <a:pPr marL="342900" indent="-342900">
              <a:buFont typeface="Wingdings" pitchFamily="2" charset="2"/>
              <a:buChar char="Ø"/>
            </a:pPr>
            <a:r>
              <a:rPr lang="it-IT" sz="2500" dirty="0" err="1"/>
              <a:t>Particularly</a:t>
            </a:r>
            <a:r>
              <a:rPr lang="it-IT" sz="2500" dirty="0"/>
              <a:t> </a:t>
            </a:r>
            <a:r>
              <a:rPr lang="it-IT" sz="2500" dirty="0" err="1"/>
              <a:t>prominent</a:t>
            </a:r>
            <a:r>
              <a:rPr lang="it-IT" sz="2500" dirty="0"/>
              <a:t> </a:t>
            </a:r>
            <a:r>
              <a:rPr lang="it-IT" sz="2500" dirty="0" err="1"/>
              <a:t>examples</a:t>
            </a:r>
            <a:r>
              <a:rPr lang="it-IT" sz="2500" dirty="0"/>
              <a:t> of </a:t>
            </a:r>
            <a:r>
              <a:rPr lang="it-IT" sz="2500" dirty="0" err="1"/>
              <a:t>plant-derived</a:t>
            </a:r>
            <a:r>
              <a:rPr lang="it-IT" sz="2500" dirty="0"/>
              <a:t> </a:t>
            </a:r>
            <a:r>
              <a:rPr lang="it-IT" sz="2500" dirty="0" err="1"/>
              <a:t>natural</a:t>
            </a:r>
            <a:r>
              <a:rPr lang="it-IT" sz="2500" dirty="0"/>
              <a:t> </a:t>
            </a:r>
            <a:r>
              <a:rPr lang="it-IT" sz="2500" dirty="0" err="1"/>
              <a:t>compounds</a:t>
            </a:r>
            <a:r>
              <a:rPr lang="it-IT" sz="2500" dirty="0"/>
              <a:t> </a:t>
            </a:r>
            <a:r>
              <a:rPr lang="it-IT" sz="2500" dirty="0" err="1"/>
              <a:t>that</a:t>
            </a:r>
            <a:r>
              <a:rPr lang="it-IT" sz="2500" dirty="0"/>
              <a:t> </a:t>
            </a:r>
            <a:r>
              <a:rPr lang="it-IT" sz="2500" dirty="0" err="1"/>
              <a:t>have</a:t>
            </a:r>
            <a:r>
              <a:rPr lang="it-IT" sz="2500" dirty="0"/>
              <a:t> </a:t>
            </a:r>
            <a:r>
              <a:rPr lang="it-IT" sz="2500" dirty="0" err="1"/>
              <a:t>become</a:t>
            </a:r>
            <a:r>
              <a:rPr lang="it-IT" sz="2500" dirty="0"/>
              <a:t> </a:t>
            </a:r>
            <a:r>
              <a:rPr lang="it-IT" sz="2500" dirty="0" err="1"/>
              <a:t>indispensable</a:t>
            </a:r>
            <a:r>
              <a:rPr lang="it-IT" sz="2500" dirty="0"/>
              <a:t> for </a:t>
            </a:r>
            <a:r>
              <a:rPr lang="it-IT" sz="2500" dirty="0" err="1"/>
              <a:t>modern</a:t>
            </a:r>
            <a:r>
              <a:rPr lang="it-IT" sz="2500" dirty="0"/>
              <a:t> </a:t>
            </a:r>
            <a:r>
              <a:rPr lang="it-IT" sz="2500" dirty="0" err="1"/>
              <a:t>pharmacotherapy</a:t>
            </a:r>
            <a:r>
              <a:rPr lang="it-IT" sz="2500" dirty="0"/>
              <a:t> can be </a:t>
            </a:r>
            <a:r>
              <a:rPr lang="it-IT" sz="2500" dirty="0" err="1"/>
              <a:t>found</a:t>
            </a:r>
            <a:r>
              <a:rPr lang="it-IT" sz="2500" dirty="0"/>
              <a:t> in the </a:t>
            </a:r>
            <a:r>
              <a:rPr lang="it-IT" sz="2500" dirty="0" err="1"/>
              <a:t>field</a:t>
            </a:r>
            <a:r>
              <a:rPr lang="it-IT" sz="2500" dirty="0"/>
              <a:t> of anti-</a:t>
            </a:r>
            <a:r>
              <a:rPr lang="it-IT" sz="2500" dirty="0" err="1"/>
              <a:t>cancer</a:t>
            </a:r>
            <a:r>
              <a:rPr lang="it-IT" sz="2500" dirty="0"/>
              <a:t> agents, e.g., </a:t>
            </a:r>
            <a:r>
              <a:rPr lang="it-IT" sz="2500" b="1" dirty="0" err="1"/>
              <a:t>paclitaxel</a:t>
            </a:r>
            <a:r>
              <a:rPr lang="it-IT" sz="2500" dirty="0"/>
              <a:t> and </a:t>
            </a:r>
            <a:r>
              <a:rPr lang="it-IT" sz="2500" dirty="0" err="1"/>
              <a:t>its</a:t>
            </a:r>
            <a:r>
              <a:rPr lang="it-IT" sz="2500" dirty="0"/>
              <a:t> </a:t>
            </a:r>
            <a:r>
              <a:rPr lang="it-IT" sz="2500" dirty="0" err="1"/>
              <a:t>derivatives</a:t>
            </a:r>
            <a:r>
              <a:rPr lang="it-IT" sz="2500" dirty="0"/>
              <a:t> from </a:t>
            </a:r>
            <a:r>
              <a:rPr lang="it-IT" sz="2500" dirty="0" err="1"/>
              <a:t>yew</a:t>
            </a:r>
            <a:r>
              <a:rPr lang="it-IT" sz="2500" dirty="0"/>
              <a:t> (</a:t>
            </a:r>
            <a:r>
              <a:rPr lang="it-IT" sz="2500" dirty="0" err="1"/>
              <a:t>Taxus</a:t>
            </a:r>
            <a:r>
              <a:rPr lang="it-IT" sz="2500" dirty="0"/>
              <a:t>) </a:t>
            </a:r>
            <a:r>
              <a:rPr lang="it-IT" sz="2500" dirty="0" err="1"/>
              <a:t>species</a:t>
            </a:r>
            <a:r>
              <a:rPr lang="it-IT" sz="2500" dirty="0"/>
              <a:t>, </a:t>
            </a:r>
            <a:r>
              <a:rPr lang="it-IT" sz="2500" b="1" dirty="0" err="1"/>
              <a:t>vincristine</a:t>
            </a:r>
            <a:r>
              <a:rPr lang="it-IT" sz="2500" dirty="0"/>
              <a:t> and </a:t>
            </a:r>
            <a:r>
              <a:rPr lang="it-IT" sz="2500" b="1" dirty="0" err="1"/>
              <a:t>vinblastine</a:t>
            </a:r>
            <a:r>
              <a:rPr lang="it-IT" sz="2500" dirty="0"/>
              <a:t> from Madagascar </a:t>
            </a:r>
            <a:r>
              <a:rPr lang="it-IT" sz="2500" dirty="0" err="1"/>
              <a:t>periwinkle</a:t>
            </a:r>
            <a:r>
              <a:rPr lang="it-IT" sz="2500" dirty="0"/>
              <a:t> (</a:t>
            </a:r>
            <a:r>
              <a:rPr lang="it-IT" sz="2500" i="1" dirty="0" err="1"/>
              <a:t>Catharanthus</a:t>
            </a:r>
            <a:r>
              <a:rPr lang="it-IT" sz="2500" i="1" dirty="0"/>
              <a:t> </a:t>
            </a:r>
            <a:r>
              <a:rPr lang="it-IT" sz="2500" i="1" dirty="0" err="1"/>
              <a:t>roseus</a:t>
            </a:r>
            <a:r>
              <a:rPr lang="it-IT" sz="2500" i="1" dirty="0"/>
              <a:t> </a:t>
            </a:r>
            <a:r>
              <a:rPr lang="it-IT" sz="2500" dirty="0"/>
              <a:t>(L.) G. Don), and </a:t>
            </a:r>
            <a:r>
              <a:rPr lang="it-IT" sz="2500" b="1" dirty="0" err="1"/>
              <a:t>camptothecin</a:t>
            </a:r>
            <a:r>
              <a:rPr lang="it-IT" sz="2500" dirty="0"/>
              <a:t> and </a:t>
            </a:r>
            <a:r>
              <a:rPr lang="it-IT" sz="2500" dirty="0" err="1"/>
              <a:t>its</a:t>
            </a:r>
            <a:r>
              <a:rPr lang="it-IT" sz="2500" dirty="0"/>
              <a:t> </a:t>
            </a:r>
            <a:r>
              <a:rPr lang="it-IT" sz="2500" dirty="0" err="1"/>
              <a:t>analogs</a:t>
            </a:r>
            <a:r>
              <a:rPr lang="it-IT" sz="2500" dirty="0"/>
              <a:t> </a:t>
            </a:r>
            <a:r>
              <a:rPr lang="it-IT" sz="2500" dirty="0" err="1"/>
              <a:t>initially</a:t>
            </a:r>
            <a:r>
              <a:rPr lang="it-IT" sz="2500" dirty="0"/>
              <a:t> </a:t>
            </a:r>
            <a:r>
              <a:rPr lang="it-IT" sz="2500" dirty="0" err="1"/>
              <a:t>discovered</a:t>
            </a:r>
            <a:r>
              <a:rPr lang="it-IT" sz="2500" dirty="0"/>
              <a:t> in the </a:t>
            </a:r>
            <a:r>
              <a:rPr lang="it-IT" sz="2500" dirty="0" err="1"/>
              <a:t>Chinese</a:t>
            </a:r>
            <a:r>
              <a:rPr lang="it-IT" sz="2500" dirty="0"/>
              <a:t> </a:t>
            </a:r>
            <a:r>
              <a:rPr lang="it-IT" sz="2500" dirty="0" err="1"/>
              <a:t>tree</a:t>
            </a:r>
            <a:r>
              <a:rPr lang="it-IT" sz="2500" dirty="0"/>
              <a:t> </a:t>
            </a:r>
            <a:r>
              <a:rPr lang="it-IT" sz="2500" i="1" dirty="0" err="1"/>
              <a:t>Camptotheca</a:t>
            </a:r>
            <a:r>
              <a:rPr lang="it-IT" sz="2500" dirty="0"/>
              <a:t> </a:t>
            </a:r>
            <a:r>
              <a:rPr lang="it-IT" sz="2500" i="1" dirty="0"/>
              <a:t>acuminata</a:t>
            </a:r>
            <a:r>
              <a:rPr lang="it-IT" sz="2500" dirty="0"/>
              <a:t>. </a:t>
            </a:r>
          </a:p>
          <a:p>
            <a:pPr marL="342900" indent="-342900">
              <a:buFont typeface="Wingdings" pitchFamily="2" charset="2"/>
              <a:buChar char="Ø"/>
            </a:pPr>
            <a:r>
              <a:rPr lang="it-IT" sz="2500" dirty="0" err="1"/>
              <a:t>Further</a:t>
            </a:r>
            <a:r>
              <a:rPr lang="it-IT" sz="2500" dirty="0"/>
              <a:t> </a:t>
            </a:r>
            <a:r>
              <a:rPr lang="it-IT" sz="2500" dirty="0" err="1"/>
              <a:t>notable</a:t>
            </a:r>
            <a:r>
              <a:rPr lang="it-IT" sz="2500" dirty="0"/>
              <a:t> </a:t>
            </a:r>
            <a:r>
              <a:rPr lang="it-IT" sz="2500" dirty="0" err="1"/>
              <a:t>examples</a:t>
            </a:r>
            <a:r>
              <a:rPr lang="it-IT" sz="2500" dirty="0"/>
              <a:t> include the </a:t>
            </a:r>
            <a:r>
              <a:rPr lang="it-IT" sz="2500" dirty="0" err="1"/>
              <a:t>cholinesterase</a:t>
            </a:r>
            <a:r>
              <a:rPr lang="it-IT" sz="2500" dirty="0"/>
              <a:t> </a:t>
            </a:r>
            <a:r>
              <a:rPr lang="it-IT" sz="2500" dirty="0" err="1"/>
              <a:t>inhibitor</a:t>
            </a:r>
            <a:r>
              <a:rPr lang="it-IT" sz="2500" dirty="0"/>
              <a:t> </a:t>
            </a:r>
            <a:r>
              <a:rPr lang="it-IT" sz="2500" dirty="0" err="1"/>
              <a:t>galanthamine</a:t>
            </a:r>
            <a:r>
              <a:rPr lang="it-IT" sz="2500" dirty="0"/>
              <a:t> </a:t>
            </a:r>
            <a:r>
              <a:rPr lang="it-IT" sz="2500" dirty="0" err="1"/>
              <a:t>that</a:t>
            </a:r>
            <a:r>
              <a:rPr lang="it-IT" sz="2500" dirty="0"/>
              <a:t> </a:t>
            </a:r>
            <a:r>
              <a:rPr lang="it-IT" sz="2500" dirty="0" err="1"/>
              <a:t>has</a:t>
            </a:r>
            <a:r>
              <a:rPr lang="it-IT" sz="2500" dirty="0"/>
              <a:t> </a:t>
            </a:r>
            <a:r>
              <a:rPr lang="it-IT" sz="2500" dirty="0" err="1"/>
              <a:t>been</a:t>
            </a:r>
            <a:r>
              <a:rPr lang="it-IT" sz="2500" dirty="0"/>
              <a:t> </a:t>
            </a:r>
            <a:r>
              <a:rPr lang="it-IT" sz="2500" dirty="0" err="1"/>
              <a:t>approved</a:t>
            </a:r>
            <a:r>
              <a:rPr lang="it-IT" sz="2500" dirty="0"/>
              <a:t> for the treatment of </a:t>
            </a:r>
            <a:r>
              <a:rPr lang="it-IT" sz="2500" dirty="0" err="1"/>
              <a:t>Alzheimer's</a:t>
            </a:r>
            <a:r>
              <a:rPr lang="it-IT" sz="2500" dirty="0"/>
              <a:t> </a:t>
            </a:r>
            <a:r>
              <a:rPr lang="it-IT" sz="2500" dirty="0" err="1"/>
              <a:t>disease</a:t>
            </a:r>
            <a:r>
              <a:rPr lang="it-IT" sz="2500" dirty="0"/>
              <a:t> and </a:t>
            </a:r>
            <a:r>
              <a:rPr lang="it-IT" sz="2500" dirty="0" err="1"/>
              <a:t>was</a:t>
            </a:r>
            <a:r>
              <a:rPr lang="it-IT" sz="2500" dirty="0"/>
              <a:t> </a:t>
            </a:r>
            <a:r>
              <a:rPr lang="it-IT" sz="2500" dirty="0" err="1"/>
              <a:t>initially</a:t>
            </a:r>
            <a:r>
              <a:rPr lang="it-IT" sz="2500" dirty="0"/>
              <a:t> </a:t>
            </a:r>
            <a:r>
              <a:rPr lang="it-IT" sz="2500" dirty="0" err="1"/>
              <a:t>discovered</a:t>
            </a:r>
            <a:r>
              <a:rPr lang="it-IT" sz="2500" dirty="0"/>
              <a:t> in </a:t>
            </a:r>
            <a:r>
              <a:rPr lang="it-IT" sz="2500" i="1" dirty="0" err="1"/>
              <a:t>Galanthus</a:t>
            </a:r>
            <a:r>
              <a:rPr lang="it-IT" sz="2500" i="1" dirty="0"/>
              <a:t> </a:t>
            </a:r>
            <a:r>
              <a:rPr lang="it-IT" sz="2500" i="1" dirty="0" err="1"/>
              <a:t>nivalis</a:t>
            </a:r>
            <a:r>
              <a:rPr lang="it-IT" sz="2500" dirty="0"/>
              <a:t> L., and the </a:t>
            </a:r>
            <a:r>
              <a:rPr lang="it-IT" sz="2500" dirty="0" err="1"/>
              <a:t>important</a:t>
            </a:r>
            <a:r>
              <a:rPr lang="it-IT" sz="2500" dirty="0"/>
              <a:t> </a:t>
            </a:r>
            <a:r>
              <a:rPr lang="it-IT" sz="2500" dirty="0" err="1"/>
              <a:t>antimalarial</a:t>
            </a:r>
            <a:r>
              <a:rPr lang="it-IT" sz="2500" dirty="0"/>
              <a:t> and </a:t>
            </a:r>
            <a:r>
              <a:rPr lang="it-IT" sz="2500" dirty="0" err="1"/>
              <a:t>potential</a:t>
            </a:r>
            <a:r>
              <a:rPr lang="it-IT" sz="2500" dirty="0"/>
              <a:t> anti-</a:t>
            </a:r>
            <a:r>
              <a:rPr lang="it-IT" sz="2500" dirty="0" err="1"/>
              <a:t>cancer</a:t>
            </a:r>
            <a:r>
              <a:rPr lang="it-IT" sz="2500" dirty="0"/>
              <a:t> agent </a:t>
            </a:r>
            <a:r>
              <a:rPr lang="it-IT" sz="2500" dirty="0" err="1"/>
              <a:t>artemisinin</a:t>
            </a:r>
            <a:r>
              <a:rPr lang="it-IT" sz="2500" dirty="0"/>
              <a:t> </a:t>
            </a:r>
            <a:r>
              <a:rPr lang="it-IT" sz="2500" dirty="0" err="1"/>
              <a:t>originally</a:t>
            </a:r>
            <a:r>
              <a:rPr lang="it-IT" sz="2500" dirty="0"/>
              <a:t> </a:t>
            </a:r>
            <a:r>
              <a:rPr lang="it-IT" sz="2500" dirty="0" err="1"/>
              <a:t>derived</a:t>
            </a:r>
            <a:r>
              <a:rPr lang="it-IT" sz="2500" dirty="0"/>
              <a:t> from the </a:t>
            </a:r>
            <a:r>
              <a:rPr lang="it-IT" sz="2500" dirty="0" err="1"/>
              <a:t>traditional</a:t>
            </a:r>
            <a:r>
              <a:rPr lang="it-IT" sz="2500" dirty="0"/>
              <a:t> </a:t>
            </a:r>
            <a:r>
              <a:rPr lang="it-IT" sz="2500" dirty="0" err="1"/>
              <a:t>Chinese</a:t>
            </a:r>
            <a:r>
              <a:rPr lang="it-IT" sz="2500" dirty="0"/>
              <a:t> </a:t>
            </a:r>
            <a:r>
              <a:rPr lang="it-IT" sz="2500" dirty="0" err="1"/>
              <a:t>herb</a:t>
            </a:r>
            <a:r>
              <a:rPr lang="it-IT" sz="2500" dirty="0"/>
              <a:t> </a:t>
            </a:r>
            <a:r>
              <a:rPr lang="it-IT" sz="2500" i="1" dirty="0"/>
              <a:t>Artemisia annua </a:t>
            </a:r>
            <a:r>
              <a:rPr lang="it-IT" sz="2500" dirty="0"/>
              <a:t>L. </a:t>
            </a:r>
          </a:p>
        </p:txBody>
      </p:sp>
      <p:sp>
        <p:nvSpPr>
          <p:cNvPr id="3" name="Segnaposto numero diapositiva 2">
            <a:extLst>
              <a:ext uri="{FF2B5EF4-FFF2-40B4-BE49-F238E27FC236}">
                <a16:creationId xmlns:a16="http://schemas.microsoft.com/office/drawing/2014/main" id="{26ECFDEE-2AA3-8241-B454-DD9FEB6C39E9}"/>
              </a:ext>
            </a:extLst>
          </p:cNvPr>
          <p:cNvSpPr>
            <a:spLocks noGrp="1"/>
          </p:cNvSpPr>
          <p:nvPr>
            <p:ph type="sldNum" sz="quarter" idx="12"/>
          </p:nvPr>
        </p:nvSpPr>
        <p:spPr/>
        <p:txBody>
          <a:bodyPr/>
          <a:lstStyle/>
          <a:p>
            <a:fld id="{94F455BA-834C-2144-8D91-861DB94FAEBF}" type="slidenum">
              <a:rPr lang="it-IT" smtClean="0"/>
              <a:t>17</a:t>
            </a:fld>
            <a:endParaRPr lang="it-IT"/>
          </a:p>
        </p:txBody>
      </p:sp>
    </p:spTree>
    <p:extLst>
      <p:ext uri="{BB962C8B-B14F-4D97-AF65-F5344CB8AC3E}">
        <p14:creationId xmlns:p14="http://schemas.microsoft.com/office/powerpoint/2010/main" val="298931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A9EF16B-D66F-B140-BAC1-549861F31C94}"/>
              </a:ext>
            </a:extLst>
          </p:cNvPr>
          <p:cNvSpPr/>
          <p:nvPr/>
        </p:nvSpPr>
        <p:spPr>
          <a:xfrm>
            <a:off x="812800" y="486539"/>
            <a:ext cx="10744200" cy="5293757"/>
          </a:xfrm>
          <a:prstGeom prst="rect">
            <a:avLst/>
          </a:prstGeom>
        </p:spPr>
        <p:txBody>
          <a:bodyPr wrap="square">
            <a:spAutoFit/>
          </a:bodyPr>
          <a:lstStyle/>
          <a:p>
            <a:pPr marL="342900" indent="-342900">
              <a:buFont typeface="Wingdings" pitchFamily="2" charset="2"/>
              <a:buChar char="Ø"/>
            </a:pPr>
            <a:r>
              <a:rPr lang="it-IT" sz="2600" dirty="0" err="1"/>
              <a:t>Particularly</a:t>
            </a:r>
            <a:r>
              <a:rPr lang="it-IT" sz="2600" dirty="0"/>
              <a:t> in the </a:t>
            </a:r>
            <a:r>
              <a:rPr lang="it-IT" sz="2600" dirty="0" err="1"/>
              <a:t>context</a:t>
            </a:r>
            <a:r>
              <a:rPr lang="it-IT" sz="2600" dirty="0"/>
              <a:t> of </a:t>
            </a:r>
            <a:r>
              <a:rPr lang="it-IT" sz="2600" dirty="0" err="1"/>
              <a:t>drug</a:t>
            </a:r>
            <a:r>
              <a:rPr lang="it-IT" sz="2600" dirty="0"/>
              <a:t> </a:t>
            </a:r>
            <a:r>
              <a:rPr lang="it-IT" sz="2600" dirty="0" err="1"/>
              <a:t>discovery</a:t>
            </a:r>
            <a:r>
              <a:rPr lang="it-IT" sz="2600" dirty="0"/>
              <a:t> from </a:t>
            </a:r>
            <a:r>
              <a:rPr lang="it-IT" sz="2600" dirty="0" err="1"/>
              <a:t>medicinal</a:t>
            </a:r>
            <a:r>
              <a:rPr lang="it-IT" sz="2600" dirty="0"/>
              <a:t> </a:t>
            </a:r>
            <a:r>
              <a:rPr lang="it-IT" sz="2600" dirty="0" err="1"/>
              <a:t>plants</a:t>
            </a:r>
            <a:r>
              <a:rPr lang="it-IT" sz="2600" dirty="0"/>
              <a:t>, a big </a:t>
            </a:r>
            <a:r>
              <a:rPr lang="it-IT" sz="2600" dirty="0" err="1"/>
              <a:t>advantage</a:t>
            </a:r>
            <a:r>
              <a:rPr lang="it-IT" sz="2600" dirty="0"/>
              <a:t> </a:t>
            </a:r>
            <a:r>
              <a:rPr lang="it-IT" sz="2600" dirty="0" err="1"/>
              <a:t>is</a:t>
            </a:r>
            <a:r>
              <a:rPr lang="it-IT" sz="2600" dirty="0"/>
              <a:t> </a:t>
            </a:r>
            <a:r>
              <a:rPr lang="it-IT" sz="2600" dirty="0" err="1"/>
              <a:t>that</a:t>
            </a:r>
            <a:r>
              <a:rPr lang="it-IT" sz="2600" dirty="0"/>
              <a:t> </a:t>
            </a:r>
            <a:r>
              <a:rPr lang="it-IT" sz="2600" dirty="0" err="1"/>
              <a:t>sometimes</a:t>
            </a:r>
            <a:r>
              <a:rPr lang="it-IT" sz="2600" dirty="0"/>
              <a:t> </a:t>
            </a:r>
            <a:r>
              <a:rPr lang="it-IT" sz="2600" dirty="0" err="1"/>
              <a:t>well</a:t>
            </a:r>
            <a:r>
              <a:rPr lang="it-IT" sz="2600" dirty="0"/>
              <a:t> </a:t>
            </a:r>
            <a:r>
              <a:rPr lang="it-IT" sz="2600" dirty="0" err="1"/>
              <a:t>documented</a:t>
            </a:r>
            <a:r>
              <a:rPr lang="it-IT" sz="2600" dirty="0"/>
              <a:t> </a:t>
            </a:r>
            <a:r>
              <a:rPr lang="it-IT" sz="2600" dirty="0" err="1"/>
              <a:t>ethnopharmacological</a:t>
            </a:r>
            <a:r>
              <a:rPr lang="it-IT" sz="2600" dirty="0"/>
              <a:t> information </a:t>
            </a:r>
            <a:r>
              <a:rPr lang="it-IT" sz="2600" dirty="0" err="1"/>
              <a:t>about</a:t>
            </a:r>
            <a:r>
              <a:rPr lang="it-IT" sz="2600" dirty="0"/>
              <a:t> the </a:t>
            </a:r>
            <a:r>
              <a:rPr lang="it-IT" sz="2600" dirty="0" err="1"/>
              <a:t>traditional</a:t>
            </a:r>
            <a:r>
              <a:rPr lang="it-IT" sz="2600" dirty="0"/>
              <a:t> use </a:t>
            </a:r>
            <a:r>
              <a:rPr lang="it-IT" sz="2600" dirty="0" err="1"/>
              <a:t>is</a:t>
            </a:r>
            <a:r>
              <a:rPr lang="it-IT" sz="2600" dirty="0"/>
              <a:t> </a:t>
            </a:r>
            <a:r>
              <a:rPr lang="it-IT" sz="2600" dirty="0" err="1"/>
              <a:t>available</a:t>
            </a:r>
            <a:r>
              <a:rPr lang="it-IT" sz="2600" dirty="0"/>
              <a:t>, </a:t>
            </a:r>
            <a:r>
              <a:rPr lang="it-IT" sz="2600" dirty="0" err="1"/>
              <a:t>which</a:t>
            </a:r>
            <a:r>
              <a:rPr lang="it-IT" sz="2600" dirty="0"/>
              <a:t> can </a:t>
            </a:r>
            <a:r>
              <a:rPr lang="it-IT" sz="2600" dirty="0" err="1"/>
              <a:t>provide</a:t>
            </a:r>
            <a:r>
              <a:rPr lang="it-IT" sz="2600" dirty="0"/>
              <a:t> </a:t>
            </a:r>
            <a:r>
              <a:rPr lang="it-IT" sz="2600" dirty="0" err="1"/>
              <a:t>hints</a:t>
            </a:r>
            <a:r>
              <a:rPr lang="it-IT" sz="2600" dirty="0"/>
              <a:t> for </a:t>
            </a:r>
            <a:r>
              <a:rPr lang="it-IT" sz="2600" dirty="0" err="1"/>
              <a:t>compounds</a:t>
            </a:r>
            <a:r>
              <a:rPr lang="it-IT" sz="2600" dirty="0"/>
              <a:t> </a:t>
            </a:r>
            <a:r>
              <a:rPr lang="it-IT" sz="2600" dirty="0" err="1"/>
              <a:t>therapeutically</a:t>
            </a:r>
            <a:r>
              <a:rPr lang="it-IT" sz="2600" dirty="0"/>
              <a:t> </a:t>
            </a:r>
            <a:r>
              <a:rPr lang="it-IT" sz="2600" dirty="0" err="1"/>
              <a:t>effective</a:t>
            </a:r>
            <a:r>
              <a:rPr lang="it-IT" sz="2600" dirty="0"/>
              <a:t> in </a:t>
            </a:r>
            <a:r>
              <a:rPr lang="it-IT" sz="2600" dirty="0" err="1"/>
              <a:t>humans</a:t>
            </a:r>
            <a:r>
              <a:rPr lang="it-IT" sz="2600" dirty="0"/>
              <a:t>.</a:t>
            </a:r>
          </a:p>
          <a:p>
            <a:pPr marL="342900" indent="-342900">
              <a:buFont typeface="Wingdings" pitchFamily="2" charset="2"/>
              <a:buChar char="Ø"/>
            </a:pPr>
            <a:r>
              <a:rPr lang="it-IT" sz="2600" dirty="0"/>
              <a:t>In line with </a:t>
            </a:r>
            <a:r>
              <a:rPr lang="it-IT" sz="2600" dirty="0" err="1"/>
              <a:t>this</a:t>
            </a:r>
            <a:r>
              <a:rPr lang="it-IT" sz="2600" dirty="0"/>
              <a:t> </a:t>
            </a:r>
            <a:r>
              <a:rPr lang="it-IT" sz="2600" dirty="0" err="1"/>
              <a:t>notion</a:t>
            </a:r>
            <a:r>
              <a:rPr lang="it-IT" sz="2600" dirty="0"/>
              <a:t>, </a:t>
            </a:r>
            <a:r>
              <a:rPr lang="it-IT" sz="2600" dirty="0" err="1"/>
              <a:t>analysis</a:t>
            </a:r>
            <a:r>
              <a:rPr lang="it-IT" sz="2600" dirty="0"/>
              <a:t> of 122 </a:t>
            </a:r>
            <a:r>
              <a:rPr lang="it-IT" sz="2600" dirty="0" err="1"/>
              <a:t>plant-derived</a:t>
            </a:r>
            <a:r>
              <a:rPr lang="it-IT" sz="2600" dirty="0"/>
              <a:t> </a:t>
            </a:r>
            <a:r>
              <a:rPr lang="it-IT" sz="2600" dirty="0" err="1"/>
              <a:t>compounds</a:t>
            </a:r>
            <a:r>
              <a:rPr lang="it-IT" sz="2600" dirty="0"/>
              <a:t> </a:t>
            </a:r>
            <a:r>
              <a:rPr lang="it-IT" sz="2600" dirty="0" err="1"/>
              <a:t>identified</a:t>
            </a:r>
            <a:r>
              <a:rPr lang="it-IT" sz="2600" dirty="0"/>
              <a:t> to be </a:t>
            </a:r>
            <a:r>
              <a:rPr lang="it-IT" sz="2600" dirty="0" err="1"/>
              <a:t>globally</a:t>
            </a:r>
            <a:r>
              <a:rPr lang="it-IT" sz="2600" dirty="0"/>
              <a:t> </a:t>
            </a:r>
            <a:r>
              <a:rPr lang="it-IT" sz="2600" dirty="0" err="1"/>
              <a:t>used</a:t>
            </a:r>
            <a:r>
              <a:rPr lang="it-IT" sz="2600" dirty="0"/>
              <a:t> </a:t>
            </a:r>
            <a:r>
              <a:rPr lang="it-IT" sz="2600" dirty="0" err="1"/>
              <a:t>as</a:t>
            </a:r>
            <a:r>
              <a:rPr lang="it-IT" sz="2600" dirty="0"/>
              <a:t> </a:t>
            </a:r>
            <a:r>
              <a:rPr lang="it-IT" sz="2600" dirty="0" err="1"/>
              <a:t>drugs</a:t>
            </a:r>
            <a:r>
              <a:rPr lang="it-IT" sz="2600" dirty="0"/>
              <a:t> </a:t>
            </a:r>
            <a:r>
              <a:rPr lang="it-IT" sz="2600" dirty="0" err="1"/>
              <a:t>revealed</a:t>
            </a:r>
            <a:r>
              <a:rPr lang="it-IT" sz="2600" dirty="0"/>
              <a:t> </a:t>
            </a:r>
            <a:r>
              <a:rPr lang="it-IT" sz="2600" dirty="0" err="1"/>
              <a:t>that</a:t>
            </a:r>
            <a:r>
              <a:rPr lang="it-IT" sz="2600" dirty="0"/>
              <a:t> 80% of </a:t>
            </a:r>
            <a:r>
              <a:rPr lang="it-IT" sz="2600" dirty="0" err="1"/>
              <a:t>them</a:t>
            </a:r>
            <a:r>
              <a:rPr lang="it-IT" sz="2600" dirty="0"/>
              <a:t> originate from </a:t>
            </a:r>
            <a:r>
              <a:rPr lang="it-IT" sz="2600" dirty="0" err="1"/>
              <a:t>plants</a:t>
            </a:r>
            <a:r>
              <a:rPr lang="it-IT" sz="2600" dirty="0"/>
              <a:t> </a:t>
            </a:r>
            <a:r>
              <a:rPr lang="it-IT" sz="2600" dirty="0" err="1"/>
              <a:t>that</a:t>
            </a:r>
            <a:r>
              <a:rPr lang="it-IT" sz="2600" dirty="0"/>
              <a:t> </a:t>
            </a:r>
            <a:r>
              <a:rPr lang="it-IT" sz="2600" dirty="0" err="1"/>
              <a:t>have</a:t>
            </a:r>
            <a:r>
              <a:rPr lang="it-IT" sz="2600" dirty="0"/>
              <a:t> </a:t>
            </a:r>
            <a:r>
              <a:rPr lang="it-IT" sz="2600" dirty="0" err="1"/>
              <a:t>ethnomedical</a:t>
            </a:r>
            <a:r>
              <a:rPr lang="it-IT" sz="2600" dirty="0"/>
              <a:t> use.</a:t>
            </a:r>
          </a:p>
          <a:p>
            <a:pPr marL="342900" indent="-342900">
              <a:buFont typeface="Wingdings" pitchFamily="2" charset="2"/>
              <a:buChar char="Ø"/>
            </a:pPr>
            <a:r>
              <a:rPr lang="it-IT" sz="2600" dirty="0" err="1"/>
              <a:t>Furthermore</a:t>
            </a:r>
            <a:r>
              <a:rPr lang="it-IT" sz="2600" dirty="0"/>
              <a:t>, </a:t>
            </a:r>
            <a:r>
              <a:rPr lang="it-IT" sz="2600" dirty="0" err="1"/>
              <a:t>it</a:t>
            </a:r>
            <a:r>
              <a:rPr lang="it-IT" sz="2600" dirty="0"/>
              <a:t> </a:t>
            </a:r>
            <a:r>
              <a:rPr lang="it-IT" sz="2600" dirty="0" err="1"/>
              <a:t>was</a:t>
            </a:r>
            <a:r>
              <a:rPr lang="it-IT" sz="2600" dirty="0"/>
              <a:t> </a:t>
            </a:r>
            <a:r>
              <a:rPr lang="it-IT" sz="2600" dirty="0" err="1"/>
              <a:t>even</a:t>
            </a:r>
            <a:r>
              <a:rPr lang="it-IT" sz="2600" dirty="0"/>
              <a:t> </a:t>
            </a:r>
            <a:r>
              <a:rPr lang="it-IT" sz="2600" dirty="0" err="1"/>
              <a:t>demonstrated</a:t>
            </a:r>
            <a:r>
              <a:rPr lang="it-IT" sz="2600" dirty="0"/>
              <a:t> </a:t>
            </a:r>
            <a:r>
              <a:rPr lang="it-IT" sz="2600" dirty="0" err="1"/>
              <a:t>that</a:t>
            </a:r>
            <a:r>
              <a:rPr lang="it-IT" sz="2600" dirty="0"/>
              <a:t> </a:t>
            </a:r>
            <a:r>
              <a:rPr lang="it-IT" sz="2600" dirty="0" err="1"/>
              <a:t>natural</a:t>
            </a:r>
            <a:r>
              <a:rPr lang="it-IT" sz="2600" dirty="0"/>
              <a:t> </a:t>
            </a:r>
            <a:r>
              <a:rPr lang="it-IT" sz="2600" dirty="0" err="1"/>
              <a:t>products</a:t>
            </a:r>
            <a:r>
              <a:rPr lang="it-IT" sz="2600" dirty="0"/>
              <a:t> </a:t>
            </a:r>
            <a:r>
              <a:rPr lang="it-IT" sz="2600" dirty="0" err="1"/>
              <a:t>used</a:t>
            </a:r>
            <a:r>
              <a:rPr lang="it-IT" sz="2600" dirty="0"/>
              <a:t> for the </a:t>
            </a:r>
            <a:r>
              <a:rPr lang="it-IT" sz="2600" dirty="0" err="1"/>
              <a:t>development</a:t>
            </a:r>
            <a:r>
              <a:rPr lang="it-IT" sz="2600" dirty="0"/>
              <a:t> of </a:t>
            </a:r>
            <a:r>
              <a:rPr lang="it-IT" sz="2600" dirty="0" err="1"/>
              <a:t>medicines</a:t>
            </a:r>
            <a:r>
              <a:rPr lang="it-IT" sz="2600" dirty="0"/>
              <a:t> are </a:t>
            </a:r>
            <a:r>
              <a:rPr lang="it-IT" sz="2600" dirty="0" err="1"/>
              <a:t>highly</a:t>
            </a:r>
            <a:r>
              <a:rPr lang="it-IT" sz="2600" dirty="0"/>
              <a:t> </a:t>
            </a:r>
            <a:r>
              <a:rPr lang="it-IT" sz="2600" dirty="0" err="1"/>
              <a:t>likely</a:t>
            </a:r>
            <a:r>
              <a:rPr lang="it-IT" sz="2600" dirty="0"/>
              <a:t> to be </a:t>
            </a:r>
            <a:r>
              <a:rPr lang="it-IT" sz="2600" dirty="0" err="1"/>
              <a:t>used</a:t>
            </a:r>
            <a:r>
              <a:rPr lang="it-IT" sz="2600" dirty="0"/>
              <a:t> </a:t>
            </a:r>
            <a:r>
              <a:rPr lang="it-IT" sz="2600" dirty="0" err="1"/>
              <a:t>traditionally</a:t>
            </a:r>
            <a:r>
              <a:rPr lang="it-IT" sz="2600" dirty="0"/>
              <a:t>, </a:t>
            </a:r>
            <a:r>
              <a:rPr lang="it-IT" sz="2600" dirty="0" err="1"/>
              <a:t>even</a:t>
            </a:r>
            <a:r>
              <a:rPr lang="it-IT" sz="2600" dirty="0"/>
              <a:t> </a:t>
            </a:r>
            <a:r>
              <a:rPr lang="it-IT" sz="2600" dirty="0" err="1"/>
              <a:t>if</a:t>
            </a:r>
            <a:r>
              <a:rPr lang="it-IT" sz="2600" dirty="0"/>
              <a:t> </a:t>
            </a:r>
            <a:r>
              <a:rPr lang="it-IT" sz="2600" dirty="0" err="1"/>
              <a:t>this</a:t>
            </a:r>
            <a:r>
              <a:rPr lang="it-IT" sz="2600" dirty="0"/>
              <a:t> </a:t>
            </a:r>
            <a:r>
              <a:rPr lang="it-IT" sz="2600" dirty="0" err="1"/>
              <a:t>was</a:t>
            </a:r>
            <a:r>
              <a:rPr lang="it-IT" sz="2600" dirty="0"/>
              <a:t> </a:t>
            </a:r>
            <a:r>
              <a:rPr lang="it-IT" sz="2600" dirty="0" err="1"/>
              <a:t>not</a:t>
            </a:r>
            <a:r>
              <a:rPr lang="it-IT" sz="2600" dirty="0"/>
              <a:t> </a:t>
            </a:r>
            <a:r>
              <a:rPr lang="it-IT" sz="2600" dirty="0" err="1"/>
              <a:t>known</a:t>
            </a:r>
            <a:r>
              <a:rPr lang="it-IT" sz="2600" dirty="0"/>
              <a:t> </a:t>
            </a:r>
            <a:r>
              <a:rPr lang="it-IT" sz="2600" dirty="0" err="1"/>
              <a:t>at</a:t>
            </a:r>
            <a:r>
              <a:rPr lang="it-IT" sz="2600" dirty="0"/>
              <a:t> the stage of </a:t>
            </a:r>
            <a:r>
              <a:rPr lang="it-IT" sz="2600" dirty="0" err="1"/>
              <a:t>drug</a:t>
            </a:r>
            <a:r>
              <a:rPr lang="it-IT" sz="2600" dirty="0"/>
              <a:t> </a:t>
            </a:r>
            <a:r>
              <a:rPr lang="it-IT" sz="2600" dirty="0" err="1"/>
              <a:t>development</a:t>
            </a:r>
            <a:r>
              <a:rPr lang="it-IT" sz="2600" dirty="0"/>
              <a:t> (e.g., the </a:t>
            </a:r>
            <a:r>
              <a:rPr lang="it-IT" sz="2600" dirty="0" err="1"/>
              <a:t>discovery</a:t>
            </a:r>
            <a:r>
              <a:rPr lang="it-IT" sz="2600" dirty="0"/>
              <a:t> of the anti-</a:t>
            </a:r>
            <a:r>
              <a:rPr lang="it-IT" sz="2600" dirty="0" err="1"/>
              <a:t>cancer</a:t>
            </a:r>
            <a:r>
              <a:rPr lang="it-IT" sz="2600" dirty="0"/>
              <a:t> agent </a:t>
            </a:r>
            <a:r>
              <a:rPr lang="it-IT" sz="2600" dirty="0" err="1"/>
              <a:t>taxol</a:t>
            </a:r>
            <a:r>
              <a:rPr lang="it-IT" sz="2600" dirty="0"/>
              <a:t> from </a:t>
            </a:r>
            <a:r>
              <a:rPr lang="it-IT" sz="2600" i="1" dirty="0"/>
              <a:t>T. </a:t>
            </a:r>
            <a:r>
              <a:rPr lang="it-IT" sz="2600" i="1" dirty="0" err="1"/>
              <a:t>brevifolia</a:t>
            </a:r>
            <a:r>
              <a:rPr lang="it-IT" sz="2600" i="1" dirty="0"/>
              <a:t> </a:t>
            </a:r>
            <a:r>
              <a:rPr lang="it-IT" sz="2600" dirty="0" err="1"/>
              <a:t>was</a:t>
            </a:r>
            <a:r>
              <a:rPr lang="it-IT" sz="2600" dirty="0"/>
              <a:t> </a:t>
            </a:r>
            <a:r>
              <a:rPr lang="it-IT" sz="2600" dirty="0" err="1"/>
              <a:t>done</a:t>
            </a:r>
            <a:r>
              <a:rPr lang="it-IT" sz="2600" dirty="0"/>
              <a:t> with a random screening </a:t>
            </a:r>
            <a:r>
              <a:rPr lang="it-IT" sz="2600" dirty="0" err="1"/>
              <a:t>approach</a:t>
            </a:r>
            <a:r>
              <a:rPr lang="it-IT" sz="2600" dirty="0"/>
              <a:t>, </a:t>
            </a:r>
            <a:r>
              <a:rPr lang="it-IT" sz="2600" dirty="0" err="1"/>
              <a:t>but</a:t>
            </a:r>
            <a:r>
              <a:rPr lang="it-IT" sz="2600" dirty="0"/>
              <a:t> </a:t>
            </a:r>
            <a:r>
              <a:rPr lang="it-IT" sz="2600" dirty="0" err="1"/>
              <a:t>later</a:t>
            </a:r>
            <a:r>
              <a:rPr lang="it-IT" sz="2600" dirty="0"/>
              <a:t> on </a:t>
            </a:r>
            <a:r>
              <a:rPr lang="it-IT" sz="2600" dirty="0" err="1"/>
              <a:t>it</a:t>
            </a:r>
            <a:r>
              <a:rPr lang="it-IT" sz="2600" dirty="0"/>
              <a:t> </a:t>
            </a:r>
            <a:r>
              <a:rPr lang="it-IT" sz="2600" dirty="0" err="1"/>
              <a:t>came</a:t>
            </a:r>
            <a:r>
              <a:rPr lang="it-IT" sz="2600" dirty="0"/>
              <a:t> to light </a:t>
            </a:r>
            <a:r>
              <a:rPr lang="it-IT" sz="2600" dirty="0" err="1"/>
              <a:t>that</a:t>
            </a:r>
            <a:r>
              <a:rPr lang="it-IT" sz="2600" dirty="0"/>
              <a:t> the </a:t>
            </a:r>
            <a:r>
              <a:rPr lang="it-IT" sz="2600" dirty="0" err="1"/>
              <a:t>plant</a:t>
            </a:r>
            <a:r>
              <a:rPr lang="it-IT" sz="2600" dirty="0"/>
              <a:t> </a:t>
            </a:r>
            <a:r>
              <a:rPr lang="it-IT" sz="2600" dirty="0" err="1"/>
              <a:t>has</a:t>
            </a:r>
            <a:r>
              <a:rPr lang="it-IT" sz="2600" dirty="0"/>
              <a:t> </a:t>
            </a:r>
            <a:r>
              <a:rPr lang="it-IT" sz="2600" dirty="0" err="1"/>
              <a:t>been</a:t>
            </a:r>
            <a:r>
              <a:rPr lang="it-IT" sz="2600" dirty="0"/>
              <a:t> </a:t>
            </a:r>
            <a:r>
              <a:rPr lang="it-IT" sz="2600" dirty="0" err="1"/>
              <a:t>used</a:t>
            </a:r>
            <a:r>
              <a:rPr lang="it-IT" sz="2600" dirty="0"/>
              <a:t> by western </a:t>
            </a:r>
            <a:r>
              <a:rPr lang="it-IT" sz="2600" dirty="0" err="1"/>
              <a:t>Indian</a:t>
            </a:r>
            <a:r>
              <a:rPr lang="it-IT" sz="2600" dirty="0"/>
              <a:t> </a:t>
            </a:r>
            <a:r>
              <a:rPr lang="it-IT" sz="2600" dirty="0" err="1"/>
              <a:t>cultures</a:t>
            </a:r>
            <a:r>
              <a:rPr lang="it-IT" sz="2600" dirty="0"/>
              <a:t> </a:t>
            </a:r>
            <a:r>
              <a:rPr lang="it-IT" sz="2600" dirty="0" err="1"/>
              <a:t>as</a:t>
            </a:r>
            <a:r>
              <a:rPr lang="it-IT" sz="2600" dirty="0"/>
              <a:t> a medicine).</a:t>
            </a:r>
          </a:p>
        </p:txBody>
      </p:sp>
      <p:sp>
        <p:nvSpPr>
          <p:cNvPr id="3" name="Segnaposto numero diapositiva 2">
            <a:extLst>
              <a:ext uri="{FF2B5EF4-FFF2-40B4-BE49-F238E27FC236}">
                <a16:creationId xmlns:a16="http://schemas.microsoft.com/office/drawing/2014/main" id="{B6A61AC1-37F7-C845-805B-2BAD1D7A9C4D}"/>
              </a:ext>
            </a:extLst>
          </p:cNvPr>
          <p:cNvSpPr>
            <a:spLocks noGrp="1"/>
          </p:cNvSpPr>
          <p:nvPr>
            <p:ph type="sldNum" sz="quarter" idx="12"/>
          </p:nvPr>
        </p:nvSpPr>
        <p:spPr/>
        <p:txBody>
          <a:bodyPr/>
          <a:lstStyle/>
          <a:p>
            <a:fld id="{94F455BA-834C-2144-8D91-861DB94FAEBF}" type="slidenum">
              <a:rPr lang="it-IT" smtClean="0"/>
              <a:t>18</a:t>
            </a:fld>
            <a:endParaRPr lang="it-IT"/>
          </a:p>
        </p:txBody>
      </p:sp>
    </p:spTree>
    <p:extLst>
      <p:ext uri="{BB962C8B-B14F-4D97-AF65-F5344CB8AC3E}">
        <p14:creationId xmlns:p14="http://schemas.microsoft.com/office/powerpoint/2010/main" val="2727290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E4C29B7-C978-B04E-BE4B-9E8DA1EE2FA6}"/>
              </a:ext>
            </a:extLst>
          </p:cNvPr>
          <p:cNvPicPr>
            <a:picLocks noChangeAspect="1"/>
          </p:cNvPicPr>
          <p:nvPr/>
        </p:nvPicPr>
        <p:blipFill rotWithShape="1">
          <a:blip r:embed="rId3"/>
          <a:srcRect l="3542" t="13825" r="4375" b="1067"/>
          <a:stretch/>
        </p:blipFill>
        <p:spPr>
          <a:xfrm>
            <a:off x="159686" y="1257300"/>
            <a:ext cx="12032314" cy="5397500"/>
          </a:xfrm>
          <a:prstGeom prst="rect">
            <a:avLst/>
          </a:prstGeom>
        </p:spPr>
      </p:pic>
      <p:sp>
        <p:nvSpPr>
          <p:cNvPr id="4" name="Titolo 1">
            <a:extLst>
              <a:ext uri="{FF2B5EF4-FFF2-40B4-BE49-F238E27FC236}">
                <a16:creationId xmlns:a16="http://schemas.microsoft.com/office/drawing/2014/main" id="{431648DB-EEFC-D443-AF0B-94684CC043CC}"/>
              </a:ext>
            </a:extLst>
          </p:cNvPr>
          <p:cNvSpPr txBox="1">
            <a:spLocks/>
          </p:cNvSpPr>
          <p:nvPr/>
        </p:nvSpPr>
        <p:spPr>
          <a:xfrm>
            <a:off x="736600" y="228600"/>
            <a:ext cx="10515600" cy="8509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err="1">
                <a:solidFill>
                  <a:srgbClr val="00B050"/>
                </a:solidFill>
                <a:latin typeface="+mn-lt"/>
              </a:rPr>
              <a:t>Plant-derived</a:t>
            </a:r>
            <a:r>
              <a:rPr lang="it-IT" sz="3200" b="1" dirty="0">
                <a:solidFill>
                  <a:srgbClr val="00B050"/>
                </a:solidFill>
                <a:latin typeface="+mn-lt"/>
              </a:rPr>
              <a:t> </a:t>
            </a:r>
            <a:r>
              <a:rPr lang="it-IT" sz="3200" b="1" dirty="0" err="1">
                <a:solidFill>
                  <a:srgbClr val="00B050"/>
                </a:solidFill>
                <a:latin typeface="+mn-lt"/>
              </a:rPr>
              <a:t>natural</a:t>
            </a:r>
            <a:r>
              <a:rPr lang="it-IT" sz="3200" b="1" dirty="0">
                <a:solidFill>
                  <a:srgbClr val="00B050"/>
                </a:solidFill>
                <a:latin typeface="+mn-lt"/>
              </a:rPr>
              <a:t> </a:t>
            </a:r>
            <a:r>
              <a:rPr lang="it-IT" sz="3200" b="1" dirty="0" err="1">
                <a:solidFill>
                  <a:srgbClr val="00B050"/>
                </a:solidFill>
                <a:latin typeface="+mn-lt"/>
              </a:rPr>
              <a:t>products</a:t>
            </a:r>
            <a:r>
              <a:rPr lang="it-IT" sz="3200" b="1" dirty="0">
                <a:solidFill>
                  <a:srgbClr val="00B050"/>
                </a:solidFill>
                <a:latin typeface="+mn-lt"/>
              </a:rPr>
              <a:t> </a:t>
            </a:r>
            <a:r>
              <a:rPr lang="it-IT" sz="3200" b="1" dirty="0" err="1">
                <a:solidFill>
                  <a:srgbClr val="00B050"/>
                </a:solidFill>
                <a:latin typeface="+mn-lt"/>
              </a:rPr>
              <a:t>approved</a:t>
            </a:r>
            <a:r>
              <a:rPr lang="it-IT" sz="3200" b="1" dirty="0">
                <a:solidFill>
                  <a:srgbClr val="00B050"/>
                </a:solidFill>
                <a:latin typeface="+mn-lt"/>
              </a:rPr>
              <a:t> for </a:t>
            </a:r>
            <a:r>
              <a:rPr lang="it-IT" sz="3200" b="1" dirty="0" err="1">
                <a:solidFill>
                  <a:srgbClr val="00B050"/>
                </a:solidFill>
                <a:latin typeface="+mn-lt"/>
              </a:rPr>
              <a:t>therapeutic</a:t>
            </a:r>
            <a:r>
              <a:rPr lang="it-IT" sz="3200" b="1" dirty="0">
                <a:solidFill>
                  <a:srgbClr val="00B050"/>
                </a:solidFill>
                <a:latin typeface="+mn-lt"/>
              </a:rPr>
              <a:t> use in the last </a:t>
            </a:r>
            <a:r>
              <a:rPr lang="it-IT" sz="3200" b="1" dirty="0" err="1">
                <a:solidFill>
                  <a:srgbClr val="00B050"/>
                </a:solidFill>
                <a:latin typeface="+mn-lt"/>
              </a:rPr>
              <a:t>thirty</a:t>
            </a:r>
            <a:r>
              <a:rPr lang="it-IT" sz="3200" b="1" dirty="0">
                <a:solidFill>
                  <a:srgbClr val="00B050"/>
                </a:solidFill>
                <a:latin typeface="+mn-lt"/>
              </a:rPr>
              <a:t> </a:t>
            </a:r>
            <a:r>
              <a:rPr lang="it-IT" sz="3200" b="1" dirty="0" err="1">
                <a:solidFill>
                  <a:srgbClr val="00B050"/>
                </a:solidFill>
                <a:latin typeface="+mn-lt"/>
              </a:rPr>
              <a:t>years</a:t>
            </a:r>
            <a:r>
              <a:rPr lang="it-IT" sz="3200" b="1" dirty="0">
                <a:solidFill>
                  <a:srgbClr val="00B050"/>
                </a:solidFill>
                <a:latin typeface="+mn-lt"/>
              </a:rPr>
              <a:t> (1984–2014)</a:t>
            </a:r>
          </a:p>
        </p:txBody>
      </p:sp>
      <p:sp>
        <p:nvSpPr>
          <p:cNvPr id="2" name="Segnaposto numero diapositiva 1">
            <a:extLst>
              <a:ext uri="{FF2B5EF4-FFF2-40B4-BE49-F238E27FC236}">
                <a16:creationId xmlns:a16="http://schemas.microsoft.com/office/drawing/2014/main" id="{B897CCE8-3798-DA4E-AD71-9556D2E97482}"/>
              </a:ext>
            </a:extLst>
          </p:cNvPr>
          <p:cNvSpPr>
            <a:spLocks noGrp="1"/>
          </p:cNvSpPr>
          <p:nvPr>
            <p:ph type="sldNum" sz="quarter" idx="12"/>
          </p:nvPr>
        </p:nvSpPr>
        <p:spPr/>
        <p:txBody>
          <a:bodyPr/>
          <a:lstStyle/>
          <a:p>
            <a:fld id="{94F455BA-834C-2144-8D91-861DB94FAEBF}" type="slidenum">
              <a:rPr lang="it-IT" smtClean="0"/>
              <a:t>19</a:t>
            </a:fld>
            <a:endParaRPr lang="it-IT"/>
          </a:p>
        </p:txBody>
      </p:sp>
    </p:spTree>
    <p:extLst>
      <p:ext uri="{BB962C8B-B14F-4D97-AF65-F5344CB8AC3E}">
        <p14:creationId xmlns:p14="http://schemas.microsoft.com/office/powerpoint/2010/main" val="233664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C37FC60-B3A2-4D42-BDDE-C980CEE75153}"/>
              </a:ext>
            </a:extLst>
          </p:cNvPr>
          <p:cNvPicPr>
            <a:picLocks noChangeAspect="1"/>
          </p:cNvPicPr>
          <p:nvPr/>
        </p:nvPicPr>
        <p:blipFill rotWithShape="1">
          <a:blip r:embed="rId2"/>
          <a:srcRect t="48704"/>
          <a:stretch/>
        </p:blipFill>
        <p:spPr>
          <a:xfrm>
            <a:off x="2362199" y="78507"/>
            <a:ext cx="7594601" cy="6729021"/>
          </a:xfrm>
          <a:prstGeom prst="rect">
            <a:avLst/>
          </a:prstGeom>
        </p:spPr>
      </p:pic>
      <p:sp>
        <p:nvSpPr>
          <p:cNvPr id="3" name="Segnaposto numero diapositiva 2">
            <a:extLst>
              <a:ext uri="{FF2B5EF4-FFF2-40B4-BE49-F238E27FC236}">
                <a16:creationId xmlns:a16="http://schemas.microsoft.com/office/drawing/2014/main" id="{7CA13089-20D3-F749-B29E-034E067CDB46}"/>
              </a:ext>
            </a:extLst>
          </p:cNvPr>
          <p:cNvSpPr>
            <a:spLocks noGrp="1"/>
          </p:cNvSpPr>
          <p:nvPr>
            <p:ph type="sldNum" sz="quarter" idx="12"/>
          </p:nvPr>
        </p:nvSpPr>
        <p:spPr/>
        <p:txBody>
          <a:bodyPr/>
          <a:lstStyle/>
          <a:p>
            <a:fld id="{94F455BA-834C-2144-8D91-861DB94FAEBF}" type="slidenum">
              <a:rPr lang="it-IT" smtClean="0"/>
              <a:t>2</a:t>
            </a:fld>
            <a:endParaRPr lang="it-IT"/>
          </a:p>
        </p:txBody>
      </p:sp>
    </p:spTree>
    <p:extLst>
      <p:ext uri="{BB962C8B-B14F-4D97-AF65-F5344CB8AC3E}">
        <p14:creationId xmlns:p14="http://schemas.microsoft.com/office/powerpoint/2010/main" val="3759251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FD6AABD-4D4F-424C-86B2-F70240D86B8B}"/>
              </a:ext>
            </a:extLst>
          </p:cNvPr>
          <p:cNvPicPr>
            <a:picLocks noChangeAspect="1"/>
          </p:cNvPicPr>
          <p:nvPr/>
        </p:nvPicPr>
        <p:blipFill rotWithShape="1">
          <a:blip r:embed="rId2"/>
          <a:srcRect l="2399" t="5556" r="9791" b="2037"/>
          <a:stretch/>
        </p:blipFill>
        <p:spPr>
          <a:xfrm>
            <a:off x="419100" y="167383"/>
            <a:ext cx="10337800" cy="6579799"/>
          </a:xfrm>
          <a:prstGeom prst="rect">
            <a:avLst/>
          </a:prstGeom>
        </p:spPr>
      </p:pic>
      <p:sp>
        <p:nvSpPr>
          <p:cNvPr id="2" name="Segnaposto numero diapositiva 1">
            <a:extLst>
              <a:ext uri="{FF2B5EF4-FFF2-40B4-BE49-F238E27FC236}">
                <a16:creationId xmlns:a16="http://schemas.microsoft.com/office/drawing/2014/main" id="{C788C76F-8DB1-C64D-A6C0-BF4A1942CA74}"/>
              </a:ext>
            </a:extLst>
          </p:cNvPr>
          <p:cNvSpPr>
            <a:spLocks noGrp="1"/>
          </p:cNvSpPr>
          <p:nvPr>
            <p:ph type="sldNum" sz="quarter" idx="12"/>
          </p:nvPr>
        </p:nvSpPr>
        <p:spPr/>
        <p:txBody>
          <a:bodyPr/>
          <a:lstStyle/>
          <a:p>
            <a:fld id="{94F455BA-834C-2144-8D91-861DB94FAEBF}" type="slidenum">
              <a:rPr lang="it-IT" smtClean="0"/>
              <a:t>20</a:t>
            </a:fld>
            <a:endParaRPr lang="it-IT"/>
          </a:p>
        </p:txBody>
      </p:sp>
    </p:spTree>
    <p:extLst>
      <p:ext uri="{BB962C8B-B14F-4D97-AF65-F5344CB8AC3E}">
        <p14:creationId xmlns:p14="http://schemas.microsoft.com/office/powerpoint/2010/main" val="426818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601BC2A-4F5B-964A-88A0-8B5F40B5B883}"/>
              </a:ext>
            </a:extLst>
          </p:cNvPr>
          <p:cNvPicPr>
            <a:picLocks noChangeAspect="1"/>
          </p:cNvPicPr>
          <p:nvPr/>
        </p:nvPicPr>
        <p:blipFill rotWithShape="1">
          <a:blip r:embed="rId2"/>
          <a:srcRect l="3541" r="4896"/>
          <a:stretch/>
        </p:blipFill>
        <p:spPr>
          <a:xfrm>
            <a:off x="229678" y="990600"/>
            <a:ext cx="11543222" cy="4745995"/>
          </a:xfrm>
          <a:prstGeom prst="rect">
            <a:avLst/>
          </a:prstGeom>
        </p:spPr>
      </p:pic>
      <p:sp>
        <p:nvSpPr>
          <p:cNvPr id="2" name="Segnaposto numero diapositiva 1">
            <a:extLst>
              <a:ext uri="{FF2B5EF4-FFF2-40B4-BE49-F238E27FC236}">
                <a16:creationId xmlns:a16="http://schemas.microsoft.com/office/drawing/2014/main" id="{1F53968E-E8F0-E84A-A6BC-7F8293D3517F}"/>
              </a:ext>
            </a:extLst>
          </p:cNvPr>
          <p:cNvSpPr>
            <a:spLocks noGrp="1"/>
          </p:cNvSpPr>
          <p:nvPr>
            <p:ph type="sldNum" sz="quarter" idx="12"/>
          </p:nvPr>
        </p:nvSpPr>
        <p:spPr/>
        <p:txBody>
          <a:bodyPr/>
          <a:lstStyle/>
          <a:p>
            <a:fld id="{94F455BA-834C-2144-8D91-861DB94FAEBF}" type="slidenum">
              <a:rPr lang="it-IT" smtClean="0"/>
              <a:t>21</a:t>
            </a:fld>
            <a:endParaRPr lang="it-IT"/>
          </a:p>
        </p:txBody>
      </p:sp>
    </p:spTree>
    <p:extLst>
      <p:ext uri="{BB962C8B-B14F-4D97-AF65-F5344CB8AC3E}">
        <p14:creationId xmlns:p14="http://schemas.microsoft.com/office/powerpoint/2010/main" val="341567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3A33D7F-548A-FE41-B185-6DDA131A4FDD}"/>
              </a:ext>
            </a:extLst>
          </p:cNvPr>
          <p:cNvPicPr>
            <a:picLocks noChangeAspect="1"/>
          </p:cNvPicPr>
          <p:nvPr/>
        </p:nvPicPr>
        <p:blipFill rotWithShape="1">
          <a:blip r:embed="rId2"/>
          <a:srcRect l="4720" t="4629" r="4720" b="10185"/>
          <a:stretch/>
        </p:blipFill>
        <p:spPr>
          <a:xfrm>
            <a:off x="762000" y="148274"/>
            <a:ext cx="11055461" cy="6404926"/>
          </a:xfrm>
          <a:prstGeom prst="rect">
            <a:avLst/>
          </a:prstGeom>
        </p:spPr>
      </p:pic>
      <p:sp>
        <p:nvSpPr>
          <p:cNvPr id="2" name="Segnaposto numero diapositiva 1">
            <a:extLst>
              <a:ext uri="{FF2B5EF4-FFF2-40B4-BE49-F238E27FC236}">
                <a16:creationId xmlns:a16="http://schemas.microsoft.com/office/drawing/2014/main" id="{E073FBCA-FBDA-5341-9688-FC3824BA2917}"/>
              </a:ext>
            </a:extLst>
          </p:cNvPr>
          <p:cNvSpPr>
            <a:spLocks noGrp="1"/>
          </p:cNvSpPr>
          <p:nvPr>
            <p:ph type="sldNum" sz="quarter" idx="12"/>
          </p:nvPr>
        </p:nvSpPr>
        <p:spPr/>
        <p:txBody>
          <a:bodyPr/>
          <a:lstStyle/>
          <a:p>
            <a:fld id="{94F455BA-834C-2144-8D91-861DB94FAEBF}" type="slidenum">
              <a:rPr lang="it-IT" smtClean="0"/>
              <a:t>22</a:t>
            </a:fld>
            <a:endParaRPr lang="it-IT"/>
          </a:p>
        </p:txBody>
      </p:sp>
    </p:spTree>
    <p:extLst>
      <p:ext uri="{BB962C8B-B14F-4D97-AF65-F5344CB8AC3E}">
        <p14:creationId xmlns:p14="http://schemas.microsoft.com/office/powerpoint/2010/main" val="382397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4001B62-8FAF-EC4A-BE1F-28550FD4D3C8}"/>
              </a:ext>
            </a:extLst>
          </p:cNvPr>
          <p:cNvPicPr>
            <a:picLocks noChangeAspect="1"/>
          </p:cNvPicPr>
          <p:nvPr/>
        </p:nvPicPr>
        <p:blipFill rotWithShape="1">
          <a:blip r:embed="rId2"/>
          <a:srcRect l="5000" t="3733" r="7708" b="5483"/>
          <a:stretch/>
        </p:blipFill>
        <p:spPr>
          <a:xfrm>
            <a:off x="372079" y="762000"/>
            <a:ext cx="11404879" cy="4940300"/>
          </a:xfrm>
          <a:prstGeom prst="rect">
            <a:avLst/>
          </a:prstGeom>
        </p:spPr>
      </p:pic>
      <p:sp>
        <p:nvSpPr>
          <p:cNvPr id="2" name="Segnaposto numero diapositiva 1">
            <a:extLst>
              <a:ext uri="{FF2B5EF4-FFF2-40B4-BE49-F238E27FC236}">
                <a16:creationId xmlns:a16="http://schemas.microsoft.com/office/drawing/2014/main" id="{9FECA216-E7F9-4B40-945D-EA0BCBA0A560}"/>
              </a:ext>
            </a:extLst>
          </p:cNvPr>
          <p:cNvSpPr>
            <a:spLocks noGrp="1"/>
          </p:cNvSpPr>
          <p:nvPr>
            <p:ph type="sldNum" sz="quarter" idx="12"/>
          </p:nvPr>
        </p:nvSpPr>
        <p:spPr/>
        <p:txBody>
          <a:bodyPr/>
          <a:lstStyle/>
          <a:p>
            <a:fld id="{94F455BA-834C-2144-8D91-861DB94FAEBF}" type="slidenum">
              <a:rPr lang="it-IT" smtClean="0"/>
              <a:t>23</a:t>
            </a:fld>
            <a:endParaRPr lang="it-IT"/>
          </a:p>
        </p:txBody>
      </p:sp>
    </p:spTree>
    <p:extLst>
      <p:ext uri="{BB962C8B-B14F-4D97-AF65-F5344CB8AC3E}">
        <p14:creationId xmlns:p14="http://schemas.microsoft.com/office/powerpoint/2010/main" val="30974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171681D8-1E4F-EE4B-B58E-E3A4B6F0BBC4}"/>
              </a:ext>
            </a:extLst>
          </p:cNvPr>
          <p:cNvSpPr txBox="1">
            <a:spLocks/>
          </p:cNvSpPr>
          <p:nvPr/>
        </p:nvSpPr>
        <p:spPr>
          <a:xfrm>
            <a:off x="622300" y="254000"/>
            <a:ext cx="10515600" cy="8509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err="1">
                <a:solidFill>
                  <a:srgbClr val="00B050"/>
                </a:solidFill>
                <a:latin typeface="+mn-lt"/>
              </a:rPr>
              <a:t>Approaches</a:t>
            </a:r>
            <a:r>
              <a:rPr lang="it-IT" sz="3200" b="1" dirty="0">
                <a:solidFill>
                  <a:srgbClr val="00B050"/>
                </a:solidFill>
                <a:latin typeface="+mn-lt"/>
              </a:rPr>
              <a:t> for </a:t>
            </a:r>
            <a:r>
              <a:rPr lang="it-IT" sz="3200" b="1" dirty="0" err="1">
                <a:solidFill>
                  <a:srgbClr val="00B050"/>
                </a:solidFill>
                <a:latin typeface="+mn-lt"/>
              </a:rPr>
              <a:t>resupply</a:t>
            </a:r>
            <a:r>
              <a:rPr lang="it-IT" sz="3200" b="1" dirty="0">
                <a:solidFill>
                  <a:srgbClr val="00B050"/>
                </a:solidFill>
                <a:latin typeface="+mn-lt"/>
              </a:rPr>
              <a:t> of </a:t>
            </a:r>
            <a:r>
              <a:rPr lang="it-IT" sz="3200" b="1" dirty="0" err="1">
                <a:solidFill>
                  <a:srgbClr val="00B050"/>
                </a:solidFill>
                <a:latin typeface="+mn-lt"/>
              </a:rPr>
              <a:t>pharmacologically</a:t>
            </a:r>
            <a:r>
              <a:rPr lang="it-IT" sz="3200" b="1" dirty="0">
                <a:solidFill>
                  <a:srgbClr val="00B050"/>
                </a:solidFill>
                <a:latin typeface="+mn-lt"/>
              </a:rPr>
              <a:t> </a:t>
            </a:r>
            <a:r>
              <a:rPr lang="it-IT" sz="3200" b="1" dirty="0" err="1">
                <a:solidFill>
                  <a:srgbClr val="00B050"/>
                </a:solidFill>
                <a:latin typeface="+mn-lt"/>
              </a:rPr>
              <a:t>active</a:t>
            </a:r>
            <a:r>
              <a:rPr lang="it-IT" sz="3200" b="1" dirty="0">
                <a:solidFill>
                  <a:srgbClr val="00B050"/>
                </a:solidFill>
                <a:latin typeface="+mn-lt"/>
              </a:rPr>
              <a:t> </a:t>
            </a:r>
            <a:r>
              <a:rPr lang="it-IT" sz="3200" b="1" dirty="0" err="1">
                <a:solidFill>
                  <a:srgbClr val="00B050"/>
                </a:solidFill>
                <a:latin typeface="+mn-lt"/>
              </a:rPr>
              <a:t>plant</a:t>
            </a:r>
            <a:r>
              <a:rPr lang="it-IT" sz="3200" b="1" dirty="0">
                <a:solidFill>
                  <a:srgbClr val="00B050"/>
                </a:solidFill>
                <a:latin typeface="+mn-lt"/>
              </a:rPr>
              <a:t> </a:t>
            </a:r>
            <a:r>
              <a:rPr lang="it-IT" sz="3200" b="1" dirty="0" err="1">
                <a:solidFill>
                  <a:srgbClr val="00B050"/>
                </a:solidFill>
                <a:latin typeface="+mn-lt"/>
              </a:rPr>
              <a:t>compounds</a:t>
            </a:r>
            <a:r>
              <a:rPr lang="it-IT" sz="3200" b="1" dirty="0">
                <a:solidFill>
                  <a:srgbClr val="00B050"/>
                </a:solidFill>
                <a:latin typeface="+mn-lt"/>
              </a:rPr>
              <a:t> </a:t>
            </a:r>
          </a:p>
          <a:p>
            <a:pPr algn="ctr"/>
            <a:endParaRPr lang="it-IT" sz="3200" b="1" dirty="0" err="1">
              <a:solidFill>
                <a:srgbClr val="00B050"/>
              </a:solidFill>
              <a:latin typeface="+mn-lt"/>
            </a:endParaRPr>
          </a:p>
        </p:txBody>
      </p:sp>
      <p:sp>
        <p:nvSpPr>
          <p:cNvPr id="4" name="Rettangolo 3">
            <a:extLst>
              <a:ext uri="{FF2B5EF4-FFF2-40B4-BE49-F238E27FC236}">
                <a16:creationId xmlns:a16="http://schemas.microsoft.com/office/drawing/2014/main" id="{99BF7A52-BD3C-5E49-93C9-1E3B47F41A49}"/>
              </a:ext>
            </a:extLst>
          </p:cNvPr>
          <p:cNvSpPr/>
          <p:nvPr/>
        </p:nvSpPr>
        <p:spPr>
          <a:xfrm>
            <a:off x="723900" y="1447800"/>
            <a:ext cx="10769600" cy="5262979"/>
          </a:xfrm>
          <a:prstGeom prst="rect">
            <a:avLst/>
          </a:prstGeom>
        </p:spPr>
        <p:txBody>
          <a:bodyPr wrap="square">
            <a:spAutoFit/>
          </a:bodyPr>
          <a:lstStyle/>
          <a:p>
            <a:pPr marL="342900" indent="-342900">
              <a:buFont typeface="Wingdings" pitchFamily="2" charset="2"/>
              <a:buChar char="Ø"/>
            </a:pPr>
            <a:r>
              <a:rPr lang="it-IT" sz="2400" dirty="0" err="1"/>
              <a:t>Many</a:t>
            </a:r>
            <a:r>
              <a:rPr lang="it-IT" sz="2400" dirty="0"/>
              <a:t> </a:t>
            </a:r>
            <a:r>
              <a:rPr lang="it-IT" sz="2400" dirty="0" err="1"/>
              <a:t>potent</a:t>
            </a:r>
            <a:r>
              <a:rPr lang="it-IT" sz="2400" dirty="0"/>
              <a:t> </a:t>
            </a:r>
            <a:r>
              <a:rPr lang="it-IT" sz="2400" dirty="0" err="1"/>
              <a:t>plant-derived</a:t>
            </a:r>
            <a:r>
              <a:rPr lang="it-IT" sz="2400" dirty="0"/>
              <a:t> </a:t>
            </a:r>
            <a:r>
              <a:rPr lang="it-IT" sz="2400" dirty="0" err="1"/>
              <a:t>natural</a:t>
            </a:r>
            <a:r>
              <a:rPr lang="it-IT" sz="2400" dirty="0"/>
              <a:t> </a:t>
            </a:r>
            <a:r>
              <a:rPr lang="it-IT" sz="2400" dirty="0" err="1"/>
              <a:t>products</a:t>
            </a:r>
            <a:r>
              <a:rPr lang="it-IT" sz="2400" dirty="0"/>
              <a:t> </a:t>
            </a:r>
            <a:r>
              <a:rPr lang="it-IT" sz="2400" dirty="0" err="1"/>
              <a:t>such</a:t>
            </a:r>
            <a:r>
              <a:rPr lang="it-IT" sz="2400" dirty="0"/>
              <a:t> </a:t>
            </a:r>
            <a:r>
              <a:rPr lang="it-IT" sz="2400" dirty="0" err="1"/>
              <a:t>as</a:t>
            </a:r>
            <a:r>
              <a:rPr lang="it-IT" sz="2400" dirty="0"/>
              <a:t> </a:t>
            </a:r>
            <a:r>
              <a:rPr lang="it-IT" sz="2400" b="1" dirty="0" err="1"/>
              <a:t>paclitaxel</a:t>
            </a:r>
            <a:r>
              <a:rPr lang="it-IT" sz="2400" dirty="0"/>
              <a:t>, </a:t>
            </a:r>
            <a:r>
              <a:rPr lang="it-IT" sz="2400" b="1" dirty="0" err="1"/>
              <a:t>podophyllotoxin</a:t>
            </a:r>
            <a:r>
              <a:rPr lang="it-IT" sz="2400" dirty="0"/>
              <a:t>, or </a:t>
            </a:r>
            <a:r>
              <a:rPr lang="it-IT" sz="2400" b="1" dirty="0" err="1"/>
              <a:t>vinblastine</a:t>
            </a:r>
            <a:r>
              <a:rPr lang="it-IT" sz="2400" dirty="0"/>
              <a:t> share severe </a:t>
            </a:r>
            <a:r>
              <a:rPr lang="it-IT" sz="2400" dirty="0" err="1"/>
              <a:t>difficulties</a:t>
            </a:r>
            <a:r>
              <a:rPr lang="it-IT" sz="2400" dirty="0"/>
              <a:t> to </a:t>
            </a:r>
            <a:r>
              <a:rPr lang="it-IT" sz="2400" dirty="0" err="1"/>
              <a:t>meet</a:t>
            </a:r>
            <a:r>
              <a:rPr lang="it-IT" sz="2400" dirty="0"/>
              <a:t> the market </a:t>
            </a:r>
            <a:r>
              <a:rPr lang="it-IT" sz="2400" dirty="0" err="1"/>
              <a:t>demands</a:t>
            </a:r>
            <a:r>
              <a:rPr lang="it-IT" sz="2400" dirty="0"/>
              <a:t>, </a:t>
            </a:r>
            <a:r>
              <a:rPr lang="it-IT" sz="2400" dirty="0" err="1"/>
              <a:t>as</a:t>
            </a:r>
            <a:r>
              <a:rPr lang="it-IT" sz="2400" dirty="0"/>
              <a:t> </a:t>
            </a:r>
            <a:r>
              <a:rPr lang="it-IT" sz="2400" dirty="0" err="1"/>
              <a:t>their</a:t>
            </a:r>
            <a:r>
              <a:rPr lang="it-IT" sz="2400" dirty="0"/>
              <a:t> </a:t>
            </a:r>
            <a:r>
              <a:rPr lang="it-IT" sz="2400" dirty="0" err="1"/>
              <a:t>natural</a:t>
            </a:r>
            <a:r>
              <a:rPr lang="it-IT" sz="2400" dirty="0"/>
              <a:t> </a:t>
            </a:r>
            <a:r>
              <a:rPr lang="it-IT" sz="2400" dirty="0" err="1"/>
              <a:t>sources</a:t>
            </a:r>
            <a:r>
              <a:rPr lang="it-IT" sz="2400" dirty="0"/>
              <a:t> are </a:t>
            </a:r>
            <a:r>
              <a:rPr lang="it-IT" sz="2400" dirty="0" err="1"/>
              <a:t>often</a:t>
            </a:r>
            <a:r>
              <a:rPr lang="it-IT" sz="2400" dirty="0"/>
              <a:t> slow-</a:t>
            </a:r>
            <a:r>
              <a:rPr lang="it-IT" sz="2400" dirty="0" err="1"/>
              <a:t>growing</a:t>
            </a:r>
            <a:r>
              <a:rPr lang="it-IT" sz="2400" dirty="0"/>
              <a:t> or </a:t>
            </a:r>
            <a:r>
              <a:rPr lang="it-IT" sz="2400" dirty="0" err="1"/>
              <a:t>even</a:t>
            </a:r>
            <a:r>
              <a:rPr lang="it-IT" sz="2400" dirty="0"/>
              <a:t> </a:t>
            </a:r>
            <a:r>
              <a:rPr lang="it-IT" sz="2400" dirty="0" err="1"/>
              <a:t>endangered</a:t>
            </a:r>
            <a:r>
              <a:rPr lang="it-IT" sz="2400" dirty="0"/>
              <a:t> </a:t>
            </a:r>
            <a:r>
              <a:rPr lang="it-IT" sz="2400" dirty="0" err="1"/>
              <a:t>species</a:t>
            </a:r>
            <a:r>
              <a:rPr lang="it-IT" sz="2400" dirty="0"/>
              <a:t> </a:t>
            </a:r>
            <a:r>
              <a:rPr lang="it-IT" sz="2400" dirty="0" err="1"/>
              <a:t>that</a:t>
            </a:r>
            <a:r>
              <a:rPr lang="it-IT" sz="2400" dirty="0"/>
              <a:t> </a:t>
            </a:r>
            <a:r>
              <a:rPr lang="it-IT" sz="2400" dirty="0" err="1"/>
              <a:t>tend</a:t>
            </a:r>
            <a:r>
              <a:rPr lang="it-IT" sz="2400" dirty="0"/>
              <a:t> to accumulate </a:t>
            </a:r>
            <a:r>
              <a:rPr lang="it-IT" sz="2400" dirty="0" err="1"/>
              <a:t>these</a:t>
            </a:r>
            <a:r>
              <a:rPr lang="it-IT" sz="2400" dirty="0"/>
              <a:t> </a:t>
            </a:r>
            <a:r>
              <a:rPr lang="it-IT" sz="2400" dirty="0" err="1"/>
              <a:t>compounds</a:t>
            </a:r>
            <a:r>
              <a:rPr lang="it-IT" sz="2400" dirty="0"/>
              <a:t> </a:t>
            </a:r>
            <a:r>
              <a:rPr lang="it-IT" sz="2400" dirty="0" err="1"/>
              <a:t>at</a:t>
            </a:r>
            <a:r>
              <a:rPr lang="it-IT" sz="2400" dirty="0"/>
              <a:t> </a:t>
            </a:r>
            <a:r>
              <a:rPr lang="it-IT" sz="2400" dirty="0" err="1"/>
              <a:t>very</a:t>
            </a:r>
            <a:r>
              <a:rPr lang="it-IT" sz="2400" dirty="0"/>
              <a:t> </a:t>
            </a:r>
            <a:r>
              <a:rPr lang="it-IT" sz="2400" dirty="0" err="1"/>
              <a:t>low</a:t>
            </a:r>
            <a:r>
              <a:rPr lang="it-IT" sz="2400" dirty="0"/>
              <a:t> </a:t>
            </a:r>
            <a:r>
              <a:rPr lang="it-IT" sz="2400" dirty="0" err="1"/>
              <a:t>quantities</a:t>
            </a:r>
            <a:r>
              <a:rPr lang="it-IT" sz="2400" dirty="0"/>
              <a:t> over long </a:t>
            </a:r>
            <a:r>
              <a:rPr lang="it-IT" sz="2400" dirty="0" err="1"/>
              <a:t>growth</a:t>
            </a:r>
            <a:r>
              <a:rPr lang="it-IT" sz="2400" dirty="0"/>
              <a:t> </a:t>
            </a:r>
            <a:r>
              <a:rPr lang="it-IT" sz="2400" dirty="0" err="1"/>
              <a:t>periods</a:t>
            </a:r>
            <a:r>
              <a:rPr lang="it-IT" sz="2400" dirty="0"/>
              <a:t>. </a:t>
            </a:r>
          </a:p>
          <a:p>
            <a:pPr marL="342900" indent="-342900">
              <a:buFont typeface="Wingdings" pitchFamily="2" charset="2"/>
              <a:buChar char="Ø"/>
            </a:pPr>
            <a:r>
              <a:rPr lang="it-IT" sz="2400" dirty="0" err="1"/>
              <a:t>Plant</a:t>
            </a:r>
            <a:r>
              <a:rPr lang="it-IT" sz="2400" dirty="0"/>
              <a:t> </a:t>
            </a:r>
            <a:r>
              <a:rPr lang="it-IT" sz="2400" dirty="0" err="1"/>
              <a:t>cell</a:t>
            </a:r>
            <a:r>
              <a:rPr lang="it-IT" sz="2400" dirty="0"/>
              <a:t> </a:t>
            </a:r>
            <a:r>
              <a:rPr lang="it-IT" sz="2400" dirty="0" err="1"/>
              <a:t>cultures</a:t>
            </a:r>
            <a:r>
              <a:rPr lang="it-IT" sz="2400" dirty="0"/>
              <a:t> (</a:t>
            </a:r>
            <a:r>
              <a:rPr lang="it-IT" sz="2400" dirty="0" err="1"/>
              <a:t>dedifferentiated</a:t>
            </a:r>
            <a:r>
              <a:rPr lang="it-IT" sz="2400" dirty="0"/>
              <a:t> </a:t>
            </a:r>
            <a:r>
              <a:rPr lang="it-IT" sz="2400" dirty="0" err="1"/>
              <a:t>cells</a:t>
            </a:r>
            <a:r>
              <a:rPr lang="it-IT" sz="2400" dirty="0"/>
              <a:t> </a:t>
            </a:r>
            <a:r>
              <a:rPr lang="it-IT" sz="2400" dirty="0" err="1"/>
              <a:t>suspended</a:t>
            </a:r>
            <a:r>
              <a:rPr lang="it-IT" sz="2400" dirty="0"/>
              <a:t> in </a:t>
            </a:r>
            <a:r>
              <a:rPr lang="it-IT" sz="2400" dirty="0" err="1"/>
              <a:t>liquid</a:t>
            </a:r>
            <a:r>
              <a:rPr lang="it-IT" sz="2400" dirty="0"/>
              <a:t> </a:t>
            </a:r>
            <a:r>
              <a:rPr lang="it-IT" sz="2400" dirty="0" err="1"/>
              <a:t>nutrient</a:t>
            </a:r>
            <a:r>
              <a:rPr lang="it-IT" sz="2400" dirty="0"/>
              <a:t> medium) </a:t>
            </a:r>
            <a:r>
              <a:rPr lang="it-IT" sz="2400" dirty="0" err="1"/>
              <a:t>have</a:t>
            </a:r>
            <a:r>
              <a:rPr lang="it-IT" sz="2400" dirty="0"/>
              <a:t> </a:t>
            </a:r>
            <a:r>
              <a:rPr lang="it-IT" sz="2400" dirty="0" err="1"/>
              <a:t>been</a:t>
            </a:r>
            <a:r>
              <a:rPr lang="it-IT" sz="2400" dirty="0"/>
              <a:t> </a:t>
            </a:r>
            <a:r>
              <a:rPr lang="it-IT" sz="2400" dirty="0" err="1"/>
              <a:t>aptly</a:t>
            </a:r>
            <a:r>
              <a:rPr lang="it-IT" sz="2400" dirty="0"/>
              <a:t> </a:t>
            </a:r>
            <a:r>
              <a:rPr lang="it-IT" sz="2400" dirty="0" err="1"/>
              <a:t>denominated</a:t>
            </a:r>
            <a:r>
              <a:rPr lang="it-IT" sz="2400" dirty="0"/>
              <a:t> </a:t>
            </a:r>
            <a:r>
              <a:rPr lang="it-IT" sz="2400" dirty="0" err="1"/>
              <a:t>as</a:t>
            </a:r>
            <a:r>
              <a:rPr lang="it-IT" sz="2400" dirty="0"/>
              <a:t> </a:t>
            </a:r>
            <a:r>
              <a:rPr lang="it-IT" sz="2400" dirty="0" err="1"/>
              <a:t>chemical</a:t>
            </a:r>
            <a:r>
              <a:rPr lang="it-IT" sz="2400" dirty="0"/>
              <a:t> </a:t>
            </a:r>
            <a:r>
              <a:rPr lang="it-IT" sz="2400" dirty="0" err="1"/>
              <a:t>factories</a:t>
            </a:r>
            <a:r>
              <a:rPr lang="it-IT" sz="2400" dirty="0"/>
              <a:t> of </a:t>
            </a:r>
            <a:r>
              <a:rPr lang="it-IT" sz="2400" dirty="0" err="1"/>
              <a:t>secondary</a:t>
            </a:r>
            <a:r>
              <a:rPr lang="it-IT" sz="2400" dirty="0"/>
              <a:t> </a:t>
            </a:r>
            <a:r>
              <a:rPr lang="it-IT" sz="2400" dirty="0" err="1"/>
              <a:t>metabolite</a:t>
            </a:r>
            <a:r>
              <a:rPr lang="it-IT" sz="2400" dirty="0"/>
              <a:t>. </a:t>
            </a:r>
          </a:p>
          <a:p>
            <a:pPr marL="342900" indent="-342900">
              <a:buFont typeface="Wingdings" pitchFamily="2" charset="2"/>
              <a:buChar char="Ø"/>
            </a:pPr>
            <a:r>
              <a:rPr lang="it-IT" sz="2400" dirty="0" err="1"/>
              <a:t>Despite</a:t>
            </a:r>
            <a:r>
              <a:rPr lang="it-IT" sz="2400" dirty="0"/>
              <a:t> of </a:t>
            </a:r>
            <a:r>
              <a:rPr lang="it-IT" sz="2400" dirty="0" err="1"/>
              <a:t>many</a:t>
            </a:r>
            <a:r>
              <a:rPr lang="it-IT" sz="2400" dirty="0"/>
              <a:t> </a:t>
            </a:r>
            <a:r>
              <a:rPr lang="it-IT" sz="2400" dirty="0" err="1"/>
              <a:t>decades</a:t>
            </a:r>
            <a:r>
              <a:rPr lang="it-IT" sz="2400" dirty="0"/>
              <a:t> of </a:t>
            </a:r>
            <a:r>
              <a:rPr lang="it-IT" sz="2400" dirty="0" err="1"/>
              <a:t>research</a:t>
            </a:r>
            <a:r>
              <a:rPr lang="it-IT" sz="2400" dirty="0"/>
              <a:t> in the </a:t>
            </a:r>
            <a:r>
              <a:rPr lang="it-IT" sz="2400" dirty="0" err="1"/>
              <a:t>field</a:t>
            </a:r>
            <a:r>
              <a:rPr lang="it-IT" sz="2400" dirty="0"/>
              <a:t>, </a:t>
            </a:r>
            <a:r>
              <a:rPr lang="it-IT" sz="2400" dirty="0" err="1"/>
              <a:t>at</a:t>
            </a:r>
            <a:r>
              <a:rPr lang="it-IT" sz="2400" dirty="0"/>
              <a:t> </a:t>
            </a:r>
            <a:r>
              <a:rPr lang="it-IT" sz="2400" dirty="0" err="1"/>
              <a:t>present</a:t>
            </a:r>
            <a:r>
              <a:rPr lang="it-IT" sz="2400" dirty="0"/>
              <a:t> </a:t>
            </a:r>
            <a:r>
              <a:rPr lang="it-IT" sz="2400" dirty="0" err="1"/>
              <a:t>only</a:t>
            </a:r>
            <a:r>
              <a:rPr lang="it-IT" sz="2400" dirty="0"/>
              <a:t> </a:t>
            </a:r>
            <a:r>
              <a:rPr lang="it-IT" sz="2400" dirty="0" err="1"/>
              <a:t>fourteen</a:t>
            </a:r>
            <a:r>
              <a:rPr lang="it-IT" sz="2400" dirty="0"/>
              <a:t> </a:t>
            </a:r>
            <a:r>
              <a:rPr lang="it-IT" sz="2400" dirty="0" err="1"/>
              <a:t>substances</a:t>
            </a:r>
            <a:r>
              <a:rPr lang="it-IT" sz="2400" dirty="0"/>
              <a:t> or </a:t>
            </a:r>
            <a:r>
              <a:rPr lang="it-IT" sz="2400" dirty="0" err="1"/>
              <a:t>products</a:t>
            </a:r>
            <a:r>
              <a:rPr lang="it-IT" sz="2400" dirty="0"/>
              <a:t> are </a:t>
            </a:r>
            <a:r>
              <a:rPr lang="it-IT" sz="2400" dirty="0" err="1"/>
              <a:t>produced</a:t>
            </a:r>
            <a:r>
              <a:rPr lang="it-IT" sz="2400" dirty="0"/>
              <a:t> </a:t>
            </a:r>
            <a:r>
              <a:rPr lang="it-IT" sz="2400" dirty="0" err="1"/>
              <a:t>commercially</a:t>
            </a:r>
            <a:r>
              <a:rPr lang="it-IT" sz="2400" dirty="0"/>
              <a:t> from </a:t>
            </a:r>
            <a:r>
              <a:rPr lang="it-IT" sz="2400" dirty="0" err="1"/>
              <a:t>plant</a:t>
            </a:r>
            <a:r>
              <a:rPr lang="it-IT" sz="2400" dirty="0"/>
              <a:t> </a:t>
            </a:r>
            <a:r>
              <a:rPr lang="it-IT" sz="2400" dirty="0" err="1"/>
              <a:t>cell</a:t>
            </a:r>
            <a:r>
              <a:rPr lang="it-IT" sz="2400" dirty="0"/>
              <a:t> </a:t>
            </a:r>
            <a:r>
              <a:rPr lang="it-IT" sz="2400" dirty="0" err="1"/>
              <a:t>cultures</a:t>
            </a:r>
            <a:r>
              <a:rPr lang="it-IT" sz="2400" dirty="0"/>
              <a:t>, with the </a:t>
            </a:r>
            <a:r>
              <a:rPr lang="it-IT" sz="2400" dirty="0" err="1"/>
              <a:t>most</a:t>
            </a:r>
            <a:r>
              <a:rPr lang="it-IT" sz="2400" dirty="0"/>
              <a:t> </a:t>
            </a:r>
            <a:r>
              <a:rPr lang="it-IT" sz="2400" dirty="0" err="1"/>
              <a:t>prominent</a:t>
            </a:r>
            <a:r>
              <a:rPr lang="it-IT" sz="2400" dirty="0"/>
              <a:t> </a:t>
            </a:r>
            <a:r>
              <a:rPr lang="it-IT" sz="2400" dirty="0" err="1"/>
              <a:t>being</a:t>
            </a:r>
            <a:r>
              <a:rPr lang="it-IT" sz="2400" dirty="0"/>
              <a:t> </a:t>
            </a:r>
            <a:r>
              <a:rPr lang="it-IT" sz="2400" dirty="0" err="1"/>
              <a:t>paclitaxel</a:t>
            </a:r>
            <a:r>
              <a:rPr lang="it-IT" sz="2400" dirty="0"/>
              <a:t> from </a:t>
            </a:r>
            <a:r>
              <a:rPr lang="it-IT" sz="2400" dirty="0" err="1"/>
              <a:t>Taxus</a:t>
            </a:r>
            <a:r>
              <a:rPr lang="it-IT" sz="2400" dirty="0"/>
              <a:t> </a:t>
            </a:r>
            <a:r>
              <a:rPr lang="it-IT" sz="2400" dirty="0" err="1"/>
              <a:t>spp</a:t>
            </a:r>
            <a:r>
              <a:rPr lang="it-IT" sz="2400" dirty="0"/>
              <a:t>. </a:t>
            </a:r>
            <a:r>
              <a:rPr lang="it-IT" sz="2400" dirty="0" err="1"/>
              <a:t>This</a:t>
            </a:r>
            <a:r>
              <a:rPr lang="it-IT" sz="2400" dirty="0"/>
              <a:t> </a:t>
            </a:r>
            <a:r>
              <a:rPr lang="it-IT" sz="2400" dirty="0" err="1"/>
              <a:t>is</a:t>
            </a:r>
            <a:r>
              <a:rPr lang="it-IT" sz="2400" dirty="0"/>
              <a:t> due to </a:t>
            </a:r>
            <a:r>
              <a:rPr lang="it-IT" sz="2400" dirty="0" err="1"/>
              <a:t>several</a:t>
            </a:r>
            <a:r>
              <a:rPr lang="it-IT" sz="2400" dirty="0"/>
              <a:t> </a:t>
            </a:r>
            <a:r>
              <a:rPr lang="it-IT" sz="2400" dirty="0" err="1"/>
              <a:t>limitations</a:t>
            </a:r>
            <a:r>
              <a:rPr lang="it-IT" sz="2400" dirty="0"/>
              <a:t> of </a:t>
            </a:r>
            <a:r>
              <a:rPr lang="it-IT" sz="2400" dirty="0" err="1"/>
              <a:t>plant</a:t>
            </a:r>
            <a:r>
              <a:rPr lang="it-IT" sz="2400" dirty="0"/>
              <a:t> </a:t>
            </a:r>
            <a:r>
              <a:rPr lang="it-IT" sz="2400" dirty="0" err="1"/>
              <a:t>cell</a:t>
            </a:r>
            <a:r>
              <a:rPr lang="it-IT" sz="2400" dirty="0"/>
              <a:t> </a:t>
            </a:r>
            <a:r>
              <a:rPr lang="it-IT" sz="2400" dirty="0" err="1"/>
              <a:t>cultures</a:t>
            </a:r>
            <a:r>
              <a:rPr lang="it-IT" sz="2400" dirty="0"/>
              <a:t> in </a:t>
            </a:r>
            <a:r>
              <a:rPr lang="it-IT" sz="2400" dirty="0" err="1"/>
              <a:t>comparison</a:t>
            </a:r>
            <a:r>
              <a:rPr lang="it-IT" sz="2400" dirty="0"/>
              <a:t> to </a:t>
            </a:r>
            <a:r>
              <a:rPr lang="it-IT" sz="2400" dirty="0" err="1"/>
              <a:t>microbial</a:t>
            </a:r>
            <a:r>
              <a:rPr lang="it-IT" sz="2400" dirty="0"/>
              <a:t> production </a:t>
            </a:r>
            <a:r>
              <a:rPr lang="it-IT" sz="2400" dirty="0" err="1"/>
              <a:t>sources</a:t>
            </a:r>
            <a:r>
              <a:rPr lang="it-IT" sz="2400" dirty="0"/>
              <a:t>, </a:t>
            </a:r>
            <a:r>
              <a:rPr lang="it-IT" sz="2400" dirty="0" err="1"/>
              <a:t>including</a:t>
            </a:r>
            <a:r>
              <a:rPr lang="it-IT" sz="2400" dirty="0"/>
              <a:t> slow </a:t>
            </a:r>
            <a:r>
              <a:rPr lang="it-IT" sz="2400" dirty="0" err="1"/>
              <a:t>growth</a:t>
            </a:r>
            <a:r>
              <a:rPr lang="it-IT" sz="2400" dirty="0"/>
              <a:t> </a:t>
            </a:r>
            <a:r>
              <a:rPr lang="it-IT" sz="2400" dirty="0" err="1"/>
              <a:t>rates</a:t>
            </a:r>
            <a:r>
              <a:rPr lang="it-IT" sz="2400" dirty="0"/>
              <a:t> and </a:t>
            </a:r>
            <a:r>
              <a:rPr lang="it-IT" sz="2400" dirty="0" err="1"/>
              <a:t>low</a:t>
            </a:r>
            <a:r>
              <a:rPr lang="it-IT" sz="2400" dirty="0"/>
              <a:t> and </a:t>
            </a:r>
            <a:r>
              <a:rPr lang="it-IT" sz="2400" dirty="0" err="1"/>
              <a:t>variable</a:t>
            </a:r>
            <a:r>
              <a:rPr lang="it-IT" sz="2400" dirty="0"/>
              <a:t> </a:t>
            </a:r>
            <a:r>
              <a:rPr lang="it-IT" sz="2400" dirty="0" err="1"/>
              <a:t>yields</a:t>
            </a:r>
            <a:r>
              <a:rPr lang="it-IT" sz="2400" dirty="0"/>
              <a:t> of </a:t>
            </a:r>
            <a:r>
              <a:rPr lang="it-IT" sz="2400" dirty="0" err="1"/>
              <a:t>metabolites</a:t>
            </a:r>
            <a:r>
              <a:rPr lang="it-IT" sz="2400" dirty="0"/>
              <a:t> — in </a:t>
            </a:r>
            <a:r>
              <a:rPr lang="it-IT" sz="2400" dirty="0" err="1"/>
              <a:t>fact</a:t>
            </a:r>
            <a:r>
              <a:rPr lang="it-IT" sz="2400" dirty="0"/>
              <a:t>, </a:t>
            </a:r>
            <a:r>
              <a:rPr lang="it-IT" sz="2400" dirty="0" err="1"/>
              <a:t>many</a:t>
            </a:r>
            <a:r>
              <a:rPr lang="it-IT" sz="2400" dirty="0"/>
              <a:t> </a:t>
            </a:r>
            <a:r>
              <a:rPr lang="it-IT" sz="2400" dirty="0" err="1"/>
              <a:t>metabolites</a:t>
            </a:r>
            <a:r>
              <a:rPr lang="it-IT" sz="2400" dirty="0"/>
              <a:t> do </a:t>
            </a:r>
            <a:r>
              <a:rPr lang="it-IT" sz="2400" dirty="0" err="1"/>
              <a:t>not</a:t>
            </a:r>
            <a:r>
              <a:rPr lang="it-IT" sz="2400" dirty="0"/>
              <a:t> accumulate in </a:t>
            </a:r>
            <a:r>
              <a:rPr lang="it-IT" sz="2400" dirty="0" err="1"/>
              <a:t>plant</a:t>
            </a:r>
            <a:r>
              <a:rPr lang="it-IT" sz="2400" dirty="0"/>
              <a:t> </a:t>
            </a:r>
            <a:r>
              <a:rPr lang="it-IT" sz="2400" dirty="0" err="1"/>
              <a:t>cell</a:t>
            </a:r>
            <a:r>
              <a:rPr lang="it-IT" sz="2400" dirty="0"/>
              <a:t> </a:t>
            </a:r>
            <a:r>
              <a:rPr lang="it-IT" sz="2400" dirty="0" err="1"/>
              <a:t>cultures</a:t>
            </a:r>
            <a:r>
              <a:rPr lang="it-IT" sz="2400" dirty="0"/>
              <a:t> </a:t>
            </a:r>
            <a:r>
              <a:rPr lang="it-IT" sz="2400" dirty="0" err="1"/>
              <a:t>because</a:t>
            </a:r>
            <a:r>
              <a:rPr lang="it-IT" sz="2400" dirty="0"/>
              <a:t> of </a:t>
            </a:r>
            <a:r>
              <a:rPr lang="it-IT" sz="2400" dirty="0" err="1"/>
              <a:t>lacking</a:t>
            </a:r>
            <a:r>
              <a:rPr lang="it-IT" sz="2400" dirty="0"/>
              <a:t> </a:t>
            </a:r>
            <a:r>
              <a:rPr lang="it-IT" sz="2400" dirty="0" err="1"/>
              <a:t>differentiation</a:t>
            </a:r>
            <a:r>
              <a:rPr lang="it-IT" sz="2400" dirty="0"/>
              <a:t> and </a:t>
            </a:r>
            <a:r>
              <a:rPr lang="it-IT" sz="2400" dirty="0" err="1"/>
              <a:t>compartmentalization</a:t>
            </a:r>
            <a:r>
              <a:rPr lang="it-IT" sz="2400" dirty="0"/>
              <a:t>. </a:t>
            </a:r>
          </a:p>
          <a:p>
            <a:pPr marL="342900" indent="-342900">
              <a:buFont typeface="Wingdings" pitchFamily="2" charset="2"/>
              <a:buChar char="Ø"/>
            </a:pPr>
            <a:endParaRPr lang="it-IT" sz="2400" dirty="0"/>
          </a:p>
        </p:txBody>
      </p:sp>
      <p:sp>
        <p:nvSpPr>
          <p:cNvPr id="2" name="Segnaposto numero diapositiva 1">
            <a:extLst>
              <a:ext uri="{FF2B5EF4-FFF2-40B4-BE49-F238E27FC236}">
                <a16:creationId xmlns:a16="http://schemas.microsoft.com/office/drawing/2014/main" id="{02D3F537-9D6E-9C4D-9407-3189389E7745}"/>
              </a:ext>
            </a:extLst>
          </p:cNvPr>
          <p:cNvSpPr>
            <a:spLocks noGrp="1"/>
          </p:cNvSpPr>
          <p:nvPr>
            <p:ph type="sldNum" sz="quarter" idx="12"/>
          </p:nvPr>
        </p:nvSpPr>
        <p:spPr/>
        <p:txBody>
          <a:bodyPr/>
          <a:lstStyle/>
          <a:p>
            <a:fld id="{94F455BA-834C-2144-8D91-861DB94FAEBF}" type="slidenum">
              <a:rPr lang="it-IT" smtClean="0"/>
              <a:t>24</a:t>
            </a:fld>
            <a:endParaRPr lang="it-IT"/>
          </a:p>
        </p:txBody>
      </p:sp>
    </p:spTree>
    <p:extLst>
      <p:ext uri="{BB962C8B-B14F-4D97-AF65-F5344CB8AC3E}">
        <p14:creationId xmlns:p14="http://schemas.microsoft.com/office/powerpoint/2010/main" val="140605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38E1331-E76F-5445-AE48-B9C2DA015BFB}"/>
              </a:ext>
            </a:extLst>
          </p:cNvPr>
          <p:cNvSpPr/>
          <p:nvPr/>
        </p:nvSpPr>
        <p:spPr>
          <a:xfrm>
            <a:off x="5791200" y="231087"/>
            <a:ext cx="6096000" cy="6093976"/>
          </a:xfrm>
          <a:prstGeom prst="rect">
            <a:avLst/>
          </a:prstGeom>
        </p:spPr>
        <p:txBody>
          <a:bodyPr>
            <a:spAutoFit/>
          </a:bodyPr>
          <a:lstStyle/>
          <a:p>
            <a:pPr marL="457200" indent="-457200">
              <a:buFont typeface="Wingdings" pitchFamily="2" charset="2"/>
              <a:buChar char="Ø"/>
            </a:pPr>
            <a:r>
              <a:rPr lang="it-IT" sz="2600" dirty="0" err="1"/>
              <a:t>Recent</a:t>
            </a:r>
            <a:r>
              <a:rPr lang="it-IT" sz="2600" dirty="0"/>
              <a:t> </a:t>
            </a:r>
            <a:r>
              <a:rPr lang="it-IT" sz="2600" dirty="0" err="1"/>
              <a:t>research</a:t>
            </a:r>
            <a:r>
              <a:rPr lang="it-IT" sz="2600" dirty="0"/>
              <a:t> on the production </a:t>
            </a:r>
            <a:r>
              <a:rPr lang="it-IT" sz="2600" dirty="0" err="1"/>
              <a:t>through</a:t>
            </a:r>
            <a:r>
              <a:rPr lang="it-IT" sz="2600" dirty="0"/>
              <a:t> </a:t>
            </a:r>
            <a:r>
              <a:rPr lang="it-IT" sz="2600" dirty="0" err="1"/>
              <a:t>hairy</a:t>
            </a:r>
            <a:r>
              <a:rPr lang="it-IT" sz="2600" dirty="0"/>
              <a:t> </a:t>
            </a:r>
            <a:r>
              <a:rPr lang="it-IT" sz="2600" dirty="0" err="1"/>
              <a:t>roots</a:t>
            </a:r>
            <a:r>
              <a:rPr lang="it-IT" sz="2600" dirty="0"/>
              <a:t> of </a:t>
            </a:r>
            <a:r>
              <a:rPr lang="it-IT" sz="2600" dirty="0" err="1"/>
              <a:t>lignans</a:t>
            </a:r>
            <a:r>
              <a:rPr lang="it-IT" sz="2600" dirty="0"/>
              <a:t>, </a:t>
            </a:r>
            <a:r>
              <a:rPr lang="it-IT" sz="2600" dirty="0" err="1"/>
              <a:t>steroids</a:t>
            </a:r>
            <a:r>
              <a:rPr lang="it-IT" sz="2600" dirty="0"/>
              <a:t>, </a:t>
            </a:r>
            <a:r>
              <a:rPr lang="it-IT" sz="2600" dirty="0" err="1"/>
              <a:t>anthraquinones</a:t>
            </a:r>
            <a:r>
              <a:rPr lang="it-IT" sz="2600" dirty="0"/>
              <a:t>, or </a:t>
            </a:r>
            <a:r>
              <a:rPr lang="it-IT" sz="2600" dirty="0" err="1"/>
              <a:t>alkaloids</a:t>
            </a:r>
            <a:r>
              <a:rPr lang="it-IT" sz="2600" dirty="0"/>
              <a:t> </a:t>
            </a:r>
            <a:r>
              <a:rPr lang="it-IT" sz="2600" dirty="0" err="1"/>
              <a:t>clearly</a:t>
            </a:r>
            <a:r>
              <a:rPr lang="it-IT" sz="2600" dirty="0"/>
              <a:t> </a:t>
            </a:r>
            <a:r>
              <a:rPr lang="it-IT" sz="2600" dirty="0" err="1"/>
              <a:t>indicates</a:t>
            </a:r>
            <a:r>
              <a:rPr lang="it-IT" sz="2600" dirty="0"/>
              <a:t> </a:t>
            </a:r>
            <a:r>
              <a:rPr lang="it-IT" sz="2600" dirty="0" err="1"/>
              <a:t>that</a:t>
            </a:r>
            <a:r>
              <a:rPr lang="it-IT" sz="2600" dirty="0"/>
              <a:t> </a:t>
            </a:r>
            <a:r>
              <a:rPr lang="it-IT" sz="2600" dirty="0" err="1"/>
              <a:t>optimized</a:t>
            </a:r>
            <a:r>
              <a:rPr lang="it-IT" sz="2600" dirty="0"/>
              <a:t> </a:t>
            </a:r>
            <a:r>
              <a:rPr lang="it-IT" sz="2600" dirty="0" err="1"/>
              <a:t>hairy</a:t>
            </a:r>
            <a:r>
              <a:rPr lang="it-IT" sz="2600" dirty="0"/>
              <a:t> </a:t>
            </a:r>
            <a:r>
              <a:rPr lang="it-IT" sz="2600" dirty="0" err="1"/>
              <a:t>root</a:t>
            </a:r>
            <a:r>
              <a:rPr lang="it-IT" sz="2600" dirty="0"/>
              <a:t> culture </a:t>
            </a:r>
            <a:r>
              <a:rPr lang="it-IT" sz="2600" dirty="0" err="1"/>
              <a:t>systems</a:t>
            </a:r>
            <a:r>
              <a:rPr lang="it-IT" sz="2600" dirty="0"/>
              <a:t> can be </a:t>
            </a:r>
            <a:r>
              <a:rPr lang="it-IT" sz="2600" dirty="0" err="1"/>
              <a:t>used</a:t>
            </a:r>
            <a:r>
              <a:rPr lang="it-IT" sz="2600" dirty="0"/>
              <a:t> for the </a:t>
            </a:r>
            <a:r>
              <a:rPr lang="it-IT" sz="2600" dirty="0" err="1"/>
              <a:t>sustainable</a:t>
            </a:r>
            <a:r>
              <a:rPr lang="it-IT" sz="2600" dirty="0"/>
              <a:t> </a:t>
            </a:r>
            <a:r>
              <a:rPr lang="it-IT" sz="2600" dirty="0" err="1"/>
              <a:t>biotechnological</a:t>
            </a:r>
            <a:r>
              <a:rPr lang="it-IT" sz="2600" dirty="0"/>
              <a:t> production of </a:t>
            </a:r>
            <a:r>
              <a:rPr lang="it-IT" sz="2600" dirty="0" err="1"/>
              <a:t>biologically</a:t>
            </a:r>
            <a:r>
              <a:rPr lang="it-IT" sz="2600" dirty="0"/>
              <a:t> </a:t>
            </a:r>
            <a:r>
              <a:rPr lang="it-IT" sz="2600" dirty="0" err="1"/>
              <a:t>active</a:t>
            </a:r>
            <a:r>
              <a:rPr lang="it-IT" sz="2600" dirty="0"/>
              <a:t> </a:t>
            </a:r>
            <a:r>
              <a:rPr lang="it-IT" sz="2600" dirty="0" err="1"/>
              <a:t>compounds</a:t>
            </a:r>
            <a:r>
              <a:rPr lang="it-IT" sz="2600" dirty="0"/>
              <a:t>. </a:t>
            </a:r>
          </a:p>
          <a:p>
            <a:pPr marL="457200" indent="-457200">
              <a:buFont typeface="Wingdings" pitchFamily="2" charset="2"/>
              <a:buChar char="Ø"/>
            </a:pPr>
            <a:r>
              <a:rPr lang="it-IT" sz="2600" dirty="0" err="1"/>
              <a:t>Regarding</a:t>
            </a:r>
            <a:r>
              <a:rPr lang="it-IT" sz="2600" dirty="0"/>
              <a:t> the commercial </a:t>
            </a:r>
            <a:r>
              <a:rPr lang="it-IT" sz="2600" dirty="0" err="1"/>
              <a:t>application</a:t>
            </a:r>
            <a:r>
              <a:rPr lang="it-IT" sz="2600" dirty="0"/>
              <a:t>, the </a:t>
            </a:r>
            <a:r>
              <a:rPr lang="it-IT" sz="2600" dirty="0" err="1"/>
              <a:t>Swiss</a:t>
            </a:r>
            <a:r>
              <a:rPr lang="it-IT" sz="2600" dirty="0"/>
              <a:t> company </a:t>
            </a:r>
            <a:r>
              <a:rPr lang="it-IT" sz="2600" dirty="0" err="1"/>
              <a:t>ROOTec</a:t>
            </a:r>
            <a:r>
              <a:rPr lang="it-IT" sz="2600" dirty="0"/>
              <a:t> </a:t>
            </a:r>
            <a:r>
              <a:rPr lang="it-IT" sz="2600" dirty="0" err="1"/>
              <a:t>Bioactives</a:t>
            </a:r>
            <a:r>
              <a:rPr lang="it-IT" sz="2600" dirty="0"/>
              <a:t> AG(</a:t>
            </a:r>
            <a:r>
              <a:rPr lang="it-IT" sz="2600" dirty="0" err="1">
                <a:solidFill>
                  <a:srgbClr val="0000FF"/>
                </a:solidFill>
              </a:rPr>
              <a:t>https</a:t>
            </a:r>
            <a:r>
              <a:rPr lang="it-IT" sz="2600" dirty="0">
                <a:solidFill>
                  <a:srgbClr val="0000FF"/>
                </a:solidFill>
              </a:rPr>
              <a:t>://</a:t>
            </a:r>
            <a:r>
              <a:rPr lang="it-IT" sz="2600" dirty="0" err="1">
                <a:solidFill>
                  <a:srgbClr val="0000FF"/>
                </a:solidFill>
              </a:rPr>
              <a:t>www.crunchbase.com</a:t>
            </a:r>
            <a:r>
              <a:rPr lang="it-IT" sz="2600" dirty="0">
                <a:solidFill>
                  <a:srgbClr val="0000FF"/>
                </a:solidFill>
              </a:rPr>
              <a:t>/</a:t>
            </a:r>
            <a:r>
              <a:rPr lang="it-IT" sz="2600" dirty="0" err="1">
                <a:solidFill>
                  <a:srgbClr val="0000FF"/>
                </a:solidFill>
              </a:rPr>
              <a:t>organization</a:t>
            </a:r>
            <a:r>
              <a:rPr lang="it-IT" sz="2600" dirty="0">
                <a:solidFill>
                  <a:srgbClr val="0000FF"/>
                </a:solidFill>
              </a:rPr>
              <a:t>/</a:t>
            </a:r>
            <a:r>
              <a:rPr lang="it-IT" sz="2600" dirty="0" err="1">
                <a:solidFill>
                  <a:srgbClr val="0000FF"/>
                </a:solidFill>
              </a:rPr>
              <a:t>rootec-bioactives</a:t>
            </a:r>
            <a:r>
              <a:rPr lang="it-IT" sz="2600" dirty="0"/>
              <a:t>) </a:t>
            </a:r>
            <a:r>
              <a:rPr lang="it-IT" sz="2600" dirty="0" err="1"/>
              <a:t>has</a:t>
            </a:r>
            <a:r>
              <a:rPr lang="it-IT" sz="2600" dirty="0"/>
              <a:t> </a:t>
            </a:r>
            <a:r>
              <a:rPr lang="it-IT" sz="2600" dirty="0" err="1"/>
              <a:t>developed</a:t>
            </a:r>
            <a:r>
              <a:rPr lang="it-IT" sz="2600" dirty="0"/>
              <a:t> an </a:t>
            </a:r>
            <a:r>
              <a:rPr lang="it-IT" sz="2600" dirty="0" err="1"/>
              <a:t>optimized</a:t>
            </a:r>
            <a:r>
              <a:rPr lang="it-IT" sz="2600" dirty="0"/>
              <a:t> </a:t>
            </a:r>
            <a:r>
              <a:rPr lang="it-IT" sz="2600" dirty="0" err="1"/>
              <a:t>bioreactor</a:t>
            </a:r>
            <a:r>
              <a:rPr lang="it-IT" sz="2600" dirty="0"/>
              <a:t> </a:t>
            </a:r>
            <a:r>
              <a:rPr lang="it-IT" sz="2600" dirty="0" err="1"/>
              <a:t>system</a:t>
            </a:r>
            <a:r>
              <a:rPr lang="it-IT" sz="2600" dirty="0"/>
              <a:t> for large-scale </a:t>
            </a:r>
            <a:r>
              <a:rPr lang="it-IT" sz="2600" dirty="0" err="1"/>
              <a:t>cultivation</a:t>
            </a:r>
            <a:r>
              <a:rPr lang="it-IT" sz="2600" dirty="0"/>
              <a:t> of </a:t>
            </a:r>
            <a:r>
              <a:rPr lang="it-IT" sz="2600" dirty="0" err="1"/>
              <a:t>hairy</a:t>
            </a:r>
            <a:r>
              <a:rPr lang="it-IT" sz="2600" dirty="0"/>
              <a:t> </a:t>
            </a:r>
            <a:r>
              <a:rPr lang="it-IT" sz="2600" dirty="0" err="1"/>
              <a:t>roots</a:t>
            </a:r>
            <a:r>
              <a:rPr lang="it-IT" sz="2600" dirty="0"/>
              <a:t> with </a:t>
            </a:r>
            <a:r>
              <a:rPr lang="it-IT" sz="2600" dirty="0" err="1"/>
              <a:t>potential</a:t>
            </a:r>
            <a:r>
              <a:rPr lang="it-IT" sz="2600" dirty="0"/>
              <a:t> to produce a </a:t>
            </a:r>
            <a:r>
              <a:rPr lang="it-IT" sz="2600" dirty="0" err="1"/>
              <a:t>number</a:t>
            </a:r>
            <a:r>
              <a:rPr lang="it-IT" sz="2600" dirty="0"/>
              <a:t> of </a:t>
            </a:r>
            <a:r>
              <a:rPr lang="it-IT" sz="2600" dirty="0" err="1"/>
              <a:t>pharmacologically</a:t>
            </a:r>
            <a:r>
              <a:rPr lang="it-IT" sz="2600" dirty="0"/>
              <a:t> </a:t>
            </a:r>
            <a:r>
              <a:rPr lang="it-IT" sz="2600" dirty="0" err="1"/>
              <a:t>active</a:t>
            </a:r>
            <a:r>
              <a:rPr lang="it-IT" sz="2600" dirty="0"/>
              <a:t> </a:t>
            </a:r>
            <a:r>
              <a:rPr lang="it-IT" sz="2600" dirty="0" err="1"/>
              <a:t>compounds</a:t>
            </a:r>
            <a:r>
              <a:rPr lang="it-IT" sz="2600" dirty="0"/>
              <a:t>. </a:t>
            </a:r>
          </a:p>
        </p:txBody>
      </p:sp>
      <p:pic>
        <p:nvPicPr>
          <p:cNvPr id="4" name="Immagine 3">
            <a:extLst>
              <a:ext uri="{FF2B5EF4-FFF2-40B4-BE49-F238E27FC236}">
                <a16:creationId xmlns:a16="http://schemas.microsoft.com/office/drawing/2014/main" id="{40835522-8316-2240-811B-33C888333F05}"/>
              </a:ext>
            </a:extLst>
          </p:cNvPr>
          <p:cNvPicPr>
            <a:picLocks noChangeAspect="1"/>
          </p:cNvPicPr>
          <p:nvPr/>
        </p:nvPicPr>
        <p:blipFill rotWithShape="1">
          <a:blip r:embed="rId2"/>
          <a:srcRect l="3045" t="2037" r="11511"/>
          <a:stretch/>
        </p:blipFill>
        <p:spPr>
          <a:xfrm>
            <a:off x="228600" y="104087"/>
            <a:ext cx="5461000" cy="6506462"/>
          </a:xfrm>
          <a:prstGeom prst="rect">
            <a:avLst/>
          </a:prstGeom>
        </p:spPr>
      </p:pic>
      <p:sp>
        <p:nvSpPr>
          <p:cNvPr id="3" name="Segnaposto numero diapositiva 2">
            <a:extLst>
              <a:ext uri="{FF2B5EF4-FFF2-40B4-BE49-F238E27FC236}">
                <a16:creationId xmlns:a16="http://schemas.microsoft.com/office/drawing/2014/main" id="{09E1C8DD-2547-0846-AFA7-DEE7BBD07456}"/>
              </a:ext>
            </a:extLst>
          </p:cNvPr>
          <p:cNvSpPr>
            <a:spLocks noGrp="1"/>
          </p:cNvSpPr>
          <p:nvPr>
            <p:ph type="sldNum" sz="quarter" idx="12"/>
          </p:nvPr>
        </p:nvSpPr>
        <p:spPr/>
        <p:txBody>
          <a:bodyPr/>
          <a:lstStyle/>
          <a:p>
            <a:fld id="{94F455BA-834C-2144-8D91-861DB94FAEBF}" type="slidenum">
              <a:rPr lang="it-IT" smtClean="0"/>
              <a:t>25</a:t>
            </a:fld>
            <a:endParaRPr lang="it-IT"/>
          </a:p>
        </p:txBody>
      </p:sp>
    </p:spTree>
    <p:extLst>
      <p:ext uri="{BB962C8B-B14F-4D97-AF65-F5344CB8AC3E}">
        <p14:creationId xmlns:p14="http://schemas.microsoft.com/office/powerpoint/2010/main" val="1475545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F24F150-02B9-1D40-9B39-44E8EA958AAB}"/>
              </a:ext>
            </a:extLst>
          </p:cNvPr>
          <p:cNvSpPr/>
          <p:nvPr/>
        </p:nvSpPr>
        <p:spPr>
          <a:xfrm>
            <a:off x="901700" y="486539"/>
            <a:ext cx="10452100" cy="5693866"/>
          </a:xfrm>
          <a:prstGeom prst="rect">
            <a:avLst/>
          </a:prstGeom>
        </p:spPr>
        <p:txBody>
          <a:bodyPr wrap="square">
            <a:spAutoFit/>
          </a:bodyPr>
          <a:lstStyle/>
          <a:p>
            <a:pPr marL="342900" indent="-342900">
              <a:buFont typeface="Wingdings" pitchFamily="2" charset="2"/>
              <a:buChar char="Ø"/>
            </a:pPr>
            <a:r>
              <a:rPr lang="it-IT" sz="2800" dirty="0"/>
              <a:t>The </a:t>
            </a:r>
            <a:r>
              <a:rPr lang="it-IT" sz="2800" dirty="0" err="1"/>
              <a:t>heterologous</a:t>
            </a:r>
            <a:r>
              <a:rPr lang="it-IT" sz="2800" dirty="0"/>
              <a:t> </a:t>
            </a:r>
            <a:r>
              <a:rPr lang="it-IT" sz="2800" dirty="0" err="1"/>
              <a:t>biosynthesis</a:t>
            </a:r>
            <a:r>
              <a:rPr lang="it-IT" sz="2800" dirty="0"/>
              <a:t> of </a:t>
            </a:r>
            <a:r>
              <a:rPr lang="it-IT" sz="2800" dirty="0" err="1"/>
              <a:t>plant-derived</a:t>
            </a:r>
            <a:r>
              <a:rPr lang="it-IT" sz="2800" dirty="0"/>
              <a:t> </a:t>
            </a:r>
            <a:r>
              <a:rPr lang="it-IT" sz="2800" dirty="0" err="1"/>
              <a:t>natural</a:t>
            </a:r>
            <a:r>
              <a:rPr lang="it-IT" sz="2800" dirty="0"/>
              <a:t> </a:t>
            </a:r>
            <a:r>
              <a:rPr lang="it-IT" sz="2800" dirty="0" err="1"/>
              <a:t>compounds</a:t>
            </a:r>
            <a:r>
              <a:rPr lang="it-IT" sz="2800" dirty="0"/>
              <a:t>, i.e. the </a:t>
            </a:r>
            <a:r>
              <a:rPr lang="it-IT" sz="2800" dirty="0" err="1"/>
              <a:t>reconstitution</a:t>
            </a:r>
            <a:r>
              <a:rPr lang="it-IT" sz="2800" dirty="0"/>
              <a:t> of the target </a:t>
            </a:r>
            <a:r>
              <a:rPr lang="it-IT" sz="2800" dirty="0" err="1"/>
              <a:t>compound's</a:t>
            </a:r>
            <a:r>
              <a:rPr lang="it-IT" sz="2800" dirty="0"/>
              <a:t> </a:t>
            </a:r>
            <a:r>
              <a:rPr lang="it-IT" sz="2800" dirty="0" err="1"/>
              <a:t>biosynthetic</a:t>
            </a:r>
            <a:r>
              <a:rPr lang="it-IT" sz="2800" dirty="0"/>
              <a:t> </a:t>
            </a:r>
            <a:r>
              <a:rPr lang="it-IT" sz="2800" dirty="0" err="1"/>
              <a:t>pathway</a:t>
            </a:r>
            <a:r>
              <a:rPr lang="it-IT" sz="2800" dirty="0"/>
              <a:t> in a </a:t>
            </a:r>
            <a:r>
              <a:rPr lang="it-IT" sz="2800" dirty="0" err="1"/>
              <a:t>foreign</a:t>
            </a:r>
            <a:r>
              <a:rPr lang="it-IT" sz="2800" dirty="0"/>
              <a:t> </a:t>
            </a:r>
            <a:r>
              <a:rPr lang="it-IT" sz="2800" dirty="0" err="1"/>
              <a:t>host</a:t>
            </a:r>
            <a:r>
              <a:rPr lang="it-IT" sz="2800" dirty="0"/>
              <a:t> in </a:t>
            </a:r>
            <a:r>
              <a:rPr lang="it-IT" sz="2800" dirty="0" err="1"/>
              <a:t>order</a:t>
            </a:r>
            <a:r>
              <a:rPr lang="it-IT" sz="2800" dirty="0"/>
              <a:t> to </a:t>
            </a:r>
            <a:r>
              <a:rPr lang="it-IT" sz="2800" dirty="0" err="1"/>
              <a:t>increase</a:t>
            </a:r>
            <a:r>
              <a:rPr lang="it-IT" sz="2800" dirty="0"/>
              <a:t> </a:t>
            </a:r>
            <a:r>
              <a:rPr lang="it-IT" sz="2800" dirty="0" err="1"/>
              <a:t>product</a:t>
            </a:r>
            <a:r>
              <a:rPr lang="it-IT" sz="2800" dirty="0"/>
              <a:t> </a:t>
            </a:r>
            <a:r>
              <a:rPr lang="it-IT" sz="2800" dirty="0" err="1"/>
              <a:t>yield</a:t>
            </a:r>
            <a:r>
              <a:rPr lang="it-IT" sz="2800" dirty="0"/>
              <a:t>, </a:t>
            </a:r>
            <a:r>
              <a:rPr lang="it-IT" sz="2800" dirty="0" err="1"/>
              <a:t>is</a:t>
            </a:r>
            <a:r>
              <a:rPr lang="it-IT" sz="2800" dirty="0"/>
              <a:t> </a:t>
            </a:r>
            <a:r>
              <a:rPr lang="it-IT" sz="2800" dirty="0" err="1"/>
              <a:t>another</a:t>
            </a:r>
            <a:r>
              <a:rPr lang="it-IT" sz="2800" dirty="0"/>
              <a:t> alternative to the </a:t>
            </a:r>
            <a:r>
              <a:rPr lang="it-IT" sz="2800" dirty="0" err="1"/>
              <a:t>traditional</a:t>
            </a:r>
            <a:r>
              <a:rPr lang="it-IT" sz="2800" dirty="0"/>
              <a:t> production </a:t>
            </a:r>
            <a:r>
              <a:rPr lang="it-IT" sz="2800" dirty="0" err="1"/>
              <a:t>routes</a:t>
            </a:r>
            <a:r>
              <a:rPr lang="it-IT" sz="2800" dirty="0"/>
              <a:t>. </a:t>
            </a:r>
          </a:p>
          <a:p>
            <a:pPr marL="342900" indent="-342900">
              <a:buFont typeface="Wingdings" pitchFamily="2" charset="2"/>
              <a:buChar char="Ø"/>
            </a:pPr>
            <a:r>
              <a:rPr lang="it-IT" sz="2800" dirty="0" err="1"/>
              <a:t>This</a:t>
            </a:r>
            <a:r>
              <a:rPr lang="it-IT" sz="2800" dirty="0"/>
              <a:t> </a:t>
            </a:r>
            <a:r>
              <a:rPr lang="it-IT" sz="2800" dirty="0" err="1"/>
              <a:t>approach</a:t>
            </a:r>
            <a:r>
              <a:rPr lang="it-IT" sz="2800" dirty="0"/>
              <a:t> </a:t>
            </a:r>
            <a:r>
              <a:rPr lang="it-IT" sz="2800" dirty="0" err="1"/>
              <a:t>has</a:t>
            </a:r>
            <a:r>
              <a:rPr lang="it-IT" sz="2800" dirty="0"/>
              <a:t> </a:t>
            </a:r>
            <a:r>
              <a:rPr lang="it-IT" sz="2800" dirty="0" err="1"/>
              <a:t>originally</a:t>
            </a:r>
            <a:r>
              <a:rPr lang="it-IT" sz="2800" dirty="0"/>
              <a:t> </a:t>
            </a:r>
            <a:r>
              <a:rPr lang="it-IT" sz="2800" dirty="0" err="1"/>
              <a:t>been</a:t>
            </a:r>
            <a:r>
              <a:rPr lang="it-IT" sz="2800" dirty="0"/>
              <a:t> </a:t>
            </a:r>
            <a:r>
              <a:rPr lang="it-IT" sz="2800" dirty="0" err="1"/>
              <a:t>developed</a:t>
            </a:r>
            <a:r>
              <a:rPr lang="it-IT" sz="2800" dirty="0"/>
              <a:t> in </a:t>
            </a:r>
            <a:r>
              <a:rPr lang="it-IT" sz="2800" dirty="0" err="1"/>
              <a:t>order</a:t>
            </a:r>
            <a:r>
              <a:rPr lang="it-IT" sz="2800" dirty="0"/>
              <a:t> to transfer the </a:t>
            </a:r>
            <a:r>
              <a:rPr lang="it-IT" sz="2800" dirty="0" err="1"/>
              <a:t>biosynthesis</a:t>
            </a:r>
            <a:r>
              <a:rPr lang="it-IT" sz="2800" dirty="0"/>
              <a:t> of </a:t>
            </a:r>
            <a:r>
              <a:rPr lang="it-IT" sz="2800" dirty="0" err="1"/>
              <a:t>valuable</a:t>
            </a:r>
            <a:r>
              <a:rPr lang="it-IT" sz="2800" dirty="0"/>
              <a:t> </a:t>
            </a:r>
            <a:r>
              <a:rPr lang="it-IT" sz="2800" dirty="0" err="1"/>
              <a:t>microbial</a:t>
            </a:r>
            <a:r>
              <a:rPr lang="it-IT" sz="2800" dirty="0"/>
              <a:t> </a:t>
            </a:r>
            <a:r>
              <a:rPr lang="it-IT" sz="2800" dirty="0" err="1"/>
              <a:t>secondary</a:t>
            </a:r>
            <a:r>
              <a:rPr lang="it-IT" sz="2800" dirty="0"/>
              <a:t> </a:t>
            </a:r>
            <a:r>
              <a:rPr lang="it-IT" sz="2800" dirty="0" err="1"/>
              <a:t>metabolites</a:t>
            </a:r>
            <a:r>
              <a:rPr lang="it-IT" sz="2800" dirty="0"/>
              <a:t> from </a:t>
            </a:r>
            <a:r>
              <a:rPr lang="it-IT" sz="2800" dirty="0" err="1"/>
              <a:t>their</a:t>
            </a:r>
            <a:r>
              <a:rPr lang="it-IT" sz="2800" dirty="0"/>
              <a:t> </a:t>
            </a:r>
            <a:r>
              <a:rPr lang="it-IT" sz="2800" dirty="0" err="1"/>
              <a:t>original</a:t>
            </a:r>
            <a:r>
              <a:rPr lang="it-IT" sz="2800" dirty="0"/>
              <a:t> </a:t>
            </a:r>
            <a:r>
              <a:rPr lang="it-IT" sz="2800" dirty="0" err="1"/>
              <a:t>producers</a:t>
            </a:r>
            <a:r>
              <a:rPr lang="it-IT" sz="2800" dirty="0"/>
              <a:t> </a:t>
            </a:r>
            <a:r>
              <a:rPr lang="it-IT" sz="2800" dirty="0" err="1"/>
              <a:t>that</a:t>
            </a:r>
            <a:r>
              <a:rPr lang="it-IT" sz="2800" dirty="0"/>
              <a:t> are </a:t>
            </a:r>
            <a:r>
              <a:rPr lang="it-IT" sz="2800" dirty="0" err="1"/>
              <a:t>often</a:t>
            </a:r>
            <a:r>
              <a:rPr lang="it-IT" sz="2800" dirty="0"/>
              <a:t> </a:t>
            </a:r>
            <a:r>
              <a:rPr lang="it-IT" sz="2800" dirty="0" err="1"/>
              <a:t>poorly</a:t>
            </a:r>
            <a:r>
              <a:rPr lang="it-IT" sz="2800" dirty="0"/>
              <a:t> </a:t>
            </a:r>
            <a:r>
              <a:rPr lang="it-IT" sz="2800" dirty="0" err="1"/>
              <a:t>characterized</a:t>
            </a:r>
            <a:r>
              <a:rPr lang="it-IT" sz="2800" dirty="0"/>
              <a:t> and </a:t>
            </a:r>
            <a:r>
              <a:rPr lang="it-IT" sz="2800" dirty="0" err="1"/>
              <a:t>difficult</a:t>
            </a:r>
            <a:r>
              <a:rPr lang="it-IT" sz="2800" dirty="0"/>
              <a:t> to </a:t>
            </a:r>
            <a:r>
              <a:rPr lang="it-IT" sz="2800" dirty="0" err="1"/>
              <a:t>cultivate</a:t>
            </a:r>
            <a:r>
              <a:rPr lang="it-IT" sz="2800" dirty="0"/>
              <a:t> </a:t>
            </a:r>
            <a:r>
              <a:rPr lang="it-IT" sz="2800" dirty="0" err="1"/>
              <a:t>into</a:t>
            </a:r>
            <a:r>
              <a:rPr lang="it-IT" sz="2800" dirty="0"/>
              <a:t> </a:t>
            </a:r>
            <a:r>
              <a:rPr lang="it-IT" sz="2800" dirty="0" err="1"/>
              <a:t>microbial</a:t>
            </a:r>
            <a:r>
              <a:rPr lang="it-IT" sz="2800" dirty="0"/>
              <a:t> </a:t>
            </a:r>
            <a:r>
              <a:rPr lang="it-IT" sz="2800" dirty="0" err="1"/>
              <a:t>hosts</a:t>
            </a:r>
            <a:r>
              <a:rPr lang="it-IT" sz="2800" dirty="0"/>
              <a:t> </a:t>
            </a:r>
            <a:r>
              <a:rPr lang="it-IT" sz="2800" dirty="0" err="1"/>
              <a:t>that</a:t>
            </a:r>
            <a:r>
              <a:rPr lang="it-IT" sz="2800" dirty="0"/>
              <a:t> are more </a:t>
            </a:r>
            <a:r>
              <a:rPr lang="it-IT" sz="2800" dirty="0" err="1"/>
              <a:t>amenable</a:t>
            </a:r>
            <a:r>
              <a:rPr lang="it-IT" sz="2800" dirty="0"/>
              <a:t> to </a:t>
            </a:r>
            <a:r>
              <a:rPr lang="it-IT" sz="2800" dirty="0" err="1"/>
              <a:t>fermentation</a:t>
            </a:r>
            <a:r>
              <a:rPr lang="it-IT" sz="2800" dirty="0"/>
              <a:t> </a:t>
            </a:r>
            <a:r>
              <a:rPr lang="it-IT" sz="2800" dirty="0" err="1"/>
              <a:t>processes</a:t>
            </a:r>
            <a:r>
              <a:rPr lang="it-IT" sz="2800" dirty="0"/>
              <a:t>.</a:t>
            </a:r>
          </a:p>
          <a:p>
            <a:pPr marL="342900" indent="-342900">
              <a:buFont typeface="Wingdings" pitchFamily="2" charset="2"/>
              <a:buChar char="Ø"/>
            </a:pPr>
            <a:r>
              <a:rPr lang="it-IT" sz="2800" dirty="0"/>
              <a:t>The </a:t>
            </a:r>
            <a:r>
              <a:rPr lang="it-IT" sz="2800" dirty="0" err="1"/>
              <a:t>choice</a:t>
            </a:r>
            <a:r>
              <a:rPr lang="it-IT" sz="2800" dirty="0"/>
              <a:t> of the appropriate </a:t>
            </a:r>
            <a:r>
              <a:rPr lang="it-IT" sz="2800" dirty="0" err="1"/>
              <a:t>host</a:t>
            </a:r>
            <a:r>
              <a:rPr lang="it-IT" sz="2800" dirty="0"/>
              <a:t> </a:t>
            </a:r>
            <a:r>
              <a:rPr lang="it-IT" sz="2800" dirty="0" err="1"/>
              <a:t>system</a:t>
            </a:r>
            <a:r>
              <a:rPr lang="it-IT" sz="2800" dirty="0"/>
              <a:t> </a:t>
            </a:r>
            <a:r>
              <a:rPr lang="it-IT" sz="2800" dirty="0" err="1"/>
              <a:t>is</a:t>
            </a:r>
            <a:r>
              <a:rPr lang="it-IT" sz="2800" dirty="0"/>
              <a:t> </a:t>
            </a:r>
            <a:r>
              <a:rPr lang="it-IT" sz="2800" dirty="0" err="1"/>
              <a:t>crucial</a:t>
            </a:r>
            <a:r>
              <a:rPr lang="it-IT" sz="2800" dirty="0"/>
              <a:t> for success of </a:t>
            </a:r>
            <a:r>
              <a:rPr lang="it-IT" sz="2800" dirty="0" err="1"/>
              <a:t>heterologous</a:t>
            </a:r>
            <a:r>
              <a:rPr lang="it-IT" sz="2800" dirty="0"/>
              <a:t> production. </a:t>
            </a:r>
          </a:p>
          <a:p>
            <a:pPr marL="342900" indent="-342900">
              <a:buFont typeface="Wingdings" pitchFamily="2" charset="2"/>
              <a:buChar char="Ø"/>
            </a:pPr>
            <a:r>
              <a:rPr lang="it-IT" sz="2800" dirty="0" err="1"/>
              <a:t>Concerning</a:t>
            </a:r>
            <a:r>
              <a:rPr lang="it-IT" sz="2800" dirty="0"/>
              <a:t> </a:t>
            </a:r>
            <a:r>
              <a:rPr lang="it-IT" sz="2800" dirty="0" err="1"/>
              <a:t>microbial</a:t>
            </a:r>
            <a:r>
              <a:rPr lang="it-IT" sz="2800" dirty="0"/>
              <a:t> </a:t>
            </a:r>
            <a:r>
              <a:rPr lang="it-IT" sz="2800" dirty="0" err="1"/>
              <a:t>hosts</a:t>
            </a:r>
            <a:r>
              <a:rPr lang="it-IT" sz="2800" dirty="0"/>
              <a:t>, </a:t>
            </a:r>
            <a:r>
              <a:rPr lang="it-IT" sz="2800" i="1" dirty="0"/>
              <a:t>Escherichia coli </a:t>
            </a:r>
            <a:r>
              <a:rPr lang="it-IT" sz="2800" dirty="0"/>
              <a:t>and </a:t>
            </a:r>
            <a:r>
              <a:rPr lang="it-IT" sz="2800" i="1" dirty="0" err="1"/>
              <a:t>Saccharomyces</a:t>
            </a:r>
            <a:r>
              <a:rPr lang="it-IT" sz="2800" i="1" dirty="0"/>
              <a:t> </a:t>
            </a:r>
            <a:r>
              <a:rPr lang="it-IT" sz="2800" i="1" dirty="0" err="1"/>
              <a:t>cerevisiae</a:t>
            </a:r>
            <a:r>
              <a:rPr lang="it-IT" sz="2800" dirty="0"/>
              <a:t> </a:t>
            </a:r>
            <a:r>
              <a:rPr lang="it-IT" sz="2800" dirty="0" err="1"/>
              <a:t>have</a:t>
            </a:r>
            <a:r>
              <a:rPr lang="it-IT" sz="2800" dirty="0"/>
              <a:t> </a:t>
            </a:r>
            <a:r>
              <a:rPr lang="it-IT" sz="2800" dirty="0" err="1"/>
              <a:t>been</a:t>
            </a:r>
            <a:r>
              <a:rPr lang="it-IT" sz="2800" dirty="0"/>
              <a:t> </a:t>
            </a:r>
            <a:r>
              <a:rPr lang="it-IT" sz="2800" dirty="0" err="1"/>
              <a:t>most</a:t>
            </a:r>
            <a:r>
              <a:rPr lang="it-IT" sz="2800" dirty="0"/>
              <a:t> </a:t>
            </a:r>
            <a:r>
              <a:rPr lang="it-IT" sz="2800" dirty="0" err="1"/>
              <a:t>widely</a:t>
            </a:r>
            <a:r>
              <a:rPr lang="it-IT" sz="2800" dirty="0"/>
              <a:t> </a:t>
            </a:r>
            <a:r>
              <a:rPr lang="it-IT" sz="2800" dirty="0" err="1"/>
              <a:t>applied</a:t>
            </a:r>
            <a:r>
              <a:rPr lang="it-IT" sz="2800" dirty="0"/>
              <a:t>. </a:t>
            </a:r>
          </a:p>
        </p:txBody>
      </p:sp>
      <p:sp>
        <p:nvSpPr>
          <p:cNvPr id="3" name="Segnaposto numero diapositiva 2">
            <a:extLst>
              <a:ext uri="{FF2B5EF4-FFF2-40B4-BE49-F238E27FC236}">
                <a16:creationId xmlns:a16="http://schemas.microsoft.com/office/drawing/2014/main" id="{85B992DA-DBA8-DA48-BAE1-F5A17C89F06A}"/>
              </a:ext>
            </a:extLst>
          </p:cNvPr>
          <p:cNvSpPr>
            <a:spLocks noGrp="1"/>
          </p:cNvSpPr>
          <p:nvPr>
            <p:ph type="sldNum" sz="quarter" idx="12"/>
          </p:nvPr>
        </p:nvSpPr>
        <p:spPr/>
        <p:txBody>
          <a:bodyPr/>
          <a:lstStyle/>
          <a:p>
            <a:fld id="{94F455BA-834C-2144-8D91-861DB94FAEBF}" type="slidenum">
              <a:rPr lang="it-IT" smtClean="0"/>
              <a:t>26</a:t>
            </a:fld>
            <a:endParaRPr lang="it-IT"/>
          </a:p>
        </p:txBody>
      </p:sp>
    </p:spTree>
    <p:extLst>
      <p:ext uri="{BB962C8B-B14F-4D97-AF65-F5344CB8AC3E}">
        <p14:creationId xmlns:p14="http://schemas.microsoft.com/office/powerpoint/2010/main" val="230124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E400444-8BFF-5F47-8668-6C5C1052349A}"/>
              </a:ext>
            </a:extLst>
          </p:cNvPr>
          <p:cNvSpPr>
            <a:spLocks noGrp="1"/>
          </p:cNvSpPr>
          <p:nvPr>
            <p:ph type="sldNum" sz="quarter" idx="12"/>
          </p:nvPr>
        </p:nvSpPr>
        <p:spPr/>
        <p:txBody>
          <a:bodyPr/>
          <a:lstStyle/>
          <a:p>
            <a:fld id="{94F455BA-834C-2144-8D91-861DB94FAEBF}" type="slidenum">
              <a:rPr lang="it-IT" smtClean="0"/>
              <a:t>27</a:t>
            </a:fld>
            <a:endParaRPr lang="it-IT"/>
          </a:p>
        </p:txBody>
      </p:sp>
      <p:sp>
        <p:nvSpPr>
          <p:cNvPr id="4" name="Rettangolo 3">
            <a:extLst>
              <a:ext uri="{FF2B5EF4-FFF2-40B4-BE49-F238E27FC236}">
                <a16:creationId xmlns:a16="http://schemas.microsoft.com/office/drawing/2014/main" id="{F8100E23-E595-5846-A082-628E0CCC488D}"/>
              </a:ext>
            </a:extLst>
          </p:cNvPr>
          <p:cNvSpPr/>
          <p:nvPr/>
        </p:nvSpPr>
        <p:spPr>
          <a:xfrm>
            <a:off x="7607300" y="291048"/>
            <a:ext cx="4445000" cy="6247864"/>
          </a:xfrm>
          <a:prstGeom prst="rect">
            <a:avLst/>
          </a:prstGeom>
        </p:spPr>
        <p:txBody>
          <a:bodyPr wrap="square">
            <a:spAutoFit/>
          </a:bodyPr>
          <a:lstStyle/>
          <a:p>
            <a:pPr marL="342900" indent="-342900">
              <a:buFont typeface="Wingdings" pitchFamily="2" charset="2"/>
              <a:buChar char="Ø"/>
            </a:pPr>
            <a:r>
              <a:rPr lang="it-IT" sz="2000" dirty="0" err="1"/>
              <a:t>Paclitaxel</a:t>
            </a:r>
            <a:r>
              <a:rPr lang="it-IT" sz="2000" dirty="0"/>
              <a:t>, a </a:t>
            </a:r>
            <a:r>
              <a:rPr lang="it-IT" sz="2000" dirty="0" err="1"/>
              <a:t>complex</a:t>
            </a:r>
            <a:r>
              <a:rPr lang="it-IT" sz="2000" dirty="0"/>
              <a:t> </a:t>
            </a:r>
            <a:r>
              <a:rPr lang="it-IT" sz="2000" dirty="0" err="1"/>
              <a:t>natural</a:t>
            </a:r>
            <a:r>
              <a:rPr lang="it-IT" sz="2000" dirty="0"/>
              <a:t> </a:t>
            </a:r>
            <a:r>
              <a:rPr lang="it-IT" sz="2000" dirty="0" err="1"/>
              <a:t>product</a:t>
            </a:r>
            <a:r>
              <a:rPr lang="it-IT" sz="2000" dirty="0"/>
              <a:t> with a </a:t>
            </a:r>
            <a:r>
              <a:rPr lang="it-IT" sz="2000" dirty="0" err="1"/>
              <a:t>diterpenoid</a:t>
            </a:r>
            <a:r>
              <a:rPr lang="it-IT" sz="2000" dirty="0"/>
              <a:t> core, </a:t>
            </a:r>
            <a:r>
              <a:rPr lang="it-IT" sz="2000" dirty="0" err="1"/>
              <a:t>was</a:t>
            </a:r>
            <a:r>
              <a:rPr lang="it-IT" sz="2000" dirty="0"/>
              <a:t> </a:t>
            </a:r>
            <a:r>
              <a:rPr lang="it-IT" sz="2000" dirty="0" err="1"/>
              <a:t>isolated</a:t>
            </a:r>
            <a:r>
              <a:rPr lang="it-IT" sz="2000" dirty="0"/>
              <a:t> and </a:t>
            </a:r>
            <a:r>
              <a:rPr lang="it-IT" sz="2000" dirty="0" err="1"/>
              <a:t>structurally</a:t>
            </a:r>
            <a:r>
              <a:rPr lang="it-IT" sz="2000" dirty="0"/>
              <a:t> </a:t>
            </a:r>
            <a:r>
              <a:rPr lang="it-IT" sz="2000" dirty="0" err="1"/>
              <a:t>elucidated</a:t>
            </a:r>
            <a:r>
              <a:rPr lang="it-IT" sz="2000" dirty="0"/>
              <a:t> for the first time in the late 1960s from the </a:t>
            </a:r>
            <a:r>
              <a:rPr lang="it-IT" sz="2000" dirty="0" err="1"/>
              <a:t>stem</a:t>
            </a:r>
            <a:r>
              <a:rPr lang="it-IT" sz="2000" dirty="0"/>
              <a:t> </a:t>
            </a:r>
            <a:r>
              <a:rPr lang="it-IT" sz="2000" dirty="0" err="1"/>
              <a:t>bark</a:t>
            </a:r>
            <a:r>
              <a:rPr lang="it-IT" sz="2000" dirty="0"/>
              <a:t> of western </a:t>
            </a:r>
            <a:r>
              <a:rPr lang="it-IT" sz="2000" dirty="0" err="1"/>
              <a:t>yew</a:t>
            </a:r>
            <a:r>
              <a:rPr lang="it-IT" sz="2000" dirty="0"/>
              <a:t> (</a:t>
            </a:r>
            <a:r>
              <a:rPr lang="it-IT" sz="2000" i="1" dirty="0"/>
              <a:t>T. </a:t>
            </a:r>
            <a:r>
              <a:rPr lang="it-IT" sz="2000" i="1" dirty="0" err="1"/>
              <a:t>brevifolia</a:t>
            </a:r>
            <a:r>
              <a:rPr lang="it-IT" sz="2000" dirty="0"/>
              <a:t>). </a:t>
            </a:r>
          </a:p>
          <a:p>
            <a:pPr marL="342900" indent="-342900">
              <a:buFont typeface="Wingdings" pitchFamily="2" charset="2"/>
              <a:buChar char="Ø"/>
            </a:pPr>
            <a:r>
              <a:rPr lang="it-IT" sz="2000" dirty="0"/>
              <a:t>In the late 1970, </a:t>
            </a:r>
            <a:r>
              <a:rPr lang="it-IT" sz="2000" dirty="0" err="1"/>
              <a:t>it</a:t>
            </a:r>
            <a:r>
              <a:rPr lang="it-IT" sz="2000" dirty="0"/>
              <a:t> </a:t>
            </a:r>
            <a:r>
              <a:rPr lang="it-IT" sz="2000" dirty="0" err="1"/>
              <a:t>was</a:t>
            </a:r>
            <a:r>
              <a:rPr lang="it-IT" sz="2000" dirty="0"/>
              <a:t> </a:t>
            </a:r>
            <a:r>
              <a:rPr lang="it-IT" sz="2000" dirty="0" err="1"/>
              <a:t>discovered</a:t>
            </a:r>
            <a:r>
              <a:rPr lang="it-IT" sz="2000" dirty="0"/>
              <a:t> </a:t>
            </a:r>
            <a:r>
              <a:rPr lang="it-IT" sz="2000" dirty="0" err="1"/>
              <a:t>as</a:t>
            </a:r>
            <a:r>
              <a:rPr lang="it-IT" sz="2000" dirty="0"/>
              <a:t> the first </a:t>
            </a:r>
            <a:r>
              <a:rPr lang="it-IT" sz="2000" dirty="0" err="1"/>
              <a:t>antimitotic</a:t>
            </a:r>
            <a:r>
              <a:rPr lang="it-IT" sz="2000" dirty="0"/>
              <a:t> agent </a:t>
            </a:r>
            <a:r>
              <a:rPr lang="it-IT" sz="2000" dirty="0" err="1"/>
              <a:t>that</a:t>
            </a:r>
            <a:r>
              <a:rPr lang="it-IT" sz="2000" dirty="0"/>
              <a:t> </a:t>
            </a:r>
            <a:r>
              <a:rPr lang="it-IT" sz="2000" dirty="0" err="1"/>
              <a:t>acted</a:t>
            </a:r>
            <a:r>
              <a:rPr lang="it-IT" sz="2000" dirty="0"/>
              <a:t> by </a:t>
            </a:r>
            <a:r>
              <a:rPr lang="it-IT" sz="2000" dirty="0" err="1"/>
              <a:t>promoting</a:t>
            </a:r>
            <a:r>
              <a:rPr lang="it-IT" sz="2000" dirty="0"/>
              <a:t> the </a:t>
            </a:r>
            <a:r>
              <a:rPr lang="it-IT" sz="2000" dirty="0" err="1"/>
              <a:t>irreversible</a:t>
            </a:r>
            <a:r>
              <a:rPr lang="it-IT" sz="2000" dirty="0"/>
              <a:t> </a:t>
            </a:r>
            <a:r>
              <a:rPr lang="it-IT" sz="2000" dirty="0" err="1"/>
              <a:t>assembly</a:t>
            </a:r>
            <a:r>
              <a:rPr lang="it-IT" sz="2000" dirty="0"/>
              <a:t> of </a:t>
            </a:r>
            <a:r>
              <a:rPr lang="it-IT" sz="2000" dirty="0" err="1"/>
              <a:t>tubulin</a:t>
            </a:r>
            <a:r>
              <a:rPr lang="it-IT" sz="2000" dirty="0"/>
              <a:t> </a:t>
            </a:r>
            <a:r>
              <a:rPr lang="it-IT" sz="2000" dirty="0" err="1"/>
              <a:t>into</a:t>
            </a:r>
            <a:r>
              <a:rPr lang="it-IT" sz="2000" dirty="0"/>
              <a:t> </a:t>
            </a:r>
            <a:r>
              <a:rPr lang="it-IT" sz="2000" dirty="0" err="1"/>
              <a:t>microtubules</a:t>
            </a:r>
            <a:r>
              <a:rPr lang="it-IT" sz="2000" dirty="0"/>
              <a:t>. </a:t>
            </a:r>
          </a:p>
          <a:p>
            <a:pPr marL="342900" indent="-342900">
              <a:buFont typeface="Wingdings" pitchFamily="2" charset="2"/>
              <a:buChar char="Ø"/>
            </a:pPr>
            <a:r>
              <a:rPr lang="it-IT" sz="2000" dirty="0" err="1"/>
              <a:t>Currently</a:t>
            </a:r>
            <a:r>
              <a:rPr lang="it-IT" sz="2000" dirty="0"/>
              <a:t>, </a:t>
            </a:r>
            <a:r>
              <a:rPr lang="it-IT" sz="2000" dirty="0" err="1"/>
              <a:t>paclitaxel</a:t>
            </a:r>
            <a:r>
              <a:rPr lang="it-IT" sz="2000" dirty="0"/>
              <a:t> </a:t>
            </a:r>
            <a:r>
              <a:rPr lang="it-IT" sz="2000" dirty="0" err="1"/>
              <a:t>is</a:t>
            </a:r>
            <a:r>
              <a:rPr lang="it-IT" sz="2000" dirty="0"/>
              <a:t> </a:t>
            </a:r>
            <a:r>
              <a:rPr lang="it-IT" sz="2000" dirty="0" err="1"/>
              <a:t>approved</a:t>
            </a:r>
            <a:r>
              <a:rPr lang="it-IT" sz="2000" dirty="0"/>
              <a:t> for the treatment of </a:t>
            </a:r>
            <a:r>
              <a:rPr lang="it-IT" sz="2000" dirty="0" err="1"/>
              <a:t>different</a:t>
            </a:r>
            <a:r>
              <a:rPr lang="it-IT" sz="2000" dirty="0"/>
              <a:t> </a:t>
            </a:r>
            <a:r>
              <a:rPr lang="it-IT" sz="2000" dirty="0" err="1"/>
              <a:t>kinds</a:t>
            </a:r>
            <a:r>
              <a:rPr lang="it-IT" sz="2000" dirty="0"/>
              <a:t> of </a:t>
            </a:r>
            <a:r>
              <a:rPr lang="it-IT" sz="2000" dirty="0" err="1"/>
              <a:t>cancers</a:t>
            </a:r>
            <a:r>
              <a:rPr lang="it-IT" sz="2000" dirty="0"/>
              <a:t>, and </a:t>
            </a:r>
            <a:r>
              <a:rPr lang="it-IT" sz="2000" dirty="0" err="1"/>
              <a:t>its</a:t>
            </a:r>
            <a:r>
              <a:rPr lang="it-IT" sz="2000" dirty="0"/>
              <a:t> </a:t>
            </a:r>
            <a:r>
              <a:rPr lang="it-IT" sz="2000" dirty="0" err="1"/>
              <a:t>fields</a:t>
            </a:r>
            <a:r>
              <a:rPr lang="it-IT" sz="2000" dirty="0"/>
              <a:t> of </a:t>
            </a:r>
            <a:r>
              <a:rPr lang="it-IT" sz="2000" dirty="0" err="1"/>
              <a:t>application</a:t>
            </a:r>
            <a:r>
              <a:rPr lang="it-IT" sz="2000" dirty="0"/>
              <a:t> are </a:t>
            </a:r>
            <a:r>
              <a:rPr lang="it-IT" sz="2000" dirty="0" err="1"/>
              <a:t>expected</a:t>
            </a:r>
            <a:r>
              <a:rPr lang="it-IT" sz="2000" dirty="0"/>
              <a:t> to </a:t>
            </a:r>
            <a:r>
              <a:rPr lang="it-IT" sz="2000" dirty="0" err="1"/>
              <a:t>expand</a:t>
            </a:r>
            <a:r>
              <a:rPr lang="it-IT" sz="2000" dirty="0"/>
              <a:t> </a:t>
            </a:r>
            <a:r>
              <a:rPr lang="it-IT" sz="2000" dirty="0" err="1"/>
              <a:t>as</a:t>
            </a:r>
            <a:r>
              <a:rPr lang="it-IT" sz="2000" dirty="0"/>
              <a:t> the compound </a:t>
            </a:r>
            <a:r>
              <a:rPr lang="it-IT" sz="2000" dirty="0" err="1"/>
              <a:t>is</a:t>
            </a:r>
            <a:r>
              <a:rPr lang="it-IT" sz="2000" dirty="0"/>
              <a:t> </a:t>
            </a:r>
            <a:r>
              <a:rPr lang="it-IT" sz="2000" dirty="0" err="1"/>
              <a:t>currently</a:t>
            </a:r>
            <a:r>
              <a:rPr lang="it-IT" sz="2000" dirty="0"/>
              <a:t> </a:t>
            </a:r>
            <a:r>
              <a:rPr lang="it-IT" sz="2000" dirty="0" err="1"/>
              <a:t>also</a:t>
            </a:r>
            <a:r>
              <a:rPr lang="it-IT" sz="2000" dirty="0"/>
              <a:t> </a:t>
            </a:r>
            <a:r>
              <a:rPr lang="it-IT" sz="2000" dirty="0" err="1"/>
              <a:t>studied</a:t>
            </a:r>
            <a:r>
              <a:rPr lang="it-IT" sz="2000" dirty="0"/>
              <a:t> for the treatment of </a:t>
            </a:r>
            <a:r>
              <a:rPr lang="it-IT" sz="2000" dirty="0" err="1"/>
              <a:t>other</a:t>
            </a:r>
            <a:r>
              <a:rPr lang="it-IT" sz="2000" dirty="0"/>
              <a:t>, non-</a:t>
            </a:r>
            <a:r>
              <a:rPr lang="it-IT" sz="2000" dirty="0" err="1"/>
              <a:t>cancer</a:t>
            </a:r>
            <a:r>
              <a:rPr lang="it-IT" sz="2000" dirty="0"/>
              <a:t> </a:t>
            </a:r>
            <a:r>
              <a:rPr lang="it-IT" sz="2000" dirty="0" err="1"/>
              <a:t>related</a:t>
            </a:r>
            <a:r>
              <a:rPr lang="it-IT" sz="2000" dirty="0"/>
              <a:t> </a:t>
            </a:r>
            <a:r>
              <a:rPr lang="it-IT" sz="2000" dirty="0" err="1"/>
              <a:t>diseases</a:t>
            </a:r>
            <a:r>
              <a:rPr lang="it-IT" sz="2000" dirty="0"/>
              <a:t>. </a:t>
            </a:r>
          </a:p>
          <a:p>
            <a:pPr marL="342900" indent="-342900">
              <a:buFont typeface="Wingdings" pitchFamily="2" charset="2"/>
              <a:buChar char="Ø"/>
            </a:pPr>
            <a:r>
              <a:rPr lang="it-IT" sz="2000" dirty="0" err="1"/>
              <a:t>Its</a:t>
            </a:r>
            <a:r>
              <a:rPr lang="it-IT" sz="2000" dirty="0"/>
              <a:t> market </a:t>
            </a:r>
            <a:r>
              <a:rPr lang="it-IT" sz="2000" dirty="0" err="1"/>
              <a:t>price</a:t>
            </a:r>
            <a:r>
              <a:rPr lang="it-IT" sz="2000" dirty="0"/>
              <a:t> </a:t>
            </a:r>
            <a:r>
              <a:rPr lang="it-IT" sz="2000" dirty="0" err="1"/>
              <a:t>is</a:t>
            </a:r>
            <a:r>
              <a:rPr lang="it-IT" sz="2000" dirty="0"/>
              <a:t> </a:t>
            </a:r>
            <a:r>
              <a:rPr lang="it-IT" sz="2000" dirty="0" err="1"/>
              <a:t>very</a:t>
            </a:r>
            <a:r>
              <a:rPr lang="it-IT" sz="2000" dirty="0"/>
              <a:t> high </a:t>
            </a:r>
            <a:r>
              <a:rPr lang="it-IT" sz="2000" dirty="0" err="1"/>
              <a:t>at</a:t>
            </a:r>
            <a:r>
              <a:rPr lang="it-IT" sz="2000" dirty="0"/>
              <a:t> $ 600,000 per kg. </a:t>
            </a:r>
          </a:p>
        </p:txBody>
      </p:sp>
      <p:sp>
        <p:nvSpPr>
          <p:cNvPr id="5" name="Titolo 1">
            <a:extLst>
              <a:ext uri="{FF2B5EF4-FFF2-40B4-BE49-F238E27FC236}">
                <a16:creationId xmlns:a16="http://schemas.microsoft.com/office/drawing/2014/main" id="{6F0A5186-341E-9D4F-A647-01D6515CFA44}"/>
              </a:ext>
            </a:extLst>
          </p:cNvPr>
          <p:cNvSpPr txBox="1">
            <a:spLocks/>
          </p:cNvSpPr>
          <p:nvPr/>
        </p:nvSpPr>
        <p:spPr>
          <a:xfrm>
            <a:off x="622300" y="203200"/>
            <a:ext cx="6819900" cy="4699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B050"/>
                </a:solidFill>
                <a:latin typeface="+mn-lt"/>
              </a:rPr>
              <a:t>The </a:t>
            </a:r>
            <a:r>
              <a:rPr lang="it-IT" sz="3200" b="1" dirty="0" err="1">
                <a:solidFill>
                  <a:srgbClr val="00B050"/>
                </a:solidFill>
                <a:latin typeface="+mn-lt"/>
              </a:rPr>
              <a:t>synthesis</a:t>
            </a:r>
            <a:r>
              <a:rPr lang="it-IT" sz="3200" b="1" dirty="0">
                <a:solidFill>
                  <a:srgbClr val="00B050"/>
                </a:solidFill>
                <a:latin typeface="+mn-lt"/>
              </a:rPr>
              <a:t> of </a:t>
            </a:r>
            <a:r>
              <a:rPr lang="it-IT" sz="3200" b="1" dirty="0" err="1">
                <a:solidFill>
                  <a:srgbClr val="00B050"/>
                </a:solidFill>
                <a:latin typeface="+mn-lt"/>
              </a:rPr>
              <a:t>paclitaxel</a:t>
            </a:r>
            <a:endParaRPr lang="it-IT" sz="3200" b="1" dirty="0">
              <a:solidFill>
                <a:srgbClr val="00B050"/>
              </a:solidFill>
              <a:latin typeface="+mn-lt"/>
            </a:endParaRPr>
          </a:p>
          <a:p>
            <a:pPr algn="ctr"/>
            <a:endParaRPr lang="it-IT" sz="3200" b="1" dirty="0" err="1">
              <a:solidFill>
                <a:srgbClr val="00B050"/>
              </a:solidFill>
              <a:latin typeface="+mn-lt"/>
            </a:endParaRPr>
          </a:p>
        </p:txBody>
      </p:sp>
      <p:pic>
        <p:nvPicPr>
          <p:cNvPr id="7" name="Immagine 6">
            <a:extLst>
              <a:ext uri="{FF2B5EF4-FFF2-40B4-BE49-F238E27FC236}">
                <a16:creationId xmlns:a16="http://schemas.microsoft.com/office/drawing/2014/main" id="{E4116DAF-0A1E-2C40-B57A-92BC3F926257}"/>
              </a:ext>
            </a:extLst>
          </p:cNvPr>
          <p:cNvPicPr>
            <a:picLocks noChangeAspect="1"/>
          </p:cNvPicPr>
          <p:nvPr/>
        </p:nvPicPr>
        <p:blipFill rotWithShape="1">
          <a:blip r:embed="rId2"/>
          <a:srcRect l="7630" t="4244" r="15369"/>
          <a:stretch/>
        </p:blipFill>
        <p:spPr>
          <a:xfrm>
            <a:off x="622300" y="810733"/>
            <a:ext cx="6724271" cy="5728179"/>
          </a:xfrm>
          <a:prstGeom prst="rect">
            <a:avLst/>
          </a:prstGeom>
        </p:spPr>
      </p:pic>
      <p:sp>
        <p:nvSpPr>
          <p:cNvPr id="8" name="Rettangolo 7">
            <a:extLst>
              <a:ext uri="{FF2B5EF4-FFF2-40B4-BE49-F238E27FC236}">
                <a16:creationId xmlns:a16="http://schemas.microsoft.com/office/drawing/2014/main" id="{DF508559-A8E1-6447-841F-E3B6AF15E43C}"/>
              </a:ext>
            </a:extLst>
          </p:cNvPr>
          <p:cNvSpPr/>
          <p:nvPr/>
        </p:nvSpPr>
        <p:spPr>
          <a:xfrm>
            <a:off x="368300" y="673100"/>
            <a:ext cx="1803400" cy="127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2ED050DE-6C56-7F4E-AD44-EB39A11DA73A}"/>
              </a:ext>
            </a:extLst>
          </p:cNvPr>
          <p:cNvSpPr/>
          <p:nvPr/>
        </p:nvSpPr>
        <p:spPr>
          <a:xfrm>
            <a:off x="2425700" y="810733"/>
            <a:ext cx="190500" cy="129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2242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91CAE28-4010-C742-8042-DFF6CAF9AEFA}"/>
              </a:ext>
            </a:extLst>
          </p:cNvPr>
          <p:cNvSpPr/>
          <p:nvPr/>
        </p:nvSpPr>
        <p:spPr>
          <a:xfrm>
            <a:off x="889000" y="537269"/>
            <a:ext cx="10299700" cy="6001643"/>
          </a:xfrm>
          <a:prstGeom prst="rect">
            <a:avLst/>
          </a:prstGeom>
        </p:spPr>
        <p:txBody>
          <a:bodyPr wrap="square">
            <a:spAutoFit/>
          </a:bodyPr>
          <a:lstStyle/>
          <a:p>
            <a:pPr marL="342900" indent="-342900">
              <a:buFont typeface="Wingdings" pitchFamily="2" charset="2"/>
              <a:buChar char="Ø"/>
            </a:pPr>
            <a:r>
              <a:rPr lang="it-IT" sz="2400" dirty="0" err="1"/>
              <a:t>As</a:t>
            </a:r>
            <a:r>
              <a:rPr lang="it-IT" sz="2400" dirty="0"/>
              <a:t> </a:t>
            </a:r>
            <a:r>
              <a:rPr lang="it-IT" sz="2400" dirty="0" err="1"/>
              <a:t>extraction</a:t>
            </a:r>
            <a:r>
              <a:rPr lang="it-IT" sz="2400" dirty="0"/>
              <a:t> from </a:t>
            </a:r>
            <a:r>
              <a:rPr lang="it-IT" sz="2400" dirty="0" err="1"/>
              <a:t>natural</a:t>
            </a:r>
            <a:r>
              <a:rPr lang="it-IT" sz="2400" dirty="0"/>
              <a:t> </a:t>
            </a:r>
            <a:r>
              <a:rPr lang="it-IT" sz="2400" dirty="0" err="1"/>
              <a:t>sources</a:t>
            </a:r>
            <a:r>
              <a:rPr lang="it-IT" sz="2400" dirty="0"/>
              <a:t> and </a:t>
            </a:r>
            <a:r>
              <a:rPr lang="it-IT" sz="2400" dirty="0" err="1"/>
              <a:t>total</a:t>
            </a:r>
            <a:r>
              <a:rPr lang="it-IT" sz="2400" dirty="0"/>
              <a:t> </a:t>
            </a:r>
            <a:r>
              <a:rPr lang="it-IT" sz="2400" dirty="0" err="1"/>
              <a:t>synthesis</a:t>
            </a:r>
            <a:r>
              <a:rPr lang="it-IT" sz="2400" dirty="0"/>
              <a:t> </a:t>
            </a:r>
            <a:r>
              <a:rPr lang="it-IT" sz="2400" dirty="0" err="1"/>
              <a:t>have</a:t>
            </a:r>
            <a:r>
              <a:rPr lang="it-IT" sz="2400" dirty="0"/>
              <a:t> </a:t>
            </a:r>
            <a:r>
              <a:rPr lang="it-IT" sz="2400" dirty="0" err="1"/>
              <a:t>proven</a:t>
            </a:r>
            <a:r>
              <a:rPr lang="it-IT" sz="2400" dirty="0"/>
              <a:t> </a:t>
            </a:r>
            <a:r>
              <a:rPr lang="it-IT" sz="2400" dirty="0" err="1"/>
              <a:t>infeasible</a:t>
            </a:r>
            <a:r>
              <a:rPr lang="it-IT" sz="2400" dirty="0"/>
              <a:t> to </a:t>
            </a:r>
            <a:r>
              <a:rPr lang="it-IT" sz="2400" dirty="0" err="1"/>
              <a:t>meet</a:t>
            </a:r>
            <a:r>
              <a:rPr lang="it-IT" sz="2400" dirty="0"/>
              <a:t> the market </a:t>
            </a:r>
            <a:r>
              <a:rPr lang="it-IT" sz="2400" dirty="0" err="1"/>
              <a:t>demands</a:t>
            </a:r>
            <a:r>
              <a:rPr lang="it-IT" sz="2400" dirty="0"/>
              <a:t>, the compound </a:t>
            </a:r>
            <a:r>
              <a:rPr lang="it-IT" sz="2400" dirty="0" err="1"/>
              <a:t>is</a:t>
            </a:r>
            <a:r>
              <a:rPr lang="it-IT" sz="2400" dirty="0"/>
              <a:t> </a:t>
            </a:r>
            <a:r>
              <a:rPr lang="it-IT" sz="2400" dirty="0" err="1"/>
              <a:t>currently</a:t>
            </a:r>
            <a:r>
              <a:rPr lang="it-IT" sz="2400" dirty="0"/>
              <a:t> </a:t>
            </a:r>
            <a:r>
              <a:rPr lang="it-IT" sz="2400" dirty="0" err="1"/>
              <a:t>produced</a:t>
            </a:r>
            <a:r>
              <a:rPr lang="it-IT" sz="2400" dirty="0"/>
              <a:t> by </a:t>
            </a:r>
            <a:r>
              <a:rPr lang="it-IT" sz="2400" dirty="0" err="1"/>
              <a:t>two</a:t>
            </a:r>
            <a:r>
              <a:rPr lang="it-IT" sz="2400" dirty="0"/>
              <a:t> </a:t>
            </a:r>
            <a:r>
              <a:rPr lang="it-IT" sz="2400" dirty="0" err="1"/>
              <a:t>different</a:t>
            </a:r>
            <a:r>
              <a:rPr lang="it-IT" sz="2400" dirty="0"/>
              <a:t> </a:t>
            </a:r>
            <a:r>
              <a:rPr lang="it-IT" sz="2400" dirty="0" err="1"/>
              <a:t>approaches</a:t>
            </a:r>
            <a:r>
              <a:rPr lang="it-IT" sz="2400" dirty="0"/>
              <a:t>: </a:t>
            </a:r>
          </a:p>
          <a:p>
            <a:r>
              <a:rPr lang="it-IT" sz="2400" dirty="0"/>
              <a:t>	1) </a:t>
            </a:r>
            <a:r>
              <a:rPr lang="it-IT" sz="2400" dirty="0" err="1"/>
              <a:t>paclitaxel</a:t>
            </a:r>
            <a:r>
              <a:rPr lang="it-IT" sz="2400" dirty="0"/>
              <a:t> and </a:t>
            </a:r>
            <a:r>
              <a:rPr lang="it-IT" sz="2400" dirty="0" err="1"/>
              <a:t>analogs</a:t>
            </a:r>
            <a:r>
              <a:rPr lang="it-IT" sz="2400" dirty="0"/>
              <a:t> </a:t>
            </a:r>
            <a:r>
              <a:rPr lang="it-IT" sz="2400" dirty="0" err="1"/>
              <a:t>thereof</a:t>
            </a:r>
            <a:r>
              <a:rPr lang="it-IT" sz="2400" dirty="0"/>
              <a:t> are </a:t>
            </a:r>
            <a:r>
              <a:rPr lang="it-IT" sz="2400" dirty="0" err="1"/>
              <a:t>produced</a:t>
            </a:r>
            <a:r>
              <a:rPr lang="it-IT" sz="2400" dirty="0"/>
              <a:t> by semi-</a:t>
            </a:r>
            <a:r>
              <a:rPr lang="it-IT" sz="2400" dirty="0" err="1"/>
              <a:t>synthesis</a:t>
            </a:r>
            <a:r>
              <a:rPr lang="it-IT" sz="2400" dirty="0"/>
              <a:t> </a:t>
            </a:r>
            <a:r>
              <a:rPr lang="it-IT" sz="2400" dirty="0" err="1"/>
              <a:t>using</a:t>
            </a:r>
            <a:r>
              <a:rPr lang="it-IT" sz="2400" dirty="0"/>
              <a:t> 	</a:t>
            </a:r>
            <a:r>
              <a:rPr lang="it-IT" sz="2400" dirty="0" err="1"/>
              <a:t>taxanes</a:t>
            </a:r>
            <a:r>
              <a:rPr lang="it-IT" sz="2400" dirty="0"/>
              <a:t> </a:t>
            </a:r>
            <a:r>
              <a:rPr lang="it-IT" sz="2400" dirty="0" err="1"/>
              <a:t>that</a:t>
            </a:r>
            <a:r>
              <a:rPr lang="it-IT" sz="2400" dirty="0"/>
              <a:t> </a:t>
            </a:r>
            <a:r>
              <a:rPr lang="it-IT" sz="2400" dirty="0" err="1"/>
              <a:t>occur</a:t>
            </a:r>
            <a:r>
              <a:rPr lang="it-IT" sz="2400" dirty="0"/>
              <a:t> more </a:t>
            </a:r>
            <a:r>
              <a:rPr lang="it-IT" sz="2400" dirty="0" err="1"/>
              <a:t>abundantly</a:t>
            </a:r>
            <a:r>
              <a:rPr lang="it-IT" sz="2400" dirty="0"/>
              <a:t> </a:t>
            </a:r>
            <a:r>
              <a:rPr lang="it-IT" sz="2400" dirty="0" err="1"/>
              <a:t>than</a:t>
            </a:r>
            <a:r>
              <a:rPr lang="it-IT" sz="2400" dirty="0"/>
              <a:t> </a:t>
            </a:r>
            <a:r>
              <a:rPr lang="it-IT" sz="2400" dirty="0" err="1"/>
              <a:t>paclitaxel</a:t>
            </a:r>
            <a:r>
              <a:rPr lang="it-IT" sz="2400" dirty="0"/>
              <a:t> in </a:t>
            </a:r>
            <a:r>
              <a:rPr lang="it-IT" sz="2400" dirty="0" err="1"/>
              <a:t>various</a:t>
            </a:r>
            <a:r>
              <a:rPr lang="it-IT" sz="2400" dirty="0"/>
              <a:t> </a:t>
            </a:r>
            <a:r>
              <a:rPr lang="it-IT" sz="2400" dirty="0" err="1"/>
              <a:t>yew</a:t>
            </a:r>
            <a:r>
              <a:rPr lang="it-IT" sz="2400" dirty="0"/>
              <a:t> </a:t>
            </a:r>
            <a:r>
              <a:rPr lang="it-IT" sz="2400" dirty="0" err="1"/>
              <a:t>species</a:t>
            </a:r>
            <a:r>
              <a:rPr lang="it-IT" sz="2400" dirty="0"/>
              <a:t> 	</a:t>
            </a:r>
            <a:r>
              <a:rPr lang="it-IT" sz="2400" dirty="0" err="1"/>
              <a:t>such</a:t>
            </a:r>
            <a:r>
              <a:rPr lang="it-IT" sz="2400" dirty="0"/>
              <a:t> </a:t>
            </a:r>
            <a:r>
              <a:rPr lang="it-IT" sz="2400" dirty="0" err="1"/>
              <a:t>as</a:t>
            </a:r>
            <a:r>
              <a:rPr lang="it-IT" sz="2400" dirty="0"/>
              <a:t> </a:t>
            </a:r>
            <a:r>
              <a:rPr lang="it-IT" sz="2400" b="1" dirty="0" err="1"/>
              <a:t>bacchatin</a:t>
            </a:r>
            <a:r>
              <a:rPr lang="it-IT" sz="2400" b="1" dirty="0"/>
              <a:t> III </a:t>
            </a:r>
            <a:r>
              <a:rPr lang="it-IT" sz="2400" dirty="0"/>
              <a:t>or </a:t>
            </a:r>
            <a:r>
              <a:rPr lang="it-IT" sz="2400" b="1" dirty="0"/>
              <a:t>10-deacetylbacchatin III </a:t>
            </a:r>
            <a:r>
              <a:rPr lang="it-IT" sz="2400" dirty="0" err="1"/>
              <a:t>as</a:t>
            </a:r>
            <a:r>
              <a:rPr lang="it-IT" sz="2400" dirty="0"/>
              <a:t> </a:t>
            </a:r>
            <a:r>
              <a:rPr lang="it-IT" sz="2400" dirty="0" err="1"/>
              <a:t>starting</a:t>
            </a:r>
            <a:r>
              <a:rPr lang="it-IT" sz="2400" dirty="0"/>
              <a:t> </a:t>
            </a:r>
            <a:r>
              <a:rPr lang="it-IT" sz="2400" dirty="0" err="1"/>
              <a:t>materials</a:t>
            </a:r>
            <a:r>
              <a:rPr lang="it-IT" sz="2400" dirty="0"/>
              <a:t>;</a:t>
            </a:r>
          </a:p>
          <a:p>
            <a:r>
              <a:rPr lang="it-IT" sz="2400" dirty="0"/>
              <a:t>	2) </a:t>
            </a:r>
            <a:r>
              <a:rPr lang="it-IT" sz="2400" i="1" dirty="0" err="1"/>
              <a:t>Taxus</a:t>
            </a:r>
            <a:r>
              <a:rPr lang="it-IT" sz="2400" dirty="0"/>
              <a:t> </a:t>
            </a:r>
            <a:r>
              <a:rPr lang="it-IT" sz="2400" dirty="0" err="1"/>
              <a:t>plant</a:t>
            </a:r>
            <a:r>
              <a:rPr lang="it-IT" sz="2400" dirty="0"/>
              <a:t> </a:t>
            </a:r>
            <a:r>
              <a:rPr lang="it-IT" sz="2400" dirty="0" err="1"/>
              <a:t>cell</a:t>
            </a:r>
            <a:r>
              <a:rPr lang="it-IT" sz="2400" dirty="0"/>
              <a:t> </a:t>
            </a:r>
            <a:r>
              <a:rPr lang="it-IT" sz="2400" dirty="0" err="1"/>
              <a:t>cultures</a:t>
            </a:r>
            <a:r>
              <a:rPr lang="it-IT" sz="2400" dirty="0"/>
              <a:t> are </a:t>
            </a:r>
            <a:r>
              <a:rPr lang="it-IT" sz="2400" dirty="0" err="1"/>
              <a:t>used</a:t>
            </a:r>
            <a:r>
              <a:rPr lang="it-IT" sz="2400" dirty="0"/>
              <a:t> for </a:t>
            </a:r>
            <a:r>
              <a:rPr lang="it-IT" sz="2400" dirty="0" err="1"/>
              <a:t>paclitaxel</a:t>
            </a:r>
            <a:r>
              <a:rPr lang="it-IT" sz="2400" dirty="0"/>
              <a:t> production. </a:t>
            </a:r>
          </a:p>
          <a:p>
            <a:pPr marL="342900" indent="-342900">
              <a:buFont typeface="Wingdings" pitchFamily="2" charset="2"/>
              <a:buChar char="Ø"/>
            </a:pPr>
            <a:endParaRPr lang="it-IT" sz="2400" dirty="0"/>
          </a:p>
          <a:p>
            <a:pPr marL="342900" indent="-342900">
              <a:buFont typeface="Wingdings" pitchFamily="2" charset="2"/>
              <a:buChar char="Ø"/>
            </a:pPr>
            <a:r>
              <a:rPr lang="it-IT" sz="2400" dirty="0" err="1"/>
              <a:t>Also</a:t>
            </a:r>
            <a:r>
              <a:rPr lang="it-IT" sz="2400" dirty="0"/>
              <a:t> </a:t>
            </a:r>
            <a:r>
              <a:rPr lang="it-IT" sz="2400" dirty="0" err="1"/>
              <a:t>heterologous</a:t>
            </a:r>
            <a:r>
              <a:rPr lang="it-IT" sz="2400" dirty="0"/>
              <a:t> </a:t>
            </a:r>
            <a:r>
              <a:rPr lang="it-IT" sz="2400" dirty="0" err="1"/>
              <a:t>paclitaxel</a:t>
            </a:r>
            <a:r>
              <a:rPr lang="it-IT" sz="2400" dirty="0"/>
              <a:t> production </a:t>
            </a:r>
            <a:r>
              <a:rPr lang="it-IT" sz="2400" dirty="0" err="1"/>
              <a:t>has</a:t>
            </a:r>
            <a:r>
              <a:rPr lang="it-IT" sz="2400" dirty="0"/>
              <a:t> </a:t>
            </a:r>
            <a:r>
              <a:rPr lang="it-IT" sz="2400" dirty="0" err="1"/>
              <a:t>been</a:t>
            </a:r>
            <a:r>
              <a:rPr lang="it-IT" sz="2400" dirty="0"/>
              <a:t> </a:t>
            </a:r>
            <a:r>
              <a:rPr lang="it-IT" sz="2400" dirty="0" err="1"/>
              <a:t>intensively</a:t>
            </a:r>
            <a:r>
              <a:rPr lang="it-IT" sz="2400" dirty="0"/>
              <a:t> </a:t>
            </a:r>
            <a:r>
              <a:rPr lang="it-IT" sz="2400" dirty="0" err="1"/>
              <a:t>investigated</a:t>
            </a:r>
            <a:r>
              <a:rPr lang="it-IT" sz="2400" dirty="0"/>
              <a:t>. </a:t>
            </a:r>
            <a:r>
              <a:rPr lang="it-IT" sz="2400" dirty="0" err="1"/>
              <a:t>Indeed</a:t>
            </a:r>
            <a:r>
              <a:rPr lang="it-IT" sz="2400" dirty="0"/>
              <a:t>, the </a:t>
            </a:r>
            <a:r>
              <a:rPr lang="it-IT" sz="2400" dirty="0" err="1"/>
              <a:t>early</a:t>
            </a:r>
            <a:r>
              <a:rPr lang="it-IT" sz="2400" dirty="0"/>
              <a:t>-stage </a:t>
            </a:r>
            <a:r>
              <a:rPr lang="it-IT" sz="2400" dirty="0" err="1"/>
              <a:t>paclitaxel</a:t>
            </a:r>
            <a:r>
              <a:rPr lang="it-IT" sz="2400" dirty="0"/>
              <a:t> intermediate </a:t>
            </a:r>
            <a:r>
              <a:rPr lang="it-IT" sz="2400" dirty="0" err="1"/>
              <a:t>taxadiene</a:t>
            </a:r>
            <a:r>
              <a:rPr lang="it-IT" sz="2400" dirty="0"/>
              <a:t> </a:t>
            </a:r>
            <a:r>
              <a:rPr lang="it-IT" sz="2400" dirty="0" err="1"/>
              <a:t>could</a:t>
            </a:r>
            <a:r>
              <a:rPr lang="it-IT" sz="2400" dirty="0"/>
              <a:t> be </a:t>
            </a:r>
            <a:r>
              <a:rPr lang="it-IT" sz="2400" dirty="0" err="1"/>
              <a:t>produced</a:t>
            </a:r>
            <a:r>
              <a:rPr lang="it-IT" sz="2400" dirty="0"/>
              <a:t> in </a:t>
            </a:r>
            <a:r>
              <a:rPr lang="it-IT" sz="2400" dirty="0" err="1"/>
              <a:t>several</a:t>
            </a:r>
            <a:r>
              <a:rPr lang="it-IT" sz="2400" dirty="0"/>
              <a:t> </a:t>
            </a:r>
            <a:r>
              <a:rPr lang="it-IT" sz="2400" dirty="0" err="1"/>
              <a:t>microbial</a:t>
            </a:r>
            <a:r>
              <a:rPr lang="it-IT" sz="2400" dirty="0"/>
              <a:t> and </a:t>
            </a:r>
            <a:r>
              <a:rPr lang="it-IT" sz="2400" dirty="0" err="1"/>
              <a:t>plant</a:t>
            </a:r>
            <a:r>
              <a:rPr lang="it-IT" sz="2400" dirty="0"/>
              <a:t> </a:t>
            </a:r>
            <a:r>
              <a:rPr lang="it-IT" sz="2400" dirty="0" err="1"/>
              <a:t>heterologous</a:t>
            </a:r>
            <a:r>
              <a:rPr lang="it-IT" sz="2400" dirty="0"/>
              <a:t> </a:t>
            </a:r>
            <a:r>
              <a:rPr lang="it-IT" sz="2400" dirty="0" err="1"/>
              <a:t>hosts</a:t>
            </a:r>
            <a:r>
              <a:rPr lang="it-IT" sz="2400" dirty="0"/>
              <a:t>.</a:t>
            </a:r>
          </a:p>
          <a:p>
            <a:pPr marL="342900" indent="-342900">
              <a:buFont typeface="Wingdings" pitchFamily="2" charset="2"/>
              <a:buChar char="Ø"/>
            </a:pPr>
            <a:r>
              <a:rPr lang="it-IT" sz="2400" dirty="0" err="1"/>
              <a:t>While</a:t>
            </a:r>
            <a:r>
              <a:rPr lang="it-IT" sz="2400" dirty="0"/>
              <a:t> production in </a:t>
            </a:r>
            <a:r>
              <a:rPr lang="it-IT" sz="2400" i="1" dirty="0" err="1"/>
              <a:t>Arabidopsis</a:t>
            </a:r>
            <a:r>
              <a:rPr lang="it-IT" sz="2400" i="1" dirty="0"/>
              <a:t> </a:t>
            </a:r>
            <a:r>
              <a:rPr lang="it-IT" sz="2400" i="1" dirty="0" err="1"/>
              <a:t>thaliana</a:t>
            </a:r>
            <a:r>
              <a:rPr lang="it-IT" sz="2400" i="1" dirty="0"/>
              <a:t> </a:t>
            </a:r>
            <a:r>
              <a:rPr lang="it-IT" sz="2400" dirty="0" err="1"/>
              <a:t>only</a:t>
            </a:r>
            <a:r>
              <a:rPr lang="it-IT" sz="2400" dirty="0"/>
              <a:t> </a:t>
            </a:r>
            <a:r>
              <a:rPr lang="it-IT" sz="2400" dirty="0" err="1"/>
              <a:t>reached</a:t>
            </a:r>
            <a:r>
              <a:rPr lang="it-IT" sz="2400" dirty="0"/>
              <a:t> </a:t>
            </a:r>
            <a:r>
              <a:rPr lang="it-IT" sz="2400" dirty="0" err="1"/>
              <a:t>levels</a:t>
            </a:r>
            <a:r>
              <a:rPr lang="it-IT" sz="2400" dirty="0"/>
              <a:t> of 600 </a:t>
            </a:r>
            <a:r>
              <a:rPr lang="it-IT" sz="2400" dirty="0" err="1"/>
              <a:t>ng</a:t>
            </a:r>
            <a:r>
              <a:rPr lang="it-IT" sz="2400" dirty="0"/>
              <a:t> per </a:t>
            </a:r>
            <a:r>
              <a:rPr lang="it-IT" sz="2400" dirty="0" err="1"/>
              <a:t>gram</a:t>
            </a:r>
            <a:r>
              <a:rPr lang="it-IT" sz="2400" dirty="0"/>
              <a:t> dry </a:t>
            </a:r>
            <a:r>
              <a:rPr lang="it-IT" sz="2400" dirty="0" err="1"/>
              <a:t>weight</a:t>
            </a:r>
            <a:r>
              <a:rPr lang="it-IT" sz="2400" dirty="0"/>
              <a:t>, </a:t>
            </a:r>
            <a:r>
              <a:rPr lang="it-IT" sz="2400" dirty="0" err="1"/>
              <a:t>transgenic</a:t>
            </a:r>
            <a:r>
              <a:rPr lang="it-IT" sz="2400" dirty="0"/>
              <a:t> tomato </a:t>
            </a:r>
            <a:r>
              <a:rPr lang="it-IT" sz="2400" dirty="0" err="1"/>
              <a:t>plants</a:t>
            </a:r>
            <a:r>
              <a:rPr lang="it-IT" sz="2400" dirty="0"/>
              <a:t> </a:t>
            </a:r>
            <a:r>
              <a:rPr lang="it-IT" sz="2400" dirty="0" err="1"/>
              <a:t>overexpressing</a:t>
            </a:r>
            <a:r>
              <a:rPr lang="it-IT" sz="2400" dirty="0"/>
              <a:t> </a:t>
            </a:r>
            <a:r>
              <a:rPr lang="it-IT" sz="2400" dirty="0" err="1"/>
              <a:t>taxadiene</a:t>
            </a:r>
            <a:r>
              <a:rPr lang="it-IT" sz="2400" dirty="0"/>
              <a:t> </a:t>
            </a:r>
            <a:r>
              <a:rPr lang="it-IT" sz="2400" dirty="0" err="1"/>
              <a:t>synthetase</a:t>
            </a:r>
            <a:r>
              <a:rPr lang="it-IT" sz="2400" dirty="0"/>
              <a:t> and </a:t>
            </a:r>
            <a:r>
              <a:rPr lang="it-IT" sz="2400" dirty="0" err="1"/>
              <a:t>lacking</a:t>
            </a:r>
            <a:r>
              <a:rPr lang="it-IT" sz="2400" dirty="0"/>
              <a:t> the </a:t>
            </a:r>
            <a:r>
              <a:rPr lang="it-IT" sz="2400" dirty="0" err="1"/>
              <a:t>ability</a:t>
            </a:r>
            <a:r>
              <a:rPr lang="it-IT" sz="2400" dirty="0"/>
              <a:t> to </a:t>
            </a:r>
            <a:r>
              <a:rPr lang="it-IT" sz="2400" dirty="0" err="1"/>
              <a:t>utilize</a:t>
            </a:r>
            <a:r>
              <a:rPr lang="it-IT" sz="2400" dirty="0"/>
              <a:t> </a:t>
            </a:r>
            <a:r>
              <a:rPr lang="it-IT" sz="2400" dirty="0" err="1"/>
              <a:t>geranylgeranyl</a:t>
            </a:r>
            <a:r>
              <a:rPr lang="it-IT" sz="2400" dirty="0"/>
              <a:t> </a:t>
            </a:r>
            <a:r>
              <a:rPr lang="it-IT" sz="2400" dirty="0" err="1"/>
              <a:t>diphosphate</a:t>
            </a:r>
            <a:r>
              <a:rPr lang="it-IT" sz="2400" dirty="0"/>
              <a:t> (GGPP) for </a:t>
            </a:r>
            <a:r>
              <a:rPr lang="it-IT" sz="2400" dirty="0" err="1"/>
              <a:t>carotenoid</a:t>
            </a:r>
            <a:r>
              <a:rPr lang="it-IT" sz="2400" dirty="0"/>
              <a:t> </a:t>
            </a:r>
            <a:r>
              <a:rPr lang="it-IT" sz="2400" dirty="0" err="1"/>
              <a:t>biosynthesis</a:t>
            </a:r>
            <a:r>
              <a:rPr lang="it-IT" sz="2400" dirty="0"/>
              <a:t> </a:t>
            </a:r>
            <a:r>
              <a:rPr lang="it-IT" sz="2400" dirty="0" err="1"/>
              <a:t>accumulated</a:t>
            </a:r>
            <a:r>
              <a:rPr lang="it-IT" sz="2400" dirty="0"/>
              <a:t> up to 160 </a:t>
            </a:r>
            <a:r>
              <a:rPr lang="el-GR" sz="2400" dirty="0"/>
              <a:t>μ</a:t>
            </a:r>
            <a:r>
              <a:rPr lang="it-IT" sz="2400" dirty="0"/>
              <a:t>g </a:t>
            </a:r>
            <a:r>
              <a:rPr lang="it-IT" sz="2400" dirty="0" err="1"/>
              <a:t>paclitaxel</a:t>
            </a:r>
            <a:r>
              <a:rPr lang="it-IT" sz="2400" dirty="0"/>
              <a:t>/g </a:t>
            </a:r>
            <a:r>
              <a:rPr lang="it-IT" sz="2400" dirty="0" err="1"/>
              <a:t>freeze</a:t>
            </a:r>
            <a:r>
              <a:rPr lang="it-IT" sz="2400" dirty="0"/>
              <a:t> </a:t>
            </a:r>
            <a:r>
              <a:rPr lang="it-IT" sz="2400" dirty="0" err="1"/>
              <a:t>dried</a:t>
            </a:r>
            <a:r>
              <a:rPr lang="it-IT" sz="2400" dirty="0"/>
              <a:t> </a:t>
            </a:r>
            <a:r>
              <a:rPr lang="it-IT" sz="2400" dirty="0" err="1"/>
              <a:t>tomatoes</a:t>
            </a:r>
            <a:r>
              <a:rPr lang="it-IT" sz="2400" dirty="0"/>
              <a:t>, </a:t>
            </a:r>
            <a:r>
              <a:rPr lang="it-IT" sz="2400" dirty="0" err="1"/>
              <a:t>which</a:t>
            </a:r>
            <a:r>
              <a:rPr lang="it-IT" sz="2400" dirty="0"/>
              <a:t> </a:t>
            </a:r>
            <a:r>
              <a:rPr lang="it-IT" sz="2400" dirty="0" err="1"/>
              <a:t>is</a:t>
            </a:r>
            <a:r>
              <a:rPr lang="it-IT" sz="2400" dirty="0"/>
              <a:t> </a:t>
            </a:r>
            <a:r>
              <a:rPr lang="it-IT" sz="2400" dirty="0" err="1"/>
              <a:t>close</a:t>
            </a:r>
            <a:r>
              <a:rPr lang="it-IT" sz="2400" dirty="0"/>
              <a:t> to the </a:t>
            </a:r>
            <a:r>
              <a:rPr lang="it-IT" sz="2400" dirty="0" err="1"/>
              <a:t>quantities</a:t>
            </a:r>
            <a:r>
              <a:rPr lang="it-IT" sz="2400" dirty="0"/>
              <a:t> </a:t>
            </a:r>
            <a:r>
              <a:rPr lang="it-IT" sz="2400" dirty="0" err="1"/>
              <a:t>reported</a:t>
            </a:r>
            <a:r>
              <a:rPr lang="it-IT" sz="2400" dirty="0"/>
              <a:t> in western </a:t>
            </a:r>
            <a:r>
              <a:rPr lang="it-IT" sz="2400" dirty="0" err="1"/>
              <a:t>yew</a:t>
            </a:r>
            <a:r>
              <a:rPr lang="it-IT" sz="2400" dirty="0"/>
              <a:t> </a:t>
            </a:r>
            <a:r>
              <a:rPr lang="it-IT" sz="2400" dirty="0" err="1"/>
              <a:t>bark</a:t>
            </a:r>
            <a:r>
              <a:rPr lang="it-IT" sz="2400" dirty="0"/>
              <a:t>. </a:t>
            </a:r>
          </a:p>
        </p:txBody>
      </p:sp>
      <p:sp>
        <p:nvSpPr>
          <p:cNvPr id="3" name="Segnaposto numero diapositiva 2">
            <a:extLst>
              <a:ext uri="{FF2B5EF4-FFF2-40B4-BE49-F238E27FC236}">
                <a16:creationId xmlns:a16="http://schemas.microsoft.com/office/drawing/2014/main" id="{DA25E939-20B0-3B49-9B59-496511D2EC64}"/>
              </a:ext>
            </a:extLst>
          </p:cNvPr>
          <p:cNvSpPr>
            <a:spLocks noGrp="1"/>
          </p:cNvSpPr>
          <p:nvPr>
            <p:ph type="sldNum" sz="quarter" idx="12"/>
          </p:nvPr>
        </p:nvSpPr>
        <p:spPr/>
        <p:txBody>
          <a:bodyPr/>
          <a:lstStyle/>
          <a:p>
            <a:fld id="{94F455BA-834C-2144-8D91-861DB94FAEBF}" type="slidenum">
              <a:rPr lang="it-IT" smtClean="0"/>
              <a:t>28</a:t>
            </a:fld>
            <a:endParaRPr lang="it-IT"/>
          </a:p>
        </p:txBody>
      </p:sp>
    </p:spTree>
    <p:extLst>
      <p:ext uri="{BB962C8B-B14F-4D97-AF65-F5344CB8AC3E}">
        <p14:creationId xmlns:p14="http://schemas.microsoft.com/office/powerpoint/2010/main" val="2089690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278D624-EB93-E949-962F-4F5F4E886B54}"/>
              </a:ext>
            </a:extLst>
          </p:cNvPr>
          <p:cNvSpPr/>
          <p:nvPr/>
        </p:nvSpPr>
        <p:spPr>
          <a:xfrm>
            <a:off x="609600" y="537269"/>
            <a:ext cx="10439400" cy="6001643"/>
          </a:xfrm>
          <a:prstGeom prst="rect">
            <a:avLst/>
          </a:prstGeom>
        </p:spPr>
        <p:txBody>
          <a:bodyPr wrap="square">
            <a:spAutoFit/>
          </a:bodyPr>
          <a:lstStyle/>
          <a:p>
            <a:pPr marL="457200" indent="-457200">
              <a:buFont typeface="Wingdings" pitchFamily="2" charset="2"/>
              <a:buChar char="Ø"/>
            </a:pPr>
            <a:r>
              <a:rPr lang="it-IT" sz="2400" dirty="0" err="1"/>
              <a:t>Concerning</a:t>
            </a:r>
            <a:r>
              <a:rPr lang="it-IT" sz="2400" dirty="0"/>
              <a:t> </a:t>
            </a:r>
            <a:r>
              <a:rPr lang="it-IT" sz="2400" dirty="0" err="1"/>
              <a:t>microbial</a:t>
            </a:r>
            <a:r>
              <a:rPr lang="it-IT" sz="2400" dirty="0"/>
              <a:t> </a:t>
            </a:r>
            <a:r>
              <a:rPr lang="it-IT" sz="2400" dirty="0" err="1"/>
              <a:t>heterologous</a:t>
            </a:r>
            <a:r>
              <a:rPr lang="it-IT" sz="2400" dirty="0"/>
              <a:t> </a:t>
            </a:r>
            <a:r>
              <a:rPr lang="it-IT" sz="2400" dirty="0" err="1"/>
              <a:t>hosts</a:t>
            </a:r>
            <a:r>
              <a:rPr lang="it-IT" sz="2400" dirty="0"/>
              <a:t>, </a:t>
            </a:r>
            <a:r>
              <a:rPr lang="it-IT" sz="2400" dirty="0" err="1"/>
              <a:t>taxadiene</a:t>
            </a:r>
            <a:r>
              <a:rPr lang="it-IT" sz="2400" dirty="0"/>
              <a:t> </a:t>
            </a:r>
            <a:r>
              <a:rPr lang="it-IT" sz="2400" dirty="0" err="1"/>
              <a:t>levels</a:t>
            </a:r>
            <a:r>
              <a:rPr lang="it-IT" sz="2400" dirty="0"/>
              <a:t> of 8.7 mg/l </a:t>
            </a:r>
            <a:r>
              <a:rPr lang="it-IT" sz="2400" dirty="0" err="1"/>
              <a:t>could</a:t>
            </a:r>
            <a:r>
              <a:rPr lang="it-IT" sz="2400" dirty="0"/>
              <a:t> be </a:t>
            </a:r>
            <a:r>
              <a:rPr lang="it-IT" sz="2400" dirty="0" err="1"/>
              <a:t>reached</a:t>
            </a:r>
            <a:r>
              <a:rPr lang="it-IT" sz="2400" dirty="0"/>
              <a:t> in </a:t>
            </a:r>
            <a:r>
              <a:rPr lang="it-IT" sz="2400" i="1" dirty="0"/>
              <a:t>S. </a:t>
            </a:r>
            <a:r>
              <a:rPr lang="it-IT" sz="2400" i="1" dirty="0" err="1"/>
              <a:t>cerevisiae</a:t>
            </a:r>
            <a:r>
              <a:rPr lang="it-IT" sz="2400" dirty="0"/>
              <a:t>. </a:t>
            </a:r>
          </a:p>
          <a:p>
            <a:endParaRPr lang="it-IT" sz="2400" dirty="0"/>
          </a:p>
          <a:p>
            <a:pPr marL="457200" indent="-457200">
              <a:buFont typeface="Wingdings" pitchFamily="2" charset="2"/>
              <a:buChar char="Ø"/>
            </a:pPr>
            <a:r>
              <a:rPr lang="it-IT" sz="2400" dirty="0"/>
              <a:t>High-</a:t>
            </a:r>
            <a:r>
              <a:rPr lang="it-IT" sz="2400" dirty="0" err="1"/>
              <a:t>level</a:t>
            </a:r>
            <a:r>
              <a:rPr lang="it-IT" sz="2400" dirty="0"/>
              <a:t> production of up to 1 g </a:t>
            </a:r>
            <a:r>
              <a:rPr lang="it-IT" sz="2400" dirty="0" err="1"/>
              <a:t>taxadiene</a:t>
            </a:r>
            <a:r>
              <a:rPr lang="it-IT" sz="2400" dirty="0"/>
              <a:t>/l </a:t>
            </a:r>
            <a:r>
              <a:rPr lang="it-IT" sz="2400" dirty="0" err="1"/>
              <a:t>could</a:t>
            </a:r>
            <a:r>
              <a:rPr lang="it-IT" sz="2400" dirty="0"/>
              <a:t> be </a:t>
            </a:r>
            <a:r>
              <a:rPr lang="it-IT" sz="2400" dirty="0" err="1"/>
              <a:t>achieved</a:t>
            </a:r>
            <a:r>
              <a:rPr lang="it-IT" sz="2400" dirty="0"/>
              <a:t> in </a:t>
            </a:r>
            <a:r>
              <a:rPr lang="it-IT" sz="2400" dirty="0" err="1"/>
              <a:t>engineered</a:t>
            </a:r>
            <a:r>
              <a:rPr lang="it-IT" sz="2400" dirty="0"/>
              <a:t> </a:t>
            </a:r>
            <a:r>
              <a:rPr lang="it-IT" sz="2400" i="1" dirty="0"/>
              <a:t>E. coli </a:t>
            </a:r>
            <a:r>
              <a:rPr lang="it-IT" sz="2400" dirty="0" err="1"/>
              <a:t>strains</a:t>
            </a:r>
            <a:r>
              <a:rPr lang="it-IT" sz="2400" dirty="0"/>
              <a:t>. </a:t>
            </a:r>
            <a:r>
              <a:rPr lang="it-IT" sz="2400" dirty="0" err="1"/>
              <a:t>Taxadiene</a:t>
            </a:r>
            <a:r>
              <a:rPr lang="it-IT" sz="2400" dirty="0"/>
              <a:t> </a:t>
            </a:r>
            <a:r>
              <a:rPr lang="it-IT" sz="2400" dirty="0" err="1"/>
              <a:t>is</a:t>
            </a:r>
            <a:r>
              <a:rPr lang="it-IT" sz="2400" dirty="0"/>
              <a:t> </a:t>
            </a:r>
            <a:r>
              <a:rPr lang="it-IT" sz="2400" dirty="0" err="1"/>
              <a:t>only</a:t>
            </a:r>
            <a:r>
              <a:rPr lang="it-IT" sz="2400" dirty="0"/>
              <a:t> a </a:t>
            </a:r>
            <a:r>
              <a:rPr lang="it-IT" sz="2400" dirty="0" err="1"/>
              <a:t>very</a:t>
            </a:r>
            <a:r>
              <a:rPr lang="it-IT" sz="2400" dirty="0"/>
              <a:t> </a:t>
            </a:r>
            <a:r>
              <a:rPr lang="it-IT" sz="2400" dirty="0" err="1"/>
              <a:t>early</a:t>
            </a:r>
            <a:r>
              <a:rPr lang="it-IT" sz="2400" dirty="0"/>
              <a:t>-stage intermediate of the </a:t>
            </a:r>
            <a:r>
              <a:rPr lang="it-IT" sz="2400" dirty="0" err="1"/>
              <a:t>paclitaxel</a:t>
            </a:r>
            <a:r>
              <a:rPr lang="it-IT" sz="2400" dirty="0"/>
              <a:t> </a:t>
            </a:r>
            <a:r>
              <a:rPr lang="it-IT" sz="2400" dirty="0" err="1"/>
              <a:t>biosynthetic</a:t>
            </a:r>
            <a:r>
              <a:rPr lang="it-IT" sz="2400" dirty="0"/>
              <a:t> </a:t>
            </a:r>
            <a:r>
              <a:rPr lang="it-IT" sz="2400" dirty="0" err="1"/>
              <a:t>pathway</a:t>
            </a:r>
            <a:r>
              <a:rPr lang="it-IT" sz="2400" dirty="0"/>
              <a:t>. </a:t>
            </a:r>
            <a:r>
              <a:rPr lang="it-IT" sz="2400" dirty="0" err="1"/>
              <a:t>It</a:t>
            </a:r>
            <a:r>
              <a:rPr lang="it-IT" sz="2400" dirty="0"/>
              <a:t> </a:t>
            </a:r>
            <a:r>
              <a:rPr lang="it-IT" sz="2400" dirty="0" err="1"/>
              <a:t>would</a:t>
            </a:r>
            <a:r>
              <a:rPr lang="it-IT" sz="2400" dirty="0"/>
              <a:t> be </a:t>
            </a:r>
            <a:r>
              <a:rPr lang="it-IT" sz="2400" dirty="0" err="1"/>
              <a:t>necessary</a:t>
            </a:r>
            <a:r>
              <a:rPr lang="it-IT" sz="2400" dirty="0"/>
              <a:t> </a:t>
            </a:r>
            <a:r>
              <a:rPr lang="it-IT" sz="2400" dirty="0" err="1"/>
              <a:t>engineer</a:t>
            </a:r>
            <a:r>
              <a:rPr lang="it-IT" sz="2400" dirty="0"/>
              <a:t> </a:t>
            </a:r>
            <a:r>
              <a:rPr lang="it-IT" sz="2400" dirty="0" err="1"/>
              <a:t>six</a:t>
            </a:r>
            <a:r>
              <a:rPr lang="it-IT" sz="2400" dirty="0"/>
              <a:t> more </a:t>
            </a:r>
            <a:r>
              <a:rPr lang="it-IT" sz="2400" dirty="0" err="1"/>
              <a:t>hydroxylation</a:t>
            </a:r>
            <a:r>
              <a:rPr lang="it-IT" sz="2400" dirty="0"/>
              <a:t> </a:t>
            </a:r>
            <a:r>
              <a:rPr lang="it-IT" sz="2400" dirty="0" err="1"/>
              <a:t>reactions</a:t>
            </a:r>
            <a:r>
              <a:rPr lang="it-IT" sz="2400" dirty="0"/>
              <a:t> and </a:t>
            </a:r>
            <a:r>
              <a:rPr lang="it-IT" sz="2400" dirty="0" err="1"/>
              <a:t>other</a:t>
            </a:r>
            <a:r>
              <a:rPr lang="it-IT" sz="2400" dirty="0"/>
              <a:t> </a:t>
            </a:r>
            <a:r>
              <a:rPr lang="it-IT" sz="2400" dirty="0" err="1"/>
              <a:t>steps</a:t>
            </a:r>
            <a:r>
              <a:rPr lang="it-IT" sz="2400" dirty="0"/>
              <a:t> in </a:t>
            </a:r>
            <a:r>
              <a:rPr lang="it-IT" sz="2400" dirty="0" err="1"/>
              <a:t>order</a:t>
            </a:r>
            <a:r>
              <a:rPr lang="it-IT" sz="2400" dirty="0"/>
              <a:t> to </a:t>
            </a:r>
            <a:r>
              <a:rPr lang="it-IT" sz="2400" dirty="0" err="1"/>
              <a:t>achieve</a:t>
            </a:r>
            <a:r>
              <a:rPr lang="it-IT" sz="2400" dirty="0"/>
              <a:t> </a:t>
            </a:r>
            <a:r>
              <a:rPr lang="it-IT" sz="2400" dirty="0" err="1"/>
              <a:t>baccatin</a:t>
            </a:r>
            <a:r>
              <a:rPr lang="it-IT" sz="2400" dirty="0"/>
              <a:t> III, a </a:t>
            </a:r>
            <a:r>
              <a:rPr lang="it-IT" sz="2400" dirty="0" err="1"/>
              <a:t>feasible</a:t>
            </a:r>
            <a:r>
              <a:rPr lang="it-IT" sz="2400" dirty="0"/>
              <a:t> precursor for </a:t>
            </a:r>
            <a:r>
              <a:rPr lang="it-IT" sz="2400" dirty="0" err="1"/>
              <a:t>paclitaxel</a:t>
            </a:r>
            <a:r>
              <a:rPr lang="it-IT" sz="2400" dirty="0"/>
              <a:t> semi-</a:t>
            </a:r>
            <a:r>
              <a:rPr lang="it-IT" sz="2400" dirty="0" err="1"/>
              <a:t>synthesis</a:t>
            </a:r>
            <a:r>
              <a:rPr lang="it-IT" sz="2400" dirty="0"/>
              <a:t>. </a:t>
            </a:r>
            <a:r>
              <a:rPr lang="it-IT" sz="2400" dirty="0" err="1"/>
              <a:t>However</a:t>
            </a:r>
            <a:r>
              <a:rPr lang="it-IT" sz="2400" dirty="0"/>
              <a:t>, </a:t>
            </a:r>
            <a:r>
              <a:rPr lang="it-IT" sz="2400" dirty="0" err="1"/>
              <a:t>already</a:t>
            </a:r>
            <a:r>
              <a:rPr lang="it-IT" sz="2400" dirty="0"/>
              <a:t> the </a:t>
            </a:r>
            <a:r>
              <a:rPr lang="it-IT" sz="2400" dirty="0" err="1"/>
              <a:t>introduction</a:t>
            </a:r>
            <a:r>
              <a:rPr lang="it-IT" sz="2400" dirty="0"/>
              <a:t> of the </a:t>
            </a:r>
            <a:r>
              <a:rPr lang="it-IT" sz="2400" dirty="0" err="1"/>
              <a:t>genes</a:t>
            </a:r>
            <a:r>
              <a:rPr lang="it-IT" sz="2400" dirty="0"/>
              <a:t> </a:t>
            </a:r>
            <a:r>
              <a:rPr lang="it-IT" sz="2400" dirty="0" err="1"/>
              <a:t>encoding</a:t>
            </a:r>
            <a:r>
              <a:rPr lang="it-IT" sz="2400" dirty="0"/>
              <a:t> the </a:t>
            </a:r>
            <a:r>
              <a:rPr lang="it-IT" sz="2400" dirty="0" err="1"/>
              <a:t>enzymes</a:t>
            </a:r>
            <a:r>
              <a:rPr lang="it-IT" sz="2400" dirty="0"/>
              <a:t> to produce taxa-4 (20),11(12)-diene-5</a:t>
            </a:r>
            <a:r>
              <a:rPr lang="el-GR" sz="2400" dirty="0"/>
              <a:t>α-</a:t>
            </a:r>
            <a:r>
              <a:rPr lang="it-IT" sz="2400" dirty="0" err="1"/>
              <a:t>ol</a:t>
            </a:r>
            <a:r>
              <a:rPr lang="it-IT" sz="2400" dirty="0"/>
              <a:t>, the intermediate </a:t>
            </a:r>
            <a:r>
              <a:rPr lang="it-IT" sz="2400" dirty="0" err="1"/>
              <a:t>following</a:t>
            </a:r>
            <a:r>
              <a:rPr lang="it-IT" sz="2400" dirty="0"/>
              <a:t> </a:t>
            </a:r>
            <a:r>
              <a:rPr lang="it-IT" sz="2400" dirty="0" err="1"/>
              <a:t>taxadiene</a:t>
            </a:r>
            <a:r>
              <a:rPr lang="it-IT" sz="2400" dirty="0"/>
              <a:t> in the </a:t>
            </a:r>
            <a:r>
              <a:rPr lang="it-IT" sz="2400" dirty="0" err="1"/>
              <a:t>paclitaxel</a:t>
            </a:r>
            <a:r>
              <a:rPr lang="it-IT" sz="2400" dirty="0"/>
              <a:t> </a:t>
            </a:r>
            <a:r>
              <a:rPr lang="it-IT" sz="2400" dirty="0" err="1"/>
              <a:t>pathway</a:t>
            </a:r>
            <a:r>
              <a:rPr lang="it-IT" sz="2400" dirty="0"/>
              <a:t>, led to a </a:t>
            </a:r>
            <a:r>
              <a:rPr lang="it-IT" sz="2400" dirty="0" err="1"/>
              <a:t>significant</a:t>
            </a:r>
            <a:r>
              <a:rPr lang="it-IT" sz="2400" dirty="0"/>
              <a:t> </a:t>
            </a:r>
            <a:r>
              <a:rPr lang="it-IT" sz="2400" dirty="0" err="1"/>
              <a:t>reduction</a:t>
            </a:r>
            <a:r>
              <a:rPr lang="it-IT" sz="2400" dirty="0"/>
              <a:t> of </a:t>
            </a:r>
            <a:r>
              <a:rPr lang="it-IT" sz="2400" dirty="0" err="1"/>
              <a:t>productivity</a:t>
            </a:r>
            <a:r>
              <a:rPr lang="it-IT" sz="2400" dirty="0"/>
              <a:t>. </a:t>
            </a:r>
          </a:p>
          <a:p>
            <a:endParaRPr lang="it-IT" sz="2400" dirty="0"/>
          </a:p>
          <a:p>
            <a:pPr marL="457200" indent="-457200">
              <a:buFont typeface="Wingdings" pitchFamily="2" charset="2"/>
              <a:buChar char="Ø"/>
            </a:pPr>
            <a:r>
              <a:rPr lang="it-IT" sz="2400" dirty="0"/>
              <a:t>In </a:t>
            </a:r>
            <a:r>
              <a:rPr lang="it-IT" sz="2400" dirty="0" err="1"/>
              <a:t>addition</a:t>
            </a:r>
            <a:r>
              <a:rPr lang="it-IT" sz="2400" dirty="0"/>
              <a:t>, </a:t>
            </a:r>
            <a:r>
              <a:rPr lang="it-IT" sz="2400" dirty="0" err="1"/>
              <a:t>several</a:t>
            </a:r>
            <a:r>
              <a:rPr lang="it-IT" sz="2400" dirty="0"/>
              <a:t> </a:t>
            </a:r>
            <a:r>
              <a:rPr lang="it-IT" sz="2400" dirty="0" err="1"/>
              <a:t>steps</a:t>
            </a:r>
            <a:r>
              <a:rPr lang="it-IT" sz="2400" dirty="0"/>
              <a:t> in the </a:t>
            </a:r>
            <a:r>
              <a:rPr lang="it-IT" sz="2400" dirty="0" err="1"/>
              <a:t>overall</a:t>
            </a:r>
            <a:r>
              <a:rPr lang="it-IT" sz="2400" dirty="0"/>
              <a:t> </a:t>
            </a:r>
            <a:r>
              <a:rPr lang="it-IT" sz="2400" dirty="0" err="1"/>
              <a:t>pathway</a:t>
            </a:r>
            <a:r>
              <a:rPr lang="it-IT" sz="2400" dirty="0"/>
              <a:t> </a:t>
            </a:r>
            <a:r>
              <a:rPr lang="it-IT" sz="2400" dirty="0" err="1"/>
              <a:t>have</a:t>
            </a:r>
            <a:r>
              <a:rPr lang="it-IT" sz="2400" dirty="0"/>
              <a:t> </a:t>
            </a:r>
            <a:r>
              <a:rPr lang="it-IT" sz="2400" dirty="0" err="1"/>
              <a:t>not</a:t>
            </a:r>
            <a:r>
              <a:rPr lang="it-IT" sz="2400" dirty="0"/>
              <a:t> </a:t>
            </a:r>
            <a:r>
              <a:rPr lang="it-IT" sz="2400" dirty="0" err="1"/>
              <a:t>been</a:t>
            </a:r>
            <a:r>
              <a:rPr lang="it-IT" sz="2400" dirty="0"/>
              <a:t> </a:t>
            </a:r>
            <a:r>
              <a:rPr lang="it-IT" sz="2400" dirty="0" err="1"/>
              <a:t>conclusively</a:t>
            </a:r>
            <a:r>
              <a:rPr lang="it-IT" sz="2400" dirty="0"/>
              <a:t> </a:t>
            </a:r>
            <a:r>
              <a:rPr lang="it-IT" sz="2400" dirty="0" err="1"/>
              <a:t>identified</a:t>
            </a:r>
            <a:r>
              <a:rPr lang="it-IT" sz="2400" dirty="0"/>
              <a:t> or </a:t>
            </a:r>
            <a:r>
              <a:rPr lang="it-IT" sz="2400" dirty="0" err="1"/>
              <a:t>confirmed</a:t>
            </a:r>
            <a:r>
              <a:rPr lang="it-IT" sz="2400" dirty="0"/>
              <a:t>. </a:t>
            </a:r>
            <a:r>
              <a:rPr lang="it-IT" sz="2400" dirty="0" err="1"/>
              <a:t>Therefore</a:t>
            </a:r>
            <a:r>
              <a:rPr lang="it-IT" sz="2400" dirty="0"/>
              <a:t>, the </a:t>
            </a:r>
            <a:r>
              <a:rPr lang="it-IT" sz="2400" dirty="0" err="1"/>
              <a:t>total</a:t>
            </a:r>
            <a:r>
              <a:rPr lang="it-IT" sz="2400" dirty="0"/>
              <a:t> </a:t>
            </a:r>
            <a:r>
              <a:rPr lang="it-IT" sz="2400" dirty="0" err="1"/>
              <a:t>heterologous</a:t>
            </a:r>
            <a:r>
              <a:rPr lang="it-IT" sz="2400" dirty="0"/>
              <a:t> production of </a:t>
            </a:r>
            <a:r>
              <a:rPr lang="it-IT" sz="2400" dirty="0" err="1"/>
              <a:t>paclitaxel</a:t>
            </a:r>
            <a:r>
              <a:rPr lang="it-IT" sz="2400" dirty="0"/>
              <a:t> </a:t>
            </a:r>
            <a:r>
              <a:rPr lang="it-IT" sz="2400" dirty="0" err="1"/>
              <a:t>has</a:t>
            </a:r>
            <a:r>
              <a:rPr lang="it-IT" sz="2400" dirty="0"/>
              <a:t> </a:t>
            </a:r>
            <a:r>
              <a:rPr lang="it-IT" sz="2400" dirty="0" err="1"/>
              <a:t>not</a:t>
            </a:r>
            <a:r>
              <a:rPr lang="it-IT" sz="2400" dirty="0"/>
              <a:t> </a:t>
            </a:r>
            <a:r>
              <a:rPr lang="it-IT" sz="2400" dirty="0" err="1"/>
              <a:t>been</a:t>
            </a:r>
            <a:r>
              <a:rPr lang="it-IT" sz="2400" dirty="0"/>
              <a:t> </a:t>
            </a:r>
            <a:r>
              <a:rPr lang="it-IT" sz="2400" dirty="0" err="1"/>
              <a:t>still</a:t>
            </a:r>
            <a:r>
              <a:rPr lang="it-IT" sz="2400" dirty="0"/>
              <a:t> </a:t>
            </a:r>
            <a:r>
              <a:rPr lang="it-IT" sz="2400" dirty="0" err="1"/>
              <a:t>reached</a:t>
            </a:r>
            <a:r>
              <a:rPr lang="it-IT" sz="2400" dirty="0"/>
              <a:t>. </a:t>
            </a:r>
          </a:p>
          <a:p>
            <a:pPr marL="457200" indent="-457200">
              <a:buFont typeface="Wingdings" pitchFamily="2" charset="2"/>
              <a:buChar char="Ø"/>
            </a:pPr>
            <a:endParaRPr lang="it-IT" sz="2400" dirty="0"/>
          </a:p>
        </p:txBody>
      </p:sp>
      <p:sp>
        <p:nvSpPr>
          <p:cNvPr id="3" name="Segnaposto numero diapositiva 2">
            <a:extLst>
              <a:ext uri="{FF2B5EF4-FFF2-40B4-BE49-F238E27FC236}">
                <a16:creationId xmlns:a16="http://schemas.microsoft.com/office/drawing/2014/main" id="{6CEED268-9C1D-C542-BA3F-71DBF6393695}"/>
              </a:ext>
            </a:extLst>
          </p:cNvPr>
          <p:cNvSpPr>
            <a:spLocks noGrp="1"/>
          </p:cNvSpPr>
          <p:nvPr>
            <p:ph type="sldNum" sz="quarter" idx="12"/>
          </p:nvPr>
        </p:nvSpPr>
        <p:spPr/>
        <p:txBody>
          <a:bodyPr/>
          <a:lstStyle/>
          <a:p>
            <a:fld id="{94F455BA-834C-2144-8D91-861DB94FAEBF}" type="slidenum">
              <a:rPr lang="it-IT" smtClean="0"/>
              <a:t>29</a:t>
            </a:fld>
            <a:endParaRPr lang="it-IT"/>
          </a:p>
        </p:txBody>
      </p:sp>
    </p:spTree>
    <p:extLst>
      <p:ext uri="{BB962C8B-B14F-4D97-AF65-F5344CB8AC3E}">
        <p14:creationId xmlns:p14="http://schemas.microsoft.com/office/powerpoint/2010/main" val="3483998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E0953DD-F1A2-B14A-ABAA-1072FC53F54B}"/>
              </a:ext>
            </a:extLst>
          </p:cNvPr>
          <p:cNvPicPr>
            <a:picLocks noChangeAspect="1"/>
          </p:cNvPicPr>
          <p:nvPr/>
        </p:nvPicPr>
        <p:blipFill rotWithShape="1">
          <a:blip r:embed="rId2"/>
          <a:srcRect b="49444"/>
          <a:stretch/>
        </p:blipFill>
        <p:spPr>
          <a:xfrm>
            <a:off x="2273301" y="108429"/>
            <a:ext cx="7508952" cy="6635271"/>
          </a:xfrm>
          <a:prstGeom prst="rect">
            <a:avLst/>
          </a:prstGeom>
        </p:spPr>
      </p:pic>
      <p:sp>
        <p:nvSpPr>
          <p:cNvPr id="2" name="Segnaposto numero diapositiva 1">
            <a:extLst>
              <a:ext uri="{FF2B5EF4-FFF2-40B4-BE49-F238E27FC236}">
                <a16:creationId xmlns:a16="http://schemas.microsoft.com/office/drawing/2014/main" id="{420FC958-920E-E142-B8EC-007772BC4648}"/>
              </a:ext>
            </a:extLst>
          </p:cNvPr>
          <p:cNvSpPr>
            <a:spLocks noGrp="1"/>
          </p:cNvSpPr>
          <p:nvPr>
            <p:ph type="sldNum" sz="quarter" idx="12"/>
          </p:nvPr>
        </p:nvSpPr>
        <p:spPr/>
        <p:txBody>
          <a:bodyPr/>
          <a:lstStyle/>
          <a:p>
            <a:fld id="{94F455BA-834C-2144-8D91-861DB94FAEBF}" type="slidenum">
              <a:rPr lang="it-IT" smtClean="0"/>
              <a:t>3</a:t>
            </a:fld>
            <a:endParaRPr lang="it-IT"/>
          </a:p>
        </p:txBody>
      </p:sp>
    </p:spTree>
    <p:extLst>
      <p:ext uri="{BB962C8B-B14F-4D97-AF65-F5344CB8AC3E}">
        <p14:creationId xmlns:p14="http://schemas.microsoft.com/office/powerpoint/2010/main" val="305501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E2CD42B-A0BE-4A4D-B786-F44E9414DB7E}"/>
              </a:ext>
            </a:extLst>
          </p:cNvPr>
          <p:cNvPicPr>
            <a:picLocks noChangeAspect="1"/>
          </p:cNvPicPr>
          <p:nvPr/>
        </p:nvPicPr>
        <p:blipFill rotWithShape="1">
          <a:blip r:embed="rId2"/>
          <a:srcRect l="10104" t="5787" r="4479" b="1270"/>
          <a:stretch/>
        </p:blipFill>
        <p:spPr>
          <a:xfrm>
            <a:off x="685800" y="814303"/>
            <a:ext cx="7454899" cy="4491122"/>
          </a:xfrm>
          <a:prstGeom prst="rect">
            <a:avLst/>
          </a:prstGeom>
        </p:spPr>
      </p:pic>
      <p:sp>
        <p:nvSpPr>
          <p:cNvPr id="6" name="Rettangolo 5">
            <a:extLst>
              <a:ext uri="{FF2B5EF4-FFF2-40B4-BE49-F238E27FC236}">
                <a16:creationId xmlns:a16="http://schemas.microsoft.com/office/drawing/2014/main" id="{89BD09E6-4252-894E-B852-30BDAADB972B}"/>
              </a:ext>
            </a:extLst>
          </p:cNvPr>
          <p:cNvSpPr/>
          <p:nvPr/>
        </p:nvSpPr>
        <p:spPr>
          <a:xfrm>
            <a:off x="939800" y="6096000"/>
            <a:ext cx="2768600" cy="63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numero diapositiva 1">
            <a:extLst>
              <a:ext uri="{FF2B5EF4-FFF2-40B4-BE49-F238E27FC236}">
                <a16:creationId xmlns:a16="http://schemas.microsoft.com/office/drawing/2014/main" id="{98629817-EB73-E147-AAF2-391BEFDF7743}"/>
              </a:ext>
            </a:extLst>
          </p:cNvPr>
          <p:cNvSpPr>
            <a:spLocks noGrp="1"/>
          </p:cNvSpPr>
          <p:nvPr>
            <p:ph type="sldNum" sz="quarter" idx="12"/>
          </p:nvPr>
        </p:nvSpPr>
        <p:spPr/>
        <p:txBody>
          <a:bodyPr/>
          <a:lstStyle/>
          <a:p>
            <a:fld id="{94F455BA-834C-2144-8D91-861DB94FAEBF}" type="slidenum">
              <a:rPr lang="it-IT" smtClean="0"/>
              <a:t>30</a:t>
            </a:fld>
            <a:endParaRPr lang="it-IT"/>
          </a:p>
        </p:txBody>
      </p:sp>
      <p:sp>
        <p:nvSpPr>
          <p:cNvPr id="3" name="Rettangolo 2">
            <a:extLst>
              <a:ext uri="{FF2B5EF4-FFF2-40B4-BE49-F238E27FC236}">
                <a16:creationId xmlns:a16="http://schemas.microsoft.com/office/drawing/2014/main" id="{D320B88E-B685-1B46-AD3D-8BF198E0E6A4}"/>
              </a:ext>
            </a:extLst>
          </p:cNvPr>
          <p:cNvSpPr/>
          <p:nvPr/>
        </p:nvSpPr>
        <p:spPr>
          <a:xfrm>
            <a:off x="489540" y="4987925"/>
            <a:ext cx="2019300" cy="1425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5E77F52C-9FD4-374A-B1B3-06CC22CD3C87}"/>
              </a:ext>
            </a:extLst>
          </p:cNvPr>
          <p:cNvSpPr/>
          <p:nvPr/>
        </p:nvSpPr>
        <p:spPr>
          <a:xfrm>
            <a:off x="8331200" y="227191"/>
            <a:ext cx="3860800" cy="6186309"/>
          </a:xfrm>
          <a:prstGeom prst="rect">
            <a:avLst/>
          </a:prstGeom>
        </p:spPr>
        <p:txBody>
          <a:bodyPr wrap="square">
            <a:spAutoFit/>
          </a:bodyPr>
          <a:lstStyle/>
          <a:p>
            <a:pPr marL="285750" indent="-285750">
              <a:buFont typeface="Wingdings" pitchFamily="2" charset="2"/>
              <a:buChar char="Ø"/>
            </a:pPr>
            <a:r>
              <a:rPr lang="it-IT" dirty="0" err="1"/>
              <a:t>Availability</a:t>
            </a:r>
            <a:r>
              <a:rPr lang="it-IT" dirty="0"/>
              <a:t> of </a:t>
            </a:r>
            <a:r>
              <a:rPr lang="it-IT" dirty="0" err="1"/>
              <a:t>artemisin</a:t>
            </a:r>
            <a:r>
              <a:rPr lang="it-IT" dirty="0"/>
              <a:t> </a:t>
            </a:r>
            <a:r>
              <a:rPr lang="it-IT" dirty="0" err="1"/>
              <a:t>is</a:t>
            </a:r>
            <a:r>
              <a:rPr lang="it-IT" dirty="0"/>
              <a:t> </a:t>
            </a:r>
            <a:r>
              <a:rPr lang="it-IT" dirty="0" err="1"/>
              <a:t>limited</a:t>
            </a:r>
            <a:r>
              <a:rPr lang="it-IT" dirty="0"/>
              <a:t> due to </a:t>
            </a:r>
            <a:r>
              <a:rPr lang="it-IT" dirty="0" err="1"/>
              <a:t>its</a:t>
            </a:r>
            <a:r>
              <a:rPr lang="it-IT" dirty="0"/>
              <a:t> </a:t>
            </a:r>
            <a:r>
              <a:rPr lang="it-IT" dirty="0" err="1"/>
              <a:t>low</a:t>
            </a:r>
            <a:r>
              <a:rPr lang="it-IT" dirty="0"/>
              <a:t> </a:t>
            </a:r>
            <a:r>
              <a:rPr lang="it-IT" dirty="0" err="1"/>
              <a:t>abundance</a:t>
            </a:r>
            <a:r>
              <a:rPr lang="it-IT" dirty="0"/>
              <a:t> in the </a:t>
            </a:r>
            <a:r>
              <a:rPr lang="it-IT" dirty="0" err="1"/>
              <a:t>natural</a:t>
            </a:r>
            <a:r>
              <a:rPr lang="it-IT" dirty="0"/>
              <a:t> source and due to the </a:t>
            </a:r>
            <a:r>
              <a:rPr lang="it-IT" dirty="0" err="1"/>
              <a:t>low</a:t>
            </a:r>
            <a:r>
              <a:rPr lang="it-IT" dirty="0"/>
              <a:t> </a:t>
            </a:r>
            <a:r>
              <a:rPr lang="it-IT" dirty="0" err="1"/>
              <a:t>yield</a:t>
            </a:r>
            <a:r>
              <a:rPr lang="it-IT" dirty="0"/>
              <a:t> of </a:t>
            </a:r>
            <a:r>
              <a:rPr lang="it-IT" dirty="0" err="1"/>
              <a:t>chemical</a:t>
            </a:r>
            <a:r>
              <a:rPr lang="it-IT" dirty="0"/>
              <a:t> </a:t>
            </a:r>
            <a:r>
              <a:rPr lang="it-IT" dirty="0" err="1"/>
              <a:t>total</a:t>
            </a:r>
            <a:r>
              <a:rPr lang="it-IT" dirty="0"/>
              <a:t> </a:t>
            </a:r>
            <a:r>
              <a:rPr lang="it-IT" dirty="0" err="1"/>
              <a:t>synthesis</a:t>
            </a:r>
            <a:r>
              <a:rPr lang="it-IT" dirty="0"/>
              <a:t>, </a:t>
            </a:r>
            <a:r>
              <a:rPr lang="it-IT" dirty="0" err="1"/>
              <a:t>thus</a:t>
            </a:r>
            <a:r>
              <a:rPr lang="it-IT" dirty="0"/>
              <a:t> </a:t>
            </a:r>
            <a:r>
              <a:rPr lang="it-IT" dirty="0" err="1"/>
              <a:t>resulting</a:t>
            </a:r>
            <a:r>
              <a:rPr lang="it-IT" dirty="0"/>
              <a:t> in a high </a:t>
            </a:r>
            <a:r>
              <a:rPr lang="it-IT" dirty="0" err="1"/>
              <a:t>price</a:t>
            </a:r>
            <a:r>
              <a:rPr lang="it-IT" dirty="0"/>
              <a:t> </a:t>
            </a:r>
            <a:r>
              <a:rPr lang="it-IT" dirty="0" err="1"/>
              <a:t>that</a:t>
            </a:r>
            <a:r>
              <a:rPr lang="it-IT" dirty="0"/>
              <a:t> </a:t>
            </a:r>
            <a:r>
              <a:rPr lang="it-IT" dirty="0" err="1"/>
              <a:t>is</a:t>
            </a:r>
            <a:r>
              <a:rPr lang="it-IT" dirty="0"/>
              <a:t> </a:t>
            </a:r>
            <a:r>
              <a:rPr lang="it-IT" dirty="0" err="1"/>
              <a:t>unaffordable</a:t>
            </a:r>
            <a:r>
              <a:rPr lang="it-IT" dirty="0"/>
              <a:t> for </a:t>
            </a:r>
            <a:r>
              <a:rPr lang="it-IT" dirty="0" err="1"/>
              <a:t>people</a:t>
            </a:r>
            <a:r>
              <a:rPr lang="it-IT" dirty="0"/>
              <a:t> in </a:t>
            </a:r>
            <a:r>
              <a:rPr lang="it-IT" dirty="0" err="1"/>
              <a:t>developing</a:t>
            </a:r>
            <a:r>
              <a:rPr lang="it-IT" dirty="0"/>
              <a:t> </a:t>
            </a:r>
            <a:r>
              <a:rPr lang="it-IT" dirty="0" err="1"/>
              <a:t>countries</a:t>
            </a:r>
            <a:r>
              <a:rPr lang="it-IT" dirty="0"/>
              <a:t> </a:t>
            </a:r>
            <a:r>
              <a:rPr lang="it-IT" dirty="0" err="1"/>
              <a:t>where</a:t>
            </a:r>
            <a:r>
              <a:rPr lang="it-IT" dirty="0"/>
              <a:t> malaria </a:t>
            </a:r>
            <a:r>
              <a:rPr lang="it-IT" dirty="0" err="1"/>
              <a:t>frequently</a:t>
            </a:r>
            <a:r>
              <a:rPr lang="it-IT" dirty="0"/>
              <a:t> </a:t>
            </a:r>
            <a:r>
              <a:rPr lang="it-IT" dirty="0" err="1"/>
              <a:t>occurs</a:t>
            </a:r>
            <a:r>
              <a:rPr lang="it-IT" dirty="0"/>
              <a:t>. </a:t>
            </a:r>
          </a:p>
          <a:p>
            <a:pPr marL="285750" indent="-285750">
              <a:buFont typeface="Wingdings" pitchFamily="2" charset="2"/>
              <a:buChar char="Ø"/>
            </a:pPr>
            <a:r>
              <a:rPr lang="it-IT" dirty="0" err="1"/>
              <a:t>Therefore</a:t>
            </a:r>
            <a:r>
              <a:rPr lang="it-IT" dirty="0"/>
              <a:t>, </a:t>
            </a:r>
            <a:r>
              <a:rPr lang="it-IT" dirty="0" err="1"/>
              <a:t>there</a:t>
            </a:r>
            <a:r>
              <a:rPr lang="it-IT" dirty="0"/>
              <a:t> </a:t>
            </a:r>
            <a:r>
              <a:rPr lang="it-IT" dirty="0" err="1"/>
              <a:t>has</a:t>
            </a:r>
            <a:r>
              <a:rPr lang="it-IT" dirty="0"/>
              <a:t> </a:t>
            </a:r>
            <a:r>
              <a:rPr lang="it-IT" dirty="0" err="1"/>
              <a:t>been</a:t>
            </a:r>
            <a:r>
              <a:rPr lang="it-IT" dirty="0"/>
              <a:t> an intensive </a:t>
            </a:r>
            <a:r>
              <a:rPr lang="it-IT" dirty="0" err="1"/>
              <a:t>exploration</a:t>
            </a:r>
            <a:r>
              <a:rPr lang="it-IT" dirty="0"/>
              <a:t> of alternative </a:t>
            </a:r>
            <a:r>
              <a:rPr lang="it-IT" dirty="0" err="1"/>
              <a:t>strategies</a:t>
            </a:r>
            <a:r>
              <a:rPr lang="it-IT" dirty="0"/>
              <a:t> for </a:t>
            </a:r>
            <a:r>
              <a:rPr lang="it-IT" dirty="0" err="1"/>
              <a:t>artemisinin</a:t>
            </a:r>
            <a:r>
              <a:rPr lang="it-IT" dirty="0"/>
              <a:t> production in </a:t>
            </a:r>
            <a:r>
              <a:rPr lang="it-IT" dirty="0" err="1"/>
              <a:t>order</a:t>
            </a:r>
            <a:r>
              <a:rPr lang="it-IT" dirty="0"/>
              <a:t> to </a:t>
            </a:r>
            <a:r>
              <a:rPr lang="it-IT" dirty="0" err="1"/>
              <a:t>enhance</a:t>
            </a:r>
            <a:r>
              <a:rPr lang="it-IT" dirty="0"/>
              <a:t> </a:t>
            </a:r>
            <a:r>
              <a:rPr lang="it-IT" dirty="0" err="1"/>
              <a:t>supply</a:t>
            </a:r>
            <a:r>
              <a:rPr lang="it-IT" dirty="0"/>
              <a:t> and to reduce </a:t>
            </a:r>
            <a:r>
              <a:rPr lang="it-IT" dirty="0" err="1"/>
              <a:t>costs</a:t>
            </a:r>
            <a:r>
              <a:rPr lang="it-IT" dirty="0"/>
              <a:t>, </a:t>
            </a:r>
            <a:r>
              <a:rPr lang="it-IT" dirty="0" err="1"/>
              <a:t>among</a:t>
            </a:r>
            <a:r>
              <a:rPr lang="it-IT" dirty="0"/>
              <a:t> </a:t>
            </a:r>
            <a:r>
              <a:rPr lang="it-IT" dirty="0" err="1"/>
              <a:t>them</a:t>
            </a:r>
            <a:r>
              <a:rPr lang="it-IT" dirty="0"/>
              <a:t> the </a:t>
            </a:r>
            <a:r>
              <a:rPr lang="it-IT" dirty="0" err="1"/>
              <a:t>development</a:t>
            </a:r>
            <a:r>
              <a:rPr lang="it-IT" dirty="0"/>
              <a:t> of a </a:t>
            </a:r>
            <a:r>
              <a:rPr lang="it-IT" dirty="0" err="1"/>
              <a:t>heterologous</a:t>
            </a:r>
            <a:r>
              <a:rPr lang="it-IT" dirty="0"/>
              <a:t> production </a:t>
            </a:r>
            <a:r>
              <a:rPr lang="it-IT" dirty="0" err="1"/>
              <a:t>process</a:t>
            </a:r>
            <a:r>
              <a:rPr lang="it-IT" dirty="0"/>
              <a:t>. </a:t>
            </a:r>
          </a:p>
          <a:p>
            <a:pPr marL="285750" indent="-285750">
              <a:buFont typeface="Wingdings" pitchFamily="2" charset="2"/>
              <a:buChar char="Ø"/>
            </a:pPr>
            <a:r>
              <a:rPr lang="it-IT" dirty="0"/>
              <a:t>The goal of the </a:t>
            </a:r>
            <a:r>
              <a:rPr lang="it-IT" dirty="0" err="1"/>
              <a:t>strategy</a:t>
            </a:r>
            <a:r>
              <a:rPr lang="it-IT" dirty="0"/>
              <a:t> </a:t>
            </a:r>
            <a:r>
              <a:rPr lang="it-IT" dirty="0" err="1"/>
              <a:t>was</a:t>
            </a:r>
            <a:r>
              <a:rPr lang="it-IT" dirty="0"/>
              <a:t> the </a:t>
            </a:r>
            <a:r>
              <a:rPr lang="it-IT" dirty="0" err="1"/>
              <a:t>heterologous</a:t>
            </a:r>
            <a:r>
              <a:rPr lang="it-IT" dirty="0"/>
              <a:t> production of </a:t>
            </a:r>
            <a:r>
              <a:rPr lang="it-IT" dirty="0" err="1"/>
              <a:t>artemisinin</a:t>
            </a:r>
            <a:r>
              <a:rPr lang="it-IT" dirty="0"/>
              <a:t> </a:t>
            </a:r>
            <a:r>
              <a:rPr lang="it-IT" dirty="0" err="1"/>
              <a:t>precursors</a:t>
            </a:r>
            <a:r>
              <a:rPr lang="it-IT" dirty="0"/>
              <a:t> </a:t>
            </a:r>
            <a:r>
              <a:rPr lang="it-IT" dirty="0" err="1"/>
              <a:t>such</a:t>
            </a:r>
            <a:r>
              <a:rPr lang="it-IT" dirty="0"/>
              <a:t> </a:t>
            </a:r>
            <a:r>
              <a:rPr lang="it-IT" dirty="0" err="1"/>
              <a:t>as</a:t>
            </a:r>
            <a:r>
              <a:rPr lang="it-IT" dirty="0"/>
              <a:t> amorpha-4,11-diene, </a:t>
            </a:r>
            <a:r>
              <a:rPr lang="it-IT" dirty="0" err="1"/>
              <a:t>artemisinic</a:t>
            </a:r>
            <a:r>
              <a:rPr lang="it-IT" dirty="0"/>
              <a:t> acid or </a:t>
            </a:r>
            <a:r>
              <a:rPr lang="it-IT" dirty="0" err="1"/>
              <a:t>dihydroartemisinic</a:t>
            </a:r>
            <a:r>
              <a:rPr lang="it-IT" dirty="0"/>
              <a:t> acid, </a:t>
            </a:r>
            <a:r>
              <a:rPr lang="it-IT" dirty="0" err="1"/>
              <a:t>followed</a:t>
            </a:r>
            <a:r>
              <a:rPr lang="it-IT" dirty="0"/>
              <a:t> by </a:t>
            </a:r>
            <a:r>
              <a:rPr lang="it-IT" dirty="0" err="1"/>
              <a:t>their</a:t>
            </a:r>
            <a:r>
              <a:rPr lang="it-IT" dirty="0"/>
              <a:t> semi-</a:t>
            </a:r>
            <a:r>
              <a:rPr lang="it-IT" dirty="0" err="1"/>
              <a:t>synthetic</a:t>
            </a:r>
            <a:r>
              <a:rPr lang="it-IT" dirty="0"/>
              <a:t> </a:t>
            </a:r>
            <a:r>
              <a:rPr lang="it-IT" dirty="0" err="1"/>
              <a:t>derivatization</a:t>
            </a:r>
            <a:r>
              <a:rPr lang="it-IT" dirty="0"/>
              <a:t> to </a:t>
            </a:r>
            <a:r>
              <a:rPr lang="it-IT" dirty="0" err="1"/>
              <a:t>artemisinin</a:t>
            </a:r>
            <a:r>
              <a:rPr lang="it-IT" dirty="0"/>
              <a:t>. </a:t>
            </a:r>
          </a:p>
        </p:txBody>
      </p:sp>
      <p:sp>
        <p:nvSpPr>
          <p:cNvPr id="7" name="Titolo 1">
            <a:extLst>
              <a:ext uri="{FF2B5EF4-FFF2-40B4-BE49-F238E27FC236}">
                <a16:creationId xmlns:a16="http://schemas.microsoft.com/office/drawing/2014/main" id="{823192AD-E366-064A-AED3-A4DC8AA80FFE}"/>
              </a:ext>
            </a:extLst>
          </p:cNvPr>
          <p:cNvSpPr txBox="1">
            <a:spLocks/>
          </p:cNvSpPr>
          <p:nvPr/>
        </p:nvSpPr>
        <p:spPr>
          <a:xfrm>
            <a:off x="622300" y="203200"/>
            <a:ext cx="6819900" cy="469900"/>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00B050"/>
                </a:solidFill>
                <a:latin typeface="+mn-lt"/>
              </a:rPr>
              <a:t>The production of </a:t>
            </a:r>
            <a:r>
              <a:rPr lang="it-IT" sz="3200" b="1" dirty="0" err="1">
                <a:solidFill>
                  <a:srgbClr val="00B050"/>
                </a:solidFill>
                <a:latin typeface="+mn-lt"/>
              </a:rPr>
              <a:t>artemisin</a:t>
            </a:r>
            <a:endParaRPr lang="it-IT" sz="3200" b="1" dirty="0">
              <a:solidFill>
                <a:srgbClr val="00B050"/>
              </a:solidFill>
              <a:latin typeface="+mn-lt"/>
            </a:endParaRPr>
          </a:p>
          <a:p>
            <a:pPr algn="ctr"/>
            <a:endParaRPr lang="it-IT" sz="3200" b="1" dirty="0" err="1">
              <a:solidFill>
                <a:srgbClr val="00B050"/>
              </a:solidFill>
              <a:latin typeface="+mn-lt"/>
            </a:endParaRPr>
          </a:p>
        </p:txBody>
      </p:sp>
    </p:spTree>
    <p:extLst>
      <p:ext uri="{BB962C8B-B14F-4D97-AF65-F5344CB8AC3E}">
        <p14:creationId xmlns:p14="http://schemas.microsoft.com/office/powerpoint/2010/main" val="2063939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1F539A2-DCA2-6641-9C16-4F3EFFDEA40B}"/>
              </a:ext>
            </a:extLst>
          </p:cNvPr>
          <p:cNvSpPr/>
          <p:nvPr/>
        </p:nvSpPr>
        <p:spPr>
          <a:xfrm>
            <a:off x="406400" y="350500"/>
            <a:ext cx="11442700" cy="6370975"/>
          </a:xfrm>
          <a:prstGeom prst="rect">
            <a:avLst/>
          </a:prstGeom>
        </p:spPr>
        <p:txBody>
          <a:bodyPr wrap="square">
            <a:spAutoFit/>
          </a:bodyPr>
          <a:lstStyle/>
          <a:p>
            <a:pPr marL="342900" indent="-342900">
              <a:buFont typeface="Wingdings" pitchFamily="2" charset="2"/>
              <a:buChar char="Ø"/>
            </a:pPr>
            <a:r>
              <a:rPr lang="it-IT" sz="2400" dirty="0" err="1"/>
              <a:t>These</a:t>
            </a:r>
            <a:r>
              <a:rPr lang="it-IT" sz="2400" dirty="0"/>
              <a:t> </a:t>
            </a:r>
            <a:r>
              <a:rPr lang="it-IT" sz="2400" dirty="0" err="1"/>
              <a:t>efforts</a:t>
            </a:r>
            <a:r>
              <a:rPr lang="it-IT" sz="2400" dirty="0"/>
              <a:t> </a:t>
            </a:r>
            <a:r>
              <a:rPr lang="it-IT" sz="2400" dirty="0" err="1"/>
              <a:t>have</a:t>
            </a:r>
            <a:r>
              <a:rPr lang="it-IT" sz="2400" dirty="0"/>
              <a:t> led to the </a:t>
            </a:r>
            <a:r>
              <a:rPr lang="it-IT" sz="2400" dirty="0" err="1"/>
              <a:t>development</a:t>
            </a:r>
            <a:r>
              <a:rPr lang="it-IT" sz="2400" dirty="0"/>
              <a:t> of an </a:t>
            </a:r>
            <a:r>
              <a:rPr lang="it-IT" sz="2400" dirty="0" err="1"/>
              <a:t>economically</a:t>
            </a:r>
            <a:r>
              <a:rPr lang="it-IT" sz="2400" dirty="0"/>
              <a:t> </a:t>
            </a:r>
            <a:r>
              <a:rPr lang="it-IT" sz="2400" dirty="0" err="1"/>
              <a:t>feasible</a:t>
            </a:r>
            <a:r>
              <a:rPr lang="it-IT" sz="2400" dirty="0"/>
              <a:t> production </a:t>
            </a:r>
            <a:r>
              <a:rPr lang="it-IT" sz="2400" dirty="0" err="1"/>
              <a:t>process</a:t>
            </a:r>
            <a:r>
              <a:rPr lang="it-IT" sz="2400" dirty="0"/>
              <a:t> </a:t>
            </a:r>
            <a:r>
              <a:rPr lang="it-IT" sz="2400" dirty="0" err="1"/>
              <a:t>consisting</a:t>
            </a:r>
            <a:r>
              <a:rPr lang="it-IT" sz="2400" dirty="0"/>
              <a:t> of </a:t>
            </a:r>
            <a:r>
              <a:rPr lang="it-IT" sz="2400" dirty="0" err="1"/>
              <a:t>heterologous</a:t>
            </a:r>
            <a:r>
              <a:rPr lang="it-IT" sz="2400" dirty="0"/>
              <a:t> production of </a:t>
            </a:r>
            <a:r>
              <a:rPr lang="it-IT" sz="2400" dirty="0" err="1"/>
              <a:t>artemisinin</a:t>
            </a:r>
            <a:r>
              <a:rPr lang="it-IT" sz="2400" dirty="0"/>
              <a:t> from </a:t>
            </a:r>
            <a:r>
              <a:rPr lang="it-IT" sz="2400" dirty="0" err="1"/>
              <a:t>inexpensive</a:t>
            </a:r>
            <a:r>
              <a:rPr lang="it-IT" sz="2400" dirty="0"/>
              <a:t> carbon </a:t>
            </a:r>
            <a:r>
              <a:rPr lang="it-IT" sz="2400" dirty="0" err="1"/>
              <a:t>sources</a:t>
            </a:r>
            <a:r>
              <a:rPr lang="it-IT" sz="2400" dirty="0"/>
              <a:t> (</a:t>
            </a:r>
            <a:r>
              <a:rPr lang="it-IT" sz="2400" dirty="0" err="1"/>
              <a:t>glucose</a:t>
            </a:r>
            <a:r>
              <a:rPr lang="it-IT" sz="2400" dirty="0"/>
              <a:t>, </a:t>
            </a:r>
            <a:r>
              <a:rPr lang="it-IT" sz="2400" dirty="0" err="1"/>
              <a:t>ethanol</a:t>
            </a:r>
            <a:r>
              <a:rPr lang="it-IT" sz="2400" dirty="0"/>
              <a:t>) in a </a:t>
            </a:r>
            <a:r>
              <a:rPr lang="it-IT" sz="2400" i="1" dirty="0"/>
              <a:t>S. </a:t>
            </a:r>
            <a:r>
              <a:rPr lang="it-IT" sz="2400" i="1" dirty="0" err="1"/>
              <a:t>cerevisiae</a:t>
            </a:r>
            <a:r>
              <a:rPr lang="it-IT" sz="2400" i="1" dirty="0"/>
              <a:t> </a:t>
            </a:r>
            <a:r>
              <a:rPr lang="it-IT" sz="2400" dirty="0" err="1"/>
              <a:t>strain</a:t>
            </a:r>
            <a:r>
              <a:rPr lang="it-IT" sz="2400" dirty="0"/>
              <a:t> </a:t>
            </a:r>
            <a:r>
              <a:rPr lang="it-IT" sz="2400" dirty="0" err="1"/>
              <a:t>engineered</a:t>
            </a:r>
            <a:r>
              <a:rPr lang="it-IT" sz="2400" dirty="0"/>
              <a:t> for high </a:t>
            </a:r>
            <a:r>
              <a:rPr lang="it-IT" sz="2400" dirty="0" err="1"/>
              <a:t>yield</a:t>
            </a:r>
            <a:r>
              <a:rPr lang="it-IT" sz="2400" dirty="0"/>
              <a:t> </a:t>
            </a:r>
            <a:r>
              <a:rPr lang="it-IT" sz="2400" dirty="0" err="1"/>
              <a:t>artemisinic</a:t>
            </a:r>
            <a:r>
              <a:rPr lang="it-IT" sz="2400" dirty="0"/>
              <a:t> acid production (production </a:t>
            </a:r>
            <a:r>
              <a:rPr lang="it-IT" sz="2400" dirty="0" err="1"/>
              <a:t>titres</a:t>
            </a:r>
            <a:r>
              <a:rPr lang="it-IT" sz="2400" dirty="0"/>
              <a:t>: up to 25 g/l), and </a:t>
            </a:r>
            <a:r>
              <a:rPr lang="it-IT" sz="2400" dirty="0" err="1"/>
              <a:t>subsequent</a:t>
            </a:r>
            <a:r>
              <a:rPr lang="it-IT" sz="2400" dirty="0"/>
              <a:t> semi-</a:t>
            </a:r>
            <a:r>
              <a:rPr lang="it-IT" sz="2400" dirty="0" err="1"/>
              <a:t>synthetic</a:t>
            </a:r>
            <a:r>
              <a:rPr lang="it-IT" sz="2400" dirty="0"/>
              <a:t> </a:t>
            </a:r>
            <a:r>
              <a:rPr lang="it-IT" sz="2400" dirty="0" err="1"/>
              <a:t>conversion</a:t>
            </a:r>
            <a:r>
              <a:rPr lang="it-IT" sz="2400" dirty="0"/>
              <a:t> of </a:t>
            </a:r>
            <a:r>
              <a:rPr lang="it-IT" sz="2400" dirty="0" err="1"/>
              <a:t>artemisinic</a:t>
            </a:r>
            <a:r>
              <a:rPr lang="it-IT" sz="2400" dirty="0"/>
              <a:t> acid to </a:t>
            </a:r>
            <a:r>
              <a:rPr lang="it-IT" sz="2400" dirty="0" err="1"/>
              <a:t>artemisinin</a:t>
            </a:r>
            <a:r>
              <a:rPr lang="it-IT" sz="2400" dirty="0"/>
              <a:t> by a </a:t>
            </a:r>
            <a:r>
              <a:rPr lang="it-IT" sz="2400" dirty="0" err="1"/>
              <a:t>simple</a:t>
            </a:r>
            <a:r>
              <a:rPr lang="it-IT" sz="2400" dirty="0"/>
              <a:t> and </a:t>
            </a:r>
            <a:r>
              <a:rPr lang="it-IT" sz="2400" dirty="0" err="1"/>
              <a:t>inexpensive</a:t>
            </a:r>
            <a:r>
              <a:rPr lang="it-IT" sz="2400" dirty="0"/>
              <a:t> </a:t>
            </a:r>
            <a:r>
              <a:rPr lang="it-IT" sz="2400" dirty="0" err="1"/>
              <a:t>chemical</a:t>
            </a:r>
            <a:r>
              <a:rPr lang="it-IT" sz="2400" dirty="0"/>
              <a:t> </a:t>
            </a:r>
            <a:r>
              <a:rPr lang="it-IT" sz="2400" dirty="0" err="1"/>
              <a:t>conversion</a:t>
            </a:r>
            <a:r>
              <a:rPr lang="it-IT" sz="2400" dirty="0"/>
              <a:t> procedure. </a:t>
            </a:r>
          </a:p>
          <a:p>
            <a:pPr marL="342900" indent="-342900">
              <a:buFont typeface="Wingdings" pitchFamily="2" charset="2"/>
              <a:buChar char="Ø"/>
            </a:pPr>
            <a:endParaRPr lang="it-IT" sz="2400" dirty="0"/>
          </a:p>
          <a:p>
            <a:pPr marL="342900" indent="-342900">
              <a:buFont typeface="Wingdings" pitchFamily="2" charset="2"/>
              <a:buChar char="Ø"/>
            </a:pPr>
            <a:r>
              <a:rPr lang="it-IT" sz="2400" dirty="0" err="1"/>
              <a:t>Process</a:t>
            </a:r>
            <a:r>
              <a:rPr lang="it-IT" sz="2400" dirty="0"/>
              <a:t> </a:t>
            </a:r>
            <a:r>
              <a:rPr lang="it-IT" sz="2400" dirty="0" err="1"/>
              <a:t>development</a:t>
            </a:r>
            <a:r>
              <a:rPr lang="it-IT" sz="2400" dirty="0"/>
              <a:t> from </a:t>
            </a:r>
            <a:r>
              <a:rPr lang="it-IT" sz="2400" dirty="0" err="1"/>
              <a:t>laboratory</a:t>
            </a:r>
            <a:r>
              <a:rPr lang="it-IT" sz="2400" dirty="0"/>
              <a:t> </a:t>
            </a:r>
            <a:r>
              <a:rPr lang="it-IT" sz="2400" dirty="0" err="1"/>
              <a:t>research</a:t>
            </a:r>
            <a:r>
              <a:rPr lang="it-IT" sz="2400" dirty="0"/>
              <a:t> to industrial scale </a:t>
            </a:r>
            <a:r>
              <a:rPr lang="it-IT" sz="2400" dirty="0" err="1"/>
              <a:t>has</a:t>
            </a:r>
            <a:r>
              <a:rPr lang="it-IT" sz="2400" dirty="0"/>
              <a:t> </a:t>
            </a:r>
            <a:r>
              <a:rPr lang="it-IT" sz="2400" dirty="0" err="1"/>
              <a:t>been</a:t>
            </a:r>
            <a:r>
              <a:rPr lang="it-IT" sz="2400" dirty="0"/>
              <a:t> </a:t>
            </a:r>
            <a:r>
              <a:rPr lang="it-IT" sz="2400" dirty="0" err="1"/>
              <a:t>funded</a:t>
            </a:r>
            <a:r>
              <a:rPr lang="it-IT" sz="2400" dirty="0"/>
              <a:t> by a </a:t>
            </a:r>
            <a:r>
              <a:rPr lang="it-IT" sz="2400" dirty="0" err="1"/>
              <a:t>five</a:t>
            </a:r>
            <a:r>
              <a:rPr lang="it-IT" sz="2400" dirty="0"/>
              <a:t> </a:t>
            </a:r>
            <a:r>
              <a:rPr lang="it-IT" sz="2400" dirty="0" err="1"/>
              <a:t>year</a:t>
            </a:r>
            <a:r>
              <a:rPr lang="it-IT" sz="2400" dirty="0"/>
              <a:t> </a:t>
            </a:r>
            <a:r>
              <a:rPr lang="it-IT" sz="2400" dirty="0" err="1"/>
              <a:t>grant</a:t>
            </a:r>
            <a:r>
              <a:rPr lang="it-IT" sz="2400" dirty="0"/>
              <a:t> from the Bill &amp; Melinda Gates Foundation, and </a:t>
            </a:r>
            <a:r>
              <a:rPr lang="it-IT" sz="2400" dirty="0" err="1"/>
              <a:t>involved</a:t>
            </a:r>
            <a:r>
              <a:rPr lang="it-IT" sz="2400" dirty="0"/>
              <a:t> the </a:t>
            </a:r>
            <a:r>
              <a:rPr lang="it-IT" sz="2400" dirty="0" err="1"/>
              <a:t>University</a:t>
            </a:r>
            <a:r>
              <a:rPr lang="it-IT" sz="2400" dirty="0"/>
              <a:t> of California, Berkeley, USA, the </a:t>
            </a:r>
            <a:r>
              <a:rPr lang="it-IT" sz="2400" dirty="0" err="1"/>
              <a:t>synthetic</a:t>
            </a:r>
            <a:r>
              <a:rPr lang="it-IT" sz="2400" dirty="0"/>
              <a:t> </a:t>
            </a:r>
            <a:r>
              <a:rPr lang="it-IT" sz="2400" dirty="0" err="1"/>
              <a:t>biology</a:t>
            </a:r>
            <a:r>
              <a:rPr lang="it-IT" sz="2400" dirty="0"/>
              <a:t> inventor </a:t>
            </a:r>
            <a:r>
              <a:rPr lang="it-IT" sz="2400" dirty="0" err="1"/>
              <a:t>Amyris</a:t>
            </a:r>
            <a:r>
              <a:rPr lang="it-IT" sz="2400" dirty="0"/>
              <a:t> </a:t>
            </a:r>
            <a:r>
              <a:rPr lang="it-IT" sz="2400" dirty="0" err="1"/>
              <a:t>Inc</a:t>
            </a:r>
            <a:r>
              <a:rPr lang="it-IT" sz="2400" dirty="0"/>
              <a:t>., and the non-profit </a:t>
            </a:r>
            <a:r>
              <a:rPr lang="it-IT" sz="2400" dirty="0" err="1"/>
              <a:t>pharmaceutical</a:t>
            </a:r>
            <a:r>
              <a:rPr lang="it-IT" sz="2400" dirty="0"/>
              <a:t> company </a:t>
            </a:r>
            <a:r>
              <a:rPr lang="it-IT" sz="2400" dirty="0" err="1"/>
              <a:t>One</a:t>
            </a:r>
            <a:r>
              <a:rPr lang="it-IT" sz="2400" dirty="0"/>
              <a:t> World </a:t>
            </a:r>
            <a:r>
              <a:rPr lang="it-IT" sz="2400" dirty="0" err="1"/>
              <a:t>Health</a:t>
            </a:r>
            <a:r>
              <a:rPr lang="it-IT" sz="2400" dirty="0"/>
              <a:t> (</a:t>
            </a:r>
            <a:r>
              <a:rPr lang="it-IT" sz="2400" dirty="0" err="1"/>
              <a:t>now</a:t>
            </a:r>
            <a:r>
              <a:rPr lang="it-IT" sz="2400" dirty="0"/>
              <a:t> </a:t>
            </a:r>
            <a:r>
              <a:rPr lang="it-IT" sz="2400" dirty="0" err="1"/>
              <a:t>PATH's</a:t>
            </a:r>
            <a:r>
              <a:rPr lang="it-IT" sz="2400" dirty="0"/>
              <a:t> </a:t>
            </a:r>
            <a:r>
              <a:rPr lang="it-IT" sz="2400" dirty="0" err="1"/>
              <a:t>Drug</a:t>
            </a:r>
            <a:r>
              <a:rPr lang="it-IT" sz="2400" dirty="0"/>
              <a:t> Development Program).</a:t>
            </a:r>
          </a:p>
          <a:p>
            <a:r>
              <a:rPr lang="it-IT" sz="2400" dirty="0"/>
              <a:t> </a:t>
            </a:r>
          </a:p>
          <a:p>
            <a:pPr marL="342900" indent="-342900">
              <a:buFont typeface="Wingdings" pitchFamily="2" charset="2"/>
              <a:buChar char="Ø"/>
            </a:pPr>
            <a:r>
              <a:rPr lang="it-IT" sz="2400" dirty="0" err="1"/>
              <a:t>Sanofi</a:t>
            </a:r>
            <a:r>
              <a:rPr lang="it-IT" sz="2400" dirty="0"/>
              <a:t> </a:t>
            </a:r>
            <a:r>
              <a:rPr lang="it-IT" sz="2400" dirty="0" err="1"/>
              <a:t>is</a:t>
            </a:r>
            <a:r>
              <a:rPr lang="it-IT" sz="2400" dirty="0"/>
              <a:t> </a:t>
            </a:r>
            <a:r>
              <a:rPr lang="it-IT" sz="2400" dirty="0" err="1"/>
              <a:t>now</a:t>
            </a:r>
            <a:r>
              <a:rPr lang="it-IT" sz="2400" dirty="0"/>
              <a:t> </a:t>
            </a:r>
            <a:r>
              <a:rPr lang="it-IT" sz="2400" dirty="0" err="1"/>
              <a:t>using</a:t>
            </a:r>
            <a:r>
              <a:rPr lang="it-IT" sz="2400" dirty="0"/>
              <a:t> </a:t>
            </a:r>
            <a:r>
              <a:rPr lang="it-IT" sz="2400" dirty="0" err="1"/>
              <a:t>this</a:t>
            </a:r>
            <a:r>
              <a:rPr lang="it-IT" sz="2400" dirty="0"/>
              <a:t> </a:t>
            </a:r>
            <a:r>
              <a:rPr lang="it-IT" sz="2400" dirty="0" err="1"/>
              <a:t>technology</a:t>
            </a:r>
            <a:r>
              <a:rPr lang="it-IT" sz="2400" dirty="0"/>
              <a:t> for large-scale production of </a:t>
            </a:r>
            <a:r>
              <a:rPr lang="it-IT" sz="2400" dirty="0" err="1"/>
              <a:t>artemisinin</a:t>
            </a:r>
            <a:r>
              <a:rPr lang="it-IT" sz="2400" dirty="0"/>
              <a:t>. The company </a:t>
            </a:r>
            <a:r>
              <a:rPr lang="it-IT" sz="2400" dirty="0" err="1"/>
              <a:t>is</a:t>
            </a:r>
            <a:r>
              <a:rPr lang="it-IT" sz="2400" dirty="0"/>
              <a:t> </a:t>
            </a:r>
            <a:r>
              <a:rPr lang="it-IT" sz="2400" dirty="0" err="1"/>
              <a:t>committed</a:t>
            </a:r>
            <a:r>
              <a:rPr lang="it-IT" sz="2400" dirty="0"/>
              <a:t> to </a:t>
            </a:r>
            <a:r>
              <a:rPr lang="it-IT" sz="2400" dirty="0" err="1"/>
              <a:t>apply</a:t>
            </a:r>
            <a:r>
              <a:rPr lang="it-IT" sz="2400" dirty="0"/>
              <a:t> a no profit, no </a:t>
            </a:r>
            <a:r>
              <a:rPr lang="it-IT" sz="2400" dirty="0" err="1"/>
              <a:t>loss</a:t>
            </a:r>
            <a:r>
              <a:rPr lang="it-IT" sz="2400" dirty="0"/>
              <a:t> production model in </a:t>
            </a:r>
            <a:r>
              <a:rPr lang="it-IT" sz="2400" dirty="0" err="1"/>
              <a:t>order</a:t>
            </a:r>
            <a:r>
              <a:rPr lang="it-IT" sz="2400" dirty="0"/>
              <a:t> to </a:t>
            </a:r>
            <a:r>
              <a:rPr lang="it-IT" sz="2400" dirty="0" err="1"/>
              <a:t>maintain</a:t>
            </a:r>
            <a:r>
              <a:rPr lang="it-IT" sz="2400" dirty="0"/>
              <a:t> a </a:t>
            </a:r>
            <a:r>
              <a:rPr lang="it-IT" sz="2400" dirty="0" err="1"/>
              <a:t>low</a:t>
            </a:r>
            <a:r>
              <a:rPr lang="it-IT" sz="2400" dirty="0"/>
              <a:t> </a:t>
            </a:r>
            <a:r>
              <a:rPr lang="it-IT" sz="2400" dirty="0" err="1"/>
              <a:t>price</a:t>
            </a:r>
            <a:r>
              <a:rPr lang="it-IT" sz="2400" dirty="0"/>
              <a:t> for </a:t>
            </a:r>
            <a:r>
              <a:rPr lang="it-IT" sz="2400" dirty="0" err="1"/>
              <a:t>developing</a:t>
            </a:r>
            <a:r>
              <a:rPr lang="it-IT" sz="2400" dirty="0"/>
              <a:t> </a:t>
            </a:r>
            <a:r>
              <a:rPr lang="it-IT" sz="2400" dirty="0" err="1"/>
              <a:t>countries</a:t>
            </a:r>
            <a:r>
              <a:rPr lang="it-IT" sz="2400" dirty="0"/>
              <a:t>. (http://</a:t>
            </a:r>
            <a:r>
              <a:rPr lang="it-IT" sz="2400" dirty="0" err="1"/>
              <a:t>en.sanofi.com</a:t>
            </a:r>
            <a:r>
              <a:rPr lang="it-IT" sz="2400" dirty="0"/>
              <a:t>/Images/32474_ 20130411_ARTEMISININE_en.pdf). </a:t>
            </a:r>
          </a:p>
          <a:p>
            <a:pPr marL="342900" indent="-342900">
              <a:buFont typeface="Wingdings" pitchFamily="2" charset="2"/>
              <a:buChar char="Ø"/>
            </a:pPr>
            <a:endParaRPr lang="it-IT" sz="2400" dirty="0"/>
          </a:p>
        </p:txBody>
      </p:sp>
      <p:sp>
        <p:nvSpPr>
          <p:cNvPr id="3" name="Segnaposto numero diapositiva 2">
            <a:extLst>
              <a:ext uri="{FF2B5EF4-FFF2-40B4-BE49-F238E27FC236}">
                <a16:creationId xmlns:a16="http://schemas.microsoft.com/office/drawing/2014/main" id="{791F4954-CBCD-AA4C-9B06-9C61D95680F1}"/>
              </a:ext>
            </a:extLst>
          </p:cNvPr>
          <p:cNvSpPr>
            <a:spLocks noGrp="1"/>
          </p:cNvSpPr>
          <p:nvPr>
            <p:ph type="sldNum" sz="quarter" idx="12"/>
          </p:nvPr>
        </p:nvSpPr>
        <p:spPr/>
        <p:txBody>
          <a:bodyPr/>
          <a:lstStyle/>
          <a:p>
            <a:fld id="{94F455BA-834C-2144-8D91-861DB94FAEBF}" type="slidenum">
              <a:rPr lang="it-IT" smtClean="0"/>
              <a:t>31</a:t>
            </a:fld>
            <a:endParaRPr lang="it-IT"/>
          </a:p>
        </p:txBody>
      </p:sp>
    </p:spTree>
    <p:extLst>
      <p:ext uri="{BB962C8B-B14F-4D97-AF65-F5344CB8AC3E}">
        <p14:creationId xmlns:p14="http://schemas.microsoft.com/office/powerpoint/2010/main" val="3268473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8AE6D42-610C-3343-98E9-9A016F5B7D27}"/>
              </a:ext>
            </a:extLst>
          </p:cNvPr>
          <p:cNvSpPr/>
          <p:nvPr/>
        </p:nvSpPr>
        <p:spPr>
          <a:xfrm>
            <a:off x="660400" y="227390"/>
            <a:ext cx="10972800" cy="6494085"/>
          </a:xfrm>
          <a:prstGeom prst="rect">
            <a:avLst/>
          </a:prstGeom>
        </p:spPr>
        <p:txBody>
          <a:bodyPr wrap="square">
            <a:spAutoFit/>
          </a:bodyPr>
          <a:lstStyle/>
          <a:p>
            <a:pPr marL="342900" indent="-342900">
              <a:buFont typeface="Wingdings" pitchFamily="2" charset="2"/>
              <a:buChar char="Ø"/>
            </a:pPr>
            <a:r>
              <a:rPr lang="it-IT" sz="2600" dirty="0" err="1"/>
              <a:t>Alternatively</a:t>
            </a:r>
            <a:r>
              <a:rPr lang="it-IT" sz="2600" dirty="0"/>
              <a:t> to </a:t>
            </a:r>
            <a:r>
              <a:rPr lang="it-IT" sz="2600" dirty="0" err="1"/>
              <a:t>this</a:t>
            </a:r>
            <a:r>
              <a:rPr lang="it-IT" sz="2600" dirty="0"/>
              <a:t> </a:t>
            </a:r>
            <a:r>
              <a:rPr lang="it-IT" sz="2600" dirty="0" err="1"/>
              <a:t>very</a:t>
            </a:r>
            <a:r>
              <a:rPr lang="it-IT" sz="2600" dirty="0"/>
              <a:t> </a:t>
            </a:r>
            <a:r>
              <a:rPr lang="it-IT" sz="2600" dirty="0" err="1"/>
              <a:t>successful</a:t>
            </a:r>
            <a:r>
              <a:rPr lang="it-IT" sz="2600" dirty="0"/>
              <a:t> </a:t>
            </a:r>
            <a:r>
              <a:rPr lang="it-IT" sz="2600" dirty="0" err="1"/>
              <a:t>development</a:t>
            </a:r>
            <a:r>
              <a:rPr lang="it-IT" sz="2600" dirty="0"/>
              <a:t>, </a:t>
            </a:r>
            <a:r>
              <a:rPr lang="it-IT" sz="2600" dirty="0" err="1"/>
              <a:t>efforts</a:t>
            </a:r>
            <a:r>
              <a:rPr lang="it-IT" sz="2600" dirty="0"/>
              <a:t> </a:t>
            </a:r>
            <a:r>
              <a:rPr lang="it-IT" sz="2600" dirty="0" err="1"/>
              <a:t>have</a:t>
            </a:r>
            <a:r>
              <a:rPr lang="it-IT" sz="2600" dirty="0"/>
              <a:t> </a:t>
            </a:r>
            <a:r>
              <a:rPr lang="it-IT" sz="2600" dirty="0" err="1"/>
              <a:t>been</a:t>
            </a:r>
            <a:r>
              <a:rPr lang="it-IT" sz="2600" dirty="0"/>
              <a:t> made to </a:t>
            </a:r>
            <a:r>
              <a:rPr lang="it-IT" sz="2600" dirty="0" err="1"/>
              <a:t>directly</a:t>
            </a:r>
            <a:r>
              <a:rPr lang="it-IT" sz="2600" dirty="0"/>
              <a:t> produce </a:t>
            </a:r>
            <a:r>
              <a:rPr lang="it-IT" sz="2600" dirty="0" err="1"/>
              <a:t>artemisinin</a:t>
            </a:r>
            <a:r>
              <a:rPr lang="it-IT" sz="2600" dirty="0"/>
              <a:t> in </a:t>
            </a:r>
            <a:r>
              <a:rPr lang="it-IT" sz="2600" dirty="0" err="1"/>
              <a:t>heterologous</a:t>
            </a:r>
            <a:r>
              <a:rPr lang="it-IT" sz="2600" dirty="0"/>
              <a:t> </a:t>
            </a:r>
            <a:r>
              <a:rPr lang="it-IT" sz="2600" dirty="0" err="1"/>
              <a:t>plant</a:t>
            </a:r>
            <a:r>
              <a:rPr lang="it-IT" sz="2600" dirty="0"/>
              <a:t> </a:t>
            </a:r>
            <a:r>
              <a:rPr lang="it-IT" sz="2600" dirty="0" err="1"/>
              <a:t>hosts</a:t>
            </a:r>
            <a:r>
              <a:rPr lang="it-IT" sz="2600" dirty="0"/>
              <a:t>, </a:t>
            </a:r>
            <a:r>
              <a:rPr lang="it-IT" sz="2600" dirty="0" err="1"/>
              <a:t>since</a:t>
            </a:r>
            <a:r>
              <a:rPr lang="it-IT" sz="2600" dirty="0"/>
              <a:t> </a:t>
            </a:r>
            <a:r>
              <a:rPr lang="it-IT" sz="2600" dirty="0" err="1"/>
              <a:t>microbial</a:t>
            </a:r>
            <a:r>
              <a:rPr lang="it-IT" sz="2600" dirty="0"/>
              <a:t> </a:t>
            </a:r>
            <a:r>
              <a:rPr lang="it-IT" sz="2600" dirty="0" err="1"/>
              <a:t>hosts</a:t>
            </a:r>
            <a:r>
              <a:rPr lang="it-IT" sz="2600" dirty="0"/>
              <a:t> </a:t>
            </a:r>
            <a:r>
              <a:rPr lang="it-IT" sz="2600" dirty="0" err="1"/>
              <a:t>only</a:t>
            </a:r>
            <a:r>
              <a:rPr lang="it-IT" sz="2600" dirty="0"/>
              <a:t> </a:t>
            </a:r>
            <a:r>
              <a:rPr lang="it-IT" sz="2600" dirty="0" err="1"/>
              <a:t>allowed</a:t>
            </a:r>
            <a:r>
              <a:rPr lang="it-IT" sz="2600" dirty="0"/>
              <a:t> the </a:t>
            </a:r>
            <a:r>
              <a:rPr lang="it-IT" sz="2600" dirty="0" err="1"/>
              <a:t>heterologous</a:t>
            </a:r>
            <a:r>
              <a:rPr lang="it-IT" sz="2600" dirty="0"/>
              <a:t> production of </a:t>
            </a:r>
            <a:r>
              <a:rPr lang="it-IT" sz="2600" dirty="0" err="1"/>
              <a:t>artemisinin</a:t>
            </a:r>
            <a:r>
              <a:rPr lang="it-IT" sz="2600" dirty="0"/>
              <a:t> </a:t>
            </a:r>
            <a:r>
              <a:rPr lang="it-IT" sz="2600" dirty="0" err="1"/>
              <a:t>precursors</a:t>
            </a:r>
            <a:r>
              <a:rPr lang="it-IT" sz="2600" dirty="0"/>
              <a:t>, </a:t>
            </a:r>
            <a:r>
              <a:rPr lang="it-IT" sz="2600" dirty="0" err="1"/>
              <a:t>while</a:t>
            </a:r>
            <a:r>
              <a:rPr lang="it-IT" sz="2600" dirty="0"/>
              <a:t> the </a:t>
            </a:r>
            <a:r>
              <a:rPr lang="it-IT" sz="2600" dirty="0" err="1"/>
              <a:t>heterologous</a:t>
            </a:r>
            <a:r>
              <a:rPr lang="it-IT" sz="2600" dirty="0"/>
              <a:t> production of </a:t>
            </a:r>
            <a:r>
              <a:rPr lang="it-IT" sz="2600" dirty="0" err="1"/>
              <a:t>artemisinin</a:t>
            </a:r>
            <a:r>
              <a:rPr lang="it-IT" sz="2600" dirty="0"/>
              <a:t> </a:t>
            </a:r>
            <a:r>
              <a:rPr lang="it-IT" sz="2600" dirty="0" err="1"/>
              <a:t>itself</a:t>
            </a:r>
            <a:r>
              <a:rPr lang="it-IT" sz="2600" dirty="0"/>
              <a:t> </a:t>
            </a:r>
            <a:r>
              <a:rPr lang="it-IT" sz="2600" dirty="0" err="1"/>
              <a:t>could</a:t>
            </a:r>
            <a:r>
              <a:rPr lang="it-IT" sz="2600" dirty="0"/>
              <a:t> </a:t>
            </a:r>
            <a:r>
              <a:rPr lang="it-IT" sz="2600" dirty="0" err="1"/>
              <a:t>only</a:t>
            </a:r>
            <a:r>
              <a:rPr lang="it-IT" sz="2600" dirty="0"/>
              <a:t> be </a:t>
            </a:r>
            <a:r>
              <a:rPr lang="it-IT" sz="2600" dirty="0" err="1"/>
              <a:t>realized</a:t>
            </a:r>
            <a:r>
              <a:rPr lang="it-IT" sz="2600" dirty="0"/>
              <a:t> in </a:t>
            </a:r>
            <a:r>
              <a:rPr lang="it-IT" sz="2600" dirty="0" err="1"/>
              <a:t>plants</a:t>
            </a:r>
            <a:r>
              <a:rPr lang="it-IT" sz="2600" dirty="0"/>
              <a:t> so far. </a:t>
            </a:r>
          </a:p>
          <a:p>
            <a:pPr marL="342900" indent="-342900">
              <a:buFont typeface="Wingdings" pitchFamily="2" charset="2"/>
              <a:buChar char="Ø"/>
            </a:pPr>
            <a:endParaRPr lang="it-IT" sz="2600" dirty="0"/>
          </a:p>
          <a:p>
            <a:pPr marL="342900" indent="-342900">
              <a:buFont typeface="Wingdings" pitchFamily="2" charset="2"/>
              <a:buChar char="Ø"/>
            </a:pPr>
            <a:r>
              <a:rPr lang="it-IT" sz="2600" dirty="0" err="1"/>
              <a:t>Indeed</a:t>
            </a:r>
            <a:r>
              <a:rPr lang="it-IT" sz="2600" dirty="0"/>
              <a:t>, the </a:t>
            </a:r>
            <a:r>
              <a:rPr lang="it-IT" sz="2600" dirty="0" err="1"/>
              <a:t>artemisinin</a:t>
            </a:r>
            <a:r>
              <a:rPr lang="it-IT" sz="2600" dirty="0"/>
              <a:t> </a:t>
            </a:r>
            <a:r>
              <a:rPr lang="it-IT" sz="2600" dirty="0" err="1"/>
              <a:t>biosynthetic</a:t>
            </a:r>
            <a:r>
              <a:rPr lang="it-IT" sz="2600" dirty="0"/>
              <a:t> </a:t>
            </a:r>
            <a:r>
              <a:rPr lang="it-IT" sz="2600" dirty="0" err="1"/>
              <a:t>pathway</a:t>
            </a:r>
            <a:r>
              <a:rPr lang="it-IT" sz="2600" dirty="0"/>
              <a:t> </a:t>
            </a:r>
            <a:r>
              <a:rPr lang="it-IT" sz="2600" dirty="0" err="1"/>
              <a:t>was</a:t>
            </a:r>
            <a:r>
              <a:rPr lang="it-IT" sz="2600" dirty="0"/>
              <a:t> </a:t>
            </a:r>
            <a:r>
              <a:rPr lang="it-IT" sz="2600" dirty="0" err="1"/>
              <a:t>transfered</a:t>
            </a:r>
            <a:r>
              <a:rPr lang="it-IT" sz="2600" dirty="0"/>
              <a:t> </a:t>
            </a:r>
            <a:r>
              <a:rPr lang="it-IT" sz="2600" dirty="0" err="1"/>
              <a:t>into</a:t>
            </a:r>
            <a:r>
              <a:rPr lang="it-IT" sz="2600" dirty="0"/>
              <a:t> </a:t>
            </a:r>
            <a:r>
              <a:rPr lang="it-IT" sz="2600" dirty="0" err="1"/>
              <a:t>tobacco</a:t>
            </a:r>
            <a:r>
              <a:rPr lang="it-IT" sz="2600" dirty="0"/>
              <a:t> </a:t>
            </a:r>
            <a:r>
              <a:rPr lang="it-IT" sz="2600" dirty="0" err="1"/>
              <a:t>plants</a:t>
            </a:r>
            <a:r>
              <a:rPr lang="it-IT" sz="2600" dirty="0"/>
              <a:t>, </a:t>
            </a:r>
            <a:r>
              <a:rPr lang="it-IT" sz="2600" dirty="0" err="1"/>
              <a:t>using</a:t>
            </a:r>
            <a:r>
              <a:rPr lang="it-IT" sz="2600" dirty="0"/>
              <a:t> a mega </a:t>
            </a:r>
            <a:r>
              <a:rPr lang="it-IT" sz="2600" dirty="0" err="1"/>
              <a:t>vector</a:t>
            </a:r>
            <a:r>
              <a:rPr lang="it-IT" sz="2600" dirty="0"/>
              <a:t> </a:t>
            </a:r>
            <a:r>
              <a:rPr lang="it-IT" sz="2600" dirty="0" err="1"/>
              <a:t>construct</a:t>
            </a:r>
            <a:r>
              <a:rPr lang="it-IT" sz="2600" dirty="0"/>
              <a:t> </a:t>
            </a:r>
            <a:r>
              <a:rPr lang="it-IT" sz="2600" dirty="0" err="1"/>
              <a:t>that</a:t>
            </a:r>
            <a:r>
              <a:rPr lang="it-IT" sz="2600" dirty="0"/>
              <a:t> </a:t>
            </a:r>
            <a:r>
              <a:rPr lang="it-IT" sz="2600" dirty="0" err="1"/>
              <a:t>consisted</a:t>
            </a:r>
            <a:r>
              <a:rPr lang="it-IT" sz="2600" dirty="0"/>
              <a:t> of </a:t>
            </a:r>
            <a:r>
              <a:rPr lang="it-IT" sz="2600" dirty="0" err="1"/>
              <a:t>five</a:t>
            </a:r>
            <a:r>
              <a:rPr lang="it-IT" sz="2600" dirty="0"/>
              <a:t> </a:t>
            </a:r>
            <a:r>
              <a:rPr lang="it-IT" sz="2600" dirty="0" err="1"/>
              <a:t>plant</a:t>
            </a:r>
            <a:r>
              <a:rPr lang="it-IT" sz="2600" dirty="0"/>
              <a:t>- and </a:t>
            </a:r>
            <a:r>
              <a:rPr lang="it-IT" sz="2600" dirty="0" err="1"/>
              <a:t>yeast-derived</a:t>
            </a:r>
            <a:r>
              <a:rPr lang="it-IT" sz="2600" dirty="0"/>
              <a:t> </a:t>
            </a:r>
            <a:r>
              <a:rPr lang="it-IT" sz="2600" dirty="0" err="1"/>
              <a:t>genes</a:t>
            </a:r>
            <a:r>
              <a:rPr lang="it-IT" sz="2600" dirty="0"/>
              <a:t> </a:t>
            </a:r>
            <a:r>
              <a:rPr lang="it-IT" sz="2600" dirty="0" err="1"/>
              <a:t>involved</a:t>
            </a:r>
            <a:r>
              <a:rPr lang="it-IT" sz="2600" dirty="0"/>
              <a:t> in the </a:t>
            </a:r>
            <a:r>
              <a:rPr lang="it-IT" sz="2600" dirty="0" err="1"/>
              <a:t>mevalonate</a:t>
            </a:r>
            <a:r>
              <a:rPr lang="it-IT" sz="2600" dirty="0"/>
              <a:t> and </a:t>
            </a:r>
            <a:r>
              <a:rPr lang="it-IT" sz="2600" dirty="0" err="1"/>
              <a:t>artemisinin</a:t>
            </a:r>
            <a:r>
              <a:rPr lang="it-IT" sz="2600" dirty="0"/>
              <a:t> </a:t>
            </a:r>
            <a:r>
              <a:rPr lang="it-IT" sz="2600" dirty="0" err="1"/>
              <a:t>biosynthetic</a:t>
            </a:r>
            <a:r>
              <a:rPr lang="it-IT" sz="2600" dirty="0"/>
              <a:t> </a:t>
            </a:r>
            <a:r>
              <a:rPr lang="it-IT" sz="2600" dirty="0" err="1"/>
              <a:t>pathway</a:t>
            </a:r>
            <a:r>
              <a:rPr lang="it-IT" sz="2600" dirty="0"/>
              <a:t>, </a:t>
            </a:r>
            <a:r>
              <a:rPr lang="it-IT" sz="2600" dirty="0" err="1"/>
              <a:t>all</a:t>
            </a:r>
            <a:r>
              <a:rPr lang="it-IT" sz="2600" dirty="0"/>
              <a:t> of </a:t>
            </a:r>
            <a:r>
              <a:rPr lang="it-IT" sz="2600" dirty="0" err="1"/>
              <a:t>them</a:t>
            </a:r>
            <a:r>
              <a:rPr lang="it-IT" sz="2600" dirty="0"/>
              <a:t> </a:t>
            </a:r>
            <a:r>
              <a:rPr lang="it-IT" sz="2600" dirty="0" err="1"/>
              <a:t>regulated</a:t>
            </a:r>
            <a:r>
              <a:rPr lang="it-IT" sz="2600" dirty="0"/>
              <a:t> by </a:t>
            </a:r>
            <a:r>
              <a:rPr lang="it-IT" sz="2600" dirty="0" err="1"/>
              <a:t>distinct</a:t>
            </a:r>
            <a:r>
              <a:rPr lang="it-IT" sz="2600" dirty="0"/>
              <a:t> </a:t>
            </a:r>
            <a:r>
              <a:rPr lang="it-IT" sz="2600" dirty="0" err="1"/>
              <a:t>constitutive</a:t>
            </a:r>
            <a:r>
              <a:rPr lang="it-IT" sz="2600" dirty="0"/>
              <a:t> promoters. The gene </a:t>
            </a:r>
            <a:r>
              <a:rPr lang="it-IT" sz="2600" dirty="0" err="1"/>
              <a:t>products</a:t>
            </a:r>
            <a:r>
              <a:rPr lang="it-IT" sz="2600" dirty="0"/>
              <a:t> </a:t>
            </a:r>
            <a:r>
              <a:rPr lang="it-IT" sz="2600" dirty="0" err="1"/>
              <a:t>were</a:t>
            </a:r>
            <a:r>
              <a:rPr lang="it-IT" sz="2600" dirty="0"/>
              <a:t> </a:t>
            </a:r>
            <a:r>
              <a:rPr lang="it-IT" sz="2600" dirty="0" err="1"/>
              <a:t>targeted</a:t>
            </a:r>
            <a:r>
              <a:rPr lang="it-IT" sz="2600" dirty="0"/>
              <a:t> to diverse </a:t>
            </a:r>
            <a:r>
              <a:rPr lang="it-IT" sz="2600" dirty="0" err="1"/>
              <a:t>cellular</a:t>
            </a:r>
            <a:r>
              <a:rPr lang="it-IT" sz="2600" dirty="0"/>
              <a:t> </a:t>
            </a:r>
            <a:r>
              <a:rPr lang="it-IT" sz="2600" dirty="0" err="1"/>
              <a:t>compartments</a:t>
            </a:r>
            <a:r>
              <a:rPr lang="it-IT" sz="2600" dirty="0"/>
              <a:t> to </a:t>
            </a:r>
            <a:r>
              <a:rPr lang="it-IT" sz="2600" dirty="0" err="1"/>
              <a:t>increase</a:t>
            </a:r>
            <a:r>
              <a:rPr lang="it-IT" sz="2600" dirty="0"/>
              <a:t> precursor </a:t>
            </a:r>
            <a:r>
              <a:rPr lang="it-IT" sz="2600" dirty="0" err="1"/>
              <a:t>availability</a:t>
            </a:r>
            <a:r>
              <a:rPr lang="it-IT" sz="2600" dirty="0"/>
              <a:t>. </a:t>
            </a:r>
          </a:p>
          <a:p>
            <a:pPr marL="342900" indent="-342900">
              <a:buFont typeface="Wingdings" pitchFamily="2" charset="2"/>
              <a:buChar char="Ø"/>
            </a:pPr>
            <a:endParaRPr lang="it-IT" sz="2600" dirty="0"/>
          </a:p>
          <a:p>
            <a:pPr marL="342900" indent="-342900">
              <a:buFont typeface="Wingdings" pitchFamily="2" charset="2"/>
              <a:buChar char="Ø"/>
            </a:pPr>
            <a:r>
              <a:rPr lang="it-IT" sz="2600" dirty="0"/>
              <a:t>With </a:t>
            </a:r>
            <a:r>
              <a:rPr lang="it-IT" sz="2600" dirty="0" err="1"/>
              <a:t>this</a:t>
            </a:r>
            <a:r>
              <a:rPr lang="it-IT" sz="2600" dirty="0"/>
              <a:t> </a:t>
            </a:r>
            <a:r>
              <a:rPr lang="it-IT" sz="2600" dirty="0" err="1"/>
              <a:t>approach</a:t>
            </a:r>
            <a:r>
              <a:rPr lang="it-IT" sz="2600" dirty="0"/>
              <a:t>, the </a:t>
            </a:r>
            <a:r>
              <a:rPr lang="it-IT" sz="2600" dirty="0" err="1"/>
              <a:t>accumulation</a:t>
            </a:r>
            <a:r>
              <a:rPr lang="it-IT" sz="2600" dirty="0"/>
              <a:t> </a:t>
            </a:r>
            <a:r>
              <a:rPr lang="it-IT" sz="2600" dirty="0" err="1"/>
              <a:t>levels</a:t>
            </a:r>
            <a:r>
              <a:rPr lang="it-IT" sz="2600" dirty="0"/>
              <a:t> </a:t>
            </a:r>
            <a:r>
              <a:rPr lang="it-IT" sz="2600" dirty="0" err="1"/>
              <a:t>that</a:t>
            </a:r>
            <a:r>
              <a:rPr lang="it-IT" sz="2600" dirty="0"/>
              <a:t> </a:t>
            </a:r>
            <a:r>
              <a:rPr lang="it-IT" sz="2600" dirty="0" err="1"/>
              <a:t>ranged</a:t>
            </a:r>
            <a:r>
              <a:rPr lang="it-IT" sz="2600" dirty="0"/>
              <a:t> </a:t>
            </a:r>
            <a:r>
              <a:rPr lang="it-IT" sz="2600" dirty="0" err="1"/>
              <a:t>around</a:t>
            </a:r>
            <a:r>
              <a:rPr lang="it-IT" sz="2600" dirty="0"/>
              <a:t> 7 </a:t>
            </a:r>
            <a:r>
              <a:rPr lang="el-GR" sz="2600" dirty="0"/>
              <a:t>μ</a:t>
            </a:r>
            <a:r>
              <a:rPr lang="it-IT" sz="2600" dirty="0"/>
              <a:t>g/g </a:t>
            </a:r>
            <a:r>
              <a:rPr lang="it-IT" sz="2600" dirty="0" err="1"/>
              <a:t>biomass</a:t>
            </a:r>
            <a:r>
              <a:rPr lang="it-IT" sz="2600" dirty="0"/>
              <a:t> dry </a:t>
            </a:r>
            <a:r>
              <a:rPr lang="it-IT" sz="2600" dirty="0" err="1"/>
              <a:t>weight</a:t>
            </a:r>
            <a:r>
              <a:rPr lang="it-IT" sz="2600" dirty="0"/>
              <a:t> are </a:t>
            </a:r>
            <a:r>
              <a:rPr lang="it-IT" sz="2600" dirty="0" err="1"/>
              <a:t>currently</a:t>
            </a:r>
            <a:r>
              <a:rPr lang="it-IT" sz="2600" dirty="0"/>
              <a:t> </a:t>
            </a:r>
            <a:r>
              <a:rPr lang="it-IT" sz="2600" dirty="0" err="1"/>
              <a:t>too</a:t>
            </a:r>
            <a:r>
              <a:rPr lang="it-IT" sz="2600" dirty="0"/>
              <a:t> </a:t>
            </a:r>
            <a:r>
              <a:rPr lang="it-IT" sz="2600" dirty="0" err="1"/>
              <a:t>low</a:t>
            </a:r>
            <a:r>
              <a:rPr lang="it-IT" sz="2600" dirty="0"/>
              <a:t> to compete with </a:t>
            </a:r>
            <a:r>
              <a:rPr lang="it-IT" sz="2600" dirty="0" err="1"/>
              <a:t>other</a:t>
            </a:r>
            <a:r>
              <a:rPr lang="it-IT" sz="2600" dirty="0"/>
              <a:t> production </a:t>
            </a:r>
            <a:r>
              <a:rPr lang="it-IT" sz="2600" dirty="0" err="1"/>
              <a:t>alternatives</a:t>
            </a:r>
            <a:r>
              <a:rPr lang="it-IT" sz="2600" dirty="0"/>
              <a:t>. </a:t>
            </a:r>
          </a:p>
        </p:txBody>
      </p:sp>
      <p:sp>
        <p:nvSpPr>
          <p:cNvPr id="3" name="Segnaposto numero diapositiva 2">
            <a:extLst>
              <a:ext uri="{FF2B5EF4-FFF2-40B4-BE49-F238E27FC236}">
                <a16:creationId xmlns:a16="http://schemas.microsoft.com/office/drawing/2014/main" id="{86DED336-F108-864A-8BF2-8FF2E8C80CF8}"/>
              </a:ext>
            </a:extLst>
          </p:cNvPr>
          <p:cNvSpPr>
            <a:spLocks noGrp="1"/>
          </p:cNvSpPr>
          <p:nvPr>
            <p:ph type="sldNum" sz="quarter" idx="12"/>
          </p:nvPr>
        </p:nvSpPr>
        <p:spPr/>
        <p:txBody>
          <a:bodyPr/>
          <a:lstStyle/>
          <a:p>
            <a:fld id="{94F455BA-834C-2144-8D91-861DB94FAEBF}" type="slidenum">
              <a:rPr lang="it-IT" smtClean="0"/>
              <a:t>32</a:t>
            </a:fld>
            <a:endParaRPr lang="it-IT"/>
          </a:p>
        </p:txBody>
      </p:sp>
    </p:spTree>
    <p:extLst>
      <p:ext uri="{BB962C8B-B14F-4D97-AF65-F5344CB8AC3E}">
        <p14:creationId xmlns:p14="http://schemas.microsoft.com/office/powerpoint/2010/main" val="3606173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MajorProce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730" y="1522446"/>
            <a:ext cx="4583106" cy="4347350"/>
          </a:xfrm>
          <a:prstGeom prst="rect">
            <a:avLst/>
          </a:prstGeom>
        </p:spPr>
      </p:pic>
      <p:sp>
        <p:nvSpPr>
          <p:cNvPr id="7" name="CasellaDiTesto 6"/>
          <p:cNvSpPr txBox="1"/>
          <p:nvPr/>
        </p:nvSpPr>
        <p:spPr>
          <a:xfrm>
            <a:off x="547822" y="6083211"/>
            <a:ext cx="11284917" cy="400110"/>
          </a:xfrm>
          <a:prstGeom prst="rect">
            <a:avLst/>
          </a:prstGeom>
          <a:noFill/>
        </p:spPr>
        <p:txBody>
          <a:bodyPr wrap="square" rtlCol="0">
            <a:spAutoFit/>
          </a:bodyPr>
          <a:lstStyle/>
          <a:p>
            <a:r>
              <a:rPr lang="it-IT" sz="2000" dirty="0">
                <a:cs typeface="Arial"/>
              </a:rPr>
              <a:t>The major </a:t>
            </a:r>
            <a:r>
              <a:rPr lang="it-IT" sz="2000" dirty="0" err="1">
                <a:cs typeface="Arial"/>
              </a:rPr>
              <a:t>processes</a:t>
            </a:r>
            <a:r>
              <a:rPr lang="it-IT" sz="2000" dirty="0">
                <a:cs typeface="Arial"/>
              </a:rPr>
              <a:t> </a:t>
            </a:r>
            <a:r>
              <a:rPr lang="it-IT" sz="2000" dirty="0" err="1">
                <a:cs typeface="Arial"/>
              </a:rPr>
              <a:t>involved</a:t>
            </a:r>
            <a:r>
              <a:rPr lang="it-IT" sz="2000" dirty="0">
                <a:cs typeface="Arial"/>
              </a:rPr>
              <a:t> in the </a:t>
            </a:r>
            <a:r>
              <a:rPr lang="it-IT" sz="2000" dirty="0" err="1">
                <a:cs typeface="Arial"/>
              </a:rPr>
              <a:t>discovery</a:t>
            </a:r>
            <a:r>
              <a:rPr lang="it-IT" sz="2000" dirty="0">
                <a:cs typeface="Arial"/>
              </a:rPr>
              <a:t> and </a:t>
            </a:r>
            <a:r>
              <a:rPr lang="it-IT" sz="2000" dirty="0" err="1">
                <a:cs typeface="Arial"/>
              </a:rPr>
              <a:t>development</a:t>
            </a:r>
            <a:r>
              <a:rPr lang="it-IT" sz="2000" dirty="0">
                <a:cs typeface="Arial"/>
              </a:rPr>
              <a:t> of </a:t>
            </a:r>
            <a:r>
              <a:rPr lang="it-IT" sz="2000" dirty="0" err="1">
                <a:cs typeface="Arial"/>
              </a:rPr>
              <a:t>natural</a:t>
            </a:r>
            <a:r>
              <a:rPr lang="it-IT" sz="2000" dirty="0">
                <a:cs typeface="Arial"/>
              </a:rPr>
              <a:t> </a:t>
            </a:r>
            <a:r>
              <a:rPr lang="it-IT" sz="2000" dirty="0" err="1">
                <a:cs typeface="Arial"/>
              </a:rPr>
              <a:t>products</a:t>
            </a:r>
            <a:r>
              <a:rPr lang="it-IT" sz="2000" dirty="0">
                <a:cs typeface="Arial"/>
              </a:rPr>
              <a:t> from </a:t>
            </a:r>
            <a:r>
              <a:rPr lang="it-IT" sz="2000" dirty="0" err="1">
                <a:cs typeface="Arial"/>
              </a:rPr>
              <a:t>botanical</a:t>
            </a:r>
            <a:r>
              <a:rPr lang="it-IT" sz="2000" dirty="0">
                <a:cs typeface="Arial"/>
              </a:rPr>
              <a:t> </a:t>
            </a:r>
            <a:r>
              <a:rPr lang="it-IT" sz="2000" dirty="0" err="1">
                <a:cs typeface="Arial"/>
              </a:rPr>
              <a:t>sources</a:t>
            </a:r>
            <a:endParaRPr lang="it-IT" sz="2000" dirty="0">
              <a:cs typeface="Arial"/>
            </a:endParaRPr>
          </a:p>
        </p:txBody>
      </p:sp>
      <p:sp>
        <p:nvSpPr>
          <p:cNvPr id="8" name="CasellaDiTesto 7"/>
          <p:cNvSpPr txBox="1"/>
          <p:nvPr/>
        </p:nvSpPr>
        <p:spPr>
          <a:xfrm>
            <a:off x="2058715" y="223002"/>
            <a:ext cx="8263133" cy="1200329"/>
          </a:xfrm>
          <a:prstGeom prst="rect">
            <a:avLst/>
          </a:prstGeom>
          <a:noFill/>
        </p:spPr>
        <p:txBody>
          <a:bodyPr wrap="square" rtlCol="0">
            <a:spAutoFit/>
          </a:bodyPr>
          <a:lstStyle/>
          <a:p>
            <a:pPr algn="ctr"/>
            <a:r>
              <a:rPr lang="it-IT" b="1" i="1" dirty="0">
                <a:cs typeface="Calibri" panose="020F0502020204030204" pitchFamily="34" charset="0"/>
              </a:rPr>
              <a:t>M</a:t>
            </a:r>
            <a:r>
              <a:rPr lang="ro-RO" b="1" i="1" dirty="0">
                <a:cs typeface="Calibri" panose="020F0502020204030204" pitchFamily="34" charset="0"/>
              </a:rPr>
              <a:t>olecules </a:t>
            </a:r>
            <a:r>
              <a:rPr lang="ro-RO" b="1" dirty="0">
                <a:cs typeface="Calibri" panose="020F0502020204030204" pitchFamily="34" charset="0"/>
              </a:rPr>
              <a:t>,  </a:t>
            </a:r>
            <a:r>
              <a:rPr lang="ro-RO" sz="1400" b="1" dirty="0">
                <a:cs typeface="Calibri" panose="020F0502020204030204" pitchFamily="34" charset="0"/>
              </a:rPr>
              <a:t>2022,27,349</a:t>
            </a:r>
            <a:endParaRPr lang="ro-RO" sz="1400" b="1" i="1" dirty="0">
              <a:cs typeface="Calibri" panose="020F0502020204030204" pitchFamily="34" charset="0"/>
            </a:endParaRPr>
          </a:p>
          <a:p>
            <a:pPr algn="ctr"/>
            <a:r>
              <a:rPr lang="en-US" sz="1400" dirty="0">
                <a:cs typeface="Calibri" panose="020F0502020204030204" pitchFamily="34" charset="0"/>
              </a:rPr>
              <a:t>Modern Approaches in the Discovery and Development of</a:t>
            </a:r>
          </a:p>
          <a:p>
            <a:pPr algn="ctr"/>
            <a:r>
              <a:rPr lang="en-US" sz="1400" dirty="0">
                <a:cs typeface="Calibri" panose="020F0502020204030204" pitchFamily="34" charset="0"/>
              </a:rPr>
              <a:t>Plant-Based Natural Products and Their Analogues as Potential</a:t>
            </a:r>
          </a:p>
          <a:p>
            <a:pPr algn="ctr"/>
            <a:r>
              <a:rPr lang="en-US" sz="1400" dirty="0">
                <a:cs typeface="Calibri" panose="020F0502020204030204" pitchFamily="34" charset="0"/>
              </a:rPr>
              <a:t>Therapeutic Agents</a:t>
            </a:r>
          </a:p>
          <a:p>
            <a:pPr algn="ctr"/>
            <a:r>
              <a:rPr lang="en-US" sz="1200" dirty="0" err="1">
                <a:cs typeface="Calibri" panose="020F0502020204030204" pitchFamily="34" charset="0"/>
              </a:rPr>
              <a:t>Asim</a:t>
            </a:r>
            <a:r>
              <a:rPr lang="en-US" sz="1200" dirty="0">
                <a:cs typeface="Calibri" panose="020F0502020204030204" pitchFamily="34" charset="0"/>
              </a:rPr>
              <a:t> </a:t>
            </a:r>
            <a:r>
              <a:rPr lang="en-US" sz="1200" dirty="0" err="1">
                <a:cs typeface="Calibri" panose="020F0502020204030204" pitchFamily="34" charset="0"/>
              </a:rPr>
              <a:t>Najmi</a:t>
            </a:r>
            <a:r>
              <a:rPr lang="en-US" sz="1200" dirty="0">
                <a:cs typeface="Calibri" panose="020F0502020204030204" pitchFamily="34" charset="0"/>
              </a:rPr>
              <a:t> 1, </a:t>
            </a:r>
            <a:r>
              <a:rPr lang="en-US" sz="1200" dirty="0" err="1">
                <a:cs typeface="Calibri" panose="020F0502020204030204" pitchFamily="34" charset="0"/>
              </a:rPr>
              <a:t>Sadique</a:t>
            </a:r>
            <a:r>
              <a:rPr lang="en-US" sz="1200" dirty="0">
                <a:cs typeface="Calibri" panose="020F0502020204030204" pitchFamily="34" charset="0"/>
              </a:rPr>
              <a:t> A. </a:t>
            </a:r>
            <a:r>
              <a:rPr lang="en-US" sz="1200" dirty="0" err="1">
                <a:cs typeface="Calibri" panose="020F0502020204030204" pitchFamily="34" charset="0"/>
              </a:rPr>
              <a:t>Javed</a:t>
            </a:r>
            <a:r>
              <a:rPr lang="en-US" sz="1200" dirty="0">
                <a:cs typeface="Calibri" panose="020F0502020204030204" pitchFamily="34" charset="0"/>
              </a:rPr>
              <a:t> 1,* , Mohammed Al Bratty 1 and Hassan A. </a:t>
            </a:r>
            <a:r>
              <a:rPr lang="en-US" sz="1200" dirty="0" err="1">
                <a:cs typeface="Calibri" panose="020F0502020204030204" pitchFamily="34" charset="0"/>
              </a:rPr>
              <a:t>Alhazmi</a:t>
            </a:r>
            <a:r>
              <a:rPr lang="en-US" sz="1200" dirty="0">
                <a:cs typeface="Calibri" panose="020F0502020204030204" pitchFamily="34" charset="0"/>
              </a:rPr>
              <a:t> 1,2</a:t>
            </a:r>
            <a:endParaRPr lang="it-IT" sz="1200" dirty="0">
              <a:cs typeface="Calibri" panose="020F0502020204030204" pitchFamily="34" charset="0"/>
            </a:endParaRPr>
          </a:p>
        </p:txBody>
      </p:sp>
    </p:spTree>
    <p:extLst>
      <p:ext uri="{BB962C8B-B14F-4D97-AF65-F5344CB8AC3E}">
        <p14:creationId xmlns:p14="http://schemas.microsoft.com/office/powerpoint/2010/main" val="903033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Outlin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701" y="505898"/>
            <a:ext cx="5568054" cy="5516971"/>
          </a:xfrm>
          <a:prstGeom prst="rect">
            <a:avLst/>
          </a:prstGeom>
        </p:spPr>
      </p:pic>
      <p:sp>
        <p:nvSpPr>
          <p:cNvPr id="6" name="CasellaDiTesto 5"/>
          <p:cNvSpPr txBox="1"/>
          <p:nvPr/>
        </p:nvSpPr>
        <p:spPr>
          <a:xfrm>
            <a:off x="825500" y="6179403"/>
            <a:ext cx="11264900" cy="400110"/>
          </a:xfrm>
          <a:prstGeom prst="rect">
            <a:avLst/>
          </a:prstGeom>
          <a:noFill/>
        </p:spPr>
        <p:txBody>
          <a:bodyPr wrap="square" rtlCol="0">
            <a:spAutoFit/>
          </a:bodyPr>
          <a:lstStyle/>
          <a:p>
            <a:r>
              <a:rPr lang="en-US" sz="2000" dirty="0">
                <a:cs typeface="Arial"/>
              </a:rPr>
              <a:t>An outline of parallel approach for biological activity guided fractionation of plant extracts</a:t>
            </a:r>
            <a:endParaRPr lang="it-IT" sz="2000" dirty="0">
              <a:cs typeface="Arial"/>
            </a:endParaRPr>
          </a:p>
        </p:txBody>
      </p:sp>
    </p:spTree>
    <p:extLst>
      <p:ext uri="{BB962C8B-B14F-4D97-AF65-F5344CB8AC3E}">
        <p14:creationId xmlns:p14="http://schemas.microsoft.com/office/powerpoint/2010/main" val="2185833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equent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486" y="0"/>
            <a:ext cx="5107183" cy="6100476"/>
          </a:xfrm>
          <a:prstGeom prst="rect">
            <a:avLst/>
          </a:prstGeom>
        </p:spPr>
      </p:pic>
      <p:sp>
        <p:nvSpPr>
          <p:cNvPr id="5" name="CasellaDiTesto 4"/>
          <p:cNvSpPr txBox="1"/>
          <p:nvPr/>
        </p:nvSpPr>
        <p:spPr>
          <a:xfrm>
            <a:off x="1197927" y="6309380"/>
            <a:ext cx="9766300"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An outline of sequential approach for biological activity guided fractionation of </a:t>
            </a:r>
            <a:r>
              <a:rPr lang="fr-FR" sz="2000" dirty="0">
                <a:latin typeface="Calibri" panose="020F0502020204030204" pitchFamily="34" charset="0"/>
                <a:cs typeface="Calibri" panose="020F0502020204030204" pitchFamily="34" charset="0"/>
              </a:rPr>
              <a:t>plant </a:t>
            </a:r>
            <a:r>
              <a:rPr lang="fr-FR" sz="2000" dirty="0" err="1">
                <a:latin typeface="Calibri" panose="020F0502020204030204" pitchFamily="34" charset="0"/>
                <a:cs typeface="Calibri" panose="020F0502020204030204" pitchFamily="34" charset="0"/>
              </a:rPr>
              <a:t>extract</a:t>
            </a:r>
            <a:r>
              <a:rPr lang="fr-FR" sz="2000" dirty="0">
                <a:latin typeface="Calibri" panose="020F0502020204030204" pitchFamily="34" charset="0"/>
                <a:cs typeface="Calibri" panose="020F0502020204030204" pitchFamily="34" charset="0"/>
              </a:rPr>
              <a:t>.</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9084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urific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796" y="635000"/>
            <a:ext cx="7900550" cy="4996298"/>
          </a:xfrm>
          <a:prstGeom prst="rect">
            <a:avLst/>
          </a:prstGeom>
        </p:spPr>
      </p:pic>
      <p:sp>
        <p:nvSpPr>
          <p:cNvPr id="5" name="CasellaDiTesto 4"/>
          <p:cNvSpPr txBox="1"/>
          <p:nvPr/>
        </p:nvSpPr>
        <p:spPr>
          <a:xfrm>
            <a:off x="2860124" y="6081383"/>
            <a:ext cx="6415539"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An outline for structural elucidation of new phytochemicals.</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630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lantSele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652322"/>
            <a:ext cx="7456875" cy="5224444"/>
          </a:xfrm>
          <a:prstGeom prst="rect">
            <a:avLst/>
          </a:prstGeom>
        </p:spPr>
      </p:pic>
      <p:sp>
        <p:nvSpPr>
          <p:cNvPr id="5" name="CasellaDiTesto 4"/>
          <p:cNvSpPr txBox="1"/>
          <p:nvPr/>
        </p:nvSpPr>
        <p:spPr>
          <a:xfrm>
            <a:off x="965420" y="6049978"/>
            <a:ext cx="10551286"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The overall approaches in modern drug discovery and development process from botanical sources</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43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trengt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812" y="869993"/>
            <a:ext cx="8270213" cy="4978285"/>
          </a:xfrm>
          <a:prstGeom prst="rect">
            <a:avLst/>
          </a:prstGeom>
        </p:spPr>
      </p:pic>
    </p:spTree>
    <p:extLst>
      <p:ext uri="{BB962C8B-B14F-4D97-AF65-F5344CB8AC3E}">
        <p14:creationId xmlns:p14="http://schemas.microsoft.com/office/powerpoint/2010/main" val="7322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B078030-16DF-0249-8D5B-0B4FAF9513F6}"/>
              </a:ext>
            </a:extLst>
          </p:cNvPr>
          <p:cNvPicPr>
            <a:picLocks noChangeAspect="1"/>
          </p:cNvPicPr>
          <p:nvPr/>
        </p:nvPicPr>
        <p:blipFill rotWithShape="1">
          <a:blip r:embed="rId2"/>
          <a:srcRect t="51296"/>
          <a:stretch/>
        </p:blipFill>
        <p:spPr>
          <a:xfrm>
            <a:off x="2578100" y="-10390"/>
            <a:ext cx="8068310" cy="6868390"/>
          </a:xfrm>
          <a:prstGeom prst="rect">
            <a:avLst/>
          </a:prstGeom>
        </p:spPr>
      </p:pic>
      <p:sp>
        <p:nvSpPr>
          <p:cNvPr id="3" name="Segnaposto numero diapositiva 2">
            <a:extLst>
              <a:ext uri="{FF2B5EF4-FFF2-40B4-BE49-F238E27FC236}">
                <a16:creationId xmlns:a16="http://schemas.microsoft.com/office/drawing/2014/main" id="{C7A83045-2521-E04D-85BF-8534D64DD404}"/>
              </a:ext>
            </a:extLst>
          </p:cNvPr>
          <p:cNvSpPr>
            <a:spLocks noGrp="1"/>
          </p:cNvSpPr>
          <p:nvPr>
            <p:ph type="sldNum" sz="quarter" idx="12"/>
          </p:nvPr>
        </p:nvSpPr>
        <p:spPr/>
        <p:txBody>
          <a:bodyPr/>
          <a:lstStyle/>
          <a:p>
            <a:fld id="{94F455BA-834C-2144-8D91-861DB94FAEBF}" type="slidenum">
              <a:rPr lang="it-IT" smtClean="0"/>
              <a:t>4</a:t>
            </a:fld>
            <a:endParaRPr lang="it-IT"/>
          </a:p>
        </p:txBody>
      </p:sp>
    </p:spTree>
    <p:extLst>
      <p:ext uri="{BB962C8B-B14F-4D97-AF65-F5344CB8AC3E}">
        <p14:creationId xmlns:p14="http://schemas.microsoft.com/office/powerpoint/2010/main" val="191675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833174-9C69-BB42-B9BC-AF659D923AA7}"/>
              </a:ext>
            </a:extLst>
          </p:cNvPr>
          <p:cNvPicPr>
            <a:picLocks noChangeAspect="1"/>
          </p:cNvPicPr>
          <p:nvPr/>
        </p:nvPicPr>
        <p:blipFill rotWithShape="1">
          <a:blip r:embed="rId2"/>
          <a:srcRect b="49444"/>
          <a:stretch/>
        </p:blipFill>
        <p:spPr>
          <a:xfrm>
            <a:off x="2197768" y="165099"/>
            <a:ext cx="8114632" cy="6441781"/>
          </a:xfrm>
          <a:prstGeom prst="rect">
            <a:avLst/>
          </a:prstGeom>
        </p:spPr>
      </p:pic>
      <p:sp>
        <p:nvSpPr>
          <p:cNvPr id="2" name="Segnaposto numero diapositiva 1">
            <a:extLst>
              <a:ext uri="{FF2B5EF4-FFF2-40B4-BE49-F238E27FC236}">
                <a16:creationId xmlns:a16="http://schemas.microsoft.com/office/drawing/2014/main" id="{1007513B-EEB4-C543-B41A-448088AE7AFB}"/>
              </a:ext>
            </a:extLst>
          </p:cNvPr>
          <p:cNvSpPr>
            <a:spLocks noGrp="1"/>
          </p:cNvSpPr>
          <p:nvPr>
            <p:ph type="sldNum" sz="quarter" idx="12"/>
          </p:nvPr>
        </p:nvSpPr>
        <p:spPr/>
        <p:txBody>
          <a:bodyPr/>
          <a:lstStyle/>
          <a:p>
            <a:fld id="{94F455BA-834C-2144-8D91-861DB94FAEBF}" type="slidenum">
              <a:rPr lang="it-IT" smtClean="0"/>
              <a:t>5</a:t>
            </a:fld>
            <a:endParaRPr lang="it-IT"/>
          </a:p>
        </p:txBody>
      </p:sp>
    </p:spTree>
    <p:extLst>
      <p:ext uri="{BB962C8B-B14F-4D97-AF65-F5344CB8AC3E}">
        <p14:creationId xmlns:p14="http://schemas.microsoft.com/office/powerpoint/2010/main" val="427613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93D11D0-1637-A34E-B651-5346DCE39C05}"/>
              </a:ext>
            </a:extLst>
          </p:cNvPr>
          <p:cNvPicPr>
            <a:picLocks noChangeAspect="1"/>
          </p:cNvPicPr>
          <p:nvPr/>
        </p:nvPicPr>
        <p:blipFill rotWithShape="1">
          <a:blip r:embed="rId2"/>
          <a:srcRect t="50370"/>
          <a:stretch/>
        </p:blipFill>
        <p:spPr>
          <a:xfrm>
            <a:off x="2006600" y="187705"/>
            <a:ext cx="8217024" cy="6403595"/>
          </a:xfrm>
          <a:prstGeom prst="rect">
            <a:avLst/>
          </a:prstGeom>
        </p:spPr>
      </p:pic>
      <p:sp>
        <p:nvSpPr>
          <p:cNvPr id="3" name="Segnaposto numero diapositiva 2">
            <a:extLst>
              <a:ext uri="{FF2B5EF4-FFF2-40B4-BE49-F238E27FC236}">
                <a16:creationId xmlns:a16="http://schemas.microsoft.com/office/drawing/2014/main" id="{D87B02DF-16AF-0B47-AE4A-698C97952882}"/>
              </a:ext>
            </a:extLst>
          </p:cNvPr>
          <p:cNvSpPr>
            <a:spLocks noGrp="1"/>
          </p:cNvSpPr>
          <p:nvPr>
            <p:ph type="sldNum" sz="quarter" idx="12"/>
          </p:nvPr>
        </p:nvSpPr>
        <p:spPr/>
        <p:txBody>
          <a:bodyPr/>
          <a:lstStyle/>
          <a:p>
            <a:fld id="{94F455BA-834C-2144-8D91-861DB94FAEBF}" type="slidenum">
              <a:rPr lang="it-IT" smtClean="0"/>
              <a:t>6</a:t>
            </a:fld>
            <a:endParaRPr lang="it-IT"/>
          </a:p>
        </p:txBody>
      </p:sp>
    </p:spTree>
    <p:extLst>
      <p:ext uri="{BB962C8B-B14F-4D97-AF65-F5344CB8AC3E}">
        <p14:creationId xmlns:p14="http://schemas.microsoft.com/office/powerpoint/2010/main" val="372339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E39C6D5-AE99-514D-85AC-3ECD798BEC3B}"/>
              </a:ext>
            </a:extLst>
          </p:cNvPr>
          <p:cNvPicPr>
            <a:picLocks noChangeAspect="1"/>
          </p:cNvPicPr>
          <p:nvPr/>
        </p:nvPicPr>
        <p:blipFill>
          <a:blip r:embed="rId2"/>
          <a:stretch>
            <a:fillRect/>
          </a:stretch>
        </p:blipFill>
        <p:spPr>
          <a:xfrm>
            <a:off x="1752600" y="250902"/>
            <a:ext cx="8801100" cy="6439830"/>
          </a:xfrm>
          <a:prstGeom prst="rect">
            <a:avLst/>
          </a:prstGeom>
        </p:spPr>
      </p:pic>
      <p:sp>
        <p:nvSpPr>
          <p:cNvPr id="2" name="Segnaposto numero diapositiva 1">
            <a:extLst>
              <a:ext uri="{FF2B5EF4-FFF2-40B4-BE49-F238E27FC236}">
                <a16:creationId xmlns:a16="http://schemas.microsoft.com/office/drawing/2014/main" id="{F5333857-47EC-2541-9299-A8DD49D3A5E5}"/>
              </a:ext>
            </a:extLst>
          </p:cNvPr>
          <p:cNvSpPr>
            <a:spLocks noGrp="1"/>
          </p:cNvSpPr>
          <p:nvPr>
            <p:ph type="sldNum" sz="quarter" idx="12"/>
          </p:nvPr>
        </p:nvSpPr>
        <p:spPr/>
        <p:txBody>
          <a:bodyPr/>
          <a:lstStyle/>
          <a:p>
            <a:fld id="{94F455BA-834C-2144-8D91-861DB94FAEBF}" type="slidenum">
              <a:rPr lang="it-IT" smtClean="0"/>
              <a:t>7</a:t>
            </a:fld>
            <a:endParaRPr lang="it-IT"/>
          </a:p>
        </p:txBody>
      </p:sp>
    </p:spTree>
    <p:extLst>
      <p:ext uri="{BB962C8B-B14F-4D97-AF65-F5344CB8AC3E}">
        <p14:creationId xmlns:p14="http://schemas.microsoft.com/office/powerpoint/2010/main" val="1604638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52CFD-664A-4548-A7EC-EC5840B280E9}"/>
              </a:ext>
            </a:extLst>
          </p:cNvPr>
          <p:cNvSpPr>
            <a:spLocks noGrp="1"/>
          </p:cNvSpPr>
          <p:nvPr>
            <p:ph type="title"/>
          </p:nvPr>
        </p:nvSpPr>
        <p:spPr/>
        <p:txBody>
          <a:bodyPr>
            <a:normAutofit/>
          </a:bodyPr>
          <a:lstStyle/>
          <a:p>
            <a:r>
              <a:rPr lang="it-IT" sz="3200" b="1" dirty="0">
                <a:solidFill>
                  <a:srgbClr val="00B050"/>
                </a:solidFill>
                <a:latin typeface="+mn-lt"/>
              </a:rPr>
              <a:t>Natural </a:t>
            </a:r>
            <a:r>
              <a:rPr lang="it-IT" sz="3200" b="1" dirty="0" err="1">
                <a:solidFill>
                  <a:srgbClr val="00B050"/>
                </a:solidFill>
                <a:latin typeface="+mn-lt"/>
              </a:rPr>
              <a:t>products</a:t>
            </a:r>
            <a:r>
              <a:rPr lang="it-IT" sz="3200" b="1" dirty="0">
                <a:solidFill>
                  <a:srgbClr val="00B050"/>
                </a:solidFill>
                <a:latin typeface="+mn-lt"/>
              </a:rPr>
              <a:t> </a:t>
            </a:r>
            <a:r>
              <a:rPr lang="it-IT" sz="3200" b="1" dirty="0" err="1">
                <a:solidFill>
                  <a:srgbClr val="00B050"/>
                </a:solidFill>
                <a:latin typeface="+mn-lt"/>
              </a:rPr>
              <a:t>as</a:t>
            </a:r>
            <a:r>
              <a:rPr lang="it-IT" sz="3200" b="1" dirty="0">
                <a:solidFill>
                  <a:srgbClr val="00B050"/>
                </a:solidFill>
                <a:latin typeface="+mn-lt"/>
              </a:rPr>
              <a:t> </a:t>
            </a:r>
            <a:r>
              <a:rPr lang="it-IT" sz="3200" b="1" dirty="0" err="1">
                <a:solidFill>
                  <a:srgbClr val="00B050"/>
                </a:solidFill>
                <a:latin typeface="+mn-lt"/>
              </a:rPr>
              <a:t>drug</a:t>
            </a:r>
            <a:r>
              <a:rPr lang="it-IT" sz="3200" b="1" dirty="0">
                <a:solidFill>
                  <a:srgbClr val="00B050"/>
                </a:solidFill>
                <a:latin typeface="+mn-lt"/>
              </a:rPr>
              <a:t> </a:t>
            </a:r>
            <a:r>
              <a:rPr lang="it-IT" sz="3200" b="1" dirty="0" err="1">
                <a:solidFill>
                  <a:srgbClr val="00B050"/>
                </a:solidFill>
                <a:latin typeface="+mn-lt"/>
              </a:rPr>
              <a:t>candidates</a:t>
            </a:r>
            <a:r>
              <a:rPr lang="it-IT" sz="3200" b="1" dirty="0">
                <a:solidFill>
                  <a:srgbClr val="00B050"/>
                </a:solidFill>
                <a:latin typeface="+mn-lt"/>
              </a:rPr>
              <a:t>: a </a:t>
            </a:r>
            <a:r>
              <a:rPr lang="it-IT" sz="3200" b="1" dirty="0" err="1">
                <a:solidFill>
                  <a:srgbClr val="00B050"/>
                </a:solidFill>
                <a:latin typeface="+mn-lt"/>
              </a:rPr>
              <a:t>historical</a:t>
            </a:r>
            <a:r>
              <a:rPr lang="it-IT" sz="3200" b="1" dirty="0">
                <a:solidFill>
                  <a:srgbClr val="00B050"/>
                </a:solidFill>
                <a:latin typeface="+mn-lt"/>
              </a:rPr>
              <a:t> </a:t>
            </a:r>
            <a:r>
              <a:rPr lang="it-IT" sz="3200" b="1" dirty="0" err="1">
                <a:solidFill>
                  <a:srgbClr val="00B050"/>
                </a:solidFill>
                <a:latin typeface="+mn-lt"/>
              </a:rPr>
              <a:t>perspective</a:t>
            </a:r>
            <a:r>
              <a:rPr lang="it-IT" sz="3200" b="1" dirty="0">
                <a:solidFill>
                  <a:srgbClr val="00B050"/>
                </a:solidFill>
                <a:latin typeface="+mn-lt"/>
              </a:rPr>
              <a:t> </a:t>
            </a:r>
            <a:br>
              <a:rPr lang="it-IT" sz="3200" b="1" dirty="0">
                <a:solidFill>
                  <a:srgbClr val="00B050"/>
                </a:solidFill>
                <a:latin typeface="+mn-lt"/>
              </a:rPr>
            </a:br>
            <a:endParaRPr lang="it-IT" sz="3200" b="1" dirty="0">
              <a:solidFill>
                <a:srgbClr val="00B050"/>
              </a:solidFill>
              <a:latin typeface="+mn-lt"/>
            </a:endParaRPr>
          </a:p>
        </p:txBody>
      </p:sp>
      <p:sp>
        <p:nvSpPr>
          <p:cNvPr id="3" name="Segnaposto contenuto 2">
            <a:extLst>
              <a:ext uri="{FF2B5EF4-FFF2-40B4-BE49-F238E27FC236}">
                <a16:creationId xmlns:a16="http://schemas.microsoft.com/office/drawing/2014/main" id="{318F8AB8-2796-D349-B6B8-E2FE901123C8}"/>
              </a:ext>
            </a:extLst>
          </p:cNvPr>
          <p:cNvSpPr>
            <a:spLocks noGrp="1"/>
          </p:cNvSpPr>
          <p:nvPr>
            <p:ph idx="1"/>
          </p:nvPr>
        </p:nvSpPr>
        <p:spPr>
          <a:xfrm>
            <a:off x="711200" y="1462088"/>
            <a:ext cx="10490200" cy="5141912"/>
          </a:xfrm>
        </p:spPr>
        <p:txBody>
          <a:bodyPr>
            <a:noAutofit/>
          </a:bodyPr>
          <a:lstStyle/>
          <a:p>
            <a:pPr>
              <a:buFont typeface="Wingdings" pitchFamily="2" charset="2"/>
              <a:buChar char="Ø"/>
            </a:pPr>
            <a:r>
              <a:rPr lang="it-IT" sz="2500" dirty="0"/>
              <a:t>The first </a:t>
            </a:r>
            <a:r>
              <a:rPr lang="it-IT" sz="2500" dirty="0" err="1"/>
              <a:t>written</a:t>
            </a:r>
            <a:r>
              <a:rPr lang="it-IT" sz="2500" dirty="0"/>
              <a:t> </a:t>
            </a:r>
            <a:r>
              <a:rPr lang="it-IT" sz="2500" dirty="0" err="1"/>
              <a:t>records</a:t>
            </a:r>
            <a:r>
              <a:rPr lang="it-IT" sz="2500" dirty="0"/>
              <a:t> on </a:t>
            </a:r>
            <a:r>
              <a:rPr lang="it-IT" sz="2500" dirty="0" err="1"/>
              <a:t>medicinal</a:t>
            </a:r>
            <a:r>
              <a:rPr lang="it-IT" sz="2500" dirty="0"/>
              <a:t> </a:t>
            </a:r>
            <a:r>
              <a:rPr lang="it-IT" sz="2500" dirty="0" err="1"/>
              <a:t>applications</a:t>
            </a:r>
            <a:r>
              <a:rPr lang="it-IT" sz="2500" dirty="0"/>
              <a:t> of </a:t>
            </a:r>
            <a:r>
              <a:rPr lang="it-IT" sz="2500" dirty="0" err="1"/>
              <a:t>plants</a:t>
            </a:r>
            <a:r>
              <a:rPr lang="it-IT" sz="2500" dirty="0"/>
              <a:t> date back to 2600 BC and report the </a:t>
            </a:r>
            <a:r>
              <a:rPr lang="it-IT" sz="2500" dirty="0" err="1"/>
              <a:t>existence</a:t>
            </a:r>
            <a:r>
              <a:rPr lang="it-IT" sz="2500" dirty="0"/>
              <a:t> of a sophisticated </a:t>
            </a:r>
            <a:r>
              <a:rPr lang="it-IT" sz="2500" dirty="0" err="1"/>
              <a:t>medicinal</a:t>
            </a:r>
            <a:r>
              <a:rPr lang="it-IT" sz="2500" dirty="0"/>
              <a:t> </a:t>
            </a:r>
            <a:r>
              <a:rPr lang="it-IT" sz="2500" dirty="0" err="1"/>
              <a:t>system</a:t>
            </a:r>
            <a:r>
              <a:rPr lang="it-IT" sz="2500" dirty="0"/>
              <a:t> in Mesopotamia, </a:t>
            </a:r>
            <a:r>
              <a:rPr lang="it-IT" sz="2500" dirty="0" err="1"/>
              <a:t>comprising</a:t>
            </a:r>
            <a:r>
              <a:rPr lang="it-IT" sz="2500" dirty="0"/>
              <a:t> </a:t>
            </a:r>
            <a:r>
              <a:rPr lang="it-IT" sz="2500" dirty="0" err="1"/>
              <a:t>about</a:t>
            </a:r>
            <a:r>
              <a:rPr lang="it-IT" sz="2500" dirty="0"/>
              <a:t> 1000 </a:t>
            </a:r>
            <a:r>
              <a:rPr lang="it-IT" sz="2500" dirty="0" err="1"/>
              <a:t>plant-derived</a:t>
            </a:r>
            <a:r>
              <a:rPr lang="it-IT" sz="2500" dirty="0"/>
              <a:t> </a:t>
            </a:r>
            <a:r>
              <a:rPr lang="it-IT" sz="2500" dirty="0" err="1"/>
              <a:t>medicines</a:t>
            </a:r>
            <a:r>
              <a:rPr lang="it-IT" sz="2500" dirty="0"/>
              <a:t>. </a:t>
            </a:r>
          </a:p>
          <a:p>
            <a:pPr>
              <a:buFont typeface="Wingdings" pitchFamily="2" charset="2"/>
              <a:buChar char="Ø"/>
            </a:pPr>
            <a:r>
              <a:rPr lang="it-IT" sz="2500" dirty="0" err="1"/>
              <a:t>Egyptian</a:t>
            </a:r>
            <a:r>
              <a:rPr lang="it-IT" sz="2500" dirty="0"/>
              <a:t> medicine </a:t>
            </a:r>
            <a:r>
              <a:rPr lang="it-IT" sz="2500" dirty="0" err="1"/>
              <a:t>dates</a:t>
            </a:r>
            <a:r>
              <a:rPr lang="it-IT" sz="2500" dirty="0"/>
              <a:t> back to </a:t>
            </a:r>
            <a:r>
              <a:rPr lang="it-IT" sz="2500" dirty="0" err="1"/>
              <a:t>about</a:t>
            </a:r>
            <a:r>
              <a:rPr lang="it-IT" sz="2500" dirty="0"/>
              <a:t> 2900 BC, </a:t>
            </a:r>
            <a:r>
              <a:rPr lang="it-IT" sz="2500" dirty="0" err="1"/>
              <a:t>but</a:t>
            </a:r>
            <a:r>
              <a:rPr lang="it-IT" sz="2500" dirty="0"/>
              <a:t> </a:t>
            </a:r>
            <a:r>
              <a:rPr lang="it-IT" sz="2500" dirty="0" err="1"/>
              <a:t>its</a:t>
            </a:r>
            <a:r>
              <a:rPr lang="it-IT" sz="2500" dirty="0"/>
              <a:t> </a:t>
            </a:r>
            <a:r>
              <a:rPr lang="it-IT" sz="2500" dirty="0" err="1"/>
              <a:t>most</a:t>
            </a:r>
            <a:r>
              <a:rPr lang="it-IT" sz="2500" dirty="0"/>
              <a:t> </a:t>
            </a:r>
            <a:r>
              <a:rPr lang="it-IT" sz="2500" dirty="0" err="1"/>
              <a:t>useful</a:t>
            </a:r>
            <a:r>
              <a:rPr lang="it-IT" sz="2500" dirty="0"/>
              <a:t> </a:t>
            </a:r>
            <a:r>
              <a:rPr lang="it-IT" sz="2500" dirty="0" err="1"/>
              <a:t>preserved</a:t>
            </a:r>
            <a:r>
              <a:rPr lang="it-IT" sz="2500" dirty="0"/>
              <a:t> record </a:t>
            </a:r>
            <a:r>
              <a:rPr lang="it-IT" sz="2500" dirty="0" err="1"/>
              <a:t>is</a:t>
            </a:r>
            <a:r>
              <a:rPr lang="it-IT" sz="2500" dirty="0"/>
              <a:t> the “</a:t>
            </a:r>
            <a:r>
              <a:rPr lang="it-IT" sz="2500" dirty="0" err="1"/>
              <a:t>Ebers</a:t>
            </a:r>
            <a:r>
              <a:rPr lang="it-IT" sz="2500" dirty="0"/>
              <a:t> </a:t>
            </a:r>
            <a:r>
              <a:rPr lang="it-IT" sz="2500" dirty="0" err="1"/>
              <a:t>Papyrus</a:t>
            </a:r>
            <a:r>
              <a:rPr lang="it-IT" sz="2500" dirty="0"/>
              <a:t>” from </a:t>
            </a:r>
            <a:r>
              <a:rPr lang="it-IT" sz="2500" dirty="0" err="1"/>
              <a:t>about</a:t>
            </a:r>
            <a:r>
              <a:rPr lang="it-IT" sz="2500" dirty="0"/>
              <a:t> 1550 BC, </a:t>
            </a:r>
            <a:r>
              <a:rPr lang="it-IT" sz="2500" dirty="0" err="1"/>
              <a:t>containing</a:t>
            </a:r>
            <a:r>
              <a:rPr lang="it-IT" sz="2500" dirty="0"/>
              <a:t> more </a:t>
            </a:r>
            <a:r>
              <a:rPr lang="it-IT" sz="2500" dirty="0" err="1"/>
              <a:t>than</a:t>
            </a:r>
            <a:r>
              <a:rPr lang="it-IT" sz="2500" dirty="0"/>
              <a:t> 700 </a:t>
            </a:r>
            <a:r>
              <a:rPr lang="it-IT" sz="2500" dirty="0" err="1"/>
              <a:t>drugs</a:t>
            </a:r>
            <a:r>
              <a:rPr lang="it-IT" sz="2500" dirty="0"/>
              <a:t>, </a:t>
            </a:r>
            <a:r>
              <a:rPr lang="it-IT" sz="2500" dirty="0" err="1"/>
              <a:t>mainly</a:t>
            </a:r>
            <a:r>
              <a:rPr lang="it-IT" sz="2500" dirty="0"/>
              <a:t> of </a:t>
            </a:r>
            <a:r>
              <a:rPr lang="it-IT" sz="2500" dirty="0" err="1"/>
              <a:t>plant</a:t>
            </a:r>
            <a:r>
              <a:rPr lang="it-IT" sz="2500" dirty="0"/>
              <a:t> </a:t>
            </a:r>
            <a:r>
              <a:rPr lang="it-IT" sz="2500" dirty="0" err="1"/>
              <a:t>origin</a:t>
            </a:r>
            <a:r>
              <a:rPr lang="it-IT" sz="2500" dirty="0"/>
              <a:t>.</a:t>
            </a:r>
          </a:p>
          <a:p>
            <a:pPr>
              <a:buFont typeface="Wingdings" pitchFamily="2" charset="2"/>
              <a:buChar char="Ø"/>
            </a:pPr>
            <a:r>
              <a:rPr lang="it-IT" sz="2500" dirty="0" err="1"/>
              <a:t>Traditional</a:t>
            </a:r>
            <a:r>
              <a:rPr lang="it-IT" sz="2500" dirty="0"/>
              <a:t> </a:t>
            </a:r>
            <a:r>
              <a:rPr lang="it-IT" sz="2500" dirty="0" err="1"/>
              <a:t>Chinese</a:t>
            </a:r>
            <a:r>
              <a:rPr lang="it-IT" sz="2500" dirty="0"/>
              <a:t> medicine (TCM) </a:t>
            </a:r>
            <a:r>
              <a:rPr lang="it-IT" sz="2500" dirty="0" err="1"/>
              <a:t>has</a:t>
            </a:r>
            <a:r>
              <a:rPr lang="it-IT" sz="2500" dirty="0"/>
              <a:t> </a:t>
            </a:r>
            <a:r>
              <a:rPr lang="it-IT" sz="2500" dirty="0" err="1"/>
              <a:t>been</a:t>
            </a:r>
            <a:r>
              <a:rPr lang="it-IT" sz="2500" dirty="0"/>
              <a:t> </a:t>
            </a:r>
            <a:r>
              <a:rPr lang="it-IT" sz="2500" dirty="0" err="1"/>
              <a:t>extensively</a:t>
            </a:r>
            <a:r>
              <a:rPr lang="it-IT" sz="2500" dirty="0"/>
              <a:t> </a:t>
            </a:r>
            <a:r>
              <a:rPr lang="it-IT" sz="2500" dirty="0" err="1"/>
              <a:t>documented</a:t>
            </a:r>
            <a:r>
              <a:rPr lang="it-IT" sz="2500" dirty="0"/>
              <a:t> over </a:t>
            </a:r>
            <a:r>
              <a:rPr lang="it-IT" sz="2500" dirty="0" err="1"/>
              <a:t>thousands</a:t>
            </a:r>
            <a:r>
              <a:rPr lang="it-IT" sz="2500" dirty="0"/>
              <a:t> of </a:t>
            </a:r>
            <a:r>
              <a:rPr lang="it-IT" sz="2500" dirty="0" err="1"/>
              <a:t>years</a:t>
            </a:r>
            <a:r>
              <a:rPr lang="it-IT" sz="2500" dirty="0"/>
              <a:t>.</a:t>
            </a:r>
          </a:p>
          <a:p>
            <a:pPr>
              <a:buFont typeface="Wingdings" pitchFamily="2" charset="2"/>
              <a:buChar char="Ø"/>
            </a:pPr>
            <a:r>
              <a:rPr lang="it-IT" sz="2500" dirty="0"/>
              <a:t>The </a:t>
            </a:r>
            <a:r>
              <a:rPr lang="it-IT" sz="2500" dirty="0" err="1"/>
              <a:t>knowledge</a:t>
            </a:r>
            <a:r>
              <a:rPr lang="it-IT" sz="2500" dirty="0"/>
              <a:t> on the </a:t>
            </a:r>
            <a:r>
              <a:rPr lang="it-IT" sz="2500" dirty="0" err="1"/>
              <a:t>medicinal</a:t>
            </a:r>
            <a:r>
              <a:rPr lang="it-IT" sz="2500" dirty="0"/>
              <a:t> </a:t>
            </a:r>
            <a:r>
              <a:rPr lang="it-IT" sz="2500" dirty="0" err="1"/>
              <a:t>application</a:t>
            </a:r>
            <a:r>
              <a:rPr lang="it-IT" sz="2500" dirty="0"/>
              <a:t> of </a:t>
            </a:r>
            <a:r>
              <a:rPr lang="it-IT" sz="2500" dirty="0" err="1"/>
              <a:t>plants</a:t>
            </a:r>
            <a:r>
              <a:rPr lang="it-IT" sz="2500" dirty="0"/>
              <a:t> in the Western world </a:t>
            </a:r>
            <a:r>
              <a:rPr lang="it-IT" sz="2500" dirty="0" err="1"/>
              <a:t>is</a:t>
            </a:r>
            <a:r>
              <a:rPr lang="it-IT" sz="2500" dirty="0"/>
              <a:t> </a:t>
            </a:r>
            <a:r>
              <a:rPr lang="it-IT" sz="2500" dirty="0" err="1"/>
              <a:t>mainly</a:t>
            </a:r>
            <a:r>
              <a:rPr lang="it-IT" sz="2500" dirty="0"/>
              <a:t> </a:t>
            </a:r>
            <a:r>
              <a:rPr lang="it-IT" sz="2500" dirty="0" err="1"/>
              <a:t>based</a:t>
            </a:r>
            <a:r>
              <a:rPr lang="it-IT" sz="2500" dirty="0"/>
              <a:t> on the </a:t>
            </a:r>
            <a:r>
              <a:rPr lang="it-IT" sz="2500" dirty="0" err="1"/>
              <a:t>Greek</a:t>
            </a:r>
            <a:r>
              <a:rPr lang="it-IT" sz="2500" dirty="0"/>
              <a:t> and Roman culture. Of </a:t>
            </a:r>
            <a:r>
              <a:rPr lang="it-IT" sz="2500" dirty="0" err="1"/>
              <a:t>particular</a:t>
            </a:r>
            <a:r>
              <a:rPr lang="it-IT" sz="2500" dirty="0"/>
              <a:t> </a:t>
            </a:r>
            <a:r>
              <a:rPr lang="it-IT" sz="2500" dirty="0" err="1"/>
              <a:t>importance</a:t>
            </a:r>
            <a:r>
              <a:rPr lang="it-IT" sz="2500" dirty="0"/>
              <a:t> are the compendia </a:t>
            </a:r>
            <a:r>
              <a:rPr lang="it-IT" sz="2500" dirty="0" err="1"/>
              <a:t>written</a:t>
            </a:r>
            <a:r>
              <a:rPr lang="it-IT" sz="2500" dirty="0"/>
              <a:t> by the </a:t>
            </a:r>
            <a:r>
              <a:rPr lang="it-IT" sz="2500" dirty="0" err="1"/>
              <a:t>Greek</a:t>
            </a:r>
            <a:r>
              <a:rPr lang="it-IT" sz="2500" dirty="0"/>
              <a:t> </a:t>
            </a:r>
            <a:r>
              <a:rPr lang="it-IT" sz="2500" dirty="0" err="1"/>
              <a:t>physician</a:t>
            </a:r>
            <a:r>
              <a:rPr lang="it-IT" sz="2500" dirty="0"/>
              <a:t> </a:t>
            </a:r>
            <a:r>
              <a:rPr lang="it-IT" sz="2500" dirty="0" err="1"/>
              <a:t>Dioscorides</a:t>
            </a:r>
            <a:r>
              <a:rPr lang="it-IT" sz="2500" dirty="0"/>
              <a:t> (1st </a:t>
            </a:r>
            <a:r>
              <a:rPr lang="it-IT" sz="2500" dirty="0" err="1"/>
              <a:t>century</a:t>
            </a:r>
            <a:r>
              <a:rPr lang="it-IT" sz="2500" dirty="0"/>
              <a:t> AD), and by the Romans </a:t>
            </a:r>
            <a:r>
              <a:rPr lang="it-IT" sz="2500" dirty="0" err="1"/>
              <a:t>Pliny</a:t>
            </a:r>
            <a:r>
              <a:rPr lang="it-IT" sz="2500" dirty="0"/>
              <a:t> the </a:t>
            </a:r>
            <a:r>
              <a:rPr lang="it-IT" sz="2500" dirty="0" err="1"/>
              <a:t>Elder</a:t>
            </a:r>
            <a:r>
              <a:rPr lang="it-IT" sz="2500" dirty="0"/>
              <a:t> (1st </a:t>
            </a:r>
            <a:r>
              <a:rPr lang="it-IT" sz="2500" dirty="0" err="1"/>
              <a:t>century</a:t>
            </a:r>
            <a:r>
              <a:rPr lang="it-IT" sz="2500" dirty="0"/>
              <a:t> AD) and </a:t>
            </a:r>
            <a:r>
              <a:rPr lang="it-IT" sz="2500" dirty="0" err="1"/>
              <a:t>Galen</a:t>
            </a:r>
            <a:r>
              <a:rPr lang="it-IT" sz="2500" dirty="0"/>
              <a:t> (2nd </a:t>
            </a:r>
            <a:r>
              <a:rPr lang="it-IT" sz="2500" dirty="0" err="1"/>
              <a:t>century</a:t>
            </a:r>
            <a:r>
              <a:rPr lang="it-IT" sz="2500" dirty="0"/>
              <a:t> AD).</a:t>
            </a:r>
          </a:p>
          <a:p>
            <a:pPr>
              <a:buFont typeface="Wingdings" pitchFamily="2" charset="2"/>
              <a:buChar char="Ø"/>
            </a:pPr>
            <a:endParaRPr lang="it-IT" sz="2500" dirty="0"/>
          </a:p>
          <a:p>
            <a:pPr>
              <a:buFont typeface="Wingdings" pitchFamily="2" charset="2"/>
              <a:buChar char="Ø"/>
            </a:pPr>
            <a:endParaRPr lang="it-IT" sz="2500" dirty="0"/>
          </a:p>
          <a:p>
            <a:pPr>
              <a:buFont typeface="Wingdings" pitchFamily="2" charset="2"/>
              <a:buChar char="Ø"/>
            </a:pPr>
            <a:endParaRPr lang="it-IT" sz="2500" dirty="0"/>
          </a:p>
          <a:p>
            <a:pPr>
              <a:buFont typeface="Wingdings" pitchFamily="2" charset="2"/>
              <a:buChar char="Ø"/>
            </a:pPr>
            <a:r>
              <a:rPr lang="it-IT" sz="2500" dirty="0"/>
              <a:t> </a:t>
            </a:r>
          </a:p>
          <a:p>
            <a:pPr>
              <a:buFont typeface="Wingdings" pitchFamily="2" charset="2"/>
              <a:buChar char="Ø"/>
            </a:pPr>
            <a:endParaRPr lang="it-IT" sz="2500" dirty="0"/>
          </a:p>
        </p:txBody>
      </p:sp>
      <p:sp>
        <p:nvSpPr>
          <p:cNvPr id="4" name="Segnaposto numero diapositiva 3">
            <a:extLst>
              <a:ext uri="{FF2B5EF4-FFF2-40B4-BE49-F238E27FC236}">
                <a16:creationId xmlns:a16="http://schemas.microsoft.com/office/drawing/2014/main" id="{2A315079-6B14-F548-8C96-B3C394ED4247}"/>
              </a:ext>
            </a:extLst>
          </p:cNvPr>
          <p:cNvSpPr>
            <a:spLocks noGrp="1"/>
          </p:cNvSpPr>
          <p:nvPr>
            <p:ph type="sldNum" sz="quarter" idx="12"/>
          </p:nvPr>
        </p:nvSpPr>
        <p:spPr/>
        <p:txBody>
          <a:bodyPr/>
          <a:lstStyle/>
          <a:p>
            <a:fld id="{94F455BA-834C-2144-8D91-861DB94FAEBF}" type="slidenum">
              <a:rPr lang="it-IT" smtClean="0"/>
              <a:t>8</a:t>
            </a:fld>
            <a:endParaRPr lang="it-IT"/>
          </a:p>
        </p:txBody>
      </p:sp>
    </p:spTree>
    <p:extLst>
      <p:ext uri="{BB962C8B-B14F-4D97-AF65-F5344CB8AC3E}">
        <p14:creationId xmlns:p14="http://schemas.microsoft.com/office/powerpoint/2010/main" val="156851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52CFD-664A-4548-A7EC-EC5840B280E9}"/>
              </a:ext>
            </a:extLst>
          </p:cNvPr>
          <p:cNvSpPr>
            <a:spLocks noGrp="1"/>
          </p:cNvSpPr>
          <p:nvPr>
            <p:ph type="title"/>
          </p:nvPr>
        </p:nvSpPr>
        <p:spPr/>
        <p:txBody>
          <a:bodyPr>
            <a:normAutofit/>
          </a:bodyPr>
          <a:lstStyle/>
          <a:p>
            <a:r>
              <a:rPr lang="it-IT" sz="3200" b="1" dirty="0">
                <a:solidFill>
                  <a:srgbClr val="00B050"/>
                </a:solidFill>
                <a:latin typeface="+mn-lt"/>
              </a:rPr>
              <a:t>Natural </a:t>
            </a:r>
            <a:r>
              <a:rPr lang="it-IT" sz="3200" b="1" dirty="0" err="1">
                <a:solidFill>
                  <a:srgbClr val="00B050"/>
                </a:solidFill>
                <a:latin typeface="+mn-lt"/>
              </a:rPr>
              <a:t>products</a:t>
            </a:r>
            <a:r>
              <a:rPr lang="it-IT" sz="3200" b="1" dirty="0">
                <a:solidFill>
                  <a:srgbClr val="00B050"/>
                </a:solidFill>
                <a:latin typeface="+mn-lt"/>
              </a:rPr>
              <a:t> </a:t>
            </a:r>
            <a:r>
              <a:rPr lang="it-IT" sz="3200" b="1" dirty="0" err="1">
                <a:solidFill>
                  <a:srgbClr val="00B050"/>
                </a:solidFill>
                <a:latin typeface="+mn-lt"/>
              </a:rPr>
              <a:t>as</a:t>
            </a:r>
            <a:r>
              <a:rPr lang="it-IT" sz="3200" b="1" dirty="0">
                <a:solidFill>
                  <a:srgbClr val="00B050"/>
                </a:solidFill>
                <a:latin typeface="+mn-lt"/>
              </a:rPr>
              <a:t> </a:t>
            </a:r>
            <a:r>
              <a:rPr lang="it-IT" sz="3200" b="1" dirty="0" err="1">
                <a:solidFill>
                  <a:srgbClr val="00B050"/>
                </a:solidFill>
                <a:latin typeface="+mn-lt"/>
              </a:rPr>
              <a:t>drug</a:t>
            </a:r>
            <a:r>
              <a:rPr lang="it-IT" sz="3200" b="1" dirty="0">
                <a:solidFill>
                  <a:srgbClr val="00B050"/>
                </a:solidFill>
                <a:latin typeface="+mn-lt"/>
              </a:rPr>
              <a:t> </a:t>
            </a:r>
            <a:r>
              <a:rPr lang="it-IT" sz="3200" b="1" dirty="0" err="1">
                <a:solidFill>
                  <a:srgbClr val="00B050"/>
                </a:solidFill>
                <a:latin typeface="+mn-lt"/>
              </a:rPr>
              <a:t>candidates</a:t>
            </a:r>
            <a:r>
              <a:rPr lang="it-IT" sz="3200" b="1" dirty="0">
                <a:solidFill>
                  <a:srgbClr val="00B050"/>
                </a:solidFill>
                <a:latin typeface="+mn-lt"/>
              </a:rPr>
              <a:t>: a </a:t>
            </a:r>
            <a:r>
              <a:rPr lang="it-IT" sz="3200" b="1" dirty="0" err="1">
                <a:solidFill>
                  <a:srgbClr val="00B050"/>
                </a:solidFill>
                <a:latin typeface="+mn-lt"/>
              </a:rPr>
              <a:t>historical</a:t>
            </a:r>
            <a:r>
              <a:rPr lang="it-IT" sz="3200" b="1" dirty="0">
                <a:solidFill>
                  <a:srgbClr val="00B050"/>
                </a:solidFill>
                <a:latin typeface="+mn-lt"/>
              </a:rPr>
              <a:t> </a:t>
            </a:r>
            <a:r>
              <a:rPr lang="it-IT" sz="3200" b="1" dirty="0" err="1">
                <a:solidFill>
                  <a:srgbClr val="00B050"/>
                </a:solidFill>
                <a:latin typeface="+mn-lt"/>
              </a:rPr>
              <a:t>perspective</a:t>
            </a:r>
            <a:r>
              <a:rPr lang="it-IT" sz="3200" b="1" dirty="0">
                <a:solidFill>
                  <a:srgbClr val="00B050"/>
                </a:solidFill>
                <a:latin typeface="+mn-lt"/>
              </a:rPr>
              <a:t> </a:t>
            </a:r>
            <a:br>
              <a:rPr lang="it-IT" sz="3200" b="1" dirty="0">
                <a:solidFill>
                  <a:srgbClr val="00B050"/>
                </a:solidFill>
                <a:latin typeface="+mn-lt"/>
              </a:rPr>
            </a:br>
            <a:endParaRPr lang="it-IT" sz="3200" b="1" dirty="0">
              <a:solidFill>
                <a:srgbClr val="00B050"/>
              </a:solidFill>
              <a:latin typeface="+mn-lt"/>
            </a:endParaRPr>
          </a:p>
        </p:txBody>
      </p:sp>
      <p:sp>
        <p:nvSpPr>
          <p:cNvPr id="3" name="Segnaposto contenuto 2">
            <a:extLst>
              <a:ext uri="{FF2B5EF4-FFF2-40B4-BE49-F238E27FC236}">
                <a16:creationId xmlns:a16="http://schemas.microsoft.com/office/drawing/2014/main" id="{318F8AB8-2796-D349-B6B8-E2FE901123C8}"/>
              </a:ext>
            </a:extLst>
          </p:cNvPr>
          <p:cNvSpPr>
            <a:spLocks noGrp="1"/>
          </p:cNvSpPr>
          <p:nvPr>
            <p:ph idx="1"/>
          </p:nvPr>
        </p:nvSpPr>
        <p:spPr>
          <a:xfrm>
            <a:off x="736600" y="1358900"/>
            <a:ext cx="10807700" cy="5181600"/>
          </a:xfrm>
        </p:spPr>
        <p:txBody>
          <a:bodyPr>
            <a:noAutofit/>
          </a:bodyPr>
          <a:lstStyle/>
          <a:p>
            <a:pPr>
              <a:buFont typeface="Wingdings" pitchFamily="2" charset="2"/>
              <a:buChar char="Ø"/>
            </a:pPr>
            <a:r>
              <a:rPr lang="it-IT" sz="2500" dirty="0"/>
              <a:t>The </a:t>
            </a:r>
            <a:r>
              <a:rPr lang="it-IT" sz="2500" dirty="0" err="1"/>
              <a:t>Arabs</a:t>
            </a:r>
            <a:r>
              <a:rPr lang="it-IT" sz="2500" dirty="0"/>
              <a:t> </a:t>
            </a:r>
            <a:r>
              <a:rPr lang="it-IT" sz="2500" dirty="0" err="1"/>
              <a:t>preserved</a:t>
            </a:r>
            <a:r>
              <a:rPr lang="it-IT" sz="2500" dirty="0"/>
              <a:t> a large </a:t>
            </a:r>
            <a:r>
              <a:rPr lang="it-IT" sz="2500" dirty="0" err="1"/>
              <a:t>amount</a:t>
            </a:r>
            <a:r>
              <a:rPr lang="it-IT" sz="2500" dirty="0"/>
              <a:t> of the </a:t>
            </a:r>
            <a:r>
              <a:rPr lang="it-IT" sz="2500" dirty="0" err="1"/>
              <a:t>Greco-Roman</a:t>
            </a:r>
            <a:r>
              <a:rPr lang="it-IT" sz="2500" dirty="0"/>
              <a:t> </a:t>
            </a:r>
            <a:r>
              <a:rPr lang="it-IT" sz="2500" dirty="0" err="1"/>
              <a:t>knowledge</a:t>
            </a:r>
            <a:r>
              <a:rPr lang="it-IT" sz="2500" dirty="0"/>
              <a:t> </a:t>
            </a:r>
            <a:r>
              <a:rPr lang="it-IT" sz="2500" dirty="0" err="1"/>
              <a:t>during</a:t>
            </a:r>
            <a:r>
              <a:rPr lang="it-IT" sz="2500" dirty="0"/>
              <a:t> the Dark and Middle </a:t>
            </a:r>
            <a:r>
              <a:rPr lang="it-IT" sz="2500" dirty="0" err="1"/>
              <a:t>ages</a:t>
            </a:r>
            <a:r>
              <a:rPr lang="it-IT" sz="2500" dirty="0"/>
              <a:t> (i.e., 5th to 12th </a:t>
            </a:r>
            <a:r>
              <a:rPr lang="it-IT" sz="2500" dirty="0" err="1"/>
              <a:t>centuries</a:t>
            </a:r>
            <a:r>
              <a:rPr lang="it-IT" sz="2500" dirty="0"/>
              <a:t>), and </a:t>
            </a:r>
            <a:r>
              <a:rPr lang="it-IT" sz="2500" dirty="0" err="1"/>
              <a:t>complemented</a:t>
            </a:r>
            <a:r>
              <a:rPr lang="it-IT" sz="2500" dirty="0"/>
              <a:t> </a:t>
            </a:r>
            <a:r>
              <a:rPr lang="it-IT" sz="2500" dirty="0" err="1"/>
              <a:t>it</a:t>
            </a:r>
            <a:r>
              <a:rPr lang="it-IT" sz="2500" dirty="0"/>
              <a:t> with </a:t>
            </a:r>
            <a:r>
              <a:rPr lang="it-IT" sz="2500" dirty="0" err="1"/>
              <a:t>their</a:t>
            </a:r>
            <a:r>
              <a:rPr lang="it-IT" sz="2500" dirty="0"/>
              <a:t> </a:t>
            </a:r>
            <a:r>
              <a:rPr lang="it-IT" sz="2500" dirty="0" err="1"/>
              <a:t>own</a:t>
            </a:r>
            <a:r>
              <a:rPr lang="it-IT" sz="2500" dirty="0"/>
              <a:t> </a:t>
            </a:r>
            <a:r>
              <a:rPr lang="it-IT" sz="2500" dirty="0" err="1"/>
              <a:t>medicinal</a:t>
            </a:r>
            <a:r>
              <a:rPr lang="it-IT" sz="2500" dirty="0"/>
              <a:t> expertise, and with </a:t>
            </a:r>
            <a:r>
              <a:rPr lang="it-IT" sz="2500" dirty="0" err="1"/>
              <a:t>herbs</a:t>
            </a:r>
            <a:r>
              <a:rPr lang="it-IT" sz="2500" dirty="0"/>
              <a:t> from </a:t>
            </a:r>
            <a:r>
              <a:rPr lang="it-IT" sz="2500" dirty="0" err="1"/>
              <a:t>Chinese</a:t>
            </a:r>
            <a:r>
              <a:rPr lang="it-IT" sz="2500" dirty="0"/>
              <a:t> and </a:t>
            </a:r>
            <a:r>
              <a:rPr lang="it-IT" sz="2500" dirty="0" err="1"/>
              <a:t>Indian</a:t>
            </a:r>
            <a:r>
              <a:rPr lang="it-IT" sz="2500" dirty="0"/>
              <a:t> </a:t>
            </a:r>
            <a:r>
              <a:rPr lang="it-IT" sz="2500" dirty="0" err="1"/>
              <a:t>traditional</a:t>
            </a:r>
            <a:r>
              <a:rPr lang="it-IT" sz="2500" dirty="0"/>
              <a:t> </a:t>
            </a:r>
            <a:r>
              <a:rPr lang="it-IT" sz="2500" dirty="0" err="1"/>
              <a:t>medicines</a:t>
            </a:r>
            <a:r>
              <a:rPr lang="it-IT" sz="2500" dirty="0"/>
              <a:t>. </a:t>
            </a:r>
          </a:p>
          <a:p>
            <a:pPr>
              <a:buFont typeface="Wingdings" pitchFamily="2" charset="2"/>
              <a:buChar char="Ø"/>
            </a:pPr>
            <a:r>
              <a:rPr lang="it-IT" sz="2500" dirty="0"/>
              <a:t>15th and 16th </a:t>
            </a:r>
            <a:r>
              <a:rPr lang="it-IT" sz="2500" dirty="0" err="1"/>
              <a:t>century</a:t>
            </a:r>
            <a:r>
              <a:rPr lang="it-IT" sz="2500" dirty="0"/>
              <a:t>: </a:t>
            </a:r>
            <a:r>
              <a:rPr lang="it-IT" sz="2500" dirty="0" err="1"/>
              <a:t>several</a:t>
            </a:r>
            <a:r>
              <a:rPr lang="it-IT" sz="2500" dirty="0"/>
              <a:t> </a:t>
            </a:r>
            <a:r>
              <a:rPr lang="it-IT" sz="2500" dirty="0" err="1"/>
              <a:t>very</a:t>
            </a:r>
            <a:r>
              <a:rPr lang="it-IT" sz="2500" dirty="0"/>
              <a:t> </a:t>
            </a:r>
            <a:r>
              <a:rPr lang="it-IT" sz="2500" dirty="0" err="1"/>
              <a:t>influential</a:t>
            </a:r>
            <a:r>
              <a:rPr lang="it-IT" sz="2500" dirty="0"/>
              <a:t> </a:t>
            </a:r>
            <a:r>
              <a:rPr lang="it-IT" sz="2500" dirty="0" err="1"/>
              <a:t>herbal</a:t>
            </a:r>
            <a:r>
              <a:rPr lang="it-IT" sz="2500" dirty="0"/>
              <a:t> books </a:t>
            </a:r>
            <a:r>
              <a:rPr lang="it-IT" sz="2500" dirty="0" err="1"/>
              <a:t>were</a:t>
            </a:r>
            <a:r>
              <a:rPr lang="it-IT" sz="2500" dirty="0"/>
              <a:t> </a:t>
            </a:r>
            <a:r>
              <a:rPr lang="it-IT" sz="2500" dirty="0" err="1"/>
              <a:t>widely</a:t>
            </a:r>
            <a:r>
              <a:rPr lang="it-IT" sz="2500" dirty="0"/>
              <a:t> </a:t>
            </a:r>
            <a:r>
              <a:rPr lang="it-IT" sz="2500" dirty="0" err="1"/>
              <a:t>distributed</a:t>
            </a:r>
            <a:r>
              <a:rPr lang="it-IT" sz="2500" dirty="0"/>
              <a:t> in Europe, </a:t>
            </a:r>
            <a:r>
              <a:rPr lang="it-IT" sz="2500" dirty="0" err="1"/>
              <a:t>like</a:t>
            </a:r>
            <a:r>
              <a:rPr lang="it-IT" sz="2500" dirty="0"/>
              <a:t> </a:t>
            </a:r>
            <a:r>
              <a:rPr lang="it-IT" sz="2500" b="1" i="1" dirty="0"/>
              <a:t>The Mainz </a:t>
            </a:r>
            <a:r>
              <a:rPr lang="it-IT" sz="2500" b="1" i="1" dirty="0" err="1"/>
              <a:t>Herbal</a:t>
            </a:r>
            <a:r>
              <a:rPr lang="it-IT" sz="2500" b="1" i="1" dirty="0"/>
              <a:t> </a:t>
            </a:r>
            <a:r>
              <a:rPr lang="it-IT" sz="2500" dirty="0"/>
              <a:t>(</a:t>
            </a:r>
            <a:r>
              <a:rPr lang="it-IT" sz="2500" dirty="0" err="1"/>
              <a:t>Herbarius</a:t>
            </a:r>
            <a:r>
              <a:rPr lang="it-IT" sz="2500" dirty="0"/>
              <a:t> </a:t>
            </a:r>
            <a:r>
              <a:rPr lang="it-IT" sz="2500" dirty="0" err="1"/>
              <a:t>Moguntinus</a:t>
            </a:r>
            <a:r>
              <a:rPr lang="it-IT" sz="2500" dirty="0"/>
              <a:t>, </a:t>
            </a:r>
            <a:r>
              <a:rPr lang="it-IT" sz="2500" b="1" dirty="0"/>
              <a:t>1484</a:t>
            </a:r>
            <a:r>
              <a:rPr lang="it-IT" sz="2500" dirty="0"/>
              <a:t>) and </a:t>
            </a:r>
            <a:r>
              <a:rPr lang="it-IT" sz="2500" b="1" i="1" dirty="0"/>
              <a:t>The </a:t>
            </a:r>
            <a:r>
              <a:rPr lang="it-IT" sz="2500" b="1" i="1" dirty="0" err="1"/>
              <a:t>German</a:t>
            </a:r>
            <a:r>
              <a:rPr lang="it-IT" sz="2500" b="1" i="1" dirty="0"/>
              <a:t> </a:t>
            </a:r>
            <a:r>
              <a:rPr lang="it-IT" sz="2500" b="1" i="1" dirty="0" err="1"/>
              <a:t>Herbal</a:t>
            </a:r>
            <a:r>
              <a:rPr lang="it-IT" sz="2500" b="1" i="1" dirty="0"/>
              <a:t> </a:t>
            </a:r>
            <a:r>
              <a:rPr lang="it-IT" sz="2500" dirty="0"/>
              <a:t>(</a:t>
            </a:r>
            <a:r>
              <a:rPr lang="it-IT" sz="2500" b="1" dirty="0"/>
              <a:t>1485</a:t>
            </a:r>
            <a:r>
              <a:rPr lang="it-IT" sz="2500" dirty="0"/>
              <a:t>), the </a:t>
            </a:r>
            <a:r>
              <a:rPr lang="it-IT" sz="2500" b="1" i="1" dirty="0" err="1"/>
              <a:t>Herbarium</a:t>
            </a:r>
            <a:r>
              <a:rPr lang="it-IT" sz="2500" b="1" i="1" dirty="0"/>
              <a:t> </a:t>
            </a:r>
            <a:r>
              <a:rPr lang="it-IT" sz="2500" b="1" i="1" dirty="0" err="1"/>
              <a:t>Vivae</a:t>
            </a:r>
            <a:r>
              <a:rPr lang="it-IT" sz="2500" b="1" i="1" dirty="0"/>
              <a:t> </a:t>
            </a:r>
            <a:r>
              <a:rPr lang="it-IT" sz="2500" b="1" i="1" dirty="0" err="1"/>
              <a:t>Eicones</a:t>
            </a:r>
            <a:r>
              <a:rPr lang="it-IT" sz="2500" b="1" i="1" dirty="0"/>
              <a:t> </a:t>
            </a:r>
            <a:r>
              <a:rPr lang="it-IT" sz="2500" dirty="0"/>
              <a:t>(Otto </a:t>
            </a:r>
            <a:r>
              <a:rPr lang="it-IT" sz="2500" dirty="0" err="1"/>
              <a:t>Brunfels</a:t>
            </a:r>
            <a:r>
              <a:rPr lang="it-IT" sz="2500" dirty="0"/>
              <a:t>; </a:t>
            </a:r>
            <a:r>
              <a:rPr lang="it-IT" sz="2500" b="1" dirty="0"/>
              <a:t>1530</a:t>
            </a:r>
            <a:r>
              <a:rPr lang="it-IT" sz="2500" dirty="0"/>
              <a:t>), the </a:t>
            </a:r>
            <a:r>
              <a:rPr lang="it-IT" sz="2500" b="1" i="1" dirty="0" err="1"/>
              <a:t>Kreütter</a:t>
            </a:r>
            <a:r>
              <a:rPr lang="it-IT" sz="2500" b="1" i="1" dirty="0"/>
              <a:t> </a:t>
            </a:r>
            <a:r>
              <a:rPr lang="it-IT" sz="2500" b="1" i="1" dirty="0" err="1"/>
              <a:t>Buch</a:t>
            </a:r>
            <a:r>
              <a:rPr lang="it-IT" sz="2500" b="1" i="1" dirty="0"/>
              <a:t> </a:t>
            </a:r>
            <a:r>
              <a:rPr lang="it-IT" sz="2500" dirty="0"/>
              <a:t>by </a:t>
            </a:r>
            <a:r>
              <a:rPr lang="it-IT" sz="2500" dirty="0" err="1"/>
              <a:t>Hieronymus</a:t>
            </a:r>
            <a:r>
              <a:rPr lang="it-IT" sz="2500" dirty="0"/>
              <a:t> </a:t>
            </a:r>
            <a:r>
              <a:rPr lang="it-IT" sz="2500" dirty="0" err="1"/>
              <a:t>Bock</a:t>
            </a:r>
            <a:r>
              <a:rPr lang="it-IT" sz="2500" dirty="0"/>
              <a:t> (</a:t>
            </a:r>
            <a:r>
              <a:rPr lang="it-IT" sz="2500" b="1" dirty="0"/>
              <a:t>1546</a:t>
            </a:r>
            <a:r>
              <a:rPr lang="it-IT" sz="2500" dirty="0"/>
              <a:t>) </a:t>
            </a:r>
            <a:r>
              <a:rPr lang="it-IT" sz="2500" dirty="0" err="1"/>
              <a:t>that</a:t>
            </a:r>
            <a:r>
              <a:rPr lang="it-IT" sz="2500" dirty="0"/>
              <a:t> </a:t>
            </a:r>
            <a:r>
              <a:rPr lang="it-IT" sz="2500" dirty="0" err="1"/>
              <a:t>was</a:t>
            </a:r>
            <a:r>
              <a:rPr lang="it-IT" sz="2500" dirty="0"/>
              <a:t> </a:t>
            </a:r>
            <a:r>
              <a:rPr lang="it-IT" sz="2500" dirty="0" err="1"/>
              <a:t>written</a:t>
            </a:r>
            <a:r>
              <a:rPr lang="it-IT" sz="2500" dirty="0"/>
              <a:t> in </a:t>
            </a:r>
            <a:r>
              <a:rPr lang="it-IT" sz="2500" dirty="0" err="1"/>
              <a:t>German</a:t>
            </a:r>
            <a:r>
              <a:rPr lang="it-IT" sz="2500" dirty="0"/>
              <a:t>, and </a:t>
            </a:r>
            <a:r>
              <a:rPr lang="it-IT" sz="2500" b="1" i="1" dirty="0"/>
              <a:t>De </a:t>
            </a:r>
            <a:r>
              <a:rPr lang="it-IT" sz="2500" b="1" i="1" dirty="0" err="1"/>
              <a:t>Historia</a:t>
            </a:r>
            <a:r>
              <a:rPr lang="it-IT" sz="2500" b="1" i="1" dirty="0"/>
              <a:t> </a:t>
            </a:r>
            <a:r>
              <a:rPr lang="it-IT" sz="2500" b="1" i="1" dirty="0" err="1"/>
              <a:t>Stirpium</a:t>
            </a:r>
            <a:r>
              <a:rPr lang="it-IT" sz="2500" b="1" i="1" dirty="0"/>
              <a:t> </a:t>
            </a:r>
            <a:r>
              <a:rPr lang="it-IT" sz="2500" dirty="0"/>
              <a:t>by </a:t>
            </a:r>
            <a:r>
              <a:rPr lang="it-IT" sz="2500" dirty="0" err="1"/>
              <a:t>Leonhart</a:t>
            </a:r>
            <a:r>
              <a:rPr lang="it-IT" sz="2500" dirty="0"/>
              <a:t> </a:t>
            </a:r>
            <a:r>
              <a:rPr lang="it-IT" sz="2500" dirty="0" err="1"/>
              <a:t>Fuchs</a:t>
            </a:r>
            <a:r>
              <a:rPr lang="it-IT" sz="2500" dirty="0"/>
              <a:t> </a:t>
            </a:r>
            <a:r>
              <a:rPr lang="it-IT" sz="2500" dirty="0" err="1"/>
              <a:t>that</a:t>
            </a:r>
            <a:r>
              <a:rPr lang="it-IT" sz="2500" dirty="0"/>
              <a:t> </a:t>
            </a:r>
            <a:r>
              <a:rPr lang="it-IT" sz="2500" dirty="0" err="1"/>
              <a:t>was</a:t>
            </a:r>
            <a:r>
              <a:rPr lang="it-IT" sz="2500" dirty="0"/>
              <a:t> </a:t>
            </a:r>
            <a:r>
              <a:rPr lang="it-IT" sz="2500" dirty="0" err="1"/>
              <a:t>published</a:t>
            </a:r>
            <a:r>
              <a:rPr lang="it-IT" sz="2500" dirty="0"/>
              <a:t> in Latin in </a:t>
            </a:r>
            <a:r>
              <a:rPr lang="it-IT" sz="2500" b="1" dirty="0"/>
              <a:t>1542</a:t>
            </a:r>
            <a:r>
              <a:rPr lang="it-IT" sz="2500" dirty="0"/>
              <a:t> and </a:t>
            </a:r>
            <a:r>
              <a:rPr lang="it-IT" sz="2500" dirty="0" err="1"/>
              <a:t>also</a:t>
            </a:r>
            <a:r>
              <a:rPr lang="it-IT" sz="2500" dirty="0"/>
              <a:t> in </a:t>
            </a:r>
            <a:r>
              <a:rPr lang="it-IT" sz="2500" dirty="0" err="1"/>
              <a:t>German</a:t>
            </a:r>
            <a:r>
              <a:rPr lang="it-IT" sz="2500" dirty="0"/>
              <a:t> in the </a:t>
            </a:r>
            <a:r>
              <a:rPr lang="it-IT" sz="2500" dirty="0" err="1"/>
              <a:t>following</a:t>
            </a:r>
            <a:r>
              <a:rPr lang="it-IT" sz="2500" dirty="0"/>
              <a:t> </a:t>
            </a:r>
            <a:r>
              <a:rPr lang="it-IT" sz="2500" dirty="0" err="1"/>
              <a:t>year</a:t>
            </a:r>
            <a:r>
              <a:rPr lang="it-IT" sz="2500" dirty="0"/>
              <a:t>.</a:t>
            </a:r>
          </a:p>
          <a:p>
            <a:pPr>
              <a:buFont typeface="Wingdings" pitchFamily="2" charset="2"/>
              <a:buChar char="Ø"/>
            </a:pPr>
            <a:r>
              <a:rPr lang="it-IT" sz="2500" dirty="0" err="1"/>
              <a:t>It</a:t>
            </a:r>
            <a:r>
              <a:rPr lang="it-IT" sz="2500" dirty="0"/>
              <a:t> </a:t>
            </a:r>
            <a:r>
              <a:rPr lang="it-IT" sz="2500" dirty="0" err="1"/>
              <a:t>was</a:t>
            </a:r>
            <a:r>
              <a:rPr lang="it-IT" sz="2500" dirty="0"/>
              <a:t> </a:t>
            </a:r>
            <a:r>
              <a:rPr lang="it-IT" sz="2500" dirty="0" err="1"/>
              <a:t>only</a:t>
            </a:r>
            <a:r>
              <a:rPr lang="it-IT" sz="2500" dirty="0"/>
              <a:t> in the 18th </a:t>
            </a:r>
            <a:r>
              <a:rPr lang="it-IT" sz="2500" dirty="0" err="1"/>
              <a:t>century</a:t>
            </a:r>
            <a:r>
              <a:rPr lang="it-IT" sz="2500" dirty="0"/>
              <a:t> </a:t>
            </a:r>
            <a:r>
              <a:rPr lang="it-IT" sz="2500" dirty="0" err="1"/>
              <a:t>that</a:t>
            </a:r>
            <a:r>
              <a:rPr lang="it-IT" sz="2500" dirty="0"/>
              <a:t> Anton von </a:t>
            </a:r>
            <a:r>
              <a:rPr lang="it-IT" sz="2500" dirty="0" err="1"/>
              <a:t>Störck</a:t>
            </a:r>
            <a:r>
              <a:rPr lang="it-IT" sz="2500" dirty="0"/>
              <a:t>, </a:t>
            </a:r>
            <a:r>
              <a:rPr lang="it-IT" sz="2500" dirty="0" err="1"/>
              <a:t>who</a:t>
            </a:r>
            <a:r>
              <a:rPr lang="it-IT" sz="2500" dirty="0"/>
              <a:t> </a:t>
            </a:r>
            <a:r>
              <a:rPr lang="it-IT" sz="2500" dirty="0" err="1"/>
              <a:t>investigated</a:t>
            </a:r>
            <a:r>
              <a:rPr lang="it-IT" sz="2500" dirty="0"/>
              <a:t> </a:t>
            </a:r>
            <a:r>
              <a:rPr lang="it-IT" sz="2500" dirty="0" err="1"/>
              <a:t>poisonous</a:t>
            </a:r>
            <a:r>
              <a:rPr lang="it-IT" sz="2500" dirty="0"/>
              <a:t> </a:t>
            </a:r>
            <a:r>
              <a:rPr lang="it-IT" sz="2500" dirty="0" err="1"/>
              <a:t>herbs</a:t>
            </a:r>
            <a:r>
              <a:rPr lang="it-IT" sz="2500" dirty="0"/>
              <a:t> </a:t>
            </a:r>
            <a:r>
              <a:rPr lang="it-IT" sz="2500" dirty="0" err="1"/>
              <a:t>such</a:t>
            </a:r>
            <a:r>
              <a:rPr lang="it-IT" sz="2500" dirty="0"/>
              <a:t> </a:t>
            </a:r>
            <a:r>
              <a:rPr lang="it-IT" sz="2500" dirty="0" err="1"/>
              <a:t>as</a:t>
            </a:r>
            <a:r>
              <a:rPr lang="it-IT" sz="2500" dirty="0"/>
              <a:t> </a:t>
            </a:r>
            <a:r>
              <a:rPr lang="it-IT" sz="2500" b="1" dirty="0" err="1"/>
              <a:t>aconite</a:t>
            </a:r>
            <a:r>
              <a:rPr lang="it-IT" sz="2500" dirty="0"/>
              <a:t> and </a:t>
            </a:r>
            <a:r>
              <a:rPr lang="it-IT" sz="2500" b="1" dirty="0" err="1"/>
              <a:t>colchicum</a:t>
            </a:r>
            <a:r>
              <a:rPr lang="it-IT" sz="2500" dirty="0"/>
              <a:t>, and </a:t>
            </a:r>
            <a:r>
              <a:rPr lang="it-IT" sz="2500" dirty="0" err="1"/>
              <a:t>others</a:t>
            </a:r>
            <a:r>
              <a:rPr lang="it-IT" sz="2500" dirty="0"/>
              <a:t> </a:t>
            </a:r>
            <a:r>
              <a:rPr lang="it-IT" sz="2500" dirty="0" err="1"/>
              <a:t>laid</a:t>
            </a:r>
            <a:r>
              <a:rPr lang="it-IT" sz="2500" dirty="0"/>
              <a:t> the </a:t>
            </a:r>
            <a:r>
              <a:rPr lang="it-IT" sz="2500" dirty="0" err="1"/>
              <a:t>basis</a:t>
            </a:r>
            <a:r>
              <a:rPr lang="it-IT" sz="2500" dirty="0"/>
              <a:t> for the </a:t>
            </a:r>
            <a:r>
              <a:rPr lang="it-IT" sz="2500" dirty="0" err="1"/>
              <a:t>rational</a:t>
            </a:r>
            <a:r>
              <a:rPr lang="it-IT" sz="2500" dirty="0"/>
              <a:t> </a:t>
            </a:r>
            <a:r>
              <a:rPr lang="it-IT" sz="2500" dirty="0" err="1"/>
              <a:t>clinical</a:t>
            </a:r>
            <a:r>
              <a:rPr lang="it-IT" sz="2500" dirty="0"/>
              <a:t> </a:t>
            </a:r>
            <a:r>
              <a:rPr lang="it-IT" sz="2500" dirty="0" err="1"/>
              <a:t>investigation</a:t>
            </a:r>
            <a:r>
              <a:rPr lang="it-IT" sz="2500" dirty="0"/>
              <a:t> of </a:t>
            </a:r>
            <a:r>
              <a:rPr lang="it-IT" sz="2500" dirty="0" err="1"/>
              <a:t>medicinal</a:t>
            </a:r>
            <a:r>
              <a:rPr lang="it-IT" sz="2500" dirty="0"/>
              <a:t> </a:t>
            </a:r>
            <a:r>
              <a:rPr lang="it-IT" sz="2500" dirty="0" err="1"/>
              <a:t>herbs</a:t>
            </a:r>
            <a:r>
              <a:rPr lang="it-IT" sz="2500" dirty="0"/>
              <a:t> (from an </a:t>
            </a:r>
            <a:r>
              <a:rPr lang="it-IT" sz="2500" dirty="0" err="1"/>
              <a:t>empirical</a:t>
            </a:r>
            <a:r>
              <a:rPr lang="it-IT" sz="2500" dirty="0"/>
              <a:t> </a:t>
            </a:r>
            <a:r>
              <a:rPr lang="it-IT" sz="2500" dirty="0" err="1"/>
              <a:t>basis</a:t>
            </a:r>
            <a:r>
              <a:rPr lang="it-IT" sz="2500" dirty="0"/>
              <a:t> to </a:t>
            </a:r>
            <a:r>
              <a:rPr lang="it-IT" sz="2500" dirty="0" err="1"/>
              <a:t>pharmacological</a:t>
            </a:r>
            <a:r>
              <a:rPr lang="it-IT" sz="2500" dirty="0"/>
              <a:t> </a:t>
            </a:r>
            <a:r>
              <a:rPr lang="it-IT" sz="2500" dirty="0" err="1"/>
              <a:t>investigations</a:t>
            </a:r>
            <a:r>
              <a:rPr lang="it-IT" sz="2500" dirty="0"/>
              <a:t> of </a:t>
            </a:r>
            <a:r>
              <a:rPr lang="it-IT" sz="2500" dirty="0" err="1"/>
              <a:t>active</a:t>
            </a:r>
            <a:r>
              <a:rPr lang="it-IT" sz="2500" dirty="0"/>
              <a:t> </a:t>
            </a:r>
            <a:r>
              <a:rPr lang="it-IT" sz="2500" dirty="0" err="1"/>
              <a:t>constituents</a:t>
            </a:r>
            <a:r>
              <a:rPr lang="it-IT" sz="2500" dirty="0"/>
              <a:t>).</a:t>
            </a:r>
          </a:p>
          <a:p>
            <a:pPr>
              <a:buFont typeface="Wingdings" pitchFamily="2" charset="2"/>
              <a:buChar char="Ø"/>
            </a:pPr>
            <a:endParaRPr lang="it-IT" sz="2500" dirty="0"/>
          </a:p>
        </p:txBody>
      </p:sp>
      <p:sp>
        <p:nvSpPr>
          <p:cNvPr id="4" name="Segnaposto numero diapositiva 3">
            <a:extLst>
              <a:ext uri="{FF2B5EF4-FFF2-40B4-BE49-F238E27FC236}">
                <a16:creationId xmlns:a16="http://schemas.microsoft.com/office/drawing/2014/main" id="{4CCED5E3-F4DE-BC43-A50C-F04B9342E288}"/>
              </a:ext>
            </a:extLst>
          </p:cNvPr>
          <p:cNvSpPr>
            <a:spLocks noGrp="1"/>
          </p:cNvSpPr>
          <p:nvPr>
            <p:ph type="sldNum" sz="quarter" idx="12"/>
          </p:nvPr>
        </p:nvSpPr>
        <p:spPr/>
        <p:txBody>
          <a:bodyPr/>
          <a:lstStyle/>
          <a:p>
            <a:fld id="{94F455BA-834C-2144-8D91-861DB94FAEBF}" type="slidenum">
              <a:rPr lang="it-IT" smtClean="0"/>
              <a:t>9</a:t>
            </a:fld>
            <a:endParaRPr lang="it-IT"/>
          </a:p>
        </p:txBody>
      </p:sp>
    </p:spTree>
    <p:extLst>
      <p:ext uri="{BB962C8B-B14F-4D97-AF65-F5344CB8AC3E}">
        <p14:creationId xmlns:p14="http://schemas.microsoft.com/office/powerpoint/2010/main" val="9524088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3076</Words>
  <Application>Microsoft Macintosh PowerPoint</Application>
  <PresentationFormat>Widescreen</PresentationFormat>
  <Paragraphs>150</Paragraphs>
  <Slides>38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Calibri Light</vt:lpstr>
      <vt:lpstr>Rubik</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Natural products as drug candidates: a historical perspective  </vt:lpstr>
      <vt:lpstr>Natural products as drug candidates: a historical perspective  </vt:lpstr>
      <vt:lpstr>Presentazione standard di PowerPoint</vt:lpstr>
      <vt:lpstr>Rational drug discovery</vt:lpstr>
      <vt:lpstr>Rational drug discovery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paola.coccetti@unimib.it</dc:creator>
  <cp:lastModifiedBy>paola.coccetti@unimib.it</cp:lastModifiedBy>
  <cp:revision>34</cp:revision>
  <dcterms:created xsi:type="dcterms:W3CDTF">2022-12-18T11:09:29Z</dcterms:created>
  <dcterms:modified xsi:type="dcterms:W3CDTF">2022-12-19T11:11:55Z</dcterms:modified>
</cp:coreProperties>
</file>