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71" r:id="rId3"/>
    <p:sldId id="312" r:id="rId4"/>
    <p:sldId id="281" r:id="rId5"/>
    <p:sldId id="285" r:id="rId6"/>
    <p:sldId id="290" r:id="rId7"/>
    <p:sldId id="313" r:id="rId8"/>
    <p:sldId id="288" r:id="rId9"/>
    <p:sldId id="291" r:id="rId10"/>
    <p:sldId id="314" r:id="rId11"/>
    <p:sldId id="263" r:id="rId12"/>
    <p:sldId id="286" r:id="rId13"/>
    <p:sldId id="287" r:id="rId14"/>
    <p:sldId id="282" r:id="rId15"/>
    <p:sldId id="264" r:id="rId16"/>
    <p:sldId id="292" r:id="rId17"/>
    <p:sldId id="269" r:id="rId18"/>
    <p:sldId id="296" r:id="rId19"/>
    <p:sldId id="295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4"/>
    <p:restoredTop sz="86289"/>
  </p:normalViewPr>
  <p:slideViewPr>
    <p:cSldViewPr snapToGrid="0" snapToObjects="1">
      <p:cViewPr varScale="1">
        <p:scale>
          <a:sx n="80" d="100"/>
          <a:sy n="80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3T12:07:31.5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0B575CB-3FEC-D142-BAFA-F660FA757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AA0A99-75D9-D64A-8DC2-00F764F31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97A34-8FE5-D14E-B55E-BA63564DB4DF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FEC0F9-A29D-DE43-B3A8-866932A356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4EE562-58D9-B046-BED3-5C92EA67E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B5912-C5CC-B442-9037-A19A3B104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61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01CF-C9AA-8B4C-AA1D-1442F2093D72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7691-64D0-0E43-91FB-31A474D7E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48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98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02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92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95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96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91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7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873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8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62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9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5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67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0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36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0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3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38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28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5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9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38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16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1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8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8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2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B6F3-4A8A-3F4A-8A69-3D7894430EF3}" type="datetimeFigureOut">
              <a:rPr lang="it-IT" smtClean="0"/>
              <a:t>20/12/21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77E0-8AE7-9246-A4C8-E288AB0F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1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673554" y="1177709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Classification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Atg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proteins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20976" y="5543549"/>
            <a:ext cx="628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50" dirty="0"/>
          </a:p>
          <a:p>
            <a:r>
              <a:rPr lang="it-IT" sz="1050" dirty="0" err="1"/>
              <a:t>Hitoshi</a:t>
            </a:r>
            <a:r>
              <a:rPr lang="it-IT" sz="1050" dirty="0"/>
              <a:t> </a:t>
            </a:r>
            <a:r>
              <a:rPr lang="it-IT" sz="1050" dirty="0" err="1"/>
              <a:t>Nakatogawa</a:t>
            </a:r>
            <a:r>
              <a:rPr lang="it-IT" sz="1050" dirty="0"/>
              <a:t>, </a:t>
            </a:r>
            <a:r>
              <a:rPr lang="it-IT" sz="1050" dirty="0" err="1"/>
              <a:t>Kuninori</a:t>
            </a:r>
            <a:r>
              <a:rPr lang="it-IT" sz="1050" dirty="0"/>
              <a:t> Suzuki, </a:t>
            </a:r>
            <a:r>
              <a:rPr lang="it-IT" sz="1050" dirty="0" err="1"/>
              <a:t>Yoshiaki</a:t>
            </a:r>
            <a:r>
              <a:rPr lang="it-IT" sz="1050" dirty="0"/>
              <a:t> </a:t>
            </a:r>
            <a:r>
              <a:rPr lang="it-IT" sz="1050" dirty="0" err="1"/>
              <a:t>Kamada</a:t>
            </a:r>
            <a:r>
              <a:rPr lang="it-IT" sz="1050" dirty="0"/>
              <a:t> and Yoshinori </a:t>
            </a:r>
            <a:r>
              <a:rPr lang="it-IT" sz="1050" dirty="0" err="1"/>
              <a:t>Ohsumi</a:t>
            </a:r>
            <a:r>
              <a:rPr lang="it-IT" sz="1050" dirty="0"/>
              <a:t> </a:t>
            </a:r>
            <a:r>
              <a:rPr lang="pt-BR" sz="1050" dirty="0"/>
              <a:t>doi:10.1038/nrm2708, 2009</a:t>
            </a:r>
            <a:endParaRPr lang="it-IT" sz="1050" dirty="0"/>
          </a:p>
        </p:txBody>
      </p:sp>
      <p:pic>
        <p:nvPicPr>
          <p:cNvPr id="7" name="Picture 7" descr="nrm2708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52" y="1815738"/>
            <a:ext cx="5628947" cy="30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122784" y="4984749"/>
            <a:ext cx="3049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/>
              <a:t>ATG (</a:t>
            </a:r>
            <a:r>
              <a:rPr lang="it-IT" sz="2100" b="1" dirty="0" err="1"/>
              <a:t>autophagy-related</a:t>
            </a:r>
            <a:r>
              <a:rPr lang="it-IT" sz="21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304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1828801" y="857250"/>
            <a:ext cx="5499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295401" y="882034"/>
            <a:ext cx="6604000" cy="61170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Phagophore</a:t>
            </a:r>
            <a:r>
              <a:rPr lang="it-IT" sz="135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expansion</a:t>
            </a:r>
            <a:r>
              <a:rPr lang="it-IT" sz="1350" b="1" dirty="0">
                <a:solidFill>
                  <a:srgbClr val="000099"/>
                </a:solidFill>
                <a:cs typeface="Arial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Two</a:t>
            </a:r>
            <a:r>
              <a:rPr lang="it-IT" sz="135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ubiquitin-like</a:t>
            </a:r>
            <a:r>
              <a:rPr lang="it-IT" sz="135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conjugation</a:t>
            </a:r>
            <a:r>
              <a:rPr lang="it-IT" sz="135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1350" b="1" dirty="0" err="1">
                <a:solidFill>
                  <a:srgbClr val="000099"/>
                </a:solidFill>
                <a:cs typeface="Arial" charset="0"/>
              </a:rPr>
              <a:t>systems</a:t>
            </a:r>
            <a:endParaRPr lang="it-IT" sz="135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9831" y="1577485"/>
            <a:ext cx="6250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it-IT" sz="1200" dirty="0" err="1"/>
              <a:t>There</a:t>
            </a:r>
            <a:r>
              <a:rPr lang="it-IT" sz="1200" dirty="0"/>
              <a:t> are </a:t>
            </a:r>
            <a:r>
              <a:rPr lang="it-IT" sz="1200" dirty="0" err="1"/>
              <a:t>two</a:t>
            </a:r>
            <a:r>
              <a:rPr lang="it-IT" sz="1200" dirty="0"/>
              <a:t> </a:t>
            </a:r>
            <a:r>
              <a:rPr lang="it-IT" sz="1200" dirty="0" err="1"/>
              <a:t>ubiquitin-like</a:t>
            </a:r>
            <a:r>
              <a:rPr lang="it-IT" sz="1200" dirty="0"/>
              <a:t> (</a:t>
            </a:r>
            <a:r>
              <a:rPr lang="it-IT" sz="1200" dirty="0" err="1"/>
              <a:t>Ubl</a:t>
            </a:r>
            <a:r>
              <a:rPr lang="it-IT" sz="1200" dirty="0"/>
              <a:t>) </a:t>
            </a:r>
            <a:r>
              <a:rPr lang="it-IT" sz="1200" dirty="0" err="1"/>
              <a:t>conjugation</a:t>
            </a:r>
            <a:r>
              <a:rPr lang="it-IT" sz="1200" dirty="0"/>
              <a:t> </a:t>
            </a:r>
            <a:r>
              <a:rPr lang="it-IT" sz="1200" dirty="0" err="1"/>
              <a:t>systems</a:t>
            </a:r>
            <a:r>
              <a:rPr lang="it-IT" sz="1200" dirty="0"/>
              <a:t> </a:t>
            </a:r>
            <a:r>
              <a:rPr lang="it-IT" sz="1200" dirty="0" err="1"/>
              <a:t>required</a:t>
            </a:r>
            <a:r>
              <a:rPr lang="it-IT" sz="1200" dirty="0"/>
              <a:t> for </a:t>
            </a:r>
            <a:r>
              <a:rPr lang="it-IT" sz="1200" dirty="0" err="1"/>
              <a:t>phagophore</a:t>
            </a:r>
            <a:r>
              <a:rPr lang="it-IT" sz="1200" dirty="0"/>
              <a:t> </a:t>
            </a:r>
            <a:r>
              <a:rPr lang="it-IT" sz="1200" dirty="0" err="1"/>
              <a:t>expansion</a:t>
            </a:r>
            <a:r>
              <a:rPr lang="it-IT" sz="1200" dirty="0"/>
              <a:t>: the </a:t>
            </a:r>
            <a:r>
              <a:rPr lang="it-IT" sz="1200" dirty="0" err="1"/>
              <a:t>Ubl</a:t>
            </a:r>
            <a:r>
              <a:rPr lang="it-IT" sz="1200" dirty="0"/>
              <a:t> </a:t>
            </a:r>
            <a:r>
              <a:rPr lang="it-IT" sz="1200" dirty="0" err="1"/>
              <a:t>proteins</a:t>
            </a:r>
            <a:r>
              <a:rPr lang="it-IT" sz="1200" dirty="0"/>
              <a:t>  Atg8 and Atg12 and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enzymes</a:t>
            </a:r>
            <a:r>
              <a:rPr lang="it-IT" sz="1200" dirty="0"/>
              <a:t> (Atg7: the common E1 </a:t>
            </a:r>
            <a:r>
              <a:rPr lang="it-IT" sz="1200" dirty="0" err="1"/>
              <a:t>enzyme</a:t>
            </a:r>
            <a:r>
              <a:rPr lang="it-IT" sz="1200" dirty="0"/>
              <a:t>; Atg3, the </a:t>
            </a:r>
            <a:r>
              <a:rPr lang="it-IT" sz="1200" dirty="0" err="1"/>
              <a:t>specific</a:t>
            </a:r>
            <a:r>
              <a:rPr lang="it-IT" sz="1200" dirty="0"/>
              <a:t> E2 </a:t>
            </a:r>
            <a:r>
              <a:rPr lang="it-IT" sz="1200" dirty="0" err="1"/>
              <a:t>enzyme</a:t>
            </a:r>
            <a:r>
              <a:rPr lang="it-IT" sz="1200" dirty="0"/>
              <a:t> for Atg8-PE </a:t>
            </a:r>
            <a:r>
              <a:rPr lang="it-IT" sz="1200" dirty="0" err="1"/>
              <a:t>formation</a:t>
            </a:r>
            <a:r>
              <a:rPr lang="it-IT" sz="1200" dirty="0"/>
              <a:t>; Atg10, the </a:t>
            </a:r>
            <a:r>
              <a:rPr lang="it-IT" sz="1200" dirty="0" err="1"/>
              <a:t>specific</a:t>
            </a:r>
            <a:r>
              <a:rPr lang="it-IT" sz="1200" dirty="0"/>
              <a:t>  E2 </a:t>
            </a:r>
            <a:r>
              <a:rPr lang="it-IT" sz="1200" dirty="0" err="1"/>
              <a:t>enzyme</a:t>
            </a:r>
            <a:r>
              <a:rPr lang="it-IT" sz="1200" dirty="0"/>
              <a:t> for Atg12-Atg5) </a:t>
            </a:r>
            <a:r>
              <a:rPr lang="it-IT" sz="1200" dirty="0" err="1"/>
              <a:t>that</a:t>
            </a:r>
            <a:r>
              <a:rPr lang="it-IT" sz="1200" dirty="0"/>
              <a:t> are </a:t>
            </a:r>
            <a:r>
              <a:rPr lang="it-IT" sz="1200" dirty="0" err="1"/>
              <a:t>required</a:t>
            </a:r>
            <a:r>
              <a:rPr lang="it-IT" sz="1200" dirty="0"/>
              <a:t> for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conjugation</a:t>
            </a:r>
            <a:r>
              <a:rPr lang="it-IT" sz="1200" dirty="0"/>
              <a:t> </a:t>
            </a:r>
            <a:r>
              <a:rPr lang="it-IT" sz="1200" dirty="0" err="1"/>
              <a:t>reactions</a:t>
            </a:r>
            <a:r>
              <a:rPr lang="it-IT" sz="1200" dirty="0"/>
              <a:t> 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200" dirty="0"/>
              <a:t>Atg12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conjugated</a:t>
            </a:r>
            <a:r>
              <a:rPr lang="it-IT" sz="1200" dirty="0"/>
              <a:t> to Atg5 (</a:t>
            </a:r>
            <a:r>
              <a:rPr lang="it-IT" sz="1200" i="1" dirty="0"/>
              <a:t>via</a:t>
            </a:r>
            <a:r>
              <a:rPr lang="it-IT" sz="1200" dirty="0"/>
              <a:t> the </a:t>
            </a:r>
            <a:r>
              <a:rPr lang="it-IT" sz="1200" dirty="0" err="1"/>
              <a:t>action</a:t>
            </a:r>
            <a:r>
              <a:rPr lang="it-IT" sz="1200" dirty="0"/>
              <a:t> of the E1 Atg7 and E2 Atg10)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200" dirty="0"/>
              <a:t>The </a:t>
            </a:r>
            <a:r>
              <a:rPr lang="it-IT" sz="1200" dirty="0" err="1"/>
              <a:t>complex</a:t>
            </a:r>
            <a:r>
              <a:rPr lang="it-IT" sz="1200" dirty="0"/>
              <a:t> Atg5-Atg12 </a:t>
            </a:r>
            <a:r>
              <a:rPr lang="it-IT" sz="1200" dirty="0" err="1"/>
              <a:t>binds</a:t>
            </a:r>
            <a:r>
              <a:rPr lang="it-IT" sz="1200" dirty="0"/>
              <a:t> Atg16 to </a:t>
            </a:r>
            <a:r>
              <a:rPr lang="it-IT" sz="1200" dirty="0" err="1"/>
              <a:t>form</a:t>
            </a:r>
            <a:r>
              <a:rPr lang="it-IT" sz="1200" dirty="0"/>
              <a:t> the </a:t>
            </a:r>
            <a:r>
              <a:rPr lang="it-IT" sz="1200" dirty="0" err="1"/>
              <a:t>dimeric</a:t>
            </a:r>
            <a:r>
              <a:rPr lang="it-IT" sz="1200" dirty="0"/>
              <a:t> Atg12-Atg5-Atg16 </a:t>
            </a:r>
            <a:r>
              <a:rPr lang="it-IT" sz="1200" dirty="0" err="1"/>
              <a:t>complex</a:t>
            </a:r>
            <a:endParaRPr lang="it-IT" sz="1200" dirty="0"/>
          </a:p>
          <a:p>
            <a:pPr marL="257175" indent="-257175">
              <a:buFont typeface="Arial" charset="0"/>
              <a:buChar char="•"/>
            </a:pPr>
            <a:r>
              <a:rPr lang="it-IT" sz="1200" dirty="0"/>
              <a:t>Atg8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conjugated</a:t>
            </a:r>
            <a:r>
              <a:rPr lang="it-IT" sz="1200" dirty="0"/>
              <a:t> to </a:t>
            </a:r>
            <a:r>
              <a:rPr lang="it-IT" sz="1200" dirty="0" err="1"/>
              <a:t>phosphatidylethanolamine</a:t>
            </a:r>
            <a:r>
              <a:rPr lang="it-IT" sz="1200" dirty="0"/>
              <a:t> (PE), a major component of </a:t>
            </a:r>
            <a:r>
              <a:rPr lang="it-IT" sz="1200" dirty="0" err="1"/>
              <a:t>various</a:t>
            </a:r>
            <a:r>
              <a:rPr lang="it-IT" sz="1200" dirty="0"/>
              <a:t> </a:t>
            </a:r>
            <a:r>
              <a:rPr lang="it-IT" sz="1200" dirty="0" err="1"/>
              <a:t>biological</a:t>
            </a:r>
            <a:r>
              <a:rPr lang="it-IT" sz="1200" dirty="0"/>
              <a:t> </a:t>
            </a:r>
            <a:r>
              <a:rPr lang="it-IT" sz="1200" dirty="0" err="1"/>
              <a:t>membranes</a:t>
            </a:r>
            <a:endParaRPr lang="it-IT" sz="1200" dirty="0"/>
          </a:p>
          <a:p>
            <a:pPr marL="257175" indent="-257175">
              <a:buFont typeface="Arial" charset="0"/>
              <a:buChar char="•"/>
            </a:pPr>
            <a:r>
              <a:rPr lang="it-IT" sz="1200" dirty="0"/>
              <a:t>Atg8-PE </a:t>
            </a:r>
            <a:r>
              <a:rPr lang="it-IT" sz="1200" dirty="0" err="1"/>
              <a:t>involves</a:t>
            </a:r>
            <a:r>
              <a:rPr lang="it-IT" sz="1200" dirty="0"/>
              <a:t> the </a:t>
            </a:r>
            <a:r>
              <a:rPr lang="it-IT" sz="1200" dirty="0" err="1"/>
              <a:t>protease</a:t>
            </a:r>
            <a:r>
              <a:rPr lang="it-IT" sz="1200" dirty="0"/>
              <a:t> Atg4, Atg7(E1), Atg3(E2) and the Atg12-Atg5-Atg16 </a:t>
            </a:r>
            <a:r>
              <a:rPr lang="it-IT" sz="1200" dirty="0" err="1"/>
              <a:t>complex</a:t>
            </a:r>
            <a:r>
              <a:rPr lang="it-IT" sz="1200" dirty="0"/>
              <a:t> </a:t>
            </a:r>
            <a:r>
              <a:rPr lang="it-IT" sz="1200" dirty="0" err="1"/>
              <a:t>which</a:t>
            </a:r>
            <a:r>
              <a:rPr lang="it-IT" sz="1200" dirty="0"/>
              <a:t> </a:t>
            </a:r>
            <a:r>
              <a:rPr lang="it-IT" sz="1200" dirty="0" err="1"/>
              <a:t>acts</a:t>
            </a:r>
            <a:r>
              <a:rPr lang="it-IT" sz="1200" dirty="0"/>
              <a:t> </a:t>
            </a:r>
            <a:r>
              <a:rPr lang="it-IT" sz="1200" dirty="0" err="1"/>
              <a:t>as</a:t>
            </a:r>
            <a:r>
              <a:rPr lang="it-IT" sz="1200" dirty="0"/>
              <a:t> an E3 </a:t>
            </a:r>
            <a:r>
              <a:rPr lang="it-IT" sz="1200" dirty="0" err="1"/>
              <a:t>enzyme</a:t>
            </a:r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53" y="3438144"/>
            <a:ext cx="4096854" cy="25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12610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Atg12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conjugation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system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58931"/>
            <a:ext cx="5562600" cy="17049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637113-B6A5-7040-929A-0E968765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62" y="4104272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12610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Atg8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conjugation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system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14625"/>
            <a:ext cx="5943600" cy="14287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03400" y="4625209"/>
            <a:ext cx="529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Atg8 </a:t>
            </a:r>
            <a:r>
              <a:rPr lang="it-IT" b="1" dirty="0" err="1"/>
              <a:t>serves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a marker for membrane </a:t>
            </a:r>
            <a:r>
              <a:rPr lang="it-IT" b="1" dirty="0" err="1"/>
              <a:t>dynamics</a:t>
            </a:r>
            <a:r>
              <a:rPr lang="it-IT" b="1" dirty="0"/>
              <a:t> </a:t>
            </a:r>
            <a:r>
              <a:rPr lang="it-IT" b="1" dirty="0" err="1"/>
              <a:t>during</a:t>
            </a:r>
            <a:r>
              <a:rPr lang="it-IT" b="1" dirty="0"/>
              <a:t> </a:t>
            </a:r>
            <a:r>
              <a:rPr lang="it-IT" b="1" dirty="0" err="1"/>
              <a:t>autophagy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7938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1828801" y="857250"/>
            <a:ext cx="5499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673554" y="1010462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Conjugation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Atg8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7"/>
          <a:stretch/>
        </p:blipFill>
        <p:spPr>
          <a:xfrm>
            <a:off x="1952955" y="4379283"/>
            <a:ext cx="4967768" cy="150716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73554" y="1696813"/>
            <a:ext cx="584814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it-IT" sz="1350" dirty="0"/>
              <a:t>Atg8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synthesized</a:t>
            </a:r>
            <a:r>
              <a:rPr lang="it-IT" sz="1350" dirty="0"/>
              <a:t> </a:t>
            </a:r>
            <a:r>
              <a:rPr lang="it-IT" sz="1350" dirty="0" err="1"/>
              <a:t>as</a:t>
            </a:r>
            <a:r>
              <a:rPr lang="it-IT" sz="1350" dirty="0"/>
              <a:t> a precursor with an </a:t>
            </a:r>
            <a:r>
              <a:rPr lang="it-IT" sz="1350" dirty="0" err="1"/>
              <a:t>additional</a:t>
            </a:r>
            <a:r>
              <a:rPr lang="it-IT" sz="1350" dirty="0"/>
              <a:t> </a:t>
            </a:r>
            <a:r>
              <a:rPr lang="it-IT" sz="1350" dirty="0" err="1"/>
              <a:t>sequence</a:t>
            </a:r>
            <a:r>
              <a:rPr lang="it-IT" sz="1350" dirty="0"/>
              <a:t> in </a:t>
            </a:r>
            <a:r>
              <a:rPr lang="it-IT" sz="1350" dirty="0" err="1"/>
              <a:t>its</a:t>
            </a:r>
            <a:r>
              <a:rPr lang="it-IT" sz="1350" dirty="0"/>
              <a:t> </a:t>
            </a:r>
            <a:r>
              <a:rPr lang="it-IT" sz="1350" dirty="0" err="1"/>
              <a:t>carboxyl</a:t>
            </a:r>
            <a:r>
              <a:rPr lang="it-IT" sz="1350" dirty="0"/>
              <a:t> </a:t>
            </a:r>
            <a:r>
              <a:rPr lang="it-IT" sz="1350" dirty="0" err="1"/>
              <a:t>terminus</a:t>
            </a:r>
            <a:r>
              <a:rPr lang="it-IT" sz="1350" dirty="0"/>
              <a:t> (a single </a:t>
            </a:r>
            <a:r>
              <a:rPr lang="it-IT" sz="1350" dirty="0" err="1"/>
              <a:t>Arg</a:t>
            </a:r>
            <a:r>
              <a:rPr lang="it-IT" sz="1350" dirty="0"/>
              <a:t> residue in </a:t>
            </a:r>
            <a:r>
              <a:rPr lang="it-IT" sz="1350" i="1" dirty="0"/>
              <a:t>S</a:t>
            </a:r>
            <a:r>
              <a:rPr lang="it-IT" sz="1350" dirty="0"/>
              <a:t>. </a:t>
            </a:r>
            <a:r>
              <a:rPr lang="it-IT" sz="1350" i="1" dirty="0" err="1"/>
              <a:t>cerevisiae</a:t>
            </a:r>
            <a:r>
              <a:rPr lang="it-IT" sz="1350" i="1" dirty="0"/>
              <a:t> </a:t>
            </a:r>
            <a:r>
              <a:rPr lang="it-IT" sz="1350" dirty="0"/>
              <a:t>Atg8)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350" dirty="0" err="1"/>
              <a:t>This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immediately</a:t>
            </a:r>
            <a:r>
              <a:rPr lang="it-IT" sz="1350" dirty="0"/>
              <a:t> </a:t>
            </a:r>
            <a:r>
              <a:rPr lang="it-IT" sz="1350" dirty="0" err="1"/>
              <a:t>cleaved</a:t>
            </a:r>
            <a:r>
              <a:rPr lang="it-IT" sz="1350" dirty="0"/>
              <a:t> by the </a:t>
            </a:r>
            <a:r>
              <a:rPr lang="it-IT" sz="1350" dirty="0" err="1"/>
              <a:t>protease</a:t>
            </a:r>
            <a:r>
              <a:rPr lang="it-IT" sz="1350" dirty="0"/>
              <a:t> Atg4 to </a:t>
            </a:r>
            <a:r>
              <a:rPr lang="it-IT" sz="1350" dirty="0" err="1"/>
              <a:t>expose</a:t>
            </a:r>
            <a:r>
              <a:rPr lang="it-IT" sz="1350" dirty="0"/>
              <a:t> the </a:t>
            </a:r>
            <a:r>
              <a:rPr lang="it-IT" sz="1350" dirty="0" err="1"/>
              <a:t>Gly</a:t>
            </a:r>
            <a:r>
              <a:rPr lang="it-IT" sz="1350" dirty="0"/>
              <a:t> residue </a:t>
            </a:r>
            <a:r>
              <a:rPr lang="it-IT" sz="1350" dirty="0" err="1"/>
              <a:t>that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essential</a:t>
            </a:r>
            <a:r>
              <a:rPr lang="it-IT" sz="1350" dirty="0"/>
              <a:t> for </a:t>
            </a:r>
            <a:r>
              <a:rPr lang="it-IT" sz="1350" dirty="0" err="1"/>
              <a:t>subsequent</a:t>
            </a:r>
            <a:r>
              <a:rPr lang="it-IT" sz="1350" dirty="0"/>
              <a:t> </a:t>
            </a:r>
            <a:r>
              <a:rPr lang="it-IT" sz="1350" dirty="0" err="1"/>
              <a:t>reactions</a:t>
            </a:r>
            <a:r>
              <a:rPr lang="it-IT" sz="1350" dirty="0"/>
              <a:t> 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350" dirty="0" err="1"/>
              <a:t>Formation</a:t>
            </a:r>
            <a:r>
              <a:rPr lang="it-IT" sz="1350" dirty="0"/>
              <a:t> of the Atg8–PE </a:t>
            </a:r>
            <a:r>
              <a:rPr lang="it-IT" sz="1350" dirty="0" err="1"/>
              <a:t>conjugate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mediated</a:t>
            </a:r>
            <a:r>
              <a:rPr lang="it-IT" sz="1350" dirty="0"/>
              <a:t> by Atg7 and Atg3, </a:t>
            </a:r>
            <a:r>
              <a:rPr lang="it-IT" sz="1350" dirty="0" err="1"/>
              <a:t>which</a:t>
            </a:r>
            <a:r>
              <a:rPr lang="it-IT" sz="1350" dirty="0"/>
              <a:t> are the E1 and E2 </a:t>
            </a:r>
            <a:r>
              <a:rPr lang="it-IT" sz="1350" dirty="0" err="1"/>
              <a:t>enzymes</a:t>
            </a:r>
            <a:r>
              <a:rPr lang="it-IT" sz="1350" dirty="0"/>
              <a:t> in the </a:t>
            </a:r>
            <a:r>
              <a:rPr lang="it-IT" sz="1350" dirty="0" err="1"/>
              <a:t>ubiquitylation</a:t>
            </a:r>
            <a:r>
              <a:rPr lang="it-IT" sz="1350" dirty="0"/>
              <a:t> </a:t>
            </a:r>
            <a:r>
              <a:rPr lang="it-IT" sz="1350" dirty="0" err="1"/>
              <a:t>reaction</a:t>
            </a:r>
            <a:r>
              <a:rPr lang="it-IT" sz="1350" dirty="0"/>
              <a:t>, </a:t>
            </a:r>
            <a:r>
              <a:rPr lang="it-IT" sz="1350" dirty="0" err="1"/>
              <a:t>respectively</a:t>
            </a:r>
            <a:r>
              <a:rPr lang="it-IT" sz="1350" dirty="0"/>
              <a:t> 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350" dirty="0"/>
              <a:t>Atg8, in </a:t>
            </a:r>
            <a:r>
              <a:rPr lang="it-IT" sz="1350" dirty="0" err="1"/>
              <a:t>this</a:t>
            </a:r>
            <a:r>
              <a:rPr lang="it-IT" sz="1350" dirty="0"/>
              <a:t> </a:t>
            </a:r>
            <a:r>
              <a:rPr lang="it-IT" sz="1350" dirty="0" err="1"/>
              <a:t>lipidated</a:t>
            </a:r>
            <a:r>
              <a:rPr lang="it-IT" sz="1350" dirty="0"/>
              <a:t> </a:t>
            </a:r>
            <a:r>
              <a:rPr lang="it-IT" sz="1350" dirty="0" err="1"/>
              <a:t>form</a:t>
            </a:r>
            <a:r>
              <a:rPr lang="it-IT" sz="1350" dirty="0"/>
              <a:t>, </a:t>
            </a:r>
            <a:r>
              <a:rPr lang="it-IT" sz="1350" dirty="0" err="1"/>
              <a:t>localizes</a:t>
            </a:r>
            <a:r>
              <a:rPr lang="it-IT" sz="1350" dirty="0"/>
              <a:t> to the </a:t>
            </a:r>
            <a:r>
              <a:rPr lang="it-IT" sz="1350" dirty="0" err="1"/>
              <a:t>isolation</a:t>
            </a:r>
            <a:r>
              <a:rPr lang="it-IT" sz="1350" dirty="0"/>
              <a:t> membrane and the </a:t>
            </a:r>
            <a:r>
              <a:rPr lang="it-IT" sz="1350" dirty="0" err="1"/>
              <a:t>autophagosome</a:t>
            </a:r>
            <a:r>
              <a:rPr lang="it-IT" sz="1350" dirty="0"/>
              <a:t>. 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350" dirty="0"/>
              <a:t>Atg4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also</a:t>
            </a:r>
            <a:r>
              <a:rPr lang="it-IT" sz="1350" dirty="0"/>
              <a:t> a </a:t>
            </a:r>
            <a:r>
              <a:rPr lang="it-IT" sz="1350" dirty="0" err="1"/>
              <a:t>deconjugation</a:t>
            </a:r>
            <a:r>
              <a:rPr lang="it-IT" sz="1350" dirty="0"/>
              <a:t> </a:t>
            </a:r>
            <a:r>
              <a:rPr lang="it-IT" sz="1350" dirty="0" err="1"/>
              <a:t>enzyme</a:t>
            </a:r>
            <a:r>
              <a:rPr lang="it-IT" sz="1350" dirty="0"/>
              <a:t> </a:t>
            </a:r>
            <a:r>
              <a:rPr lang="it-IT" sz="1350" dirty="0" err="1"/>
              <a:t>that</a:t>
            </a:r>
            <a:r>
              <a:rPr lang="it-IT" sz="1350" dirty="0"/>
              <a:t> </a:t>
            </a:r>
            <a:r>
              <a:rPr lang="it-IT" sz="1350" dirty="0" err="1"/>
              <a:t>cleaves</a:t>
            </a:r>
            <a:r>
              <a:rPr lang="it-IT" sz="1350" dirty="0"/>
              <a:t> Atg8–PE to liberate the </a:t>
            </a:r>
            <a:r>
              <a:rPr lang="it-IT" sz="1350" dirty="0" err="1"/>
              <a:t>protein</a:t>
            </a:r>
            <a:r>
              <a:rPr lang="it-IT" sz="1350" dirty="0"/>
              <a:t> from membrane</a:t>
            </a:r>
            <a:r>
              <a:rPr lang="it-IT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10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673554" y="999911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Conjugation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Atg12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73553" y="1685751"/>
            <a:ext cx="58481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charset="0"/>
              <a:buChar char="•"/>
            </a:pPr>
            <a:r>
              <a:rPr lang="it-IT" sz="1350" dirty="0" err="1"/>
              <a:t>Similar</a:t>
            </a:r>
            <a:r>
              <a:rPr lang="it-IT" sz="1350" dirty="0"/>
              <a:t> to the Atg8–PE, the </a:t>
            </a:r>
            <a:r>
              <a:rPr lang="it-IT" sz="1350" dirty="0" err="1"/>
              <a:t>conjugation</a:t>
            </a:r>
            <a:r>
              <a:rPr lang="it-IT" sz="1350" dirty="0"/>
              <a:t> </a:t>
            </a:r>
            <a:r>
              <a:rPr lang="it-IT" sz="1350" dirty="0" err="1"/>
              <a:t>reaction</a:t>
            </a:r>
            <a:r>
              <a:rPr lang="it-IT" sz="1350" dirty="0"/>
              <a:t> of Atg12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catalysed</a:t>
            </a:r>
            <a:r>
              <a:rPr lang="it-IT" sz="1350" dirty="0"/>
              <a:t> by the common E1 </a:t>
            </a:r>
            <a:r>
              <a:rPr lang="it-IT" sz="1350" dirty="0" err="1"/>
              <a:t>enzyme</a:t>
            </a:r>
            <a:r>
              <a:rPr lang="it-IT" sz="1350" dirty="0"/>
              <a:t> Atg7 and the </a:t>
            </a:r>
            <a:r>
              <a:rPr lang="it-IT" sz="1350" dirty="0" err="1"/>
              <a:t>specific</a:t>
            </a:r>
            <a:r>
              <a:rPr lang="it-IT" sz="1350" dirty="0"/>
              <a:t> E2 </a:t>
            </a:r>
            <a:r>
              <a:rPr lang="it-IT" sz="1350" dirty="0" err="1"/>
              <a:t>enzyme</a:t>
            </a:r>
            <a:r>
              <a:rPr lang="it-IT" sz="1350" dirty="0"/>
              <a:t> Atg10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it-IT" sz="1350" dirty="0"/>
              <a:t>The C-terminal </a:t>
            </a:r>
            <a:r>
              <a:rPr lang="it-IT" sz="1350" dirty="0" err="1"/>
              <a:t>Gly</a:t>
            </a:r>
            <a:r>
              <a:rPr lang="it-IT" sz="1350" dirty="0"/>
              <a:t> residue of Atg12 </a:t>
            </a:r>
            <a:r>
              <a:rPr lang="it-IT" sz="1350" dirty="0" err="1"/>
              <a:t>forms</a:t>
            </a:r>
            <a:r>
              <a:rPr lang="it-IT" sz="1350" dirty="0"/>
              <a:t> an </a:t>
            </a:r>
            <a:r>
              <a:rPr lang="it-IT" sz="1350" dirty="0" err="1"/>
              <a:t>isopeptide</a:t>
            </a:r>
            <a:r>
              <a:rPr lang="it-IT" sz="1350" dirty="0"/>
              <a:t> bond with the </a:t>
            </a:r>
            <a:r>
              <a:rPr lang="it-IT" sz="1350" dirty="0" err="1"/>
              <a:t>specific</a:t>
            </a:r>
            <a:r>
              <a:rPr lang="it-IT" sz="1350" dirty="0"/>
              <a:t> </a:t>
            </a:r>
            <a:r>
              <a:rPr lang="it-IT" sz="1350" dirty="0" err="1"/>
              <a:t>lys</a:t>
            </a:r>
            <a:r>
              <a:rPr lang="it-IT" sz="1350" dirty="0"/>
              <a:t> residue of Atg5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350" dirty="0"/>
              <a:t>The Atg12–Atg5 </a:t>
            </a:r>
            <a:r>
              <a:rPr lang="it-IT" sz="1350" dirty="0" err="1"/>
              <a:t>conjugate</a:t>
            </a:r>
            <a:r>
              <a:rPr lang="it-IT" sz="1350" dirty="0"/>
              <a:t> </a:t>
            </a:r>
            <a:r>
              <a:rPr lang="it-IT" sz="1350" dirty="0" err="1"/>
              <a:t>further</a:t>
            </a:r>
            <a:r>
              <a:rPr lang="it-IT" sz="1350" dirty="0"/>
              <a:t> </a:t>
            </a:r>
            <a:r>
              <a:rPr lang="it-IT" sz="1350" dirty="0" err="1"/>
              <a:t>interacts</a:t>
            </a:r>
            <a:r>
              <a:rPr lang="it-IT" sz="1350" dirty="0"/>
              <a:t> with Atg16 and </a:t>
            </a:r>
            <a:r>
              <a:rPr lang="it-IT" sz="1350" dirty="0" err="1"/>
              <a:t>forms</a:t>
            </a:r>
            <a:r>
              <a:rPr lang="it-IT" sz="1350" dirty="0"/>
              <a:t> a </a:t>
            </a:r>
            <a:r>
              <a:rPr lang="it-IT" sz="1350" dirty="0" err="1"/>
              <a:t>complex</a:t>
            </a:r>
            <a:r>
              <a:rPr lang="it-IT" sz="1350" dirty="0"/>
              <a:t>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350" dirty="0" err="1"/>
              <a:t>Immunoelectron</a:t>
            </a:r>
            <a:r>
              <a:rPr lang="it-IT" sz="1350" dirty="0"/>
              <a:t> </a:t>
            </a:r>
            <a:r>
              <a:rPr lang="it-IT" sz="1350" dirty="0" err="1"/>
              <a:t>microscopic</a:t>
            </a:r>
            <a:r>
              <a:rPr lang="it-IT" sz="1350" dirty="0"/>
              <a:t> </a:t>
            </a:r>
            <a:r>
              <a:rPr lang="it-IT" sz="1350" dirty="0" err="1"/>
              <a:t>analyses</a:t>
            </a:r>
            <a:r>
              <a:rPr lang="it-IT" sz="1350" dirty="0"/>
              <a:t> of </a:t>
            </a:r>
            <a:r>
              <a:rPr lang="it-IT" sz="1350" dirty="0" err="1"/>
              <a:t>mammalian</a:t>
            </a:r>
            <a:r>
              <a:rPr lang="it-IT" sz="1350" dirty="0"/>
              <a:t> </a:t>
            </a:r>
            <a:r>
              <a:rPr lang="it-IT" sz="1350" dirty="0" err="1"/>
              <a:t>cells</a:t>
            </a:r>
            <a:r>
              <a:rPr lang="it-IT" sz="1350" dirty="0"/>
              <a:t> </a:t>
            </a:r>
            <a:r>
              <a:rPr lang="it-IT" sz="1350" dirty="0" err="1"/>
              <a:t>showed</a:t>
            </a:r>
            <a:r>
              <a:rPr lang="it-IT" sz="1350" dirty="0"/>
              <a:t> </a:t>
            </a:r>
            <a:r>
              <a:rPr lang="it-IT" sz="1350" dirty="0" err="1"/>
              <a:t>that</a:t>
            </a:r>
            <a:r>
              <a:rPr lang="it-IT" sz="1350" dirty="0"/>
              <a:t> LC3 (a </a:t>
            </a:r>
            <a:r>
              <a:rPr lang="it-IT" sz="1350" dirty="0" err="1"/>
              <a:t>mammalian</a:t>
            </a:r>
            <a:r>
              <a:rPr lang="it-IT" sz="1350" dirty="0"/>
              <a:t> Atg8 </a:t>
            </a:r>
            <a:r>
              <a:rPr lang="it-IT" sz="1350" dirty="0" err="1"/>
              <a:t>homologue</a:t>
            </a:r>
            <a:r>
              <a:rPr lang="it-IT" sz="1350" dirty="0"/>
              <a:t>)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present</a:t>
            </a:r>
            <a:r>
              <a:rPr lang="it-IT" sz="1350" dirty="0"/>
              <a:t> on </a:t>
            </a:r>
            <a:r>
              <a:rPr lang="it-IT" sz="1350" dirty="0" err="1"/>
              <a:t>both</a:t>
            </a:r>
            <a:r>
              <a:rPr lang="it-IT" sz="1350" dirty="0"/>
              <a:t> </a:t>
            </a:r>
            <a:r>
              <a:rPr lang="it-IT" sz="1350" dirty="0" err="1"/>
              <a:t>surfaces</a:t>
            </a:r>
            <a:r>
              <a:rPr lang="it-IT" sz="1350" dirty="0"/>
              <a:t> of the </a:t>
            </a:r>
            <a:r>
              <a:rPr lang="it-IT" sz="1350" dirty="0" err="1"/>
              <a:t>isolation</a:t>
            </a:r>
            <a:r>
              <a:rPr lang="it-IT" sz="1350" dirty="0"/>
              <a:t> membrane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350" dirty="0"/>
              <a:t>The ATG12–ATG5–ATG16L (a </a:t>
            </a:r>
            <a:r>
              <a:rPr lang="it-IT" sz="1350" dirty="0" err="1"/>
              <a:t>mammalian</a:t>
            </a:r>
            <a:r>
              <a:rPr lang="it-IT" sz="1350" dirty="0"/>
              <a:t> Atg16 </a:t>
            </a:r>
            <a:r>
              <a:rPr lang="it-IT" sz="1350" dirty="0" err="1"/>
              <a:t>homologue</a:t>
            </a:r>
            <a:r>
              <a:rPr lang="it-IT" sz="1350" dirty="0"/>
              <a:t>) </a:t>
            </a:r>
            <a:r>
              <a:rPr lang="it-IT" sz="1350" dirty="0" err="1"/>
              <a:t>complex</a:t>
            </a:r>
            <a:r>
              <a:rPr lang="it-IT" sz="1350" dirty="0"/>
              <a:t> </a:t>
            </a:r>
            <a:r>
              <a:rPr lang="it-IT" sz="1350" dirty="0" err="1"/>
              <a:t>predominantly</a:t>
            </a:r>
            <a:r>
              <a:rPr lang="it-IT" sz="1350" dirty="0"/>
              <a:t> </a:t>
            </a:r>
            <a:r>
              <a:rPr lang="it-IT" sz="1350" dirty="0" err="1"/>
              <a:t>localizes</a:t>
            </a:r>
            <a:r>
              <a:rPr lang="it-IT" sz="1350" dirty="0"/>
              <a:t> on the </a:t>
            </a:r>
            <a:r>
              <a:rPr lang="it-IT" sz="1350" dirty="0" err="1"/>
              <a:t>outer</a:t>
            </a:r>
            <a:r>
              <a:rPr lang="it-IT" sz="1350" dirty="0"/>
              <a:t> </a:t>
            </a:r>
            <a:r>
              <a:rPr lang="it-IT" sz="1350" dirty="0" err="1"/>
              <a:t>surface</a:t>
            </a:r>
            <a:r>
              <a:rPr lang="it-IT" sz="1350" dirty="0"/>
              <a:t> of the membrane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9"/>
          <a:stretch/>
        </p:blipFill>
        <p:spPr>
          <a:xfrm>
            <a:off x="1894995" y="4376739"/>
            <a:ext cx="496776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8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673554" y="1177709"/>
            <a:ext cx="5848141" cy="83099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Autophagosome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targeting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, docking and fusion</a:t>
            </a:r>
          </a:p>
        </p:txBody>
      </p:sp>
      <p:pic>
        <p:nvPicPr>
          <p:cNvPr id="5" name="Picture 11" descr="nrm2708-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3" y="1912645"/>
            <a:ext cx="3196431" cy="39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02568" y="2708885"/>
            <a:ext cx="2428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u="sng" dirty="0"/>
              <a:t>The </a:t>
            </a:r>
            <a:r>
              <a:rPr lang="it-IT" sz="1350" u="sng" dirty="0" err="1"/>
              <a:t>mechanism</a:t>
            </a:r>
            <a:r>
              <a:rPr lang="it-IT" sz="1350" u="sng" dirty="0"/>
              <a:t> </a:t>
            </a:r>
            <a:r>
              <a:rPr lang="it-IT" sz="1350" u="sng" dirty="0" err="1"/>
              <a:t>is</a:t>
            </a:r>
            <a:r>
              <a:rPr lang="it-IT" sz="1350" u="sng" dirty="0"/>
              <a:t> </a:t>
            </a:r>
            <a:r>
              <a:rPr lang="it-IT" sz="1350" u="sng" dirty="0" err="1"/>
              <a:t>not</a:t>
            </a:r>
            <a:r>
              <a:rPr lang="it-IT" sz="1350" u="sng" dirty="0"/>
              <a:t> </a:t>
            </a:r>
            <a:r>
              <a:rPr lang="it-IT" sz="1350" u="sng" dirty="0" err="1"/>
              <a:t>completely</a:t>
            </a:r>
            <a:r>
              <a:rPr lang="it-IT" sz="1350" u="sng" dirty="0"/>
              <a:t> </a:t>
            </a:r>
            <a:r>
              <a:rPr lang="it-IT" sz="1350" u="sng" dirty="0" err="1"/>
              <a:t>known</a:t>
            </a:r>
            <a:r>
              <a:rPr lang="it-IT" sz="1350" u="sng" dirty="0"/>
              <a:t> </a:t>
            </a:r>
            <a:r>
              <a:rPr lang="it-IT" sz="1350" u="sng" dirty="0" err="1"/>
              <a:t>at</a:t>
            </a:r>
            <a:r>
              <a:rPr lang="it-IT" sz="1350" u="sng" dirty="0"/>
              <a:t> </a:t>
            </a:r>
            <a:r>
              <a:rPr lang="it-IT" sz="1350" u="sng" dirty="0" err="1"/>
              <a:t>present</a:t>
            </a:r>
            <a:endParaRPr lang="it-IT" sz="1350" u="sng" dirty="0"/>
          </a:p>
          <a:p>
            <a:endParaRPr lang="it-IT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Atg8-PE </a:t>
            </a:r>
            <a:r>
              <a:rPr lang="it-IT" sz="1350" dirty="0" err="1"/>
              <a:t>deconjugation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necessary</a:t>
            </a:r>
            <a:r>
              <a:rPr lang="it-IT" sz="1350" dirty="0"/>
              <a:t> for the </a:t>
            </a:r>
            <a:r>
              <a:rPr lang="it-IT" sz="1350" dirty="0" err="1"/>
              <a:t>autophagosme</a:t>
            </a:r>
            <a:r>
              <a:rPr lang="it-IT" sz="1350" dirty="0"/>
              <a:t> to </a:t>
            </a:r>
            <a:r>
              <a:rPr lang="it-IT" sz="1350" dirty="0" err="1"/>
              <a:t>initiate</a:t>
            </a:r>
            <a:r>
              <a:rPr lang="it-IT" sz="1350" dirty="0"/>
              <a:t> </a:t>
            </a:r>
            <a:r>
              <a:rPr lang="it-IT" sz="1350" dirty="0" err="1"/>
              <a:t>its</a:t>
            </a:r>
            <a:r>
              <a:rPr lang="it-IT" sz="1350" dirty="0"/>
              <a:t> fusion with the </a:t>
            </a:r>
            <a:r>
              <a:rPr lang="it-IT" sz="1350" dirty="0" err="1"/>
              <a:t>vacuole</a:t>
            </a:r>
            <a:r>
              <a:rPr lang="it-IT" sz="135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The </a:t>
            </a:r>
            <a:r>
              <a:rPr lang="it-IT" sz="1350" dirty="0" err="1"/>
              <a:t>autophagy</a:t>
            </a:r>
            <a:r>
              <a:rPr lang="it-IT" sz="1350" dirty="0"/>
              <a:t> body membrane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degraded</a:t>
            </a:r>
            <a:r>
              <a:rPr lang="it-IT" sz="1350" dirty="0"/>
              <a:t> by the </a:t>
            </a:r>
            <a:r>
              <a:rPr lang="it-IT" sz="1350" dirty="0" err="1"/>
              <a:t>lipase</a:t>
            </a:r>
            <a:r>
              <a:rPr lang="it-IT" sz="1350" dirty="0"/>
              <a:t> Atg15</a:t>
            </a: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15225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932409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GFP-Atg8 processing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assay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6192"/>
          <a:stretch/>
        </p:blipFill>
        <p:spPr>
          <a:xfrm>
            <a:off x="1485901" y="3204085"/>
            <a:ext cx="2366741" cy="1148772"/>
          </a:xfrm>
        </p:spPr>
      </p:pic>
      <p:sp>
        <p:nvSpPr>
          <p:cNvPr id="8" name="CasellaDiTesto 7"/>
          <p:cNvSpPr txBox="1"/>
          <p:nvPr/>
        </p:nvSpPr>
        <p:spPr>
          <a:xfrm>
            <a:off x="6560713" y="5654502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Usha</a:t>
            </a:r>
            <a:r>
              <a:rPr lang="it-IT" sz="900" dirty="0"/>
              <a:t> </a:t>
            </a:r>
            <a:r>
              <a:rPr lang="it-IT" sz="900" dirty="0" err="1"/>
              <a:t>Nair</a:t>
            </a:r>
            <a:r>
              <a:rPr lang="it-IT" sz="900" dirty="0"/>
              <a:t> et al., 2012</a:t>
            </a:r>
          </a:p>
          <a:p>
            <a:r>
              <a:rPr lang="it-IT" sz="900" dirty="0" err="1"/>
              <a:t>Bernales</a:t>
            </a:r>
            <a:r>
              <a:rPr lang="it-IT" sz="900" dirty="0"/>
              <a:t> </a:t>
            </a:r>
            <a:r>
              <a:rPr lang="it-IT" sz="900" dirty="0" err="1"/>
              <a:t>S</a:t>
            </a:r>
            <a:r>
              <a:rPr lang="it-IT" sz="900" dirty="0"/>
              <a:t> et al., 2006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6"/>
          <a:stretch/>
        </p:blipFill>
        <p:spPr>
          <a:xfrm>
            <a:off x="4991100" y="3557588"/>
            <a:ext cx="704850" cy="14972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699228" y="3949511"/>
            <a:ext cx="905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GFP-Atg8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091" y="4535298"/>
            <a:ext cx="494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GFP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7"/>
          <a:stretch/>
        </p:blipFill>
        <p:spPr>
          <a:xfrm>
            <a:off x="3297620" y="1658128"/>
            <a:ext cx="3681344" cy="111688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991100" y="3228975"/>
            <a:ext cx="9081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YPD   -N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28402" y="3086776"/>
            <a:ext cx="164402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350" dirty="0"/>
              <a:t>The </a:t>
            </a:r>
            <a:r>
              <a:rPr lang="it-IT" sz="1350" dirty="0" err="1"/>
              <a:t>appearence</a:t>
            </a:r>
            <a:r>
              <a:rPr lang="it-IT" sz="1350" dirty="0"/>
              <a:t> of free GFP </a:t>
            </a:r>
            <a:r>
              <a:rPr lang="it-IT" sz="1350" dirty="0" err="1"/>
              <a:t>represents</a:t>
            </a:r>
            <a:r>
              <a:rPr lang="it-IT" sz="1350" dirty="0"/>
              <a:t> </a:t>
            </a:r>
            <a:r>
              <a:rPr lang="it-IT" sz="1350" dirty="0" err="1"/>
              <a:t>lysis</a:t>
            </a:r>
            <a:r>
              <a:rPr lang="it-IT" sz="1350" dirty="0"/>
              <a:t> of the membrane of the </a:t>
            </a:r>
            <a:r>
              <a:rPr lang="it-IT" sz="1350" dirty="0" err="1"/>
              <a:t>autophagy</a:t>
            </a:r>
            <a:r>
              <a:rPr lang="it-IT" sz="1350" dirty="0"/>
              <a:t> body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350" dirty="0"/>
              <a:t>Atg8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rapidly</a:t>
            </a:r>
            <a:r>
              <a:rPr lang="it-IT" sz="1350" dirty="0"/>
              <a:t> </a:t>
            </a:r>
            <a:r>
              <a:rPr lang="it-IT" sz="1350" dirty="0" err="1"/>
              <a:t>degraded</a:t>
            </a:r>
            <a:endParaRPr lang="it-IT" sz="1350" dirty="0"/>
          </a:p>
          <a:p>
            <a:pPr marL="214313" indent="-214313">
              <a:buFont typeface="Arial" charset="0"/>
              <a:buChar char="•"/>
            </a:pPr>
            <a:r>
              <a:rPr lang="it-IT" sz="1350" dirty="0"/>
              <a:t>GFP </a:t>
            </a:r>
            <a:r>
              <a:rPr lang="it-IT" sz="1350" dirty="0" err="1"/>
              <a:t>is</a:t>
            </a:r>
            <a:r>
              <a:rPr lang="it-IT" sz="1350" dirty="0"/>
              <a:t> </a:t>
            </a:r>
            <a:r>
              <a:rPr lang="it-IT" sz="1350" dirty="0" err="1"/>
              <a:t>stable</a:t>
            </a:r>
            <a:r>
              <a:rPr lang="it-IT" sz="1350" dirty="0"/>
              <a:t> and </a:t>
            </a:r>
            <a:r>
              <a:rPr lang="it-IT" sz="1350" dirty="0" err="1"/>
              <a:t>accumulates</a:t>
            </a:r>
            <a:r>
              <a:rPr lang="it-IT" sz="1350" dirty="0"/>
              <a:t> in the lumen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82727" y="4478422"/>
            <a:ext cx="38622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350" dirty="0"/>
              <a:t>Atg8 </a:t>
            </a:r>
            <a:r>
              <a:rPr lang="it-IT" sz="1350" dirty="0" err="1"/>
              <a:t>exists</a:t>
            </a:r>
            <a:r>
              <a:rPr lang="it-IT" sz="1350" dirty="0"/>
              <a:t> in </a:t>
            </a:r>
            <a:r>
              <a:rPr lang="it-IT" sz="1350" dirty="0" err="1"/>
              <a:t>two</a:t>
            </a:r>
            <a:r>
              <a:rPr lang="it-IT" sz="1350" dirty="0"/>
              <a:t> pools: a non-</a:t>
            </a:r>
            <a:r>
              <a:rPr lang="it-IT" sz="1350" dirty="0" err="1"/>
              <a:t>lipidated</a:t>
            </a:r>
            <a:r>
              <a:rPr lang="it-IT" sz="1350" dirty="0"/>
              <a:t> </a:t>
            </a:r>
            <a:r>
              <a:rPr lang="it-IT" sz="1350" dirty="0" err="1"/>
              <a:t>form</a:t>
            </a:r>
            <a:r>
              <a:rPr lang="it-IT" sz="1350" dirty="0"/>
              <a:t> (diffuse </a:t>
            </a:r>
            <a:r>
              <a:rPr lang="it-IT" sz="1350" dirty="0" err="1"/>
              <a:t>cytosolic</a:t>
            </a:r>
            <a:r>
              <a:rPr lang="it-IT" sz="1350" dirty="0"/>
              <a:t> </a:t>
            </a:r>
            <a:r>
              <a:rPr lang="it-IT" sz="1350" dirty="0" err="1"/>
              <a:t>localization</a:t>
            </a:r>
            <a:r>
              <a:rPr lang="it-IT" sz="1350" dirty="0"/>
              <a:t>) and the PE- </a:t>
            </a:r>
            <a:r>
              <a:rPr lang="it-IT" sz="1350" dirty="0" err="1"/>
              <a:t>conjugated</a:t>
            </a:r>
            <a:r>
              <a:rPr lang="it-IT" sz="1350" dirty="0"/>
              <a:t> </a:t>
            </a:r>
            <a:r>
              <a:rPr lang="it-IT" sz="1350" dirty="0" err="1"/>
              <a:t>species</a:t>
            </a:r>
            <a:r>
              <a:rPr lang="it-IT" sz="1350" dirty="0"/>
              <a:t>.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350" dirty="0"/>
              <a:t>Atg8-PE </a:t>
            </a:r>
            <a:r>
              <a:rPr lang="it-IT" sz="1350" dirty="0" err="1"/>
              <a:t>appears</a:t>
            </a:r>
            <a:r>
              <a:rPr lang="it-IT" sz="1350" dirty="0"/>
              <a:t> </a:t>
            </a:r>
            <a:r>
              <a:rPr lang="it-IT" sz="1350" dirty="0" err="1"/>
              <a:t>following</a:t>
            </a:r>
            <a:r>
              <a:rPr lang="it-IT" sz="1350" dirty="0"/>
              <a:t> </a:t>
            </a:r>
            <a:r>
              <a:rPr lang="it-IT" sz="1350" dirty="0" err="1"/>
              <a:t>autophagy</a:t>
            </a:r>
            <a:r>
              <a:rPr lang="it-IT" sz="1350" dirty="0"/>
              <a:t> </a:t>
            </a:r>
            <a:r>
              <a:rPr lang="it-IT" sz="1350" dirty="0" err="1"/>
              <a:t>induction</a:t>
            </a:r>
            <a:endParaRPr lang="it-IT" sz="1350" dirty="0"/>
          </a:p>
          <a:p>
            <a:pPr marL="214313" indent="-214313">
              <a:buFont typeface="Arial" charset="0"/>
              <a:buChar char="•"/>
            </a:pPr>
            <a:r>
              <a:rPr lang="it-IT" sz="1350" dirty="0"/>
              <a:t>Atg8-PE </a:t>
            </a:r>
            <a:r>
              <a:rPr lang="it-IT" sz="1350" dirty="0" err="1"/>
              <a:t>form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membrane </a:t>
            </a:r>
            <a:r>
              <a:rPr lang="it-IT" sz="1350" dirty="0" err="1"/>
              <a:t>associated</a:t>
            </a:r>
            <a:r>
              <a:rPr lang="it-IT" sz="1350" dirty="0"/>
              <a:t> and </a:t>
            </a:r>
            <a:r>
              <a:rPr lang="it-IT" sz="1350" dirty="0" err="1"/>
              <a:t>appears</a:t>
            </a:r>
            <a:r>
              <a:rPr lang="it-IT" sz="1350" dirty="0"/>
              <a:t> </a:t>
            </a:r>
            <a:r>
              <a:rPr lang="it-IT" sz="1350" dirty="0" err="1"/>
              <a:t>primarily</a:t>
            </a:r>
            <a:r>
              <a:rPr lang="it-IT" sz="1350" dirty="0"/>
              <a:t> </a:t>
            </a:r>
            <a:r>
              <a:rPr lang="it-IT" sz="1350" dirty="0" err="1"/>
              <a:t>as</a:t>
            </a:r>
            <a:r>
              <a:rPr lang="it-IT" sz="1350" dirty="0"/>
              <a:t> a </a:t>
            </a:r>
            <a:r>
              <a:rPr lang="it-IT" sz="1350" dirty="0" err="1"/>
              <a:t>punctum</a:t>
            </a:r>
            <a:r>
              <a:rPr lang="it-IT" sz="1350" dirty="0"/>
              <a:t> </a:t>
            </a:r>
            <a:r>
              <a:rPr lang="it-IT" sz="1350" dirty="0" err="1"/>
              <a:t>at</a:t>
            </a:r>
            <a:r>
              <a:rPr lang="it-IT" sz="1350" dirty="0"/>
              <a:t> the PAS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5548" r="6666" b="62695"/>
          <a:stretch/>
        </p:blipFill>
        <p:spPr>
          <a:xfrm>
            <a:off x="1485900" y="1546123"/>
            <a:ext cx="1435101" cy="13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913151" y="5603082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/>
              <a:t>Noboru</a:t>
            </a:r>
            <a:r>
              <a:rPr lang="it-IT" sz="1050" dirty="0"/>
              <a:t> </a:t>
            </a:r>
            <a:r>
              <a:rPr lang="it-IT" sz="1050" dirty="0" err="1"/>
              <a:t>Mizushima</a:t>
            </a:r>
            <a:r>
              <a:rPr lang="it-IT" sz="1050" dirty="0"/>
              <a:t> et al., 1998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673554" y="999911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Atg12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Conjugation-system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9"/>
          <a:stretch/>
        </p:blipFill>
        <p:spPr>
          <a:xfrm>
            <a:off x="2119229" y="1588868"/>
            <a:ext cx="4705350" cy="12029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0"/>
          <a:stretch/>
        </p:blipFill>
        <p:spPr>
          <a:xfrm>
            <a:off x="4034608" y="2788463"/>
            <a:ext cx="1503747" cy="140842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62" y="4169109"/>
            <a:ext cx="4350718" cy="14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9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673554" y="987210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The PAS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the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assemly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Atg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proteins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08655" y="1735386"/>
            <a:ext cx="4413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650" dirty="0" err="1"/>
              <a:t>Fluorescence</a:t>
            </a:r>
            <a:r>
              <a:rPr lang="it-IT" sz="1650" dirty="0"/>
              <a:t> </a:t>
            </a:r>
            <a:r>
              <a:rPr lang="it-IT" sz="1650" dirty="0" err="1"/>
              <a:t>microscopy</a:t>
            </a:r>
            <a:r>
              <a:rPr lang="it-IT" sz="1650" dirty="0"/>
              <a:t> </a:t>
            </a:r>
            <a:r>
              <a:rPr lang="it-IT" sz="1650" dirty="0" err="1"/>
              <a:t>showed</a:t>
            </a:r>
            <a:r>
              <a:rPr lang="it-IT" sz="1650" dirty="0"/>
              <a:t> </a:t>
            </a:r>
            <a:r>
              <a:rPr lang="it-IT" sz="1650" dirty="0" err="1"/>
              <a:t>that</a:t>
            </a:r>
            <a:r>
              <a:rPr lang="it-IT" sz="1650" dirty="0"/>
              <a:t> </a:t>
            </a:r>
            <a:r>
              <a:rPr lang="it-IT" sz="1650" dirty="0" err="1"/>
              <a:t>one</a:t>
            </a:r>
            <a:r>
              <a:rPr lang="it-IT" sz="1650" dirty="0"/>
              <a:t> dot of </a:t>
            </a:r>
            <a:r>
              <a:rPr lang="it-IT" sz="1650" dirty="0" err="1"/>
              <a:t>fluorescently</a:t>
            </a:r>
            <a:r>
              <a:rPr lang="it-IT" sz="1650" dirty="0"/>
              <a:t> </a:t>
            </a:r>
            <a:r>
              <a:rPr lang="it-IT" sz="1650" dirty="0" err="1"/>
              <a:t>tagged</a:t>
            </a:r>
            <a:r>
              <a:rPr lang="it-IT" sz="1650" dirty="0"/>
              <a:t> Atg8 </a:t>
            </a:r>
            <a:r>
              <a:rPr lang="it-IT" sz="1650" dirty="0" err="1"/>
              <a:t>is</a:t>
            </a:r>
            <a:r>
              <a:rPr lang="it-IT" sz="1650" dirty="0"/>
              <a:t> </a:t>
            </a:r>
            <a:r>
              <a:rPr lang="it-IT" sz="1650" dirty="0" err="1"/>
              <a:t>usually</a:t>
            </a:r>
            <a:r>
              <a:rPr lang="it-IT" sz="1650" dirty="0"/>
              <a:t> </a:t>
            </a:r>
            <a:r>
              <a:rPr lang="it-IT" sz="1650" dirty="0" err="1"/>
              <a:t>observed</a:t>
            </a:r>
            <a:r>
              <a:rPr lang="it-IT" sz="1650" dirty="0"/>
              <a:t> in </a:t>
            </a:r>
            <a:r>
              <a:rPr lang="it-IT" sz="1650" dirty="0" err="1"/>
              <a:t>close</a:t>
            </a:r>
            <a:r>
              <a:rPr lang="it-IT" sz="1650" dirty="0"/>
              <a:t> </a:t>
            </a:r>
            <a:r>
              <a:rPr lang="it-IT" sz="1650" dirty="0" err="1"/>
              <a:t>proximity</a:t>
            </a:r>
            <a:r>
              <a:rPr lang="it-IT" sz="1650" dirty="0"/>
              <a:t> to the </a:t>
            </a:r>
            <a:r>
              <a:rPr lang="it-IT" sz="1650" dirty="0" err="1"/>
              <a:t>vacuole</a:t>
            </a:r>
            <a:endParaRPr lang="it-IT" sz="1650" dirty="0"/>
          </a:p>
          <a:p>
            <a:pPr marL="257175" indent="-257175" algn="just">
              <a:buFont typeface="Arial" charset="0"/>
              <a:buChar char="•"/>
            </a:pPr>
            <a:endParaRPr lang="it-IT" sz="165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50" dirty="0" err="1"/>
              <a:t>Autophagosomes</a:t>
            </a:r>
            <a:r>
              <a:rPr lang="it-IT" sz="1650" dirty="0"/>
              <a:t> are </a:t>
            </a:r>
            <a:r>
              <a:rPr lang="it-IT" sz="1650" dirty="0" err="1"/>
              <a:t>generated</a:t>
            </a:r>
            <a:r>
              <a:rPr lang="it-IT" sz="1650" dirty="0"/>
              <a:t> </a:t>
            </a:r>
            <a:r>
              <a:rPr lang="it-IT" sz="1650" dirty="0" err="1"/>
              <a:t>at</a:t>
            </a:r>
            <a:r>
              <a:rPr lang="it-IT" sz="1650" dirty="0"/>
              <a:t> or </a:t>
            </a:r>
            <a:r>
              <a:rPr lang="it-IT" sz="1650" dirty="0" err="1"/>
              <a:t>around</a:t>
            </a:r>
            <a:r>
              <a:rPr lang="it-IT" sz="1650" dirty="0"/>
              <a:t> </a:t>
            </a:r>
            <a:r>
              <a:rPr lang="it-IT" sz="1650" dirty="0" err="1"/>
              <a:t>this</a:t>
            </a:r>
            <a:r>
              <a:rPr lang="it-IT" sz="1650" dirty="0"/>
              <a:t> dot, and </a:t>
            </a:r>
            <a:r>
              <a:rPr lang="it-IT" sz="1650" dirty="0" err="1"/>
              <a:t>most</a:t>
            </a:r>
            <a:r>
              <a:rPr lang="it-IT" sz="1650" dirty="0"/>
              <a:t> </a:t>
            </a:r>
            <a:r>
              <a:rPr lang="it-IT" sz="1650" dirty="0" err="1"/>
              <a:t>Atg</a:t>
            </a:r>
            <a:r>
              <a:rPr lang="it-IT" sz="1650" dirty="0"/>
              <a:t> </a:t>
            </a:r>
            <a:r>
              <a:rPr lang="it-IT" sz="1650" dirty="0" err="1"/>
              <a:t>proteins</a:t>
            </a:r>
            <a:r>
              <a:rPr lang="it-IT" sz="1650" dirty="0"/>
              <a:t> are </a:t>
            </a:r>
            <a:r>
              <a:rPr lang="it-IT" sz="1650" dirty="0" err="1"/>
              <a:t>at</a:t>
            </a:r>
            <a:r>
              <a:rPr lang="it-IT" sz="1650" dirty="0"/>
              <a:t> </a:t>
            </a:r>
            <a:r>
              <a:rPr lang="it-IT" sz="1650" dirty="0" err="1"/>
              <a:t>least</a:t>
            </a:r>
            <a:r>
              <a:rPr lang="it-IT" sz="1650" dirty="0"/>
              <a:t> </a:t>
            </a:r>
            <a:r>
              <a:rPr lang="it-IT" sz="1650" dirty="0" err="1"/>
              <a:t>partly</a:t>
            </a:r>
            <a:r>
              <a:rPr lang="it-IT" sz="1650" dirty="0"/>
              <a:t> </a:t>
            </a:r>
            <a:r>
              <a:rPr lang="it-IT" sz="1650" dirty="0" err="1"/>
              <a:t>colocalized</a:t>
            </a:r>
            <a:r>
              <a:rPr lang="it-IT" sz="1650" dirty="0"/>
              <a:t> </a:t>
            </a:r>
            <a:r>
              <a:rPr lang="it-IT" sz="1650" dirty="0" err="1"/>
              <a:t>here</a:t>
            </a:r>
            <a:r>
              <a:rPr lang="it-IT" sz="1650" dirty="0"/>
              <a:t>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165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50" dirty="0"/>
              <a:t>The dot </a:t>
            </a:r>
            <a:r>
              <a:rPr lang="it-IT" sz="1650" dirty="0" err="1"/>
              <a:t>represents</a:t>
            </a:r>
            <a:r>
              <a:rPr lang="it-IT" sz="1650" dirty="0"/>
              <a:t> the </a:t>
            </a:r>
            <a:r>
              <a:rPr lang="it-IT" sz="1650" dirty="0" err="1"/>
              <a:t>assembly</a:t>
            </a:r>
            <a:r>
              <a:rPr lang="it-IT" sz="1650" dirty="0"/>
              <a:t> of the </a:t>
            </a:r>
            <a:r>
              <a:rPr lang="it-IT" sz="1650" dirty="0" err="1"/>
              <a:t>Atg</a:t>
            </a:r>
            <a:r>
              <a:rPr lang="it-IT" sz="1650" dirty="0"/>
              <a:t> </a:t>
            </a:r>
            <a:r>
              <a:rPr lang="it-IT" sz="1650" dirty="0" err="1"/>
              <a:t>proteins</a:t>
            </a:r>
            <a:r>
              <a:rPr lang="it-IT" sz="1650" dirty="0"/>
              <a:t> </a:t>
            </a:r>
            <a:r>
              <a:rPr lang="it-IT" sz="1650" dirty="0" err="1"/>
              <a:t>responsible</a:t>
            </a:r>
            <a:r>
              <a:rPr lang="it-IT" sz="1650" dirty="0"/>
              <a:t> for </a:t>
            </a:r>
            <a:r>
              <a:rPr lang="it-IT" sz="1650" dirty="0" err="1"/>
              <a:t>autophagosome</a:t>
            </a:r>
            <a:r>
              <a:rPr lang="it-IT" sz="1650" dirty="0"/>
              <a:t> </a:t>
            </a:r>
            <a:r>
              <a:rPr lang="it-IT" sz="1650" dirty="0" err="1"/>
              <a:t>formation</a:t>
            </a:r>
            <a:r>
              <a:rPr lang="it-IT" sz="1650" dirty="0"/>
              <a:t>, and </a:t>
            </a:r>
            <a:r>
              <a:rPr lang="it-IT" sz="1650" dirty="0" err="1"/>
              <a:t>thus</a:t>
            </a:r>
            <a:r>
              <a:rPr lang="it-IT" sz="1650" dirty="0"/>
              <a:t> the </a:t>
            </a:r>
            <a:r>
              <a:rPr lang="it-IT" sz="1650" dirty="0" err="1"/>
              <a:t>assembly</a:t>
            </a:r>
            <a:r>
              <a:rPr lang="it-IT" sz="1650" dirty="0"/>
              <a:t> </a:t>
            </a:r>
            <a:r>
              <a:rPr lang="it-IT" sz="1650" dirty="0" err="1"/>
              <a:t>was</a:t>
            </a:r>
            <a:r>
              <a:rPr lang="it-IT" sz="1650" dirty="0"/>
              <a:t> </a:t>
            </a:r>
            <a:r>
              <a:rPr lang="it-IT" sz="1650" dirty="0" err="1"/>
              <a:t>termed</a:t>
            </a:r>
            <a:r>
              <a:rPr lang="it-IT" sz="1650" dirty="0"/>
              <a:t> the PAS.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165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50" b="1" dirty="0" err="1">
                <a:solidFill>
                  <a:srgbClr val="FF0000"/>
                </a:solidFill>
              </a:rPr>
              <a:t>Atg</a:t>
            </a:r>
            <a:r>
              <a:rPr lang="it-IT" sz="1650" b="1" dirty="0">
                <a:solidFill>
                  <a:srgbClr val="FF0000"/>
                </a:solidFill>
              </a:rPr>
              <a:t> </a:t>
            </a:r>
            <a:r>
              <a:rPr lang="it-IT" sz="1650" b="1" dirty="0" err="1">
                <a:solidFill>
                  <a:srgbClr val="FF0000"/>
                </a:solidFill>
              </a:rPr>
              <a:t>proteins</a:t>
            </a:r>
            <a:r>
              <a:rPr lang="it-IT" sz="1650" b="1" dirty="0">
                <a:solidFill>
                  <a:srgbClr val="FF0000"/>
                </a:solidFill>
              </a:rPr>
              <a:t> </a:t>
            </a:r>
            <a:r>
              <a:rPr lang="it-IT" sz="1650" b="1" dirty="0" err="1">
                <a:solidFill>
                  <a:srgbClr val="FF0000"/>
                </a:solidFill>
              </a:rPr>
              <a:t>organize</a:t>
            </a:r>
            <a:r>
              <a:rPr lang="it-IT" sz="1650" b="1" dirty="0">
                <a:solidFill>
                  <a:srgbClr val="FF0000"/>
                </a:solidFill>
              </a:rPr>
              <a:t> the PAS </a:t>
            </a:r>
            <a:r>
              <a:rPr lang="it-IT" sz="1650" b="1" dirty="0" err="1">
                <a:solidFill>
                  <a:srgbClr val="FF0000"/>
                </a:solidFill>
              </a:rPr>
              <a:t>according</a:t>
            </a:r>
            <a:r>
              <a:rPr lang="it-IT" sz="1650" b="1" dirty="0">
                <a:solidFill>
                  <a:srgbClr val="FF0000"/>
                </a:solidFill>
              </a:rPr>
              <a:t> to </a:t>
            </a:r>
            <a:r>
              <a:rPr lang="it-IT" sz="1650" b="1" dirty="0" err="1">
                <a:solidFill>
                  <a:srgbClr val="FF0000"/>
                </a:solidFill>
              </a:rPr>
              <a:t>hierarchical</a:t>
            </a:r>
            <a:r>
              <a:rPr lang="it-IT" sz="1650" b="1" dirty="0">
                <a:solidFill>
                  <a:srgbClr val="FF0000"/>
                </a:solidFill>
              </a:rPr>
              <a:t> </a:t>
            </a:r>
            <a:r>
              <a:rPr lang="it-IT" sz="1650" b="1" dirty="0" err="1">
                <a:solidFill>
                  <a:srgbClr val="FF0000"/>
                </a:solidFill>
              </a:rPr>
              <a:t>relationships</a:t>
            </a:r>
            <a:r>
              <a:rPr lang="it-IT" sz="1650" b="1" dirty="0">
                <a:solidFill>
                  <a:srgbClr val="FF0000"/>
                </a:solidFill>
              </a:rPr>
              <a:t> </a:t>
            </a:r>
            <a:r>
              <a:rPr lang="it-IT" sz="1650" b="1" dirty="0" err="1">
                <a:solidFill>
                  <a:srgbClr val="FF0000"/>
                </a:solidFill>
              </a:rPr>
              <a:t>among</a:t>
            </a:r>
            <a:r>
              <a:rPr lang="it-IT" sz="1650" b="1" dirty="0">
                <a:solidFill>
                  <a:srgbClr val="FF0000"/>
                </a:solidFill>
              </a:rPr>
              <a:t> the </a:t>
            </a:r>
            <a:r>
              <a:rPr lang="it-IT" sz="1650" b="1" dirty="0" err="1">
                <a:solidFill>
                  <a:srgbClr val="FF0000"/>
                </a:solidFill>
              </a:rPr>
              <a:t>subgroups</a:t>
            </a:r>
            <a:endParaRPr lang="it-IT" sz="165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5548" r="6666"/>
          <a:stretch/>
        </p:blipFill>
        <p:spPr>
          <a:xfrm>
            <a:off x="1673553" y="1547246"/>
            <a:ext cx="1435101" cy="41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1828801" y="857250"/>
            <a:ext cx="5499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80" y="2292351"/>
            <a:ext cx="6652078" cy="1775727"/>
          </a:xfrm>
          <a:prstGeom prst="rect">
            <a:avLst/>
          </a:prstGeom>
        </p:spPr>
      </p:pic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12610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Atg1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kinase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its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regulators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6" name="Picture 9" descr="nrm2708-f4">
            <a:extLst>
              <a:ext uri="{FF2B5EF4-FFF2-40B4-BE49-F238E27FC236}">
                <a16:creationId xmlns:a16="http://schemas.microsoft.com/office/drawing/2014/main" id="{A81D27AD-AA65-AA41-B620-5FBDA48CD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27466" r="-1" b="14370"/>
          <a:stretch/>
        </p:blipFill>
        <p:spPr bwMode="auto">
          <a:xfrm>
            <a:off x="3296841" y="4189811"/>
            <a:ext cx="1697716" cy="13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12610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PtdIns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3-kinase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complex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421728"/>
            <a:ext cx="5194301" cy="16899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09F7D3-7CF4-A348-91AD-CE95AB30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590" y="4232004"/>
            <a:ext cx="17335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33871" y="2121999"/>
            <a:ext cx="584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200" dirty="0"/>
              <a:t>In </a:t>
            </a:r>
            <a:r>
              <a:rPr lang="it-IT" sz="1200" dirty="0" err="1"/>
              <a:t>autophagy</a:t>
            </a:r>
            <a:r>
              <a:rPr lang="it-IT" sz="1200" dirty="0"/>
              <a:t>, </a:t>
            </a:r>
            <a:r>
              <a:rPr lang="it-IT" sz="1200" dirty="0" err="1"/>
              <a:t>nucleation</a:t>
            </a:r>
            <a:r>
              <a:rPr lang="it-IT" sz="1200" dirty="0"/>
              <a:t> </a:t>
            </a:r>
            <a:r>
              <a:rPr lang="it-IT" sz="1200" dirty="0" err="1"/>
              <a:t>refers</a:t>
            </a:r>
            <a:r>
              <a:rPr lang="it-IT" sz="1200" dirty="0"/>
              <a:t> to the </a:t>
            </a:r>
            <a:r>
              <a:rPr lang="it-IT" sz="1200" dirty="0" err="1"/>
              <a:t>process</a:t>
            </a:r>
            <a:r>
              <a:rPr lang="it-IT" sz="1200" dirty="0"/>
              <a:t> of </a:t>
            </a:r>
            <a:r>
              <a:rPr lang="it-IT" sz="1200" dirty="0" err="1"/>
              <a:t>mobilizing</a:t>
            </a:r>
            <a:r>
              <a:rPr lang="it-IT" sz="1200" dirty="0"/>
              <a:t> </a:t>
            </a:r>
            <a:r>
              <a:rPr lang="it-IT" sz="1200" dirty="0" err="1"/>
              <a:t>proteins</a:t>
            </a:r>
            <a:r>
              <a:rPr lang="it-IT" sz="1200" dirty="0"/>
              <a:t> to the PAS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 err="1"/>
              <a:t>Nucleation</a:t>
            </a:r>
            <a:r>
              <a:rPr lang="it-IT" sz="1200" dirty="0"/>
              <a:t> </a:t>
            </a:r>
            <a:r>
              <a:rPr lang="it-IT" sz="1200" dirty="0" err="1"/>
              <a:t>as</a:t>
            </a:r>
            <a:r>
              <a:rPr lang="it-IT" sz="1200" dirty="0"/>
              <a:t> an </a:t>
            </a:r>
            <a:r>
              <a:rPr lang="it-IT" sz="1200" dirty="0" err="1"/>
              <a:t>amplification</a:t>
            </a:r>
            <a:r>
              <a:rPr lang="it-IT" sz="1200" dirty="0"/>
              <a:t> </a:t>
            </a:r>
            <a:r>
              <a:rPr lang="it-IT" sz="1200" dirty="0" err="1"/>
              <a:t>event</a:t>
            </a:r>
            <a:r>
              <a:rPr lang="it-IT" sz="1200" dirty="0"/>
              <a:t> to </a:t>
            </a:r>
            <a:r>
              <a:rPr lang="it-IT" sz="1200" dirty="0" err="1"/>
              <a:t>recruit</a:t>
            </a:r>
            <a:r>
              <a:rPr lang="it-IT" sz="1200" dirty="0"/>
              <a:t> </a:t>
            </a:r>
            <a:r>
              <a:rPr lang="it-IT" sz="1200" dirty="0" err="1"/>
              <a:t>proteins</a:t>
            </a:r>
            <a:r>
              <a:rPr lang="it-IT" sz="1200" dirty="0"/>
              <a:t> </a:t>
            </a:r>
            <a:r>
              <a:rPr lang="it-IT" sz="1200" dirty="0" err="1"/>
              <a:t>needed</a:t>
            </a:r>
            <a:r>
              <a:rPr lang="it-IT" sz="1200" dirty="0"/>
              <a:t> for </a:t>
            </a:r>
            <a:r>
              <a:rPr lang="it-IT" sz="1200" dirty="0" err="1"/>
              <a:t>phagophore</a:t>
            </a:r>
            <a:r>
              <a:rPr lang="it-IT" sz="1200" dirty="0"/>
              <a:t> </a:t>
            </a:r>
            <a:r>
              <a:rPr lang="it-IT" sz="1200" dirty="0" err="1"/>
              <a:t>expansion</a:t>
            </a:r>
            <a:endParaRPr lang="it-IT" sz="12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/>
              <a:t>The </a:t>
            </a:r>
            <a:r>
              <a:rPr lang="it-IT" sz="1200" dirty="0" err="1"/>
              <a:t>activity</a:t>
            </a:r>
            <a:r>
              <a:rPr lang="it-IT" sz="1200" dirty="0"/>
              <a:t> of the </a:t>
            </a:r>
            <a:r>
              <a:rPr lang="it-IT" sz="1200" dirty="0" err="1"/>
              <a:t>class</a:t>
            </a:r>
            <a:r>
              <a:rPr lang="it-IT" sz="1200" dirty="0"/>
              <a:t> III </a:t>
            </a:r>
            <a:r>
              <a:rPr lang="it-IT" sz="1200" dirty="0" err="1"/>
              <a:t>PtdIns</a:t>
            </a:r>
            <a:r>
              <a:rPr lang="it-IT" sz="1200" dirty="0"/>
              <a:t> 3-kinase </a:t>
            </a:r>
            <a:r>
              <a:rPr lang="it-IT" sz="1200" dirty="0" err="1"/>
              <a:t>complex</a:t>
            </a:r>
            <a:r>
              <a:rPr lang="it-IT" sz="1200" dirty="0"/>
              <a:t> I 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essential</a:t>
            </a:r>
            <a:r>
              <a:rPr lang="it-IT" sz="1200" dirty="0"/>
              <a:t> for </a:t>
            </a:r>
            <a:r>
              <a:rPr lang="it-IT" sz="1200" dirty="0" err="1"/>
              <a:t>autophagy</a:t>
            </a:r>
            <a:endParaRPr lang="it-IT" sz="12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/>
              <a:t>The </a:t>
            </a:r>
            <a:r>
              <a:rPr lang="it-IT" sz="1200" dirty="0" err="1"/>
              <a:t>lipid</a:t>
            </a:r>
            <a:r>
              <a:rPr lang="it-IT" sz="1200" dirty="0"/>
              <a:t> </a:t>
            </a:r>
            <a:r>
              <a:rPr lang="it-IT" sz="1200" dirty="0" err="1"/>
              <a:t>kinase</a:t>
            </a:r>
            <a:r>
              <a:rPr lang="it-IT" sz="1200" dirty="0"/>
              <a:t> Vps34  </a:t>
            </a:r>
            <a:r>
              <a:rPr lang="it-IT" sz="1200" dirty="0" err="1"/>
              <a:t>forms</a:t>
            </a:r>
            <a:r>
              <a:rPr lang="it-IT" sz="1200" dirty="0"/>
              <a:t> </a:t>
            </a:r>
            <a:r>
              <a:rPr lang="it-IT" sz="1200" dirty="0" err="1"/>
              <a:t>two</a:t>
            </a:r>
            <a:r>
              <a:rPr lang="it-IT" sz="1200" dirty="0"/>
              <a:t> </a:t>
            </a:r>
            <a:r>
              <a:rPr lang="it-IT" sz="1200" dirty="0" err="1"/>
              <a:t>distinct</a:t>
            </a:r>
            <a:r>
              <a:rPr lang="it-IT" sz="1200" dirty="0"/>
              <a:t> </a:t>
            </a:r>
            <a:r>
              <a:rPr lang="it-IT" sz="1200" dirty="0" err="1"/>
              <a:t>complexes</a:t>
            </a:r>
            <a:r>
              <a:rPr lang="it-IT" sz="1200" dirty="0"/>
              <a:t>, I and II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 err="1"/>
              <a:t>Complex</a:t>
            </a:r>
            <a:r>
              <a:rPr lang="it-IT" sz="1200" dirty="0"/>
              <a:t> I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composed</a:t>
            </a:r>
            <a:r>
              <a:rPr lang="it-IT" sz="1200" dirty="0"/>
              <a:t> by Vps34, the </a:t>
            </a:r>
            <a:r>
              <a:rPr lang="it-IT" sz="1200" dirty="0" err="1"/>
              <a:t>regulatory</a:t>
            </a:r>
            <a:r>
              <a:rPr lang="it-IT" sz="1200" dirty="0"/>
              <a:t> </a:t>
            </a:r>
            <a:r>
              <a:rPr lang="it-IT" sz="1200" dirty="0" err="1"/>
              <a:t>kinase</a:t>
            </a:r>
            <a:r>
              <a:rPr lang="it-IT" sz="1200" dirty="0"/>
              <a:t> Vps15, Vps30/Atg6, Atg14 and </a:t>
            </a:r>
            <a:r>
              <a:rPr lang="it-IT" sz="1200" dirty="0" err="1"/>
              <a:t>localizes</a:t>
            </a:r>
            <a:r>
              <a:rPr lang="it-IT" sz="1200" dirty="0"/>
              <a:t> to the </a:t>
            </a:r>
            <a:r>
              <a:rPr lang="it-IT" sz="1200" dirty="0" err="1"/>
              <a:t>pre-autophagosomal</a:t>
            </a:r>
            <a:r>
              <a:rPr lang="it-IT" sz="1200" dirty="0"/>
              <a:t> </a:t>
            </a:r>
            <a:r>
              <a:rPr lang="it-IT" sz="1200" dirty="0" err="1"/>
              <a:t>structure</a:t>
            </a:r>
            <a:r>
              <a:rPr lang="it-IT" sz="1200" dirty="0"/>
              <a:t> (PAS)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 err="1"/>
              <a:t>PtdIns</a:t>
            </a:r>
            <a:r>
              <a:rPr lang="it-IT" sz="1200" dirty="0"/>
              <a:t> 3K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responsible</a:t>
            </a:r>
            <a:r>
              <a:rPr lang="it-IT" sz="1200" dirty="0"/>
              <a:t> for the production of </a:t>
            </a:r>
            <a:r>
              <a:rPr lang="it-IT" sz="1200" b="1" dirty="0">
                <a:solidFill>
                  <a:srgbClr val="FF0000"/>
                </a:solidFill>
              </a:rPr>
              <a:t>phosphatidylinositol-3-phosphate </a:t>
            </a:r>
            <a:r>
              <a:rPr lang="it-IT" sz="1200" dirty="0"/>
              <a:t>(</a:t>
            </a:r>
            <a:r>
              <a:rPr lang="it-IT" sz="1200" b="1" dirty="0">
                <a:solidFill>
                  <a:srgbClr val="FF0000"/>
                </a:solidFill>
              </a:rPr>
              <a:t>PtdIns3P</a:t>
            </a:r>
            <a:r>
              <a:rPr lang="it-IT" sz="1200" dirty="0"/>
              <a:t>) </a:t>
            </a:r>
            <a:r>
              <a:rPr lang="it-IT" sz="1200" dirty="0" err="1"/>
              <a:t>which</a:t>
            </a:r>
            <a:r>
              <a:rPr lang="it-IT" sz="1200" dirty="0"/>
              <a:t>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important</a:t>
            </a:r>
            <a:r>
              <a:rPr lang="it-IT" sz="1200" dirty="0"/>
              <a:t> for the </a:t>
            </a:r>
            <a:r>
              <a:rPr lang="it-IT" sz="1200" dirty="0" err="1"/>
              <a:t>correct</a:t>
            </a:r>
            <a:r>
              <a:rPr lang="it-IT" sz="1200" dirty="0"/>
              <a:t> </a:t>
            </a:r>
            <a:r>
              <a:rPr lang="it-IT" sz="1200" dirty="0" err="1"/>
              <a:t>localization</a:t>
            </a:r>
            <a:r>
              <a:rPr lang="it-IT" sz="1200" dirty="0"/>
              <a:t> of Atg18 and Atg2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200" dirty="0"/>
              <a:t>Atg18 and Atg2 </a:t>
            </a:r>
            <a:r>
              <a:rPr lang="it-IT" sz="1200" dirty="0" err="1"/>
              <a:t>enable</a:t>
            </a:r>
            <a:r>
              <a:rPr lang="it-IT" sz="1200" dirty="0"/>
              <a:t> the </a:t>
            </a:r>
            <a:r>
              <a:rPr lang="it-IT" sz="1200" dirty="0" err="1"/>
              <a:t>recruitment</a:t>
            </a:r>
            <a:r>
              <a:rPr lang="it-IT" sz="1200" dirty="0"/>
              <a:t> of Atg8, Atg9 and Atg12 to the PAS </a:t>
            </a:r>
          </a:p>
        </p:txBody>
      </p:sp>
      <p:sp>
        <p:nvSpPr>
          <p:cNvPr id="3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1946" y="1012856"/>
            <a:ext cx="6172200" cy="83099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Class III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PtdIns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3-kinase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nucleation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9"/>
          <a:stretch/>
        </p:blipFill>
        <p:spPr>
          <a:xfrm>
            <a:off x="3138133" y="4398639"/>
            <a:ext cx="2839825" cy="20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1828801" y="857250"/>
            <a:ext cx="5499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85900" y="12610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Atg2-Atg18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and Atg9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6"/>
          <a:stretch/>
        </p:blipFill>
        <p:spPr>
          <a:xfrm>
            <a:off x="1238250" y="2876550"/>
            <a:ext cx="6657975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67517" y="2090557"/>
            <a:ext cx="6176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dirty="0"/>
              <a:t>PtdIns3P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</a:t>
            </a:r>
            <a:r>
              <a:rPr lang="it-IT" dirty="0" err="1"/>
              <a:t>complex</a:t>
            </a:r>
            <a:r>
              <a:rPr lang="it-IT" dirty="0"/>
              <a:t> I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thought</a:t>
            </a:r>
            <a:r>
              <a:rPr lang="it-IT" dirty="0"/>
              <a:t> to </a:t>
            </a:r>
            <a:r>
              <a:rPr lang="it-IT" dirty="0" err="1"/>
              <a:t>recruit</a:t>
            </a:r>
            <a:r>
              <a:rPr lang="it-IT" dirty="0"/>
              <a:t> </a:t>
            </a:r>
            <a:r>
              <a:rPr lang="it-IT" dirty="0" err="1"/>
              <a:t>effector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for </a:t>
            </a:r>
            <a:r>
              <a:rPr lang="it-IT" dirty="0" err="1"/>
              <a:t>autophagosome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to the PAS: Atg18 and Atg2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Of the core </a:t>
            </a:r>
            <a:r>
              <a:rPr lang="it-IT" dirty="0" err="1"/>
              <a:t>Atg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, Atg9 </a:t>
            </a:r>
            <a:r>
              <a:rPr lang="it-IT" dirty="0" err="1"/>
              <a:t>is</a:t>
            </a:r>
            <a:r>
              <a:rPr lang="it-IT" dirty="0"/>
              <a:t> the sole </a:t>
            </a:r>
            <a:r>
              <a:rPr lang="it-IT" dirty="0" err="1"/>
              <a:t>integral</a:t>
            </a:r>
            <a:r>
              <a:rPr lang="it-IT" dirty="0"/>
              <a:t> membrane </a:t>
            </a:r>
            <a:r>
              <a:rPr lang="it-IT" dirty="0" err="1"/>
              <a:t>protein</a:t>
            </a:r>
            <a:endParaRPr lang="it-IT" dirty="0"/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Atg9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probably</a:t>
            </a:r>
            <a:r>
              <a:rPr lang="it-IT" dirty="0"/>
              <a:t> the membrane </a:t>
            </a:r>
            <a:r>
              <a:rPr lang="it-IT" dirty="0" err="1"/>
              <a:t>transporter</a:t>
            </a:r>
            <a:r>
              <a:rPr lang="it-IT" dirty="0"/>
              <a:t> for the </a:t>
            </a:r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phagophore</a:t>
            </a:r>
            <a:endParaRPr lang="it-IT" dirty="0"/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In </a:t>
            </a:r>
            <a:r>
              <a:rPr lang="it-IT" dirty="0" err="1"/>
              <a:t>addition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localization</a:t>
            </a:r>
            <a:r>
              <a:rPr lang="it-IT" dirty="0"/>
              <a:t> to the PAS, Atg9–GFP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small </a:t>
            </a:r>
            <a:r>
              <a:rPr lang="it-IT" dirty="0" err="1"/>
              <a:t>dots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in the </a:t>
            </a:r>
            <a:r>
              <a:rPr lang="it-IT" dirty="0" err="1"/>
              <a:t>cytoplasm</a:t>
            </a:r>
            <a:endParaRPr lang="it-IT" dirty="0"/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Atg9 </a:t>
            </a:r>
            <a:r>
              <a:rPr lang="it-IT" dirty="0" err="1"/>
              <a:t>shuttles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PAS and the </a:t>
            </a:r>
            <a:r>
              <a:rPr lang="it-IT" dirty="0" err="1"/>
              <a:t>cytoplasmic</a:t>
            </a:r>
            <a:r>
              <a:rPr lang="it-IT" dirty="0"/>
              <a:t> pool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autophagosome</a:t>
            </a:r>
            <a:r>
              <a:rPr lang="it-IT" dirty="0"/>
              <a:t> </a:t>
            </a:r>
            <a:r>
              <a:rPr lang="it-IT" dirty="0" err="1"/>
              <a:t>formation</a:t>
            </a:r>
            <a:endParaRPr lang="it-IT" dirty="0"/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The </a:t>
            </a:r>
            <a:r>
              <a:rPr lang="it-IT" dirty="0" err="1"/>
              <a:t>machinery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Atg9 </a:t>
            </a:r>
            <a:r>
              <a:rPr lang="it-IT" dirty="0" err="1"/>
              <a:t>includes</a:t>
            </a:r>
            <a:r>
              <a:rPr lang="it-IT" dirty="0"/>
              <a:t> Atg11, Atg23 and Atg27</a:t>
            </a:r>
          </a:p>
        </p:txBody>
      </p:sp>
      <p:sp>
        <p:nvSpPr>
          <p:cNvPr id="3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1946" y="1197522"/>
            <a:ext cx="6172200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Atg2–Atg18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and Atg9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trafficking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2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853</Words>
  <Application>Microsoft Macintosh PowerPoint</Application>
  <PresentationFormat>Presentazione su schermo (4:3)</PresentationFormat>
  <Paragraphs>89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Atg1 kinase and its regulators</vt:lpstr>
      <vt:lpstr>PtdIns 3-kinase complex</vt:lpstr>
      <vt:lpstr>Class III PtdIns 3-kinase complex and nucleation</vt:lpstr>
      <vt:lpstr>Presentazione standard di PowerPoint</vt:lpstr>
      <vt:lpstr>Atg2-Atg18 complex and Atg9</vt:lpstr>
      <vt:lpstr>Atg2–Atg18 complex and Atg9 trafficking</vt:lpstr>
      <vt:lpstr>Presentazione standard di PowerPoint</vt:lpstr>
      <vt:lpstr>Presentazione standard di PowerPoint</vt:lpstr>
      <vt:lpstr>Atg12 conjugation system</vt:lpstr>
      <vt:lpstr>Atg8 conjugation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GFP-Atg8 processing assay</vt:lpstr>
      <vt:lpstr>Presentazione standard di PowerPoint</vt:lpstr>
    </vt:vector>
  </TitlesOfParts>
  <Company>Università Milano Bicocca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Paola Coccetti</dc:creator>
  <cp:lastModifiedBy>paola.coccetti@unimib.it</cp:lastModifiedBy>
  <cp:revision>148</cp:revision>
  <cp:lastPrinted>2018-12-18T15:41:04Z</cp:lastPrinted>
  <dcterms:created xsi:type="dcterms:W3CDTF">2016-12-15T11:59:22Z</dcterms:created>
  <dcterms:modified xsi:type="dcterms:W3CDTF">2021-12-20T10:49:43Z</dcterms:modified>
</cp:coreProperties>
</file>