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09" r:id="rId2"/>
    <p:sldId id="326" r:id="rId3"/>
    <p:sldId id="312" r:id="rId4"/>
    <p:sldId id="325" r:id="rId5"/>
    <p:sldId id="316" r:id="rId6"/>
    <p:sldId id="317" r:id="rId7"/>
    <p:sldId id="319" r:id="rId8"/>
    <p:sldId id="307" r:id="rId9"/>
    <p:sldId id="327" r:id="rId10"/>
    <p:sldId id="328" r:id="rId11"/>
    <p:sldId id="323" r:id="rId12"/>
    <p:sldId id="300" r:id="rId13"/>
    <p:sldId id="324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9"/>
    <p:restoredTop sz="94698"/>
  </p:normalViewPr>
  <p:slideViewPr>
    <p:cSldViewPr snapToGrid="0" snapToObjects="1">
      <p:cViewPr varScale="1">
        <p:scale>
          <a:sx n="101" d="100"/>
          <a:sy n="101" d="100"/>
        </p:scale>
        <p:origin x="200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1" d="100"/>
        <a:sy n="15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19F96-B9F0-6B48-9380-840D4019C47E}" type="datetimeFigureOut">
              <a:rPr lang="it-IT" smtClean="0"/>
              <a:t>20/12/22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AB52A-3C99-CC40-98D1-B76E0475C3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4847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7691-64D0-0E43-91FB-31A474D7E0B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9343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7691-64D0-0E43-91FB-31A474D7E0B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110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7691-64D0-0E43-91FB-31A474D7E0B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9616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7691-64D0-0E43-91FB-31A474D7E0B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6768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7691-64D0-0E43-91FB-31A474D7E0B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556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719B18-7DF9-A844-A850-0879A9DC8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C19E9DD-4172-0342-ACF3-C951BF91B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C26460-2039-0445-9810-34B7EC83C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4593-6F8A-A542-AC08-9D514A1F5CC4}" type="datetimeFigureOut">
              <a:rPr lang="it-IT" smtClean="0"/>
              <a:t>20/12/22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9A5731-40BD-4042-B066-95C5783B3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C6471B-66CA-E744-8EF2-A17A1848B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C995-8170-934D-A630-13D6B5FF5E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833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1E2E95-0F88-354D-BCE2-138AA9A83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7DD4260-D641-254B-A987-F22518302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AE99B8-6F24-5247-84B5-E4FFFD496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4593-6F8A-A542-AC08-9D514A1F5CC4}" type="datetimeFigureOut">
              <a:rPr lang="it-IT" smtClean="0"/>
              <a:t>20/12/22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925780-A45E-2249-8CCB-4528AD8F1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840001-687F-384D-85E3-944881540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C995-8170-934D-A630-13D6B5FF5E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344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EA29D01-40B1-F346-BB9B-B7F94B0AF7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084FE19-86DF-E442-AF4F-9C465CF18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B0B03C-4519-BD4C-9C41-C46793251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4593-6F8A-A542-AC08-9D514A1F5CC4}" type="datetimeFigureOut">
              <a:rPr lang="it-IT" smtClean="0"/>
              <a:t>20/12/22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B6110E-F854-7B4E-8D21-D4F1EFB9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4E4287-C1E3-4F49-AE25-D224F1D6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C995-8170-934D-A630-13D6B5FF5E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451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010339-E025-8141-B812-ABD0AAEF5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BE26B0-1E31-6647-ABC8-88D7A52BB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F447B1-70B1-9F42-B842-2803DBB06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4593-6F8A-A542-AC08-9D514A1F5CC4}" type="datetimeFigureOut">
              <a:rPr lang="it-IT" smtClean="0"/>
              <a:t>20/12/22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3CE955-47AF-674C-BEE5-29EBC273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6CEE82-E26B-FE41-BC84-800170B42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C995-8170-934D-A630-13D6B5FF5E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929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41800A-FCE1-564D-812E-2A3AFE7ED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321D58F-98CE-4A44-B472-795FF6FA3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FB79E5-FB11-0649-B7B1-9720ECD64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4593-6F8A-A542-AC08-9D514A1F5CC4}" type="datetimeFigureOut">
              <a:rPr lang="it-IT" smtClean="0"/>
              <a:t>20/12/22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D21477-949B-3E42-B3B0-210FB288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A9B4B8-14C1-9A46-B15B-7D9F42631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C995-8170-934D-A630-13D6B5FF5E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905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8EE7A1-CC2D-3D4D-9883-420F68911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EEA03E-5D8F-CE4F-BF92-12BFC2001E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81E5360-876B-274D-AE63-67AEAFF7B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5BC8BAB-3792-724F-89A6-3431EE098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4593-6F8A-A542-AC08-9D514A1F5CC4}" type="datetimeFigureOut">
              <a:rPr lang="it-IT" smtClean="0"/>
              <a:t>20/12/22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C26C79-F4CC-DC4B-99C8-7D6B9835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C6946F9-579D-8440-ACED-8DFDD140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C995-8170-934D-A630-13D6B5FF5E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48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CEF2C5-519D-2546-B24E-D87B62C4E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01F5016-1A77-0449-8281-1E4FE4724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386AB62-EFB8-D041-BD42-A590A6338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A265B97-6BDB-D645-A0C0-83B4A8957C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295BB88-FA4D-4445-8C1C-E739CC698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90D4E3C-D8AD-B942-8AEF-3308625C6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4593-6F8A-A542-AC08-9D514A1F5CC4}" type="datetimeFigureOut">
              <a:rPr lang="it-IT" smtClean="0"/>
              <a:t>20/12/22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6EA0BFD-C7CB-894F-954D-F76B50837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0EF9DDE-0E57-C04A-AB7E-27BC9242B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C995-8170-934D-A630-13D6B5FF5E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350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5AD6A2-74A9-AC4B-80A2-CDACE6D1A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0B83D9B-6C48-784F-9B97-7A920ECD0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4593-6F8A-A542-AC08-9D514A1F5CC4}" type="datetimeFigureOut">
              <a:rPr lang="it-IT" smtClean="0"/>
              <a:t>20/12/22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EF5F681-96D3-6347-841C-1FE0AD302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E0EDBA3-FC0F-6345-A01F-9A1C8D980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C995-8170-934D-A630-13D6B5FF5E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317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DDD9A8A-1EB1-454F-9817-F5FF3BFBC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4593-6F8A-A542-AC08-9D514A1F5CC4}" type="datetimeFigureOut">
              <a:rPr lang="it-IT" smtClean="0"/>
              <a:t>20/12/22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062310A-F05A-1747-9A36-EEB29F1CE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67B94AA-2B11-1A46-8153-D6A2F921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C995-8170-934D-A630-13D6B5FF5E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625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8FE13B-61EE-1442-817A-EE5EA493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406587-AFDD-984E-8DED-968413F7D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7178079-200D-F242-950E-E0EBCEAFC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D7AD68A-357F-5F49-BBAB-9393F45E0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4593-6F8A-A542-AC08-9D514A1F5CC4}" type="datetimeFigureOut">
              <a:rPr lang="it-IT" smtClean="0"/>
              <a:t>20/12/22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0B56EDB-8C4C-ED45-AC5E-4A17C0A8F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D27A3A0-3D03-B041-9842-2346B8567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C995-8170-934D-A630-13D6B5FF5E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7383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10216D-1041-814F-AF76-34231315C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148777D-A099-9946-9A33-1A29D4AE6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69777D9-5335-B945-B598-34F6DC9AD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E553ED9-5F86-6D4D-9941-67B26A61B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4593-6F8A-A542-AC08-9D514A1F5CC4}" type="datetimeFigureOut">
              <a:rPr lang="it-IT" smtClean="0"/>
              <a:t>20/12/22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A399F96-B817-3D48-A62A-14EA425A1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D1ACB8-CEBA-7C45-8D94-21E8F9DB4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C995-8170-934D-A630-13D6B5FF5E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911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A7755B8-9486-7346-BD59-CB2E155B8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57A47F9-500E-7146-83AB-5D87A3EE6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6CCF81-8992-E94B-8045-0A25DED81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54593-6F8A-A542-AC08-9D514A1F5CC4}" type="datetimeFigureOut">
              <a:rPr lang="it-IT" smtClean="0"/>
              <a:t>20/12/22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C0A462-A7C8-C641-A5A2-A25CDA031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860879-483D-6442-A3C2-0212550E9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8C995-8170-934D-A630-13D6B5FF5E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753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2231405" y="257948"/>
            <a:ext cx="7797521" cy="584776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Autophagy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in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mammalian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systems</a:t>
            </a:r>
            <a:endParaRPr lang="it-IT" sz="3200" b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659550" y="1274996"/>
            <a:ext cx="6556442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mTORC1 </a:t>
            </a:r>
            <a:r>
              <a:rPr lang="it-IT" sz="1600" dirty="0" err="1"/>
              <a:t>is</a:t>
            </a:r>
            <a:r>
              <a:rPr lang="it-IT" sz="1600" dirty="0"/>
              <a:t> the </a:t>
            </a:r>
            <a:r>
              <a:rPr lang="it-IT" sz="1600" dirty="0" err="1"/>
              <a:t>main</a:t>
            </a:r>
            <a:r>
              <a:rPr lang="it-IT" sz="1600" dirty="0"/>
              <a:t> </a:t>
            </a:r>
            <a:r>
              <a:rPr lang="it-IT" sz="1600" dirty="0" err="1"/>
              <a:t>autophagy</a:t>
            </a:r>
            <a:r>
              <a:rPr lang="it-IT" sz="1600" dirty="0"/>
              <a:t> </a:t>
            </a:r>
            <a:r>
              <a:rPr lang="it-IT" sz="1600" dirty="0" err="1"/>
              <a:t>suppressor</a:t>
            </a:r>
            <a:r>
              <a:rPr lang="it-IT" sz="1600" dirty="0"/>
              <a:t> in </a:t>
            </a:r>
            <a:r>
              <a:rPr lang="it-IT" sz="1600" dirty="0" err="1"/>
              <a:t>mammalian</a:t>
            </a:r>
            <a:r>
              <a:rPr lang="it-IT" sz="1600" dirty="0"/>
              <a:t> </a:t>
            </a:r>
            <a:r>
              <a:rPr lang="it-IT" sz="1600" dirty="0" err="1"/>
              <a:t>cells</a:t>
            </a:r>
            <a:endParaRPr lang="it-IT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 algn="just">
              <a:buFont typeface="Arial"/>
              <a:buChar char="•"/>
            </a:pPr>
            <a:r>
              <a:rPr lang="it-IT" sz="1600" dirty="0"/>
              <a:t>mTORC1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normally</a:t>
            </a:r>
            <a:r>
              <a:rPr lang="it-IT" sz="1600" dirty="0"/>
              <a:t> </a:t>
            </a:r>
            <a:r>
              <a:rPr lang="it-IT" sz="1600" dirty="0" err="1"/>
              <a:t>active</a:t>
            </a:r>
            <a:r>
              <a:rPr lang="it-IT" sz="1600" dirty="0"/>
              <a:t> in </a:t>
            </a:r>
            <a:r>
              <a:rPr lang="it-IT" sz="1600" dirty="0" err="1"/>
              <a:t>situations</a:t>
            </a:r>
            <a:r>
              <a:rPr lang="it-IT" sz="1600" dirty="0"/>
              <a:t> of high </a:t>
            </a:r>
            <a:r>
              <a:rPr lang="it-IT" sz="1600" dirty="0" err="1"/>
              <a:t>energy</a:t>
            </a:r>
            <a:r>
              <a:rPr lang="it-IT" sz="1600" dirty="0"/>
              <a:t> </a:t>
            </a:r>
            <a:r>
              <a:rPr lang="it-IT" sz="1600" dirty="0" err="1"/>
              <a:t>levels</a:t>
            </a:r>
            <a:r>
              <a:rPr lang="it-IT" sz="1600" dirty="0"/>
              <a:t>, high amino acid </a:t>
            </a:r>
            <a:r>
              <a:rPr lang="it-IT" sz="1600" dirty="0" err="1"/>
              <a:t>cellular</a:t>
            </a:r>
            <a:r>
              <a:rPr lang="it-IT" sz="1600" dirty="0"/>
              <a:t> </a:t>
            </a:r>
            <a:r>
              <a:rPr lang="it-IT" sz="1600" dirty="0" err="1"/>
              <a:t>content</a:t>
            </a:r>
            <a:r>
              <a:rPr lang="it-IT" sz="1600" dirty="0"/>
              <a:t>, or </a:t>
            </a:r>
            <a:r>
              <a:rPr lang="it-IT" sz="1600" dirty="0" err="1"/>
              <a:t>growth</a:t>
            </a:r>
            <a:r>
              <a:rPr lang="it-IT" sz="1600" dirty="0"/>
              <a:t> </a:t>
            </a:r>
            <a:r>
              <a:rPr lang="it-IT" sz="1600" dirty="0" err="1"/>
              <a:t>factors</a:t>
            </a:r>
            <a:r>
              <a:rPr lang="it-IT" sz="1600" dirty="0"/>
              <a:t> </a:t>
            </a:r>
            <a:r>
              <a:rPr lang="it-IT" sz="1600" dirty="0" err="1"/>
              <a:t>stimulation</a:t>
            </a:r>
            <a:r>
              <a:rPr lang="it-IT" sz="1600" dirty="0"/>
              <a:t>, </a:t>
            </a:r>
            <a:r>
              <a:rPr lang="it-IT" sz="1600" dirty="0" err="1"/>
              <a:t>all</a:t>
            </a:r>
            <a:r>
              <a:rPr lang="it-IT" sz="1600" dirty="0"/>
              <a:t> of </a:t>
            </a:r>
            <a:r>
              <a:rPr lang="it-IT" sz="1600" dirty="0" err="1"/>
              <a:t>which</a:t>
            </a:r>
            <a:r>
              <a:rPr lang="it-IT" sz="1600" dirty="0"/>
              <a:t> </a:t>
            </a:r>
            <a:r>
              <a:rPr lang="it-IT" sz="1600" dirty="0" err="1"/>
              <a:t>have</a:t>
            </a:r>
            <a:r>
              <a:rPr lang="it-IT" sz="1600" dirty="0"/>
              <a:t> a negative impact in </a:t>
            </a:r>
            <a:r>
              <a:rPr lang="it-IT" sz="1600" dirty="0" err="1"/>
              <a:t>autophagic</a:t>
            </a:r>
            <a:r>
              <a:rPr lang="it-IT" sz="1600" dirty="0"/>
              <a:t> </a:t>
            </a:r>
            <a:r>
              <a:rPr lang="it-IT" sz="1600" dirty="0" err="1"/>
              <a:t>degradation</a:t>
            </a:r>
            <a:endParaRPr lang="it-IT" sz="1600" dirty="0"/>
          </a:p>
          <a:p>
            <a:pPr marL="285750" indent="-285750" algn="just">
              <a:buFont typeface="Arial"/>
              <a:buChar char="•"/>
            </a:pPr>
            <a:endParaRPr lang="it-IT" sz="1600" dirty="0"/>
          </a:p>
          <a:p>
            <a:pPr marL="285750" indent="-285750" algn="just">
              <a:buFont typeface="Arial"/>
              <a:buChar char="•"/>
            </a:pPr>
            <a:r>
              <a:rPr lang="it-IT" sz="1600" dirty="0"/>
              <a:t>On the </a:t>
            </a:r>
            <a:r>
              <a:rPr lang="it-IT" sz="1600" dirty="0" err="1"/>
              <a:t>contrary</a:t>
            </a:r>
            <a:r>
              <a:rPr lang="it-IT" sz="1600" dirty="0"/>
              <a:t>, AMPK </a:t>
            </a:r>
            <a:r>
              <a:rPr lang="it-IT" sz="1600" dirty="0" err="1"/>
              <a:t>activation</a:t>
            </a:r>
            <a:r>
              <a:rPr lang="it-IT" sz="1600" dirty="0"/>
              <a:t> </a:t>
            </a:r>
            <a:r>
              <a:rPr lang="it-IT" sz="1600" dirty="0" err="1"/>
              <a:t>positively</a:t>
            </a:r>
            <a:r>
              <a:rPr lang="it-IT" sz="1600" dirty="0"/>
              <a:t> </a:t>
            </a:r>
            <a:r>
              <a:rPr lang="it-IT" sz="1600" dirty="0" err="1"/>
              <a:t>regulates</a:t>
            </a:r>
            <a:r>
              <a:rPr lang="it-IT" sz="1600" dirty="0"/>
              <a:t> </a:t>
            </a:r>
            <a:r>
              <a:rPr lang="it-IT" sz="1600" dirty="0" err="1"/>
              <a:t>autophagic</a:t>
            </a:r>
            <a:r>
              <a:rPr lang="it-IT" sz="1600" dirty="0"/>
              <a:t> </a:t>
            </a:r>
            <a:r>
              <a:rPr lang="it-IT" sz="1600" dirty="0" err="1"/>
              <a:t>activity</a:t>
            </a:r>
            <a:r>
              <a:rPr lang="it-IT" sz="1600" dirty="0"/>
              <a:t>, due to </a:t>
            </a:r>
            <a:r>
              <a:rPr lang="it-IT" sz="1600" dirty="0" err="1"/>
              <a:t>its</a:t>
            </a:r>
            <a:r>
              <a:rPr lang="it-IT" sz="1600" dirty="0"/>
              <a:t> pro-</a:t>
            </a:r>
            <a:r>
              <a:rPr lang="it-IT" sz="1600" dirty="0" err="1"/>
              <a:t>catabolic</a:t>
            </a:r>
            <a:r>
              <a:rPr lang="it-IT" sz="1600" dirty="0"/>
              <a:t> </a:t>
            </a:r>
            <a:r>
              <a:rPr lang="it-IT" sz="1600" dirty="0" err="1"/>
              <a:t>functions</a:t>
            </a:r>
            <a:endParaRPr lang="it-IT" sz="1600" dirty="0"/>
          </a:p>
          <a:p>
            <a:pPr marL="285750" indent="-285750" algn="just">
              <a:buFont typeface="Arial"/>
              <a:buChar char="•"/>
            </a:pPr>
            <a:endParaRPr lang="it-IT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AMPK </a:t>
            </a:r>
            <a:r>
              <a:rPr lang="it-IT" sz="1600" dirty="0" err="1"/>
              <a:t>negatively</a:t>
            </a:r>
            <a:r>
              <a:rPr lang="it-IT" sz="1600" dirty="0"/>
              <a:t> </a:t>
            </a:r>
            <a:r>
              <a:rPr lang="it-IT" sz="1600" dirty="0" err="1"/>
              <a:t>regulates</a:t>
            </a:r>
            <a:r>
              <a:rPr lang="it-IT" sz="1600" dirty="0"/>
              <a:t> mTORC1 </a:t>
            </a:r>
            <a:r>
              <a:rPr lang="it-IT" sz="1600" dirty="0" err="1"/>
              <a:t>activity</a:t>
            </a:r>
            <a:r>
              <a:rPr lang="it-IT" sz="1600" dirty="0"/>
              <a:t>, </a:t>
            </a:r>
            <a:r>
              <a:rPr lang="it-IT" sz="1600" dirty="0" err="1"/>
              <a:t>which</a:t>
            </a:r>
            <a:r>
              <a:rPr lang="it-IT" sz="1600" dirty="0"/>
              <a:t> </a:t>
            </a:r>
            <a:r>
              <a:rPr lang="it-IT" sz="1600" dirty="0" err="1"/>
              <a:t>blocks</a:t>
            </a:r>
            <a:r>
              <a:rPr lang="it-IT" sz="1600" dirty="0"/>
              <a:t> </a:t>
            </a:r>
            <a:r>
              <a:rPr lang="it-IT" sz="1600" dirty="0" err="1"/>
              <a:t>its</a:t>
            </a:r>
            <a:r>
              <a:rPr lang="it-IT" sz="1600" dirty="0"/>
              <a:t> </a:t>
            </a:r>
            <a:r>
              <a:rPr lang="it-IT" sz="1600" dirty="0" err="1"/>
              <a:t>inhibitory</a:t>
            </a:r>
            <a:r>
              <a:rPr lang="it-IT" sz="1600" dirty="0"/>
              <a:t> </a:t>
            </a:r>
            <a:r>
              <a:rPr lang="it-IT" sz="1600" dirty="0" err="1"/>
              <a:t>effect</a:t>
            </a:r>
            <a:r>
              <a:rPr lang="it-IT" sz="1600" dirty="0"/>
              <a:t> on ULK1 (ATG1) by </a:t>
            </a:r>
            <a:r>
              <a:rPr lang="it-IT" sz="1600" dirty="0" err="1"/>
              <a:t>two</a:t>
            </a:r>
            <a:r>
              <a:rPr lang="it-IT" sz="1600" dirty="0"/>
              <a:t> </a:t>
            </a:r>
            <a:r>
              <a:rPr lang="it-IT" sz="1600" dirty="0" err="1"/>
              <a:t>complementary</a:t>
            </a:r>
            <a:r>
              <a:rPr lang="it-IT" sz="1600" dirty="0"/>
              <a:t> </a:t>
            </a:r>
            <a:r>
              <a:rPr lang="it-IT" sz="1600" dirty="0" err="1"/>
              <a:t>actions</a:t>
            </a:r>
            <a:r>
              <a:rPr lang="it-IT" sz="1600" dirty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742950" lvl="1" indent="-285750" algn="just">
              <a:buFont typeface="Wingdings" pitchFamily="2" charset="2"/>
              <a:buChar char="v"/>
            </a:pPr>
            <a:r>
              <a:rPr lang="it-IT" sz="1600" dirty="0">
                <a:solidFill>
                  <a:srgbClr val="FF0000"/>
                </a:solidFill>
              </a:rPr>
              <a:t>AMPK </a:t>
            </a:r>
            <a:r>
              <a:rPr lang="it-IT" sz="1600" dirty="0" err="1">
                <a:solidFill>
                  <a:srgbClr val="FF0000"/>
                </a:solidFill>
              </a:rPr>
              <a:t>activates</a:t>
            </a:r>
            <a:r>
              <a:rPr lang="it-IT" sz="1600" dirty="0">
                <a:solidFill>
                  <a:srgbClr val="FF0000"/>
                </a:solidFill>
              </a:rPr>
              <a:t> TSC2 (</a:t>
            </a:r>
            <a:r>
              <a:rPr lang="it-IT" sz="1600" dirty="0" err="1">
                <a:solidFill>
                  <a:srgbClr val="FF0000"/>
                </a:solidFill>
              </a:rPr>
              <a:t>Tuberous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 err="1">
                <a:solidFill>
                  <a:srgbClr val="FF0000"/>
                </a:solidFill>
              </a:rPr>
              <a:t>sclerosis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 err="1">
                <a:solidFill>
                  <a:srgbClr val="FF0000"/>
                </a:solidFill>
              </a:rPr>
              <a:t>complex</a:t>
            </a:r>
            <a:r>
              <a:rPr lang="it-IT" sz="1600" dirty="0">
                <a:solidFill>
                  <a:srgbClr val="FF0000"/>
                </a:solidFill>
              </a:rPr>
              <a:t> 2) by </a:t>
            </a:r>
            <a:r>
              <a:rPr lang="it-IT" sz="1600" dirty="0" err="1">
                <a:solidFill>
                  <a:srgbClr val="FF0000"/>
                </a:solidFill>
              </a:rPr>
              <a:t>phosphorylating</a:t>
            </a:r>
            <a:r>
              <a:rPr lang="it-IT" sz="1600" dirty="0">
                <a:solidFill>
                  <a:srgbClr val="FF0000"/>
                </a:solidFill>
              </a:rPr>
              <a:t> Thr1227 and Ser1345 </a:t>
            </a:r>
            <a:r>
              <a:rPr lang="it-IT" sz="1600" dirty="0" err="1">
                <a:solidFill>
                  <a:srgbClr val="FF0000"/>
                </a:solidFill>
              </a:rPr>
              <a:t>residues</a:t>
            </a:r>
            <a:r>
              <a:rPr lang="it-IT" sz="1600" dirty="0">
                <a:solidFill>
                  <a:srgbClr val="FF0000"/>
                </a:solidFill>
              </a:rPr>
              <a:t>, </a:t>
            </a:r>
            <a:r>
              <a:rPr lang="it-IT" sz="1600" dirty="0" err="1">
                <a:solidFill>
                  <a:srgbClr val="FF0000"/>
                </a:solidFill>
              </a:rPr>
              <a:t>thus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 err="1">
                <a:solidFill>
                  <a:srgbClr val="FF0000"/>
                </a:solidFill>
              </a:rPr>
              <a:t>favoring</a:t>
            </a:r>
            <a:r>
              <a:rPr lang="it-IT" sz="1600" dirty="0">
                <a:solidFill>
                  <a:srgbClr val="FF0000"/>
                </a:solidFill>
              </a:rPr>
              <a:t> the </a:t>
            </a:r>
            <a:r>
              <a:rPr lang="it-IT" sz="1600" dirty="0" err="1">
                <a:solidFill>
                  <a:srgbClr val="FF0000"/>
                </a:solidFill>
              </a:rPr>
              <a:t>assembly</a:t>
            </a:r>
            <a:r>
              <a:rPr lang="it-IT" sz="1600" dirty="0">
                <a:solidFill>
                  <a:srgbClr val="FF0000"/>
                </a:solidFill>
              </a:rPr>
              <a:t> of TSC1/TSC2 </a:t>
            </a:r>
            <a:r>
              <a:rPr lang="it-IT" sz="1600" dirty="0" err="1">
                <a:solidFill>
                  <a:srgbClr val="FF0000"/>
                </a:solidFill>
              </a:rPr>
              <a:t>heterodimer</a:t>
            </a:r>
            <a:r>
              <a:rPr lang="it-IT" sz="1600" dirty="0">
                <a:solidFill>
                  <a:srgbClr val="FF0000"/>
                </a:solidFill>
              </a:rPr>
              <a:t>, </a:t>
            </a:r>
            <a:r>
              <a:rPr lang="it-IT" sz="1600" dirty="0" err="1">
                <a:solidFill>
                  <a:srgbClr val="FF0000"/>
                </a:solidFill>
              </a:rPr>
              <a:t>which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 err="1">
                <a:solidFill>
                  <a:srgbClr val="FF0000"/>
                </a:solidFill>
              </a:rPr>
              <a:t>negatively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 err="1">
                <a:solidFill>
                  <a:srgbClr val="FF0000"/>
                </a:solidFill>
              </a:rPr>
              <a:t>impacts</a:t>
            </a:r>
            <a:r>
              <a:rPr lang="it-IT" sz="1600" dirty="0">
                <a:solidFill>
                  <a:srgbClr val="FF0000"/>
                </a:solidFill>
              </a:rPr>
              <a:t> mTORC1 </a:t>
            </a:r>
            <a:r>
              <a:rPr lang="it-IT" sz="1600" dirty="0" err="1">
                <a:solidFill>
                  <a:srgbClr val="FF0000"/>
                </a:solidFill>
              </a:rPr>
              <a:t>activity</a:t>
            </a:r>
            <a:endParaRPr lang="it-IT" sz="1600" dirty="0">
              <a:solidFill>
                <a:srgbClr val="FF0000"/>
              </a:solidFill>
            </a:endParaRPr>
          </a:p>
          <a:p>
            <a:pPr algn="just"/>
            <a:endParaRPr lang="it-IT" sz="1600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itchFamily="2" charset="2"/>
              <a:buChar char="v"/>
            </a:pPr>
            <a:r>
              <a:rPr lang="it-IT" sz="1600" dirty="0">
                <a:solidFill>
                  <a:srgbClr val="FF0000"/>
                </a:solidFill>
              </a:rPr>
              <a:t>AMPK can </a:t>
            </a:r>
            <a:r>
              <a:rPr lang="it-IT" sz="1600" dirty="0" err="1">
                <a:solidFill>
                  <a:srgbClr val="FF0000"/>
                </a:solidFill>
              </a:rPr>
              <a:t>inhibit</a:t>
            </a:r>
            <a:r>
              <a:rPr lang="it-IT" sz="1600" dirty="0">
                <a:solidFill>
                  <a:srgbClr val="FF0000"/>
                </a:solidFill>
              </a:rPr>
              <a:t> mTORC1 by </a:t>
            </a:r>
            <a:r>
              <a:rPr lang="it-IT" sz="1600" dirty="0" err="1">
                <a:solidFill>
                  <a:srgbClr val="FF0000"/>
                </a:solidFill>
              </a:rPr>
              <a:t>direct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 err="1">
                <a:solidFill>
                  <a:srgbClr val="FF0000"/>
                </a:solidFill>
              </a:rPr>
              <a:t>phosphorylation</a:t>
            </a:r>
            <a:r>
              <a:rPr lang="it-IT" sz="1600" dirty="0">
                <a:solidFill>
                  <a:srgbClr val="FF0000"/>
                </a:solidFill>
              </a:rPr>
              <a:t> of RAPTOR (</a:t>
            </a:r>
            <a:r>
              <a:rPr lang="it-IT" sz="1600" dirty="0" err="1">
                <a:solidFill>
                  <a:srgbClr val="FF0000"/>
                </a:solidFill>
              </a:rPr>
              <a:t>regulatory-associated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 err="1">
                <a:solidFill>
                  <a:srgbClr val="FF0000"/>
                </a:solidFill>
              </a:rPr>
              <a:t>protein</a:t>
            </a:r>
            <a:r>
              <a:rPr lang="it-IT" sz="1600" dirty="0">
                <a:solidFill>
                  <a:srgbClr val="FF0000"/>
                </a:solidFill>
              </a:rPr>
              <a:t> of </a:t>
            </a:r>
            <a:r>
              <a:rPr lang="it-IT" sz="1600" dirty="0" err="1">
                <a:solidFill>
                  <a:srgbClr val="FF0000"/>
                </a:solidFill>
              </a:rPr>
              <a:t>mTOR</a:t>
            </a:r>
            <a:r>
              <a:rPr lang="it-IT" sz="1600" dirty="0">
                <a:solidFill>
                  <a:srgbClr val="FF0000"/>
                </a:solidFill>
              </a:rPr>
              <a:t>) Ser722 and Ser792 </a:t>
            </a:r>
            <a:r>
              <a:rPr lang="it-IT" sz="1600" dirty="0" err="1">
                <a:solidFill>
                  <a:srgbClr val="FF0000"/>
                </a:solidFill>
              </a:rPr>
              <a:t>residues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</a:p>
          <a:p>
            <a:pPr marL="285750" indent="-285750" algn="just">
              <a:buFont typeface="Arial"/>
              <a:buChar char="•"/>
            </a:pPr>
            <a:endParaRPr lang="it-IT" sz="1300" dirty="0"/>
          </a:p>
          <a:p>
            <a:pPr algn="just"/>
            <a:r>
              <a:rPr lang="it-IT" sz="1300" dirty="0"/>
              <a:t>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4379AB3-7F43-E14F-B09F-C7316AA4A4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5" r="2973" b="3009"/>
          <a:stretch/>
        </p:blipFill>
        <p:spPr>
          <a:xfrm>
            <a:off x="330740" y="1172405"/>
            <a:ext cx="4027250" cy="533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82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596DCF8-F9EA-A54B-BFF2-C0C64CEF7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01" y="768485"/>
            <a:ext cx="5802635" cy="5891564"/>
          </a:xfrm>
          <a:prstGeom prst="rect">
            <a:avLst/>
          </a:prstGeom>
        </p:spPr>
      </p:pic>
      <p:sp>
        <p:nvSpPr>
          <p:cNvPr id="4" name="Text Box 35">
            <a:extLst>
              <a:ext uri="{FF2B5EF4-FFF2-40B4-BE49-F238E27FC236}">
                <a16:creationId xmlns:a16="http://schemas.microsoft.com/office/drawing/2014/main" id="{CB44D5ED-6AB1-0348-9339-C99FE3025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2376" y="183710"/>
            <a:ext cx="7797521" cy="58477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Role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of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autophagy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in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various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diseases</a:t>
            </a:r>
            <a:endParaRPr lang="it-IT" sz="3200" b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F4391668-F55F-DA45-8422-EC3A04128052}"/>
              </a:ext>
            </a:extLst>
          </p:cNvPr>
          <p:cNvSpPr txBox="1">
            <a:spLocks/>
          </p:cNvSpPr>
          <p:nvPr/>
        </p:nvSpPr>
        <p:spPr>
          <a:xfrm>
            <a:off x="6809359" y="1391059"/>
            <a:ext cx="4834649" cy="4525963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>
                <a:solidFill>
                  <a:srgbClr val="002060"/>
                </a:solidFill>
              </a:rPr>
              <a:t>The </a:t>
            </a:r>
            <a:r>
              <a:rPr lang="it-IT" dirty="0" err="1">
                <a:solidFill>
                  <a:srgbClr val="002060"/>
                </a:solidFill>
              </a:rPr>
              <a:t>role</a:t>
            </a:r>
            <a:r>
              <a:rPr lang="it-IT" dirty="0">
                <a:solidFill>
                  <a:srgbClr val="002060"/>
                </a:solidFill>
              </a:rPr>
              <a:t> of </a:t>
            </a:r>
            <a:r>
              <a:rPr lang="it-IT" dirty="0" err="1">
                <a:solidFill>
                  <a:srgbClr val="002060"/>
                </a:solidFill>
              </a:rPr>
              <a:t>autophagy</a:t>
            </a:r>
            <a:r>
              <a:rPr lang="it-IT" dirty="0">
                <a:solidFill>
                  <a:srgbClr val="002060"/>
                </a:solidFill>
              </a:rPr>
              <a:t> in </a:t>
            </a:r>
            <a:r>
              <a:rPr lang="it-IT" dirty="0" err="1">
                <a:solidFill>
                  <a:srgbClr val="002060"/>
                </a:solidFill>
              </a:rPr>
              <a:t>aging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manisfested</a:t>
            </a:r>
            <a:r>
              <a:rPr lang="it-IT" dirty="0">
                <a:solidFill>
                  <a:srgbClr val="002060"/>
                </a:solidFill>
              </a:rPr>
              <a:t> by the </a:t>
            </a:r>
            <a:r>
              <a:rPr lang="it-IT" dirty="0" err="1">
                <a:solidFill>
                  <a:srgbClr val="002060"/>
                </a:solidFill>
              </a:rPr>
              <a:t>removal</a:t>
            </a:r>
            <a:r>
              <a:rPr lang="it-IT" dirty="0">
                <a:solidFill>
                  <a:srgbClr val="002060"/>
                </a:solidFill>
              </a:rPr>
              <a:t> of </a:t>
            </a:r>
            <a:r>
              <a:rPr lang="it-IT" dirty="0" err="1">
                <a:solidFill>
                  <a:srgbClr val="002060"/>
                </a:solidFill>
              </a:rPr>
              <a:t>aggregated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proteins</a:t>
            </a:r>
            <a:endParaRPr lang="it-IT" dirty="0">
              <a:solidFill>
                <a:srgbClr val="002060"/>
              </a:solidFill>
            </a:endParaRPr>
          </a:p>
          <a:p>
            <a:pPr algn="just"/>
            <a:r>
              <a:rPr lang="it-IT" dirty="0" err="1">
                <a:solidFill>
                  <a:srgbClr val="002060"/>
                </a:solidFill>
              </a:rPr>
              <a:t>Similarly</a:t>
            </a:r>
            <a:r>
              <a:rPr lang="it-IT" dirty="0">
                <a:solidFill>
                  <a:srgbClr val="002060"/>
                </a:solidFill>
              </a:rPr>
              <a:t>, in neurodegenerative </a:t>
            </a:r>
            <a:r>
              <a:rPr lang="it-IT" dirty="0" err="1">
                <a:solidFill>
                  <a:srgbClr val="002060"/>
                </a:solidFill>
              </a:rPr>
              <a:t>disorders</a:t>
            </a:r>
            <a:r>
              <a:rPr lang="it-IT" dirty="0">
                <a:solidFill>
                  <a:srgbClr val="002060"/>
                </a:solidFill>
              </a:rPr>
              <a:t>, </a:t>
            </a:r>
            <a:r>
              <a:rPr lang="it-IT" dirty="0" err="1">
                <a:solidFill>
                  <a:srgbClr val="002060"/>
                </a:solidFill>
              </a:rPr>
              <a:t>accumulation</a:t>
            </a:r>
            <a:r>
              <a:rPr lang="it-IT" dirty="0">
                <a:solidFill>
                  <a:srgbClr val="002060"/>
                </a:solidFill>
              </a:rPr>
              <a:t> of </a:t>
            </a:r>
            <a:r>
              <a:rPr lang="it-IT" dirty="0" err="1">
                <a:solidFill>
                  <a:srgbClr val="002060"/>
                </a:solidFill>
              </a:rPr>
              <a:t>neuronal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proteins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has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been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attributed</a:t>
            </a:r>
            <a:r>
              <a:rPr lang="it-IT" dirty="0">
                <a:solidFill>
                  <a:srgbClr val="002060"/>
                </a:solidFill>
              </a:rPr>
              <a:t> to be </a:t>
            </a:r>
            <a:r>
              <a:rPr lang="it-IT" dirty="0" err="1">
                <a:solidFill>
                  <a:srgbClr val="002060"/>
                </a:solidFill>
              </a:rPr>
              <a:t>removed</a:t>
            </a:r>
            <a:r>
              <a:rPr lang="it-IT" dirty="0">
                <a:solidFill>
                  <a:srgbClr val="002060"/>
                </a:solidFill>
              </a:rPr>
              <a:t> by </a:t>
            </a:r>
            <a:r>
              <a:rPr lang="it-IT" dirty="0" err="1">
                <a:solidFill>
                  <a:srgbClr val="002060"/>
                </a:solidFill>
              </a:rPr>
              <a:t>autophagy</a:t>
            </a:r>
            <a:r>
              <a:rPr lang="it-IT" dirty="0">
                <a:solidFill>
                  <a:srgbClr val="002060"/>
                </a:solidFill>
              </a:rPr>
              <a:t>. </a:t>
            </a:r>
          </a:p>
          <a:p>
            <a:pPr algn="just"/>
            <a:r>
              <a:rPr lang="it-IT" dirty="0" err="1">
                <a:solidFill>
                  <a:srgbClr val="002060"/>
                </a:solidFill>
              </a:rPr>
              <a:t>Equivalently</a:t>
            </a:r>
            <a:r>
              <a:rPr lang="it-IT" dirty="0">
                <a:solidFill>
                  <a:srgbClr val="002060"/>
                </a:solidFill>
              </a:rPr>
              <a:t>, </a:t>
            </a:r>
            <a:r>
              <a:rPr lang="it-IT" dirty="0" err="1">
                <a:solidFill>
                  <a:srgbClr val="002060"/>
                </a:solidFill>
              </a:rPr>
              <a:t>autophagy</a:t>
            </a:r>
            <a:r>
              <a:rPr lang="it-IT" dirty="0">
                <a:solidFill>
                  <a:srgbClr val="002060"/>
                </a:solidFill>
              </a:rPr>
              <a:t> show a </a:t>
            </a:r>
            <a:r>
              <a:rPr lang="it-IT" dirty="0" err="1">
                <a:solidFill>
                  <a:srgbClr val="002060"/>
                </a:solidFill>
              </a:rPr>
              <a:t>protective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role</a:t>
            </a:r>
            <a:r>
              <a:rPr lang="it-IT" dirty="0">
                <a:solidFill>
                  <a:srgbClr val="002060"/>
                </a:solidFill>
              </a:rPr>
              <a:t> in the </a:t>
            </a:r>
            <a:r>
              <a:rPr lang="it-IT" dirty="0" err="1">
                <a:solidFill>
                  <a:srgbClr val="002060"/>
                </a:solidFill>
              </a:rPr>
              <a:t>removal</a:t>
            </a:r>
            <a:r>
              <a:rPr lang="it-IT" dirty="0">
                <a:solidFill>
                  <a:srgbClr val="002060"/>
                </a:solidFill>
              </a:rPr>
              <a:t> of </a:t>
            </a:r>
            <a:r>
              <a:rPr lang="it-IT" dirty="0" err="1">
                <a:solidFill>
                  <a:srgbClr val="002060"/>
                </a:solidFill>
              </a:rPr>
              <a:t>lysosomal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stored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components</a:t>
            </a:r>
            <a:r>
              <a:rPr lang="it-IT" dirty="0">
                <a:solidFill>
                  <a:srgbClr val="002060"/>
                </a:solidFill>
              </a:rPr>
              <a:t> in </a:t>
            </a:r>
            <a:r>
              <a:rPr lang="it-IT" dirty="0" err="1">
                <a:solidFill>
                  <a:srgbClr val="002060"/>
                </a:solidFill>
              </a:rPr>
              <a:t>lysosomal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storage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disorders</a:t>
            </a:r>
            <a:r>
              <a:rPr lang="it-IT" dirty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it-IT" dirty="0">
                <a:solidFill>
                  <a:srgbClr val="002060"/>
                </a:solidFill>
              </a:rPr>
              <a:t>On the </a:t>
            </a:r>
            <a:r>
              <a:rPr lang="it-IT" dirty="0" err="1">
                <a:solidFill>
                  <a:srgbClr val="002060"/>
                </a:solidFill>
              </a:rPr>
              <a:t>other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hand</a:t>
            </a:r>
            <a:r>
              <a:rPr lang="it-IT" dirty="0">
                <a:solidFill>
                  <a:srgbClr val="002060"/>
                </a:solidFill>
              </a:rPr>
              <a:t>, </a:t>
            </a:r>
            <a:r>
              <a:rPr lang="it-IT" dirty="0" err="1">
                <a:solidFill>
                  <a:srgbClr val="002060"/>
                </a:solidFill>
              </a:rPr>
              <a:t>autophagy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has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also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proved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beneficial</a:t>
            </a:r>
            <a:r>
              <a:rPr lang="it-IT" dirty="0">
                <a:solidFill>
                  <a:srgbClr val="002060"/>
                </a:solidFill>
              </a:rPr>
              <a:t> in </a:t>
            </a:r>
            <a:r>
              <a:rPr lang="it-IT" dirty="0" err="1">
                <a:solidFill>
                  <a:srgbClr val="002060"/>
                </a:solidFill>
              </a:rPr>
              <a:t>evading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various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foreign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pathogens</a:t>
            </a:r>
            <a:r>
              <a:rPr lang="it-IT" dirty="0">
                <a:solidFill>
                  <a:srgbClr val="002060"/>
                </a:solidFill>
              </a:rPr>
              <a:t>, </a:t>
            </a:r>
            <a:r>
              <a:rPr lang="it-IT" dirty="0" err="1">
                <a:solidFill>
                  <a:srgbClr val="002060"/>
                </a:solidFill>
              </a:rPr>
              <a:t>thereby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contributing</a:t>
            </a:r>
            <a:r>
              <a:rPr lang="it-IT" dirty="0">
                <a:solidFill>
                  <a:srgbClr val="002060"/>
                </a:solidFill>
              </a:rPr>
              <a:t> to the innate </a:t>
            </a:r>
            <a:r>
              <a:rPr lang="it-IT" dirty="0" err="1">
                <a:solidFill>
                  <a:srgbClr val="002060"/>
                </a:solidFill>
              </a:rPr>
              <a:t>immunity</a:t>
            </a:r>
            <a:endParaRPr lang="it-IT" dirty="0">
              <a:solidFill>
                <a:srgbClr val="002060"/>
              </a:solidFill>
            </a:endParaRPr>
          </a:p>
          <a:p>
            <a:pPr algn="just"/>
            <a:r>
              <a:rPr lang="it-IT" dirty="0">
                <a:solidFill>
                  <a:srgbClr val="002060"/>
                </a:solidFill>
              </a:rPr>
              <a:t>The </a:t>
            </a:r>
            <a:r>
              <a:rPr lang="it-IT" dirty="0" err="1">
                <a:solidFill>
                  <a:srgbClr val="002060"/>
                </a:solidFill>
              </a:rPr>
              <a:t>role</a:t>
            </a:r>
            <a:r>
              <a:rPr lang="it-IT" dirty="0">
                <a:solidFill>
                  <a:srgbClr val="002060"/>
                </a:solidFill>
              </a:rPr>
              <a:t> of </a:t>
            </a:r>
            <a:r>
              <a:rPr lang="it-IT" dirty="0" err="1">
                <a:solidFill>
                  <a:srgbClr val="002060"/>
                </a:solidFill>
              </a:rPr>
              <a:t>autophagy</a:t>
            </a:r>
            <a:r>
              <a:rPr lang="it-IT" dirty="0">
                <a:solidFill>
                  <a:srgbClr val="002060"/>
                </a:solidFill>
              </a:rPr>
              <a:t> in </a:t>
            </a:r>
            <a:r>
              <a:rPr lang="it-IT" dirty="0" err="1">
                <a:solidFill>
                  <a:srgbClr val="002060"/>
                </a:solidFill>
              </a:rPr>
              <a:t>diabetes</a:t>
            </a:r>
            <a:r>
              <a:rPr lang="it-IT" dirty="0">
                <a:solidFill>
                  <a:srgbClr val="002060"/>
                </a:solidFill>
              </a:rPr>
              <a:t> and </a:t>
            </a:r>
            <a:r>
              <a:rPr lang="it-IT" dirty="0" err="1">
                <a:solidFill>
                  <a:srgbClr val="002060"/>
                </a:solidFill>
              </a:rPr>
              <a:t>obesity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has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been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shown</a:t>
            </a:r>
            <a:r>
              <a:rPr lang="it-IT" dirty="0">
                <a:solidFill>
                  <a:srgbClr val="002060"/>
                </a:solidFill>
              </a:rPr>
              <a:t> to </a:t>
            </a:r>
            <a:r>
              <a:rPr lang="it-IT" dirty="0" err="1">
                <a:solidFill>
                  <a:srgbClr val="002060"/>
                </a:solidFill>
              </a:rPr>
              <a:t>decrease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adiposity</a:t>
            </a:r>
            <a:r>
              <a:rPr lang="it-IT" dirty="0">
                <a:solidFill>
                  <a:srgbClr val="002060"/>
                </a:solidFill>
              </a:rPr>
              <a:t> and </a:t>
            </a:r>
            <a:r>
              <a:rPr lang="it-IT" dirty="0" err="1">
                <a:solidFill>
                  <a:srgbClr val="002060"/>
                </a:solidFill>
              </a:rPr>
              <a:t>insulin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resistance</a:t>
            </a:r>
            <a:endParaRPr lang="it-IT" dirty="0">
              <a:solidFill>
                <a:srgbClr val="002060"/>
              </a:solidFill>
            </a:endParaRPr>
          </a:p>
          <a:p>
            <a:pPr algn="just"/>
            <a:r>
              <a:rPr lang="it-IT" dirty="0">
                <a:solidFill>
                  <a:srgbClr val="002060"/>
                </a:solidFill>
              </a:rPr>
              <a:t>In the </a:t>
            </a:r>
            <a:r>
              <a:rPr lang="it-IT" dirty="0" err="1">
                <a:solidFill>
                  <a:srgbClr val="002060"/>
                </a:solidFill>
              </a:rPr>
              <a:t>context</a:t>
            </a:r>
            <a:r>
              <a:rPr lang="it-IT" dirty="0">
                <a:solidFill>
                  <a:srgbClr val="002060"/>
                </a:solidFill>
              </a:rPr>
              <a:t> of </a:t>
            </a:r>
            <a:r>
              <a:rPr lang="it-IT" dirty="0" err="1">
                <a:solidFill>
                  <a:srgbClr val="002060"/>
                </a:solidFill>
              </a:rPr>
              <a:t>cancer</a:t>
            </a:r>
            <a:r>
              <a:rPr lang="it-IT" dirty="0">
                <a:solidFill>
                  <a:srgbClr val="002060"/>
                </a:solidFill>
              </a:rPr>
              <a:t>, </a:t>
            </a:r>
            <a:r>
              <a:rPr lang="it-IT" dirty="0" err="1">
                <a:solidFill>
                  <a:srgbClr val="002060"/>
                </a:solidFill>
              </a:rPr>
              <a:t>autophagy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has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shown</a:t>
            </a:r>
            <a:r>
              <a:rPr lang="it-IT" dirty="0">
                <a:solidFill>
                  <a:srgbClr val="002060"/>
                </a:solidFill>
              </a:rPr>
              <a:t> to play a </a:t>
            </a:r>
            <a:r>
              <a:rPr lang="it-IT" dirty="0" err="1">
                <a:solidFill>
                  <a:srgbClr val="002060"/>
                </a:solidFill>
              </a:rPr>
              <a:t>dual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role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where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serves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as</a:t>
            </a:r>
            <a:r>
              <a:rPr lang="it-IT" dirty="0">
                <a:solidFill>
                  <a:srgbClr val="002060"/>
                </a:solidFill>
              </a:rPr>
              <a:t> a </a:t>
            </a:r>
            <a:r>
              <a:rPr lang="it-IT" dirty="0" err="1">
                <a:solidFill>
                  <a:srgbClr val="002060"/>
                </a:solidFill>
              </a:rPr>
              <a:t>tumor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suppressor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during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initial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stages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but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protects</a:t>
            </a:r>
            <a:r>
              <a:rPr lang="it-IT" dirty="0">
                <a:solidFill>
                  <a:srgbClr val="002060"/>
                </a:solidFill>
              </a:rPr>
              <a:t> the </a:t>
            </a:r>
            <a:r>
              <a:rPr lang="it-IT" dirty="0" err="1">
                <a:solidFill>
                  <a:srgbClr val="002060"/>
                </a:solidFill>
              </a:rPr>
              <a:t>tumor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cells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during</a:t>
            </a:r>
            <a:r>
              <a:rPr lang="it-IT" dirty="0">
                <a:solidFill>
                  <a:srgbClr val="002060"/>
                </a:solidFill>
              </a:rPr>
              <a:t> the </a:t>
            </a:r>
            <a:r>
              <a:rPr lang="it-IT" dirty="0" err="1">
                <a:solidFill>
                  <a:srgbClr val="002060"/>
                </a:solidFill>
              </a:rPr>
              <a:t>later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stages</a:t>
            </a:r>
            <a:endParaRPr lang="it-IT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70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231405" y="257948"/>
            <a:ext cx="7797521" cy="1077218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Complex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roles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of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autophagy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in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cancer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development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and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progression</a:t>
            </a:r>
            <a:endParaRPr lang="it-IT" sz="3200" b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094605" y="1494534"/>
            <a:ext cx="8077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/>
              <a:t>Autophagy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an </a:t>
            </a:r>
            <a:r>
              <a:rPr lang="it-IT" dirty="0" err="1"/>
              <a:t>important</a:t>
            </a:r>
            <a:r>
              <a:rPr lang="it-IT" dirty="0"/>
              <a:t> </a:t>
            </a:r>
            <a:r>
              <a:rPr lang="it-IT" dirty="0" err="1"/>
              <a:t>process</a:t>
            </a:r>
            <a:r>
              <a:rPr lang="it-IT" dirty="0"/>
              <a:t> </a:t>
            </a:r>
            <a:r>
              <a:rPr lang="it-IT" dirty="0" err="1"/>
              <a:t>during</a:t>
            </a:r>
            <a:r>
              <a:rPr lang="it-IT" dirty="0"/>
              <a:t> </a:t>
            </a:r>
            <a:r>
              <a:rPr lang="it-IT" dirty="0" err="1"/>
              <a:t>cancer</a:t>
            </a:r>
            <a:r>
              <a:rPr lang="it-IT" dirty="0"/>
              <a:t> </a:t>
            </a:r>
            <a:r>
              <a:rPr lang="it-IT" dirty="0" err="1"/>
              <a:t>progression</a:t>
            </a:r>
            <a:r>
              <a:rPr lang="it-IT" dirty="0"/>
              <a:t>, </a:t>
            </a:r>
            <a:r>
              <a:rPr lang="it-IT" dirty="0" err="1"/>
              <a:t>but</a:t>
            </a:r>
            <a:r>
              <a:rPr lang="it-IT" dirty="0"/>
              <a:t> the </a:t>
            </a:r>
            <a:r>
              <a:rPr lang="it-IT" dirty="0" err="1"/>
              <a:t>exact</a:t>
            </a:r>
            <a:r>
              <a:rPr lang="it-IT" dirty="0"/>
              <a:t> </a:t>
            </a:r>
            <a:r>
              <a:rPr lang="it-IT" dirty="0" err="1"/>
              <a:t>roles</a:t>
            </a:r>
            <a:r>
              <a:rPr lang="it-IT" dirty="0"/>
              <a:t> of </a:t>
            </a:r>
            <a:r>
              <a:rPr lang="it-IT" dirty="0" err="1"/>
              <a:t>autophagy</a:t>
            </a:r>
            <a:r>
              <a:rPr lang="it-IT" dirty="0"/>
              <a:t> in </a:t>
            </a:r>
            <a:r>
              <a:rPr lang="it-IT" dirty="0" err="1"/>
              <a:t>cancer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 are </a:t>
            </a:r>
            <a:r>
              <a:rPr lang="it-IT" dirty="0" err="1"/>
              <a:t>strongly</a:t>
            </a:r>
            <a:r>
              <a:rPr lang="it-IT" dirty="0"/>
              <a:t> </a:t>
            </a:r>
            <a:r>
              <a:rPr lang="it-IT" dirty="0" err="1"/>
              <a:t>context-dependent</a:t>
            </a:r>
            <a:r>
              <a:rPr lang="it-IT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cytoprotective</a:t>
            </a:r>
            <a:r>
              <a:rPr lang="it-IT" dirty="0"/>
              <a:t> </a:t>
            </a:r>
            <a:r>
              <a:rPr lang="it-IT" dirty="0" err="1"/>
              <a:t>function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believed</a:t>
            </a:r>
            <a:r>
              <a:rPr lang="it-IT" dirty="0"/>
              <a:t> to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tumour-suppressive</a:t>
            </a:r>
            <a:r>
              <a:rPr lang="it-IT" dirty="0"/>
              <a:t> </a:t>
            </a:r>
            <a:r>
              <a:rPr lang="it-IT" dirty="0" err="1"/>
              <a:t>potential</a:t>
            </a:r>
            <a:r>
              <a:rPr lang="it-IT" dirty="0"/>
              <a:t> </a:t>
            </a:r>
            <a:r>
              <a:rPr lang="it-IT" dirty="0" err="1"/>
              <a:t>before</a:t>
            </a:r>
            <a:r>
              <a:rPr lang="it-IT" dirty="0"/>
              <a:t> the </a:t>
            </a:r>
            <a:r>
              <a:rPr lang="it-IT" dirty="0" err="1"/>
              <a:t>onset</a:t>
            </a:r>
            <a:r>
              <a:rPr lang="it-IT" dirty="0"/>
              <a:t> of </a:t>
            </a:r>
            <a:r>
              <a:rPr lang="it-IT" dirty="0" err="1"/>
              <a:t>tumorigenesis</a:t>
            </a:r>
            <a:r>
              <a:rPr lang="it-IT" dirty="0"/>
              <a:t>, and </a:t>
            </a:r>
            <a:r>
              <a:rPr lang="it-IT" dirty="0" err="1"/>
              <a:t>loss</a:t>
            </a:r>
            <a:r>
              <a:rPr lang="it-IT" dirty="0"/>
              <a:t> of </a:t>
            </a:r>
            <a:r>
              <a:rPr lang="it-IT" dirty="0" err="1"/>
              <a:t>autophagy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associated</a:t>
            </a:r>
            <a:r>
              <a:rPr lang="it-IT" dirty="0"/>
              <a:t> with </a:t>
            </a:r>
            <a:r>
              <a:rPr lang="it-IT" dirty="0" err="1"/>
              <a:t>increased</a:t>
            </a:r>
            <a:r>
              <a:rPr lang="it-IT" dirty="0"/>
              <a:t> </a:t>
            </a:r>
            <a:r>
              <a:rPr lang="it-IT" dirty="0" err="1"/>
              <a:t>risk</a:t>
            </a:r>
            <a:r>
              <a:rPr lang="it-IT" dirty="0"/>
              <a:t> of </a:t>
            </a:r>
            <a:r>
              <a:rPr lang="it-IT" dirty="0" err="1"/>
              <a:t>cancer</a:t>
            </a: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/>
              <a:t>Autophagy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shown</a:t>
            </a:r>
            <a:r>
              <a:rPr lang="it-IT" dirty="0"/>
              <a:t> to </a:t>
            </a:r>
            <a:r>
              <a:rPr lang="it-IT" dirty="0" err="1"/>
              <a:t>allow</a:t>
            </a:r>
            <a:r>
              <a:rPr lang="it-IT" dirty="0"/>
              <a:t> </a:t>
            </a:r>
            <a:r>
              <a:rPr lang="it-IT" dirty="0" err="1"/>
              <a:t>premalignant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 to </a:t>
            </a:r>
            <a:r>
              <a:rPr lang="it-IT" dirty="0" err="1"/>
              <a:t>escape</a:t>
            </a:r>
            <a:r>
              <a:rPr lang="it-IT" dirty="0"/>
              <a:t> </a:t>
            </a:r>
            <a:r>
              <a:rPr lang="it-IT" dirty="0" err="1"/>
              <a:t>genotoxic</a:t>
            </a:r>
            <a:r>
              <a:rPr lang="it-IT" dirty="0"/>
              <a:t> stress and </a:t>
            </a:r>
            <a:r>
              <a:rPr lang="it-IT" dirty="0" err="1"/>
              <a:t>inflammation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promote</a:t>
            </a:r>
            <a:r>
              <a:rPr lang="it-IT" dirty="0"/>
              <a:t> </a:t>
            </a:r>
            <a:r>
              <a:rPr lang="it-IT" dirty="0" err="1"/>
              <a:t>tumorigenesis</a:t>
            </a: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good</a:t>
            </a:r>
            <a:r>
              <a:rPr lang="it-IT" dirty="0"/>
              <a:t> </a:t>
            </a:r>
            <a:r>
              <a:rPr lang="it-IT" dirty="0" err="1"/>
              <a:t>evidence</a:t>
            </a:r>
            <a:r>
              <a:rPr lang="it-IT" dirty="0"/>
              <a:t>, </a:t>
            </a:r>
            <a:r>
              <a:rPr lang="it-IT" dirty="0" err="1"/>
              <a:t>moreover</a:t>
            </a:r>
            <a:r>
              <a:rPr lang="it-IT" dirty="0"/>
              <a:t>,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autophagy</a:t>
            </a:r>
            <a:r>
              <a:rPr lang="it-IT" dirty="0"/>
              <a:t> </a:t>
            </a:r>
            <a:r>
              <a:rPr lang="it-IT" dirty="0" err="1"/>
              <a:t>provides</a:t>
            </a:r>
            <a:r>
              <a:rPr lang="it-IT" dirty="0"/>
              <a:t> </a:t>
            </a:r>
            <a:r>
              <a:rPr lang="it-IT" dirty="0" err="1"/>
              <a:t>cancer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 with </a:t>
            </a:r>
            <a:r>
              <a:rPr lang="it-IT" dirty="0" err="1"/>
              <a:t>metabolic</a:t>
            </a:r>
            <a:r>
              <a:rPr lang="it-IT" dirty="0"/>
              <a:t> </a:t>
            </a:r>
            <a:r>
              <a:rPr lang="it-IT" dirty="0" err="1"/>
              <a:t>plasticity</a:t>
            </a:r>
            <a:r>
              <a:rPr lang="it-IT" dirty="0"/>
              <a:t>, </a:t>
            </a:r>
            <a:r>
              <a:rPr lang="it-IT" dirty="0" err="1"/>
              <a:t>allowing</a:t>
            </a:r>
            <a:r>
              <a:rPr lang="it-IT" dirty="0"/>
              <a:t> </a:t>
            </a:r>
            <a:r>
              <a:rPr lang="it-IT" dirty="0" err="1"/>
              <a:t>them</a:t>
            </a:r>
            <a:r>
              <a:rPr lang="it-IT" dirty="0"/>
              <a:t> to </a:t>
            </a:r>
            <a:r>
              <a:rPr lang="it-IT" dirty="0" err="1"/>
              <a:t>thrive</a:t>
            </a:r>
            <a:r>
              <a:rPr lang="it-IT" dirty="0"/>
              <a:t> in </a:t>
            </a:r>
            <a:r>
              <a:rPr lang="it-IT" dirty="0" err="1"/>
              <a:t>suboptimal</a:t>
            </a:r>
            <a:r>
              <a:rPr lang="it-IT" dirty="0"/>
              <a:t> </a:t>
            </a:r>
            <a:r>
              <a:rPr lang="it-IT" dirty="0" err="1"/>
              <a:t>environments</a:t>
            </a:r>
            <a:r>
              <a:rPr lang="it-IT" dirty="0"/>
              <a:t> and to exploit the </a:t>
            </a:r>
            <a:r>
              <a:rPr lang="it-IT" dirty="0" err="1"/>
              <a:t>prosurvival</a:t>
            </a:r>
            <a:r>
              <a:rPr lang="it-IT" dirty="0"/>
              <a:t> </a:t>
            </a:r>
            <a:r>
              <a:rPr lang="it-IT" dirty="0" err="1"/>
              <a:t>activity</a:t>
            </a:r>
            <a:r>
              <a:rPr lang="it-IT" dirty="0"/>
              <a:t> of </a:t>
            </a:r>
            <a:r>
              <a:rPr lang="it-IT" dirty="0" err="1"/>
              <a:t>autophagy</a:t>
            </a:r>
            <a:r>
              <a:rPr lang="it-IT" dirty="0"/>
              <a:t> to </a:t>
            </a:r>
            <a:r>
              <a:rPr lang="it-IT" dirty="0" err="1"/>
              <a:t>cope</a:t>
            </a:r>
            <a:r>
              <a:rPr lang="it-IT" dirty="0"/>
              <a:t> with </a:t>
            </a:r>
            <a:r>
              <a:rPr lang="it-IT" dirty="0" err="1"/>
              <a:t>therapy-induced</a:t>
            </a:r>
            <a:r>
              <a:rPr lang="it-IT" dirty="0"/>
              <a:t> </a:t>
            </a:r>
            <a:r>
              <a:rPr lang="it-IT" dirty="0" err="1"/>
              <a:t>stresses</a:t>
            </a: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/>
              <a:t>Many</a:t>
            </a:r>
            <a:r>
              <a:rPr lang="it-IT" dirty="0"/>
              <a:t> </a:t>
            </a:r>
            <a:r>
              <a:rPr lang="it-IT" dirty="0" err="1"/>
              <a:t>types</a:t>
            </a:r>
            <a:r>
              <a:rPr lang="it-IT" dirty="0"/>
              <a:t> of </a:t>
            </a:r>
            <a:r>
              <a:rPr lang="it-IT" dirty="0" err="1"/>
              <a:t>advanced</a:t>
            </a:r>
            <a:r>
              <a:rPr lang="it-IT" dirty="0"/>
              <a:t> </a:t>
            </a:r>
            <a:r>
              <a:rPr lang="it-IT" dirty="0" err="1"/>
              <a:t>cancers</a:t>
            </a:r>
            <a:r>
              <a:rPr lang="it-IT" dirty="0"/>
              <a:t> </a:t>
            </a:r>
            <a:r>
              <a:rPr lang="it-IT" dirty="0" err="1"/>
              <a:t>exhibit</a:t>
            </a:r>
            <a:r>
              <a:rPr lang="it-IT" dirty="0"/>
              <a:t> high </a:t>
            </a:r>
            <a:r>
              <a:rPr lang="it-IT" dirty="0" err="1"/>
              <a:t>autophagic</a:t>
            </a:r>
            <a:r>
              <a:rPr lang="it-IT" dirty="0"/>
              <a:t> </a:t>
            </a:r>
            <a:r>
              <a:rPr lang="it-IT" dirty="0" err="1"/>
              <a:t>activity</a:t>
            </a:r>
            <a:r>
              <a:rPr lang="it-IT" dirty="0"/>
              <a:t>, and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proposed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certain</a:t>
            </a:r>
            <a:r>
              <a:rPr lang="it-IT" dirty="0"/>
              <a:t> </a:t>
            </a:r>
            <a:r>
              <a:rPr lang="it-IT" dirty="0" err="1"/>
              <a:t>tumours</a:t>
            </a:r>
            <a:r>
              <a:rPr lang="it-IT" dirty="0"/>
              <a:t>,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pancreatic</a:t>
            </a:r>
            <a:r>
              <a:rPr lang="it-IT" dirty="0"/>
              <a:t> </a:t>
            </a:r>
            <a:r>
              <a:rPr lang="it-IT" dirty="0" err="1"/>
              <a:t>cancer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highly</a:t>
            </a:r>
            <a:r>
              <a:rPr lang="it-IT" dirty="0"/>
              <a:t> </a:t>
            </a:r>
            <a:r>
              <a:rPr lang="it-IT" dirty="0" err="1"/>
              <a:t>dependent</a:t>
            </a:r>
            <a:r>
              <a:rPr lang="it-IT" dirty="0"/>
              <a:t> on </a:t>
            </a:r>
            <a:r>
              <a:rPr lang="it-IT" dirty="0" err="1"/>
              <a:t>autophagy</a:t>
            </a:r>
            <a:r>
              <a:rPr lang="it-IT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In general, </a:t>
            </a:r>
            <a:r>
              <a:rPr lang="it-IT" dirty="0" err="1"/>
              <a:t>autophagy</a:t>
            </a:r>
            <a:r>
              <a:rPr lang="it-IT" dirty="0"/>
              <a:t> </a:t>
            </a:r>
            <a:r>
              <a:rPr lang="it-IT" dirty="0" err="1"/>
              <a:t>seems</a:t>
            </a:r>
            <a:r>
              <a:rPr lang="it-IT" dirty="0"/>
              <a:t> to be a double-</a:t>
            </a:r>
            <a:r>
              <a:rPr lang="it-IT" dirty="0" err="1"/>
              <a:t>edged</a:t>
            </a:r>
            <a:r>
              <a:rPr lang="it-IT" dirty="0"/>
              <a:t> </a:t>
            </a:r>
            <a:r>
              <a:rPr lang="it-IT" dirty="0" err="1"/>
              <a:t>sword</a:t>
            </a:r>
            <a:r>
              <a:rPr lang="it-IT" dirty="0"/>
              <a:t> in the </a:t>
            </a:r>
            <a:r>
              <a:rPr lang="it-IT" dirty="0" err="1"/>
              <a:t>context</a:t>
            </a:r>
            <a:r>
              <a:rPr lang="it-IT" dirty="0"/>
              <a:t> of </a:t>
            </a:r>
            <a:r>
              <a:rPr lang="it-IT" dirty="0" err="1"/>
              <a:t>cancer</a:t>
            </a:r>
            <a:r>
              <a:rPr lang="it-IT" dirty="0"/>
              <a:t> </a:t>
            </a:r>
            <a:r>
              <a:rPr lang="it-IT" dirty="0" err="1"/>
              <a:t>therapies</a:t>
            </a:r>
            <a:r>
              <a:rPr lang="it-IT" dirty="0"/>
              <a:t>, and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remains</a:t>
            </a:r>
            <a:r>
              <a:rPr lang="it-IT" dirty="0"/>
              <a:t> to be </a:t>
            </a:r>
            <a:r>
              <a:rPr lang="it-IT" dirty="0" err="1"/>
              <a:t>established</a:t>
            </a:r>
            <a:r>
              <a:rPr lang="it-IT" dirty="0"/>
              <a:t> </a:t>
            </a:r>
            <a:r>
              <a:rPr lang="it-IT" dirty="0" err="1"/>
              <a:t>whether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can be </a:t>
            </a:r>
            <a:r>
              <a:rPr lang="it-IT" dirty="0" err="1"/>
              <a:t>successfully</a:t>
            </a:r>
            <a:r>
              <a:rPr lang="it-IT" dirty="0"/>
              <a:t> </a:t>
            </a:r>
            <a:r>
              <a:rPr lang="it-IT" dirty="0" err="1"/>
              <a:t>targeted</a:t>
            </a:r>
            <a:r>
              <a:rPr lang="it-IT" dirty="0"/>
              <a:t> — </a:t>
            </a:r>
            <a:r>
              <a:rPr lang="it-IT" dirty="0" err="1"/>
              <a:t>inhibited</a:t>
            </a:r>
            <a:r>
              <a:rPr lang="it-IT" dirty="0"/>
              <a:t> or </a:t>
            </a:r>
            <a:r>
              <a:rPr lang="it-IT" dirty="0" err="1"/>
              <a:t>induced</a:t>
            </a:r>
            <a:r>
              <a:rPr lang="it-IT" dirty="0"/>
              <a:t> — for </a:t>
            </a:r>
            <a:r>
              <a:rPr lang="it-IT" dirty="0" err="1"/>
              <a:t>therapeutic</a:t>
            </a:r>
            <a:r>
              <a:rPr lang="it-IT" dirty="0"/>
              <a:t> benefit</a:t>
            </a:r>
          </a:p>
        </p:txBody>
      </p:sp>
    </p:spTree>
    <p:extLst>
      <p:ext uri="{BB962C8B-B14F-4D97-AF65-F5344CB8AC3E}">
        <p14:creationId xmlns:p14="http://schemas.microsoft.com/office/powerpoint/2010/main" val="3409109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/>
          <a:stretch/>
        </p:blipFill>
        <p:spPr>
          <a:xfrm>
            <a:off x="2419350" y="1326142"/>
            <a:ext cx="7429500" cy="3016678"/>
          </a:xfrm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231405" y="257948"/>
            <a:ext cx="7797521" cy="1077218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Autophagy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in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malignant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transformation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and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tumor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progression</a:t>
            </a:r>
            <a:endParaRPr lang="it-IT" sz="3200" b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091564" y="4549676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err="1"/>
              <a:t>Healthy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 </a:t>
            </a:r>
            <a:r>
              <a:rPr lang="it-IT" dirty="0" err="1"/>
              <a:t>appear</a:t>
            </a:r>
            <a:r>
              <a:rPr lang="it-IT" dirty="0"/>
              <a:t> to be </a:t>
            </a:r>
            <a:r>
              <a:rPr lang="it-IT" dirty="0" err="1"/>
              <a:t>protected</a:t>
            </a:r>
            <a:r>
              <a:rPr lang="it-IT" dirty="0"/>
              <a:t> from </a:t>
            </a:r>
            <a:r>
              <a:rPr lang="it-IT" dirty="0" err="1"/>
              <a:t>malignant</a:t>
            </a:r>
            <a:r>
              <a:rPr lang="it-IT" dirty="0"/>
              <a:t> </a:t>
            </a:r>
            <a:r>
              <a:rPr lang="it-IT" dirty="0" err="1"/>
              <a:t>transformation</a:t>
            </a:r>
            <a:r>
              <a:rPr lang="it-IT" dirty="0"/>
              <a:t> by </a:t>
            </a:r>
            <a:r>
              <a:rPr lang="it-IT" dirty="0" err="1"/>
              <a:t>proficient</a:t>
            </a:r>
            <a:r>
              <a:rPr lang="it-IT" dirty="0"/>
              <a:t> </a:t>
            </a:r>
            <a:r>
              <a:rPr lang="it-IT" dirty="0" err="1"/>
              <a:t>autophagic</a:t>
            </a:r>
            <a:r>
              <a:rPr lang="it-IT" dirty="0"/>
              <a:t> </a:t>
            </a:r>
            <a:r>
              <a:rPr lang="it-IT" dirty="0" err="1"/>
              <a:t>responses</a:t>
            </a:r>
            <a:r>
              <a:rPr lang="it-IT" dirty="0"/>
              <a:t>. </a:t>
            </a:r>
            <a:r>
              <a:rPr lang="it-IT" dirty="0" err="1"/>
              <a:t>Conversely</a:t>
            </a:r>
            <a:r>
              <a:rPr lang="it-IT" dirty="0"/>
              <a:t>, </a:t>
            </a:r>
            <a:r>
              <a:rPr lang="it-IT" dirty="0" err="1"/>
              <a:t>autophagy</a:t>
            </a:r>
            <a:r>
              <a:rPr lang="it-IT" dirty="0"/>
              <a:t> </a:t>
            </a:r>
            <a:r>
              <a:rPr lang="it-IT" dirty="0" err="1"/>
              <a:t>promotes</a:t>
            </a:r>
            <a:r>
              <a:rPr lang="it-IT" dirty="0"/>
              <a:t> </a:t>
            </a:r>
            <a:r>
              <a:rPr lang="it-IT" dirty="0" err="1"/>
              <a:t>tumor</a:t>
            </a:r>
            <a:r>
              <a:rPr lang="it-IT" dirty="0"/>
              <a:t> </a:t>
            </a:r>
            <a:r>
              <a:rPr lang="it-IT" dirty="0" err="1"/>
              <a:t>progression</a:t>
            </a:r>
            <a:r>
              <a:rPr lang="it-IT" dirty="0"/>
              <a:t> and </a:t>
            </a:r>
            <a:r>
              <a:rPr lang="it-IT" dirty="0" err="1"/>
              <a:t>therapy</a:t>
            </a:r>
            <a:r>
              <a:rPr lang="it-IT" dirty="0"/>
              <a:t> </a:t>
            </a:r>
            <a:r>
              <a:rPr lang="it-IT" dirty="0" err="1"/>
              <a:t>resistance</a:t>
            </a:r>
            <a:r>
              <a:rPr lang="it-IT" dirty="0"/>
              <a:t> in a </a:t>
            </a:r>
            <a:r>
              <a:rPr lang="it-IT" dirty="0" err="1"/>
              <a:t>variety</a:t>
            </a:r>
            <a:r>
              <a:rPr lang="it-IT" dirty="0"/>
              <a:t> of </a:t>
            </a:r>
            <a:r>
              <a:rPr lang="it-IT" dirty="0" err="1"/>
              <a:t>models</a:t>
            </a:r>
            <a:r>
              <a:rPr lang="it-IT" dirty="0"/>
              <a:t>. </a:t>
            </a:r>
            <a:r>
              <a:rPr lang="it-IT" dirty="0" err="1"/>
              <a:t>Thus</a:t>
            </a:r>
            <a:r>
              <a:rPr lang="it-IT" dirty="0"/>
              <a:t>, the </a:t>
            </a:r>
            <a:r>
              <a:rPr lang="it-IT" dirty="0" err="1"/>
              <a:t>transition</a:t>
            </a:r>
            <a:r>
              <a:rPr lang="it-IT" dirty="0"/>
              <a:t> of a </a:t>
            </a:r>
            <a:r>
              <a:rPr lang="it-IT" dirty="0" err="1"/>
              <a:t>healthy</a:t>
            </a:r>
            <a:r>
              <a:rPr lang="it-IT" dirty="0"/>
              <a:t>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toward</a:t>
            </a:r>
            <a:r>
              <a:rPr lang="it-IT" dirty="0"/>
              <a:t> a </a:t>
            </a:r>
            <a:r>
              <a:rPr lang="it-IT" dirty="0" err="1"/>
              <a:t>metastatic</a:t>
            </a:r>
            <a:r>
              <a:rPr lang="it-IT" dirty="0"/>
              <a:t> and </a:t>
            </a:r>
            <a:r>
              <a:rPr lang="it-IT" dirty="0" err="1"/>
              <a:t>therapy</a:t>
            </a:r>
            <a:r>
              <a:rPr lang="it-IT" dirty="0"/>
              <a:t>-insensitive </a:t>
            </a:r>
            <a:r>
              <a:rPr lang="it-IT" dirty="0" err="1"/>
              <a:t>neoplasm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involve a </a:t>
            </a:r>
            <a:r>
              <a:rPr lang="it-IT" dirty="0" err="1"/>
              <a:t>temporary</a:t>
            </a:r>
            <a:r>
              <a:rPr lang="it-IT" dirty="0"/>
              <a:t> (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a </a:t>
            </a:r>
            <a:r>
              <a:rPr lang="it-IT" dirty="0" err="1"/>
              <a:t>stable</a:t>
            </a:r>
            <a:r>
              <a:rPr lang="it-IT" dirty="0"/>
              <a:t>) </a:t>
            </a:r>
            <a:r>
              <a:rPr lang="it-IT" dirty="0" err="1"/>
              <a:t>loss</a:t>
            </a:r>
            <a:r>
              <a:rPr lang="it-IT" dirty="0"/>
              <a:t> in </a:t>
            </a:r>
            <a:r>
              <a:rPr lang="it-IT" dirty="0" err="1"/>
              <a:t>autophagy</a:t>
            </a:r>
            <a:r>
              <a:rPr lang="it-IT" dirty="0"/>
              <a:t> </a:t>
            </a:r>
            <a:r>
              <a:rPr lang="it-IT" dirty="0" err="1"/>
              <a:t>competence</a:t>
            </a:r>
            <a:r>
              <a:rPr lang="it-IT" dirty="0"/>
              <a:t>. The </a:t>
            </a:r>
            <a:r>
              <a:rPr lang="it-IT" dirty="0" err="1"/>
              <a:t>mechanisms</a:t>
            </a:r>
            <a:r>
              <a:rPr lang="it-IT" dirty="0"/>
              <a:t> </a:t>
            </a:r>
            <a:r>
              <a:rPr lang="it-IT" dirty="0" err="1"/>
              <a:t>underlying</a:t>
            </a:r>
            <a:r>
              <a:rPr lang="it-IT" dirty="0"/>
              <a:t> the </a:t>
            </a:r>
            <a:r>
              <a:rPr lang="it-IT" dirty="0" err="1"/>
              <a:t>restoration</a:t>
            </a:r>
            <a:r>
              <a:rPr lang="it-IT" dirty="0"/>
              <a:t> of </a:t>
            </a:r>
            <a:r>
              <a:rPr lang="it-IT" dirty="0" err="1"/>
              <a:t>proficient</a:t>
            </a:r>
            <a:r>
              <a:rPr lang="it-IT" dirty="0"/>
              <a:t> </a:t>
            </a:r>
            <a:r>
              <a:rPr lang="it-IT" dirty="0" err="1"/>
              <a:t>autophagic</a:t>
            </a:r>
            <a:r>
              <a:rPr lang="it-IT" dirty="0"/>
              <a:t> </a:t>
            </a:r>
            <a:r>
              <a:rPr lang="it-IT" dirty="0" err="1"/>
              <a:t>responses</a:t>
            </a:r>
            <a:r>
              <a:rPr lang="it-IT" dirty="0"/>
              <a:t> </a:t>
            </a:r>
            <a:r>
              <a:rPr lang="it-IT" dirty="0" err="1"/>
              <a:t>after</a:t>
            </a:r>
            <a:r>
              <a:rPr lang="it-IT" dirty="0"/>
              <a:t> </a:t>
            </a:r>
            <a:r>
              <a:rPr lang="it-IT" dirty="0" err="1"/>
              <a:t>malignant</a:t>
            </a:r>
            <a:r>
              <a:rPr lang="it-IT" dirty="0"/>
              <a:t> </a:t>
            </a:r>
            <a:r>
              <a:rPr lang="it-IT" dirty="0" err="1"/>
              <a:t>transformation</a:t>
            </a:r>
            <a:r>
              <a:rPr lang="it-IT" dirty="0"/>
              <a:t> </a:t>
            </a:r>
            <a:r>
              <a:rPr lang="it-IT" dirty="0" err="1"/>
              <a:t>remain</a:t>
            </a:r>
            <a:r>
              <a:rPr lang="it-IT" dirty="0"/>
              <a:t> to be </a:t>
            </a:r>
            <a:r>
              <a:rPr lang="it-IT" dirty="0" err="1"/>
              <a:t>elucidated</a:t>
            </a:r>
            <a:r>
              <a:rPr lang="it-IT" dirty="0"/>
              <a:t>. </a:t>
            </a:r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265202" y="6442076"/>
            <a:ext cx="1759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Galluzzi L. et al., 2015</a:t>
            </a:r>
          </a:p>
        </p:txBody>
      </p:sp>
    </p:spTree>
    <p:extLst>
      <p:ext uri="{BB962C8B-B14F-4D97-AF65-F5344CB8AC3E}">
        <p14:creationId xmlns:p14="http://schemas.microsoft.com/office/powerpoint/2010/main" val="1277219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231405" y="257949"/>
            <a:ext cx="7797521" cy="58477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Autophagy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in neurodegenerative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diseases</a:t>
            </a:r>
            <a:endParaRPr lang="it-IT" sz="3200" b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091564" y="948312"/>
            <a:ext cx="8077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/>
              <a:t>Autophagic</a:t>
            </a:r>
            <a:r>
              <a:rPr lang="it-IT" dirty="0"/>
              <a:t> </a:t>
            </a:r>
            <a:r>
              <a:rPr lang="it-IT" dirty="0" err="1"/>
              <a:t>dysfunction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associated</a:t>
            </a:r>
            <a:r>
              <a:rPr lang="it-IT" dirty="0"/>
              <a:t> with a large </a:t>
            </a:r>
            <a:r>
              <a:rPr lang="it-IT" dirty="0" err="1"/>
              <a:t>number</a:t>
            </a:r>
            <a:r>
              <a:rPr lang="it-IT" dirty="0"/>
              <a:t> of neurodegenerative </a:t>
            </a:r>
            <a:r>
              <a:rPr lang="it-IT" dirty="0" err="1"/>
              <a:t>diseases</a:t>
            </a:r>
            <a:r>
              <a:rPr lang="it-IT" dirty="0"/>
              <a:t>. </a:t>
            </a:r>
            <a:r>
              <a:rPr lang="it-IT" dirty="0" err="1"/>
              <a:t>One</a:t>
            </a:r>
            <a:r>
              <a:rPr lang="it-IT" dirty="0"/>
              <a:t> of the </a:t>
            </a:r>
            <a:r>
              <a:rPr lang="it-IT" dirty="0" err="1"/>
              <a:t>hallmarks</a:t>
            </a:r>
            <a:r>
              <a:rPr lang="it-IT" dirty="0"/>
              <a:t> of </a:t>
            </a:r>
            <a:r>
              <a:rPr lang="it-IT" dirty="0" err="1"/>
              <a:t>many</a:t>
            </a:r>
            <a:r>
              <a:rPr lang="it-IT" dirty="0"/>
              <a:t> neurodegenerative </a:t>
            </a:r>
            <a:r>
              <a:rPr lang="it-IT" dirty="0" err="1"/>
              <a:t>diseases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accumulation</a:t>
            </a:r>
            <a:r>
              <a:rPr lang="it-IT" dirty="0"/>
              <a:t> of </a:t>
            </a:r>
            <a:r>
              <a:rPr lang="it-IT" dirty="0" err="1"/>
              <a:t>aggregated</a:t>
            </a:r>
            <a:r>
              <a:rPr lang="it-IT" dirty="0"/>
              <a:t> </a:t>
            </a:r>
            <a:r>
              <a:rPr lang="it-IT" dirty="0" err="1"/>
              <a:t>proteins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escape</a:t>
            </a:r>
            <a:r>
              <a:rPr lang="it-IT" dirty="0"/>
              <a:t> the degradative </a:t>
            </a:r>
            <a:r>
              <a:rPr lang="it-IT" dirty="0" err="1"/>
              <a:t>process</a:t>
            </a:r>
            <a:r>
              <a:rPr lang="it-IT" dirty="0"/>
              <a:t> </a:t>
            </a:r>
            <a:r>
              <a:rPr lang="it-IT" dirty="0" err="1"/>
              <a:t>resulting</a:t>
            </a:r>
            <a:r>
              <a:rPr lang="it-IT" dirty="0"/>
              <a:t> in </a:t>
            </a:r>
            <a:r>
              <a:rPr lang="it-IT" dirty="0" err="1"/>
              <a:t>neuronal</a:t>
            </a:r>
            <a:r>
              <a:rPr lang="it-IT" dirty="0"/>
              <a:t>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death</a:t>
            </a:r>
            <a:r>
              <a:rPr lang="it-IT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/>
              <a:t>One</a:t>
            </a:r>
            <a:r>
              <a:rPr lang="it-IT" dirty="0"/>
              <a:t> of the </a:t>
            </a:r>
            <a:r>
              <a:rPr lang="it-IT" dirty="0" err="1"/>
              <a:t>basic</a:t>
            </a:r>
            <a:r>
              <a:rPr lang="it-IT" dirty="0"/>
              <a:t> </a:t>
            </a:r>
            <a:r>
              <a:rPr lang="it-IT" dirty="0" err="1"/>
              <a:t>concepts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fully</a:t>
            </a:r>
            <a:r>
              <a:rPr lang="it-IT" dirty="0"/>
              <a:t> </a:t>
            </a:r>
            <a:r>
              <a:rPr lang="it-IT" dirty="0" err="1"/>
              <a:t>differentiated</a:t>
            </a:r>
            <a:r>
              <a:rPr lang="it-IT" dirty="0"/>
              <a:t> </a:t>
            </a:r>
            <a:r>
              <a:rPr lang="it-IT" dirty="0" err="1"/>
              <a:t>nondividing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 </a:t>
            </a:r>
            <a:r>
              <a:rPr lang="it-IT" dirty="0" err="1"/>
              <a:t>rely</a:t>
            </a:r>
            <a:r>
              <a:rPr lang="it-IT" dirty="0"/>
              <a:t> </a:t>
            </a:r>
            <a:r>
              <a:rPr lang="it-IT" dirty="0" err="1"/>
              <a:t>extensively</a:t>
            </a:r>
            <a:r>
              <a:rPr lang="it-IT" dirty="0"/>
              <a:t> on </a:t>
            </a:r>
            <a:r>
              <a:rPr lang="it-IT" dirty="0" err="1"/>
              <a:t>autophagy</a:t>
            </a:r>
            <a:r>
              <a:rPr lang="it-IT" dirty="0"/>
              <a:t> to </a:t>
            </a:r>
            <a:r>
              <a:rPr lang="it-IT" dirty="0" err="1"/>
              <a:t>remove</a:t>
            </a:r>
            <a:r>
              <a:rPr lang="it-IT" dirty="0"/>
              <a:t> </a:t>
            </a:r>
            <a:r>
              <a:rPr lang="it-IT" dirty="0" err="1"/>
              <a:t>waste</a:t>
            </a:r>
            <a:r>
              <a:rPr lang="it-IT" dirty="0"/>
              <a:t> </a:t>
            </a:r>
            <a:r>
              <a:rPr lang="it-IT" dirty="0" err="1"/>
              <a:t>products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accumulate over time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/>
              <a:t>Neurons</a:t>
            </a:r>
            <a:r>
              <a:rPr lang="it-IT" dirty="0"/>
              <a:t> are </a:t>
            </a:r>
            <a:r>
              <a:rPr lang="it-IT" dirty="0" err="1"/>
              <a:t>particularly</a:t>
            </a:r>
            <a:r>
              <a:rPr lang="it-IT" dirty="0"/>
              <a:t> </a:t>
            </a:r>
            <a:r>
              <a:rPr lang="it-IT" dirty="0" err="1"/>
              <a:t>dependent</a:t>
            </a:r>
            <a:r>
              <a:rPr lang="it-IT" dirty="0"/>
              <a:t> on </a:t>
            </a:r>
            <a:r>
              <a:rPr lang="it-IT" dirty="0" err="1"/>
              <a:t>autophagic</a:t>
            </a:r>
            <a:r>
              <a:rPr lang="it-IT" dirty="0"/>
              <a:t> </a:t>
            </a:r>
            <a:r>
              <a:rPr lang="it-IT" dirty="0" err="1"/>
              <a:t>degradation</a:t>
            </a:r>
            <a:r>
              <a:rPr lang="it-IT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Alzheimer </a:t>
            </a:r>
            <a:r>
              <a:rPr lang="it-IT" dirty="0" err="1"/>
              <a:t>disease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one</a:t>
            </a:r>
            <a:r>
              <a:rPr lang="it-IT" dirty="0"/>
              <a:t> </a:t>
            </a:r>
            <a:r>
              <a:rPr lang="it-IT" dirty="0" err="1"/>
              <a:t>example</a:t>
            </a:r>
            <a:r>
              <a:rPr lang="it-IT" dirty="0"/>
              <a:t> of </a:t>
            </a:r>
            <a:r>
              <a:rPr lang="it-IT" dirty="0" err="1"/>
              <a:t>neurodegeneration</a:t>
            </a:r>
            <a:r>
              <a:rPr lang="it-IT" dirty="0"/>
              <a:t> </a:t>
            </a:r>
            <a:r>
              <a:rPr lang="it-IT" dirty="0" err="1"/>
              <a:t>associated</a:t>
            </a:r>
            <a:r>
              <a:rPr lang="it-IT" dirty="0"/>
              <a:t> with </a:t>
            </a:r>
            <a:r>
              <a:rPr lang="it-IT" dirty="0" err="1"/>
              <a:t>autophagy</a:t>
            </a:r>
            <a:r>
              <a:rPr lang="it-IT" dirty="0"/>
              <a:t>. </a:t>
            </a:r>
            <a:r>
              <a:rPr lang="it-IT" dirty="0" err="1"/>
              <a:t>Amyloid</a:t>
            </a:r>
            <a:r>
              <a:rPr lang="it-IT" dirty="0"/>
              <a:t> </a:t>
            </a:r>
            <a:r>
              <a:rPr lang="it-IT" dirty="0" err="1"/>
              <a:t>plaques</a:t>
            </a:r>
            <a:r>
              <a:rPr lang="it-IT" dirty="0"/>
              <a:t> </a:t>
            </a:r>
            <a:r>
              <a:rPr lang="it-IT" dirty="0" err="1"/>
              <a:t>composed</a:t>
            </a:r>
            <a:r>
              <a:rPr lang="it-IT" dirty="0"/>
              <a:t> of </a:t>
            </a:r>
            <a:r>
              <a:rPr lang="it-IT" dirty="0" err="1"/>
              <a:t>amyloid</a:t>
            </a:r>
            <a:r>
              <a:rPr lang="it-IT" dirty="0"/>
              <a:t>-</a:t>
            </a:r>
            <a:r>
              <a:rPr lang="el-GR" dirty="0"/>
              <a:t>β </a:t>
            </a:r>
            <a:r>
              <a:rPr lang="it-IT" dirty="0" err="1"/>
              <a:t>peptides</a:t>
            </a:r>
            <a:r>
              <a:rPr lang="it-IT" dirty="0"/>
              <a:t> and </a:t>
            </a:r>
            <a:r>
              <a:rPr lang="it-IT" dirty="0" err="1"/>
              <a:t>hyperphosphorylated</a:t>
            </a:r>
            <a:r>
              <a:rPr lang="it-IT" dirty="0"/>
              <a:t> MAPT/tau </a:t>
            </a:r>
            <a:r>
              <a:rPr lang="it-IT" dirty="0" err="1"/>
              <a:t>proteins</a:t>
            </a:r>
            <a:r>
              <a:rPr lang="it-IT" dirty="0"/>
              <a:t> are the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commonly</a:t>
            </a:r>
            <a:r>
              <a:rPr lang="it-IT" dirty="0"/>
              <a:t> </a:t>
            </a:r>
            <a:r>
              <a:rPr lang="it-IT" dirty="0" err="1"/>
              <a:t>known</a:t>
            </a:r>
            <a:r>
              <a:rPr lang="it-IT" dirty="0"/>
              <a:t> marker of the </a:t>
            </a:r>
            <a:r>
              <a:rPr lang="it-IT" dirty="0" err="1"/>
              <a:t>disease</a:t>
            </a:r>
            <a:r>
              <a:rPr lang="it-IT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A general model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defects</a:t>
            </a:r>
            <a:r>
              <a:rPr lang="it-IT" dirty="0"/>
              <a:t> in </a:t>
            </a:r>
            <a:r>
              <a:rPr lang="it-IT" dirty="0" err="1"/>
              <a:t>autophagy</a:t>
            </a:r>
            <a:r>
              <a:rPr lang="it-IT" dirty="0"/>
              <a:t>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generally</a:t>
            </a:r>
            <a:r>
              <a:rPr lang="it-IT" dirty="0"/>
              <a:t> </a:t>
            </a:r>
            <a:r>
              <a:rPr lang="it-IT" dirty="0" err="1"/>
              <a:t>declines</a:t>
            </a:r>
            <a:r>
              <a:rPr lang="it-IT" dirty="0"/>
              <a:t> with </a:t>
            </a:r>
            <a:r>
              <a:rPr lang="it-IT" dirty="0" err="1"/>
              <a:t>age</a:t>
            </a:r>
            <a:r>
              <a:rPr lang="it-IT" dirty="0"/>
              <a:t>, </a:t>
            </a:r>
            <a:r>
              <a:rPr lang="it-IT" dirty="0" err="1"/>
              <a:t>may</a:t>
            </a:r>
            <a:r>
              <a:rPr lang="it-IT" dirty="0"/>
              <a:t> </a:t>
            </a:r>
            <a:r>
              <a:rPr lang="it-IT" dirty="0" err="1"/>
              <a:t>lead</a:t>
            </a:r>
            <a:r>
              <a:rPr lang="it-IT" dirty="0"/>
              <a:t> to an </a:t>
            </a:r>
            <a:r>
              <a:rPr lang="it-IT" dirty="0" err="1"/>
              <a:t>increase</a:t>
            </a:r>
            <a:r>
              <a:rPr lang="it-IT" dirty="0"/>
              <a:t> in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neuropeptides</a:t>
            </a:r>
            <a:r>
              <a:rPr lang="it-IT" dirty="0"/>
              <a:t>, </a:t>
            </a:r>
            <a:r>
              <a:rPr lang="it-IT" dirty="0" err="1"/>
              <a:t>ultimately</a:t>
            </a:r>
            <a:r>
              <a:rPr lang="it-IT" dirty="0"/>
              <a:t> </a:t>
            </a:r>
            <a:r>
              <a:rPr lang="it-IT" dirty="0" err="1"/>
              <a:t>resulting</a:t>
            </a:r>
            <a:r>
              <a:rPr lang="it-IT" dirty="0"/>
              <a:t> in </a:t>
            </a:r>
            <a:r>
              <a:rPr lang="it-IT" dirty="0" err="1"/>
              <a:t>neuronal</a:t>
            </a:r>
            <a:r>
              <a:rPr lang="it-IT" dirty="0"/>
              <a:t>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death</a:t>
            </a: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/>
              <a:t>Autophagosomes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seen</a:t>
            </a:r>
            <a:r>
              <a:rPr lang="it-IT" dirty="0"/>
              <a:t> to accumulate in </a:t>
            </a:r>
            <a:r>
              <a:rPr lang="it-IT" dirty="0" err="1"/>
              <a:t>samples</a:t>
            </a:r>
            <a:r>
              <a:rPr lang="it-IT" dirty="0"/>
              <a:t> from </a:t>
            </a:r>
            <a:r>
              <a:rPr lang="it-IT" dirty="0" err="1"/>
              <a:t>patients</a:t>
            </a:r>
            <a:r>
              <a:rPr lang="it-IT" dirty="0"/>
              <a:t> with Alzheimer </a:t>
            </a:r>
            <a:r>
              <a:rPr lang="it-IT" dirty="0" err="1"/>
              <a:t>disease</a:t>
            </a:r>
            <a:r>
              <a:rPr lang="it-IT" dirty="0"/>
              <a:t>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suggests</a:t>
            </a:r>
            <a:r>
              <a:rPr lang="it-IT" dirty="0"/>
              <a:t> a </a:t>
            </a:r>
            <a:r>
              <a:rPr lang="it-IT" dirty="0" err="1"/>
              <a:t>block</a:t>
            </a:r>
            <a:r>
              <a:rPr lang="it-IT" dirty="0"/>
              <a:t> in the degradative </a:t>
            </a:r>
            <a:r>
              <a:rPr lang="it-IT" dirty="0" err="1"/>
              <a:t>system</a:t>
            </a:r>
            <a:r>
              <a:rPr lang="it-IT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/>
              <a:t>Conversely</a:t>
            </a:r>
            <a:r>
              <a:rPr lang="it-IT" dirty="0"/>
              <a:t>,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proposed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in </a:t>
            </a:r>
            <a:r>
              <a:rPr lang="it-IT" dirty="0" err="1"/>
              <a:t>diseased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 the </a:t>
            </a:r>
            <a:r>
              <a:rPr lang="it-IT" dirty="0" err="1"/>
              <a:t>mammalian</a:t>
            </a:r>
            <a:r>
              <a:rPr lang="it-IT" dirty="0"/>
              <a:t> </a:t>
            </a:r>
            <a:r>
              <a:rPr lang="it-IT" dirty="0" err="1"/>
              <a:t>autophagosome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</a:t>
            </a:r>
            <a:r>
              <a:rPr lang="it-IT" dirty="0" err="1"/>
              <a:t>actually</a:t>
            </a:r>
            <a:r>
              <a:rPr lang="it-IT" dirty="0"/>
              <a:t> </a:t>
            </a:r>
            <a:r>
              <a:rPr lang="it-IT" dirty="0" err="1"/>
              <a:t>contribute</a:t>
            </a:r>
            <a:r>
              <a:rPr lang="it-IT" dirty="0"/>
              <a:t> to the generation of </a:t>
            </a:r>
            <a:r>
              <a:rPr lang="it-IT" dirty="0" err="1"/>
              <a:t>disease-causing</a:t>
            </a:r>
            <a:r>
              <a:rPr lang="it-IT" dirty="0"/>
              <a:t> </a:t>
            </a:r>
            <a:r>
              <a:rPr lang="it-IT" dirty="0" err="1"/>
              <a:t>peptides</a:t>
            </a:r>
            <a:r>
              <a:rPr lang="it-IT" dirty="0"/>
              <a:t>, </a:t>
            </a:r>
            <a:r>
              <a:rPr lang="it-IT" dirty="0" err="1"/>
              <a:t>implicating</a:t>
            </a:r>
            <a:r>
              <a:rPr lang="it-IT" dirty="0"/>
              <a:t> </a:t>
            </a:r>
            <a:r>
              <a:rPr lang="it-IT" dirty="0" err="1"/>
              <a:t>autophagy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playing</a:t>
            </a:r>
            <a:r>
              <a:rPr lang="it-IT" dirty="0"/>
              <a:t> a more </a:t>
            </a:r>
            <a:r>
              <a:rPr lang="it-IT" dirty="0" err="1"/>
              <a:t>active</a:t>
            </a:r>
            <a:r>
              <a:rPr lang="it-IT" dirty="0"/>
              <a:t> </a:t>
            </a:r>
            <a:r>
              <a:rPr lang="it-IT" dirty="0" err="1"/>
              <a:t>role</a:t>
            </a:r>
            <a:r>
              <a:rPr lang="it-IT" dirty="0"/>
              <a:t> in </a:t>
            </a:r>
            <a:r>
              <a:rPr lang="it-IT" dirty="0" err="1"/>
              <a:t>disease</a:t>
            </a:r>
            <a:r>
              <a:rPr lang="it-IT" dirty="0"/>
              <a:t> </a:t>
            </a:r>
            <a:r>
              <a:rPr lang="it-IT" dirty="0" err="1"/>
              <a:t>onset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5715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4E3DBA7-E223-8441-9D8A-2A9025BB8C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5" r="2973" b="3009"/>
          <a:stretch/>
        </p:blipFill>
        <p:spPr>
          <a:xfrm>
            <a:off x="418289" y="1347503"/>
            <a:ext cx="4027250" cy="5331603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2CC9DDE0-4F27-2745-AF77-59E78430BB61}"/>
              </a:ext>
            </a:extLst>
          </p:cNvPr>
          <p:cNvSpPr/>
          <p:nvPr/>
        </p:nvSpPr>
        <p:spPr>
          <a:xfrm>
            <a:off x="4740613" y="1347503"/>
            <a:ext cx="658238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  <a:latin typeface="MinionPro"/>
              </a:rPr>
              <a:t>The </a:t>
            </a:r>
            <a:r>
              <a:rPr lang="it-IT" sz="1600" b="1" dirty="0" err="1">
                <a:solidFill>
                  <a:srgbClr val="FF0000"/>
                </a:solidFill>
                <a:latin typeface="MinionPro"/>
              </a:rPr>
              <a:t>initiation</a:t>
            </a:r>
            <a:r>
              <a:rPr lang="it-IT" sz="1600" b="1" dirty="0">
                <a:solidFill>
                  <a:srgbClr val="FF0000"/>
                </a:solidFill>
                <a:latin typeface="MinionPro"/>
              </a:rPr>
              <a:t> </a:t>
            </a:r>
            <a:r>
              <a:rPr lang="it-IT" sz="1600" b="1" dirty="0" err="1">
                <a:solidFill>
                  <a:srgbClr val="FF0000"/>
                </a:solidFill>
                <a:latin typeface="MinionPro"/>
              </a:rPr>
              <a:t>phase</a:t>
            </a:r>
            <a:r>
              <a:rPr lang="it-IT" sz="1600" b="1" dirty="0">
                <a:solidFill>
                  <a:srgbClr val="FF0000"/>
                </a:solidFill>
                <a:latin typeface="MinionPro"/>
              </a:rPr>
              <a:t> of </a:t>
            </a:r>
            <a:r>
              <a:rPr lang="it-IT" sz="1600" b="1" dirty="0" err="1">
                <a:solidFill>
                  <a:srgbClr val="FF0000"/>
                </a:solidFill>
                <a:latin typeface="MinionPro"/>
              </a:rPr>
              <a:t>autophagy</a:t>
            </a:r>
            <a:r>
              <a:rPr lang="it-IT" sz="1600" b="1" dirty="0">
                <a:solidFill>
                  <a:srgbClr val="FF0000"/>
                </a:solidFill>
                <a:latin typeface="MinionPro"/>
              </a:rPr>
              <a:t> </a:t>
            </a:r>
            <a:r>
              <a:rPr lang="it-IT" sz="1600" b="1" dirty="0" err="1">
                <a:solidFill>
                  <a:srgbClr val="FF0000"/>
                </a:solidFill>
                <a:latin typeface="MinionPro"/>
              </a:rPr>
              <a:t>is</a:t>
            </a:r>
            <a:r>
              <a:rPr lang="it-IT" sz="1600" b="1" dirty="0">
                <a:solidFill>
                  <a:srgbClr val="FF0000"/>
                </a:solidFill>
                <a:latin typeface="MinionPro"/>
              </a:rPr>
              <a:t> </a:t>
            </a:r>
            <a:r>
              <a:rPr lang="it-IT" sz="1600" b="1" dirty="0" err="1">
                <a:solidFill>
                  <a:srgbClr val="FF0000"/>
                </a:solidFill>
                <a:latin typeface="MinionPro"/>
              </a:rPr>
              <a:t>governed</a:t>
            </a:r>
            <a:r>
              <a:rPr lang="it-IT" sz="1600" b="1" dirty="0">
                <a:solidFill>
                  <a:srgbClr val="FF0000"/>
                </a:solidFill>
                <a:latin typeface="MinionPro"/>
              </a:rPr>
              <a:t> by </a:t>
            </a:r>
            <a:r>
              <a:rPr lang="it-IT" sz="1600" b="1" dirty="0" err="1">
                <a:solidFill>
                  <a:srgbClr val="FF0000"/>
                </a:solidFill>
                <a:latin typeface="MinionPro"/>
              </a:rPr>
              <a:t>two</a:t>
            </a:r>
            <a:r>
              <a:rPr lang="it-IT" sz="1600" b="1" dirty="0">
                <a:solidFill>
                  <a:srgbClr val="FF0000"/>
                </a:solidFill>
                <a:latin typeface="MinionPro"/>
              </a:rPr>
              <a:t> </a:t>
            </a:r>
            <a:r>
              <a:rPr lang="it-IT" sz="1600" b="1" dirty="0" err="1">
                <a:solidFill>
                  <a:srgbClr val="FF0000"/>
                </a:solidFill>
                <a:latin typeface="MinionPro"/>
              </a:rPr>
              <a:t>main</a:t>
            </a:r>
            <a:r>
              <a:rPr lang="it-IT" sz="1600" b="1" dirty="0">
                <a:solidFill>
                  <a:srgbClr val="FF0000"/>
                </a:solidFill>
                <a:latin typeface="MinionPro"/>
              </a:rPr>
              <a:t> </a:t>
            </a:r>
            <a:r>
              <a:rPr lang="it-IT" sz="1600" b="1" dirty="0" err="1">
                <a:solidFill>
                  <a:srgbClr val="FF0000"/>
                </a:solidFill>
                <a:latin typeface="MinionPro"/>
              </a:rPr>
              <a:t>complexes</a:t>
            </a:r>
            <a:r>
              <a:rPr lang="it-IT" sz="1600" b="1" dirty="0">
                <a:solidFill>
                  <a:srgbClr val="FF0000"/>
                </a:solidFill>
                <a:latin typeface="MinionPro"/>
              </a:rPr>
              <a:t>: </a:t>
            </a:r>
          </a:p>
          <a:p>
            <a:pPr algn="just"/>
            <a:endParaRPr lang="it-IT" sz="1600" u="sng" dirty="0">
              <a:latin typeface="MinionPro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sz="1600" dirty="0">
                <a:latin typeface="MinionPro"/>
              </a:rPr>
              <a:t>the unc-51-like </a:t>
            </a:r>
            <a:r>
              <a:rPr lang="it-IT" sz="1600" dirty="0" err="1">
                <a:latin typeface="MinionPro"/>
              </a:rPr>
              <a:t>autophagy-activating</a:t>
            </a:r>
            <a:r>
              <a:rPr lang="it-IT" sz="1600" dirty="0">
                <a:latin typeface="MinionPro"/>
              </a:rPr>
              <a:t> </a:t>
            </a:r>
            <a:r>
              <a:rPr lang="it-IT" sz="1600" dirty="0" err="1">
                <a:latin typeface="MinionPro"/>
              </a:rPr>
              <a:t>kinase</a:t>
            </a:r>
            <a:r>
              <a:rPr lang="it-IT" sz="1600" dirty="0">
                <a:latin typeface="MinionPro"/>
              </a:rPr>
              <a:t> (ULK1) </a:t>
            </a:r>
            <a:r>
              <a:rPr lang="it-IT" sz="1600" dirty="0" err="1">
                <a:latin typeface="MinionPro"/>
              </a:rPr>
              <a:t>complex</a:t>
            </a:r>
            <a:r>
              <a:rPr lang="it-IT" sz="1600" dirty="0">
                <a:latin typeface="MinionPro"/>
              </a:rPr>
              <a:t> </a:t>
            </a:r>
            <a:endParaRPr lang="it-IT" sz="1600" dirty="0">
              <a:solidFill>
                <a:srgbClr val="222222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1600" b="1" dirty="0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	ULK1-FIP200-ATG13</a:t>
            </a:r>
            <a:endParaRPr lang="it-IT" sz="1600" dirty="0">
              <a:solidFill>
                <a:srgbClr val="222222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/>
            <a:endParaRPr lang="it-IT" sz="1600" dirty="0">
              <a:latin typeface="MinionPro"/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it-IT" sz="1600" dirty="0">
                <a:latin typeface="MinionPro"/>
              </a:rPr>
              <a:t>the </a:t>
            </a:r>
            <a:r>
              <a:rPr lang="it-IT" sz="1600" dirty="0" err="1">
                <a:latin typeface="MinionPro"/>
              </a:rPr>
              <a:t>phosphatdylinositol</a:t>
            </a:r>
            <a:r>
              <a:rPr lang="it-IT" sz="1600" dirty="0">
                <a:latin typeface="MinionPro"/>
              </a:rPr>
              <a:t> 3-kinase (PtdIns3K) </a:t>
            </a:r>
            <a:r>
              <a:rPr lang="it-IT" sz="1600" dirty="0" err="1">
                <a:latin typeface="MinionPro"/>
              </a:rPr>
              <a:t>complex</a:t>
            </a:r>
            <a:r>
              <a:rPr lang="it-IT" sz="1600" dirty="0">
                <a:latin typeface="MinionPro"/>
              </a:rPr>
              <a:t> </a:t>
            </a:r>
          </a:p>
          <a:p>
            <a:pPr lvl="2" algn="just"/>
            <a:r>
              <a:rPr lang="it-IT" sz="1600" b="1" dirty="0">
                <a:latin typeface="MinionPro"/>
              </a:rPr>
              <a:t>Vps34-Vps15-Beclin1-AMBRA1</a:t>
            </a:r>
          </a:p>
          <a:p>
            <a:pPr algn="just"/>
            <a:endParaRPr lang="it-IT" sz="1600" dirty="0">
              <a:latin typeface="MinionPro"/>
            </a:endParaRPr>
          </a:p>
          <a:p>
            <a:pPr marL="285750" indent="-285750" algn="just">
              <a:buFont typeface="Arial"/>
              <a:buChar char="•"/>
            </a:pPr>
            <a:r>
              <a:rPr lang="it-IT" sz="1600" dirty="0"/>
              <a:t>Amino acid </a:t>
            </a:r>
            <a:r>
              <a:rPr lang="it-IT" sz="1600" dirty="0" err="1"/>
              <a:t>starvation</a:t>
            </a:r>
            <a:r>
              <a:rPr lang="it-IT" sz="1600" dirty="0"/>
              <a:t> </a:t>
            </a:r>
            <a:r>
              <a:rPr lang="it-IT" sz="1600" dirty="0" err="1"/>
              <a:t>leads</a:t>
            </a:r>
            <a:r>
              <a:rPr lang="it-IT" sz="1600" dirty="0"/>
              <a:t> to </a:t>
            </a:r>
            <a:r>
              <a:rPr lang="it-IT" sz="1600" dirty="0" err="1"/>
              <a:t>inactivation</a:t>
            </a:r>
            <a:r>
              <a:rPr lang="it-IT" sz="1600" dirty="0"/>
              <a:t> of mTORC1 and </a:t>
            </a:r>
            <a:r>
              <a:rPr lang="it-IT" sz="1600" dirty="0" err="1"/>
              <a:t>lower</a:t>
            </a:r>
            <a:r>
              <a:rPr lang="it-IT" sz="1600" dirty="0"/>
              <a:t> </a:t>
            </a:r>
            <a:r>
              <a:rPr lang="it-IT" sz="1600" dirty="0" err="1"/>
              <a:t>levels</a:t>
            </a:r>
            <a:r>
              <a:rPr lang="it-IT" sz="1600" dirty="0"/>
              <a:t> of </a:t>
            </a:r>
            <a:r>
              <a:rPr lang="it-IT" sz="1600" dirty="0" err="1"/>
              <a:t>phosphorylation</a:t>
            </a:r>
            <a:r>
              <a:rPr lang="it-IT" sz="1600" dirty="0"/>
              <a:t> on ULK1</a:t>
            </a:r>
          </a:p>
          <a:p>
            <a:pPr marL="285750" indent="-285750" algn="just">
              <a:buFont typeface="Arial"/>
              <a:buChar char="•"/>
            </a:pPr>
            <a:endParaRPr lang="it-IT" sz="1600" dirty="0"/>
          </a:p>
          <a:p>
            <a:pPr marL="285750" indent="-285750" algn="just">
              <a:buFont typeface="Arial"/>
              <a:buChar char="•"/>
            </a:pPr>
            <a:r>
              <a:rPr lang="it-IT" sz="1600" dirty="0"/>
              <a:t>mTORC1-mediated </a:t>
            </a:r>
            <a:r>
              <a:rPr lang="it-IT" sz="1600" dirty="0" err="1"/>
              <a:t>phosphorylation</a:t>
            </a:r>
            <a:r>
              <a:rPr lang="it-IT" sz="1600" dirty="0"/>
              <a:t> of ULK1 </a:t>
            </a:r>
            <a:r>
              <a:rPr lang="it-IT" sz="1600" dirty="0" err="1"/>
              <a:t>produces</a:t>
            </a:r>
            <a:r>
              <a:rPr lang="it-IT" sz="1600" dirty="0"/>
              <a:t> </a:t>
            </a:r>
            <a:r>
              <a:rPr lang="it-IT" sz="1600" dirty="0" err="1"/>
              <a:t>inhibition</a:t>
            </a:r>
            <a:r>
              <a:rPr lang="it-IT" sz="1600" dirty="0"/>
              <a:t>, in part by </a:t>
            </a:r>
            <a:r>
              <a:rPr lang="it-IT" sz="1600" dirty="0" err="1"/>
              <a:t>inducing</a:t>
            </a:r>
            <a:r>
              <a:rPr lang="it-IT" sz="1600" dirty="0"/>
              <a:t> </a:t>
            </a:r>
            <a:r>
              <a:rPr lang="it-IT" sz="1600" dirty="0" err="1"/>
              <a:t>conformational</a:t>
            </a:r>
            <a:r>
              <a:rPr lang="it-IT" sz="1600" dirty="0"/>
              <a:t> </a:t>
            </a:r>
            <a:r>
              <a:rPr lang="it-IT" sz="1600" dirty="0" err="1"/>
              <a:t>changes</a:t>
            </a:r>
            <a:r>
              <a:rPr lang="it-IT" sz="1600" dirty="0"/>
              <a:t> </a:t>
            </a:r>
            <a:r>
              <a:rPr lang="it-IT" sz="1600" dirty="0" err="1"/>
              <a:t>that</a:t>
            </a:r>
            <a:r>
              <a:rPr lang="it-IT" sz="1600" dirty="0"/>
              <a:t> </a:t>
            </a:r>
            <a:r>
              <a:rPr lang="it-IT" sz="1600" dirty="0" err="1"/>
              <a:t>prevent</a:t>
            </a:r>
            <a:r>
              <a:rPr lang="it-IT" sz="1600" dirty="0"/>
              <a:t> ULK1–AMPK </a:t>
            </a:r>
            <a:r>
              <a:rPr lang="it-IT" sz="1600" dirty="0" err="1"/>
              <a:t>interactions</a:t>
            </a:r>
            <a:endParaRPr lang="it-IT" sz="1600" dirty="0"/>
          </a:p>
          <a:p>
            <a:pPr marL="285750" indent="-285750" algn="just">
              <a:buFont typeface="Arial"/>
              <a:buChar char="•"/>
            </a:pPr>
            <a:endParaRPr lang="it-IT" sz="1600" dirty="0"/>
          </a:p>
          <a:p>
            <a:pPr marL="285750" indent="-285750" algn="just">
              <a:buFont typeface="Arial"/>
              <a:buChar char="•"/>
            </a:pPr>
            <a:r>
              <a:rPr lang="it-IT" sz="1600" dirty="0"/>
              <a:t>AMPK </a:t>
            </a:r>
            <a:r>
              <a:rPr lang="it-IT" sz="1600" dirty="0" err="1"/>
              <a:t>increases</a:t>
            </a:r>
            <a:r>
              <a:rPr lang="it-IT" sz="1600" dirty="0"/>
              <a:t> ULK1 </a:t>
            </a:r>
            <a:r>
              <a:rPr lang="it-IT" sz="1600" dirty="0" err="1"/>
              <a:t>activity</a:t>
            </a:r>
            <a:r>
              <a:rPr lang="it-IT" sz="1600" dirty="0"/>
              <a:t>  </a:t>
            </a:r>
            <a:r>
              <a:rPr lang="it-IT" sz="1600" dirty="0" err="1"/>
              <a:t>which</a:t>
            </a:r>
            <a:r>
              <a:rPr lang="it-IT" sz="1600" dirty="0"/>
              <a:t> </a:t>
            </a:r>
            <a:r>
              <a:rPr lang="it-IT" sz="1600" dirty="0" err="1"/>
              <a:t>increases</a:t>
            </a:r>
            <a:r>
              <a:rPr lang="it-IT" sz="1600" dirty="0"/>
              <a:t> the </a:t>
            </a:r>
            <a:r>
              <a:rPr lang="it-IT" sz="1600" dirty="0" err="1"/>
              <a:t>recruitment</a:t>
            </a:r>
            <a:r>
              <a:rPr lang="it-IT" sz="1600" dirty="0"/>
              <a:t> of ATG </a:t>
            </a:r>
            <a:r>
              <a:rPr lang="it-IT" sz="1600" dirty="0" err="1"/>
              <a:t>proteins</a:t>
            </a:r>
            <a:r>
              <a:rPr lang="it-IT" sz="1600" dirty="0"/>
              <a:t> to the membrane </a:t>
            </a:r>
            <a:r>
              <a:rPr lang="it-IT" sz="1600" dirty="0" err="1"/>
              <a:t>domains</a:t>
            </a:r>
            <a:r>
              <a:rPr lang="it-IT" sz="1600" dirty="0"/>
              <a:t> in </a:t>
            </a:r>
            <a:r>
              <a:rPr lang="it-IT" sz="1600" dirty="0" err="1"/>
              <a:t>which</a:t>
            </a:r>
            <a:r>
              <a:rPr lang="it-IT" sz="1600" dirty="0"/>
              <a:t> </a:t>
            </a:r>
            <a:r>
              <a:rPr lang="it-IT" sz="1600" dirty="0" err="1"/>
              <a:t>autophagosome</a:t>
            </a:r>
            <a:r>
              <a:rPr lang="it-IT" sz="1600" dirty="0"/>
              <a:t> </a:t>
            </a:r>
            <a:r>
              <a:rPr lang="it-IT" sz="1600" dirty="0" err="1"/>
              <a:t>formation</a:t>
            </a:r>
            <a:r>
              <a:rPr lang="it-IT" sz="1600" dirty="0"/>
              <a:t> </a:t>
            </a:r>
            <a:r>
              <a:rPr lang="it-IT" sz="1600" dirty="0" err="1"/>
              <a:t>takes</a:t>
            </a:r>
            <a:r>
              <a:rPr lang="it-IT" sz="1600" dirty="0"/>
              <a:t> </a:t>
            </a:r>
            <a:r>
              <a:rPr lang="it-IT" sz="1600" dirty="0" err="1"/>
              <a:t>place</a:t>
            </a:r>
            <a:endParaRPr lang="it-IT" sz="1600" dirty="0">
              <a:latin typeface="MinionPro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dirty="0">
              <a:latin typeface="MinionPro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4" name="Text Box 35">
            <a:extLst>
              <a:ext uri="{FF2B5EF4-FFF2-40B4-BE49-F238E27FC236}">
                <a16:creationId xmlns:a16="http://schemas.microsoft.com/office/drawing/2014/main" id="{A3797756-2B0C-AC4D-8886-1E4E13FF4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405" y="257948"/>
            <a:ext cx="7797521" cy="584776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Autophagy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in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mammalian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systems</a:t>
            </a:r>
            <a:endParaRPr lang="it-IT" sz="3200" b="1" dirty="0">
              <a:solidFill>
                <a:srgbClr val="00009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426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4">
            <a:extLst>
              <a:ext uri="{FF2B5EF4-FFF2-40B4-BE49-F238E27FC236}">
                <a16:creationId xmlns:a16="http://schemas.microsoft.com/office/drawing/2014/main" id="{FBD88858-3F0F-844A-B826-E46EF830C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165" y="1286806"/>
            <a:ext cx="5783119" cy="3877663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B301D3E4-98D8-D04B-9C3E-35EE53567A90}"/>
              </a:ext>
            </a:extLst>
          </p:cNvPr>
          <p:cNvSpPr/>
          <p:nvPr/>
        </p:nvSpPr>
        <p:spPr>
          <a:xfrm>
            <a:off x="141009" y="1171474"/>
            <a:ext cx="581405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 </a:t>
            </a:r>
            <a:r>
              <a:rPr lang="it-IT" sz="2000" b="1" dirty="0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ULK1-FIP200-ATG13</a:t>
            </a:r>
            <a:r>
              <a:rPr lang="it-IT" sz="2000" dirty="0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complex</a:t>
            </a:r>
            <a:r>
              <a:rPr lang="it-IT" sz="2000" dirty="0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is</a:t>
            </a:r>
            <a:r>
              <a:rPr lang="it-IT" sz="2000" dirty="0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responsible</a:t>
            </a:r>
            <a:r>
              <a:rPr lang="it-IT" sz="2000" dirty="0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for </a:t>
            </a:r>
            <a:r>
              <a:rPr lang="it-IT" sz="2000" dirty="0" err="1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initiating</a:t>
            </a:r>
            <a:r>
              <a:rPr lang="it-IT" sz="2000" dirty="0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the </a:t>
            </a:r>
            <a:r>
              <a:rPr lang="it-IT" sz="2000" dirty="0" err="1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autophagic</a:t>
            </a:r>
            <a:r>
              <a:rPr lang="it-IT" sz="2000" dirty="0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process</a:t>
            </a:r>
            <a:endParaRPr lang="it-IT" sz="2000" dirty="0">
              <a:solidFill>
                <a:srgbClr val="222222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222222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 </a:t>
            </a:r>
            <a:r>
              <a:rPr lang="it-IT" sz="2000" dirty="0" err="1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activity</a:t>
            </a:r>
            <a:r>
              <a:rPr lang="it-IT" sz="2000" dirty="0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of </a:t>
            </a:r>
            <a:r>
              <a:rPr lang="it-IT" sz="2000" dirty="0" err="1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this</a:t>
            </a:r>
            <a:r>
              <a:rPr lang="it-IT" sz="2000" dirty="0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protein</a:t>
            </a:r>
            <a:r>
              <a:rPr lang="it-IT" sz="2000" dirty="0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complex</a:t>
            </a:r>
            <a:r>
              <a:rPr lang="it-IT" sz="2000" dirty="0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is</a:t>
            </a:r>
            <a:r>
              <a:rPr lang="it-IT" sz="2000" dirty="0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antagonistically</a:t>
            </a:r>
            <a:r>
              <a:rPr lang="it-IT" sz="2000" dirty="0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regulated</a:t>
            </a:r>
            <a:r>
              <a:rPr lang="it-IT" sz="2000" dirty="0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by mTORC1 (</a:t>
            </a:r>
            <a:r>
              <a:rPr lang="it-IT" sz="2000" dirty="0" err="1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inhibitory</a:t>
            </a:r>
            <a:r>
              <a:rPr lang="it-IT" sz="2000" dirty="0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phosphorylation</a:t>
            </a:r>
            <a:r>
              <a:rPr lang="it-IT" sz="2000" dirty="0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) and by AMPK, </a:t>
            </a:r>
            <a:r>
              <a:rPr lang="it-IT" sz="2000" dirty="0" err="1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which</a:t>
            </a:r>
            <a:r>
              <a:rPr lang="it-IT" sz="2000" dirty="0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both</a:t>
            </a:r>
            <a:r>
              <a:rPr lang="it-IT" sz="2000" dirty="0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activates</a:t>
            </a:r>
            <a:r>
              <a:rPr lang="it-IT" sz="2000" dirty="0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the ULK1 </a:t>
            </a:r>
            <a:r>
              <a:rPr lang="it-IT" sz="2000" dirty="0" err="1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complex</a:t>
            </a:r>
            <a:r>
              <a:rPr lang="it-IT" sz="2000" dirty="0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as</a:t>
            </a:r>
            <a:r>
              <a:rPr lang="it-IT" sz="2000" dirty="0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well</a:t>
            </a:r>
            <a:r>
              <a:rPr lang="it-IT" sz="2000" dirty="0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as</a:t>
            </a:r>
            <a:r>
              <a:rPr lang="it-IT" sz="2000" dirty="0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inhibits</a:t>
            </a:r>
            <a:r>
              <a:rPr lang="it-IT" sz="2000" dirty="0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the </a:t>
            </a:r>
            <a:r>
              <a:rPr lang="it-IT" sz="2000" dirty="0" err="1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activity</a:t>
            </a:r>
            <a:r>
              <a:rPr lang="it-IT" sz="2000" dirty="0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of the mTORC1 </a:t>
            </a:r>
            <a:r>
              <a:rPr lang="it-IT" sz="2000" dirty="0" err="1">
                <a:solidFill>
                  <a:srgbClr val="222222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complex</a:t>
            </a:r>
            <a:endParaRPr lang="it-IT" sz="2000" dirty="0">
              <a:solidFill>
                <a:srgbClr val="222222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222222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mTORC1 </a:t>
            </a:r>
            <a:r>
              <a:rPr lang="it-IT" sz="2000" dirty="0" err="1"/>
              <a:t>phosphorylates</a:t>
            </a:r>
            <a:r>
              <a:rPr lang="it-IT" sz="2000" dirty="0"/>
              <a:t> ULK1 </a:t>
            </a:r>
            <a:r>
              <a:rPr lang="it-IT" sz="2000" dirty="0" err="1"/>
              <a:t>at</a:t>
            </a:r>
            <a:r>
              <a:rPr lang="it-IT" sz="2000" dirty="0"/>
              <a:t> S758 and ATG13 </a:t>
            </a:r>
            <a:r>
              <a:rPr lang="it-IT" sz="2000" dirty="0" err="1"/>
              <a:t>at</a:t>
            </a:r>
            <a:r>
              <a:rPr lang="it-IT" sz="2000" dirty="0"/>
              <a:t> S259  to </a:t>
            </a:r>
            <a:r>
              <a:rPr lang="it-IT" sz="2000" dirty="0" err="1"/>
              <a:t>repress</a:t>
            </a:r>
            <a:r>
              <a:rPr lang="it-IT" sz="2000" dirty="0"/>
              <a:t> </a:t>
            </a:r>
            <a:r>
              <a:rPr lang="it-IT" sz="2000" dirty="0" err="1"/>
              <a:t>autophagy</a:t>
            </a:r>
            <a:r>
              <a:rPr lang="it-IT" sz="2000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S758 (ULK1) 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rapidly</a:t>
            </a:r>
            <a:r>
              <a:rPr lang="it-IT" sz="2000" dirty="0"/>
              <a:t> </a:t>
            </a:r>
            <a:r>
              <a:rPr lang="it-IT" sz="2000" dirty="0" err="1"/>
              <a:t>dephosphorylated</a:t>
            </a:r>
            <a:r>
              <a:rPr lang="it-IT" sz="2000" dirty="0"/>
              <a:t> </a:t>
            </a:r>
            <a:r>
              <a:rPr lang="it-IT" sz="2000" dirty="0" err="1"/>
              <a:t>upon</a:t>
            </a:r>
            <a:r>
              <a:rPr lang="it-IT" sz="2000" dirty="0"/>
              <a:t> amino acid </a:t>
            </a:r>
            <a:r>
              <a:rPr lang="it-IT" sz="2000" dirty="0" err="1"/>
              <a:t>starvation</a:t>
            </a:r>
            <a:r>
              <a:rPr lang="it-IT" sz="2000" dirty="0"/>
              <a:t> or </a:t>
            </a:r>
            <a:r>
              <a:rPr lang="it-IT" sz="2000" dirty="0" err="1"/>
              <a:t>mTOR</a:t>
            </a:r>
            <a:r>
              <a:rPr lang="it-IT" sz="2000" dirty="0"/>
              <a:t> </a:t>
            </a:r>
            <a:r>
              <a:rPr lang="it-IT" sz="2000" dirty="0" err="1"/>
              <a:t>inhibition</a:t>
            </a:r>
            <a:r>
              <a:rPr lang="it-IT" sz="2000" dirty="0"/>
              <a:t> </a:t>
            </a:r>
            <a:endParaRPr lang="it-IT" sz="2000" dirty="0">
              <a:solidFill>
                <a:srgbClr val="222222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35">
            <a:extLst>
              <a:ext uri="{FF2B5EF4-FFF2-40B4-BE49-F238E27FC236}">
                <a16:creationId xmlns:a16="http://schemas.microsoft.com/office/drawing/2014/main" id="{19A3711F-BE9A-DF40-A080-CEF826A5D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405" y="257949"/>
            <a:ext cx="7797521" cy="58477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The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main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steps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for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autophagy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05ED146-F479-A148-BB77-4024FC1DE147}"/>
              </a:ext>
            </a:extLst>
          </p:cNvPr>
          <p:cNvSpPr txBox="1"/>
          <p:nvPr/>
        </p:nvSpPr>
        <p:spPr>
          <a:xfrm>
            <a:off x="458888" y="5849678"/>
            <a:ext cx="11454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err="1">
                <a:solidFill>
                  <a:srgbClr val="FF0000"/>
                </a:solidFill>
              </a:rPr>
              <a:t>mTOR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inhibits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initial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autophagosome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synthesis</a:t>
            </a:r>
            <a:r>
              <a:rPr lang="it-IT" dirty="0">
                <a:solidFill>
                  <a:srgbClr val="FF0000"/>
                </a:solidFill>
              </a:rPr>
              <a:t> via </a:t>
            </a:r>
            <a:r>
              <a:rPr lang="it-IT" dirty="0" err="1">
                <a:solidFill>
                  <a:srgbClr val="FF0000"/>
                </a:solidFill>
              </a:rPr>
              <a:t>phosphorylation</a:t>
            </a:r>
            <a:r>
              <a:rPr lang="it-IT" dirty="0">
                <a:solidFill>
                  <a:srgbClr val="FF0000"/>
                </a:solidFill>
              </a:rPr>
              <a:t> of ATG13 and ULK1 and </a:t>
            </a:r>
            <a:r>
              <a:rPr lang="it-IT" dirty="0" err="1">
                <a:solidFill>
                  <a:srgbClr val="FF0000"/>
                </a:solidFill>
              </a:rPr>
              <a:t>inhibits</a:t>
            </a:r>
            <a:r>
              <a:rPr lang="it-IT" dirty="0">
                <a:solidFill>
                  <a:srgbClr val="FF0000"/>
                </a:solidFill>
              </a:rPr>
              <a:t> the </a:t>
            </a:r>
            <a:r>
              <a:rPr lang="it-IT" dirty="0" err="1">
                <a:solidFill>
                  <a:srgbClr val="FF0000"/>
                </a:solidFill>
              </a:rPr>
              <a:t>maturation</a:t>
            </a:r>
            <a:r>
              <a:rPr lang="it-IT" dirty="0">
                <a:solidFill>
                  <a:srgbClr val="FF0000"/>
                </a:solidFill>
              </a:rPr>
              <a:t> stage of </a:t>
            </a:r>
            <a:r>
              <a:rPr lang="it-IT" dirty="0" err="1">
                <a:solidFill>
                  <a:srgbClr val="FF0000"/>
                </a:solidFill>
              </a:rPr>
              <a:t>autophagosome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synthesis</a:t>
            </a:r>
            <a:r>
              <a:rPr lang="it-IT" dirty="0">
                <a:solidFill>
                  <a:srgbClr val="FF0000"/>
                </a:solidFill>
              </a:rPr>
              <a:t> via </a:t>
            </a:r>
            <a:r>
              <a:rPr lang="it-IT" dirty="0" err="1">
                <a:solidFill>
                  <a:srgbClr val="FF0000"/>
                </a:solidFill>
              </a:rPr>
              <a:t>phosphorylation</a:t>
            </a:r>
            <a:r>
              <a:rPr lang="it-IT" dirty="0">
                <a:solidFill>
                  <a:srgbClr val="FF0000"/>
                </a:solidFill>
              </a:rPr>
              <a:t> of ATG14 (PI3K </a:t>
            </a:r>
            <a:r>
              <a:rPr lang="it-IT" dirty="0" err="1">
                <a:solidFill>
                  <a:srgbClr val="FF0000"/>
                </a:solidFill>
              </a:rPr>
              <a:t>complex</a:t>
            </a:r>
            <a:r>
              <a:rPr lang="it-IT">
                <a:solidFill>
                  <a:srgbClr val="FF0000"/>
                </a:solidFill>
              </a:rPr>
              <a:t> ).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06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1CE885AA-A8A2-2C48-AD54-FD89FA8DA3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2" t="7327" r="2899"/>
          <a:stretch/>
        </p:blipFill>
        <p:spPr>
          <a:xfrm>
            <a:off x="9192638" y="5781161"/>
            <a:ext cx="2814250" cy="93768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E29CC99-3A4D-1C4B-8623-FC03BAF993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36" t="2837" r="2944"/>
          <a:stretch/>
        </p:blipFill>
        <p:spPr>
          <a:xfrm>
            <a:off x="1974715" y="622568"/>
            <a:ext cx="6974731" cy="5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10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301D3E4-98D8-D04B-9C3E-35EE53567A90}"/>
              </a:ext>
            </a:extLst>
          </p:cNvPr>
          <p:cNvSpPr/>
          <p:nvPr/>
        </p:nvSpPr>
        <p:spPr>
          <a:xfrm>
            <a:off x="413492" y="948690"/>
            <a:ext cx="511260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The PI3K </a:t>
            </a:r>
            <a:r>
              <a:rPr lang="it-IT" dirty="0" err="1"/>
              <a:t>complex</a:t>
            </a:r>
            <a:r>
              <a:rPr lang="it-IT" dirty="0"/>
              <a:t> </a:t>
            </a:r>
            <a:r>
              <a:rPr lang="it-IT" dirty="0" err="1"/>
              <a:t>formed</a:t>
            </a:r>
            <a:r>
              <a:rPr lang="it-IT" dirty="0"/>
              <a:t> by the </a:t>
            </a:r>
            <a:r>
              <a:rPr lang="it-IT" dirty="0" err="1"/>
              <a:t>lipid</a:t>
            </a:r>
            <a:r>
              <a:rPr lang="it-IT" dirty="0"/>
              <a:t> </a:t>
            </a:r>
            <a:r>
              <a:rPr lang="it-IT" dirty="0" err="1"/>
              <a:t>kinase</a:t>
            </a:r>
            <a:r>
              <a:rPr lang="it-IT" dirty="0"/>
              <a:t> VPS34, Beclin1, ATG14, AMBRA1, and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subunits</a:t>
            </a:r>
            <a:r>
              <a:rPr lang="it-IT" dirty="0"/>
              <a:t> </a:t>
            </a:r>
            <a:r>
              <a:rPr lang="it-IT" dirty="0" err="1"/>
              <a:t>creates</a:t>
            </a:r>
            <a:r>
              <a:rPr lang="it-IT" dirty="0"/>
              <a:t> a membrane domain </a:t>
            </a:r>
            <a:r>
              <a:rPr lang="it-IT" dirty="0" err="1"/>
              <a:t>enriched</a:t>
            </a:r>
            <a:r>
              <a:rPr lang="it-IT" dirty="0"/>
              <a:t> in PtsIns3P,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drives</a:t>
            </a:r>
            <a:r>
              <a:rPr lang="it-IT" dirty="0"/>
              <a:t> the </a:t>
            </a:r>
            <a:r>
              <a:rPr lang="it-IT" dirty="0" err="1"/>
              <a:t>nucleation</a:t>
            </a:r>
            <a:r>
              <a:rPr lang="it-IT" dirty="0"/>
              <a:t> of ATG (</a:t>
            </a:r>
            <a:r>
              <a:rPr lang="it-IT" dirty="0" err="1"/>
              <a:t>AuTophaGy-related</a:t>
            </a:r>
            <a:r>
              <a:rPr lang="it-IT" dirty="0"/>
              <a:t>) </a:t>
            </a:r>
            <a:r>
              <a:rPr lang="it-IT" dirty="0" err="1"/>
              <a:t>proteins</a:t>
            </a:r>
            <a:r>
              <a:rPr lang="it-IT" dirty="0"/>
              <a:t> in the </a:t>
            </a:r>
            <a:r>
              <a:rPr lang="it-IT" dirty="0" err="1"/>
              <a:t>phagophore</a:t>
            </a:r>
            <a:r>
              <a:rPr lang="it-IT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The </a:t>
            </a:r>
            <a:r>
              <a:rPr lang="it-IT" dirty="0" err="1"/>
              <a:t>development</a:t>
            </a:r>
            <a:r>
              <a:rPr lang="it-IT" dirty="0"/>
              <a:t> and </a:t>
            </a:r>
            <a:r>
              <a:rPr lang="it-IT" dirty="0" err="1"/>
              <a:t>maturation</a:t>
            </a:r>
            <a:r>
              <a:rPr lang="it-IT" dirty="0"/>
              <a:t> of the </a:t>
            </a:r>
            <a:r>
              <a:rPr lang="it-IT" dirty="0" err="1"/>
              <a:t>autophagosome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controlled</a:t>
            </a:r>
            <a:r>
              <a:rPr lang="it-IT" dirty="0"/>
              <a:t> by the PI3K </a:t>
            </a:r>
            <a:r>
              <a:rPr lang="it-IT" dirty="0" err="1"/>
              <a:t>complex</a:t>
            </a:r>
            <a:r>
              <a:rPr lang="it-IT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0000"/>
                </a:solidFill>
              </a:rPr>
              <a:t>ULK1 </a:t>
            </a:r>
            <a:r>
              <a:rPr lang="it-IT" b="1" dirty="0" err="1">
                <a:solidFill>
                  <a:srgbClr val="FF0000"/>
                </a:solidFill>
              </a:rPr>
              <a:t>phosphorylates</a:t>
            </a:r>
            <a:r>
              <a:rPr lang="it-IT" b="1" dirty="0">
                <a:solidFill>
                  <a:srgbClr val="FF0000"/>
                </a:solidFill>
              </a:rPr>
              <a:t> Beclin1, </a:t>
            </a:r>
            <a:r>
              <a:rPr lang="it-IT" b="1" dirty="0" err="1">
                <a:solidFill>
                  <a:srgbClr val="FF0000"/>
                </a:solidFill>
              </a:rPr>
              <a:t>increasing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lipid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kinase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activity</a:t>
            </a:r>
            <a:r>
              <a:rPr lang="it-IT" b="1" dirty="0">
                <a:solidFill>
                  <a:srgbClr val="FF0000"/>
                </a:solidFill>
              </a:rPr>
              <a:t> of ATG14-containing VPS34 </a:t>
            </a:r>
            <a:r>
              <a:rPr lang="it-IT" b="1" dirty="0" err="1">
                <a:solidFill>
                  <a:srgbClr val="FF0000"/>
                </a:solidFill>
              </a:rPr>
              <a:t>complexes</a:t>
            </a:r>
            <a:r>
              <a:rPr lang="it-IT" b="1" dirty="0">
                <a:solidFill>
                  <a:srgbClr val="FF0000"/>
                </a:solidFill>
              </a:rPr>
              <a:t> and </a:t>
            </a:r>
            <a:r>
              <a:rPr lang="it-IT" b="1" dirty="0" err="1">
                <a:solidFill>
                  <a:srgbClr val="FF0000"/>
                </a:solidFill>
              </a:rPr>
              <a:t>directing</a:t>
            </a:r>
            <a:r>
              <a:rPr lang="it-IT" b="1" dirty="0">
                <a:solidFill>
                  <a:srgbClr val="FF0000"/>
                </a:solidFill>
              </a:rPr>
              <a:t> the VPS34 </a:t>
            </a:r>
            <a:r>
              <a:rPr lang="it-IT" b="1" dirty="0" err="1">
                <a:solidFill>
                  <a:srgbClr val="FF0000"/>
                </a:solidFill>
              </a:rPr>
              <a:t>complex</a:t>
            </a:r>
            <a:r>
              <a:rPr lang="it-IT" b="1" dirty="0">
                <a:solidFill>
                  <a:srgbClr val="FF0000"/>
                </a:solidFill>
              </a:rPr>
              <a:t> to the </a:t>
            </a:r>
            <a:r>
              <a:rPr lang="it-IT" b="1" dirty="0" err="1">
                <a:solidFill>
                  <a:srgbClr val="FF0000"/>
                </a:solidFill>
              </a:rPr>
              <a:t>developing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autophagosome</a:t>
            </a:r>
            <a:r>
              <a:rPr lang="it-IT" b="1" dirty="0">
                <a:solidFill>
                  <a:srgbClr val="FF0000"/>
                </a:solidFill>
              </a:rPr>
              <a:t>.</a:t>
            </a:r>
          </a:p>
          <a:p>
            <a:pPr algn="just"/>
            <a:endParaRPr lang="it-IT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0000"/>
                </a:solidFill>
              </a:rPr>
              <a:t>In </a:t>
            </a:r>
            <a:r>
              <a:rPr lang="it-IT" b="1" dirty="0" err="1">
                <a:solidFill>
                  <a:srgbClr val="FF0000"/>
                </a:solidFill>
              </a:rPr>
              <a:t>addition</a:t>
            </a:r>
            <a:r>
              <a:rPr lang="it-IT" b="1" dirty="0">
                <a:solidFill>
                  <a:srgbClr val="FF0000"/>
                </a:solidFill>
              </a:rPr>
              <a:t>, ULK1 </a:t>
            </a:r>
            <a:r>
              <a:rPr lang="it-IT" b="1" dirty="0" err="1">
                <a:solidFill>
                  <a:srgbClr val="FF0000"/>
                </a:solidFill>
              </a:rPr>
              <a:t>phosphorylates</a:t>
            </a:r>
            <a:r>
              <a:rPr lang="it-IT" b="1" dirty="0">
                <a:solidFill>
                  <a:srgbClr val="FF0000"/>
                </a:solidFill>
              </a:rPr>
              <a:t> ATG14 </a:t>
            </a:r>
            <a:r>
              <a:rPr lang="it-IT" b="1" dirty="0" err="1">
                <a:solidFill>
                  <a:srgbClr val="FF0000"/>
                </a:solidFill>
              </a:rPr>
              <a:t>at</a:t>
            </a:r>
            <a:r>
              <a:rPr lang="it-IT" b="1" dirty="0">
                <a:solidFill>
                  <a:srgbClr val="FF0000"/>
                </a:solidFill>
              </a:rPr>
              <a:t> S29 to </a:t>
            </a:r>
            <a:r>
              <a:rPr lang="it-IT" b="1" dirty="0" err="1">
                <a:solidFill>
                  <a:srgbClr val="FF0000"/>
                </a:solidFill>
              </a:rPr>
              <a:t>stimulate</a:t>
            </a:r>
            <a:r>
              <a:rPr lang="it-IT" b="1" dirty="0">
                <a:solidFill>
                  <a:srgbClr val="FF0000"/>
                </a:solidFill>
              </a:rPr>
              <a:t> VPS34 </a:t>
            </a:r>
            <a:r>
              <a:rPr lang="it-IT" b="1" dirty="0" err="1">
                <a:solidFill>
                  <a:srgbClr val="FF0000"/>
                </a:solidFill>
              </a:rPr>
              <a:t>activity</a:t>
            </a:r>
            <a:r>
              <a:rPr lang="it-IT" b="1" dirty="0">
                <a:solidFill>
                  <a:srgbClr val="FF0000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/>
              <a:t>Opposing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, the </a:t>
            </a:r>
            <a:r>
              <a:rPr lang="it-IT" dirty="0" err="1"/>
              <a:t>direct</a:t>
            </a:r>
            <a:r>
              <a:rPr lang="it-IT" dirty="0"/>
              <a:t> </a:t>
            </a:r>
            <a:r>
              <a:rPr lang="it-IT" dirty="0" err="1"/>
              <a:t>phosphorylation</a:t>
            </a:r>
            <a:r>
              <a:rPr lang="it-IT" dirty="0"/>
              <a:t> of ATG14 by </a:t>
            </a:r>
            <a:r>
              <a:rPr lang="it-IT" dirty="0" err="1"/>
              <a:t>mTOR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multiple </a:t>
            </a:r>
            <a:r>
              <a:rPr lang="it-IT" dirty="0" err="1"/>
              <a:t>sites</a:t>
            </a:r>
            <a:r>
              <a:rPr lang="it-IT" dirty="0"/>
              <a:t> </a:t>
            </a:r>
            <a:r>
              <a:rPr lang="it-IT" dirty="0" err="1"/>
              <a:t>decreases</a:t>
            </a:r>
            <a:r>
              <a:rPr lang="it-IT" dirty="0"/>
              <a:t> VPS34 </a:t>
            </a:r>
            <a:r>
              <a:rPr lang="it-IT" dirty="0" err="1"/>
              <a:t>activity</a:t>
            </a:r>
            <a:r>
              <a:rPr lang="it-IT" dirty="0"/>
              <a:t>.</a:t>
            </a:r>
          </a:p>
        </p:txBody>
      </p:sp>
      <p:sp>
        <p:nvSpPr>
          <p:cNvPr id="9" name="Text Box 35">
            <a:extLst>
              <a:ext uri="{FF2B5EF4-FFF2-40B4-BE49-F238E27FC236}">
                <a16:creationId xmlns:a16="http://schemas.microsoft.com/office/drawing/2014/main" id="{19A3711F-BE9A-DF40-A080-CEF826A5D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405" y="160669"/>
            <a:ext cx="7797521" cy="58477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The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main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steps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for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autophagy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204A240-7CBE-E949-AA05-011319CF7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35" t="31436" r="51774" b="5076"/>
          <a:stretch/>
        </p:blipFill>
        <p:spPr>
          <a:xfrm>
            <a:off x="6118405" y="1215957"/>
            <a:ext cx="3864738" cy="430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1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301D3E4-98D8-D04B-9C3E-35EE53567A90}"/>
              </a:ext>
            </a:extLst>
          </p:cNvPr>
          <p:cNvSpPr/>
          <p:nvPr/>
        </p:nvSpPr>
        <p:spPr>
          <a:xfrm>
            <a:off x="5836596" y="976626"/>
            <a:ext cx="59825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transmembrane</a:t>
            </a:r>
            <a:r>
              <a:rPr lang="it-IT" dirty="0"/>
              <a:t> </a:t>
            </a:r>
            <a:r>
              <a:rPr lang="it-IT" dirty="0" err="1"/>
              <a:t>proteins</a:t>
            </a:r>
            <a:r>
              <a:rPr lang="it-IT" dirty="0"/>
              <a:t>, the </a:t>
            </a:r>
            <a:r>
              <a:rPr lang="it-IT" dirty="0" err="1"/>
              <a:t>vacuole</a:t>
            </a:r>
            <a:r>
              <a:rPr lang="it-IT" dirty="0"/>
              <a:t> membrane </a:t>
            </a:r>
            <a:r>
              <a:rPr lang="it-IT" dirty="0" err="1"/>
              <a:t>protein</a:t>
            </a:r>
            <a:r>
              <a:rPr lang="it-IT" dirty="0"/>
              <a:t> 1 (VMP1) and ATG9 </a:t>
            </a:r>
            <a:r>
              <a:rPr lang="it-IT" dirty="0" err="1"/>
              <a:t>participate</a:t>
            </a:r>
            <a:r>
              <a:rPr lang="it-IT" dirty="0"/>
              <a:t> in the </a:t>
            </a:r>
            <a:r>
              <a:rPr lang="it-IT" dirty="0" err="1"/>
              <a:t>recruitment</a:t>
            </a:r>
            <a:r>
              <a:rPr lang="it-IT" dirty="0"/>
              <a:t> of </a:t>
            </a:r>
            <a:r>
              <a:rPr lang="it-IT" dirty="0" err="1"/>
              <a:t>membranes</a:t>
            </a:r>
            <a:r>
              <a:rPr lang="it-IT" dirty="0"/>
              <a:t> to the </a:t>
            </a:r>
            <a:r>
              <a:rPr lang="it-IT" dirty="0" err="1"/>
              <a:t>phagophore</a:t>
            </a:r>
            <a:r>
              <a:rPr lang="it-IT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AMPK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able</a:t>
            </a:r>
            <a:r>
              <a:rPr lang="it-IT" dirty="0"/>
              <a:t> to </a:t>
            </a:r>
            <a:r>
              <a:rPr lang="it-IT" dirty="0" err="1"/>
              <a:t>phosphorylate</a:t>
            </a:r>
            <a:r>
              <a:rPr lang="it-IT" dirty="0"/>
              <a:t> ATG9,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increases</a:t>
            </a:r>
            <a:r>
              <a:rPr lang="it-IT" dirty="0"/>
              <a:t>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recruitment</a:t>
            </a:r>
            <a:r>
              <a:rPr lang="it-IT" dirty="0"/>
              <a:t> </a:t>
            </a:r>
            <a:r>
              <a:rPr lang="it-IT" dirty="0" err="1"/>
              <a:t>towards</a:t>
            </a:r>
            <a:r>
              <a:rPr lang="it-IT" dirty="0"/>
              <a:t> </a:t>
            </a:r>
            <a:r>
              <a:rPr lang="it-IT" dirty="0" err="1"/>
              <a:t>autophagosome</a:t>
            </a:r>
            <a:r>
              <a:rPr lang="it-IT" dirty="0"/>
              <a:t> </a:t>
            </a:r>
            <a:r>
              <a:rPr lang="it-IT" dirty="0" err="1"/>
              <a:t>formation</a:t>
            </a:r>
            <a:r>
              <a:rPr lang="it-IT" dirty="0"/>
              <a:t> </a:t>
            </a:r>
            <a:r>
              <a:rPr lang="it-IT" dirty="0" err="1"/>
              <a:t>sites</a:t>
            </a:r>
            <a:r>
              <a:rPr lang="it-IT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/>
              <a:t>There</a:t>
            </a:r>
            <a:r>
              <a:rPr lang="it-IT" dirty="0"/>
              <a:t> are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ubiquitin-like</a:t>
            </a:r>
            <a:r>
              <a:rPr lang="it-IT" dirty="0"/>
              <a:t> </a:t>
            </a:r>
            <a:r>
              <a:rPr lang="it-IT" dirty="0" err="1"/>
              <a:t>conjugation</a:t>
            </a:r>
            <a:r>
              <a:rPr lang="it-IT" dirty="0"/>
              <a:t> </a:t>
            </a:r>
            <a:r>
              <a:rPr lang="it-IT" dirty="0" err="1"/>
              <a:t>systems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mediate </a:t>
            </a:r>
            <a:r>
              <a:rPr lang="it-IT" dirty="0" err="1"/>
              <a:t>vesicle</a:t>
            </a:r>
            <a:r>
              <a:rPr lang="it-IT" dirty="0"/>
              <a:t> </a:t>
            </a:r>
            <a:r>
              <a:rPr lang="it-IT" dirty="0" err="1"/>
              <a:t>expansion</a:t>
            </a:r>
            <a:r>
              <a:rPr lang="it-IT" dirty="0"/>
              <a:t> [the </a:t>
            </a:r>
            <a:r>
              <a:rPr lang="it-IT" dirty="0" err="1"/>
              <a:t>autophagy-related</a:t>
            </a:r>
            <a:r>
              <a:rPr lang="it-IT" dirty="0"/>
              <a:t> gene 8 (Atg8) and </a:t>
            </a:r>
            <a:r>
              <a:rPr lang="it-IT" dirty="0" err="1"/>
              <a:t>autophagy-related</a:t>
            </a:r>
            <a:r>
              <a:rPr lang="it-IT" dirty="0"/>
              <a:t> gene 12 (Atg12) </a:t>
            </a:r>
            <a:r>
              <a:rPr lang="it-IT" dirty="0" err="1"/>
              <a:t>systems</a:t>
            </a:r>
            <a:r>
              <a:rPr lang="it-IT" dirty="0"/>
              <a:t>].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err="1"/>
              <a:t>Both</a:t>
            </a:r>
            <a:r>
              <a:rPr lang="it-IT" dirty="0"/>
              <a:t> </a:t>
            </a:r>
            <a:r>
              <a:rPr lang="it-IT" dirty="0" err="1"/>
              <a:t>systems</a:t>
            </a:r>
            <a:r>
              <a:rPr lang="it-IT" dirty="0"/>
              <a:t> </a:t>
            </a:r>
            <a:r>
              <a:rPr lang="it-IT" dirty="0" err="1"/>
              <a:t>require</a:t>
            </a:r>
            <a:r>
              <a:rPr lang="it-IT" dirty="0"/>
              <a:t> the E1-like </a:t>
            </a:r>
            <a:r>
              <a:rPr lang="it-IT" dirty="0" err="1"/>
              <a:t>protein</a:t>
            </a:r>
            <a:r>
              <a:rPr lang="it-IT" dirty="0"/>
              <a:t> </a:t>
            </a:r>
            <a:r>
              <a:rPr lang="it-IT" dirty="0" err="1"/>
              <a:t>autophagy-related</a:t>
            </a:r>
            <a:r>
              <a:rPr lang="it-IT" dirty="0"/>
              <a:t> gene 7 (Atg7) for </a:t>
            </a:r>
            <a:r>
              <a:rPr lang="it-IT" dirty="0" err="1"/>
              <a:t>activation</a:t>
            </a:r>
            <a:r>
              <a:rPr lang="it-IT" dirty="0"/>
              <a:t> of the </a:t>
            </a:r>
            <a:r>
              <a:rPr lang="it-IT" dirty="0" err="1"/>
              <a:t>ubiquitin-like</a:t>
            </a:r>
            <a:r>
              <a:rPr lang="it-IT" dirty="0"/>
              <a:t> </a:t>
            </a:r>
            <a:r>
              <a:rPr lang="it-IT" dirty="0" err="1"/>
              <a:t>proteins</a:t>
            </a:r>
            <a:r>
              <a:rPr lang="it-IT" dirty="0"/>
              <a:t> Atg8 [light </a:t>
            </a:r>
            <a:r>
              <a:rPr lang="it-IT" dirty="0" err="1"/>
              <a:t>chain</a:t>
            </a:r>
            <a:r>
              <a:rPr lang="it-IT" dirty="0"/>
              <a:t> 3 (LC3) in </a:t>
            </a:r>
            <a:r>
              <a:rPr lang="it-IT" dirty="0" err="1"/>
              <a:t>mammals</a:t>
            </a:r>
            <a:r>
              <a:rPr lang="it-IT" dirty="0"/>
              <a:t>] and Atg12.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Atg8/LC3 </a:t>
            </a:r>
            <a:r>
              <a:rPr lang="it-IT" dirty="0" err="1"/>
              <a:t>undergoes</a:t>
            </a:r>
            <a:r>
              <a:rPr lang="it-IT" dirty="0"/>
              <a:t> </a:t>
            </a:r>
            <a:r>
              <a:rPr lang="it-IT" dirty="0" err="1"/>
              <a:t>proteolytic</a:t>
            </a:r>
            <a:r>
              <a:rPr lang="it-IT" dirty="0"/>
              <a:t> processing and </a:t>
            </a:r>
            <a:r>
              <a:rPr lang="it-IT" dirty="0" err="1"/>
              <a:t>covalent</a:t>
            </a:r>
            <a:r>
              <a:rPr lang="it-IT" dirty="0"/>
              <a:t> attachment to the </a:t>
            </a:r>
            <a:r>
              <a:rPr lang="it-IT" dirty="0" err="1"/>
              <a:t>lipid</a:t>
            </a:r>
            <a:r>
              <a:rPr lang="it-IT" dirty="0"/>
              <a:t> </a:t>
            </a:r>
            <a:r>
              <a:rPr lang="it-IT" dirty="0" err="1"/>
              <a:t>phosphatidylethanolamine</a:t>
            </a:r>
            <a:r>
              <a:rPr lang="it-IT" dirty="0"/>
              <a:t> (the precursor </a:t>
            </a:r>
            <a:r>
              <a:rPr lang="it-IT" dirty="0" err="1"/>
              <a:t>form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termed</a:t>
            </a:r>
            <a:r>
              <a:rPr lang="it-IT" dirty="0"/>
              <a:t> LC3-I and the </a:t>
            </a:r>
            <a:r>
              <a:rPr lang="it-IT" dirty="0" err="1"/>
              <a:t>lipidated</a:t>
            </a:r>
            <a:r>
              <a:rPr lang="it-IT" dirty="0"/>
              <a:t> </a:t>
            </a:r>
            <a:r>
              <a:rPr lang="it-IT" dirty="0" err="1"/>
              <a:t>form</a:t>
            </a:r>
            <a:r>
              <a:rPr lang="it-IT" dirty="0"/>
              <a:t> LC3-II), by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becomes</a:t>
            </a:r>
            <a:r>
              <a:rPr lang="it-IT" dirty="0"/>
              <a:t> </a:t>
            </a:r>
            <a:r>
              <a:rPr lang="it-IT" dirty="0" err="1"/>
              <a:t>associated</a:t>
            </a:r>
            <a:r>
              <a:rPr lang="it-IT" dirty="0"/>
              <a:t> with the </a:t>
            </a:r>
            <a:r>
              <a:rPr lang="it-IT" dirty="0" err="1"/>
              <a:t>phagophore</a:t>
            </a:r>
            <a:r>
              <a:rPr lang="it-IT" dirty="0"/>
              <a:t> membrane </a:t>
            </a:r>
            <a:r>
              <a:rPr lang="it-IT" dirty="0" err="1"/>
              <a:t>at</a:t>
            </a:r>
            <a:r>
              <a:rPr lang="it-IT" dirty="0"/>
              <a:t> the </a:t>
            </a:r>
            <a:r>
              <a:rPr lang="it-IT" dirty="0" err="1"/>
              <a:t>nascent</a:t>
            </a:r>
            <a:r>
              <a:rPr lang="it-IT" dirty="0"/>
              <a:t> </a:t>
            </a:r>
            <a:r>
              <a:rPr lang="it-IT" dirty="0" err="1"/>
              <a:t>autophagosoma</a:t>
            </a:r>
            <a:r>
              <a:rPr lang="it-IT" dirty="0"/>
              <a:t>. </a:t>
            </a:r>
          </a:p>
        </p:txBody>
      </p:sp>
      <p:sp>
        <p:nvSpPr>
          <p:cNvPr id="9" name="Text Box 35">
            <a:extLst>
              <a:ext uri="{FF2B5EF4-FFF2-40B4-BE49-F238E27FC236}">
                <a16:creationId xmlns:a16="http://schemas.microsoft.com/office/drawing/2014/main" id="{19A3711F-BE9A-DF40-A080-CEF826A5D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405" y="257949"/>
            <a:ext cx="7797521" cy="58477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The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main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steps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for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autophagy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BE2AF6B-680D-1444-A04F-88828A758A3D}"/>
              </a:ext>
            </a:extLst>
          </p:cNvPr>
          <p:cNvSpPr txBox="1"/>
          <p:nvPr/>
        </p:nvSpPr>
        <p:spPr>
          <a:xfrm>
            <a:off x="5068048" y="3293674"/>
            <a:ext cx="43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3F40D6D-C634-E943-B4CD-C1DC929F1F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34" t="2837" r="23227" b="38546"/>
          <a:stretch/>
        </p:blipFill>
        <p:spPr>
          <a:xfrm>
            <a:off x="261219" y="1109810"/>
            <a:ext cx="5447489" cy="339495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7D39201-B7D4-A340-8B16-BE561525F26C}"/>
              </a:ext>
            </a:extLst>
          </p:cNvPr>
          <p:cNvSpPr txBox="1"/>
          <p:nvPr/>
        </p:nvSpPr>
        <p:spPr>
          <a:xfrm>
            <a:off x="261218" y="4816059"/>
            <a:ext cx="54474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00B0F0"/>
                </a:solidFill>
              </a:rPr>
              <a:t>ATG7: the E1-like </a:t>
            </a:r>
            <a:r>
              <a:rPr lang="it-IT" b="1" dirty="0" err="1">
                <a:solidFill>
                  <a:srgbClr val="00B0F0"/>
                </a:solidFill>
              </a:rPr>
              <a:t>enzyme</a:t>
            </a:r>
            <a:r>
              <a:rPr lang="it-IT" b="1" dirty="0">
                <a:solidFill>
                  <a:srgbClr val="00B0F0"/>
                </a:solidFill>
              </a:rPr>
              <a:t> (common to </a:t>
            </a:r>
            <a:r>
              <a:rPr lang="it-IT" b="1" dirty="0" err="1">
                <a:solidFill>
                  <a:srgbClr val="00B0F0"/>
                </a:solidFill>
              </a:rPr>
              <a:t>both</a:t>
            </a:r>
            <a:r>
              <a:rPr lang="it-IT" b="1" dirty="0">
                <a:solidFill>
                  <a:srgbClr val="00B0F0"/>
                </a:solidFill>
              </a:rPr>
              <a:t> </a:t>
            </a:r>
            <a:r>
              <a:rPr lang="it-IT" b="1" dirty="0" err="1">
                <a:solidFill>
                  <a:srgbClr val="00B0F0"/>
                </a:solidFill>
              </a:rPr>
              <a:t>conjugation</a:t>
            </a:r>
            <a:r>
              <a:rPr lang="it-IT" b="1" dirty="0">
                <a:solidFill>
                  <a:srgbClr val="00B0F0"/>
                </a:solidFill>
              </a:rPr>
              <a:t> </a:t>
            </a:r>
            <a:r>
              <a:rPr lang="it-IT" b="1" dirty="0" err="1">
                <a:solidFill>
                  <a:srgbClr val="00B0F0"/>
                </a:solidFill>
              </a:rPr>
              <a:t>systems</a:t>
            </a:r>
            <a:r>
              <a:rPr lang="it-IT" b="1" dirty="0">
                <a:solidFill>
                  <a:srgbClr val="00B0F0"/>
                </a:solidFill>
              </a:rPr>
              <a:t>)</a:t>
            </a:r>
          </a:p>
          <a:p>
            <a:pPr algn="just"/>
            <a:r>
              <a:rPr lang="it-IT" b="1" dirty="0">
                <a:solidFill>
                  <a:srgbClr val="00B0F0"/>
                </a:solidFill>
              </a:rPr>
              <a:t>ATG10 (ATG12 </a:t>
            </a:r>
            <a:r>
              <a:rPr lang="it-IT" b="1" dirty="0" err="1">
                <a:solidFill>
                  <a:srgbClr val="00B0F0"/>
                </a:solidFill>
              </a:rPr>
              <a:t>system</a:t>
            </a:r>
            <a:r>
              <a:rPr lang="it-IT" b="1" dirty="0">
                <a:solidFill>
                  <a:srgbClr val="00B0F0"/>
                </a:solidFill>
              </a:rPr>
              <a:t>), and ATG3 (LC3 </a:t>
            </a:r>
            <a:r>
              <a:rPr lang="it-IT" b="1" dirty="0" err="1">
                <a:solidFill>
                  <a:srgbClr val="00B0F0"/>
                </a:solidFill>
              </a:rPr>
              <a:t>system</a:t>
            </a:r>
            <a:r>
              <a:rPr lang="it-IT" b="1" dirty="0">
                <a:solidFill>
                  <a:srgbClr val="00B0F0"/>
                </a:solidFill>
              </a:rPr>
              <a:t>): the E2-like </a:t>
            </a:r>
            <a:r>
              <a:rPr lang="it-IT" b="1" dirty="0" err="1">
                <a:solidFill>
                  <a:srgbClr val="00B0F0"/>
                </a:solidFill>
              </a:rPr>
              <a:t>enzymes</a:t>
            </a:r>
            <a:r>
              <a:rPr lang="it-IT" b="1" dirty="0">
                <a:solidFill>
                  <a:srgbClr val="00B0F0"/>
                </a:solidFill>
              </a:rPr>
              <a:t> </a:t>
            </a:r>
          </a:p>
          <a:p>
            <a:pPr algn="just"/>
            <a:r>
              <a:rPr lang="it-IT" b="1" dirty="0">
                <a:solidFill>
                  <a:srgbClr val="00B0F0"/>
                </a:solidFill>
              </a:rPr>
              <a:t>ATG4: the </a:t>
            </a:r>
            <a:r>
              <a:rPr lang="it-IT" b="1" dirty="0" err="1">
                <a:solidFill>
                  <a:srgbClr val="00B0F0"/>
                </a:solidFill>
              </a:rPr>
              <a:t>cysteine</a:t>
            </a:r>
            <a:r>
              <a:rPr lang="it-IT" b="1" dirty="0">
                <a:solidFill>
                  <a:srgbClr val="00B0F0"/>
                </a:solidFill>
              </a:rPr>
              <a:t> </a:t>
            </a:r>
            <a:r>
              <a:rPr lang="it-IT" b="1" dirty="0" err="1">
                <a:solidFill>
                  <a:srgbClr val="00B0F0"/>
                </a:solidFill>
              </a:rPr>
              <a:t>proteinases</a:t>
            </a:r>
            <a:r>
              <a:rPr lang="it-IT" b="1" dirty="0">
                <a:solidFill>
                  <a:srgbClr val="00B0F0"/>
                </a:solidFill>
              </a:rPr>
              <a:t> (</a:t>
            </a:r>
            <a:r>
              <a:rPr lang="it-IT" b="1" dirty="0" err="1">
                <a:solidFill>
                  <a:srgbClr val="00B0F0"/>
                </a:solidFill>
              </a:rPr>
              <a:t>which</a:t>
            </a:r>
            <a:r>
              <a:rPr lang="it-IT" b="1" dirty="0">
                <a:solidFill>
                  <a:srgbClr val="00B0F0"/>
                </a:solidFill>
              </a:rPr>
              <a:t> </a:t>
            </a:r>
            <a:r>
              <a:rPr lang="it-IT" b="1" dirty="0" err="1">
                <a:solidFill>
                  <a:srgbClr val="00B0F0"/>
                </a:solidFill>
              </a:rPr>
              <a:t>activate</a:t>
            </a:r>
            <a:r>
              <a:rPr lang="it-IT" b="1" dirty="0">
                <a:solidFill>
                  <a:srgbClr val="00B0F0"/>
                </a:solidFill>
              </a:rPr>
              <a:t> LC3 by </a:t>
            </a:r>
            <a:r>
              <a:rPr lang="it-IT" b="1" dirty="0" err="1">
                <a:solidFill>
                  <a:srgbClr val="00B0F0"/>
                </a:solidFill>
              </a:rPr>
              <a:t>cleaving</a:t>
            </a:r>
            <a:r>
              <a:rPr lang="it-IT" b="1" dirty="0">
                <a:solidFill>
                  <a:srgbClr val="00B0F0"/>
                </a:solidFill>
              </a:rPr>
              <a:t> </a:t>
            </a:r>
            <a:r>
              <a:rPr lang="it-IT" b="1" dirty="0" err="1">
                <a:solidFill>
                  <a:srgbClr val="00B0F0"/>
                </a:solidFill>
              </a:rPr>
              <a:t>its</a:t>
            </a:r>
            <a:r>
              <a:rPr lang="it-IT" b="1" dirty="0">
                <a:solidFill>
                  <a:srgbClr val="00B0F0"/>
                </a:solidFill>
              </a:rPr>
              <a:t> </a:t>
            </a:r>
            <a:r>
              <a:rPr lang="it-IT" b="1" dirty="0" err="1">
                <a:solidFill>
                  <a:srgbClr val="00B0F0"/>
                </a:solidFill>
              </a:rPr>
              <a:t>carboxyl</a:t>
            </a:r>
            <a:r>
              <a:rPr lang="it-IT" b="1" dirty="0">
                <a:solidFill>
                  <a:srgbClr val="00B0F0"/>
                </a:solidFill>
              </a:rPr>
              <a:t> </a:t>
            </a:r>
            <a:r>
              <a:rPr lang="it-IT" b="1" dirty="0" err="1">
                <a:solidFill>
                  <a:srgbClr val="00B0F0"/>
                </a:solidFill>
              </a:rPr>
              <a:t>terminus</a:t>
            </a:r>
            <a:r>
              <a:rPr lang="it-IT" b="1" dirty="0">
                <a:solidFill>
                  <a:srgbClr val="00B0F0"/>
                </a:solidFill>
              </a:rPr>
              <a:t>)</a:t>
            </a:r>
          </a:p>
          <a:p>
            <a:pPr algn="just"/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93121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4">
            <a:extLst>
              <a:ext uri="{FF2B5EF4-FFF2-40B4-BE49-F238E27FC236}">
                <a16:creationId xmlns:a16="http://schemas.microsoft.com/office/drawing/2014/main" id="{FBD88858-3F0F-844A-B826-E46EF830C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989" y="1425594"/>
            <a:ext cx="5896672" cy="3953802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B301D3E4-98D8-D04B-9C3E-35EE53567A90}"/>
              </a:ext>
            </a:extLst>
          </p:cNvPr>
          <p:cNvSpPr/>
          <p:nvPr/>
        </p:nvSpPr>
        <p:spPr>
          <a:xfrm>
            <a:off x="719847" y="1571067"/>
            <a:ext cx="40272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err="1"/>
              <a:t>Upon</a:t>
            </a:r>
            <a:r>
              <a:rPr lang="it-IT" dirty="0"/>
              <a:t> </a:t>
            </a:r>
            <a:r>
              <a:rPr lang="it-IT" dirty="0" err="1"/>
              <a:t>completion</a:t>
            </a:r>
            <a:r>
              <a:rPr lang="it-IT" dirty="0"/>
              <a:t>, </a:t>
            </a:r>
            <a:r>
              <a:rPr lang="it-IT" dirty="0" err="1"/>
              <a:t>fully-formed</a:t>
            </a:r>
            <a:r>
              <a:rPr lang="it-IT" dirty="0"/>
              <a:t> </a:t>
            </a:r>
            <a:r>
              <a:rPr lang="it-IT" dirty="0" err="1"/>
              <a:t>autophagosomes</a:t>
            </a:r>
            <a:r>
              <a:rPr lang="it-IT" dirty="0"/>
              <a:t> </a:t>
            </a:r>
            <a:r>
              <a:rPr lang="it-IT" dirty="0" err="1"/>
              <a:t>move</a:t>
            </a:r>
            <a:r>
              <a:rPr lang="it-IT" dirty="0"/>
              <a:t> </a:t>
            </a:r>
            <a:r>
              <a:rPr lang="it-IT" dirty="0" err="1"/>
              <a:t>along</a:t>
            </a:r>
            <a:r>
              <a:rPr lang="it-IT" dirty="0"/>
              <a:t> the </a:t>
            </a:r>
            <a:r>
              <a:rPr lang="it-IT" dirty="0" err="1"/>
              <a:t>microtubule</a:t>
            </a:r>
            <a:r>
              <a:rPr lang="it-IT" dirty="0"/>
              <a:t> network, </a:t>
            </a:r>
            <a:r>
              <a:rPr lang="it-IT" dirty="0" err="1"/>
              <a:t>eventually</a:t>
            </a:r>
            <a:r>
              <a:rPr lang="it-IT" dirty="0"/>
              <a:t> </a:t>
            </a:r>
            <a:r>
              <a:rPr lang="it-IT" dirty="0" err="1"/>
              <a:t>fusing</a:t>
            </a:r>
            <a:r>
              <a:rPr lang="it-IT" dirty="0"/>
              <a:t> with a </a:t>
            </a:r>
            <a:r>
              <a:rPr lang="it-IT" dirty="0" err="1"/>
              <a:t>lysosome</a:t>
            </a:r>
            <a:r>
              <a:rPr lang="it-IT" dirty="0"/>
              <a:t>, </a:t>
            </a:r>
            <a:r>
              <a:rPr lang="it-IT" dirty="0" err="1"/>
              <a:t>thus</a:t>
            </a:r>
            <a:r>
              <a:rPr lang="it-IT" dirty="0"/>
              <a:t> </a:t>
            </a:r>
            <a:r>
              <a:rPr lang="it-IT" dirty="0" err="1"/>
              <a:t>acquiring</a:t>
            </a:r>
            <a:r>
              <a:rPr lang="it-IT" dirty="0"/>
              <a:t> </a:t>
            </a:r>
            <a:r>
              <a:rPr lang="it-IT" dirty="0" err="1"/>
              <a:t>hydrolytic</a:t>
            </a:r>
            <a:r>
              <a:rPr lang="it-IT" dirty="0"/>
              <a:t> </a:t>
            </a:r>
            <a:r>
              <a:rPr lang="it-IT" dirty="0" err="1"/>
              <a:t>activity</a:t>
            </a:r>
            <a:r>
              <a:rPr lang="it-IT" dirty="0"/>
              <a:t>, and </a:t>
            </a:r>
            <a:r>
              <a:rPr lang="it-IT" dirty="0" err="1"/>
              <a:t>thus</a:t>
            </a:r>
            <a:r>
              <a:rPr lang="it-IT" dirty="0"/>
              <a:t> </a:t>
            </a:r>
            <a:r>
              <a:rPr lang="it-IT" dirty="0" err="1"/>
              <a:t>becoming</a:t>
            </a:r>
            <a:r>
              <a:rPr lang="it-IT" dirty="0"/>
              <a:t> </a:t>
            </a:r>
            <a:r>
              <a:rPr lang="it-IT" dirty="0" err="1"/>
              <a:t>autolysosomes</a:t>
            </a:r>
            <a:endParaRPr lang="it-IT" dirty="0"/>
          </a:p>
          <a:p>
            <a:pPr algn="just"/>
            <a:endParaRPr lang="it-IT" dirty="0"/>
          </a:p>
          <a:p>
            <a:pPr algn="just"/>
            <a:r>
              <a:rPr lang="it-IT" dirty="0"/>
              <a:t>Once </a:t>
            </a:r>
            <a:r>
              <a:rPr lang="it-IT" dirty="0" err="1"/>
              <a:t>content</a:t>
            </a:r>
            <a:r>
              <a:rPr lang="it-IT" dirty="0"/>
              <a:t> and </a:t>
            </a:r>
            <a:r>
              <a:rPr lang="it-IT" dirty="0" err="1"/>
              <a:t>inner</a:t>
            </a:r>
            <a:r>
              <a:rPr lang="it-IT" dirty="0"/>
              <a:t> membrane are </a:t>
            </a:r>
            <a:r>
              <a:rPr lang="it-IT" dirty="0" err="1"/>
              <a:t>degraded</a:t>
            </a:r>
            <a:r>
              <a:rPr lang="it-IT" dirty="0"/>
              <a:t> by </a:t>
            </a:r>
            <a:r>
              <a:rPr lang="it-IT" dirty="0" err="1"/>
              <a:t>acidic</a:t>
            </a:r>
            <a:r>
              <a:rPr lang="it-IT" dirty="0"/>
              <a:t> </a:t>
            </a:r>
            <a:r>
              <a:rPr lang="it-IT" dirty="0" err="1"/>
              <a:t>hydrolases</a:t>
            </a:r>
            <a:r>
              <a:rPr lang="it-IT" dirty="0"/>
              <a:t>, the </a:t>
            </a:r>
            <a:r>
              <a:rPr lang="it-IT" dirty="0" err="1"/>
              <a:t>resultant</a:t>
            </a:r>
            <a:r>
              <a:rPr lang="it-IT" dirty="0"/>
              <a:t> </a:t>
            </a:r>
            <a:r>
              <a:rPr lang="it-IT" dirty="0" err="1"/>
              <a:t>molecules</a:t>
            </a:r>
            <a:r>
              <a:rPr lang="it-IT" dirty="0"/>
              <a:t> (amino </a:t>
            </a:r>
            <a:r>
              <a:rPr lang="it-IT" dirty="0" err="1"/>
              <a:t>acids</a:t>
            </a:r>
            <a:r>
              <a:rPr lang="it-IT" dirty="0"/>
              <a:t>, </a:t>
            </a:r>
            <a:r>
              <a:rPr lang="it-IT" dirty="0" err="1"/>
              <a:t>nucleotides</a:t>
            </a:r>
            <a:r>
              <a:rPr lang="it-IT" dirty="0"/>
              <a:t>, </a:t>
            </a:r>
            <a:r>
              <a:rPr lang="it-IT" dirty="0" err="1"/>
              <a:t>lipids</a:t>
            </a:r>
            <a:r>
              <a:rPr lang="it-IT" dirty="0"/>
              <a:t>, etc.) are </a:t>
            </a:r>
            <a:r>
              <a:rPr lang="it-IT" dirty="0" err="1"/>
              <a:t>recycled</a:t>
            </a:r>
            <a:r>
              <a:rPr lang="it-IT" dirty="0"/>
              <a:t> back to the </a:t>
            </a:r>
            <a:r>
              <a:rPr lang="it-IT" dirty="0" err="1"/>
              <a:t>cytoplasm</a:t>
            </a:r>
            <a:r>
              <a:rPr lang="it-IT" dirty="0"/>
              <a:t> by membrane </a:t>
            </a:r>
            <a:r>
              <a:rPr lang="it-IT" dirty="0" err="1"/>
              <a:t>permeases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35">
            <a:extLst>
              <a:ext uri="{FF2B5EF4-FFF2-40B4-BE49-F238E27FC236}">
                <a16:creationId xmlns:a16="http://schemas.microsoft.com/office/drawing/2014/main" id="{19A3711F-BE9A-DF40-A080-CEF826A5D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405" y="257949"/>
            <a:ext cx="7797521" cy="58477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The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main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steps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for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autophagy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2672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15364" y="933450"/>
            <a:ext cx="8436596" cy="554355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it-IT" sz="2600" dirty="0" err="1"/>
              <a:t>Apart</a:t>
            </a:r>
            <a:r>
              <a:rPr lang="it-IT" sz="2600" dirty="0"/>
              <a:t> from </a:t>
            </a:r>
            <a:r>
              <a:rPr lang="it-IT" sz="2600" dirty="0" err="1"/>
              <a:t>its</a:t>
            </a:r>
            <a:r>
              <a:rPr lang="it-IT" sz="2600" dirty="0"/>
              <a:t> </a:t>
            </a:r>
            <a:r>
              <a:rPr lang="it-IT" sz="2600" dirty="0" err="1"/>
              <a:t>role</a:t>
            </a:r>
            <a:r>
              <a:rPr lang="it-IT" sz="2600" dirty="0"/>
              <a:t> in </a:t>
            </a:r>
            <a:r>
              <a:rPr lang="it-IT" sz="2600" dirty="0" err="1"/>
              <a:t>regulating</a:t>
            </a:r>
            <a:r>
              <a:rPr lang="it-IT" sz="2600" dirty="0"/>
              <a:t> ULK1 </a:t>
            </a:r>
            <a:r>
              <a:rPr lang="it-IT" sz="2600" dirty="0" err="1"/>
              <a:t>activity</a:t>
            </a:r>
            <a:r>
              <a:rPr lang="it-IT" sz="2600" dirty="0"/>
              <a:t>, AMPK </a:t>
            </a:r>
            <a:r>
              <a:rPr lang="it-IT" sz="2600" dirty="0" err="1"/>
              <a:t>is</a:t>
            </a:r>
            <a:r>
              <a:rPr lang="it-IT" sz="2600" dirty="0"/>
              <a:t> </a:t>
            </a:r>
            <a:r>
              <a:rPr lang="it-IT" sz="2600" dirty="0" err="1"/>
              <a:t>also</a:t>
            </a:r>
            <a:r>
              <a:rPr lang="it-IT" sz="2600" dirty="0"/>
              <a:t> </a:t>
            </a:r>
            <a:r>
              <a:rPr lang="it-IT" sz="2600" dirty="0" err="1"/>
              <a:t>involved</a:t>
            </a:r>
            <a:r>
              <a:rPr lang="it-IT" sz="2600" dirty="0"/>
              <a:t> in the </a:t>
            </a:r>
            <a:r>
              <a:rPr lang="it-IT" sz="2600" dirty="0" err="1"/>
              <a:t>regulation</a:t>
            </a:r>
            <a:r>
              <a:rPr lang="it-IT" sz="2600" dirty="0"/>
              <a:t> of PI3K </a:t>
            </a:r>
            <a:r>
              <a:rPr lang="it-IT" sz="2600" dirty="0" err="1"/>
              <a:t>complex</a:t>
            </a:r>
            <a:r>
              <a:rPr lang="it-IT" sz="2600" dirty="0"/>
              <a:t>, </a:t>
            </a:r>
            <a:r>
              <a:rPr lang="it-IT" sz="2600" dirty="0" err="1"/>
              <a:t>including</a:t>
            </a:r>
            <a:r>
              <a:rPr lang="it-IT" sz="2600" dirty="0"/>
              <a:t> VPS34 </a:t>
            </a:r>
            <a:r>
              <a:rPr lang="it-IT" sz="2600" dirty="0" err="1"/>
              <a:t>itself</a:t>
            </a:r>
            <a:r>
              <a:rPr lang="it-IT" sz="2600" dirty="0"/>
              <a:t>, </a:t>
            </a:r>
            <a:r>
              <a:rPr lang="it-IT" sz="2600" dirty="0" err="1"/>
              <a:t>which</a:t>
            </a:r>
            <a:r>
              <a:rPr lang="it-IT" sz="2600" dirty="0"/>
              <a:t> </a:t>
            </a:r>
            <a:r>
              <a:rPr lang="it-IT" sz="2600" dirty="0" err="1"/>
              <a:t>modifies</a:t>
            </a:r>
            <a:r>
              <a:rPr lang="it-IT" sz="2600" dirty="0"/>
              <a:t> </a:t>
            </a:r>
            <a:r>
              <a:rPr lang="it-IT" sz="2600" dirty="0" err="1"/>
              <a:t>their</a:t>
            </a:r>
            <a:r>
              <a:rPr lang="it-IT" sz="2600" dirty="0"/>
              <a:t> </a:t>
            </a:r>
            <a:r>
              <a:rPr lang="it-IT" sz="2600" dirty="0" err="1"/>
              <a:t>affinity</a:t>
            </a:r>
            <a:r>
              <a:rPr lang="it-IT" sz="2600" dirty="0"/>
              <a:t> for </a:t>
            </a:r>
            <a:r>
              <a:rPr lang="it-IT" sz="2600" dirty="0" err="1"/>
              <a:t>other</a:t>
            </a:r>
            <a:r>
              <a:rPr lang="it-IT" sz="2600" dirty="0"/>
              <a:t> </a:t>
            </a:r>
            <a:r>
              <a:rPr lang="it-IT" sz="2600" dirty="0" err="1"/>
              <a:t>components</a:t>
            </a:r>
            <a:r>
              <a:rPr lang="it-IT" sz="2600" dirty="0"/>
              <a:t> of the </a:t>
            </a:r>
            <a:r>
              <a:rPr lang="it-IT" sz="2600" dirty="0" err="1"/>
              <a:t>complex</a:t>
            </a:r>
            <a:r>
              <a:rPr lang="it-IT" sz="2600" dirty="0"/>
              <a:t>.</a:t>
            </a:r>
          </a:p>
          <a:p>
            <a:pPr algn="just">
              <a:lnSpc>
                <a:spcPct val="120000"/>
              </a:lnSpc>
            </a:pPr>
            <a:endParaRPr lang="it-IT" sz="2600" dirty="0"/>
          </a:p>
          <a:p>
            <a:pPr algn="just">
              <a:lnSpc>
                <a:spcPct val="120000"/>
              </a:lnSpc>
            </a:pPr>
            <a:r>
              <a:rPr lang="it-IT" sz="2600" dirty="0"/>
              <a:t>AMPK </a:t>
            </a:r>
            <a:r>
              <a:rPr lang="it-IT" sz="2600" dirty="0" err="1"/>
              <a:t>phosphorylation</a:t>
            </a:r>
            <a:r>
              <a:rPr lang="it-IT" sz="2600" dirty="0"/>
              <a:t> of Beclin1 </a:t>
            </a:r>
            <a:r>
              <a:rPr lang="it-IT" sz="2600" dirty="0" err="1"/>
              <a:t>increases</a:t>
            </a:r>
            <a:r>
              <a:rPr lang="it-IT" sz="2600" dirty="0"/>
              <a:t> Beclin1 </a:t>
            </a:r>
            <a:r>
              <a:rPr lang="it-IT" sz="2600" dirty="0" err="1"/>
              <a:t>binding</a:t>
            </a:r>
            <a:r>
              <a:rPr lang="it-IT" sz="2600" dirty="0"/>
              <a:t> to VPS34 and ATG14, </a:t>
            </a:r>
            <a:r>
              <a:rPr lang="it-IT" sz="2600" dirty="0" err="1"/>
              <a:t>which</a:t>
            </a:r>
            <a:r>
              <a:rPr lang="it-IT" sz="2600" dirty="0"/>
              <a:t> </a:t>
            </a:r>
            <a:r>
              <a:rPr lang="it-IT" sz="2600" dirty="0" err="1"/>
              <a:t>promotes</a:t>
            </a:r>
            <a:r>
              <a:rPr lang="it-IT" sz="2600" dirty="0"/>
              <a:t> </a:t>
            </a:r>
            <a:r>
              <a:rPr lang="it-IT" sz="2600" dirty="0" err="1"/>
              <a:t>higher</a:t>
            </a:r>
            <a:r>
              <a:rPr lang="it-IT" sz="2600" dirty="0"/>
              <a:t> </a:t>
            </a:r>
            <a:r>
              <a:rPr lang="it-IT" sz="2600" dirty="0" err="1"/>
              <a:t>autophagy</a:t>
            </a:r>
            <a:r>
              <a:rPr lang="it-IT" sz="2600" dirty="0"/>
              <a:t> </a:t>
            </a:r>
            <a:r>
              <a:rPr lang="it-IT" sz="2600" dirty="0" err="1"/>
              <a:t>activity</a:t>
            </a:r>
            <a:r>
              <a:rPr lang="it-IT" sz="2600" dirty="0"/>
              <a:t> </a:t>
            </a:r>
            <a:r>
              <a:rPr lang="it-IT" sz="2600" dirty="0" err="1"/>
              <a:t>upon</a:t>
            </a:r>
            <a:r>
              <a:rPr lang="it-IT" sz="2600" dirty="0"/>
              <a:t> </a:t>
            </a:r>
            <a:r>
              <a:rPr lang="it-IT" sz="2600" dirty="0" err="1"/>
              <a:t>glucose</a:t>
            </a:r>
            <a:r>
              <a:rPr lang="it-IT" sz="2600" dirty="0"/>
              <a:t> </a:t>
            </a:r>
            <a:r>
              <a:rPr lang="it-IT" sz="2600" dirty="0" err="1"/>
              <a:t>withdrawal</a:t>
            </a:r>
            <a:r>
              <a:rPr lang="it-IT" sz="2600" dirty="0"/>
              <a:t>.</a:t>
            </a:r>
          </a:p>
          <a:p>
            <a:pPr algn="just">
              <a:lnSpc>
                <a:spcPct val="120000"/>
              </a:lnSpc>
            </a:pPr>
            <a:endParaRPr lang="it-IT" sz="2600" dirty="0"/>
          </a:p>
          <a:p>
            <a:pPr algn="just">
              <a:lnSpc>
                <a:spcPct val="120000"/>
              </a:lnSpc>
            </a:pPr>
            <a:r>
              <a:rPr lang="it-IT" sz="2600" dirty="0"/>
              <a:t> ULK1 </a:t>
            </a:r>
            <a:r>
              <a:rPr lang="it-IT" sz="2600" dirty="0" err="1"/>
              <a:t>itself</a:t>
            </a:r>
            <a:r>
              <a:rPr lang="it-IT" sz="2600" dirty="0"/>
              <a:t> </a:t>
            </a:r>
            <a:r>
              <a:rPr lang="it-IT" sz="2600" dirty="0" err="1"/>
              <a:t>exerts</a:t>
            </a:r>
            <a:r>
              <a:rPr lang="it-IT" sz="2600" dirty="0"/>
              <a:t> </a:t>
            </a:r>
            <a:r>
              <a:rPr lang="it-IT" sz="2600" dirty="0" err="1"/>
              <a:t>its</a:t>
            </a:r>
            <a:r>
              <a:rPr lang="it-IT" sz="2600" dirty="0"/>
              <a:t> pro-</a:t>
            </a:r>
            <a:r>
              <a:rPr lang="it-IT" sz="2600" dirty="0" err="1"/>
              <a:t>autophagic</a:t>
            </a:r>
            <a:r>
              <a:rPr lang="it-IT" sz="2600" dirty="0"/>
              <a:t> </a:t>
            </a:r>
            <a:r>
              <a:rPr lang="it-IT" sz="2600" dirty="0" err="1"/>
              <a:t>activity</a:t>
            </a:r>
            <a:r>
              <a:rPr lang="it-IT" sz="2600" dirty="0"/>
              <a:t> by </a:t>
            </a:r>
            <a:r>
              <a:rPr lang="it-IT" sz="2600" dirty="0" err="1"/>
              <a:t>phosphorylating</a:t>
            </a:r>
            <a:r>
              <a:rPr lang="it-IT" sz="2600" dirty="0"/>
              <a:t> </a:t>
            </a:r>
            <a:r>
              <a:rPr lang="it-IT" sz="2600" dirty="0" err="1"/>
              <a:t>several</a:t>
            </a:r>
            <a:r>
              <a:rPr lang="it-IT" sz="2600" dirty="0"/>
              <a:t> </a:t>
            </a:r>
            <a:r>
              <a:rPr lang="it-IT" sz="2600" dirty="0" err="1"/>
              <a:t>components</a:t>
            </a:r>
            <a:r>
              <a:rPr lang="it-IT" sz="2600" dirty="0"/>
              <a:t> of </a:t>
            </a:r>
            <a:r>
              <a:rPr lang="it-IT" sz="2600" dirty="0" err="1"/>
              <a:t>this</a:t>
            </a:r>
            <a:r>
              <a:rPr lang="it-IT" sz="2600" dirty="0"/>
              <a:t> </a:t>
            </a:r>
            <a:r>
              <a:rPr lang="it-IT" sz="2600" dirty="0" err="1"/>
              <a:t>complex</a:t>
            </a:r>
            <a:r>
              <a:rPr lang="it-IT" sz="2600" dirty="0"/>
              <a:t>, </a:t>
            </a:r>
            <a:r>
              <a:rPr lang="it-IT" sz="2600" dirty="0" err="1"/>
              <a:t>including</a:t>
            </a:r>
            <a:r>
              <a:rPr lang="it-IT" sz="2600" dirty="0"/>
              <a:t> Beclin1, AMBRA1, or the </a:t>
            </a:r>
            <a:r>
              <a:rPr lang="it-IT" sz="2600" dirty="0" err="1"/>
              <a:t>catalytic</a:t>
            </a:r>
            <a:r>
              <a:rPr lang="it-IT" sz="2600" dirty="0"/>
              <a:t> </a:t>
            </a:r>
            <a:r>
              <a:rPr lang="it-IT" sz="2600" dirty="0" err="1"/>
              <a:t>subunit</a:t>
            </a:r>
            <a:r>
              <a:rPr lang="it-IT" sz="2600" dirty="0"/>
              <a:t> VPS34.</a:t>
            </a:r>
          </a:p>
          <a:p>
            <a:pPr algn="just">
              <a:lnSpc>
                <a:spcPct val="120000"/>
              </a:lnSpc>
            </a:pPr>
            <a:endParaRPr lang="it-IT" sz="2600" dirty="0"/>
          </a:p>
          <a:p>
            <a:pPr algn="just">
              <a:lnSpc>
                <a:spcPct val="120000"/>
              </a:lnSpc>
            </a:pPr>
            <a:r>
              <a:rPr lang="it-IT" sz="2600" dirty="0"/>
              <a:t>AMPK can </a:t>
            </a:r>
            <a:r>
              <a:rPr lang="it-IT" sz="2600" dirty="0" err="1"/>
              <a:t>also</a:t>
            </a:r>
            <a:r>
              <a:rPr lang="it-IT" sz="2600" dirty="0"/>
              <a:t> </a:t>
            </a:r>
            <a:r>
              <a:rPr lang="it-IT" sz="2600" dirty="0" err="1"/>
              <a:t>influence</a:t>
            </a:r>
            <a:r>
              <a:rPr lang="it-IT" sz="2600" dirty="0"/>
              <a:t> </a:t>
            </a:r>
            <a:r>
              <a:rPr lang="it-IT" sz="2600" dirty="0" err="1"/>
              <a:t>autophagic</a:t>
            </a:r>
            <a:r>
              <a:rPr lang="it-IT" sz="2600" dirty="0"/>
              <a:t> </a:t>
            </a:r>
            <a:r>
              <a:rPr lang="it-IT" sz="2600" dirty="0" err="1"/>
              <a:t>activity</a:t>
            </a:r>
            <a:r>
              <a:rPr lang="it-IT" sz="2600" dirty="0"/>
              <a:t> by </a:t>
            </a:r>
            <a:r>
              <a:rPr lang="it-IT" sz="2600" dirty="0" err="1"/>
              <a:t>specific</a:t>
            </a:r>
            <a:r>
              <a:rPr lang="it-IT" sz="2600" dirty="0"/>
              <a:t> </a:t>
            </a:r>
            <a:r>
              <a:rPr lang="it-IT" sz="2600" dirty="0" err="1"/>
              <a:t>phosphorylation</a:t>
            </a:r>
            <a:r>
              <a:rPr lang="it-IT" sz="2600" dirty="0"/>
              <a:t> of ATG9, the </a:t>
            </a:r>
            <a:r>
              <a:rPr lang="it-IT" sz="2600" dirty="0" err="1"/>
              <a:t>transmembrane</a:t>
            </a:r>
            <a:r>
              <a:rPr lang="it-IT" sz="2600" dirty="0"/>
              <a:t> </a:t>
            </a:r>
            <a:r>
              <a:rPr lang="it-IT" sz="2600" dirty="0" err="1"/>
              <a:t>protein</a:t>
            </a:r>
            <a:r>
              <a:rPr lang="it-IT" sz="2600" dirty="0"/>
              <a:t> </a:t>
            </a:r>
            <a:r>
              <a:rPr lang="it-IT" sz="2600" dirty="0" err="1"/>
              <a:t>involved</a:t>
            </a:r>
            <a:r>
              <a:rPr lang="it-IT" sz="2600" dirty="0"/>
              <a:t> in </a:t>
            </a:r>
            <a:r>
              <a:rPr lang="it-IT" sz="2600" dirty="0" err="1"/>
              <a:t>autophagosome</a:t>
            </a:r>
            <a:r>
              <a:rPr lang="it-IT" sz="2600" dirty="0"/>
              <a:t> </a:t>
            </a:r>
            <a:r>
              <a:rPr lang="it-IT" sz="2600" dirty="0" err="1"/>
              <a:t>biogenesis</a:t>
            </a:r>
            <a:r>
              <a:rPr lang="it-IT" sz="2600" dirty="0"/>
              <a:t> by </a:t>
            </a:r>
            <a:r>
              <a:rPr lang="it-IT" sz="2600" dirty="0" err="1"/>
              <a:t>supplying</a:t>
            </a:r>
            <a:r>
              <a:rPr lang="it-IT" sz="2600" dirty="0"/>
              <a:t> </a:t>
            </a:r>
            <a:r>
              <a:rPr lang="it-IT" sz="2600" dirty="0" err="1"/>
              <a:t>vesicles</a:t>
            </a:r>
            <a:r>
              <a:rPr lang="it-IT" sz="2600" dirty="0"/>
              <a:t> </a:t>
            </a:r>
            <a:r>
              <a:rPr lang="it-IT" sz="2600" dirty="0" err="1"/>
              <a:t>which</a:t>
            </a:r>
            <a:r>
              <a:rPr lang="it-IT" sz="2600" dirty="0"/>
              <a:t> </a:t>
            </a:r>
            <a:r>
              <a:rPr lang="it-IT" sz="2600" dirty="0" err="1"/>
              <a:t>contribute</a:t>
            </a:r>
            <a:r>
              <a:rPr lang="it-IT" sz="2600" dirty="0"/>
              <a:t> to </a:t>
            </a:r>
            <a:r>
              <a:rPr lang="it-IT" sz="2600" dirty="0" err="1"/>
              <a:t>autophagosome</a:t>
            </a:r>
            <a:r>
              <a:rPr lang="it-IT" sz="2600" dirty="0"/>
              <a:t> </a:t>
            </a:r>
            <a:r>
              <a:rPr lang="it-IT" sz="2600" dirty="0" err="1"/>
              <a:t>elongation</a:t>
            </a:r>
            <a:r>
              <a:rPr lang="it-IT" sz="2600" dirty="0"/>
              <a:t>. In </a:t>
            </a:r>
            <a:r>
              <a:rPr lang="it-IT" sz="2600" dirty="0" err="1"/>
              <a:t>fact</a:t>
            </a:r>
            <a:r>
              <a:rPr lang="it-IT" sz="2600" dirty="0"/>
              <a:t>, AMPK-</a:t>
            </a:r>
            <a:r>
              <a:rPr lang="it-IT" sz="2600" dirty="0" err="1"/>
              <a:t>mediated</a:t>
            </a:r>
            <a:r>
              <a:rPr lang="it-IT" sz="2600" dirty="0"/>
              <a:t> </a:t>
            </a:r>
            <a:r>
              <a:rPr lang="it-IT" sz="2600" dirty="0" err="1"/>
              <a:t>phosphorylation</a:t>
            </a:r>
            <a:r>
              <a:rPr lang="it-IT" sz="2600" dirty="0"/>
              <a:t> in Ser761 of ATG9 </a:t>
            </a:r>
            <a:r>
              <a:rPr lang="it-IT" sz="2600" dirty="0" err="1"/>
              <a:t>increases</a:t>
            </a:r>
            <a:r>
              <a:rPr lang="it-IT" sz="2600" dirty="0"/>
              <a:t> </a:t>
            </a:r>
            <a:r>
              <a:rPr lang="it-IT" sz="2600" dirty="0" err="1"/>
              <a:t>recruitment</a:t>
            </a:r>
            <a:r>
              <a:rPr lang="it-IT" sz="2600" dirty="0"/>
              <a:t> of ATG9A (and ATG9-containing </a:t>
            </a:r>
            <a:r>
              <a:rPr lang="it-IT" sz="2600" dirty="0" err="1"/>
              <a:t>vesicles</a:t>
            </a:r>
            <a:r>
              <a:rPr lang="it-IT" sz="2600" dirty="0"/>
              <a:t>) to LC3-positive </a:t>
            </a:r>
            <a:r>
              <a:rPr lang="it-IT" sz="2600" dirty="0" err="1"/>
              <a:t>autophagosomes</a:t>
            </a:r>
            <a:r>
              <a:rPr lang="it-IT" sz="2600" dirty="0"/>
              <a:t>, </a:t>
            </a:r>
            <a:r>
              <a:rPr lang="it-IT" sz="2600" dirty="0" err="1"/>
              <a:t>thus</a:t>
            </a:r>
            <a:r>
              <a:rPr lang="it-IT" sz="2600" dirty="0"/>
              <a:t> </a:t>
            </a:r>
            <a:r>
              <a:rPr lang="it-IT" sz="2600" dirty="0" err="1"/>
              <a:t>enhancing</a:t>
            </a:r>
            <a:r>
              <a:rPr lang="it-IT" sz="2600" dirty="0"/>
              <a:t> </a:t>
            </a:r>
            <a:r>
              <a:rPr lang="it-IT" sz="2600" dirty="0" err="1"/>
              <a:t>autophagosome</a:t>
            </a:r>
            <a:r>
              <a:rPr lang="it-IT" sz="2600" dirty="0"/>
              <a:t> </a:t>
            </a:r>
            <a:r>
              <a:rPr lang="it-IT" sz="2600" dirty="0" err="1"/>
              <a:t>biogenesis</a:t>
            </a:r>
            <a:r>
              <a:rPr lang="it-IT" sz="2600" dirty="0"/>
              <a:t>.</a:t>
            </a:r>
          </a:p>
          <a:p>
            <a:pPr algn="just">
              <a:lnSpc>
                <a:spcPct val="120000"/>
              </a:lnSpc>
            </a:pPr>
            <a:endParaRPr lang="it-IT" sz="2600" dirty="0"/>
          </a:p>
          <a:p>
            <a:pPr algn="just">
              <a:lnSpc>
                <a:spcPct val="120000"/>
              </a:lnSpc>
            </a:pPr>
            <a:endParaRPr lang="it-IT" sz="2600" dirty="0"/>
          </a:p>
          <a:p>
            <a:pPr algn="just">
              <a:lnSpc>
                <a:spcPct val="120000"/>
              </a:lnSpc>
            </a:pPr>
            <a:endParaRPr lang="it-IT" sz="2600" dirty="0"/>
          </a:p>
          <a:p>
            <a:endParaRPr lang="it-IT" dirty="0"/>
          </a:p>
        </p:txBody>
      </p:sp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2015364" y="99199"/>
            <a:ext cx="8436596" cy="58477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AMPK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Regulates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Class III PI3K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Complex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3432122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C8EF0C8-C4E1-0A4A-8085-99A67D577E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2" r="1780"/>
          <a:stretch/>
        </p:blipFill>
        <p:spPr>
          <a:xfrm>
            <a:off x="2412460" y="855539"/>
            <a:ext cx="7286017" cy="5837093"/>
          </a:xfrm>
          <a:prstGeom prst="rect">
            <a:avLst/>
          </a:prstGeom>
        </p:spPr>
      </p:pic>
      <p:sp>
        <p:nvSpPr>
          <p:cNvPr id="4" name="Text Box 35">
            <a:extLst>
              <a:ext uri="{FF2B5EF4-FFF2-40B4-BE49-F238E27FC236}">
                <a16:creationId xmlns:a16="http://schemas.microsoft.com/office/drawing/2014/main" id="{58613BC4-0A1A-884A-AD71-A3734F157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6707" y="154028"/>
            <a:ext cx="7797521" cy="58477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Role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of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autophagy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in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various</a:t>
            </a:r>
            <a:r>
              <a:rPr lang="it-IT" sz="32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it-IT" sz="3200" b="1" dirty="0" err="1">
                <a:solidFill>
                  <a:srgbClr val="000099"/>
                </a:solidFill>
                <a:cs typeface="Arial" charset="0"/>
              </a:rPr>
              <a:t>diseases</a:t>
            </a:r>
            <a:endParaRPr lang="it-IT" sz="3200" b="1" dirty="0">
              <a:solidFill>
                <a:srgbClr val="00009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2000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1428</Words>
  <Application>Microsoft Macintosh PowerPoint</Application>
  <PresentationFormat>Widescreen</PresentationFormat>
  <Paragraphs>106</Paragraphs>
  <Slides>13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MinionPro</vt:lpstr>
      <vt:lpstr>Verdana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paola.coccetti@unimib.it</dc:creator>
  <cp:lastModifiedBy>paola.coccetti@unimib.it</cp:lastModifiedBy>
  <cp:revision>20</cp:revision>
  <dcterms:created xsi:type="dcterms:W3CDTF">2018-12-21T16:15:09Z</dcterms:created>
  <dcterms:modified xsi:type="dcterms:W3CDTF">2022-12-20T13:19:59Z</dcterms:modified>
</cp:coreProperties>
</file>