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0"/>
  </p:notesMasterIdLst>
  <p:sldIdLst>
    <p:sldId id="269" r:id="rId3"/>
    <p:sldId id="257" r:id="rId4"/>
    <p:sldId id="262" r:id="rId5"/>
    <p:sldId id="261" r:id="rId6"/>
    <p:sldId id="258" r:id="rId7"/>
    <p:sldId id="259" r:id="rId8"/>
    <p:sldId id="265" r:id="rId9"/>
    <p:sldId id="260" r:id="rId10"/>
    <p:sldId id="263" r:id="rId11"/>
    <p:sldId id="271" r:id="rId12"/>
    <p:sldId id="270" r:id="rId13"/>
    <p:sldId id="266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5239-9431-4E0F-9AD9-6F8DFD741CEA}" type="datetimeFigureOut">
              <a:rPr lang="fr-FR" smtClean="0"/>
              <a:t>21/12/2022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FF67-7566-4AF2-955E-9E4E1B020AE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27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A2060-594C-4C94-961F-7E0569A6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056-3E82-4204-A054-C3F027E0A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45A4A7-020A-4438-AE76-4D5CD21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3F6-6AED-4EAB-8DBD-B796F84F2869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87D1C-FE11-4C73-87FB-BD3A106C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02D974-FA4E-4030-8B17-B0E777ED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5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A28FB-7CBC-4633-8232-1E2C674F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C313C1-31D0-455F-8645-2DEA9972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EAFEE4-48B7-4B20-9417-EBF785F0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76C9-EC41-425C-9F15-0C4830A06725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AB2155-7E4E-48CB-A596-F7118712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0D984E-1D7B-488F-B6B3-A55477E3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3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1FC7ED-C0E6-4ED5-8640-09090C0AF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413364-377D-484E-82D1-1149BCF7B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880FF1-CC8A-41F1-895A-CBC6D0C6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CC58-E442-4B86-ADF3-F126BBE67FFC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80C577-3E19-4212-BF0C-2D24120E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76FF53-D742-4E99-9BD1-AF602F92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82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52CF4-480F-4933-BE09-823A673B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2ED65C-6811-47D3-A23E-1526B7DB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F298D6-16AB-4CD4-B10D-BC0FD59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9B01-8EFD-4D01-AAD7-9FC73869A523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BFEC7-CC06-4235-BA21-20C3649D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7115C-68B0-4FF5-9422-4CDC60BE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206-6DE1-44D5-AC8D-67322A5C0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38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59E4-0569-4EDF-B376-3B732450A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592376-E72F-409F-A119-A8F1FE588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486F4D-ED24-4723-9D43-3984807F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8A58-AC46-4670-A61F-FAB0AB7E0E74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343F02-93CD-428D-90AE-BB764A35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DED81E-71CE-4699-9452-71F3BB7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C206-6DE1-44D5-AC8D-67322A5C0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34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AC514-535A-47D5-949C-1F76F618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E677E-C555-4CA3-803D-05C8A4D1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302ED-6A15-4295-94D0-DB81CE73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E797-27EA-4755-BAEA-6D84006A0C2E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1C58CC-C9CD-4DAB-A026-75190FE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0CB30E-F8C0-47EB-9ADC-D356B087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8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3BB0D-3D5F-482B-A9B4-C282B3F3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B8F603-76A1-45F0-B2DD-677B253C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27310-8C42-41D1-BCAB-363FC142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EF22-46E0-4733-8F46-4C94DD54C56A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B8EC61-E810-4176-BF09-32A94653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A200E-6D40-4FE8-A793-4D61724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1E69A-17DB-46BB-B5F8-459C6155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86712-11F1-4DA9-A9CB-E1059C43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32F670-77AD-471E-9276-079DC2AE8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EA59DA-D5B3-4E3B-A0A7-650ECAE6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D4FC-F88D-4FCE-B2C8-8ADEDD640025}" type="datetime1">
              <a:rPr lang="it-IT" smtClean="0"/>
              <a:t>21/12/2022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3DC9A9-F1CF-4E66-A79F-662519A7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C6485-2CC3-4C20-9949-7230189B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15E8B-9EC4-4687-B2F0-685E5F27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A1EE16-C1D1-43B2-BE5E-9B5B1860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E2559C-B711-43A7-B8AE-D460FD57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476163-139E-4F13-B595-78ED56DD6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68AE5E-6974-42A5-9DDA-4FE7F4894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4C5B97-80F4-420F-ADE2-CDFADB1C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367A-A257-449A-AFFC-2AEE9DA27D61}" type="datetime1">
              <a:rPr lang="it-IT" smtClean="0"/>
              <a:t>21/12/2022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7ABA89-1D24-4E80-A17C-05AFAF17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43EC63-5751-4003-9EF9-AFA88E1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21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958A8-62B5-45AC-82E7-B924C9BB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B3FDC4-31CC-4C89-B678-A794A078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A805-E70E-46E2-B7C7-8F70D905DD69}" type="datetime1">
              <a:rPr lang="it-IT" smtClean="0"/>
              <a:t>21/12/2022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9AA2BB-2085-4F21-AFCC-2D1D12EB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4AEE45-07E8-4C32-B260-6D882EC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A9A021-89C7-487B-B27A-D1C95395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6B2-AEA5-4121-B260-76AF59EB746C}" type="datetime1">
              <a:rPr lang="it-IT" smtClean="0"/>
              <a:t>21/12/2022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5E5989-6727-4FF0-AEB0-4A17975B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D25B1A-F140-4DC4-952D-1C19EFEC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27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58D9F-8E12-4321-81B4-A43A03A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C31E4-5C50-454B-BA58-6FC32864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C52267-050B-4825-A333-F9D54F73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0F151C-194A-48E1-9BF0-C0DE56C6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28C1-D9CA-4E19-8EC2-D0FBE4B5B00B}" type="datetime1">
              <a:rPr lang="it-IT" smtClean="0"/>
              <a:t>21/12/2022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EBF399-F91E-4468-8685-5378529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6F3948-B8AF-47E1-B325-C049880A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17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39451-8618-43D0-9387-A352EAEE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8E989D-1485-4896-B6AF-B1604248D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BD54B7-7AA1-45D6-BEC4-366D2AAC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163D0-F9CE-42C2-ADCF-26CF0A6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8081-2C2B-40A4-9487-44A31223B7F6}" type="datetime1">
              <a:rPr lang="it-IT" smtClean="0"/>
              <a:t>21/12/2022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3C6A39-E8FB-40ED-BBFD-86C41687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871E63-7FF0-4BD0-9E38-AB338F40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7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770F70D-15C2-4249-9E25-2D5CE54F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07BDBB-6FD8-482F-B307-18C11CBB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A43D1-AB4F-41F2-A221-E0F03FA78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1E1B-C4A6-43BA-9B20-CDC384FE7C35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C6CA40-CE21-4E19-9D7F-13B3F5EA2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0706C1-E64F-4402-961B-AD6E1A38E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6CD0-7628-4DEA-B75D-ED0101611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516091-0959-489D-9DC7-B1EF4970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94F3AC-4434-41AA-A1DF-CCCB0A0E7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E95D2C-0F3F-4A66-A2CE-12C1FFE7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7082-80DE-4765-97C6-9F49533EF838}" type="datetime1">
              <a:rPr lang="it-IT" smtClean="0"/>
              <a:t>21/12/2022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903A8A-D932-4C1D-BA73-DBC8FFCF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6E9E6E-B0A0-4AA5-82CB-CFF51C706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C206-6DE1-44D5-AC8D-67322A5C0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147A72-1BD8-4061-9BF2-F623C55A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5" b="1961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160415-5720-4A37-96F6-36A4280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9430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E608FA-EB4B-4B92-9B95-0E43C440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Les temps composés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BEB363-EC25-4BE3-AFC4-98347ADF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sz="2000"/>
              <a:t>Avec le présent, l’imparfait et le futur des verbes </a:t>
            </a:r>
            <a:r>
              <a:rPr lang="it-IT" sz="2000" b="1"/>
              <a:t>être</a:t>
            </a:r>
            <a:r>
              <a:rPr lang="it-IT" sz="2000"/>
              <a:t> et </a:t>
            </a:r>
            <a:r>
              <a:rPr lang="it-IT" sz="2000" b="1"/>
              <a:t>avoir</a:t>
            </a:r>
            <a:r>
              <a:rPr lang="it-IT" sz="2000"/>
              <a:t> suivis du </a:t>
            </a:r>
            <a:r>
              <a:rPr lang="it-IT" sz="2000">
                <a:solidFill>
                  <a:srgbClr val="FF0000"/>
                </a:solidFill>
              </a:rPr>
              <a:t>participe passé</a:t>
            </a:r>
            <a:r>
              <a:rPr lang="it-IT" sz="2000"/>
              <a:t>, on obtient tous les temps composés de l’indicatif.</a:t>
            </a:r>
          </a:p>
          <a:p>
            <a:pPr marL="0" indent="0">
              <a:buNone/>
            </a:pPr>
            <a:r>
              <a:rPr lang="it-IT" sz="2000" b="1"/>
              <a:t>Exemple</a:t>
            </a:r>
            <a:r>
              <a:rPr lang="it-IT" sz="2000"/>
              <a:t> : le verbe </a:t>
            </a:r>
            <a:r>
              <a:rPr lang="it-IT" sz="2000" b="1"/>
              <a:t>manger</a:t>
            </a:r>
            <a:r>
              <a:rPr lang="it-IT" sz="2000"/>
              <a:t> </a:t>
            </a:r>
            <a:r>
              <a:rPr lang="it-IT" sz="1600"/>
              <a:t>→</a:t>
            </a:r>
            <a:r>
              <a:rPr lang="it-IT" sz="2000"/>
              <a:t> participe passé </a:t>
            </a:r>
            <a:r>
              <a:rPr lang="it-IT" sz="1600"/>
              <a:t>→</a:t>
            </a:r>
            <a:r>
              <a:rPr lang="it-IT" sz="2000"/>
              <a:t> </a:t>
            </a:r>
            <a:r>
              <a:rPr lang="it-IT" sz="2000">
                <a:solidFill>
                  <a:srgbClr val="FF0000"/>
                </a:solidFill>
              </a:rPr>
              <a:t>mangé</a:t>
            </a:r>
          </a:p>
          <a:p>
            <a:pPr lvl="6"/>
            <a:r>
              <a:rPr lang="it-IT" sz="2000"/>
              <a:t>Passé composé : J’ai mangé</a:t>
            </a:r>
          </a:p>
          <a:p>
            <a:pPr lvl="6"/>
            <a:r>
              <a:rPr lang="it-IT" sz="2000"/>
              <a:t>Plus-que-parfait : J’avais mangé</a:t>
            </a:r>
          </a:p>
          <a:p>
            <a:pPr lvl="6">
              <a:spcAft>
                <a:spcPts val="1200"/>
              </a:spcAft>
            </a:pPr>
            <a:r>
              <a:rPr lang="it-IT" sz="2000"/>
              <a:t>Futur antérieur : J’aurai mangé</a:t>
            </a:r>
          </a:p>
          <a:p>
            <a:pPr marL="0" indent="0">
              <a:buNone/>
            </a:pPr>
            <a:r>
              <a:rPr lang="it-IT" sz="2000" b="1"/>
              <a:t>Exemple</a:t>
            </a:r>
            <a:r>
              <a:rPr lang="it-IT" sz="2000"/>
              <a:t> : le verbe </a:t>
            </a:r>
            <a:r>
              <a:rPr lang="it-IT" sz="2000" b="1"/>
              <a:t>aller</a:t>
            </a:r>
            <a:r>
              <a:rPr lang="it-IT" sz="2000"/>
              <a:t> </a:t>
            </a:r>
            <a:r>
              <a:rPr lang="it-IT" sz="1600"/>
              <a:t>→</a:t>
            </a:r>
            <a:r>
              <a:rPr lang="it-IT" sz="2000"/>
              <a:t> participe passé </a:t>
            </a:r>
            <a:r>
              <a:rPr lang="it-IT" sz="1600"/>
              <a:t>→</a:t>
            </a:r>
            <a:r>
              <a:rPr lang="it-IT" sz="2000"/>
              <a:t> </a:t>
            </a:r>
            <a:r>
              <a:rPr lang="it-IT" sz="2000">
                <a:solidFill>
                  <a:srgbClr val="FF0000"/>
                </a:solidFill>
              </a:rPr>
              <a:t>allé</a:t>
            </a:r>
          </a:p>
          <a:p>
            <a:pPr lvl="6"/>
            <a:r>
              <a:rPr lang="it-IT" sz="2000"/>
              <a:t>Passé composé : Je suis allé</a:t>
            </a:r>
          </a:p>
          <a:p>
            <a:pPr lvl="6"/>
            <a:r>
              <a:rPr lang="it-IT" sz="2000"/>
              <a:t>Plus-que-parfait : J’étais allé</a:t>
            </a:r>
          </a:p>
          <a:p>
            <a:pPr lvl="6"/>
            <a:r>
              <a:rPr lang="it-IT" sz="2000"/>
              <a:t>Futur antérieur : Je serai allé</a:t>
            </a:r>
            <a:endParaRPr lang="fr-FR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0AF48C-5FCD-42F8-9625-15D9FF30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8619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72200-DFA7-4FCD-92FC-9F290E2B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b="1"/>
              <a:t>Complétez avec les verbes indiqués au futur simple. </a:t>
            </a:r>
          </a:p>
          <a:p>
            <a:pPr marL="0" indent="0">
              <a:buNone/>
            </a:pPr>
            <a:r>
              <a:rPr lang="fr-FR" sz="2000"/>
              <a:t>1. revenir / amener </a:t>
            </a:r>
          </a:p>
          <a:p>
            <a:pPr marL="0" indent="0">
              <a:buNone/>
            </a:pPr>
            <a:r>
              <a:rPr lang="fr-FR" sz="2000"/>
              <a:t>- Quand je …………………. en France, j’……………….. ma fille.</a:t>
            </a:r>
          </a:p>
          <a:p>
            <a:pPr marL="0" indent="0">
              <a:buNone/>
            </a:pPr>
            <a:r>
              <a:rPr lang="fr-FR" sz="2000"/>
              <a:t>2. trouver / être </a:t>
            </a:r>
          </a:p>
          <a:p>
            <a:pPr marL="0" indent="0">
              <a:buNone/>
            </a:pPr>
            <a:r>
              <a:rPr lang="fr-FR" sz="2000"/>
              <a:t>Quand tu ………………… cette lettre, je …………….. loin.</a:t>
            </a:r>
          </a:p>
          <a:p>
            <a:pPr marL="0" indent="0">
              <a:buNone/>
            </a:pPr>
            <a:r>
              <a:rPr lang="fr-FR" sz="2000"/>
              <a:t>3. venir / manger </a:t>
            </a:r>
          </a:p>
          <a:p>
            <a:pPr marL="0" indent="0">
              <a:buNone/>
            </a:pPr>
            <a:r>
              <a:rPr lang="fr-FR" sz="2000"/>
              <a:t>Quand vous …………………….. chez nous, on …………………….. dans le jardin.</a:t>
            </a:r>
          </a:p>
          <a:p>
            <a:pPr marL="0" indent="0">
              <a:buNone/>
            </a:pPr>
            <a:r>
              <a:rPr lang="fr-FR" sz="2000"/>
              <a:t>4. avoir / passer</a:t>
            </a:r>
          </a:p>
          <a:p>
            <a:pPr marL="0" indent="0">
              <a:buNone/>
            </a:pPr>
            <a:r>
              <a:rPr lang="fr-FR" sz="2000"/>
              <a:t> Quand tu ……………….. 18 ans, tu …………………. le permis de conduire.</a:t>
            </a:r>
          </a:p>
          <a:p>
            <a:pPr marL="0" indent="0">
              <a:buNone/>
            </a:pPr>
            <a:r>
              <a:rPr lang="fr-FR" sz="2000"/>
              <a:t>5. faire / aller </a:t>
            </a:r>
          </a:p>
          <a:p>
            <a:pPr marL="0" indent="0">
              <a:buNone/>
            </a:pPr>
            <a:r>
              <a:rPr lang="fr-FR" sz="2000"/>
              <a:t>Quand il …………………. chaud, nous ………… à la plage.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899159-ED9D-44DD-9C91-029314D4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1539B1-EBFF-430D-9C81-0A304E68D416}"/>
              </a:ext>
            </a:extLst>
          </p:cNvPr>
          <p:cNvSpPr txBox="1"/>
          <p:nvPr/>
        </p:nvSpPr>
        <p:spPr>
          <a:xfrm>
            <a:off x="2105890" y="2493819"/>
            <a:ext cx="119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reviendrai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D04E0D-AE40-46A2-A344-73912745F804}"/>
              </a:ext>
            </a:extLst>
          </p:cNvPr>
          <p:cNvSpPr txBox="1"/>
          <p:nvPr/>
        </p:nvSpPr>
        <p:spPr>
          <a:xfrm>
            <a:off x="4765965" y="2503055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amènerai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14A953-665C-4139-A66F-3ED7E50240B3}"/>
              </a:ext>
            </a:extLst>
          </p:cNvPr>
          <p:cNvSpPr txBox="1"/>
          <p:nvPr/>
        </p:nvSpPr>
        <p:spPr>
          <a:xfrm>
            <a:off x="2152073" y="3232727"/>
            <a:ext cx="112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trouveras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017018-D222-4860-AD74-DDFD80E184C5}"/>
              </a:ext>
            </a:extLst>
          </p:cNvPr>
          <p:cNvSpPr txBox="1"/>
          <p:nvPr/>
        </p:nvSpPr>
        <p:spPr>
          <a:xfrm>
            <a:off x="4904509" y="3232727"/>
            <a:ext cx="7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serai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B3A6A2-3684-4B15-BE1E-6EC93225D88E}"/>
              </a:ext>
            </a:extLst>
          </p:cNvPr>
          <p:cNvSpPr txBox="1"/>
          <p:nvPr/>
        </p:nvSpPr>
        <p:spPr>
          <a:xfrm>
            <a:off x="2493819" y="3971636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viendrez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30F950-CCC8-4B72-8C8C-02771B65DEAD}"/>
              </a:ext>
            </a:extLst>
          </p:cNvPr>
          <p:cNvSpPr txBox="1"/>
          <p:nvPr/>
        </p:nvSpPr>
        <p:spPr>
          <a:xfrm>
            <a:off x="5569528" y="397163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mangera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C1CE0F-6945-4468-8253-E3B717A8DC57}"/>
              </a:ext>
            </a:extLst>
          </p:cNvPr>
          <p:cNvSpPr txBox="1"/>
          <p:nvPr/>
        </p:nvSpPr>
        <p:spPr>
          <a:xfrm>
            <a:off x="2124364" y="4729018"/>
            <a:ext cx="107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auras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C350CB-3010-4E56-8638-B2BC4BC0EA79}"/>
              </a:ext>
            </a:extLst>
          </p:cNvPr>
          <p:cNvSpPr txBox="1"/>
          <p:nvPr/>
        </p:nvSpPr>
        <p:spPr>
          <a:xfrm>
            <a:off x="4424219" y="4719781"/>
            <a:ext cx="1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passeras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CCEC2C-9FC9-4731-B745-B509D70CD794}"/>
              </a:ext>
            </a:extLst>
          </p:cNvPr>
          <p:cNvSpPr txBox="1"/>
          <p:nvPr/>
        </p:nvSpPr>
        <p:spPr>
          <a:xfrm>
            <a:off x="2050472" y="5467927"/>
            <a:ext cx="82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fera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DB2354-4A78-4479-ADFC-9D0A92933E35}"/>
              </a:ext>
            </a:extLst>
          </p:cNvPr>
          <p:cNvSpPr txBox="1"/>
          <p:nvPr/>
        </p:nvSpPr>
        <p:spPr>
          <a:xfrm>
            <a:off x="4553528" y="5467927"/>
            <a:ext cx="75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irons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2FC247-A2E4-47EF-AF6C-2D5C2D324886}"/>
              </a:ext>
            </a:extLst>
          </p:cNvPr>
          <p:cNvSpPr txBox="1"/>
          <p:nvPr/>
        </p:nvSpPr>
        <p:spPr>
          <a:xfrm>
            <a:off x="840509" y="775854"/>
            <a:ext cx="1059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latin typeface="+mj-lt"/>
              </a:rPr>
              <a:t>Exercice</a:t>
            </a:r>
            <a:endParaRPr lang="fr-FR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9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466F0-7C6B-452C-8A48-0B3D109A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584"/>
          </a:xfrm>
        </p:spPr>
        <p:txBody>
          <a:bodyPr>
            <a:normAutofit/>
          </a:bodyPr>
          <a:lstStyle/>
          <a:p>
            <a:r>
              <a:rPr lang="it-IT" sz="4000"/>
              <a:t>Exercice</a:t>
            </a:r>
            <a:endParaRPr lang="it-IT" sz="4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10E5697-5258-482B-89C8-303F0E164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150" y="1570615"/>
            <a:ext cx="8601075" cy="246459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981CFA-3B50-4DCE-A4DE-5484A2F4D7B5}"/>
              </a:ext>
            </a:extLst>
          </p:cNvPr>
          <p:cNvSpPr txBox="1"/>
          <p:nvPr/>
        </p:nvSpPr>
        <p:spPr>
          <a:xfrm>
            <a:off x="1994965" y="3947962"/>
            <a:ext cx="8114190" cy="214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/>
              <a:t>Samedi</a:t>
            </a:r>
            <a:r>
              <a:rPr lang="it-IT" sz="1500" dirty="0"/>
              <a:t> </a:t>
            </a:r>
            <a:r>
              <a:rPr lang="it-IT" sz="1500" dirty="0" err="1"/>
              <a:t>prochain</a:t>
            </a:r>
            <a:r>
              <a:rPr lang="it-IT" sz="1500" dirty="0"/>
              <a:t>, il </a:t>
            </a:r>
            <a:r>
              <a:rPr lang="it-IT" sz="1500" dirty="0" err="1">
                <a:solidFill>
                  <a:srgbClr val="0070C0"/>
                </a:solidFill>
              </a:rPr>
              <a:t>pleuvra</a:t>
            </a:r>
            <a:r>
              <a:rPr lang="it-IT" sz="1500" dirty="0"/>
              <a:t>, il </a:t>
            </a:r>
            <a:r>
              <a:rPr lang="it-IT" sz="1500" dirty="0">
                <a:solidFill>
                  <a:srgbClr val="0070C0"/>
                </a:solidFill>
              </a:rPr>
              <a:t>fera</a:t>
            </a:r>
            <a:r>
              <a:rPr lang="it-IT" sz="1500" dirty="0"/>
              <a:t> </a:t>
            </a:r>
            <a:r>
              <a:rPr lang="it-IT" sz="1500" dirty="0" err="1"/>
              <a:t>froid</a:t>
            </a:r>
            <a:r>
              <a:rPr lang="it-IT" sz="1500" dirty="0"/>
              <a:t> et il y </a:t>
            </a:r>
            <a:r>
              <a:rPr lang="it-IT" sz="1500" dirty="0">
                <a:solidFill>
                  <a:srgbClr val="0070C0"/>
                </a:solidFill>
              </a:rPr>
              <a:t>aura</a:t>
            </a:r>
            <a:r>
              <a:rPr lang="it-IT" sz="1500" dirty="0"/>
              <a:t> </a:t>
            </a:r>
            <a:r>
              <a:rPr lang="it-IT" sz="1500" dirty="0" err="1"/>
              <a:t>du</a:t>
            </a:r>
            <a:r>
              <a:rPr lang="it-IT" sz="1500" dirty="0"/>
              <a:t> </a:t>
            </a:r>
            <a:r>
              <a:rPr lang="it-IT" sz="1500" dirty="0" err="1"/>
              <a:t>brouillard</a:t>
            </a:r>
            <a:r>
              <a:rPr lang="it-IT" sz="1500" dirty="0"/>
              <a:t>, il </a:t>
            </a:r>
            <a:r>
              <a:rPr lang="it-IT" sz="1500" dirty="0" err="1">
                <a:solidFill>
                  <a:srgbClr val="0070C0"/>
                </a:solidFill>
              </a:rPr>
              <a:t>faudra</a:t>
            </a:r>
            <a:r>
              <a:rPr lang="it-IT" sz="1500" dirty="0"/>
              <a:t> </a:t>
            </a:r>
            <a:r>
              <a:rPr lang="it-IT" sz="1500" dirty="0" err="1"/>
              <a:t>faire</a:t>
            </a:r>
            <a:r>
              <a:rPr lang="it-IT" sz="1500" dirty="0"/>
              <a:t> </a:t>
            </a:r>
            <a:r>
              <a:rPr lang="it-IT" sz="1500" dirty="0" err="1"/>
              <a:t>attention</a:t>
            </a:r>
            <a:r>
              <a:rPr lang="it-IT" sz="1500" dirty="0"/>
              <a:t> sur la </a:t>
            </a:r>
            <a:r>
              <a:rPr lang="it-IT" sz="1500" dirty="0" err="1"/>
              <a:t>route</a:t>
            </a:r>
            <a:r>
              <a:rPr lang="it-IT" sz="1500" dirty="0"/>
              <a:t> </a:t>
            </a:r>
            <a:r>
              <a:rPr lang="it-IT" sz="1500" dirty="0" err="1"/>
              <a:t>quand</a:t>
            </a:r>
            <a:r>
              <a:rPr lang="it-IT" sz="1500" dirty="0"/>
              <a:t> </a:t>
            </a:r>
            <a:r>
              <a:rPr lang="it-IT" sz="1500" dirty="0" err="1"/>
              <a:t>vous</a:t>
            </a:r>
            <a:r>
              <a:rPr lang="it-IT" sz="1500" dirty="0"/>
              <a:t> </a:t>
            </a:r>
            <a:r>
              <a:rPr lang="it-IT" sz="1500" dirty="0" err="1">
                <a:solidFill>
                  <a:srgbClr val="0070C0"/>
                </a:solidFill>
              </a:rPr>
              <a:t>partirez</a:t>
            </a:r>
            <a:r>
              <a:rPr lang="it-IT" sz="1500" dirty="0"/>
              <a:t> en week-end. </a:t>
            </a:r>
          </a:p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/>
              <a:t>Les</a:t>
            </a:r>
            <a:r>
              <a:rPr lang="it-IT" sz="1500" dirty="0"/>
              <a:t> </a:t>
            </a:r>
            <a:r>
              <a:rPr lang="it-IT" sz="1500" dirty="0" err="1"/>
              <a:t>magasins</a:t>
            </a:r>
            <a:r>
              <a:rPr lang="it-IT" sz="1500" dirty="0"/>
              <a:t> </a:t>
            </a:r>
            <a:r>
              <a:rPr lang="it-IT" sz="1500" dirty="0" err="1">
                <a:solidFill>
                  <a:srgbClr val="0070C0"/>
                </a:solidFill>
              </a:rPr>
              <a:t>seront</a:t>
            </a:r>
            <a:r>
              <a:rPr lang="it-IT" sz="1500" dirty="0"/>
              <a:t> </a:t>
            </a:r>
            <a:r>
              <a:rPr lang="it-IT" sz="1500" dirty="0" err="1"/>
              <a:t>ouverts</a:t>
            </a:r>
            <a:r>
              <a:rPr lang="it-IT" sz="1500" dirty="0"/>
              <a:t> la </a:t>
            </a:r>
            <a:r>
              <a:rPr lang="it-IT" sz="1500" dirty="0" err="1"/>
              <a:t>veille</a:t>
            </a:r>
            <a:r>
              <a:rPr lang="it-IT" sz="1500" dirty="0"/>
              <a:t> de </a:t>
            </a:r>
            <a:r>
              <a:rPr lang="it-IT" sz="1500" dirty="0" err="1"/>
              <a:t>No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ël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achats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 Le 1°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janvier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mange-rons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dinde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saumon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et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champagne.</a:t>
            </a:r>
          </a:p>
          <a:p>
            <a:pPr marL="180000" indent="-180000">
              <a:lnSpc>
                <a:spcPct val="150000"/>
              </a:lnSpc>
              <a:buFont typeface="+mj-lt"/>
              <a:buAutoNum type="arabicPeriod"/>
            </a:pP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Quand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vacances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nous </a:t>
            </a:r>
            <a:r>
              <a:rPr lang="it-IT" sz="15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enverrons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cartes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postales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à nos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grands-parents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 – C’est gentil,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ça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ça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leur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fera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plaisir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5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986E06-B901-44F3-A3F5-FD586E62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2662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981110-C5FF-4A9A-8855-F4F843854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it-IT" sz="8000">
                <a:solidFill>
                  <a:srgbClr val="FFFFFF"/>
                </a:solidFill>
              </a:rPr>
              <a:t>L’impératif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F8228B-D7A5-E5AD-D9BF-BC3E3C1A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53592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F3A4F0-F1C2-4BDC-8029-3CF7D106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43734"/>
            <a:ext cx="10563225" cy="3223641"/>
          </a:xfrm>
        </p:spPr>
        <p:txBody>
          <a:bodyPr>
            <a:normAutofit/>
          </a:bodyPr>
          <a:lstStyle/>
          <a:p>
            <a:r>
              <a:rPr lang="it-IT" sz="2200"/>
              <a:t>L’impératif exprime un ordre ou une injonction. </a:t>
            </a:r>
          </a:p>
          <a:p>
            <a:r>
              <a:rPr lang="it-IT" sz="2200"/>
              <a:t>Il a trois personnes : la deuxième du singulier, la première et la deuxième du pluriel           </a:t>
            </a:r>
            <a:r>
              <a:rPr lang="it-IT" sz="2200" b="1"/>
              <a:t>tu, nous, vous</a:t>
            </a:r>
            <a:r>
              <a:rPr lang="it-IT" sz="2200"/>
              <a:t>.</a:t>
            </a:r>
          </a:p>
          <a:p>
            <a:endParaRPr lang="it-IT" sz="2200"/>
          </a:p>
          <a:p>
            <a:pPr marL="0" indent="0">
              <a:buNone/>
            </a:pPr>
            <a:r>
              <a:rPr lang="it-IT" sz="2200" b="1"/>
              <a:t>Exemple</a:t>
            </a:r>
            <a:r>
              <a:rPr lang="it-IT" sz="2200"/>
              <a:t> : Impératif du verbe </a:t>
            </a:r>
            <a:r>
              <a:rPr lang="it-IT" sz="2200" b="1"/>
              <a:t>sortir</a:t>
            </a:r>
            <a:r>
              <a:rPr lang="it-IT" sz="2200"/>
              <a:t> (3° groupe)</a:t>
            </a:r>
          </a:p>
          <a:p>
            <a:pPr marL="3657600" lvl="8" indent="0">
              <a:buNone/>
            </a:pPr>
            <a:r>
              <a:rPr lang="it-IT" sz="2200">
                <a:solidFill>
                  <a:srgbClr val="FF0000"/>
                </a:solidFill>
              </a:rPr>
              <a:t>Sors</a:t>
            </a:r>
          </a:p>
          <a:p>
            <a:pPr marL="3657600" lvl="8" indent="0">
              <a:buNone/>
            </a:pPr>
            <a:r>
              <a:rPr lang="it-IT" sz="2200">
                <a:solidFill>
                  <a:srgbClr val="FF0000"/>
                </a:solidFill>
              </a:rPr>
              <a:t>Sortons</a:t>
            </a:r>
          </a:p>
          <a:p>
            <a:pPr marL="3657600" lvl="8" indent="0">
              <a:buNone/>
            </a:pPr>
            <a:r>
              <a:rPr lang="it-IT" sz="2200">
                <a:solidFill>
                  <a:srgbClr val="FF0000"/>
                </a:solidFill>
              </a:rPr>
              <a:t>Sortez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1F0F40-C8F9-4D11-A0FB-F715A6BB75B8}"/>
              </a:ext>
            </a:extLst>
          </p:cNvPr>
          <p:cNvSpPr txBox="1"/>
          <p:nvPr/>
        </p:nvSpPr>
        <p:spPr>
          <a:xfrm>
            <a:off x="794327" y="508000"/>
            <a:ext cx="983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latin typeface="+mj-lt"/>
              </a:rPr>
              <a:t>Généralités </a:t>
            </a:r>
            <a:r>
              <a:rPr lang="it-IT"/>
              <a:t> </a:t>
            </a:r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F0904A-5642-EF15-5F71-6F6BA1A8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71415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5C9BE8-A3EF-4BF3-981C-B3B417E5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/>
              <a:t>Formation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D4DABF-5C77-48DF-8477-FA107EDF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682447" cy="276231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it-IT" sz="2200"/>
              <a:t>L’impératif utilise </a:t>
            </a:r>
            <a:r>
              <a:rPr lang="it-IT" sz="2200">
                <a:solidFill>
                  <a:srgbClr val="FF0000"/>
                </a:solidFill>
              </a:rPr>
              <a:t>les formes du présent</a:t>
            </a:r>
            <a:r>
              <a:rPr lang="it-IT" sz="2200"/>
              <a:t> de l’indicatif </a:t>
            </a:r>
            <a:r>
              <a:rPr lang="it-IT" sz="2200" b="1"/>
              <a:t>sans le pronom sujet</a:t>
            </a:r>
            <a:r>
              <a:rPr lang="it-IT" sz="2200"/>
              <a:t>. Pour les verbes qui finissent en </a:t>
            </a:r>
            <a:r>
              <a:rPr lang="it-IT" sz="2200" i="1"/>
              <a:t>-es </a:t>
            </a:r>
            <a:r>
              <a:rPr lang="it-IT" sz="2200"/>
              <a:t>à la deuxième personne du singulier, le </a:t>
            </a:r>
            <a:r>
              <a:rPr lang="it-IT" sz="2200" i="1"/>
              <a:t>-s </a:t>
            </a:r>
            <a:r>
              <a:rPr lang="it-IT" sz="2200"/>
              <a:t>final est supprimé à l’impératif.</a:t>
            </a:r>
          </a:p>
          <a:p>
            <a:endParaRPr lang="it-IT" sz="220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ED55896-9AEC-43EC-B54A-B22BE36481AC}"/>
              </a:ext>
            </a:extLst>
          </p:cNvPr>
          <p:cNvGraphicFramePr>
            <a:graphicFrameLocks noGrp="1"/>
          </p:cNvGraphicFramePr>
          <p:nvPr/>
        </p:nvGraphicFramePr>
        <p:xfrm>
          <a:off x="5246254" y="2834580"/>
          <a:ext cx="6382327" cy="173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825">
                  <a:extLst>
                    <a:ext uri="{9D8B030D-6E8A-4147-A177-3AD203B41FA5}">
                      <a16:colId xmlns:a16="http://schemas.microsoft.com/office/drawing/2014/main" val="2409837581"/>
                    </a:ext>
                  </a:extLst>
                </a:gridCol>
                <a:gridCol w="1637196">
                  <a:extLst>
                    <a:ext uri="{9D8B030D-6E8A-4147-A177-3AD203B41FA5}">
                      <a16:colId xmlns:a16="http://schemas.microsoft.com/office/drawing/2014/main" val="2806806449"/>
                    </a:ext>
                  </a:extLst>
                </a:gridCol>
                <a:gridCol w="1409806">
                  <a:extLst>
                    <a:ext uri="{9D8B030D-6E8A-4147-A177-3AD203B41FA5}">
                      <a16:colId xmlns:a16="http://schemas.microsoft.com/office/drawing/2014/main" val="2229899330"/>
                    </a:ext>
                  </a:extLst>
                </a:gridCol>
                <a:gridCol w="1523500">
                  <a:extLst>
                    <a:ext uri="{9D8B030D-6E8A-4147-A177-3AD203B41FA5}">
                      <a16:colId xmlns:a16="http://schemas.microsoft.com/office/drawing/2014/main" val="265455773"/>
                    </a:ext>
                  </a:extLst>
                </a:gridCol>
              </a:tblGrid>
              <a:tr h="370471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Manger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Finir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Partir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Prendre 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96960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Mange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Finis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Pars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Prends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27562"/>
                  </a:ext>
                </a:extLst>
              </a:tr>
              <a:tr h="440427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Mangeons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Finissons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Partons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Prenons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38725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Mangez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Finissez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Partez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>
                          <a:solidFill>
                            <a:sysClr val="windowText" lastClr="000000"/>
                          </a:solidFill>
                        </a:rPr>
                        <a:t>Prenez</a:t>
                      </a:r>
                    </a:p>
                  </a:txBody>
                  <a:tcPr marL="127388" marR="127388" marT="63694" marB="636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62370"/>
                  </a:ext>
                </a:extLst>
              </a:tr>
            </a:tbl>
          </a:graphicData>
        </a:graphic>
      </p:graphicFrame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45B9475-F397-7F60-CE34-55AA2FFC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183154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55D03-C038-4864-9CE8-FCD96514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Cas</a:t>
            </a:r>
            <a:r>
              <a:rPr lang="it-IT" dirty="0"/>
              <a:t> </a:t>
            </a:r>
            <a:r>
              <a:rPr lang="it-IT" dirty="0" err="1"/>
              <a:t>particuliers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3D0577-4026-4816-8D8A-36C27157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Avoir</a:t>
            </a:r>
            <a:r>
              <a:rPr lang="it-IT" b="1" dirty="0"/>
              <a:t>, </a:t>
            </a:r>
            <a:r>
              <a:rPr lang="it-IT" b="1" dirty="0" err="1"/>
              <a:t>être</a:t>
            </a:r>
            <a:r>
              <a:rPr lang="it-IT" b="1" dirty="0"/>
              <a:t>, </a:t>
            </a:r>
            <a:r>
              <a:rPr lang="it-IT" b="1" dirty="0" err="1"/>
              <a:t>savoir</a:t>
            </a:r>
            <a:r>
              <a:rPr lang="it-IT" b="1" dirty="0"/>
              <a:t>, </a:t>
            </a:r>
            <a:r>
              <a:rPr lang="it-IT" b="1" dirty="0" err="1"/>
              <a:t>vouloir</a:t>
            </a:r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7B04B63-9067-40C4-A4D0-E5505D5F58F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8732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384460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9168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69081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27337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Avoir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Être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Savoir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Vouloir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1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Aie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Sois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Sache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8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Ayons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Soyons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Sachons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7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Ayez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Soyez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Sachez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Veuillez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103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50F517-2869-484C-BFB5-EDCC7258C714}"/>
              </a:ext>
            </a:extLst>
          </p:cNvPr>
          <p:cNvSpPr txBox="1"/>
          <p:nvPr/>
        </p:nvSpPr>
        <p:spPr>
          <a:xfrm>
            <a:off x="1143000" y="4638675"/>
            <a:ext cx="981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L’impératif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verbe</a:t>
            </a:r>
            <a:r>
              <a:rPr lang="it-IT" dirty="0"/>
              <a:t> </a:t>
            </a:r>
            <a:r>
              <a:rPr lang="it-IT" b="1" dirty="0" err="1"/>
              <a:t>vouloir</a:t>
            </a:r>
            <a:r>
              <a:rPr lang="it-IT" dirty="0"/>
              <a:t> ne s’</a:t>
            </a:r>
            <a:r>
              <a:rPr lang="it-IT" dirty="0" err="1"/>
              <a:t>emploie</a:t>
            </a:r>
            <a:r>
              <a:rPr lang="it-IT" dirty="0"/>
              <a:t> </a:t>
            </a:r>
            <a:r>
              <a:rPr lang="it-IT" dirty="0" err="1"/>
              <a:t>qu’avec</a:t>
            </a:r>
            <a:r>
              <a:rPr lang="it-IT" dirty="0"/>
              <a:t> </a:t>
            </a:r>
            <a:r>
              <a:rPr lang="it-IT" b="1" dirty="0" err="1"/>
              <a:t>vous</a:t>
            </a:r>
            <a:r>
              <a:rPr lang="it-IT" dirty="0"/>
              <a:t> (à la </a:t>
            </a:r>
            <a:r>
              <a:rPr lang="it-IT" dirty="0" err="1"/>
              <a:t>deuxième</a:t>
            </a:r>
            <a:r>
              <a:rPr lang="it-IT" dirty="0"/>
              <a:t> </a:t>
            </a:r>
            <a:r>
              <a:rPr lang="it-IT" dirty="0" err="1"/>
              <a:t>personne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pluriel</a:t>
            </a:r>
            <a:r>
              <a:rPr lang="it-IT" dirty="0"/>
              <a:t>), </a:t>
            </a:r>
            <a:r>
              <a:rPr lang="it-IT" dirty="0" err="1"/>
              <a:t>comme</a:t>
            </a:r>
            <a:r>
              <a:rPr lang="it-IT" dirty="0"/>
              <a:t> forme de </a:t>
            </a:r>
            <a:r>
              <a:rPr lang="it-IT" dirty="0" err="1"/>
              <a:t>politesse</a:t>
            </a:r>
            <a:r>
              <a:rPr lang="it-IT" dirty="0"/>
              <a:t> (par </a:t>
            </a:r>
            <a:r>
              <a:rPr lang="it-IT" dirty="0" err="1"/>
              <a:t>exemple</a:t>
            </a:r>
            <a:r>
              <a:rPr lang="it-IT" dirty="0"/>
              <a:t>,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formules</a:t>
            </a:r>
            <a:r>
              <a:rPr lang="it-IT" dirty="0"/>
              <a:t> de </a:t>
            </a:r>
            <a:r>
              <a:rPr lang="it-IT" dirty="0" err="1"/>
              <a:t>politesse</a:t>
            </a:r>
            <a:r>
              <a:rPr lang="it-IT" dirty="0"/>
              <a:t> à la fin d’une </a:t>
            </a:r>
            <a:r>
              <a:rPr lang="it-IT"/>
              <a:t>lettre).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Le verbe </a:t>
            </a:r>
            <a:r>
              <a:rPr lang="fr-FR" b="1"/>
              <a:t>aller</a:t>
            </a:r>
            <a:r>
              <a:rPr lang="fr-FR"/>
              <a:t> est régulier, mais à la deuxième personne du singulier </a:t>
            </a:r>
            <a:r>
              <a:rPr lang="fr-FR">
                <a:solidFill>
                  <a:srgbClr val="FF0000"/>
                </a:solidFill>
              </a:rPr>
              <a:t>tu vas </a:t>
            </a:r>
            <a:r>
              <a:rPr lang="fr-FR"/>
              <a:t>devient </a:t>
            </a:r>
            <a:r>
              <a:rPr lang="fr-FR">
                <a:solidFill>
                  <a:srgbClr val="FF0000"/>
                </a:solidFill>
              </a:rPr>
              <a:t>va</a:t>
            </a:r>
            <a:r>
              <a:rPr lang="fr-FR"/>
              <a:t> (sans </a:t>
            </a:r>
            <a:r>
              <a:rPr lang="fr-FR" b="1"/>
              <a:t>-s </a:t>
            </a:r>
            <a:r>
              <a:rPr lang="fr-FR"/>
              <a:t>final) : Impératif </a:t>
            </a:r>
            <a:r>
              <a:rPr lang="fr-FR" sz="1400"/>
              <a:t>→</a:t>
            </a:r>
            <a:r>
              <a:rPr lang="fr-FR"/>
              <a:t> </a:t>
            </a:r>
            <a:r>
              <a:rPr lang="fr-FR">
                <a:solidFill>
                  <a:srgbClr val="FF0000"/>
                </a:solidFill>
              </a:rPr>
              <a:t>Va – Allons - Allez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8897DFF-0158-4499-99ED-651344D6FC81}"/>
              </a:ext>
            </a:extLst>
          </p:cNvPr>
          <p:cNvCxnSpPr/>
          <p:nvPr/>
        </p:nvCxnSpPr>
        <p:spPr>
          <a:xfrm flipV="1">
            <a:off x="876300" y="1447800"/>
            <a:ext cx="8220075" cy="133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66EA70-7CD0-F99E-C819-6AC75DA8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64442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E1A53-B541-4DC3-AFB6-B9F9320A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Les verbes pronominaux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DF7DE-0542-4837-9197-D6ED80D0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4243"/>
            <a:ext cx="10439400" cy="3854739"/>
          </a:xfrm>
        </p:spPr>
        <p:txBody>
          <a:bodyPr>
            <a:normAutofit/>
          </a:bodyPr>
          <a:lstStyle/>
          <a:p>
            <a:r>
              <a:rPr lang="it-IT" sz="2400"/>
              <a:t>Les verbes pronominaux, à l’impératif, sont suivis par le pronom à la forme tonique.</a:t>
            </a:r>
            <a:endParaRPr lang="it-IT"/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 sz="2400"/>
          </a:p>
          <a:p>
            <a:pPr>
              <a:spcBef>
                <a:spcPts val="1800"/>
              </a:spcBef>
            </a:pPr>
            <a:r>
              <a:rPr lang="it-IT" sz="2400"/>
              <a:t>Verbes pronominaux + </a:t>
            </a:r>
            <a:r>
              <a:rPr lang="it-IT" sz="2400" b="1"/>
              <a:t>en</a:t>
            </a:r>
          </a:p>
          <a:p>
            <a:pPr lvl="1">
              <a:buFont typeface="Calibri" panose="020F0502020204030204" pitchFamily="34" charset="0"/>
              <a:buChar char="­"/>
            </a:pPr>
            <a:r>
              <a:rPr lang="fr-FR"/>
              <a:t>Souviens-toi        Souviens</a:t>
            </a:r>
            <a:r>
              <a:rPr lang="fr-FR">
                <a:solidFill>
                  <a:srgbClr val="FF0000"/>
                </a:solidFill>
              </a:rPr>
              <a:t>-t’en</a:t>
            </a:r>
          </a:p>
          <a:p>
            <a:pPr lvl="1">
              <a:buFont typeface="Calibri" panose="020F0502020204030204" pitchFamily="34" charset="0"/>
              <a:buChar char="­"/>
            </a:pPr>
            <a:r>
              <a:rPr lang="fr-FR"/>
              <a:t>S’en aller        Va</a:t>
            </a:r>
            <a:r>
              <a:rPr lang="fr-FR">
                <a:solidFill>
                  <a:srgbClr val="FF0000"/>
                </a:solidFill>
              </a:rPr>
              <a:t>-t’en</a:t>
            </a:r>
            <a:r>
              <a:rPr lang="fr-FR"/>
              <a:t>, allons</a:t>
            </a:r>
            <a:r>
              <a:rPr lang="fr-FR">
                <a:solidFill>
                  <a:srgbClr val="FF0000"/>
                </a:solidFill>
              </a:rPr>
              <a:t>-nous-en</a:t>
            </a:r>
            <a:r>
              <a:rPr lang="fr-FR"/>
              <a:t>, allez</a:t>
            </a:r>
            <a:r>
              <a:rPr lang="fr-FR">
                <a:solidFill>
                  <a:srgbClr val="FF0000"/>
                </a:solidFill>
              </a:rPr>
              <a:t>-vous-en</a:t>
            </a:r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5590362-211E-47CB-A394-077D0A50CE82}"/>
              </a:ext>
            </a:extLst>
          </p:cNvPr>
          <p:cNvGraphicFramePr>
            <a:graphicFrameLocks noGrp="1"/>
          </p:cNvGraphicFramePr>
          <p:nvPr/>
        </p:nvGraphicFramePr>
        <p:xfrm>
          <a:off x="2143702" y="2857559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16465592"/>
                    </a:ext>
                  </a:extLst>
                </a:gridCol>
                <a:gridCol w="1599953">
                  <a:extLst>
                    <a:ext uri="{9D8B030D-6E8A-4147-A177-3AD203B41FA5}">
                      <a16:colId xmlns:a16="http://schemas.microsoft.com/office/drawing/2014/main" val="2198760358"/>
                    </a:ext>
                  </a:extLst>
                </a:gridCol>
                <a:gridCol w="2464047">
                  <a:extLst>
                    <a:ext uri="{9D8B030D-6E8A-4147-A177-3AD203B41FA5}">
                      <a16:colId xmlns:a16="http://schemas.microsoft.com/office/drawing/2014/main" val="6606608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5120104"/>
                    </a:ext>
                  </a:extLst>
                </a:gridCol>
              </a:tblGrid>
              <a:tr h="211616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Indicatif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Impératif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Indicatif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Impératif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2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Tu te lèves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Lève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-toi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Tu te souviens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Souviens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-toi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5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Nous nous levons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Levons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-nous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Nous nous souvenons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Souvenons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-nous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4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Vous vous levez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Levez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-vous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Vous vous souvenez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ysClr val="windowText" lastClr="000000"/>
                          </a:solidFill>
                        </a:rPr>
                        <a:t>Souvenez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-vous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36974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32543DA-0C2C-49B1-8A2E-9479884E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51" y="4959237"/>
            <a:ext cx="298730" cy="1889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7FA754-66C1-4692-8D6E-14A86DD5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51" y="5349186"/>
            <a:ext cx="298730" cy="188992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4371BD5-2AE4-4B4D-A104-DAAA03F3380E}"/>
              </a:ext>
            </a:extLst>
          </p:cNvPr>
          <p:cNvCxnSpPr/>
          <p:nvPr/>
        </p:nvCxnSpPr>
        <p:spPr>
          <a:xfrm>
            <a:off x="822036" y="1560945"/>
            <a:ext cx="825730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55A0A6A8-D898-8DB5-406F-163E941D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47521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CC782-FF7E-4910-B031-EF6BB92E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Formation du futur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2D5E9A-BEAA-417F-AD9B-4E260491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000"/>
              <a:t>Infinitif + terminaisons du futur</a:t>
            </a:r>
          </a:p>
          <a:p>
            <a:pPr marL="0" indent="0" algn="ctr">
              <a:buNone/>
            </a:pPr>
            <a:r>
              <a:rPr lang="it-IT" sz="2000"/>
              <a:t>Exemple : marcher</a:t>
            </a:r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sz="2000"/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190CCF2-0DB7-4A89-AFD9-4CEF04500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1278"/>
              </p:ext>
            </p:extLst>
          </p:nvPr>
        </p:nvGraphicFramePr>
        <p:xfrm>
          <a:off x="3272454" y="3091873"/>
          <a:ext cx="5806893" cy="2311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70621">
                  <a:extLst>
                    <a:ext uri="{9D8B030D-6E8A-4147-A177-3AD203B41FA5}">
                      <a16:colId xmlns:a16="http://schemas.microsoft.com/office/drawing/2014/main" val="1342044875"/>
                    </a:ext>
                  </a:extLst>
                </a:gridCol>
                <a:gridCol w="1978886">
                  <a:extLst>
                    <a:ext uri="{9D8B030D-6E8A-4147-A177-3AD203B41FA5}">
                      <a16:colId xmlns:a16="http://schemas.microsoft.com/office/drawing/2014/main" val="2039906781"/>
                    </a:ext>
                  </a:extLst>
                </a:gridCol>
                <a:gridCol w="2457386">
                  <a:extLst>
                    <a:ext uri="{9D8B030D-6E8A-4147-A177-3AD203B41FA5}">
                      <a16:colId xmlns:a16="http://schemas.microsoft.com/office/drawing/2014/main" val="3372091706"/>
                    </a:ext>
                  </a:extLst>
                </a:gridCol>
              </a:tblGrid>
              <a:tr h="390919">
                <a:tc>
                  <a:txBody>
                    <a:bodyPr/>
                    <a:lstStyle/>
                    <a:p>
                      <a:r>
                        <a:rPr lang="it-IT" sz="1800" b="1"/>
                        <a:t>Pronom 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/>
                        <a:t>Radical : infinitif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/>
                        <a:t>Terminaison du futur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05072"/>
                  </a:ext>
                </a:extLst>
              </a:tr>
              <a:tr h="1920481">
                <a:tc>
                  <a:txBody>
                    <a:bodyPr/>
                    <a:lstStyle/>
                    <a:p>
                      <a:r>
                        <a:rPr lang="it-IT" sz="1800" b="0"/>
                        <a:t>Je</a:t>
                      </a:r>
                    </a:p>
                    <a:p>
                      <a:r>
                        <a:rPr lang="it-IT" sz="1800" b="0"/>
                        <a:t>Tu</a:t>
                      </a:r>
                    </a:p>
                    <a:p>
                      <a:r>
                        <a:rPr lang="it-IT" sz="1800" b="0"/>
                        <a:t>Il</a:t>
                      </a:r>
                    </a:p>
                    <a:p>
                      <a:r>
                        <a:rPr lang="it-IT" sz="1800" b="0"/>
                        <a:t>Nous</a:t>
                      </a:r>
                    </a:p>
                    <a:p>
                      <a:r>
                        <a:rPr lang="it-IT" sz="1800" b="0"/>
                        <a:t>Vous</a:t>
                      </a:r>
                    </a:p>
                    <a:p>
                      <a:r>
                        <a:rPr lang="it-IT" sz="1800" b="0"/>
                        <a:t>Ils </a:t>
                      </a:r>
                      <a:endParaRPr lang="it-IT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0"/>
                    </a:p>
                    <a:p>
                      <a:endParaRPr lang="it-IT" sz="1800" b="0"/>
                    </a:p>
                    <a:p>
                      <a:r>
                        <a:rPr lang="it-IT" sz="1800" b="0">
                          <a:solidFill>
                            <a:srgbClr val="FF0000"/>
                          </a:solidFill>
                        </a:rPr>
                        <a:t>marcher-</a:t>
                      </a:r>
                      <a:endParaRPr lang="it-IT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/>
                        <a:t>-ai</a:t>
                      </a:r>
                    </a:p>
                    <a:p>
                      <a:r>
                        <a:rPr lang="it-IT" sz="1800" b="0"/>
                        <a:t>-as</a:t>
                      </a:r>
                    </a:p>
                    <a:p>
                      <a:r>
                        <a:rPr lang="it-IT" sz="1800" b="0"/>
                        <a:t>-a</a:t>
                      </a:r>
                    </a:p>
                    <a:p>
                      <a:r>
                        <a:rPr lang="it-IT" sz="1800" b="0"/>
                        <a:t>-ons</a:t>
                      </a:r>
                    </a:p>
                    <a:p>
                      <a:r>
                        <a:rPr lang="it-IT" sz="1800" b="0"/>
                        <a:t>-ez</a:t>
                      </a:r>
                    </a:p>
                    <a:p>
                      <a:r>
                        <a:rPr lang="it-IT" sz="1800" b="0"/>
                        <a:t>-ont</a:t>
                      </a:r>
                      <a:endParaRPr lang="it-IT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30964"/>
                  </a:ext>
                </a:extLst>
              </a:tr>
            </a:tbl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95E21B-C50E-43FE-A205-6BAABF02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408218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913F7-7E6C-474D-BAEA-17FA8B4A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1° </a:t>
            </a:r>
            <a:r>
              <a:rPr lang="it-IT" dirty="0" err="1"/>
              <a:t>groupe</a:t>
            </a:r>
            <a:r>
              <a:rPr lang="it-IT" dirty="0"/>
              <a:t> à </a:t>
            </a:r>
            <a:r>
              <a:rPr lang="it-IT" dirty="0" err="1"/>
              <a:t>variation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A979375-867D-4255-8C99-DD032175D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32075"/>
              </p:ext>
            </p:extLst>
          </p:nvPr>
        </p:nvGraphicFramePr>
        <p:xfrm>
          <a:off x="764309" y="3564775"/>
          <a:ext cx="10515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96776415"/>
                    </a:ext>
                  </a:extLst>
                </a:gridCol>
                <a:gridCol w="1466295">
                  <a:extLst>
                    <a:ext uri="{9D8B030D-6E8A-4147-A177-3AD203B41FA5}">
                      <a16:colId xmlns:a16="http://schemas.microsoft.com/office/drawing/2014/main" val="1936091862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339674488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2509934998"/>
                    </a:ext>
                  </a:extLst>
                </a:gridCol>
                <a:gridCol w="2339266">
                  <a:extLst>
                    <a:ext uri="{9D8B030D-6E8A-4147-A177-3AD203B41FA5}">
                      <a16:colId xmlns:a16="http://schemas.microsoft.com/office/drawing/2014/main" val="2369243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783765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it-IT" b="1"/>
                        <a:t>Prononciation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Jeter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Acheter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Peser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Payer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b="1" dirty="0" err="1"/>
                        <a:t>Nettoyer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J’appell’rai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jett’rai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J’achèt’rai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pès’rai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pay’rai/pai’rai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nettoi’rai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90318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3DF16B-F90F-485F-87B3-87314AFDA6DE}"/>
              </a:ext>
            </a:extLst>
          </p:cNvPr>
          <p:cNvSpPr txBox="1"/>
          <p:nvPr/>
        </p:nvSpPr>
        <p:spPr>
          <a:xfrm>
            <a:off x="838200" y="467420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Envoyer</a:t>
            </a:r>
            <a:r>
              <a:rPr lang="fr-FR" dirty="0"/>
              <a:t> au futur est irrégulier :</a:t>
            </a:r>
          </a:p>
          <a:p>
            <a:r>
              <a:rPr lang="fr-FR" dirty="0"/>
              <a:t>J’</a:t>
            </a:r>
            <a:r>
              <a:rPr lang="fr-FR" dirty="0">
                <a:solidFill>
                  <a:srgbClr val="FF0000"/>
                </a:solidFill>
              </a:rPr>
              <a:t>enverr</a:t>
            </a:r>
            <a:r>
              <a:rPr lang="fr-FR" dirty="0"/>
              <a:t>ai, tu enverras, il enverra, nous enverrons, vous enverrez, ils enverront.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A0FC7B-F43F-4A5C-B898-B8E5362FAC3E}"/>
              </a:ext>
            </a:extLst>
          </p:cNvPr>
          <p:cNvSpPr txBox="1"/>
          <p:nvPr/>
        </p:nvSpPr>
        <p:spPr>
          <a:xfrm>
            <a:off x="711200" y="2890982"/>
            <a:ext cx="1040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Attention à la prononciation : suivi de la terminaison du futur, le </a:t>
            </a:r>
            <a:r>
              <a:rPr lang="it-IT">
                <a:solidFill>
                  <a:srgbClr val="FF0000"/>
                </a:solidFill>
              </a:rPr>
              <a:t>-e </a:t>
            </a:r>
            <a:r>
              <a:rPr lang="it-IT"/>
              <a:t>qui précède le -r de l’infinitif devient </a:t>
            </a:r>
            <a:r>
              <a:rPr lang="it-IT" b="1"/>
              <a:t>muet</a:t>
            </a:r>
            <a:endParaRPr lang="fr-FR" b="1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D36826D-F690-4E86-9B93-EE4C9CCE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57996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4413042"/>
                    </a:ext>
                  </a:extLst>
                </a:gridCol>
                <a:gridCol w="1466295">
                  <a:extLst>
                    <a:ext uri="{9D8B030D-6E8A-4147-A177-3AD203B41FA5}">
                      <a16:colId xmlns:a16="http://schemas.microsoft.com/office/drawing/2014/main" val="2685140231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2926643595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3641897546"/>
                    </a:ext>
                  </a:extLst>
                </a:gridCol>
                <a:gridCol w="2339266">
                  <a:extLst>
                    <a:ext uri="{9D8B030D-6E8A-4147-A177-3AD203B41FA5}">
                      <a16:colId xmlns:a16="http://schemas.microsoft.com/office/drawing/2014/main" val="25789321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316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err="1"/>
                        <a:t>Appeler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Jeter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Acheter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Peser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Payer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Nettoyer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6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J’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appeller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jetter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J’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achèter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pèser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payer</a:t>
                      </a:r>
                      <a:r>
                        <a:rPr lang="it-IT" dirty="0" err="1"/>
                        <a:t>ai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paierai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nettoier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42073"/>
                  </a:ext>
                </a:extLst>
              </a:tr>
            </a:tbl>
          </a:graphicData>
        </a:graphic>
      </p:graphicFrame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C20863-AAA8-4856-BD94-3ACFD7F3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5405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04616-A867-4CA6-BFB1-6CF57F19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réguliers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2957A-CDA3-4095-9F65-8CA0996C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err="1"/>
              <a:t>Les</a:t>
            </a:r>
            <a:r>
              <a:rPr lang="it-IT" sz="1800" dirty="0"/>
              <a:t> </a:t>
            </a:r>
            <a:r>
              <a:rPr lang="it-IT" sz="1800" dirty="0" err="1"/>
              <a:t>verbes</a:t>
            </a:r>
            <a:r>
              <a:rPr lang="it-IT" sz="1800" dirty="0"/>
              <a:t> </a:t>
            </a:r>
            <a:r>
              <a:rPr lang="it-IT" sz="1800" dirty="0" err="1"/>
              <a:t>du</a:t>
            </a:r>
            <a:r>
              <a:rPr lang="it-IT" sz="1800" dirty="0"/>
              <a:t> 1°, </a:t>
            </a:r>
            <a:r>
              <a:rPr lang="it-IT" sz="1800" dirty="0" err="1"/>
              <a:t>du</a:t>
            </a:r>
            <a:r>
              <a:rPr lang="it-IT" sz="1800" dirty="0"/>
              <a:t> 2° et </a:t>
            </a:r>
            <a:r>
              <a:rPr lang="it-IT" sz="1800" dirty="0" err="1"/>
              <a:t>du</a:t>
            </a:r>
            <a:r>
              <a:rPr lang="it-IT" sz="1800" dirty="0"/>
              <a:t> 3° </a:t>
            </a:r>
            <a:r>
              <a:rPr lang="it-IT" sz="1800" dirty="0" err="1"/>
              <a:t>groupe</a:t>
            </a:r>
            <a:r>
              <a:rPr lang="it-IT" sz="1800" dirty="0"/>
              <a:t> en -</a:t>
            </a:r>
            <a:r>
              <a:rPr lang="it-IT" sz="1800" b="1" dirty="0" err="1"/>
              <a:t>ir</a:t>
            </a:r>
            <a:r>
              <a:rPr lang="it-IT" sz="1800" dirty="0"/>
              <a:t> </a:t>
            </a:r>
            <a:r>
              <a:rPr lang="it-IT" sz="1800" dirty="0" err="1"/>
              <a:t>ont</a:t>
            </a:r>
            <a:r>
              <a:rPr lang="it-IT" sz="1800" dirty="0"/>
              <a:t> un </a:t>
            </a:r>
            <a:r>
              <a:rPr lang="it-IT" sz="1800" err="1"/>
              <a:t>futur</a:t>
            </a:r>
            <a:r>
              <a:rPr lang="it-IT" sz="1800"/>
              <a:t> régulier.</a:t>
            </a:r>
            <a:endParaRPr lang="it-IT" sz="1800" dirty="0"/>
          </a:p>
          <a:p>
            <a:pPr marL="0" indent="0">
              <a:buNone/>
            </a:pPr>
            <a:endParaRPr lang="it-IT" sz="1800"/>
          </a:p>
          <a:p>
            <a:pPr marL="0" indent="0">
              <a:spcAft>
                <a:spcPts val="600"/>
              </a:spcAft>
              <a:buNone/>
            </a:pPr>
            <a:r>
              <a:rPr lang="it-IT" sz="1800" b="1"/>
              <a:t>Cas particuliers</a:t>
            </a:r>
            <a:endParaRPr lang="it-IT" sz="1800" b="1" dirty="0"/>
          </a:p>
          <a:p>
            <a:r>
              <a:rPr lang="it-IT" sz="1800" b="1" dirty="0" err="1"/>
              <a:t>Cueillir</a:t>
            </a:r>
            <a:r>
              <a:rPr lang="it-IT" sz="1800" dirty="0"/>
              <a:t> (</a:t>
            </a:r>
            <a:r>
              <a:rPr lang="it-IT" sz="1800" b="1" dirty="0" err="1"/>
              <a:t>accueillir</a:t>
            </a:r>
            <a:r>
              <a:rPr lang="it-IT" sz="1800" b="1" dirty="0"/>
              <a:t>, </a:t>
            </a:r>
            <a:r>
              <a:rPr lang="it-IT" sz="1800" b="1" dirty="0" err="1"/>
              <a:t>recueillir</a:t>
            </a:r>
            <a:r>
              <a:rPr lang="it-IT" sz="1800" dirty="0"/>
              <a:t>) se </a:t>
            </a:r>
            <a:r>
              <a:rPr lang="it-IT" sz="1800" dirty="0" err="1"/>
              <a:t>conjugue</a:t>
            </a:r>
            <a:r>
              <a:rPr lang="it-IT" sz="1800" dirty="0"/>
              <a:t> </a:t>
            </a:r>
            <a:r>
              <a:rPr lang="it-IT" sz="1800" dirty="0" err="1"/>
              <a:t>comme</a:t>
            </a:r>
            <a:r>
              <a:rPr lang="it-IT" sz="1800" dirty="0"/>
              <a:t> un </a:t>
            </a:r>
            <a:r>
              <a:rPr lang="it-IT" sz="1800" dirty="0" err="1"/>
              <a:t>verbe</a:t>
            </a:r>
            <a:r>
              <a:rPr lang="it-IT" sz="1800" dirty="0"/>
              <a:t> </a:t>
            </a:r>
            <a:r>
              <a:rPr lang="it-IT" sz="1800" dirty="0" err="1"/>
              <a:t>du</a:t>
            </a:r>
            <a:r>
              <a:rPr lang="it-IT" sz="1800" dirty="0"/>
              <a:t> 1° </a:t>
            </a:r>
            <a:r>
              <a:rPr lang="it-IT" sz="1800" dirty="0" err="1"/>
              <a:t>groupe</a:t>
            </a:r>
            <a:r>
              <a:rPr lang="it-IT" sz="1800" dirty="0"/>
              <a:t> : </a:t>
            </a:r>
          </a:p>
          <a:p>
            <a:pPr marL="0" indent="0">
              <a:buNone/>
            </a:pPr>
            <a:r>
              <a:rPr lang="it-IT" sz="1800" i="1" dirty="0"/>
              <a:t>Je </a:t>
            </a:r>
            <a:r>
              <a:rPr lang="it-IT" sz="1800" i="1" dirty="0" err="1"/>
              <a:t>cueillerai</a:t>
            </a:r>
            <a:r>
              <a:rPr lang="it-IT" sz="1800" i="1" dirty="0"/>
              <a:t>, tu </a:t>
            </a:r>
            <a:r>
              <a:rPr lang="it-IT" sz="1800" i="1" dirty="0" err="1"/>
              <a:t>cueilleras</a:t>
            </a:r>
            <a:r>
              <a:rPr lang="it-IT" sz="1800" i="1" dirty="0"/>
              <a:t>, il </a:t>
            </a:r>
            <a:r>
              <a:rPr lang="it-IT" sz="1800" i="1" dirty="0" err="1"/>
              <a:t>cueillera</a:t>
            </a:r>
            <a:r>
              <a:rPr lang="it-IT" sz="1800" i="1" dirty="0"/>
              <a:t>, nous </a:t>
            </a:r>
            <a:r>
              <a:rPr lang="it-IT" sz="1800" i="1" dirty="0" err="1"/>
              <a:t>cueillerons</a:t>
            </a:r>
            <a:r>
              <a:rPr lang="it-IT" sz="1800" i="1" dirty="0"/>
              <a:t>, </a:t>
            </a:r>
            <a:r>
              <a:rPr lang="it-IT" sz="1800" i="1" dirty="0" err="1"/>
              <a:t>vous</a:t>
            </a:r>
            <a:r>
              <a:rPr lang="it-IT" sz="1800" i="1" dirty="0"/>
              <a:t> </a:t>
            </a:r>
            <a:r>
              <a:rPr lang="it-IT" sz="1800" i="1" dirty="0" err="1"/>
              <a:t>cueillerez</a:t>
            </a:r>
            <a:r>
              <a:rPr lang="it-IT" sz="1800" i="1" dirty="0"/>
              <a:t>, </a:t>
            </a:r>
            <a:r>
              <a:rPr lang="it-IT" sz="1800" i="1" dirty="0" err="1"/>
              <a:t>ils</a:t>
            </a:r>
            <a:r>
              <a:rPr lang="it-IT" sz="1800" i="1" dirty="0"/>
              <a:t> </a:t>
            </a:r>
            <a:r>
              <a:rPr lang="it-IT" sz="1800" i="1" err="1"/>
              <a:t>cueilleront</a:t>
            </a:r>
            <a:r>
              <a:rPr lang="it-IT" sz="1800" i="1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1800"/>
              <a:t>Prononciation : je cueillerai [kœjrè]</a:t>
            </a:r>
            <a:endParaRPr lang="it-IT" sz="1800" dirty="0"/>
          </a:p>
          <a:p>
            <a:r>
              <a:rPr lang="it-IT" sz="1800" b="1" dirty="0" err="1"/>
              <a:t>Courir</a:t>
            </a:r>
            <a:r>
              <a:rPr lang="it-IT" sz="1800" dirty="0"/>
              <a:t> (et </a:t>
            </a:r>
            <a:r>
              <a:rPr lang="it-IT" sz="1800" dirty="0" err="1"/>
              <a:t>dérivés</a:t>
            </a:r>
            <a:r>
              <a:rPr lang="it-IT" sz="1800" dirty="0"/>
              <a:t>), </a:t>
            </a:r>
            <a:r>
              <a:rPr lang="it-IT" sz="1800" b="1" dirty="0" err="1"/>
              <a:t>mourir</a:t>
            </a:r>
            <a:r>
              <a:rPr lang="it-IT" sz="1800" dirty="0"/>
              <a:t> </a:t>
            </a:r>
            <a:r>
              <a:rPr lang="it-IT" sz="1800" dirty="0" err="1"/>
              <a:t>ont</a:t>
            </a:r>
            <a:r>
              <a:rPr lang="it-IT" sz="1800" dirty="0"/>
              <a:t> pour radical </a:t>
            </a:r>
            <a:r>
              <a:rPr lang="it-IT" sz="1800" dirty="0" err="1">
                <a:solidFill>
                  <a:srgbClr val="FF0000"/>
                </a:solidFill>
              </a:rPr>
              <a:t>courr</a:t>
            </a:r>
            <a:r>
              <a:rPr lang="it-IT" sz="1800" dirty="0">
                <a:solidFill>
                  <a:srgbClr val="FF0000"/>
                </a:solidFill>
              </a:rPr>
              <a:t>-</a:t>
            </a:r>
            <a:r>
              <a:rPr lang="it-IT" sz="1800" dirty="0"/>
              <a:t> et </a:t>
            </a:r>
            <a:r>
              <a:rPr lang="it-IT" sz="1800" dirty="0" err="1">
                <a:solidFill>
                  <a:srgbClr val="FF0000"/>
                </a:solidFill>
              </a:rPr>
              <a:t>mourr</a:t>
            </a:r>
            <a:r>
              <a:rPr lang="it-IT" sz="1800" dirty="0">
                <a:solidFill>
                  <a:srgbClr val="FF0000"/>
                </a:solidFill>
              </a:rPr>
              <a:t>-</a:t>
            </a:r>
            <a:r>
              <a:rPr lang="it-IT" sz="1800" dirty="0"/>
              <a:t> </a:t>
            </a:r>
            <a:r>
              <a:rPr lang="it-IT" sz="1800" dirty="0" err="1"/>
              <a:t>au</a:t>
            </a:r>
            <a:r>
              <a:rPr lang="it-IT" sz="1800" dirty="0"/>
              <a:t> </a:t>
            </a:r>
            <a:r>
              <a:rPr lang="it-IT" sz="1800" dirty="0" err="1"/>
              <a:t>futur</a:t>
            </a:r>
            <a:r>
              <a:rPr lang="it-IT" sz="1800" dirty="0"/>
              <a:t> :</a:t>
            </a:r>
          </a:p>
          <a:p>
            <a:pPr marL="0" indent="0">
              <a:buNone/>
            </a:pPr>
            <a:r>
              <a:rPr lang="it-IT" sz="1800" i="1" dirty="0"/>
              <a:t>Je </a:t>
            </a:r>
            <a:r>
              <a:rPr lang="it-IT" sz="1800" i="1" dirty="0" err="1"/>
              <a:t>courrai</a:t>
            </a:r>
            <a:r>
              <a:rPr lang="it-IT" sz="1800" i="1" dirty="0"/>
              <a:t>, tu </a:t>
            </a:r>
            <a:r>
              <a:rPr lang="it-IT" sz="1800" i="1" dirty="0" err="1"/>
              <a:t>courras</a:t>
            </a:r>
            <a:r>
              <a:rPr lang="it-IT" sz="1800" i="1" dirty="0"/>
              <a:t>, il </a:t>
            </a:r>
            <a:r>
              <a:rPr lang="it-IT" sz="1800" i="1" dirty="0" err="1"/>
              <a:t>courra</a:t>
            </a:r>
            <a:r>
              <a:rPr lang="it-IT" sz="1800" i="1" dirty="0"/>
              <a:t>, nous </a:t>
            </a:r>
            <a:r>
              <a:rPr lang="it-IT" sz="1800" i="1" dirty="0" err="1"/>
              <a:t>courrons</a:t>
            </a:r>
            <a:r>
              <a:rPr lang="it-IT" sz="1800" i="1" dirty="0"/>
              <a:t>, </a:t>
            </a:r>
            <a:r>
              <a:rPr lang="it-IT" sz="1800" i="1" dirty="0" err="1"/>
              <a:t>vous</a:t>
            </a:r>
            <a:r>
              <a:rPr lang="it-IT" sz="1800" i="1" dirty="0"/>
              <a:t> </a:t>
            </a:r>
            <a:r>
              <a:rPr lang="it-IT" sz="1800" i="1" dirty="0" err="1"/>
              <a:t>courrez</a:t>
            </a:r>
            <a:r>
              <a:rPr lang="it-IT" sz="1800" i="1" dirty="0"/>
              <a:t>, </a:t>
            </a:r>
            <a:r>
              <a:rPr lang="it-IT" sz="1800" i="1" dirty="0" err="1"/>
              <a:t>ils</a:t>
            </a:r>
            <a:r>
              <a:rPr lang="it-IT" sz="1800" i="1" dirty="0"/>
              <a:t> </a:t>
            </a:r>
            <a:r>
              <a:rPr lang="it-IT" sz="1800" i="1" dirty="0" err="1"/>
              <a:t>courront</a:t>
            </a:r>
            <a:endParaRPr lang="it-IT" sz="1800" i="1" dirty="0"/>
          </a:p>
          <a:p>
            <a:pPr marL="0" indent="0">
              <a:buNone/>
            </a:pPr>
            <a:r>
              <a:rPr lang="it-IT" sz="1800" i="1" dirty="0"/>
              <a:t>Je </a:t>
            </a:r>
            <a:r>
              <a:rPr lang="it-IT" sz="1800" i="1" dirty="0" err="1"/>
              <a:t>mourrai</a:t>
            </a:r>
            <a:r>
              <a:rPr lang="it-IT" sz="1800" i="1" dirty="0"/>
              <a:t>, tu </a:t>
            </a:r>
            <a:r>
              <a:rPr lang="it-IT" sz="1800" i="1" dirty="0" err="1"/>
              <a:t>mourras</a:t>
            </a:r>
            <a:r>
              <a:rPr lang="it-IT" sz="1800" i="1" dirty="0"/>
              <a:t>, il </a:t>
            </a:r>
            <a:r>
              <a:rPr lang="it-IT" sz="1800" i="1" dirty="0" err="1"/>
              <a:t>mourra</a:t>
            </a:r>
            <a:r>
              <a:rPr lang="it-IT" sz="1800" i="1" dirty="0"/>
              <a:t>, nous </a:t>
            </a:r>
            <a:r>
              <a:rPr lang="it-IT" sz="1800" i="1" dirty="0" err="1"/>
              <a:t>mourrons</a:t>
            </a:r>
            <a:r>
              <a:rPr lang="it-IT" sz="1800" i="1" dirty="0"/>
              <a:t>, </a:t>
            </a:r>
            <a:r>
              <a:rPr lang="it-IT" sz="1800" i="1" dirty="0" err="1"/>
              <a:t>vous</a:t>
            </a:r>
            <a:r>
              <a:rPr lang="it-IT" sz="1800" i="1" dirty="0"/>
              <a:t> </a:t>
            </a:r>
            <a:r>
              <a:rPr lang="it-IT" sz="1800" i="1" dirty="0" err="1"/>
              <a:t>mourrez</a:t>
            </a:r>
            <a:r>
              <a:rPr lang="it-IT" sz="1800" i="1" dirty="0"/>
              <a:t>, </a:t>
            </a:r>
            <a:r>
              <a:rPr lang="it-IT" sz="1800" i="1" dirty="0" err="1"/>
              <a:t>ils</a:t>
            </a:r>
            <a:r>
              <a:rPr lang="it-IT" sz="1800" i="1" dirty="0"/>
              <a:t> </a:t>
            </a:r>
            <a:r>
              <a:rPr lang="it-IT" sz="1800" i="1" dirty="0" err="1"/>
              <a:t>mourront</a:t>
            </a:r>
            <a:r>
              <a:rPr lang="it-IT" sz="1800" i="1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AAB533-33E9-45D9-8678-B619EB97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0495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951CD-33A7-4CBD-96DB-0E7409518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/>
              <a:t>Quand</a:t>
            </a:r>
            <a:r>
              <a:rPr lang="it-IT" sz="2000" dirty="0"/>
              <a:t> l’</a:t>
            </a:r>
            <a:r>
              <a:rPr lang="it-IT" sz="2000" dirty="0" err="1"/>
              <a:t>infinitif</a:t>
            </a:r>
            <a:r>
              <a:rPr lang="it-IT" sz="2000" dirty="0"/>
              <a:t> </a:t>
            </a:r>
            <a:r>
              <a:rPr lang="it-IT" sz="2000" dirty="0" err="1"/>
              <a:t>du</a:t>
            </a:r>
            <a:r>
              <a:rPr lang="it-IT" sz="2000" dirty="0"/>
              <a:t> </a:t>
            </a:r>
            <a:r>
              <a:rPr lang="it-IT" sz="2000" dirty="0" err="1"/>
              <a:t>verbe</a:t>
            </a:r>
            <a:r>
              <a:rPr lang="it-IT" sz="2000" dirty="0"/>
              <a:t> termine par un </a:t>
            </a:r>
            <a:r>
              <a:rPr lang="it-IT" sz="2000" b="1" dirty="0"/>
              <a:t>-e</a:t>
            </a:r>
            <a:r>
              <a:rPr lang="it-IT" sz="2000" dirty="0"/>
              <a:t>, </a:t>
            </a:r>
            <a:r>
              <a:rPr lang="it-IT" sz="2000" dirty="0" err="1"/>
              <a:t>cet</a:t>
            </a:r>
            <a:r>
              <a:rPr lang="it-IT" sz="2000" dirty="0"/>
              <a:t> </a:t>
            </a:r>
            <a:r>
              <a:rPr lang="it-IT" sz="2000" b="1" dirty="0"/>
              <a:t>-e </a:t>
            </a:r>
            <a:r>
              <a:rPr lang="it-IT" sz="2000" dirty="0"/>
              <a:t>est </a:t>
            </a:r>
            <a:r>
              <a:rPr lang="it-IT" sz="2000" dirty="0" err="1"/>
              <a:t>supprimé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Exemples</a:t>
            </a:r>
            <a:r>
              <a:rPr lang="it-IT" sz="2000" dirty="0"/>
              <a:t> : </a:t>
            </a:r>
            <a:r>
              <a:rPr lang="it-IT" sz="2000" b="1" dirty="0" err="1"/>
              <a:t>mettre</a:t>
            </a:r>
            <a:r>
              <a:rPr lang="it-IT" sz="2000" dirty="0"/>
              <a:t>, </a:t>
            </a:r>
            <a:r>
              <a:rPr lang="it-IT" sz="2000" b="1" dirty="0"/>
              <a:t>lire</a:t>
            </a:r>
            <a:r>
              <a:rPr lang="it-IT" sz="2000" dirty="0"/>
              <a:t>,</a:t>
            </a:r>
            <a:r>
              <a:rPr lang="it-IT" sz="2000" b="1" dirty="0"/>
              <a:t> </a:t>
            </a:r>
            <a:r>
              <a:rPr lang="it-IT" sz="2000" b="1" dirty="0" err="1"/>
              <a:t>boire</a:t>
            </a:r>
            <a:endParaRPr lang="it-IT" sz="2000" b="1" dirty="0"/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046ACFA-1EF3-4A1E-8028-82E7EFD11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03863"/>
              </p:ext>
            </p:extLst>
          </p:nvPr>
        </p:nvGraphicFramePr>
        <p:xfrm>
          <a:off x="3048000" y="317878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1816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58141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1565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Je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mettr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lir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it-IT" sz="2000" b="0" dirty="0" err="1">
                          <a:solidFill>
                            <a:srgbClr val="FF0000"/>
                          </a:solidFill>
                        </a:rPr>
                        <a:t>boir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-ai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-a</a:t>
                      </a: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ons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ez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000" b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3089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BDA6E6-E76F-405D-8A64-48F1A060994F}"/>
              </a:ext>
            </a:extLst>
          </p:cNvPr>
          <p:cNvSpPr txBox="1"/>
          <p:nvPr/>
        </p:nvSpPr>
        <p:spPr>
          <a:xfrm>
            <a:off x="969818" y="471055"/>
            <a:ext cx="103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latin typeface="+mj-lt"/>
              </a:rPr>
              <a:t>Verbes à l’infinitif en -re</a:t>
            </a:r>
            <a:endParaRPr lang="fr-FR" sz="3600">
              <a:latin typeface="+mj-lt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ED2A3-4623-479F-83C7-EC48371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806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70534-C6E9-4522-94F1-963C8345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Avoir</a:t>
            </a:r>
            <a:r>
              <a:rPr lang="it-IT" dirty="0"/>
              <a:t> et </a:t>
            </a:r>
            <a:r>
              <a:rPr lang="it-IT" dirty="0" err="1"/>
              <a:t>être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5FCCDDF5-E3D4-47E0-8A93-911E46732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911888"/>
              </p:ext>
            </p:extLst>
          </p:nvPr>
        </p:nvGraphicFramePr>
        <p:xfrm>
          <a:off x="2379216" y="2047566"/>
          <a:ext cx="2974019" cy="240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275">
                  <a:extLst>
                    <a:ext uri="{9D8B030D-6E8A-4147-A177-3AD203B41FA5}">
                      <a16:colId xmlns:a16="http://schemas.microsoft.com/office/drawing/2014/main" val="227516649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66241690"/>
                    </a:ext>
                  </a:extLst>
                </a:gridCol>
                <a:gridCol w="1418544">
                  <a:extLst>
                    <a:ext uri="{9D8B030D-6E8A-4147-A177-3AD203B41FA5}">
                      <a16:colId xmlns:a16="http://schemas.microsoft.com/office/drawing/2014/main" val="1670409364"/>
                    </a:ext>
                  </a:extLst>
                </a:gridCol>
              </a:tblGrid>
              <a:tr h="240902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Je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</a:p>
                    <a:p>
                      <a:r>
                        <a:rPr lang="it-IT" sz="2400" b="0">
                          <a:solidFill>
                            <a:srgbClr val="FF0000"/>
                          </a:solidFill>
                        </a:rPr>
                        <a:t>ser-</a:t>
                      </a:r>
                      <a:endParaRPr lang="it-IT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-ai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-a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2949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4AE6BF1-D9C4-4155-AD45-86DCC11D6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49125"/>
              </p:ext>
            </p:extLst>
          </p:nvPr>
        </p:nvGraphicFramePr>
        <p:xfrm>
          <a:off x="5814874" y="2047566"/>
          <a:ext cx="3080551" cy="24090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9962">
                  <a:extLst>
                    <a:ext uri="{9D8B030D-6E8A-4147-A177-3AD203B41FA5}">
                      <a16:colId xmlns:a16="http://schemas.microsoft.com/office/drawing/2014/main" val="3164852235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1513232547"/>
                    </a:ext>
                  </a:extLst>
                </a:gridCol>
                <a:gridCol w="1413970">
                  <a:extLst>
                    <a:ext uri="{9D8B030D-6E8A-4147-A177-3AD203B41FA5}">
                      <a16:colId xmlns:a16="http://schemas.microsoft.com/office/drawing/2014/main" val="2138475585"/>
                    </a:ext>
                  </a:extLst>
                </a:gridCol>
              </a:tblGrid>
              <a:tr h="2409023"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J’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Tu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Il</a:t>
                      </a:r>
                    </a:p>
                    <a:p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Nous</a:t>
                      </a: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Vous</a:t>
                      </a:r>
                      <a:endParaRPr lang="it-IT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chemeClr val="tx1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</a:p>
                    <a:p>
                      <a:r>
                        <a:rPr lang="it-IT" sz="2400">
                          <a:solidFill>
                            <a:srgbClr val="FF0000"/>
                          </a:solidFill>
                        </a:rPr>
                        <a:t>aur-</a:t>
                      </a:r>
                      <a:endParaRPr lang="it-IT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-</a:t>
                      </a:r>
                      <a:r>
                        <a:rPr lang="it-IT" sz="2400" b="0" dirty="0"/>
                        <a:t>ai</a:t>
                      </a:r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as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-a</a:t>
                      </a:r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ons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ez</a:t>
                      </a:r>
                      <a:endParaRPr lang="it-IT" sz="2400" b="0" dirty="0"/>
                    </a:p>
                    <a:p>
                      <a:r>
                        <a:rPr lang="it-IT" sz="2400" b="0" dirty="0"/>
                        <a:t>-</a:t>
                      </a:r>
                      <a:r>
                        <a:rPr lang="it-IT" sz="2400" b="0" dirty="0" err="1"/>
                        <a:t>ont</a:t>
                      </a:r>
                      <a:endParaRPr lang="it-IT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5812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297BF1-AD11-4C1F-AC48-7FA42CB8D6CF}"/>
              </a:ext>
            </a:extLst>
          </p:cNvPr>
          <p:cNvSpPr txBox="1"/>
          <p:nvPr/>
        </p:nvSpPr>
        <p:spPr>
          <a:xfrm>
            <a:off x="5814874" y="4959943"/>
            <a:ext cx="3373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Prononciation</a:t>
            </a:r>
            <a:r>
              <a:rPr lang="it-IT" dirty="0"/>
              <a:t> : </a:t>
            </a:r>
            <a:r>
              <a:rPr lang="it-IT" dirty="0" err="1"/>
              <a:t>j’aurai</a:t>
            </a:r>
            <a:r>
              <a:rPr lang="it-IT" dirty="0"/>
              <a:t> [</a:t>
            </a:r>
            <a:r>
              <a:rPr lang="it-IT" dirty="0" err="1">
                <a:solidFill>
                  <a:srgbClr val="0B0080"/>
                </a:solidFill>
              </a:rPr>
              <a:t>ʒ</a:t>
            </a:r>
            <a:r>
              <a:rPr lang="it-IT" dirty="0" err="1"/>
              <a:t>orè</a:t>
            </a:r>
            <a:r>
              <a:rPr lang="it-IT" dirty="0"/>
              <a:t>]</a:t>
            </a:r>
          </a:p>
          <a:p>
            <a:r>
              <a:rPr lang="it-IT"/>
              <a:t>	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9101EF-127A-41B8-8AC6-A986F0A4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10401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8FDE8-3FEF-447E-8A83-8C5CF9C3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Aller</a:t>
            </a:r>
            <a:r>
              <a:rPr lang="it-IT" dirty="0"/>
              <a:t> et </a:t>
            </a:r>
            <a:r>
              <a:rPr lang="it-IT" dirty="0" err="1"/>
              <a:t>faire</a:t>
            </a:r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B1034FE-3C9A-4E70-BE2E-61E4CC711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09286"/>
              </p:ext>
            </p:extLst>
          </p:nvPr>
        </p:nvGraphicFramePr>
        <p:xfrm>
          <a:off x="3487918" y="2253006"/>
          <a:ext cx="6476214" cy="311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205">
                  <a:extLst>
                    <a:ext uri="{9D8B030D-6E8A-4147-A177-3AD203B41FA5}">
                      <a16:colId xmlns:a16="http://schemas.microsoft.com/office/drawing/2014/main" val="167819371"/>
                    </a:ext>
                  </a:extLst>
                </a:gridCol>
                <a:gridCol w="3766009">
                  <a:extLst>
                    <a:ext uri="{9D8B030D-6E8A-4147-A177-3AD203B41FA5}">
                      <a16:colId xmlns:a16="http://schemas.microsoft.com/office/drawing/2014/main" val="3292083190"/>
                    </a:ext>
                  </a:extLst>
                </a:gridCol>
              </a:tblGrid>
              <a:tr h="3110845">
                <a:tc>
                  <a:txBody>
                    <a:bodyPr/>
                    <a:lstStyle/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J’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sz="2400" b="0" dirty="0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ir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sz="2400" b="0" dirty="0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  <a:p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sz="2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sz="2400" b="0" dirty="0" err="1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it-IT" sz="2400" b="0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3377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B21497-D015-4DDD-A39A-1EED9E4A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343575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2685C-F8D9-4891-BDCD-8756987E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79"/>
            <a:ext cx="10515600" cy="1325563"/>
          </a:xfrm>
        </p:spPr>
        <p:txBody>
          <a:bodyPr/>
          <a:lstStyle/>
          <a:p>
            <a:r>
              <a:rPr lang="it-IT" dirty="0" err="1"/>
              <a:t>Verbes</a:t>
            </a:r>
            <a:r>
              <a:rPr lang="it-IT" dirty="0"/>
              <a:t> en -OIR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17C86D5-A2C5-4774-9A1D-77273E26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49811"/>
              </p:ext>
            </p:extLst>
          </p:nvPr>
        </p:nvGraphicFramePr>
        <p:xfrm>
          <a:off x="912090" y="2546061"/>
          <a:ext cx="10643647" cy="1274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521">
                  <a:extLst>
                    <a:ext uri="{9D8B030D-6E8A-4147-A177-3AD203B41FA5}">
                      <a16:colId xmlns:a16="http://schemas.microsoft.com/office/drawing/2014/main" val="1975897385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80877444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412222126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612763102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43931328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3280340967"/>
                    </a:ext>
                  </a:extLst>
                </a:gridCol>
                <a:gridCol w="1520521">
                  <a:extLst>
                    <a:ext uri="{9D8B030D-6E8A-4147-A177-3AD203B41FA5}">
                      <a16:colId xmlns:a16="http://schemas.microsoft.com/office/drawing/2014/main" val="2657101357"/>
                    </a:ext>
                  </a:extLst>
                </a:gridCol>
              </a:tblGrid>
              <a:tr h="367720">
                <a:tc>
                  <a:txBody>
                    <a:bodyPr/>
                    <a:lstStyle/>
                    <a:p>
                      <a:r>
                        <a:rPr lang="it-IT" b="1" dirty="0" err="1"/>
                        <a:t>Savoir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Pouvoir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Vouloir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Valoir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Il </a:t>
                      </a:r>
                      <a:r>
                        <a:rPr lang="it-IT" b="1" dirty="0" err="1"/>
                        <a:t>faut</a:t>
                      </a:r>
                      <a:r>
                        <a:rPr lang="it-IT" b="1" dirty="0"/>
                        <a:t> (</a:t>
                      </a:r>
                      <a:r>
                        <a:rPr lang="it-IT" b="1" dirty="0" err="1"/>
                        <a:t>falloir</a:t>
                      </a:r>
                      <a:r>
                        <a:rPr lang="it-IT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Recevoir</a:t>
                      </a:r>
                      <a:r>
                        <a:rPr lang="it-IT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Il </a:t>
                      </a:r>
                      <a:r>
                        <a:rPr lang="it-IT" b="1" dirty="0" err="1"/>
                        <a:t>pleut</a:t>
                      </a:r>
                      <a:r>
                        <a:rPr lang="it-IT" b="1" dirty="0"/>
                        <a:t> (</a:t>
                      </a:r>
                      <a:r>
                        <a:rPr lang="it-IT" b="1" dirty="0" err="1"/>
                        <a:t>pleuvoir</a:t>
                      </a:r>
                      <a:r>
                        <a:rPr lang="it-IT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85167"/>
                  </a:ext>
                </a:extLst>
              </a:tr>
              <a:tr h="634696"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saur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pourr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voudr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vaudr</a:t>
                      </a:r>
                      <a:r>
                        <a:rPr lang="it-IT" dirty="0" err="1"/>
                        <a:t>ai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faudr</a:t>
                      </a:r>
                      <a:r>
                        <a:rPr lang="it-IT" dirty="0" err="1"/>
                        <a:t>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Je </a:t>
                      </a:r>
                      <a:r>
                        <a:rPr lang="it-IT">
                          <a:solidFill>
                            <a:srgbClr val="FF0000"/>
                          </a:solidFill>
                        </a:rPr>
                        <a:t>recevr</a:t>
                      </a:r>
                      <a:r>
                        <a:rPr lang="it-IT"/>
                        <a:t>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pleuvr</a:t>
                      </a:r>
                      <a:r>
                        <a:rPr lang="it-IT" dirty="0" err="1"/>
                        <a:t>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86763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7A7AFA-67B2-44A3-B23A-B2113C4E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213005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76CA3-BABE-4765-AEE7-52AB0B4D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Voir</a:t>
            </a:r>
            <a:r>
              <a:rPr lang="it-IT" dirty="0"/>
              <a:t> et venir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969CF9D-619F-4298-A1D1-FC0746A99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76737"/>
              </p:ext>
            </p:extLst>
          </p:nvPr>
        </p:nvGraphicFramePr>
        <p:xfrm>
          <a:off x="2543451" y="1843381"/>
          <a:ext cx="724418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090">
                  <a:extLst>
                    <a:ext uri="{9D8B030D-6E8A-4147-A177-3AD203B41FA5}">
                      <a16:colId xmlns:a16="http://schemas.microsoft.com/office/drawing/2014/main" val="3636696818"/>
                    </a:ext>
                  </a:extLst>
                </a:gridCol>
                <a:gridCol w="3622090">
                  <a:extLst>
                    <a:ext uri="{9D8B030D-6E8A-4147-A177-3AD203B41FA5}">
                      <a16:colId xmlns:a16="http://schemas.microsoft.com/office/drawing/2014/main" val="3904044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Futur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du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verbe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VOIR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Futur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du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verbe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VENIR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1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ai</a:t>
                      </a: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verr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Je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ai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Tu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Il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Nous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ons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Vous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ez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Ils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FF0000"/>
                          </a:solidFill>
                        </a:rPr>
                        <a:t>viendr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ont</a:t>
                      </a:r>
                      <a:endParaRPr lang="it-IT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3339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C747E-B1D3-4645-A4FB-0A1C8C986514}"/>
              </a:ext>
            </a:extLst>
          </p:cNvPr>
          <p:cNvSpPr txBox="1"/>
          <p:nvPr/>
        </p:nvSpPr>
        <p:spPr>
          <a:xfrm>
            <a:off x="907741" y="4651899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b="1" dirty="0" err="1"/>
              <a:t>Revoir</a:t>
            </a:r>
            <a:r>
              <a:rPr lang="it-IT" dirty="0"/>
              <a:t> se </a:t>
            </a:r>
            <a:r>
              <a:rPr lang="it-IT" dirty="0" err="1"/>
              <a:t>conjugue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b="1" dirty="0" err="1"/>
              <a:t>voir</a:t>
            </a:r>
            <a:r>
              <a:rPr lang="it-IT" dirty="0"/>
              <a:t>, mais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b="1" dirty="0" err="1"/>
              <a:t>prévoir</a:t>
            </a:r>
            <a:r>
              <a:rPr lang="it-IT" dirty="0"/>
              <a:t> qui est </a:t>
            </a:r>
            <a:r>
              <a:rPr lang="it-IT" dirty="0" err="1"/>
              <a:t>régulier</a:t>
            </a:r>
            <a:r>
              <a:rPr lang="it-IT" dirty="0"/>
              <a:t> (</a:t>
            </a:r>
            <a:r>
              <a:rPr lang="it-IT" b="1" dirty="0"/>
              <a:t>je </a:t>
            </a:r>
            <a:r>
              <a:rPr lang="it-IT" b="1" dirty="0" err="1">
                <a:solidFill>
                  <a:srgbClr val="FF0000"/>
                </a:solidFill>
              </a:rPr>
              <a:t>prévoir</a:t>
            </a:r>
            <a:r>
              <a:rPr lang="it-IT" b="1" dirty="0" err="1"/>
              <a:t>ai</a:t>
            </a:r>
            <a:r>
              <a:rPr lang="it-IT" b="1" dirty="0"/>
              <a:t>, tu </a:t>
            </a:r>
            <a:r>
              <a:rPr lang="it-IT" b="1" dirty="0" err="1">
                <a:solidFill>
                  <a:srgbClr val="FF0000"/>
                </a:solidFill>
              </a:rPr>
              <a:t>prévoir</a:t>
            </a:r>
            <a:r>
              <a:rPr lang="it-IT" b="1" dirty="0" err="1"/>
              <a:t>as</a:t>
            </a:r>
            <a:r>
              <a:rPr lang="it-IT" dirty="0"/>
              <a:t>…).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verbes</a:t>
            </a:r>
            <a:r>
              <a:rPr lang="it-IT" dirty="0"/>
              <a:t> </a:t>
            </a:r>
            <a:r>
              <a:rPr lang="it-IT" dirty="0" err="1"/>
              <a:t>dérivés</a:t>
            </a:r>
            <a:r>
              <a:rPr lang="it-IT" dirty="0"/>
              <a:t> de </a:t>
            </a:r>
            <a:r>
              <a:rPr lang="it-IT" b="1" dirty="0"/>
              <a:t>venir</a:t>
            </a:r>
            <a:r>
              <a:rPr lang="it-IT" dirty="0"/>
              <a:t> (</a:t>
            </a:r>
            <a:r>
              <a:rPr lang="it-IT" b="1" dirty="0" err="1"/>
              <a:t>prévenir</a:t>
            </a:r>
            <a:r>
              <a:rPr lang="it-IT" b="1" dirty="0"/>
              <a:t>, devenir, </a:t>
            </a:r>
            <a:r>
              <a:rPr lang="it-IT" b="1" dirty="0" err="1"/>
              <a:t>revenir</a:t>
            </a:r>
            <a:r>
              <a:rPr lang="it-IT" dirty="0"/>
              <a:t>) se </a:t>
            </a:r>
            <a:r>
              <a:rPr lang="it-IT" dirty="0" err="1"/>
              <a:t>conjuguent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de la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manière</a:t>
            </a:r>
            <a:r>
              <a:rPr lang="it-IT" dirty="0"/>
              <a:t>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it-IT" dirty="0"/>
              <a:t>Le </a:t>
            </a:r>
            <a:r>
              <a:rPr lang="it-IT" dirty="0" err="1"/>
              <a:t>verbe</a:t>
            </a:r>
            <a:r>
              <a:rPr lang="it-IT" dirty="0"/>
              <a:t> </a:t>
            </a:r>
            <a:r>
              <a:rPr lang="it-IT" b="1" dirty="0" err="1"/>
              <a:t>tenir</a:t>
            </a:r>
            <a:r>
              <a:rPr lang="it-IT" dirty="0"/>
              <a:t> et </a:t>
            </a:r>
            <a:r>
              <a:rPr lang="it-IT" dirty="0" err="1"/>
              <a:t>ses</a:t>
            </a:r>
            <a:r>
              <a:rPr lang="it-IT" dirty="0"/>
              <a:t> </a:t>
            </a:r>
            <a:r>
              <a:rPr lang="it-IT" dirty="0" err="1"/>
              <a:t>dérivés</a:t>
            </a:r>
            <a:r>
              <a:rPr lang="it-IT" dirty="0"/>
              <a:t> se </a:t>
            </a:r>
            <a:r>
              <a:rPr lang="it-IT" dirty="0" err="1"/>
              <a:t>conjuguent</a:t>
            </a:r>
            <a:r>
              <a:rPr lang="it-IT" dirty="0"/>
              <a:t> </a:t>
            </a:r>
            <a:r>
              <a:rPr lang="it-IT" dirty="0" err="1"/>
              <a:t>comme</a:t>
            </a:r>
            <a:r>
              <a:rPr lang="it-IT" dirty="0"/>
              <a:t> </a:t>
            </a:r>
            <a:r>
              <a:rPr lang="it-IT" b="1" dirty="0"/>
              <a:t>venir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futur</a:t>
            </a:r>
            <a:r>
              <a:rPr lang="it-IT" dirty="0"/>
              <a:t> : </a:t>
            </a:r>
            <a:r>
              <a:rPr lang="it-IT" b="1" dirty="0"/>
              <a:t>je </a:t>
            </a:r>
            <a:r>
              <a:rPr lang="it-IT" b="1" dirty="0" err="1">
                <a:solidFill>
                  <a:srgbClr val="FF0000"/>
                </a:solidFill>
              </a:rPr>
              <a:t>tiendr</a:t>
            </a:r>
            <a:r>
              <a:rPr lang="it-IT" b="1" dirty="0" err="1"/>
              <a:t>ai</a:t>
            </a:r>
            <a:r>
              <a:rPr lang="it-IT" b="1" dirty="0"/>
              <a:t>, tu </a:t>
            </a:r>
            <a:r>
              <a:rPr lang="it-IT" b="1" dirty="0" err="1">
                <a:solidFill>
                  <a:srgbClr val="FF0000"/>
                </a:solidFill>
              </a:rPr>
              <a:t>tiendr</a:t>
            </a:r>
            <a:r>
              <a:rPr lang="it-IT" b="1" dirty="0" err="1"/>
              <a:t>as</a:t>
            </a:r>
            <a:r>
              <a:rPr lang="it-IT" dirty="0"/>
              <a:t>…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C12C27-75D4-4AFD-8050-C4FE1303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</a:p>
        </p:txBody>
      </p:sp>
    </p:spTree>
    <p:extLst>
      <p:ext uri="{BB962C8B-B14F-4D97-AF65-F5344CB8AC3E}">
        <p14:creationId xmlns:p14="http://schemas.microsoft.com/office/powerpoint/2010/main" val="1995587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1216</Words>
  <Application>Microsoft Office PowerPoint</Application>
  <PresentationFormat>Widescreen</PresentationFormat>
  <Paragraphs>293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Tema di Office</vt:lpstr>
      <vt:lpstr>Presentazione standard di PowerPoint</vt:lpstr>
      <vt:lpstr>Formation du futur</vt:lpstr>
      <vt:lpstr>Verbes du 1° groupe à variation</vt:lpstr>
      <vt:lpstr>Verbes réguliers</vt:lpstr>
      <vt:lpstr>Presentazione standard di PowerPoint</vt:lpstr>
      <vt:lpstr>Avoir et être</vt:lpstr>
      <vt:lpstr>Aller et faire</vt:lpstr>
      <vt:lpstr>Verbes en -OIR</vt:lpstr>
      <vt:lpstr>Voir et venir</vt:lpstr>
      <vt:lpstr>Les temps composés</vt:lpstr>
      <vt:lpstr>Presentazione standard di PowerPoint</vt:lpstr>
      <vt:lpstr>Exercice</vt:lpstr>
      <vt:lpstr>L’impératif</vt:lpstr>
      <vt:lpstr>Presentazione standard di PowerPoint</vt:lpstr>
      <vt:lpstr>Formation</vt:lpstr>
      <vt:lpstr>Cas particuliers</vt:lpstr>
      <vt:lpstr>Les verbes pronominaux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futur</dc:title>
  <dc:creator>laura.kreyder@unimib.it</dc:creator>
  <cp:lastModifiedBy>laura.kreyder@unimib.it</cp:lastModifiedBy>
  <cp:revision>16</cp:revision>
  <dcterms:created xsi:type="dcterms:W3CDTF">2020-12-01T22:08:59Z</dcterms:created>
  <dcterms:modified xsi:type="dcterms:W3CDTF">2022-12-21T10:48:10Z</dcterms:modified>
</cp:coreProperties>
</file>