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3:10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24575,'4'-3'0,"-1"0"0,1 0 0,0 1 0,0 0 0,0 0 0,1 0 0,-1 0 0,0 1 0,1 0 0,-1-1 0,1 2 0,7-2 0,61 0 0,-51 2 0,1409 1 0,-1393 1 0,0 1 0,0 2 0,0 2 0,-1 1 0,44 15 0,-43-13-227,1-2-1,0-2 1,0-2-1,0-1 1,66-5-1,-84 2-6598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3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4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7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3:14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24575,'2285'0'-1365,"-2263"0"-5461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2:59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24575,'2645'0'0,"-2615"-2"67,53-9-1,11-1-1564,-65 11-5328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2:41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 24575,'109'0'0,"203"26"0,112 25 0,-59-48 0,-189-5 0,-105 3 0,-7 0 0,0-2 0,101-15 0,-115 6 0,-4 0 0,0 2 0,75-3 0,-84 10 0,50-10 0,-49 5 0,47-1 0,1710 6 87,-847 3-1539,-925-2-5374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7T17:32:45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24575,'906'0'0,"-846"-5"-1365,-33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58:44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7:59:1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0 24575,'0'5'0,"-4"1"0,-6 3 0,-6 6 0,-4 4 0,-8-1 0,1 0 0,1 3 0,1 1 0,-1 1 0,1-3 0,-1-1 0,5-3-8191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8T18:00:3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24575,'5'4'0,"5"7"0,6 5 0,0 4 0,1 3 0,3 2 0,2 6 0,1 2 0,2-1 0,-3-1 0,-2-2 0,-4 0 0,0-2 0,-3-6-8191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7B0F8-1689-408A-8749-7A20F868C93F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42FD3-DF2E-4627-BDC7-FCB3BA69B18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67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307859-D655-4E3A-AECB-3BEFB9F04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D7A5F4-6BF9-47B2-B9F6-D53BF0BC8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87473D-051B-4D46-A924-A5F094B2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54DB-F711-442A-BBA2-26D296F9E037}" type="datetime1">
              <a:rPr lang="it-IT" smtClean="0"/>
              <a:t>20/12/2022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93B1AA-E68E-43B1-AC1E-A01B0AE7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37C93-70F0-481C-B96E-9E5B2223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68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1821B2-D6B3-48C7-92EE-3519DDE1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E62A9C-2AD1-4FB7-9272-C70257ACD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7821C4-1065-44F6-8C38-578C8629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0D76-850B-41CE-81B6-412CD7F32C55}" type="datetime1">
              <a:rPr lang="it-IT" smtClean="0"/>
              <a:t>20/12/2022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5E080-94B4-499E-B1AA-219B5059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8F4C1A-239E-464C-9A90-43230D35A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619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06C85A-761B-4CC4-AB4E-A3D8F28D0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6FFE9BB-233B-4D3C-B5CA-C95A294B7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C2CBAD-07FF-467C-91F6-9DDCEE74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F157-FBB6-4DA4-9102-80FB8F885736}" type="datetime1">
              <a:rPr lang="it-IT" smtClean="0"/>
              <a:t>20/12/2022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6A9C0C-B521-4002-B4E3-B0AEC7BB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F3913-FCED-4E8A-A78B-AED12CED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6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56DFE-7429-455E-89A9-700B2B27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9051BC-8BE8-4B82-B833-CCC25FCA9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CA4A34-FA9C-410A-B970-EF9E955E7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41DE-0A3E-4852-8622-2F94435F5809}" type="datetime1">
              <a:rPr lang="it-IT" smtClean="0"/>
              <a:t>20/12/2022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3CE18E-DF8A-4905-ACEA-D5B3E92E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1C3627-8AAB-414F-8D6C-2685BE58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243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F03FB8-3ECB-4883-9AC1-E076036A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7195639-32EF-4D68-8822-EB499B95B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81C05E-8462-4A1D-9463-4A4E886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12777-0797-4E48-A71C-78A112B71F9C}" type="datetime1">
              <a:rPr lang="it-IT" smtClean="0"/>
              <a:t>20/12/2022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A4663D-A5AC-4E23-B8B6-8AA0F461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C98E57-A53C-4CEF-9AC0-C323E92DA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55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680C86-36B7-48FA-94BF-7405B6B4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95F0C0-53D2-493A-AA5D-F5342197FA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4A5C72-6DF9-42D2-BB20-34AA94286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4587E8-EC09-4B87-B663-7B59045B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AA163-1871-4AC4-A1A5-31783FD3D01D}" type="datetime1">
              <a:rPr lang="it-IT" smtClean="0"/>
              <a:t>20/12/2022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8AD971-C6BB-4DB3-8CC0-F7AA196C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3E5447-500F-46D9-AE12-A06258E0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8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B0BCF3-F3FD-4FBE-AA61-C99CBB7D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ED1D82-98F4-4D50-B60E-B5695AD3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75129F-65D2-4E08-9A3C-F74F80357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46C60D-FBBD-402E-A818-8ACD6DD8B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99C385-9286-42C8-827D-6FC37C109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C7075E0-26B6-4912-85FA-5F17717E2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DC34-24AA-4887-B0A6-2068F22073F1}" type="datetime1">
              <a:rPr lang="it-IT" smtClean="0"/>
              <a:t>20/12/2022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453B4D-7EC8-45D2-AFDE-063F9A01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FCEB2B-B243-4822-B988-C749C4951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32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7ED031-7313-490B-BB54-70E6D868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245E2D2-C117-4369-AD61-731A951C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89873-9F8A-4617-9A27-4228A7D19F49}" type="datetime1">
              <a:rPr lang="it-IT" smtClean="0"/>
              <a:t>20/12/2022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8615BF6-3249-4903-93BD-8C0548B9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7309D74-9811-4A26-84E9-3FA1B08D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319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FF8F45A-7971-4A36-9A7A-A41C481A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A2D26-8C6A-4C15-BADA-11E528DFC268}" type="datetime1">
              <a:rPr lang="it-IT" smtClean="0"/>
              <a:t>20/12/2022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BB937D-D152-4CB8-8F50-7FC0CAB0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FD00D-4C0F-4C8E-ADBC-8AAEBE2D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53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EBCE55-C4B2-47B6-93F5-11A84D8A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39E089-AB03-4821-9A58-C2E82BE65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740A3F9-889D-4C1A-84E0-463134705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34A3F6-A5FA-4AC1-A8A5-1D30BFB81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20C6-819D-4BAE-8A58-E700D596389E}" type="datetime1">
              <a:rPr lang="it-IT" smtClean="0"/>
              <a:t>20/12/2022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C0A3189-68C6-4963-A0DA-D943CC49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EFAE17-F0D1-40A0-86AD-87778B030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9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A26170-79D7-49EE-A015-2FA70905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FC3D2D-BB91-4A25-90D6-A56ACF258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3A0CCE-ECD9-490E-995D-0AC83384E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7942EE-F15F-45E1-873D-4E8AEB6F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8999-0CF2-49BF-BDC6-2924EB26F24F}" type="datetime1">
              <a:rPr lang="it-IT" smtClean="0"/>
              <a:t>20/12/2022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336536-2893-4366-A094-4B77053C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3B8FE4-7775-4C31-914D-55B2035F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8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4C9BD1-FE1D-471C-8D5A-9AF6B0A0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974707-1CAF-4125-87C2-AA08DD38C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D5B247-D235-4C6A-83DB-A7063B6A1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2DEE-81D1-442C-BA5A-40A639F2AD36}" type="datetime1">
              <a:rPr lang="it-IT" smtClean="0"/>
              <a:t>20/12/2022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3DDC0A-7CD8-422F-B5BF-EE24933CA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francese - 2022-2023 - Primo semestre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3497CF-7CBC-43ED-9B74-55F9C5CF2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6DD8C-9586-4397-9255-1AA0B52899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30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5.xml"/><Relationship Id="rId3" Type="http://schemas.openxmlformats.org/officeDocument/2006/relationships/image" Target="../media/image15.png"/><Relationship Id="rId7" Type="http://schemas.openxmlformats.org/officeDocument/2006/relationships/customXml" Target="../ink/ink9.xml"/><Relationship Id="rId12" Type="http://schemas.openxmlformats.org/officeDocument/2006/relationships/customXml" Target="../ink/ink14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customXml" Target="../ink/ink13.xml"/><Relationship Id="rId5" Type="http://schemas.openxmlformats.org/officeDocument/2006/relationships/image" Target="../media/image16.png"/><Relationship Id="rId10" Type="http://schemas.openxmlformats.org/officeDocument/2006/relationships/customXml" Target="../ink/ink12.xml"/><Relationship Id="rId4" Type="http://schemas.openxmlformats.org/officeDocument/2006/relationships/customXml" Target="../ink/ink7.xml"/><Relationship Id="rId9" Type="http://schemas.openxmlformats.org/officeDocument/2006/relationships/customXml" Target="../ink/ink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244A38-6AA0-42AF-8ED8-5978B42E3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4053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0123BD3-376C-4091-8F20-B0D60122E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r-FR" sz="4800"/>
              <a:t>«Les gens ont du mal à savoir ce qu’ils ont en commun»</a:t>
            </a:r>
            <a:endParaRPr lang="it-IT" sz="480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AF0574-9511-47A0-98EB-E6932FA5C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fr-FR" sz="1600"/>
          </a:p>
          <a:p>
            <a:pPr algn="l">
              <a:spcBef>
                <a:spcPts val="0"/>
              </a:spcBef>
            </a:pPr>
            <a:r>
              <a:rPr lang="fr-FR" sz="1200"/>
              <a:t>Entretien avec Didier Lapeyronnie</a:t>
            </a:r>
            <a:br>
              <a:rPr lang="fr-FR" sz="1200"/>
            </a:br>
            <a:r>
              <a:rPr lang="fr-FR" sz="1200"/>
              <a:t>Propos recueillis par Luc Bronnier</a:t>
            </a:r>
          </a:p>
          <a:p>
            <a:pPr algn="l">
              <a:spcBef>
                <a:spcPts val="0"/>
              </a:spcBef>
            </a:pPr>
            <a:r>
              <a:rPr lang="fr-FR" sz="1200"/>
              <a:t>in </a:t>
            </a:r>
            <a:r>
              <a:rPr lang="fr-FR" sz="1200">
                <a:effectLst/>
                <a:ea typeface="Times New Roman" panose="02020603050405020304" pitchFamily="18" charset="0"/>
              </a:rPr>
              <a:t>Gérard Mermet, </a:t>
            </a:r>
            <a:r>
              <a:rPr lang="fr-FR" sz="1200" i="1">
                <a:effectLst/>
                <a:ea typeface="Times New Roman" panose="02020603050405020304" pitchFamily="18" charset="0"/>
              </a:rPr>
              <a:t>Francoscopie</a:t>
            </a:r>
            <a:r>
              <a:rPr lang="fr-FR" sz="1200">
                <a:effectLst/>
                <a:ea typeface="Times New Roman" panose="02020603050405020304" pitchFamily="18" charset="0"/>
              </a:rPr>
              <a:t>, Paris, Larousse, 2010</a:t>
            </a:r>
            <a:endParaRPr lang="it-IT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532BB02D-DC21-4D10-B30B-96BB3F1B2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1254811"/>
            <a:ext cx="6591300" cy="1533525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871032-52B3-44B9-B619-B1EEFE03D933}"/>
              </a:ext>
            </a:extLst>
          </p:cNvPr>
          <p:cNvSpPr txBox="1"/>
          <p:nvPr/>
        </p:nvSpPr>
        <p:spPr>
          <a:xfrm>
            <a:off x="4030462" y="4069665"/>
            <a:ext cx="3941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Finalement</a:t>
            </a:r>
            <a:r>
              <a:rPr lang="it-IT" dirty="0"/>
              <a:t> : alla fine</a:t>
            </a:r>
          </a:p>
          <a:p>
            <a:r>
              <a:rPr lang="it-IT" b="1" dirty="0"/>
              <a:t>Il y </a:t>
            </a:r>
            <a:r>
              <a:rPr lang="it-IT" b="1" dirty="0" err="1"/>
              <a:t>avait</a:t>
            </a:r>
            <a:r>
              <a:rPr lang="it-IT" b="1" dirty="0"/>
              <a:t> </a:t>
            </a:r>
            <a:r>
              <a:rPr lang="it-IT" b="1" dirty="0" err="1"/>
              <a:t>eu</a:t>
            </a:r>
            <a:r>
              <a:rPr lang="it-IT" b="1" dirty="0"/>
              <a:t> </a:t>
            </a:r>
            <a:r>
              <a:rPr lang="it-IT" dirty="0"/>
              <a:t>: plus-</a:t>
            </a:r>
            <a:r>
              <a:rPr lang="it-IT" dirty="0" err="1"/>
              <a:t>que</a:t>
            </a:r>
            <a:r>
              <a:rPr lang="it-IT" dirty="0"/>
              <a:t>-parfait de </a:t>
            </a:r>
            <a:r>
              <a:rPr lang="it-IT" b="1" dirty="0"/>
              <a:t>il y a </a:t>
            </a:r>
          </a:p>
          <a:p>
            <a:r>
              <a:rPr lang="it-IT" b="1" dirty="0" err="1"/>
              <a:t>Alors</a:t>
            </a:r>
            <a:r>
              <a:rPr lang="it-IT" b="1" dirty="0"/>
              <a:t> </a:t>
            </a:r>
            <a:r>
              <a:rPr lang="it-IT" b="1" dirty="0" err="1"/>
              <a:t>que</a:t>
            </a:r>
            <a:r>
              <a:rPr lang="it-IT" b="1" dirty="0"/>
              <a:t> </a:t>
            </a:r>
            <a:r>
              <a:rPr lang="it-IT" dirty="0"/>
              <a:t>: mentre</a:t>
            </a:r>
          </a:p>
          <a:p>
            <a:r>
              <a:rPr lang="it-IT" b="1" dirty="0"/>
              <a:t>Un </a:t>
            </a:r>
            <a:r>
              <a:rPr lang="it-IT" b="1" dirty="0" err="1"/>
              <a:t>espoir</a:t>
            </a:r>
            <a:r>
              <a:rPr lang="it-IT" b="1" dirty="0"/>
              <a:t> </a:t>
            </a:r>
            <a:r>
              <a:rPr lang="it-IT" dirty="0"/>
              <a:t>: una speranza</a:t>
            </a:r>
          </a:p>
          <a:p>
            <a:r>
              <a:rPr lang="it-IT" b="1" dirty="0"/>
              <a:t>Vide</a:t>
            </a:r>
            <a:r>
              <a:rPr lang="it-IT" dirty="0"/>
              <a:t> : vuoto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6E47F94-17E0-4BA5-B8D9-361EBA4C3005}"/>
              </a:ext>
            </a:extLst>
          </p:cNvPr>
          <p:cNvCxnSpPr/>
          <p:nvPr/>
        </p:nvCxnSpPr>
        <p:spPr>
          <a:xfrm>
            <a:off x="3098307" y="3551068"/>
            <a:ext cx="62054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6D0F7DF-EAB4-476A-ACC1-816F843B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A71E1D9-E3C8-4FF4-9093-BAFE91E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61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B13638-8D2C-482D-BA21-2926FE41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43836" cy="844839"/>
          </a:xfrm>
        </p:spPr>
        <p:txBody>
          <a:bodyPr>
            <a:normAutofit/>
          </a:bodyPr>
          <a:lstStyle/>
          <a:p>
            <a:r>
              <a:rPr lang="it-IT" sz="2800"/>
              <a:t>Questions</a:t>
            </a:r>
            <a:endParaRPr lang="fr-FR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19A229-1C95-415A-9BF7-D154AC654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091" y="1431636"/>
            <a:ext cx="10568709" cy="47453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Donnez les réponses aux questions suivantes d’après le texte que vous avez lu.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Qu’est-ce qu’une société archipel?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1127760" algn="l"/>
              </a:tabLst>
            </a:pPr>
            <a:r>
              <a:rPr lang="fr-F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société qui regroupe les citoyens</a:t>
            </a:r>
          </a:p>
          <a:p>
            <a:pPr lvl="4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1127760" algn="l"/>
              </a:tabLst>
            </a:pPr>
            <a:r>
              <a:rPr lang="de-DE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société où vivent des groupes de citoyens isolés les uns des autres</a:t>
            </a:r>
            <a:endParaRPr lang="fr-FR" sz="1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1127760" algn="l"/>
              </a:tabLst>
            </a:pPr>
            <a:r>
              <a:rPr lang="fr-F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société où les citoyens communiquent d’un groupe à l’autre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Dans cette société, les distances entre citoyens sont à la hausse.</a:t>
            </a:r>
          </a:p>
          <a:p>
            <a:pPr marL="899160" indent="0">
              <a:spcAft>
                <a:spcPts val="600"/>
              </a:spcAft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Par le passé, c’était la famille qui faisait le lien dans la société.</a:t>
            </a:r>
          </a:p>
          <a:p>
            <a:pPr marL="899160" indent="0">
              <a:spcAft>
                <a:spcPts val="600"/>
              </a:spcAft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Aujourd’hui, c’est l’école républicaine qui rapproche les citoyens.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5. L’abstention aux élections a beaucoup augmenté.</a:t>
            </a:r>
          </a:p>
          <a:p>
            <a:pPr marL="0" indent="0">
              <a:buNone/>
            </a:pPr>
            <a:r>
              <a:rPr lang="fr-FR" sz="1800">
                <a:latin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  <a:endParaRPr lang="fr-FR" sz="1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60" indent="0">
              <a:buNone/>
            </a:pPr>
            <a:endParaRPr lang="fr-FR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9160" indent="0">
              <a:buNone/>
            </a:pPr>
            <a:endParaRPr lang="fr-FR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47CF506-19C2-4BCF-8C80-FA313F52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90FD0E8-742A-492C-A638-0B66908B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11</a:t>
            </a:fld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399CFD9-E17A-4909-A785-28B705070E1F}"/>
              </a:ext>
            </a:extLst>
          </p:cNvPr>
          <p:cNvGrpSpPr/>
          <p:nvPr/>
        </p:nvGrpSpPr>
        <p:grpSpPr>
          <a:xfrm>
            <a:off x="2586031" y="5751547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put penna 7">
                  <a:extLst>
                    <a:ext uri="{FF2B5EF4-FFF2-40B4-BE49-F238E27FC236}">
                      <a16:creationId xmlns:a16="http://schemas.microsoft.com/office/drawing/2014/main" id="{DC9876EA-58D0-46E0-99A0-E59324372A2E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8" name="Input penna 7">
                  <a:extLst>
                    <a:ext uri="{FF2B5EF4-FFF2-40B4-BE49-F238E27FC236}">
                      <a16:creationId xmlns:a16="http://schemas.microsoft.com/office/drawing/2014/main" id="{DC9876EA-58D0-46E0-99A0-E59324372A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9B1BCF21-98DE-4D1C-8B2F-9CA59CF36505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9B1BCF21-98DE-4D1C-8B2F-9CA59CF3650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57BFD79-B5CA-4248-8782-52313DC9503A}"/>
              </a:ext>
            </a:extLst>
          </p:cNvPr>
          <p:cNvGrpSpPr/>
          <p:nvPr/>
        </p:nvGrpSpPr>
        <p:grpSpPr>
          <a:xfrm>
            <a:off x="6170028" y="5008309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put penna 13">
                  <a:extLst>
                    <a:ext uri="{FF2B5EF4-FFF2-40B4-BE49-F238E27FC236}">
                      <a16:creationId xmlns:a16="http://schemas.microsoft.com/office/drawing/2014/main" id="{0D114E14-1623-46A1-BEE9-F26C2EE523FF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14" name="Input penna 13">
                  <a:extLst>
                    <a:ext uri="{FF2B5EF4-FFF2-40B4-BE49-F238E27FC236}">
                      <a16:creationId xmlns:a16="http://schemas.microsoft.com/office/drawing/2014/main" id="{0D114E14-1623-46A1-BEE9-F26C2EE523F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put penna 14">
                  <a:extLst>
                    <a:ext uri="{FF2B5EF4-FFF2-40B4-BE49-F238E27FC236}">
                      <a16:creationId xmlns:a16="http://schemas.microsoft.com/office/drawing/2014/main" id="{640FBB45-01BA-4E71-A1E2-F9FE18206528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15" name="Input penna 14">
                  <a:extLst>
                    <a:ext uri="{FF2B5EF4-FFF2-40B4-BE49-F238E27FC236}">
                      <a16:creationId xmlns:a16="http://schemas.microsoft.com/office/drawing/2014/main" id="{640FBB45-01BA-4E71-A1E2-F9FE182065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D7943248-F547-440A-8432-0A67413BB4CA}"/>
              </a:ext>
            </a:extLst>
          </p:cNvPr>
          <p:cNvGrpSpPr/>
          <p:nvPr/>
        </p:nvGrpSpPr>
        <p:grpSpPr>
          <a:xfrm>
            <a:off x="6225446" y="4284697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41353DB3-C950-4EA6-B6F0-B2D20844ADDA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41353DB3-C950-4EA6-B6F0-B2D20844ADD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6B654705-B5A0-494A-B151-25C428E925B7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6B654705-B5A0-494A-B151-25C428E925B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4D25CBA2-6A36-441A-A0AF-5A9C6264C964}"/>
              </a:ext>
            </a:extLst>
          </p:cNvPr>
          <p:cNvGrpSpPr/>
          <p:nvPr/>
        </p:nvGrpSpPr>
        <p:grpSpPr>
          <a:xfrm>
            <a:off x="2609122" y="3540593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put penna 20">
                  <a:extLst>
                    <a:ext uri="{FF2B5EF4-FFF2-40B4-BE49-F238E27FC236}">
                      <a16:creationId xmlns:a16="http://schemas.microsoft.com/office/drawing/2014/main" id="{55BE5FFD-0D0F-4FB8-A824-7CEF16D6DD39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21" name="Input penna 20">
                  <a:extLst>
                    <a:ext uri="{FF2B5EF4-FFF2-40B4-BE49-F238E27FC236}">
                      <a16:creationId xmlns:a16="http://schemas.microsoft.com/office/drawing/2014/main" id="{55BE5FFD-0D0F-4FB8-A824-7CEF16D6DD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" name="Input penna 21">
                  <a:extLst>
                    <a:ext uri="{FF2B5EF4-FFF2-40B4-BE49-F238E27FC236}">
                      <a16:creationId xmlns:a16="http://schemas.microsoft.com/office/drawing/2014/main" id="{EDD95C25-7760-4EDB-9C7B-6613105AECB6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22" name="Input penna 21">
                  <a:extLst>
                    <a:ext uri="{FF2B5EF4-FFF2-40B4-BE49-F238E27FC236}">
                      <a16:creationId xmlns:a16="http://schemas.microsoft.com/office/drawing/2014/main" id="{EDD95C25-7760-4EDB-9C7B-6613105AEC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0363E1D-0D80-42B9-A18C-D6AF525D5336}"/>
              </a:ext>
            </a:extLst>
          </p:cNvPr>
          <p:cNvGrpSpPr/>
          <p:nvPr/>
        </p:nvGrpSpPr>
        <p:grpSpPr>
          <a:xfrm>
            <a:off x="2705814" y="2502368"/>
            <a:ext cx="92880" cy="120240"/>
            <a:chOff x="6095560" y="839822"/>
            <a:chExt cx="928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0E745909-D661-4BB8-9F43-3A0272CC4A19}"/>
                    </a:ext>
                  </a:extLst>
                </p14:cNvPr>
                <p14:cNvContentPartPr/>
                <p14:nvPr/>
              </p14:nvContentPartPr>
              <p14:xfrm>
                <a:off x="6096640" y="867902"/>
                <a:ext cx="91800" cy="7632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0E745909-D661-4BB8-9F43-3A0272CC4A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87640" y="858902"/>
                  <a:ext cx="109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put penna 24">
                  <a:extLst>
                    <a:ext uri="{FF2B5EF4-FFF2-40B4-BE49-F238E27FC236}">
                      <a16:creationId xmlns:a16="http://schemas.microsoft.com/office/drawing/2014/main" id="{365BCC3C-714C-4F9C-8B3A-13D42FBD439F}"/>
                    </a:ext>
                  </a:extLst>
                </p14:cNvPr>
                <p14:cNvContentPartPr/>
                <p14:nvPr/>
              </p14:nvContentPartPr>
              <p14:xfrm>
                <a:off x="6095560" y="839822"/>
                <a:ext cx="86760" cy="120240"/>
              </p14:xfrm>
            </p:contentPart>
          </mc:Choice>
          <mc:Fallback xmlns="">
            <p:pic>
              <p:nvPicPr>
                <p:cNvPr id="25" name="Input penna 24">
                  <a:extLst>
                    <a:ext uri="{FF2B5EF4-FFF2-40B4-BE49-F238E27FC236}">
                      <a16:creationId xmlns:a16="http://schemas.microsoft.com/office/drawing/2014/main" id="{365BCC3C-714C-4F9C-8B3A-13D42FBD43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86597" y="830795"/>
                  <a:ext cx="104327" cy="13793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1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ABF49F-0819-4AA0-8927-2042515D3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290" y="942109"/>
            <a:ext cx="10437091" cy="52348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/>
              <a:t> </a:t>
            </a: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6. Les électeurs qui ne votent pas n’ont pas l’impression d’être des citoyens.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7. Mais la ville reste un centre d’échanges entre les communautés.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Vrai				Faux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8. Quel était le cœur de la société française?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L’école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 travail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La ville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9. Selon Didier Lapeyronnie, le lotissement urbain est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Un mal				Un bien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10. Le contraire d’une société archipel, ce serait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société de l’émiettement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société de la fracture</a:t>
            </a:r>
          </a:p>
          <a:p>
            <a:pPr lvl="6">
              <a:buFont typeface="Courier New" panose="02070309020205020404" pitchFamily="49" charset="0"/>
              <a:buChar char="o"/>
            </a:pPr>
            <a:r>
              <a:rPr 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Une société de la rencontre</a:t>
            </a:r>
          </a:p>
          <a:p>
            <a:pPr lvl="6">
              <a:buFont typeface="Courier New" panose="02070309020205020404" pitchFamily="49" charset="0"/>
              <a:buChar char="o"/>
            </a:pPr>
            <a:endParaRPr lang="fr-F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DE2C35-7E8F-48C7-B977-C34EBF70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406C45A-E9F5-4BA2-811A-6524B64A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A184F47-D9A9-4F93-8ECB-C2CC8040F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325" y="5928732"/>
            <a:ext cx="176799" cy="2011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08A039-D592-4BF0-B6AB-F286C48E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50" y="4528557"/>
            <a:ext cx="176799" cy="20118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7F0B106-D67A-4679-A3EF-5E6BC180C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75" y="3642732"/>
            <a:ext cx="176799" cy="20118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F1ECBFA-25F5-4658-8DEA-ECAA9F56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075" y="2261607"/>
            <a:ext cx="176799" cy="20118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C94DAD-CA85-4E86-B179-BD2FC8E0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525" y="1318632"/>
            <a:ext cx="176799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FAEB2B-BA50-405E-8FDA-896FA97D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521691" y="2107623"/>
            <a:ext cx="4114800" cy="365125"/>
          </a:xfrm>
        </p:spPr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CF270A-1F8B-4AB3-9D8D-46A54562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73DF0E-706E-4874-9800-FE31C394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56" y="553670"/>
            <a:ext cx="3516054" cy="594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4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A4D73858-091C-4F94-96F9-46B3CA17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998" y="1962352"/>
            <a:ext cx="5961541" cy="1058672"/>
          </a:xfrm>
          <a:ln>
            <a:solidFill>
              <a:schemeClr val="bg1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60E89FE-7292-4629-8188-C2FBD24D0EF3}"/>
              </a:ext>
            </a:extLst>
          </p:cNvPr>
          <p:cNvSpPr txBox="1"/>
          <p:nvPr/>
        </p:nvSpPr>
        <p:spPr>
          <a:xfrm>
            <a:off x="1917576" y="3826275"/>
            <a:ext cx="860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Archipel</a:t>
            </a:r>
            <a:r>
              <a:rPr lang="it-IT" sz="1600" dirty="0"/>
              <a:t> : ensemble d’</a:t>
            </a:r>
            <a:r>
              <a:rPr lang="it-IT" sz="1600" dirty="0" err="1"/>
              <a:t>îles</a:t>
            </a:r>
            <a:endParaRPr lang="it-IT" sz="1600" dirty="0"/>
          </a:p>
          <a:p>
            <a:r>
              <a:rPr lang="it-IT" sz="1600" b="1" dirty="0"/>
              <a:t>S’</a:t>
            </a:r>
            <a:r>
              <a:rPr lang="it-IT" sz="1600" b="1" dirty="0" err="1"/>
              <a:t>accroissent</a:t>
            </a:r>
            <a:r>
              <a:rPr lang="it-IT" sz="1600" dirty="0"/>
              <a:t> : 3° </a:t>
            </a:r>
            <a:r>
              <a:rPr lang="it-IT" sz="1600" dirty="0" err="1"/>
              <a:t>personne</a:t>
            </a:r>
            <a:r>
              <a:rPr lang="it-IT" sz="1600" dirty="0"/>
              <a:t> </a:t>
            </a:r>
            <a:r>
              <a:rPr lang="it-IT" sz="1600" dirty="0" err="1"/>
              <a:t>du</a:t>
            </a:r>
            <a:r>
              <a:rPr lang="it-IT" sz="1600" dirty="0"/>
              <a:t> </a:t>
            </a:r>
            <a:r>
              <a:rPr lang="it-IT" sz="1600" dirty="0" err="1"/>
              <a:t>pluriel</a:t>
            </a:r>
            <a:r>
              <a:rPr lang="it-IT" sz="1600" dirty="0"/>
              <a:t> </a:t>
            </a:r>
            <a:r>
              <a:rPr lang="it-IT" sz="1600" dirty="0" err="1"/>
              <a:t>du</a:t>
            </a:r>
            <a:r>
              <a:rPr lang="it-IT" sz="1600" dirty="0"/>
              <a:t> </a:t>
            </a:r>
            <a:r>
              <a:rPr lang="it-IT" sz="1600" dirty="0" err="1"/>
              <a:t>verbe</a:t>
            </a:r>
            <a:r>
              <a:rPr lang="it-IT" sz="1600" dirty="0"/>
              <a:t> </a:t>
            </a:r>
            <a:r>
              <a:rPr lang="it-IT" sz="1600" b="1" dirty="0"/>
              <a:t>s’</a:t>
            </a:r>
            <a:r>
              <a:rPr lang="it-IT" sz="1600" b="1" dirty="0" err="1"/>
              <a:t>accroître</a:t>
            </a:r>
            <a:endParaRPr lang="it-IT" sz="1600" b="1" dirty="0"/>
          </a:p>
          <a:p>
            <a:r>
              <a:rPr lang="it-IT" sz="1600" b="1" dirty="0" err="1"/>
              <a:t>Avoir</a:t>
            </a:r>
            <a:r>
              <a:rPr lang="it-IT" sz="1600" b="1" dirty="0"/>
              <a:t> </a:t>
            </a:r>
            <a:r>
              <a:rPr lang="it-IT" sz="1600" b="1" dirty="0" err="1"/>
              <a:t>du</a:t>
            </a:r>
            <a:r>
              <a:rPr lang="it-IT" sz="1600" b="1" dirty="0"/>
              <a:t> mal à </a:t>
            </a:r>
            <a:r>
              <a:rPr lang="it-IT" sz="1600" dirty="0"/>
              <a:t>: fare fatica a + infinitivo</a:t>
            </a:r>
          </a:p>
          <a:p>
            <a:r>
              <a:rPr lang="it-IT" sz="1600" b="1" dirty="0"/>
              <a:t>Ce </a:t>
            </a:r>
            <a:r>
              <a:rPr lang="it-IT" sz="1600" b="1" dirty="0" err="1"/>
              <a:t>que</a:t>
            </a:r>
            <a:r>
              <a:rPr lang="it-IT" sz="1600" b="1" dirty="0"/>
              <a:t> </a:t>
            </a:r>
            <a:r>
              <a:rPr lang="it-IT" sz="1600"/>
              <a:t>: quel che, </a:t>
            </a:r>
            <a:r>
              <a:rPr lang="it-IT" sz="1600" dirty="0"/>
              <a:t>ciò che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54D9A26-8024-49C5-966B-D723525745BD}"/>
              </a:ext>
            </a:extLst>
          </p:cNvPr>
          <p:cNvCxnSpPr>
            <a:cxnSpLocks/>
          </p:cNvCxnSpPr>
          <p:nvPr/>
        </p:nvCxnSpPr>
        <p:spPr>
          <a:xfrm flipV="1">
            <a:off x="1979720" y="3579008"/>
            <a:ext cx="7705818" cy="7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93BD92-30FE-4EDC-ABD9-EC191831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C723610-B0A0-42B9-9032-2D026D47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2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0B29157-FDC2-4EEE-995E-E8817A0F6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280" y="1259643"/>
            <a:ext cx="6285439" cy="1637307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7A02E3-894C-4890-A832-425098218683}"/>
              </a:ext>
            </a:extLst>
          </p:cNvPr>
          <p:cNvSpPr txBox="1"/>
          <p:nvPr/>
        </p:nvSpPr>
        <p:spPr>
          <a:xfrm>
            <a:off x="1899821" y="3844031"/>
            <a:ext cx="9072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Ce qui </a:t>
            </a:r>
            <a:r>
              <a:rPr lang="it-IT" b="1" dirty="0" err="1"/>
              <a:t>faisait</a:t>
            </a:r>
            <a:r>
              <a:rPr lang="it-IT" b="1" dirty="0"/>
              <a:t> </a:t>
            </a:r>
            <a:r>
              <a:rPr lang="it-IT" b="1" dirty="0" err="1"/>
              <a:t>société</a:t>
            </a:r>
            <a:r>
              <a:rPr lang="it-IT" b="1" dirty="0"/>
              <a:t> </a:t>
            </a:r>
            <a:r>
              <a:rPr lang="it-IT" dirty="0"/>
              <a:t>: ciò che creava il  legame sociale</a:t>
            </a:r>
          </a:p>
          <a:p>
            <a:r>
              <a:rPr lang="it-IT" b="1" dirty="0" err="1"/>
              <a:t>Usine</a:t>
            </a:r>
            <a:r>
              <a:rPr lang="it-IT" dirty="0"/>
              <a:t> : fabbrica</a:t>
            </a:r>
          </a:p>
          <a:p>
            <a:r>
              <a:rPr lang="it-IT" b="1" dirty="0" err="1"/>
              <a:t>Enjeu</a:t>
            </a:r>
            <a:r>
              <a:rPr lang="it-IT" dirty="0"/>
              <a:t> : posta in gioco, sfida</a:t>
            </a:r>
          </a:p>
          <a:p>
            <a:r>
              <a:rPr lang="it-IT" b="1" dirty="0"/>
              <a:t>Trier</a:t>
            </a:r>
            <a:r>
              <a:rPr lang="it-IT" dirty="0"/>
              <a:t> : smistare</a:t>
            </a:r>
          </a:p>
          <a:p>
            <a:r>
              <a:rPr lang="it-IT" b="1" dirty="0"/>
              <a:t>Se </a:t>
            </a:r>
            <a:r>
              <a:rPr lang="it-IT" b="1" dirty="0" err="1"/>
              <a:t>placer</a:t>
            </a:r>
            <a:r>
              <a:rPr lang="it-IT" b="1" dirty="0"/>
              <a:t> </a:t>
            </a:r>
            <a:r>
              <a:rPr lang="it-IT" dirty="0"/>
              <a:t>: mettersi</a:t>
            </a:r>
          </a:p>
          <a:p>
            <a:r>
              <a:rPr lang="it-IT" b="1" dirty="0"/>
              <a:t>Quartier</a:t>
            </a:r>
            <a:r>
              <a:rPr lang="it-IT" dirty="0"/>
              <a:t> : </a:t>
            </a:r>
            <a:r>
              <a:rPr lang="it-IT"/>
              <a:t>quartiere </a:t>
            </a:r>
            <a:r>
              <a:rPr lang="it-IT" sz="1400"/>
              <a:t>→</a:t>
            </a:r>
            <a:r>
              <a:rPr lang="it-IT"/>
              <a:t> </a:t>
            </a:r>
            <a:r>
              <a:rPr lang="it-IT" dirty="0"/>
              <a:t>quartiere disagiato, difficile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319F946-53FD-40A9-A9CB-8D1862FFD460}"/>
              </a:ext>
            </a:extLst>
          </p:cNvPr>
          <p:cNvCxnSpPr/>
          <p:nvPr/>
        </p:nvCxnSpPr>
        <p:spPr>
          <a:xfrm>
            <a:off x="1988598" y="3429000"/>
            <a:ext cx="73240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1E79ABD-F835-4B37-A847-EB6DE1AD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C279B1-9035-41D2-927B-BDFEDEBD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56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AB88E0C-6AFE-4A53-B07E-15D492996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873" y="1723100"/>
            <a:ext cx="6343650" cy="122872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83BF2C-AE68-478D-B7C1-CF37A72F34CC}"/>
              </a:ext>
            </a:extLst>
          </p:cNvPr>
          <p:cNvSpPr txBox="1"/>
          <p:nvPr/>
        </p:nvSpPr>
        <p:spPr>
          <a:xfrm>
            <a:off x="1589103" y="3906175"/>
            <a:ext cx="8788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Avoir</a:t>
            </a:r>
            <a:r>
              <a:rPr lang="it-IT" b="1" dirty="0"/>
              <a:t> le sentiment </a:t>
            </a:r>
            <a:r>
              <a:rPr lang="it-IT" dirty="0"/>
              <a:t>: avere l’impressione, la sensazione</a:t>
            </a:r>
          </a:p>
          <a:p>
            <a:r>
              <a:rPr lang="it-IT" b="1" dirty="0" err="1"/>
              <a:t>Citoyen</a:t>
            </a:r>
            <a:r>
              <a:rPr lang="it-IT" dirty="0"/>
              <a:t> : cittadino (v. cittadinanza)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57431FA-59DC-414F-B48F-C58F1C2C8D0A}"/>
              </a:ext>
            </a:extLst>
          </p:cNvPr>
          <p:cNvCxnSpPr/>
          <p:nvPr/>
        </p:nvCxnSpPr>
        <p:spPr>
          <a:xfrm>
            <a:off x="1686757" y="3355759"/>
            <a:ext cx="72175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B78194-513A-48F7-ABA0-56B2F305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C0A81A-348F-45D1-A36C-394B6752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44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2D51AA-3C8E-4930-9A31-76072BE54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948" y="1079723"/>
            <a:ext cx="6581775" cy="21336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8C5ACBD-5B2D-4F8F-B29D-9A9C34DD027A}"/>
              </a:ext>
            </a:extLst>
          </p:cNvPr>
          <p:cNvSpPr txBox="1"/>
          <p:nvPr/>
        </p:nvSpPr>
        <p:spPr>
          <a:xfrm>
            <a:off x="1740023" y="4003829"/>
            <a:ext cx="9081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La </a:t>
            </a:r>
            <a:r>
              <a:rPr lang="it-IT" sz="1600" b="1" dirty="0" err="1"/>
              <a:t>route</a:t>
            </a:r>
            <a:r>
              <a:rPr lang="it-IT" sz="1600" b="1" dirty="0"/>
              <a:t> </a:t>
            </a:r>
            <a:r>
              <a:rPr lang="it-IT" sz="1600" b="1" dirty="0" err="1"/>
              <a:t>nationale</a:t>
            </a:r>
            <a:r>
              <a:rPr lang="it-IT" sz="1600" b="1" dirty="0"/>
              <a:t> </a:t>
            </a:r>
            <a:r>
              <a:rPr lang="it-IT" sz="1600" dirty="0"/>
              <a:t>: la statale</a:t>
            </a:r>
          </a:p>
          <a:p>
            <a:r>
              <a:rPr lang="it-IT" sz="1600" b="1" dirty="0" err="1"/>
              <a:t>Vider</a:t>
            </a:r>
            <a:r>
              <a:rPr lang="it-IT" sz="1600" dirty="0"/>
              <a:t> : svuotare</a:t>
            </a:r>
          </a:p>
          <a:p>
            <a:r>
              <a:rPr lang="it-IT" sz="1600" b="1" dirty="0" err="1"/>
              <a:t>Lotissement</a:t>
            </a:r>
            <a:r>
              <a:rPr lang="it-IT" sz="1600" dirty="0"/>
              <a:t> : lottizzazione</a:t>
            </a:r>
          </a:p>
          <a:p>
            <a:r>
              <a:rPr lang="it-IT" sz="1600" b="1" dirty="0"/>
              <a:t>À la fois </a:t>
            </a:r>
            <a:r>
              <a:rPr lang="it-IT" sz="1600" dirty="0"/>
              <a:t>: insieme, nello stesso tempo</a:t>
            </a:r>
          </a:p>
          <a:p>
            <a:r>
              <a:rPr lang="it-IT" sz="1600" b="1" dirty="0" err="1"/>
              <a:t>Faire</a:t>
            </a:r>
            <a:r>
              <a:rPr lang="it-IT" sz="1600" b="1" dirty="0"/>
              <a:t> le lien </a:t>
            </a:r>
            <a:r>
              <a:rPr lang="it-IT" sz="1600" dirty="0"/>
              <a:t>: fare da nesso, </a:t>
            </a:r>
            <a:r>
              <a:rPr lang="it-IT" sz="1600"/>
              <a:t>da collegamento, legare</a:t>
            </a:r>
            <a:endParaRPr lang="it-IT" sz="1600" dirty="0"/>
          </a:p>
          <a:p>
            <a:r>
              <a:rPr lang="it-IT" sz="1600" b="1" dirty="0" err="1"/>
              <a:t>Disparu</a:t>
            </a:r>
            <a:r>
              <a:rPr lang="it-IT" sz="1600" dirty="0"/>
              <a:t>, </a:t>
            </a:r>
            <a:r>
              <a:rPr lang="it-IT" sz="1600" dirty="0" err="1"/>
              <a:t>participe</a:t>
            </a:r>
            <a:r>
              <a:rPr lang="it-IT" sz="1600" dirty="0"/>
              <a:t> </a:t>
            </a:r>
            <a:r>
              <a:rPr lang="it-IT" sz="1600" dirty="0" err="1"/>
              <a:t>passé</a:t>
            </a:r>
            <a:r>
              <a:rPr lang="it-IT" sz="1600" dirty="0"/>
              <a:t> de </a:t>
            </a:r>
            <a:r>
              <a:rPr lang="it-IT" sz="1600" b="1" dirty="0" err="1"/>
              <a:t>disparaître</a:t>
            </a:r>
            <a:r>
              <a:rPr lang="it-IT" sz="1600" dirty="0"/>
              <a:t> : scomparire, sparire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0F47A451-5A21-43DF-863A-DFBBA8C5B8DC}"/>
              </a:ext>
            </a:extLst>
          </p:cNvPr>
          <p:cNvCxnSpPr/>
          <p:nvPr/>
        </p:nvCxnSpPr>
        <p:spPr>
          <a:xfrm>
            <a:off x="1740023" y="3675355"/>
            <a:ext cx="78567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8FAE0AB-6FD9-46A4-A074-0E6A33B8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9D0656-C40B-48A1-B425-192A263E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37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C569050-82A3-40C0-B34B-11014A621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162" y="1269791"/>
            <a:ext cx="6543675" cy="187642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58B2A2-C646-420E-9882-9D4EBDEC05EF}"/>
              </a:ext>
            </a:extLst>
          </p:cNvPr>
          <p:cNvSpPr txBox="1"/>
          <p:nvPr/>
        </p:nvSpPr>
        <p:spPr>
          <a:xfrm>
            <a:off x="1482570" y="4003828"/>
            <a:ext cx="9419208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b="1" dirty="0" err="1"/>
              <a:t>Autour</a:t>
            </a:r>
            <a:r>
              <a:rPr lang="it-IT" b="1" dirty="0"/>
              <a:t> de </a:t>
            </a:r>
            <a:r>
              <a:rPr lang="it-IT" dirty="0"/>
              <a:t>: intorno a</a:t>
            </a:r>
          </a:p>
          <a:p>
            <a:r>
              <a:rPr lang="it-IT" b="1" dirty="0" err="1"/>
              <a:t>Cœur</a:t>
            </a:r>
            <a:r>
              <a:rPr lang="it-IT" dirty="0"/>
              <a:t> : cuore</a:t>
            </a:r>
          </a:p>
          <a:p>
            <a:r>
              <a:rPr lang="it-IT" b="1" dirty="0" err="1"/>
              <a:t>Presque</a:t>
            </a:r>
            <a:r>
              <a:rPr lang="it-IT" dirty="0"/>
              <a:t> : quasi</a:t>
            </a:r>
          </a:p>
          <a:p>
            <a:r>
              <a:rPr lang="it-IT" b="1" dirty="0"/>
              <a:t>Ne … </a:t>
            </a:r>
            <a:r>
              <a:rPr lang="it-IT" b="1" dirty="0" err="1"/>
              <a:t>que</a:t>
            </a:r>
            <a:r>
              <a:rPr lang="it-IT" b="1" dirty="0"/>
              <a:t> </a:t>
            </a:r>
            <a:r>
              <a:rPr lang="it-IT" dirty="0"/>
              <a:t>: solo [</a:t>
            </a:r>
            <a:r>
              <a:rPr lang="it-IT" dirty="0" err="1"/>
              <a:t>négation</a:t>
            </a:r>
            <a:r>
              <a:rPr lang="it-IT" dirty="0"/>
              <a:t> </a:t>
            </a:r>
            <a:r>
              <a:rPr lang="it-IT" dirty="0" err="1"/>
              <a:t>restrictive</a:t>
            </a:r>
            <a:r>
              <a:rPr lang="it-IT" dirty="0"/>
              <a:t>]</a:t>
            </a:r>
          </a:p>
          <a:p>
            <a:r>
              <a:rPr lang="it-IT" b="1" dirty="0" err="1"/>
              <a:t>Parfois</a:t>
            </a:r>
            <a:r>
              <a:rPr lang="it-IT" dirty="0"/>
              <a:t> : talvolta</a:t>
            </a:r>
          </a:p>
          <a:p>
            <a:r>
              <a:rPr lang="it-IT" b="1" dirty="0"/>
              <a:t>L’</a:t>
            </a:r>
            <a:r>
              <a:rPr lang="it-IT" b="1" dirty="0" err="1"/>
              <a:t>entre-soi</a:t>
            </a:r>
            <a:r>
              <a:rPr lang="it-IT" dirty="0"/>
              <a:t> </a:t>
            </a:r>
            <a:r>
              <a:rPr lang="it-IT"/>
              <a:t>: stare tra i propri simili escludendo gli altri </a:t>
            </a:r>
            <a:r>
              <a:rPr lang="it-IT" sz="1400"/>
              <a:t>→</a:t>
            </a:r>
            <a:r>
              <a:rPr lang="it-IT"/>
              <a:t> chiusura, casta, esclusione</a:t>
            </a:r>
            <a:endParaRPr lang="it-IT" dirty="0"/>
          </a:p>
          <a:p>
            <a:r>
              <a:rPr lang="it-IT" b="1" dirty="0"/>
              <a:t>Mise à </a:t>
            </a:r>
            <a:r>
              <a:rPr lang="it-IT" b="1" dirty="0" err="1"/>
              <a:t>distance</a:t>
            </a:r>
            <a:r>
              <a:rPr lang="it-IT" b="1" dirty="0"/>
              <a:t> </a:t>
            </a:r>
            <a:r>
              <a:rPr lang="it-IT" dirty="0"/>
              <a:t>: distanziazione</a:t>
            </a:r>
          </a:p>
          <a:p>
            <a:r>
              <a:rPr lang="it-IT" b="1" dirty="0" err="1"/>
              <a:t>Émiettement</a:t>
            </a:r>
            <a:r>
              <a:rPr lang="it-IT" dirty="0"/>
              <a:t> (</a:t>
            </a:r>
            <a:r>
              <a:rPr lang="it-IT" dirty="0" err="1"/>
              <a:t>miette</a:t>
            </a:r>
            <a:r>
              <a:rPr lang="it-IT" dirty="0"/>
              <a:t> : briciola) : sbriciolare</a:t>
            </a:r>
          </a:p>
          <a:p>
            <a:r>
              <a:rPr lang="it-IT" b="1" dirty="0"/>
              <a:t>La </a:t>
            </a:r>
            <a:r>
              <a:rPr lang="it-IT" b="1" dirty="0" err="1"/>
              <a:t>rencontre</a:t>
            </a:r>
            <a:r>
              <a:rPr lang="it-IT" b="1" dirty="0"/>
              <a:t> </a:t>
            </a:r>
            <a:r>
              <a:rPr lang="it-IT" dirty="0"/>
              <a:t>: l’incontro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366BF9EB-6108-406A-BA00-9CF0C2B8C8F4}"/>
              </a:ext>
            </a:extLst>
          </p:cNvPr>
          <p:cNvCxnSpPr/>
          <p:nvPr/>
        </p:nvCxnSpPr>
        <p:spPr>
          <a:xfrm>
            <a:off x="1464816" y="3604334"/>
            <a:ext cx="8247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417C0DA-62AD-441A-BBB6-94D4A76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345F0D-BAE7-4E94-A5A4-E56DB28D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7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4DF6CC03-79B9-40F3-BD99-C489FE57483A}"/>
                  </a:ext>
                </a:extLst>
              </p14:cNvPr>
              <p14:cNvContentPartPr/>
              <p14:nvPr/>
            </p14:nvContentPartPr>
            <p14:xfrm>
              <a:off x="8404600" y="2141942"/>
              <a:ext cx="784440" cy="2916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DF6CC03-79B9-40F3-BD99-C489FE5748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95960" y="2133302"/>
                <a:ext cx="8020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23D1642-F2E3-4EB0-BB13-02A5BF61D986}"/>
                  </a:ext>
                </a:extLst>
              </p14:cNvPr>
              <p14:cNvContentPartPr/>
              <p14:nvPr/>
            </p14:nvContentPartPr>
            <p14:xfrm>
              <a:off x="3038440" y="2465942"/>
              <a:ext cx="830520" cy="3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23D1642-F2E3-4EB0-BB13-02A5BF61D9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9440" y="2456942"/>
                <a:ext cx="848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595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A1AE31F-85F5-428C-94C0-4118EA72B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966" y="889979"/>
            <a:ext cx="6806136" cy="2370345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FC4D28E-E5CC-470D-9232-8F5929067EE3}"/>
              </a:ext>
            </a:extLst>
          </p:cNvPr>
          <p:cNvSpPr txBox="1"/>
          <p:nvPr/>
        </p:nvSpPr>
        <p:spPr>
          <a:xfrm>
            <a:off x="1358285" y="4341183"/>
            <a:ext cx="9641148" cy="13234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it-IT" sz="1600" b="1" dirty="0"/>
              <a:t>Élite</a:t>
            </a:r>
            <a:r>
              <a:rPr lang="it-IT" sz="1600" dirty="0"/>
              <a:t> : </a:t>
            </a:r>
            <a:r>
              <a:rPr lang="fr-FR" sz="1600" b="0" i="0" u="none" strike="noStrike" dirty="0">
                <a:solidFill>
                  <a:srgbClr val="0B0080"/>
                </a:solidFill>
                <a:effectLst/>
              </a:rPr>
              <a:t>minorité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d'individus à laquelle s'attache dans une </a:t>
            </a:r>
            <a:r>
              <a:rPr lang="fr-FR" sz="1600" b="0" i="0" u="none" strike="noStrike" dirty="0">
                <a:solidFill>
                  <a:srgbClr val="0B0080"/>
                </a:solidFill>
                <a:effectLst/>
              </a:rPr>
              <a:t>société</a:t>
            </a:r>
            <a:r>
              <a:rPr lang="fr-FR" sz="1600" b="0" i="0" dirty="0">
                <a:solidFill>
                  <a:srgbClr val="202122"/>
                </a:solidFill>
                <a:effectLst/>
              </a:rPr>
              <a:t> le plus de prestige, en raison de qualités naturelles ou acquises. </a:t>
            </a:r>
            <a:endParaRPr lang="it-IT" sz="1600" dirty="0"/>
          </a:p>
          <a:p>
            <a:r>
              <a:rPr lang="it-IT" sz="1600" b="1" dirty="0" err="1"/>
              <a:t>Éloignement</a:t>
            </a:r>
            <a:r>
              <a:rPr lang="it-IT" sz="1600" dirty="0"/>
              <a:t> : allontanamento, lontananza</a:t>
            </a:r>
          </a:p>
          <a:p>
            <a:r>
              <a:rPr lang="it-IT" sz="1600" b="1" err="1"/>
              <a:t>Perçoivent</a:t>
            </a:r>
            <a:r>
              <a:rPr lang="it-IT" sz="1600"/>
              <a:t> </a:t>
            </a:r>
            <a:r>
              <a:rPr lang="it-IT" sz="1200"/>
              <a:t>→</a:t>
            </a:r>
            <a:r>
              <a:rPr lang="it-IT" sz="1600"/>
              <a:t> </a:t>
            </a:r>
            <a:r>
              <a:rPr lang="it-IT" sz="1600" b="1" dirty="0" err="1"/>
              <a:t>percevoir</a:t>
            </a:r>
            <a:r>
              <a:rPr lang="it-IT" sz="1600" dirty="0"/>
              <a:t> : percepire</a:t>
            </a:r>
          </a:p>
          <a:p>
            <a:r>
              <a:rPr lang="it-IT" sz="1600" b="1" dirty="0" err="1"/>
              <a:t>Voire</a:t>
            </a:r>
            <a:r>
              <a:rPr lang="it-IT" sz="1600" dirty="0"/>
              <a:t> : addirittura</a:t>
            </a:r>
          </a:p>
          <a:p>
            <a:r>
              <a:rPr lang="it-IT" sz="1600" b="1" dirty="0" err="1"/>
              <a:t>Agence</a:t>
            </a:r>
            <a:r>
              <a:rPr lang="it-IT" sz="1600" b="1" dirty="0"/>
              <a:t> de l’</a:t>
            </a:r>
            <a:r>
              <a:rPr lang="it-IT" sz="1600" b="1" dirty="0" err="1"/>
              <a:t>emploi</a:t>
            </a:r>
            <a:r>
              <a:rPr lang="it-IT" sz="1600" b="1" dirty="0"/>
              <a:t> </a:t>
            </a:r>
            <a:r>
              <a:rPr lang="it-IT" sz="1600" dirty="0"/>
              <a:t>: ufficio di collocamento</a:t>
            </a:r>
          </a:p>
          <a:p>
            <a:r>
              <a:rPr lang="it-IT" sz="1600" b="1" dirty="0" err="1"/>
              <a:t>Perçu</a:t>
            </a:r>
            <a:r>
              <a:rPr lang="it-IT" sz="1600" dirty="0"/>
              <a:t>, </a:t>
            </a:r>
            <a:r>
              <a:rPr lang="it-IT" sz="1600" dirty="0" err="1"/>
              <a:t>participe</a:t>
            </a:r>
            <a:r>
              <a:rPr lang="it-IT" sz="1600" dirty="0"/>
              <a:t> </a:t>
            </a:r>
            <a:r>
              <a:rPr lang="it-IT" sz="1600" dirty="0" err="1"/>
              <a:t>passé</a:t>
            </a:r>
            <a:r>
              <a:rPr lang="it-IT" sz="1600" dirty="0"/>
              <a:t> de </a:t>
            </a:r>
            <a:r>
              <a:rPr lang="it-IT" sz="1600" b="1" dirty="0" err="1"/>
              <a:t>percevoir</a:t>
            </a:r>
            <a:endParaRPr lang="it-IT" sz="1600" b="1" dirty="0"/>
          </a:p>
          <a:p>
            <a:r>
              <a:rPr lang="it-IT" sz="1600" b="1" dirty="0" err="1"/>
              <a:t>Tremplin</a:t>
            </a:r>
            <a:r>
              <a:rPr lang="it-IT" sz="1600" dirty="0"/>
              <a:t> : trampolino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3A1BE32-643C-44B8-884A-CF38DEDC59EA}"/>
              </a:ext>
            </a:extLst>
          </p:cNvPr>
          <p:cNvCxnSpPr/>
          <p:nvPr/>
        </p:nvCxnSpPr>
        <p:spPr>
          <a:xfrm>
            <a:off x="1358283" y="3932808"/>
            <a:ext cx="82908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3AD5FD8B-8C18-476A-8A5F-EDB21375745E}"/>
              </a:ext>
            </a:extLst>
          </p:cNvPr>
          <p:cNvCxnSpPr>
            <a:cxnSpLocks/>
          </p:cNvCxnSpPr>
          <p:nvPr/>
        </p:nvCxnSpPr>
        <p:spPr>
          <a:xfrm flipV="1">
            <a:off x="4554245" y="5013670"/>
            <a:ext cx="1541755" cy="49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665972-6552-4090-A747-DC49A261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93A5B1-EDA5-4E69-9E29-4F7FB4B4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8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53C3D370-1133-439C-A3F7-7A3DE951ED13}"/>
                  </a:ext>
                </a:extLst>
              </p14:cNvPr>
              <p14:cNvContentPartPr/>
              <p14:nvPr/>
            </p14:nvContentPartPr>
            <p14:xfrm>
              <a:off x="6400480" y="3185942"/>
              <a:ext cx="1037520" cy="972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53C3D370-1133-439C-A3F7-7A3DE951ED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1840" y="3177302"/>
                <a:ext cx="1055160" cy="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1931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A1EE481-6B14-44FA-94F8-B2909524F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749"/>
          <a:stretch/>
        </p:blipFill>
        <p:spPr>
          <a:xfrm>
            <a:off x="2963754" y="1181008"/>
            <a:ext cx="6572250" cy="1562894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7D70C3F-4C06-4B8F-8159-36296BDEB320}"/>
              </a:ext>
            </a:extLst>
          </p:cNvPr>
          <p:cNvSpPr txBox="1"/>
          <p:nvPr/>
        </p:nvSpPr>
        <p:spPr>
          <a:xfrm>
            <a:off x="2476870" y="3879542"/>
            <a:ext cx="854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Décalage</a:t>
            </a:r>
            <a:r>
              <a:rPr lang="it-IT" dirty="0"/>
              <a:t> : sfasamento, discrepanza</a:t>
            </a:r>
          </a:p>
          <a:p>
            <a:r>
              <a:rPr lang="it-IT" b="1" dirty="0"/>
              <a:t>D’</a:t>
            </a:r>
            <a:r>
              <a:rPr lang="it-IT" b="1" dirty="0" err="1"/>
              <a:t>autant</a:t>
            </a:r>
            <a:r>
              <a:rPr lang="it-IT" b="1" dirty="0"/>
              <a:t> plus … </a:t>
            </a:r>
            <a:r>
              <a:rPr lang="it-IT" b="1" dirty="0" err="1"/>
              <a:t>que</a:t>
            </a:r>
            <a:r>
              <a:rPr lang="it-IT" b="1" dirty="0"/>
              <a:t>  </a:t>
            </a:r>
            <a:r>
              <a:rPr lang="it-IT" dirty="0"/>
              <a:t>: tanto più … che, soprattutto perché</a:t>
            </a:r>
          </a:p>
          <a:p>
            <a:r>
              <a:rPr lang="it-IT" b="1" dirty="0" err="1"/>
              <a:t>Buter</a:t>
            </a:r>
            <a:r>
              <a:rPr lang="it-IT" dirty="0"/>
              <a:t> : inciampare</a:t>
            </a:r>
          </a:p>
          <a:p>
            <a:r>
              <a:rPr lang="it-IT" b="1" dirty="0" err="1"/>
              <a:t>Minorité</a:t>
            </a:r>
            <a:r>
              <a:rPr lang="it-IT" dirty="0"/>
              <a:t> : minoranza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6470FB32-E168-43BF-83D2-043609EF166F}"/>
              </a:ext>
            </a:extLst>
          </p:cNvPr>
          <p:cNvCxnSpPr/>
          <p:nvPr/>
        </p:nvCxnSpPr>
        <p:spPr>
          <a:xfrm>
            <a:off x="2601157" y="3568823"/>
            <a:ext cx="72974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AF6602-CA6E-4D51-80AF-EF7FA338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francese - 2022-2023 - Primo semestre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65092F-ECE7-48D3-9912-6992C1E2F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6DD8C-9586-4397-9255-1AA0B52899B7}" type="slidenum">
              <a:rPr lang="it-IT" smtClean="0"/>
              <a:t>9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BD1CB439-9D65-48EB-8770-55351A78410B}"/>
                  </a:ext>
                </a:extLst>
              </p14:cNvPr>
              <p14:cNvContentPartPr/>
              <p14:nvPr/>
            </p14:nvContentPartPr>
            <p14:xfrm>
              <a:off x="4691920" y="1827662"/>
              <a:ext cx="1809720" cy="2988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BD1CB439-9D65-48EB-8770-55351A7841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2920" y="1818662"/>
                <a:ext cx="1827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876A4A9-DA20-4C1C-ACF5-E27031DF43A5}"/>
                  </a:ext>
                </a:extLst>
              </p14:cNvPr>
              <p14:cNvContentPartPr/>
              <p14:nvPr/>
            </p14:nvContentPartPr>
            <p14:xfrm>
              <a:off x="8737240" y="1759982"/>
              <a:ext cx="357840" cy="39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876A4A9-DA20-4C1C-ACF5-E27031DF43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8600" y="1751342"/>
                <a:ext cx="37548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4463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TM10001105[[fn=Ritaglio]]</Template>
  <TotalTime>1694</TotalTime>
  <Words>653</Words>
  <Application>Microsoft Office PowerPoint</Application>
  <PresentationFormat>Widescreen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Times New Roman</vt:lpstr>
      <vt:lpstr>Tema di Office</vt:lpstr>
      <vt:lpstr>«Les gens ont du mal à savoir ce qu’ils ont en commun»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Questions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«Les gens ont du mal à savoir ce qu’ils ont en commun»</dc:title>
  <dc:creator>laura.kreyder@unimib.it</dc:creator>
  <cp:lastModifiedBy>laura.kreyder@unimib.it</cp:lastModifiedBy>
  <cp:revision>16</cp:revision>
  <dcterms:created xsi:type="dcterms:W3CDTF">2020-12-14T21:43:20Z</dcterms:created>
  <dcterms:modified xsi:type="dcterms:W3CDTF">2022-12-20T17:19:42Z</dcterms:modified>
</cp:coreProperties>
</file>