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B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59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044B4-8FA6-4D33-B5A3-4471F319370F}" type="datetimeFigureOut">
              <a:rPr lang="it-IT" smtClean="0"/>
              <a:t>10/12/2021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74EA9-082B-49E9-A4B1-BFC750041AB2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verno.it/costituzione-italiana/principi-fondamentali/2839" TargetMode="External"/><Relationship Id="rId2" Type="http://schemas.openxmlformats.org/officeDocument/2006/relationships/hyperlink" Target="http://www.governo.it/costituzione-italiana/parte-prima-diritti-e-doveri-dei-cittadini/titolo-iv-rapporti-politici/2851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539552" y="5157192"/>
            <a:ext cx="6912768" cy="1512168"/>
          </a:xfrm>
          <a:prstGeom prst="rect">
            <a:avLst/>
          </a:prstGeom>
          <a:solidFill>
            <a:srgbClr val="F3FB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9552" y="3645024"/>
            <a:ext cx="6912768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Classificazioni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“liberali”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40291" y="1638672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“negative” (libertà “da”)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“sociali”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40291" y="2780928"/>
            <a:ext cx="33843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“positive” (libertà “di”) 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899592" y="429309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di “terza generazione”</a:t>
            </a:r>
          </a:p>
        </p:txBody>
      </p:sp>
      <p:sp>
        <p:nvSpPr>
          <p:cNvPr id="14" name="Parentesi graffa aperta 13"/>
          <p:cNvSpPr/>
          <p:nvPr/>
        </p:nvSpPr>
        <p:spPr>
          <a:xfrm>
            <a:off x="3923928" y="3861048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4211960" y="371703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all’ambiente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4211960" y="4221088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alla pace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4211960" y="472514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dell’umanità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82758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“Nuovi diritti”</a:t>
            </a:r>
          </a:p>
        </p:txBody>
      </p:sp>
      <p:sp>
        <p:nvSpPr>
          <p:cNvPr id="19" name="Parentesi graffa aperta 18"/>
          <p:cNvSpPr/>
          <p:nvPr/>
        </p:nvSpPr>
        <p:spPr>
          <a:xfrm>
            <a:off x="2699792" y="5373216"/>
            <a:ext cx="189735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3059832" y="5229200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nascere sani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3059832" y="551723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una morte dignitosa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3059832" y="580526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procreare (figli sani)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3059832" y="609329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all’identità sessuale</a:t>
            </a: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generazione</a:t>
            </a:r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 generazione</a:t>
            </a:r>
          </a:p>
        </p:txBody>
      </p:sp>
      <p:sp>
        <p:nvSpPr>
          <p:cNvPr id="32" name="Ovale 31"/>
          <p:cNvSpPr/>
          <p:nvPr/>
        </p:nvSpPr>
        <p:spPr>
          <a:xfrm>
            <a:off x="7668344" y="386104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III generazione</a:t>
            </a:r>
          </a:p>
        </p:txBody>
      </p:sp>
      <p:sp>
        <p:nvSpPr>
          <p:cNvPr id="33" name="Ovale 32"/>
          <p:cNvSpPr/>
          <p:nvPr/>
        </p:nvSpPr>
        <p:spPr>
          <a:xfrm>
            <a:off x="7668344" y="558924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IV generazione</a:t>
            </a:r>
          </a:p>
        </p:txBody>
      </p:sp>
    </p:spTree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39552" y="1052736"/>
            <a:ext cx="6912768" cy="2920680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971600" y="2012531"/>
            <a:ext cx="1872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Diritti fondamentali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230425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249305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Sicurezza e libertà della persona contro il potere privato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2137282"/>
            <a:ext cx="36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Assolutismo «illuminato» </a:t>
            </a:r>
          </a:p>
        </p:txBody>
      </p:sp>
      <p:sp>
        <p:nvSpPr>
          <p:cNvPr id="30" name="Ovale 29"/>
          <p:cNvSpPr/>
          <p:nvPr/>
        </p:nvSpPr>
        <p:spPr>
          <a:xfrm>
            <a:off x="7650658" y="1771075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0 generazione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3131840" y="2896458"/>
            <a:ext cx="41764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</a:rPr>
              <a:t>Legge generale, codificazione e eguaglianza formale</a:t>
            </a:r>
          </a:p>
        </p:txBody>
      </p:sp>
      <p:sp>
        <p:nvSpPr>
          <p:cNvPr id="25" name="Freccia in giù 24"/>
          <p:cNvSpPr/>
          <p:nvPr/>
        </p:nvSpPr>
        <p:spPr>
          <a:xfrm>
            <a:off x="1547664" y="4063880"/>
            <a:ext cx="144016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/>
          <p:cNvSpPr txBox="1"/>
          <p:nvPr/>
        </p:nvSpPr>
        <p:spPr>
          <a:xfrm>
            <a:off x="539552" y="5013176"/>
            <a:ext cx="3600400" cy="646331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00"/>
                </a:solidFill>
              </a:rPr>
              <a:t>Rechtsstaat e </a:t>
            </a:r>
            <a:r>
              <a:rPr lang="it-IT" dirty="0" err="1">
                <a:solidFill>
                  <a:srgbClr val="FFFF00"/>
                </a:solidFill>
              </a:rPr>
              <a:t>Wohlfahrtsstaat</a:t>
            </a:r>
            <a:r>
              <a:rPr lang="it-IT" dirty="0">
                <a:solidFill>
                  <a:srgbClr val="FFFF00"/>
                </a:solidFill>
              </a:rPr>
              <a:t> – Stato di diritto e «Stato di polizia»</a:t>
            </a:r>
          </a:p>
        </p:txBody>
      </p: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0" y="4160655"/>
            <a:ext cx="1688600" cy="259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506863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ttangolo 25"/>
          <p:cNvSpPr/>
          <p:nvPr/>
        </p:nvSpPr>
        <p:spPr>
          <a:xfrm>
            <a:off x="539552" y="1092761"/>
            <a:ext cx="6912768" cy="324036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78415" y="239564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“liberali”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295232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02983" y="1124744"/>
            <a:ext cx="406130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Libertà “negative” (</a:t>
            </a:r>
            <a:r>
              <a:rPr lang="it-IT" sz="2400" dirty="0">
                <a:solidFill>
                  <a:srgbClr val="FF0000"/>
                </a:solidFill>
              </a:rPr>
              <a:t>libertà “dallo Stato”</a:t>
            </a:r>
            <a:r>
              <a:rPr lang="it-IT" sz="2400" dirty="0"/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023828" y="2488250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</a:rPr>
              <a:t>Diritti politici limitati: </a:t>
            </a:r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suffragio censitario</a:t>
            </a: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generazione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3102983" y="3733460"/>
            <a:ext cx="3648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</a:rPr>
              <a:t>Eguaglianza formale</a:t>
            </a:r>
          </a:p>
        </p:txBody>
      </p:sp>
      <p:sp>
        <p:nvSpPr>
          <p:cNvPr id="35" name="Freccia in giù 34"/>
          <p:cNvSpPr/>
          <p:nvPr/>
        </p:nvSpPr>
        <p:spPr>
          <a:xfrm>
            <a:off x="1655676" y="4725144"/>
            <a:ext cx="1800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83568" y="5445224"/>
            <a:ext cx="460851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00"/>
                </a:solidFill>
              </a:rPr>
              <a:t>Rechtsstaat – Stato liberale di diritto</a:t>
            </a:r>
          </a:p>
        </p:txBody>
      </p:sp>
      <p:pic>
        <p:nvPicPr>
          <p:cNvPr id="2050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545" y="491551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247391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ttangolo 26"/>
          <p:cNvSpPr/>
          <p:nvPr/>
        </p:nvSpPr>
        <p:spPr>
          <a:xfrm>
            <a:off x="539552" y="2419147"/>
            <a:ext cx="6912768" cy="288206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“liberali”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“negative” (</a:t>
            </a:r>
            <a:r>
              <a:rPr lang="it-IT" dirty="0">
                <a:solidFill>
                  <a:srgbClr val="FF0000"/>
                </a:solidFill>
              </a:rPr>
              <a:t>libertà “dallo Stato”</a:t>
            </a:r>
            <a:r>
              <a:rPr lang="it-IT" dirty="0"/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Diritti politici limitati: </a:t>
            </a:r>
            <a:r>
              <a:rPr lang="it-IT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suffragio censitario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90626" y="361192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“sociali”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216024" cy="2736304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131840" y="2492896"/>
            <a:ext cx="4104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Libertà “positive” (</a:t>
            </a:r>
            <a:r>
              <a:rPr lang="it-IT" sz="2400" dirty="0">
                <a:solidFill>
                  <a:srgbClr val="FF0000"/>
                </a:solidFill>
              </a:rPr>
              <a:t>libertà “di avere dallo Stato</a:t>
            </a:r>
            <a:r>
              <a:rPr lang="it-IT" sz="2400" dirty="0"/>
              <a:t>”)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131840" y="3503195"/>
            <a:ext cx="28083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suffragio universale</a:t>
            </a:r>
            <a:r>
              <a:rPr lang="it-IT" sz="2400" dirty="0">
                <a:solidFill>
                  <a:srgbClr val="FF0000"/>
                </a:solidFill>
              </a:rPr>
              <a:t>: </a:t>
            </a:r>
            <a:r>
              <a:rPr lang="it-IT" sz="2400" i="1" dirty="0">
                <a:solidFill>
                  <a:srgbClr val="FF0000"/>
                </a:solidFill>
                <a:hlinkClick r:id="rId2"/>
              </a:rPr>
              <a:t>art. 48 Cost</a:t>
            </a:r>
            <a:endParaRPr lang="it-IT" sz="2400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generazione</a:t>
            </a:r>
          </a:p>
        </p:txBody>
      </p:sp>
      <p:sp>
        <p:nvSpPr>
          <p:cNvPr id="31" name="Ovale 30"/>
          <p:cNvSpPr/>
          <p:nvPr/>
        </p:nvSpPr>
        <p:spPr>
          <a:xfrm>
            <a:off x="7668344" y="3215804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 generazione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Eguaglianza formale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3131840" y="4478208"/>
            <a:ext cx="33843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i="1" dirty="0">
                <a:solidFill>
                  <a:schemeClr val="bg1"/>
                </a:solidFill>
              </a:rPr>
              <a:t>Eguaglianza sostanziale: </a:t>
            </a:r>
            <a:r>
              <a:rPr lang="it-IT" sz="2400" i="1" dirty="0">
                <a:solidFill>
                  <a:schemeClr val="bg1"/>
                </a:solidFill>
                <a:hlinkClick r:id="rId3"/>
              </a:rPr>
              <a:t>art. 3.2 Cost</a:t>
            </a:r>
            <a:endParaRPr lang="it-IT" sz="2400" i="1" dirty="0">
              <a:solidFill>
                <a:schemeClr val="bg1"/>
              </a:solidFill>
            </a:endParaRPr>
          </a:p>
        </p:txBody>
      </p:sp>
      <p:sp>
        <p:nvSpPr>
          <p:cNvPr id="35" name="Freccia in giù 34"/>
          <p:cNvSpPr/>
          <p:nvPr/>
        </p:nvSpPr>
        <p:spPr>
          <a:xfrm>
            <a:off x="1551636" y="5373216"/>
            <a:ext cx="180020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647564" y="6021288"/>
            <a:ext cx="4608512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 err="1">
                <a:solidFill>
                  <a:srgbClr val="FFFF00"/>
                </a:solidFill>
              </a:rPr>
              <a:t>sozialer</a:t>
            </a:r>
            <a:r>
              <a:rPr lang="it-IT" dirty="0">
                <a:solidFill>
                  <a:srgbClr val="FFFF00"/>
                </a:solidFill>
              </a:rPr>
              <a:t> Rechtsstaat – Stato sociale di diritto</a:t>
            </a:r>
          </a:p>
        </p:txBody>
      </p:sp>
    </p:spTree>
    <p:extLst>
      <p:ext uri="{BB962C8B-B14F-4D97-AF65-F5344CB8AC3E}">
        <p14:creationId xmlns:p14="http://schemas.microsoft.com/office/powerpoint/2010/main" val="1142986053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ttangolo 27"/>
          <p:cNvSpPr/>
          <p:nvPr/>
        </p:nvSpPr>
        <p:spPr>
          <a:xfrm>
            <a:off x="539552" y="3645024"/>
            <a:ext cx="6912768" cy="20162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“liberali”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“negative” (</a:t>
            </a:r>
            <a:r>
              <a:rPr lang="it-IT" dirty="0">
                <a:solidFill>
                  <a:srgbClr val="FF0000"/>
                </a:solidFill>
              </a:rPr>
              <a:t>libertà “dallo Stato”</a:t>
            </a:r>
            <a:r>
              <a:rPr lang="it-IT" dirty="0"/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Diritti politici limitati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“sociali”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“positive” (</a:t>
            </a:r>
            <a:r>
              <a:rPr lang="it-IT" dirty="0">
                <a:solidFill>
                  <a:srgbClr val="FF0000"/>
                </a:solidFill>
              </a:rPr>
              <a:t>libertà “di avere dallo Stato</a:t>
            </a:r>
            <a:r>
              <a:rPr lang="it-IT" dirty="0"/>
              <a:t>”)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203848" y="32756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Suffragio universale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827584" y="40143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di </a:t>
            </a:r>
          </a:p>
          <a:p>
            <a:r>
              <a:rPr lang="it-IT" dirty="0"/>
              <a:t>“terza generazione”</a:t>
            </a:r>
          </a:p>
        </p:txBody>
      </p:sp>
      <p:sp>
        <p:nvSpPr>
          <p:cNvPr id="14" name="Parentesi graffa aperta 13"/>
          <p:cNvSpPr/>
          <p:nvPr/>
        </p:nvSpPr>
        <p:spPr>
          <a:xfrm>
            <a:off x="2843808" y="3789040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064646" y="37797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all’ambiente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059832" y="41741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alla pace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049176" y="45904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dell’umanità</a:t>
            </a: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generazione</a:t>
            </a:r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 generazione</a:t>
            </a:r>
          </a:p>
        </p:txBody>
      </p:sp>
      <p:sp>
        <p:nvSpPr>
          <p:cNvPr id="32" name="Ovale 31"/>
          <p:cNvSpPr/>
          <p:nvPr/>
        </p:nvSpPr>
        <p:spPr>
          <a:xfrm>
            <a:off x="7632340" y="4131393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III generazione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Eguaglianza formale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4860032" y="296733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Eguaglianza sostanziale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982198" y="5020507"/>
            <a:ext cx="2309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Diritti «oltre lo Stato»</a:t>
            </a:r>
          </a:p>
        </p:txBody>
      </p:sp>
      <p:sp>
        <p:nvSpPr>
          <p:cNvPr id="35" name="Freccia in giù 34"/>
          <p:cNvSpPr/>
          <p:nvPr/>
        </p:nvSpPr>
        <p:spPr>
          <a:xfrm>
            <a:off x="1612010" y="5661248"/>
            <a:ext cx="151677" cy="4227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/>
          <p:cNvSpPr txBox="1"/>
          <p:nvPr/>
        </p:nvSpPr>
        <p:spPr>
          <a:xfrm>
            <a:off x="797305" y="6112105"/>
            <a:ext cx="1944216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FF00"/>
                </a:solidFill>
              </a:rPr>
              <a:t>«Globalizzazione»</a:t>
            </a:r>
          </a:p>
        </p:txBody>
      </p:sp>
    </p:spTree>
    <p:extLst>
      <p:ext uri="{BB962C8B-B14F-4D97-AF65-F5344CB8AC3E}">
        <p14:creationId xmlns:p14="http://schemas.microsoft.com/office/powerpoint/2010/main" val="287253832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ttangolo 28"/>
          <p:cNvSpPr/>
          <p:nvPr/>
        </p:nvSpPr>
        <p:spPr>
          <a:xfrm>
            <a:off x="539552" y="5157192"/>
            <a:ext cx="6912768" cy="1512168"/>
          </a:xfrm>
          <a:prstGeom prst="rect">
            <a:avLst/>
          </a:prstGeom>
          <a:solidFill>
            <a:srgbClr val="F3FB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Rettangolo 27"/>
          <p:cNvSpPr/>
          <p:nvPr/>
        </p:nvSpPr>
        <p:spPr>
          <a:xfrm>
            <a:off x="539552" y="3645024"/>
            <a:ext cx="6912768" cy="151216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Rettangolo 26"/>
          <p:cNvSpPr/>
          <p:nvPr/>
        </p:nvSpPr>
        <p:spPr>
          <a:xfrm>
            <a:off x="539552" y="2348880"/>
            <a:ext cx="6912768" cy="1296144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25"/>
          <p:cNvSpPr/>
          <p:nvPr/>
        </p:nvSpPr>
        <p:spPr>
          <a:xfrm>
            <a:off x="539552" y="1052736"/>
            <a:ext cx="6912768" cy="129614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332656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Storia dei “diritti”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899592" y="1700808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“liberali”</a:t>
            </a:r>
          </a:p>
        </p:txBody>
      </p:sp>
      <p:sp>
        <p:nvSpPr>
          <p:cNvPr id="6" name="Parentesi graffa aperta 5"/>
          <p:cNvSpPr/>
          <p:nvPr/>
        </p:nvSpPr>
        <p:spPr>
          <a:xfrm>
            <a:off x="2771800" y="1268760"/>
            <a:ext cx="216024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3131840" y="1124744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“negative” (</a:t>
            </a:r>
            <a:r>
              <a:rPr lang="it-IT" dirty="0">
                <a:solidFill>
                  <a:srgbClr val="FF0000"/>
                </a:solidFill>
              </a:rPr>
              <a:t>libertà “dallo Stato”</a:t>
            </a:r>
            <a:r>
              <a:rPr lang="it-IT" dirty="0"/>
              <a:t>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3131840" y="1988840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Diritti politici limitati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899592" y="285293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“sociali”</a:t>
            </a:r>
          </a:p>
        </p:txBody>
      </p:sp>
      <p:sp>
        <p:nvSpPr>
          <p:cNvPr id="10" name="Parentesi graffa aperta 9"/>
          <p:cNvSpPr/>
          <p:nvPr/>
        </p:nvSpPr>
        <p:spPr>
          <a:xfrm>
            <a:off x="2771800" y="2492896"/>
            <a:ext cx="189735" cy="108012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3203848" y="2492896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Libertà “positive” (</a:t>
            </a:r>
            <a:r>
              <a:rPr lang="it-IT" dirty="0">
                <a:solidFill>
                  <a:srgbClr val="FF0000"/>
                </a:solidFill>
              </a:rPr>
              <a:t>libertà “di avere dallo Stato</a:t>
            </a:r>
            <a:r>
              <a:rPr lang="it-IT" dirty="0"/>
              <a:t>”) 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3203848" y="3275692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Suffragio universale</a:t>
            </a:r>
          </a:p>
        </p:txBody>
      </p:sp>
      <p:sp>
        <p:nvSpPr>
          <p:cNvPr id="13" name="CasellaDiTesto 12"/>
          <p:cNvSpPr txBox="1"/>
          <p:nvPr/>
        </p:nvSpPr>
        <p:spPr>
          <a:xfrm>
            <a:off x="827584" y="4014356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di </a:t>
            </a:r>
          </a:p>
          <a:p>
            <a:r>
              <a:rPr lang="it-IT" dirty="0"/>
              <a:t>“terza generazione”</a:t>
            </a:r>
          </a:p>
        </p:txBody>
      </p:sp>
      <p:sp>
        <p:nvSpPr>
          <p:cNvPr id="14" name="Parentesi graffa aperta 13"/>
          <p:cNvSpPr/>
          <p:nvPr/>
        </p:nvSpPr>
        <p:spPr>
          <a:xfrm>
            <a:off x="2843808" y="3789040"/>
            <a:ext cx="117727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3064646" y="3779748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all’ambiente</a:t>
            </a:r>
          </a:p>
        </p:txBody>
      </p:sp>
      <p:sp>
        <p:nvSpPr>
          <p:cNvPr id="16" name="CasellaDiTesto 15"/>
          <p:cNvSpPr txBox="1"/>
          <p:nvPr/>
        </p:nvSpPr>
        <p:spPr>
          <a:xfrm>
            <a:off x="3059832" y="4174124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alla pace</a:t>
            </a:r>
          </a:p>
        </p:txBody>
      </p:sp>
      <p:sp>
        <p:nvSpPr>
          <p:cNvPr id="17" name="CasellaDiTesto 16"/>
          <p:cNvSpPr txBox="1"/>
          <p:nvPr/>
        </p:nvSpPr>
        <p:spPr>
          <a:xfrm>
            <a:off x="3049176" y="4590420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diritti dell’umanità</a:t>
            </a:r>
          </a:p>
        </p:txBody>
      </p:sp>
      <p:sp>
        <p:nvSpPr>
          <p:cNvPr id="18" name="CasellaDiTesto 17"/>
          <p:cNvSpPr txBox="1"/>
          <p:nvPr/>
        </p:nvSpPr>
        <p:spPr>
          <a:xfrm>
            <a:off x="827584" y="5805264"/>
            <a:ext cx="3024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“Nuovi diritti”</a:t>
            </a:r>
          </a:p>
        </p:txBody>
      </p:sp>
      <p:sp>
        <p:nvSpPr>
          <p:cNvPr id="19" name="Parentesi graffa aperta 18"/>
          <p:cNvSpPr/>
          <p:nvPr/>
        </p:nvSpPr>
        <p:spPr>
          <a:xfrm>
            <a:off x="2699792" y="5373216"/>
            <a:ext cx="189735" cy="122413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CasellaDiTesto 19"/>
          <p:cNvSpPr txBox="1"/>
          <p:nvPr/>
        </p:nvSpPr>
        <p:spPr>
          <a:xfrm>
            <a:off x="2946770" y="5247543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nascere sani</a:t>
            </a:r>
          </a:p>
        </p:txBody>
      </p:sp>
      <p:sp>
        <p:nvSpPr>
          <p:cNvPr id="21" name="CasellaDiTesto 20"/>
          <p:cNvSpPr txBox="1"/>
          <p:nvPr/>
        </p:nvSpPr>
        <p:spPr>
          <a:xfrm>
            <a:off x="2928961" y="5525533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una morte dignitosa</a:t>
            </a:r>
          </a:p>
        </p:txBody>
      </p:sp>
      <p:sp>
        <p:nvSpPr>
          <p:cNvPr id="22" name="CasellaDiTesto 21"/>
          <p:cNvSpPr txBox="1"/>
          <p:nvPr/>
        </p:nvSpPr>
        <p:spPr>
          <a:xfrm>
            <a:off x="2920644" y="5849194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 procreare (figli sani)</a:t>
            </a:r>
          </a:p>
        </p:txBody>
      </p:sp>
      <p:sp>
        <p:nvSpPr>
          <p:cNvPr id="23" name="CasellaDiTesto 22"/>
          <p:cNvSpPr txBox="1"/>
          <p:nvPr/>
        </p:nvSpPr>
        <p:spPr>
          <a:xfrm>
            <a:off x="2928961" y="6172855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diritto all’identità sessuale</a:t>
            </a:r>
          </a:p>
        </p:txBody>
      </p:sp>
      <p:sp>
        <p:nvSpPr>
          <p:cNvPr id="30" name="Ovale 29"/>
          <p:cNvSpPr/>
          <p:nvPr/>
        </p:nvSpPr>
        <p:spPr>
          <a:xfrm>
            <a:off x="7596336" y="1196752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 generazione</a:t>
            </a:r>
          </a:p>
        </p:txBody>
      </p:sp>
      <p:sp>
        <p:nvSpPr>
          <p:cNvPr id="31" name="Ovale 30"/>
          <p:cNvSpPr/>
          <p:nvPr/>
        </p:nvSpPr>
        <p:spPr>
          <a:xfrm>
            <a:off x="7668344" y="2492896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 generazione</a:t>
            </a:r>
          </a:p>
        </p:txBody>
      </p:sp>
      <p:sp>
        <p:nvSpPr>
          <p:cNvPr id="32" name="Ovale 31"/>
          <p:cNvSpPr/>
          <p:nvPr/>
        </p:nvSpPr>
        <p:spPr>
          <a:xfrm>
            <a:off x="7668344" y="3861048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III generazione</a:t>
            </a:r>
          </a:p>
        </p:txBody>
      </p:sp>
      <p:sp>
        <p:nvSpPr>
          <p:cNvPr id="33" name="Ovale 32"/>
          <p:cNvSpPr/>
          <p:nvPr/>
        </p:nvSpPr>
        <p:spPr>
          <a:xfrm>
            <a:off x="7668344" y="5589240"/>
            <a:ext cx="1224136" cy="8640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IV generazione</a:t>
            </a:r>
          </a:p>
        </p:txBody>
      </p:sp>
      <p:sp>
        <p:nvSpPr>
          <p:cNvPr id="2" name="CasellaDiTesto 1"/>
          <p:cNvSpPr txBox="1"/>
          <p:nvPr/>
        </p:nvSpPr>
        <p:spPr>
          <a:xfrm>
            <a:off x="5112189" y="1609891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Eguaglianza formale</a:t>
            </a:r>
          </a:p>
        </p:txBody>
      </p:sp>
      <p:sp>
        <p:nvSpPr>
          <p:cNvPr id="34" name="CasellaDiTesto 33"/>
          <p:cNvSpPr txBox="1"/>
          <p:nvPr/>
        </p:nvSpPr>
        <p:spPr>
          <a:xfrm>
            <a:off x="4860032" y="2967335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i="1" dirty="0">
                <a:solidFill>
                  <a:schemeClr val="bg1"/>
                </a:solidFill>
              </a:rPr>
              <a:t>Eguaglianza sostanziale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5580112" y="406778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Diritti «oltre lo Stato»</a:t>
            </a:r>
          </a:p>
        </p:txBody>
      </p:sp>
      <p:sp>
        <p:nvSpPr>
          <p:cNvPr id="24" name="CasellaDiTesto 23"/>
          <p:cNvSpPr txBox="1"/>
          <p:nvPr/>
        </p:nvSpPr>
        <p:spPr>
          <a:xfrm>
            <a:off x="5782386" y="5373216"/>
            <a:ext cx="16699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FF0000"/>
                </a:solidFill>
              </a:rPr>
              <a:t>Vecchie libertà + nuove tecnologie</a:t>
            </a:r>
          </a:p>
        </p:txBody>
      </p:sp>
    </p:spTree>
    <p:extLst>
      <p:ext uri="{BB962C8B-B14F-4D97-AF65-F5344CB8AC3E}">
        <p14:creationId xmlns:p14="http://schemas.microsoft.com/office/powerpoint/2010/main" val="2930108795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Presentazione su schermo (4:3)</PresentationFormat>
  <Paragraphs>88</Paragraphs>
  <Slides>6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9" baseType="lpstr">
      <vt:lpstr>Arial</vt:lpstr>
      <vt:lpstr>Calibri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</dc:creator>
  <cp:lastModifiedBy>Paolo Zicchittu</cp:lastModifiedBy>
  <cp:revision>17</cp:revision>
  <dcterms:created xsi:type="dcterms:W3CDTF">2012-12-03T10:00:56Z</dcterms:created>
  <dcterms:modified xsi:type="dcterms:W3CDTF">2021-12-10T22:03:07Z</dcterms:modified>
</cp:coreProperties>
</file>