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sldIdLst>
    <p:sldId id="256" r:id="rId2"/>
    <p:sldId id="270" r:id="rId3"/>
    <p:sldId id="258" r:id="rId4"/>
    <p:sldId id="261" r:id="rId5"/>
    <p:sldId id="266" r:id="rId6"/>
    <p:sldId id="259" r:id="rId7"/>
    <p:sldId id="260" r:id="rId8"/>
    <p:sldId id="262" r:id="rId9"/>
    <p:sldId id="264" r:id="rId10"/>
    <p:sldId id="268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4874-5D55-4B86-9221-BE0E3BF9617C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3FC9B-FD2D-4BDB-818F-DCC8F51CD86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1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52CB-00FB-47D2-A854-B93DC795A19B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89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1C7-68FB-454D-A961-51F3B08E2B5B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5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A67B-50D3-4C02-BE38-C18E9F09B334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90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ACD1-5060-4DED-925C-D1895304AD42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00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0C9C-7C21-4F97-8607-FB844AD71BBF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3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4093-4DAA-45D0-B55F-B5C683627582}" type="datetime1">
              <a:rPr lang="it-IT" smtClean="0"/>
              <a:t>08/01/2023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338B-7737-471C-9F28-881F326A395B}" type="datetime1">
              <a:rPr lang="it-IT" smtClean="0"/>
              <a:t>08/01/2023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2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735-CB92-4A6D-A7C0-56BB77B62808}" type="datetime1">
              <a:rPr lang="it-IT" smtClean="0"/>
              <a:t>08/01/2023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79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8E3-B3EF-424C-9168-47CF15170798}" type="datetime1">
              <a:rPr lang="it-IT" smtClean="0"/>
              <a:t>08/01/2023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05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D814-58EB-46F9-9496-0F25FA06370B}" type="datetime1">
              <a:rPr lang="it-IT" smtClean="0"/>
              <a:t>08/01/2023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44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899C-51F4-41FD-A3A3-132DE3271E0D}" type="datetime1">
              <a:rPr lang="it-IT" smtClean="0"/>
              <a:t>08/01/2023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40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5450-8AF9-4A89-900F-27262B0C8380}" type="datetime1">
              <a:rPr lang="it-IT" smtClean="0"/>
              <a:t>08/01/2023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71F6-2F9D-432F-BDA8-BD5F2A94C3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80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6AFBB0-CDB2-FE62-9829-884B0D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457076"/>
            <a:ext cx="9972409" cy="60508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3DC58D-C987-4CE9-A6E4-8C001476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381500"/>
            <a:ext cx="4423663" cy="1933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adverbes</a:t>
            </a:r>
          </a:p>
        </p:txBody>
      </p:sp>
    </p:spTree>
    <p:extLst>
      <p:ext uri="{BB962C8B-B14F-4D97-AF65-F5344CB8AC3E}">
        <p14:creationId xmlns:p14="http://schemas.microsoft.com/office/powerpoint/2010/main" val="199532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F7C54-ACC4-4EE5-84E8-FB70EB08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BEAUCOUP / TRÈS</a:t>
            </a:r>
            <a:endParaRPr lang="fr-FR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AFE9DE-925A-41FF-A2D1-06A3AD57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5" y="1339273"/>
            <a:ext cx="10439689" cy="4356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/>
              <a:t>BEAUCOUP</a:t>
            </a:r>
          </a:p>
          <a:p>
            <a:r>
              <a:rPr lang="it-IT" sz="2400"/>
              <a:t>Peut être employé avec un verbe : il voyage </a:t>
            </a:r>
            <a:r>
              <a:rPr lang="it-IT" sz="2400">
                <a:solidFill>
                  <a:srgbClr val="FF0000"/>
                </a:solidFill>
              </a:rPr>
              <a:t>beaucoup</a:t>
            </a:r>
            <a:r>
              <a:rPr lang="it-IT" sz="2400"/>
              <a:t>.</a:t>
            </a:r>
          </a:p>
          <a:p>
            <a:r>
              <a:rPr lang="it-IT" sz="2400"/>
              <a:t>Ou avec un nom quand il est suivi de </a:t>
            </a:r>
            <a:r>
              <a:rPr lang="it-IT" sz="2400" b="1"/>
              <a:t>de</a:t>
            </a:r>
            <a:r>
              <a:rPr lang="it-IT" sz="2400"/>
              <a:t> (invariable) : Il a </a:t>
            </a:r>
            <a:r>
              <a:rPr lang="it-IT" sz="2400">
                <a:solidFill>
                  <a:srgbClr val="FF0000"/>
                </a:solidFill>
              </a:rPr>
              <a:t>beaucoup</a:t>
            </a:r>
            <a:r>
              <a:rPr lang="it-IT" sz="2400"/>
              <a:t> </a:t>
            </a:r>
            <a:r>
              <a:rPr lang="it-IT" sz="2400" b="1"/>
              <a:t>d’amis</a:t>
            </a:r>
            <a:r>
              <a:rPr lang="it-IT" sz="2400"/>
              <a:t>, il boit </a:t>
            </a:r>
            <a:r>
              <a:rPr lang="it-IT" sz="2400">
                <a:solidFill>
                  <a:srgbClr val="FF0000"/>
                </a:solidFill>
              </a:rPr>
              <a:t>beaucoup</a:t>
            </a:r>
            <a:r>
              <a:rPr lang="it-IT" sz="2400"/>
              <a:t> </a:t>
            </a:r>
            <a:r>
              <a:rPr lang="it-IT" sz="2400" b="1"/>
              <a:t>de</a:t>
            </a:r>
            <a:r>
              <a:rPr lang="it-IT" sz="2400"/>
              <a:t> café</a:t>
            </a:r>
          </a:p>
          <a:p>
            <a:r>
              <a:rPr lang="it-IT" sz="2400"/>
              <a:t>S’emploie devant un comparatif : Elle est </a:t>
            </a:r>
            <a:r>
              <a:rPr lang="it-IT" sz="2400">
                <a:solidFill>
                  <a:srgbClr val="FF0000"/>
                </a:solidFill>
              </a:rPr>
              <a:t>beaucoup</a:t>
            </a:r>
            <a:r>
              <a:rPr lang="it-IT" sz="2400"/>
              <a:t> </a:t>
            </a:r>
            <a:r>
              <a:rPr lang="it-IT" sz="2400" b="1"/>
              <a:t>plus</a:t>
            </a:r>
            <a:r>
              <a:rPr lang="it-IT" sz="2400"/>
              <a:t> gentille que sa mère.</a:t>
            </a:r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r>
              <a:rPr lang="it-IT" sz="2400" b="1"/>
              <a:t>TRÈS</a:t>
            </a:r>
          </a:p>
          <a:p>
            <a:r>
              <a:rPr lang="it-IT" sz="2400"/>
              <a:t>S’emploie devant un nom ou un adverbe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/>
              <a:t>Elle est </a:t>
            </a:r>
            <a:r>
              <a:rPr lang="it-IT">
                <a:solidFill>
                  <a:srgbClr val="FF0000"/>
                </a:solidFill>
              </a:rPr>
              <a:t>très</a:t>
            </a:r>
            <a:r>
              <a:rPr lang="it-IT"/>
              <a:t> </a:t>
            </a:r>
            <a:r>
              <a:rPr lang="it-IT" b="1"/>
              <a:t>jolie</a:t>
            </a:r>
            <a:r>
              <a:rPr lang="it-IT"/>
              <a:t>.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/>
              <a:t>Je vais </a:t>
            </a:r>
            <a:r>
              <a:rPr lang="it-IT">
                <a:solidFill>
                  <a:srgbClr val="FF0000"/>
                </a:solidFill>
              </a:rPr>
              <a:t>très</a:t>
            </a:r>
            <a:r>
              <a:rPr lang="it-IT"/>
              <a:t> </a:t>
            </a:r>
            <a:r>
              <a:rPr lang="it-IT" b="1"/>
              <a:t>bien</a:t>
            </a:r>
            <a:r>
              <a:rPr lang="it-IT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DA3E9D-83D5-498D-A68A-23BBF25B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10028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01EC2-2598-4D4A-8E95-A8E54731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Emploi d’adverbes fréquents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C89618-0159-426D-A761-957B518B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100"/>
            <a:ext cx="10458450" cy="4591049"/>
          </a:xfrm>
        </p:spPr>
        <p:txBody>
          <a:bodyPr>
            <a:normAutofit lnSpcReduction="10000"/>
          </a:bodyPr>
          <a:lstStyle/>
          <a:p>
            <a:r>
              <a:rPr lang="it-IT" sz="1800" b="1"/>
              <a:t>Peu / un peu : </a:t>
            </a:r>
            <a:r>
              <a:rPr lang="it-IT" sz="1800"/>
              <a:t>sens négatif et positif</a:t>
            </a:r>
          </a:p>
          <a:p>
            <a:pPr marL="0" indent="0">
              <a:buNone/>
            </a:pPr>
            <a:r>
              <a:rPr lang="it-IT" sz="1800"/>
              <a:t>a) Avec un verbe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1800"/>
              <a:t>Je le connais </a:t>
            </a:r>
            <a:r>
              <a:rPr lang="it-IT" sz="1800" b="1">
                <a:solidFill>
                  <a:srgbClr val="FF0000"/>
                </a:solidFill>
              </a:rPr>
              <a:t>un peu  </a:t>
            </a:r>
            <a:r>
              <a:rPr lang="it-IT" sz="1800"/>
              <a:t>/ je le connais </a:t>
            </a:r>
            <a:r>
              <a:rPr lang="it-IT" sz="1800" b="1">
                <a:solidFill>
                  <a:srgbClr val="FF0000"/>
                </a:solidFill>
              </a:rPr>
              <a:t>peu</a:t>
            </a:r>
          </a:p>
          <a:p>
            <a:pPr marL="0" indent="0">
              <a:buNone/>
            </a:pPr>
            <a:r>
              <a:rPr lang="it-IT" sz="1800"/>
              <a:t>b) Avec un nom</a:t>
            </a:r>
          </a:p>
          <a:p>
            <a:r>
              <a:rPr lang="it-IT" sz="1800" b="1">
                <a:solidFill>
                  <a:srgbClr val="FF0000"/>
                </a:solidFill>
              </a:rPr>
              <a:t>Peu de </a:t>
            </a:r>
            <a:r>
              <a:rPr lang="it-IT" sz="1800"/>
              <a:t>+ nom comptable ou non comptable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1800" b="1">
                <a:solidFill>
                  <a:srgbClr val="FF0000"/>
                </a:solidFill>
              </a:rPr>
              <a:t>Peu d’</a:t>
            </a:r>
            <a:r>
              <a:rPr lang="it-IT" sz="1800"/>
              <a:t>étudiants suivent ce cours.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1800"/>
              <a:t>Ce livre a bien </a:t>
            </a:r>
            <a:r>
              <a:rPr lang="it-IT" sz="1800" b="1">
                <a:solidFill>
                  <a:srgbClr val="FF0000"/>
                </a:solidFill>
              </a:rPr>
              <a:t>peu</a:t>
            </a:r>
            <a:r>
              <a:rPr lang="it-IT" sz="1800"/>
              <a:t> d’intérêt.</a:t>
            </a:r>
          </a:p>
          <a:p>
            <a:r>
              <a:rPr lang="it-IT" sz="1800" b="1">
                <a:solidFill>
                  <a:srgbClr val="FF0000"/>
                </a:solidFill>
              </a:rPr>
              <a:t>Un peu de </a:t>
            </a:r>
            <a:r>
              <a:rPr lang="it-IT" sz="1800"/>
              <a:t>+ nom non comptable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1800"/>
              <a:t>Mets un peu de sucre dans le café.</a:t>
            </a:r>
          </a:p>
          <a:p>
            <a:endParaRPr lang="it-IT" sz="1800"/>
          </a:p>
          <a:p>
            <a:r>
              <a:rPr lang="fr-FR" sz="1800" b="1"/>
              <a:t>Même</a:t>
            </a:r>
          </a:p>
          <a:p>
            <a:r>
              <a:rPr lang="fr-FR" sz="1800"/>
              <a:t>Insistance ou gradation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Le ministre lui-</a:t>
            </a:r>
            <a:r>
              <a:rPr lang="fr-FR" sz="1800" b="1">
                <a:solidFill>
                  <a:srgbClr val="FF0000"/>
                </a:solidFill>
              </a:rPr>
              <a:t>même </a:t>
            </a:r>
            <a:r>
              <a:rPr lang="fr-FR" sz="1800"/>
              <a:t>[in persona] inaugurera le monument aux morts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Tout le monde a apprécié, </a:t>
            </a:r>
            <a:r>
              <a:rPr lang="fr-FR" sz="1800" b="1">
                <a:solidFill>
                  <a:srgbClr val="FF0000"/>
                </a:solidFill>
              </a:rPr>
              <a:t>même</a:t>
            </a:r>
            <a:r>
              <a:rPr lang="fr-FR" sz="1800"/>
              <a:t> [perfino] Maurice qui n’aime jamais rien.</a:t>
            </a:r>
          </a:p>
          <a:p>
            <a:endParaRPr lang="it-IT" sz="12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357B67-AC3F-440D-A26D-4E4F7861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74117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6FF96C-BAED-4949-9094-D15A23D0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318" y="908840"/>
            <a:ext cx="10198353" cy="5125391"/>
          </a:xfrm>
        </p:spPr>
        <p:txBody>
          <a:bodyPr anchor="t">
            <a:normAutofit/>
          </a:bodyPr>
          <a:lstStyle/>
          <a:p>
            <a:r>
              <a:rPr lang="fr-FR" sz="1800" b="1"/>
              <a:t>Aussi</a:t>
            </a:r>
            <a:r>
              <a:rPr lang="fr-FR" sz="1800"/>
              <a:t> (= également)</a:t>
            </a:r>
          </a:p>
          <a:p>
            <a:pPr marL="0" indent="0">
              <a:buNone/>
            </a:pPr>
            <a:r>
              <a:rPr lang="fr-FR" sz="1800"/>
              <a:t>N’est jamais au début de la phrase s’il signifie </a:t>
            </a:r>
            <a:r>
              <a:rPr lang="fr-FR" sz="1800" i="1"/>
              <a:t>également</a:t>
            </a:r>
            <a:r>
              <a:rPr lang="fr-FR" sz="1800"/>
              <a:t> : 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Lui </a:t>
            </a:r>
            <a:r>
              <a:rPr lang="fr-FR" sz="1800">
                <a:solidFill>
                  <a:srgbClr val="FF0000"/>
                </a:solidFill>
              </a:rPr>
              <a:t>aussi</a:t>
            </a:r>
            <a:r>
              <a:rPr lang="fr-FR" sz="1800"/>
              <a:t>, il est venu me dire au revoir.</a:t>
            </a:r>
          </a:p>
          <a:p>
            <a:pPr marL="0" indent="0">
              <a:buNone/>
            </a:pPr>
            <a:r>
              <a:rPr lang="fr-FR" sz="1800"/>
              <a:t>S’emploie dans le comparatif d’égalité (devant adjectif et verbe) 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Il est </a:t>
            </a:r>
            <a:r>
              <a:rPr lang="fr-FR" sz="1800">
                <a:solidFill>
                  <a:srgbClr val="FF0000"/>
                </a:solidFill>
              </a:rPr>
              <a:t>aussi</a:t>
            </a:r>
            <a:r>
              <a:rPr lang="fr-FR" sz="1800"/>
              <a:t> grand </a:t>
            </a:r>
            <a:r>
              <a:rPr lang="fr-FR" sz="1800">
                <a:solidFill>
                  <a:srgbClr val="FF0000"/>
                </a:solidFill>
              </a:rPr>
              <a:t>que</a:t>
            </a:r>
            <a:r>
              <a:rPr lang="fr-FR" sz="1800"/>
              <a:t> son père.</a:t>
            </a:r>
          </a:p>
          <a:p>
            <a:r>
              <a:rPr lang="fr-FR" sz="1800" b="1"/>
              <a:t>Ainsi</a:t>
            </a:r>
            <a:r>
              <a:rPr lang="fr-FR" sz="1800"/>
              <a:t> (= de cette manière)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Est-ce </a:t>
            </a:r>
            <a:r>
              <a:rPr lang="fr-FR" sz="1800">
                <a:solidFill>
                  <a:srgbClr val="FF0000"/>
                </a:solidFill>
              </a:rPr>
              <a:t>ainsi</a:t>
            </a:r>
            <a:r>
              <a:rPr lang="fr-FR" sz="1800"/>
              <a:t> que les hommes vivent ?</a:t>
            </a:r>
          </a:p>
          <a:p>
            <a:pPr marL="0" indent="0">
              <a:buNone/>
            </a:pPr>
            <a:r>
              <a:rPr lang="fr-FR" sz="1800" b="1"/>
              <a:t>Remarque</a:t>
            </a:r>
            <a:r>
              <a:rPr lang="fr-FR" sz="1800"/>
              <a:t> : En début de phrase, </a:t>
            </a:r>
            <a:r>
              <a:rPr lang="fr-FR" sz="1800" b="1"/>
              <a:t>aussi</a:t>
            </a:r>
            <a:r>
              <a:rPr lang="fr-FR" sz="1800"/>
              <a:t> et </a:t>
            </a:r>
            <a:r>
              <a:rPr lang="fr-FR" sz="1800" b="1"/>
              <a:t>ainsi</a:t>
            </a:r>
            <a:r>
              <a:rPr lang="fr-FR" sz="1800"/>
              <a:t> signifient </a:t>
            </a:r>
            <a:r>
              <a:rPr lang="fr-FR" sz="1800" i="1"/>
              <a:t>donc</a:t>
            </a:r>
            <a:r>
              <a:rPr lang="fr-FR" sz="1800"/>
              <a:t>, </a:t>
            </a:r>
            <a:r>
              <a:rPr lang="fr-FR" sz="1800" i="1"/>
              <a:t>par conséquent </a:t>
            </a:r>
            <a:r>
              <a:rPr lang="fr-FR" sz="1800"/>
              <a:t>et entraîne l’inversion (langue soutenue)</a:t>
            </a:r>
          </a:p>
          <a:p>
            <a:endParaRPr lang="fr-FR" sz="1800"/>
          </a:p>
          <a:p>
            <a:r>
              <a:rPr lang="fr-FR" sz="1800" b="1"/>
              <a:t>Ailleurs, d’ailleurs, par ailleurs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Va jouer </a:t>
            </a:r>
            <a:r>
              <a:rPr lang="fr-FR" sz="1800">
                <a:solidFill>
                  <a:srgbClr val="FF0000"/>
                </a:solidFill>
              </a:rPr>
              <a:t>ailleurs</a:t>
            </a:r>
            <a:r>
              <a:rPr lang="fr-FR" sz="1800"/>
              <a:t> [altrove]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Il est parti en claquant la porte. </a:t>
            </a:r>
            <a:r>
              <a:rPr lang="fr-FR" sz="1800">
                <a:solidFill>
                  <a:srgbClr val="FF0000"/>
                </a:solidFill>
              </a:rPr>
              <a:t>D’ailleurs</a:t>
            </a:r>
            <a:r>
              <a:rPr lang="fr-FR" sz="1800"/>
              <a:t> il a été odieux toute la journée [d’altronde]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fr-FR" sz="1800"/>
              <a:t>Nous vous proposons les produits suivants. </a:t>
            </a:r>
            <a:r>
              <a:rPr lang="fr-FR" sz="1800">
                <a:solidFill>
                  <a:srgbClr val="FF0000"/>
                </a:solidFill>
              </a:rPr>
              <a:t>Par ailleurs</a:t>
            </a:r>
            <a:r>
              <a:rPr lang="fr-FR" sz="1800"/>
              <a:t>, d’autres produits pourraient vous intéresser [peraltro]</a:t>
            </a:r>
          </a:p>
          <a:p>
            <a:endParaRPr lang="fr-FR" sz="11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4CE1F9C-FD64-4B5A-A990-54EB6427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02675" y="235498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/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4261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FDADD-DF62-71AB-2696-7488A5BF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7" y="365126"/>
            <a:ext cx="10762673" cy="1103456"/>
          </a:xfrm>
        </p:spPr>
        <p:txBody>
          <a:bodyPr>
            <a:normAutofit/>
          </a:bodyPr>
          <a:lstStyle/>
          <a:p>
            <a:r>
              <a:rPr lang="fr-FR"/>
              <a:t>C’est quoi, un adverbe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194288-C392-9F6E-FBAF-C631D7A3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73" y="1884217"/>
            <a:ext cx="10732654" cy="34359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600"/>
              <a:t>L'adverbe est un mot invariable qui modifie le sens d'un verbe, d'un adjectif, ou d'un autre adverbe :</a:t>
            </a:r>
          </a:p>
          <a:p>
            <a:pPr marL="457200" lvl="1" indent="0">
              <a:buNone/>
            </a:pPr>
            <a:r>
              <a:rPr lang="fr-FR" sz="2600"/>
              <a:t>- Elle court </a:t>
            </a:r>
            <a:r>
              <a:rPr lang="fr-FR" sz="2600">
                <a:solidFill>
                  <a:srgbClr val="FF0000"/>
                </a:solidFill>
              </a:rPr>
              <a:t>vite</a:t>
            </a:r>
            <a:r>
              <a:rPr lang="fr-FR" sz="2600"/>
              <a:t>. → ("vite" précise le sens du verbe "courir").</a:t>
            </a:r>
          </a:p>
          <a:p>
            <a:pPr marL="457200" lvl="1" indent="0">
              <a:buNone/>
            </a:pPr>
            <a:r>
              <a:rPr lang="fr-FR" sz="2600"/>
              <a:t>- Julie n'est pas </a:t>
            </a:r>
            <a:r>
              <a:rPr lang="fr-FR" sz="2600">
                <a:solidFill>
                  <a:srgbClr val="FF0000"/>
                </a:solidFill>
              </a:rPr>
              <a:t>très</a:t>
            </a:r>
            <a:r>
              <a:rPr lang="fr-FR" sz="2600"/>
              <a:t> gentille. → ("très" modifie le sens de l'adjectif "gentille").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fr-FR" sz="2600"/>
              <a:t>Ils vont </a:t>
            </a:r>
            <a:r>
              <a:rPr lang="fr-FR" sz="2600">
                <a:solidFill>
                  <a:srgbClr val="FF0000"/>
                </a:solidFill>
              </a:rPr>
              <a:t>plutôt</a:t>
            </a:r>
            <a:r>
              <a:rPr lang="fr-FR" sz="2600"/>
              <a:t> mal. → ("assez" modifie le sens de l'adverbe "mal").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fr-FR" sz="2600"/>
          </a:p>
          <a:p>
            <a:pPr marL="0" indent="0">
              <a:buNone/>
            </a:pPr>
            <a:r>
              <a:rPr lang="fr-FR" sz="2600"/>
              <a:t>Un adverbe peut être :</a:t>
            </a:r>
          </a:p>
          <a:p>
            <a:pPr marL="457200" lvl="1" indent="0">
              <a:buNone/>
            </a:pPr>
            <a:r>
              <a:rPr lang="fr-FR" sz="2600"/>
              <a:t>→ un mot : </a:t>
            </a:r>
            <a:r>
              <a:rPr lang="fr-FR" sz="2600">
                <a:solidFill>
                  <a:srgbClr val="FF0000"/>
                </a:solidFill>
              </a:rPr>
              <a:t>ici, hier, jamais, bien, assez, peu</a:t>
            </a:r>
            <a:endParaRPr lang="fr-FR" sz="2600"/>
          </a:p>
          <a:p>
            <a:pPr marL="457200" lvl="1" indent="0">
              <a:buNone/>
            </a:pPr>
            <a:r>
              <a:rPr lang="fr-FR" sz="2600"/>
              <a:t>→ une locution adverbiale : </a:t>
            </a:r>
            <a:r>
              <a:rPr lang="fr-FR" sz="2600">
                <a:solidFill>
                  <a:srgbClr val="FF0000"/>
                </a:solidFill>
              </a:rPr>
              <a:t>ne... pas, au fur et à mesure, tout à coup</a:t>
            </a:r>
            <a:endParaRPr lang="fr-FR" sz="2600"/>
          </a:p>
          <a:p>
            <a:pPr marL="457200" lvl="1" indent="0">
              <a:spcAft>
                <a:spcPts val="600"/>
              </a:spcAft>
              <a:buNone/>
            </a:pPr>
            <a:r>
              <a:rPr lang="fr-FR" sz="2600"/>
              <a:t>→ un mot terminé par </a:t>
            </a:r>
            <a:r>
              <a:rPr lang="fr-FR" sz="2600" b="1"/>
              <a:t>-ment </a:t>
            </a:r>
            <a:r>
              <a:rPr lang="fr-FR" sz="2600"/>
              <a:t>: </a:t>
            </a:r>
            <a:r>
              <a:rPr lang="fr-FR" sz="2600">
                <a:solidFill>
                  <a:srgbClr val="FF0000"/>
                </a:solidFill>
              </a:rPr>
              <a:t>calmement, bruyamment, prudemment</a:t>
            </a:r>
            <a:endParaRPr lang="fr-FR" sz="2600"/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85982A-55E0-0B0B-844B-464AB305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18264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A69B5-96D3-4154-940C-67D623B8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L’adverbe en -ment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5C891F1-9913-4EB5-99FF-905008C77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275" y="1743075"/>
                <a:ext cx="10226421" cy="44338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sz="2000" b="1"/>
                  <a:t>LES ADVERBES EN -MENT</a:t>
                </a:r>
              </a:p>
              <a:p>
                <a:pPr marL="0" indent="0">
                  <a:buNone/>
                </a:pPr>
                <a:endParaRPr lang="it-IT" sz="2000"/>
              </a:p>
              <a:p>
                <a:r>
                  <a:rPr lang="it-IT" sz="2000"/>
                  <a:t>Formation : adjectif + féminin + </a:t>
                </a:r>
                <a:r>
                  <a:rPr lang="it-IT" sz="2000" b="1">
                    <a:solidFill>
                      <a:srgbClr val="FF0000"/>
                    </a:solidFill>
                  </a:rPr>
                  <a:t>-ment</a:t>
                </a:r>
              </a:p>
              <a:p>
                <a:pPr marL="0" indent="0">
                  <a:buNone/>
                </a:pPr>
                <a:r>
                  <a:rPr lang="it-IT" sz="2000" b="1"/>
                  <a:t>Exemples</a:t>
                </a:r>
                <a:r>
                  <a:rPr lang="it-IT" sz="2000"/>
                  <a:t> : 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 sz="2000"/>
                  <a:t>Fort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forte 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fortement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 sz="2000"/>
                  <a:t>Doux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douce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doucement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 sz="2000"/>
                  <a:t>Sec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sèche 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sèchement 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 sz="2000"/>
                  <a:t>Fou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folle 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follement </a:t>
                </a:r>
              </a:p>
              <a:p>
                <a:pPr marL="0" indent="0">
                  <a:buNone/>
                </a:pPr>
                <a:r>
                  <a:rPr lang="it-IT" sz="2000" b="1"/>
                  <a:t>Exceptions</a:t>
                </a:r>
                <a:r>
                  <a:rPr lang="it-IT" sz="2000"/>
                  <a:t> : 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 sz="2000"/>
                  <a:t>Gentil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gentiment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 sz="2000"/>
                  <a:t>Bref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brève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000"/>
                  <a:t> brièvement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5C891F1-9913-4EB5-99FF-905008C77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275" y="1743075"/>
                <a:ext cx="10226421" cy="4433888"/>
              </a:xfrm>
              <a:blipFill>
                <a:blip r:embed="rId2"/>
                <a:stretch>
                  <a:fillRect l="-596" t="-1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0C31B7-DD1C-4219-BA56-3B3B1C29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17883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8F94F-68E2-4A93-8538-2555086A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41" y="271549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/>
              <a:t>Cas particuliers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B4715FE-2B45-4207-A1FC-8159A3068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6837" y="1616363"/>
                <a:ext cx="10166673" cy="4387273"/>
              </a:xfrm>
            </p:spPr>
            <p:txBody>
              <a:bodyPr>
                <a:noAutofit/>
              </a:bodyPr>
              <a:lstStyle/>
              <a:p>
                <a:r>
                  <a:rPr lang="it-IT" sz="1800"/>
                  <a:t>Les adjectifs qui finissent par </a:t>
                </a:r>
                <a:r>
                  <a:rPr lang="it-IT" sz="1800" b="1"/>
                  <a:t>-ant </a:t>
                </a:r>
                <a:r>
                  <a:rPr lang="it-IT" sz="1800"/>
                  <a:t>ou </a:t>
                </a:r>
                <a:r>
                  <a:rPr lang="it-IT" sz="1800" b="1"/>
                  <a:t>-ent</a:t>
                </a:r>
              </a:p>
              <a:p>
                <a:pPr marL="0" indent="0">
                  <a:buNone/>
                </a:pPr>
                <a:r>
                  <a:rPr lang="it-IT" sz="1800"/>
                  <a:t>On remplace la terminaison -ant et -ent par le suffixe -amment et –emment [amã], sauf l’adjectif lent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800"/>
                  <a:t>  lentement</a:t>
                </a:r>
              </a:p>
              <a:p>
                <a:pPr marL="0" indent="0">
                  <a:buNone/>
                </a:pPr>
                <a:r>
                  <a:rPr lang="it-IT" sz="1800" b="1"/>
                  <a:t>Exemples</a:t>
                </a:r>
                <a:r>
                  <a:rPr lang="it-IT" sz="1800"/>
                  <a:t> : </a:t>
                </a:r>
              </a:p>
              <a:p>
                <a:pPr lvl="1">
                  <a:buFont typeface="Calibri" panose="020F0502020204030204" pitchFamily="34" charset="0"/>
                  <a:buChar char="­"/>
                </a:pPr>
                <a:r>
                  <a:rPr lang="it-IT" sz="1800"/>
                  <a:t>Élég</a:t>
                </a:r>
                <a:r>
                  <a:rPr lang="it-IT" sz="1800" b="1"/>
                  <a:t>ant</a:t>
                </a:r>
                <a:r>
                  <a:rPr lang="it-IT" sz="1800"/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800"/>
                  <a:t> élég</a:t>
                </a:r>
                <a:r>
                  <a:rPr lang="it-IT" sz="1800">
                    <a:solidFill>
                      <a:srgbClr val="FF0000"/>
                    </a:solidFill>
                  </a:rPr>
                  <a:t>amment</a:t>
                </a:r>
              </a:p>
              <a:p>
                <a:pPr lvl="1">
                  <a:buFont typeface="Calibri" panose="020F0502020204030204" pitchFamily="34" charset="0"/>
                  <a:buChar char="­"/>
                </a:pPr>
                <a:r>
                  <a:rPr lang="it-IT" sz="1800"/>
                  <a:t>Évid</a:t>
                </a:r>
                <a:r>
                  <a:rPr lang="it-IT" sz="1800" b="1"/>
                  <a:t>ent</a:t>
                </a:r>
                <a:r>
                  <a:rPr lang="it-IT" sz="1800"/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/>
                  <a:t>évid</a:t>
                </a:r>
                <a:r>
                  <a:rPr lang="it-IT" sz="1800">
                    <a:solidFill>
                      <a:srgbClr val="FF0000"/>
                    </a:solidFill>
                  </a:rPr>
                  <a:t>emment</a:t>
                </a:r>
              </a:p>
              <a:p>
                <a:pPr lvl="1">
                  <a:buFont typeface="Calibri" panose="020F0502020204030204" pitchFamily="34" charset="0"/>
                  <a:buChar char="­"/>
                </a:pPr>
                <a:endParaRPr lang="it-IT" sz="1800"/>
              </a:p>
              <a:p>
                <a:r>
                  <a:rPr lang="it-IT" sz="1800"/>
                  <a:t>Les adjectifs qui finissent par </a:t>
                </a:r>
                <a:r>
                  <a:rPr lang="it-IT" sz="1800" b="1"/>
                  <a:t>-i, -é, -u </a:t>
                </a:r>
                <a:r>
                  <a:rPr lang="it-IT" sz="1800"/>
                  <a:t>au masculin ne doivent pas être mis au féminin.</a:t>
                </a:r>
              </a:p>
              <a:p>
                <a:pPr marL="0" indent="0">
                  <a:buNone/>
                </a:pPr>
                <a:r>
                  <a:rPr lang="it-IT" sz="1800" b="1"/>
                  <a:t>Exemples</a:t>
                </a:r>
                <a:r>
                  <a:rPr lang="it-IT" sz="1800"/>
                  <a:t> : </a:t>
                </a:r>
              </a:p>
              <a:p>
                <a:pPr lvl="1">
                  <a:buFont typeface="Calibri" panose="020F0502020204030204" pitchFamily="34" charset="0"/>
                  <a:buChar char="­"/>
                </a:pPr>
                <a:r>
                  <a:rPr lang="it-IT" sz="1800"/>
                  <a:t>Vrai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800"/>
                  <a:t> vraiment</a:t>
                </a:r>
              </a:p>
              <a:p>
                <a:pPr lvl="1">
                  <a:buFont typeface="Calibri" panose="020F0502020204030204" pitchFamily="34" charset="0"/>
                  <a:buChar char="­"/>
                </a:pPr>
                <a:r>
                  <a:rPr lang="it-IT" sz="1800"/>
                  <a:t>Aisé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800"/>
                  <a:t> aisément</a:t>
                </a:r>
              </a:p>
              <a:p>
                <a:pPr lvl="1">
                  <a:buFont typeface="Calibri" panose="020F0502020204030204" pitchFamily="34" charset="0"/>
                  <a:buChar char="­"/>
                </a:pPr>
                <a:r>
                  <a:rPr lang="it-IT" sz="1800"/>
                  <a:t>Absolu</a:t>
                </a:r>
                <a14:m>
                  <m:oMath xmlns:m="http://schemas.openxmlformats.org/officeDocument/2006/math">
                    <m:r>
                      <a:rPr lang="it-IT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800"/>
                  <a:t>  absolument</a:t>
                </a:r>
              </a:p>
              <a:p>
                <a:pPr lvl="1">
                  <a:buFont typeface="Calibri" panose="020F0502020204030204" pitchFamily="34" charset="0"/>
                  <a:buChar char="­"/>
                </a:pPr>
                <a:r>
                  <a:rPr lang="it-IT" sz="1800"/>
                  <a:t>Attention :  gai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800"/>
                  <a:t> gaiement ou gaîment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B4715FE-2B45-4207-A1FC-8159A3068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6837" y="1616363"/>
                <a:ext cx="10166673" cy="4387273"/>
              </a:xfrm>
              <a:blipFill>
                <a:blip r:embed="rId2"/>
                <a:stretch>
                  <a:fillRect l="-540" t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59A3BC-FC57-4EF9-B0BF-E9615BF6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15583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88623-E930-475A-AF57-089E8ED5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Exercices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E121BA-21C4-493E-9C10-07A90D50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19" y="1459344"/>
            <a:ext cx="10647506" cy="4839855"/>
          </a:xfrm>
        </p:spPr>
        <p:txBody>
          <a:bodyPr numCol="4">
            <a:normAutofit/>
          </a:bodyPr>
          <a:lstStyle/>
          <a:p>
            <a:r>
              <a:rPr lang="fr-FR" sz="2000" b="0" i="0" u="none" strike="noStrike" baseline="0">
                <a:latin typeface="Frutiger-Roman"/>
              </a:rPr>
              <a:t>Chaud </a:t>
            </a:r>
          </a:p>
          <a:p>
            <a:r>
              <a:rPr lang="fr-FR" sz="2000" b="0" i="0" u="none" strike="noStrike" baseline="0">
                <a:latin typeface="Frutiger-Roman"/>
              </a:rPr>
              <a:t>chaudement  </a:t>
            </a:r>
          </a:p>
          <a:p>
            <a:r>
              <a:rPr lang="fr-FR" sz="2000" b="0" i="0" u="none" strike="noStrike" baseline="0">
                <a:latin typeface="Frutiger-Roman"/>
              </a:rPr>
              <a:t>Long </a:t>
            </a:r>
          </a:p>
          <a:p>
            <a:r>
              <a:rPr lang="fr-FR" sz="2000" b="0" i="0" u="none" strike="noStrike" baseline="0">
                <a:latin typeface="Frutiger-Roman"/>
              </a:rPr>
              <a:t>longuement </a:t>
            </a:r>
          </a:p>
          <a:p>
            <a:r>
              <a:rPr lang="fr-FR" sz="2000" b="0" i="0" u="none" strike="noStrike" baseline="0">
                <a:latin typeface="Frutiger-Roman"/>
              </a:rPr>
              <a:t>Poli </a:t>
            </a:r>
          </a:p>
          <a:p>
            <a:r>
              <a:rPr lang="fr-FR" sz="2000" b="0" i="0" u="none" strike="noStrike" baseline="0">
                <a:latin typeface="Frutiger-Roman"/>
              </a:rPr>
              <a:t>poliment </a:t>
            </a:r>
          </a:p>
          <a:p>
            <a:r>
              <a:rPr lang="fr-FR" sz="2000" b="0" i="0" u="none" strike="noStrike" baseline="0">
                <a:latin typeface="Frutiger-Roman"/>
              </a:rPr>
              <a:t>Léger </a:t>
            </a:r>
          </a:p>
          <a:p>
            <a:r>
              <a:rPr lang="fr-FR" sz="2000" b="0" i="0" u="none" strike="noStrike" baseline="0">
                <a:latin typeface="Frutiger-Roman"/>
              </a:rPr>
              <a:t>légèrement </a:t>
            </a:r>
          </a:p>
          <a:p>
            <a:r>
              <a:rPr lang="fr-FR" sz="2000" b="0" i="0" u="none" strike="noStrike" baseline="0">
                <a:latin typeface="Frutiger-Roman"/>
              </a:rPr>
              <a:t>Sincère</a:t>
            </a:r>
          </a:p>
          <a:p>
            <a:r>
              <a:rPr lang="fr-FR" sz="2000" b="0" i="0" u="none" strike="noStrike" baseline="0">
                <a:latin typeface="Frutiger-Roman"/>
              </a:rPr>
              <a:t> sincèrement </a:t>
            </a:r>
          </a:p>
          <a:p>
            <a:r>
              <a:rPr lang="fr-FR" sz="2000" b="0" i="0" u="none" strike="noStrike" baseline="0">
                <a:latin typeface="Frutiger-Roman"/>
              </a:rPr>
              <a:t>Pauvre </a:t>
            </a:r>
          </a:p>
          <a:p>
            <a:r>
              <a:rPr lang="fr-FR" sz="2000" b="0" i="0" u="none" strike="noStrike" baseline="0">
                <a:latin typeface="Frutiger-Roman"/>
              </a:rPr>
              <a:t>pauvrement </a:t>
            </a:r>
          </a:p>
          <a:p>
            <a:r>
              <a:rPr lang="fr-FR" sz="2000" b="0" i="0" u="none" strike="noStrike" baseline="0">
                <a:latin typeface="Frutiger-Roman"/>
              </a:rPr>
              <a:t>Passif </a:t>
            </a:r>
          </a:p>
          <a:p>
            <a:r>
              <a:rPr lang="fr-FR" sz="2000" b="0" i="0" u="none" strike="noStrike" baseline="0">
                <a:latin typeface="Frutiger-Roman"/>
              </a:rPr>
              <a:t>passivement </a:t>
            </a:r>
          </a:p>
          <a:p>
            <a:r>
              <a:rPr lang="fr-FR" sz="2000" b="0" i="0" u="none" strike="noStrike" baseline="0">
                <a:latin typeface="Frutiger-Roman"/>
              </a:rPr>
              <a:t>Absolu </a:t>
            </a:r>
          </a:p>
          <a:p>
            <a:r>
              <a:rPr lang="fr-FR" sz="2000" b="0" i="0" u="none" strike="noStrike" baseline="0">
                <a:latin typeface="Frutiger-Roman"/>
              </a:rPr>
              <a:t>absolument</a:t>
            </a:r>
          </a:p>
          <a:p>
            <a:r>
              <a:rPr lang="fr-FR" sz="2000" b="0" i="0" u="none" strike="noStrike" baseline="0">
                <a:latin typeface="Frutiger-Roman"/>
              </a:rPr>
              <a:t>Rare </a:t>
            </a:r>
          </a:p>
          <a:p>
            <a:r>
              <a:rPr lang="fr-FR" sz="2000" b="0" i="0" u="none" strike="noStrike" baseline="0">
                <a:latin typeface="Frutiger-Roman"/>
              </a:rPr>
              <a:t>rarement </a:t>
            </a:r>
          </a:p>
          <a:p>
            <a:r>
              <a:rPr lang="fr-FR" sz="2000" b="0" i="0" u="none" strike="noStrike" baseline="0">
                <a:latin typeface="Frutiger-Roman"/>
              </a:rPr>
              <a:t>Vrai </a:t>
            </a:r>
          </a:p>
          <a:p>
            <a:r>
              <a:rPr lang="fr-FR" sz="2000" b="0" i="0" u="none" strike="noStrike" baseline="0">
                <a:latin typeface="Frutiger-Roman"/>
              </a:rPr>
              <a:t>vraiment </a:t>
            </a:r>
          </a:p>
          <a:p>
            <a:r>
              <a:rPr lang="fr-FR" sz="2000" b="0" i="0" u="none" strike="noStrike" baseline="0">
                <a:latin typeface="Frutiger-Roman"/>
              </a:rPr>
              <a:t>Discret </a:t>
            </a:r>
          </a:p>
          <a:p>
            <a:r>
              <a:rPr lang="fr-FR" sz="2000" b="0" i="0" u="none" strike="noStrike" baseline="0">
                <a:latin typeface="Frutiger-Roman"/>
              </a:rPr>
              <a:t>discrètement </a:t>
            </a:r>
            <a:endParaRPr lang="fr-FR" sz="2000">
              <a:latin typeface="Frutiger-Roman"/>
            </a:endParaRPr>
          </a:p>
          <a:p>
            <a:r>
              <a:rPr lang="fr-FR" sz="2000" b="0" i="0" u="none" strike="noStrike" baseline="0">
                <a:latin typeface="Frutiger-Roman"/>
              </a:rPr>
              <a:t>Suffisant </a:t>
            </a:r>
          </a:p>
          <a:p>
            <a:r>
              <a:rPr lang="fr-FR" sz="2000" b="0" i="0" u="none" strike="noStrike" baseline="0">
                <a:latin typeface="Frutiger-Roman"/>
              </a:rPr>
              <a:t>suffisamment </a:t>
            </a:r>
          </a:p>
          <a:p>
            <a:r>
              <a:rPr lang="fr-FR" sz="2000" b="0" i="0" u="none" strike="noStrike" baseline="0">
                <a:latin typeface="Frutiger-Roman"/>
              </a:rPr>
              <a:t>Méchant</a:t>
            </a:r>
          </a:p>
          <a:p>
            <a:r>
              <a:rPr lang="fr-FR" sz="2000" b="0" i="0" u="none" strike="noStrike" baseline="0">
                <a:latin typeface="Frutiger-Roman"/>
              </a:rPr>
              <a:t> méchamment </a:t>
            </a:r>
          </a:p>
          <a:p>
            <a:r>
              <a:rPr lang="fr-FR" sz="2000" b="0" i="0" u="none" strike="noStrike" baseline="0">
                <a:latin typeface="Frutiger-Roman"/>
              </a:rPr>
              <a:t>Régulier </a:t>
            </a:r>
          </a:p>
          <a:p>
            <a:r>
              <a:rPr lang="fr-FR" sz="2000" b="0" i="0" u="none" strike="noStrike" baseline="0">
                <a:latin typeface="Frutiger-Roman"/>
              </a:rPr>
              <a:t>régulièrement </a:t>
            </a:r>
          </a:p>
          <a:p>
            <a:r>
              <a:rPr lang="fr-FR" sz="2000" b="0" i="0" u="none" strike="noStrike" baseline="0">
                <a:latin typeface="Frutiger-Roman"/>
              </a:rPr>
              <a:t>Franc</a:t>
            </a:r>
          </a:p>
          <a:p>
            <a:r>
              <a:rPr lang="fr-FR" sz="2000" b="0" i="0" u="none" strike="noStrike" baseline="0">
                <a:latin typeface="Frutiger-Roman"/>
              </a:rPr>
              <a:t> franchement </a:t>
            </a:r>
          </a:p>
          <a:p>
            <a:r>
              <a:rPr lang="fr-FR" sz="2000" b="0" i="0" u="none" strike="noStrike" baseline="0">
                <a:latin typeface="Frutiger-Roman"/>
              </a:rPr>
              <a:t>Secret </a:t>
            </a:r>
          </a:p>
          <a:p>
            <a:r>
              <a:rPr lang="fr-FR" sz="2000" b="0" i="0" u="none" strike="noStrike" baseline="0">
                <a:latin typeface="Frutiger-Roman"/>
              </a:rPr>
              <a:t>secrètement </a:t>
            </a:r>
          </a:p>
          <a:p>
            <a:r>
              <a:rPr lang="fr-FR" sz="2000" b="0" i="0" u="none" strike="noStrike" baseline="0">
                <a:latin typeface="Frutiger-Roman"/>
              </a:rPr>
              <a:t>Récent </a:t>
            </a:r>
          </a:p>
          <a:p>
            <a:r>
              <a:rPr lang="fr-FR" sz="2000">
                <a:latin typeface="Frutiger-Roman"/>
              </a:rPr>
              <a:t>récemment</a:t>
            </a:r>
            <a:endParaRPr lang="fr-FR" sz="2000" b="0" i="0" u="none" strike="noStrike" baseline="0">
              <a:latin typeface="Frutiger-Roman"/>
            </a:endParaRPr>
          </a:p>
          <a:p>
            <a:r>
              <a:rPr lang="fr-FR" sz="2000" b="0" i="0" u="none" strike="noStrike" baseline="0">
                <a:latin typeface="Frutiger-Roman"/>
              </a:rPr>
              <a:t>Gentil </a:t>
            </a:r>
          </a:p>
          <a:p>
            <a:r>
              <a:rPr lang="fr-FR" sz="2000" b="0" i="0" u="none" strike="noStrike" baseline="0">
                <a:latin typeface="Frutiger-Roman"/>
              </a:rPr>
              <a:t>gentiment </a:t>
            </a:r>
          </a:p>
          <a:p>
            <a:r>
              <a:rPr lang="fr-FR" sz="2000" b="0" i="0" u="none" strike="noStrike" baseline="0">
                <a:latin typeface="Frutiger-Roman"/>
              </a:rPr>
              <a:t>Énorme </a:t>
            </a:r>
          </a:p>
          <a:p>
            <a:r>
              <a:rPr lang="fr-FR" sz="2000" b="0" i="0" u="none" strike="noStrike" baseline="0">
                <a:latin typeface="Frutiger-Roman"/>
              </a:rPr>
              <a:t>énormément </a:t>
            </a:r>
          </a:p>
          <a:p>
            <a:r>
              <a:rPr lang="fr-FR" sz="2000" b="0" i="0" u="none" strike="noStrike" baseline="0">
                <a:latin typeface="Frutiger-Roman"/>
              </a:rPr>
              <a:t>Simple </a:t>
            </a:r>
          </a:p>
          <a:p>
            <a:r>
              <a:rPr lang="fr-FR" sz="2000" b="0" i="0" u="none" strike="noStrike" baseline="0">
                <a:latin typeface="Frutiger-Roman"/>
              </a:rPr>
              <a:t>simplement </a:t>
            </a:r>
          </a:p>
          <a:p>
            <a:r>
              <a:rPr lang="fr-FR" sz="2000" b="0" i="0" u="none" strike="noStrike" baseline="0">
                <a:latin typeface="Frutiger-Roman"/>
              </a:rPr>
              <a:t>Fréquent </a:t>
            </a:r>
          </a:p>
          <a:p>
            <a:r>
              <a:rPr lang="fr-FR" sz="2000" b="0" i="0" u="none" strike="noStrike" baseline="0">
                <a:latin typeface="Frutiger-Roman"/>
              </a:rPr>
              <a:t>fréquemment </a:t>
            </a:r>
          </a:p>
          <a:p>
            <a:r>
              <a:rPr lang="fr-FR" sz="2000" b="0" i="0" u="none" strike="noStrike" baseline="0">
                <a:latin typeface="Frutiger-Roman"/>
              </a:rPr>
              <a:t>Rapide </a:t>
            </a:r>
          </a:p>
          <a:p>
            <a:r>
              <a:rPr lang="fr-FR" sz="2000" b="0" i="0" u="none" strike="noStrike" baseline="0">
                <a:latin typeface="Frutiger-Roman"/>
              </a:rPr>
              <a:t>rapidement</a:t>
            </a:r>
            <a:endParaRPr lang="it-IT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B24B88-0AE3-48C2-80C4-8F82954D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1597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05D38-2889-43F5-B421-B49379E5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Adjectifs qui sont aussi des adverbes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43AE6F-52CB-411A-80DB-8BB48D5D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049399"/>
            <a:ext cx="10263332" cy="2642674"/>
          </a:xfrm>
        </p:spPr>
        <p:txBody>
          <a:bodyPr>
            <a:normAutofit/>
          </a:bodyPr>
          <a:lstStyle/>
          <a:p>
            <a:r>
              <a:rPr lang="it-IT" sz="1800"/>
              <a:t>Au masculin, certains adjectifs sont employés aussi en fonction d’adverbes :</a:t>
            </a:r>
          </a:p>
          <a:p>
            <a:pPr marL="0" indent="0">
              <a:buNone/>
            </a:pPr>
            <a:r>
              <a:rPr lang="it-IT" sz="1800"/>
              <a:t>Exemples : Parler </a:t>
            </a:r>
            <a:r>
              <a:rPr lang="it-IT" sz="1800" b="1"/>
              <a:t>bas</a:t>
            </a:r>
            <a:r>
              <a:rPr lang="it-IT" sz="1800"/>
              <a:t>, taper </a:t>
            </a:r>
            <a:r>
              <a:rPr lang="it-IT" sz="1800" b="1"/>
              <a:t>fort</a:t>
            </a:r>
            <a:r>
              <a:rPr lang="it-IT" sz="1800"/>
              <a:t>, coûter </a:t>
            </a:r>
            <a:r>
              <a:rPr lang="it-IT" sz="1800" b="1"/>
              <a:t>cher</a:t>
            </a:r>
            <a:r>
              <a:rPr lang="it-IT" sz="1800"/>
              <a:t>, manger </a:t>
            </a:r>
            <a:r>
              <a:rPr lang="it-IT" sz="1800" b="1"/>
              <a:t>chaud</a:t>
            </a:r>
            <a:r>
              <a:rPr lang="it-IT" sz="1800"/>
              <a:t>…</a:t>
            </a:r>
          </a:p>
          <a:p>
            <a:pPr marL="0" indent="0">
              <a:buNone/>
            </a:pPr>
            <a:endParaRPr lang="it-IT" sz="1800"/>
          </a:p>
          <a:p>
            <a:r>
              <a:rPr lang="it-IT" sz="1800"/>
              <a:t>Autres exemples :</a:t>
            </a:r>
          </a:p>
          <a:p>
            <a:pPr lvl="1">
              <a:buFont typeface="Calibri" panose="020F0502020204030204" pitchFamily="34" charset="0"/>
              <a:buChar char="­"/>
            </a:pPr>
            <a:r>
              <a:rPr lang="it-IT" sz="1800"/>
              <a:t>Ça sent </a:t>
            </a:r>
            <a:r>
              <a:rPr lang="it-IT" sz="1800" b="1"/>
              <a:t>bon</a:t>
            </a:r>
          </a:p>
          <a:p>
            <a:pPr lvl="1">
              <a:buFont typeface="Calibri" panose="020F0502020204030204" pitchFamily="34" charset="0"/>
              <a:buChar char="­"/>
            </a:pPr>
            <a:r>
              <a:rPr lang="it-IT" sz="1800"/>
              <a:t>Elle chante </a:t>
            </a:r>
            <a:r>
              <a:rPr lang="it-IT" sz="1800" b="1"/>
              <a:t>faux</a:t>
            </a:r>
          </a:p>
          <a:p>
            <a:pPr lvl="1">
              <a:buFont typeface="Calibri" panose="020F0502020204030204" pitchFamily="34" charset="0"/>
              <a:buChar char="­"/>
            </a:pPr>
            <a:r>
              <a:rPr lang="it-IT" sz="1800"/>
              <a:t>Il s’habille </a:t>
            </a:r>
            <a:r>
              <a:rPr lang="it-IT" sz="1800" b="1"/>
              <a:t>jeune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EB676A-2020-4859-95D9-DDB62134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68672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12B22-21EF-425A-964A-E86655B2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Les adverbes de temps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5C1A6B-65C3-46B1-89E3-B8D8E6F4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674"/>
            <a:ext cx="10515600" cy="3694176"/>
          </a:xfrm>
        </p:spPr>
        <p:txBody>
          <a:bodyPr>
            <a:normAutofit/>
          </a:bodyPr>
          <a:lstStyle/>
          <a:p>
            <a:r>
              <a:rPr lang="it-IT" sz="2200"/>
              <a:t>Adverbes de temps les plus usités :</a:t>
            </a:r>
          </a:p>
          <a:p>
            <a:endParaRPr lang="it-IT" sz="2200"/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200"/>
              <a:t>Alors, déjà, encore, ensuite, jamais, longtemps, toujours, souvent, quelquefois, maintenant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200"/>
              <a:t>Aujourd’hui, hier, demain, tôt, tard.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200" b="1"/>
              <a:t>Après, avant, depuis</a:t>
            </a:r>
            <a:r>
              <a:rPr lang="it-IT" sz="2200"/>
              <a:t>, peuvent être des prépositions ou des adverbes.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200" b="1"/>
              <a:t>Tout à l’heure : </a:t>
            </a:r>
            <a:r>
              <a:rPr lang="it-IT" sz="2200"/>
              <a:t>poco fa / fra poco</a:t>
            </a:r>
            <a:endParaRPr lang="it-IT" sz="2200" b="1"/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200"/>
              <a:t>Tout de suite, tout le temps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ED6508-6587-488D-B15A-3FC6C886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93512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A8651-E084-4DE6-BAC5-0D1E069B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Les adverbes de lieu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0D577B-85F3-4CA2-8595-DE985C07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787A8CF-C606-4CA0-AE5B-7236B52DA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33323"/>
              </p:ext>
            </p:extLst>
          </p:nvPr>
        </p:nvGraphicFramePr>
        <p:xfrm>
          <a:off x="5292437" y="1659370"/>
          <a:ext cx="553258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891">
                  <a:extLst>
                    <a:ext uri="{9D8B030D-6E8A-4147-A177-3AD203B41FA5}">
                      <a16:colId xmlns:a16="http://schemas.microsoft.com/office/drawing/2014/main" val="3302180026"/>
                    </a:ext>
                  </a:extLst>
                </a:gridCol>
                <a:gridCol w="2918691">
                  <a:extLst>
                    <a:ext uri="{9D8B030D-6E8A-4147-A177-3AD203B41FA5}">
                      <a16:colId xmlns:a16="http://schemas.microsoft.com/office/drawing/2014/main" val="3572503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Préposition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Adverbe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3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Dans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Dedans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4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Hors 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Dehors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1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Sous, au dessous 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Dessous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79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Sur, au dessus 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Dessus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4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Loin 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Loin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Près 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Près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0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Autour 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Autour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0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Ici, là, là-bas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2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Partout, n’importe où, ailleurs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75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Devant, derrière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Devant, derrière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965499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DAD7FFC-2814-45D8-9A47-BBCC3A44D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81" y="1773380"/>
            <a:ext cx="3050195" cy="4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1C6F7-0C21-4839-931B-89FBE2FD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it-IT" sz="4000"/>
              <a:t>BIEN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821B76-EDF2-4D2F-9C28-4005A4C39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618" y="1330036"/>
                <a:ext cx="10723418" cy="4544291"/>
              </a:xfrm>
            </p:spPr>
            <p:txBody>
              <a:bodyPr>
                <a:normAutofit/>
              </a:bodyPr>
              <a:lstStyle/>
              <a:p>
                <a:r>
                  <a:rPr lang="it-IT" sz="2400" b="1"/>
                  <a:t>Bien</a:t>
                </a:r>
                <a:r>
                  <a:rPr lang="it-IT" sz="240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t-IT" sz="2400"/>
                  <a:t> mal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/>
                  <a:t>Antoine parle bien l’allemand mais mal l’espagnol.</a:t>
                </a:r>
              </a:p>
              <a:p>
                <a:r>
                  <a:rPr lang="it-IT" sz="2400" b="1"/>
                  <a:t>Bien</a:t>
                </a:r>
                <a:r>
                  <a:rPr lang="it-IT" sz="2400"/>
                  <a:t> a le sens de </a:t>
                </a:r>
                <a:r>
                  <a:rPr lang="it-IT" sz="2400" b="1"/>
                  <a:t>beaucoup /</a:t>
                </a:r>
                <a:r>
                  <a:rPr lang="it-IT" sz="2400"/>
                  <a:t> </a:t>
                </a:r>
                <a:r>
                  <a:rPr lang="it-IT" sz="2400" b="1"/>
                  <a:t>très</a:t>
                </a:r>
                <a:r>
                  <a:rPr lang="it-IT" sz="2400"/>
                  <a:t>, et peut renforcer un comparatif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/>
                  <a:t>Je suis bien content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/>
                  <a:t>Il y a bien des choses qu’il ne t’a pas dites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/>
                  <a:t>La situation est bien meilleure qu’hier.</a:t>
                </a:r>
              </a:p>
              <a:p>
                <a:r>
                  <a:rPr lang="it-IT" sz="2400" b="1"/>
                  <a:t>Bien</a:t>
                </a:r>
                <a:r>
                  <a:rPr lang="it-IT" sz="2400"/>
                  <a:t> peut avoir valeur d’adjectif : 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/>
                  <a:t>C’est un homme bien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/>
                  <a:t>C’est bien de + infinitif </a:t>
                </a:r>
                <a:r>
                  <a:rPr lang="it-IT" sz="2000"/>
                  <a:t>→</a:t>
                </a:r>
                <a:r>
                  <a:rPr lang="it-IT"/>
                  <a:t> C’est bien de penser aux autres.</a:t>
                </a:r>
              </a:p>
              <a:p>
                <a:r>
                  <a:rPr lang="it-IT" sz="2400" b="1"/>
                  <a:t>Bien</a:t>
                </a:r>
                <a:r>
                  <a:rPr lang="it-IT" sz="2400"/>
                  <a:t> peut aussi atténuer un verbe :</a:t>
                </a:r>
              </a:p>
              <a:p>
                <a:pPr lvl="1">
                  <a:buFont typeface="Calibri" panose="020F0502020204030204" pitchFamily="34" charset="0"/>
                  <a:buChar char="₋"/>
                </a:pPr>
                <a:r>
                  <a:rPr lang="it-IT"/>
                  <a:t>Je t’aime bien, je veux bien, tu sais bien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821B76-EDF2-4D2F-9C28-4005A4C39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618" y="1330036"/>
                <a:ext cx="10723418" cy="4544291"/>
              </a:xfrm>
              <a:blipFill>
                <a:blip r:embed="rId2"/>
                <a:stretch>
                  <a:fillRect l="-796" t="-1877" b="-29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E82B57-2BE6-4BCC-A1E5-94AF7168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63415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</TotalTime>
  <Words>990</Words>
  <Application>Microsoft Office PowerPoint</Application>
  <PresentationFormat>Widescreen</PresentationFormat>
  <Paragraphs>179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Frutiger-Roman</vt:lpstr>
      <vt:lpstr>Office Theme</vt:lpstr>
      <vt:lpstr>Les adverbes</vt:lpstr>
      <vt:lpstr>C’est quoi, un adverbe ?</vt:lpstr>
      <vt:lpstr>L’adverbe en -ment</vt:lpstr>
      <vt:lpstr>Cas particuliers</vt:lpstr>
      <vt:lpstr>Exercices </vt:lpstr>
      <vt:lpstr>Adjectifs qui sont aussi des adverbes </vt:lpstr>
      <vt:lpstr>Les adverbes de temps</vt:lpstr>
      <vt:lpstr>Les adverbes de lieu</vt:lpstr>
      <vt:lpstr>BIEN</vt:lpstr>
      <vt:lpstr>BEAUCOUP / TRÈS</vt:lpstr>
      <vt:lpstr>Emploi d’adverbes fréquents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adverbes</dc:title>
  <dc:creator>laura.kreyder@unimib.it</dc:creator>
  <cp:lastModifiedBy>laura.kreyder@unimib.it</cp:lastModifiedBy>
  <cp:revision>35</cp:revision>
  <dcterms:created xsi:type="dcterms:W3CDTF">2020-12-15T10:35:51Z</dcterms:created>
  <dcterms:modified xsi:type="dcterms:W3CDTF">2023-01-08T15:15:05Z</dcterms:modified>
</cp:coreProperties>
</file>