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ADABE-E455-4938-AE3A-7C49FD7EF00A}" type="datetimeFigureOut">
              <a:rPr lang="fr-FR" smtClean="0"/>
              <a:t>08/01/2023</a:t>
            </a:fld>
            <a:endParaRPr lang="fr-FR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64D94-1A8C-44A7-A04C-1C23018158E2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7392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D97874-5695-4DE4-9FD1-0CCE3D0C4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2D530CD-8E92-471A-BB3F-160B054D5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2296CA-CC62-4290-B23D-2E9344268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7AF7-DA91-4DD0-A1CB-AA5E76FB689E}" type="datetime1">
              <a:rPr lang="it-IT" smtClean="0"/>
              <a:t>08/01/2023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92605D-091B-40EC-9C57-ADDE2E1C6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2B9558-E05D-4ABC-A7B5-392897F7C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7F3E-97C9-4DEA-B83D-FB366A8042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543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56AD0B-28B8-4223-8C27-E941D37F6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571F927-3530-4E1F-9025-9014EFA137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DF89A1-C24E-43BE-8A32-B04AA41C4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E206-0C34-4FED-8944-71E6F7907ACE}" type="datetime1">
              <a:rPr lang="it-IT" smtClean="0"/>
              <a:t>08/01/2023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C182F8-B25A-495B-B5A5-234F4884D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263FAA-D213-499A-A37F-7DB8A6262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7F3E-97C9-4DEA-B83D-FB366A8042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3710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86F151D-1498-4B39-A91C-30B715F992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F793D77-877D-4C31-A820-1D1469E8F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A4476F-BF4A-41AA-9073-C3DAE06C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FC1C9-80DA-4F17-ADD1-5327A5EBEF02}" type="datetime1">
              <a:rPr lang="it-IT" smtClean="0"/>
              <a:t>08/01/2023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2CCD8FE-509E-4366-861E-40F3F0473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3716ED-A7A8-4B73-A0F5-41022C124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7F3E-97C9-4DEA-B83D-FB366A8042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4175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880C0D-B53D-42FE-B75F-867FE92CA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60C101-C87E-4A5A-98E8-66B33748E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613BF4-9EF3-4A37-8E6B-C26F2E7A2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BAB3A-4ACE-4973-886E-7900850EE704}" type="datetime1">
              <a:rPr lang="it-IT" smtClean="0"/>
              <a:t>08/01/2023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D246AE-1D16-469D-82B3-3505B9C57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CEBC31-7166-49B4-9481-2D577FE5D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7F3E-97C9-4DEA-B83D-FB366A8042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564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5D6A15-A40A-40C0-B82C-BD6907CCD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83ED592-1B87-48B7-BFC1-FB397A796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D7D050-01B8-43F6-92AB-D284EA3F4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7FAB-2C06-40F9-A5C1-87A341E985DB}" type="datetime1">
              <a:rPr lang="it-IT" smtClean="0"/>
              <a:t>08/01/2023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455F2C-08CD-4A1A-BBEC-F52CBF711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F2F8FA-EC5F-4AE5-944A-EB2A05826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7F3E-97C9-4DEA-B83D-FB366A8042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682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90EFD9-2735-4AAA-B9AB-AC4B90AAE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35892D-0C23-43EC-94FE-C888E9C11D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18B1408-029F-4BFB-A2D1-E1066816C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85FA0C9-4218-45DE-BEBA-5F231631F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9050E-A0BF-497D-BE72-A0586D06CF8D}" type="datetime1">
              <a:rPr lang="it-IT" smtClean="0"/>
              <a:t>08/01/2023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753686-7ACA-4D84-A39A-5CE4418E6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48A141D-4718-415A-BC0D-8B86DD4D0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7F3E-97C9-4DEA-B83D-FB366A8042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73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421482-E099-4246-8AAB-7B044A8A2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8A4AFF4-6696-42A2-A0EA-CB3C09726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7284024-7FEF-42D9-8FFF-5133E75BB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8F55CB9-9A3D-487B-A7F6-C870A286A2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D498968-0B03-432A-B51B-9B2504FE8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BFF925C-3D6A-4940-B598-43DD4D686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5BDC-073B-44E8-9869-584CE70B15ED}" type="datetime1">
              <a:rPr lang="it-IT" smtClean="0"/>
              <a:t>08/01/2023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CEBE142-5A74-49FE-B710-BFD683977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5D3A950-ED98-4943-96B5-4F96F8311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7F3E-97C9-4DEA-B83D-FB366A8042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9663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FC1664-CD70-4854-89DF-373D96140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54432F8-083A-4D0E-8646-77487B6B9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5A71-A5C6-479E-818C-857D80512282}" type="datetime1">
              <a:rPr lang="it-IT" smtClean="0"/>
              <a:t>08/01/2023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6C060EC-ACB6-4DE1-9559-830C6AFC4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1921A07-78F2-4AD4-B677-E9B23B5A6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7F3E-97C9-4DEA-B83D-FB366A8042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658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678270D-6230-436B-96FF-24A22E1C5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F0ED-B9E2-42ED-841B-F721715A941C}" type="datetime1">
              <a:rPr lang="it-IT" smtClean="0"/>
              <a:t>08/01/2023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0031329-E9DE-47D6-83A3-6099B75F6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7B412CB-B49F-4CCF-951F-0DA344A6C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7F3E-97C9-4DEA-B83D-FB366A8042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6836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3A4361-BC49-4C74-93F6-E2E4BD284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1224AB-C91C-49DF-B149-1DF5E3ADD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4A93E31-E7DA-45DF-BE9D-02BC06D75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A248702-0343-463C-A61C-C067CCEE4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33820-997F-4C40-8305-989DEA062C7F}" type="datetime1">
              <a:rPr lang="it-IT" smtClean="0"/>
              <a:t>08/01/2023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AE97636-5D5C-42CE-955B-2253E2487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BD22BD-5907-419E-A225-93A7F2C3D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7F3E-97C9-4DEA-B83D-FB366A8042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1641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8E03FE-7BB0-4BF5-8751-E18D64BC1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64BD212-3CF0-4E4D-B9E3-BC06DA2CC2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BAC7408-3FE4-40E0-83B0-14EDDC22E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F21071C-E5EF-48F8-A25F-8FA6E0A5B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EF1F-0875-4945-A379-036127CBB366}" type="datetime1">
              <a:rPr lang="it-IT" smtClean="0"/>
              <a:t>08/01/2023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CEF566A-BCED-4C25-88AD-763C4D36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C3EE7A8-4B2D-4BA4-9A70-BA96B17F3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7F3E-97C9-4DEA-B83D-FB366A8042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435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4718719-BDA1-46D4-B927-2B788146C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3ACEC90-5640-4111-B772-EF3266F9B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7A414D-8C4F-4476-A943-09CA9BAE13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202FE-574E-4E07-BA12-EEC2CDA5C3DA}" type="datetime1">
              <a:rPr lang="it-IT" smtClean="0"/>
              <a:t>08/01/2023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23EA5C-717E-40A2-BA96-F73AE89E1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Lingua francese - a.a. 2022-2023 - Primo semestre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DB20B3-1AB5-4916-8313-ADF7D4A1D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F7F3E-97C9-4DEA-B83D-FB366A8042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239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aily.wired.it/news/scienza/2011/05/20/allergia-elettricita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nc-nd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pilone, luce, blu&#10;&#10;Descrizione generata automaticamente">
            <a:extLst>
              <a:ext uri="{FF2B5EF4-FFF2-40B4-BE49-F238E27FC236}">
                <a16:creationId xmlns:a16="http://schemas.microsoft.com/office/drawing/2014/main" id="{55A5A2D9-079C-459F-8AFC-0915C09F7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66675" y="-295275"/>
            <a:ext cx="12190868" cy="6858636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0CCE960A-070E-4E52-B569-800BF4B02F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1499" y="5610689"/>
            <a:ext cx="9246093" cy="426127"/>
          </a:xfrm>
        </p:spPr>
        <p:txBody>
          <a:bodyPr>
            <a:normAutofit/>
          </a:bodyPr>
          <a:lstStyle/>
          <a:p>
            <a:pPr algn="l"/>
            <a:r>
              <a:rPr lang="fr-FR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« L’électricité en France », « Le rôle essentiel du nucléaire », Bernard Braun – Francis Collignon, </a:t>
            </a:r>
            <a:r>
              <a:rPr lang="fr-FR" sz="12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France,</a:t>
            </a:r>
            <a:r>
              <a:rPr lang="fr-FR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Paris, Bréal, 2010, coll. « Le Monde en fiches. Histoire, géographie et géopolitique du monde contemporain », fiche 57, pp. 210, 214-215.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129E92B-0500-43ED-BFE5-48FE20ABC3D5}"/>
              </a:ext>
            </a:extLst>
          </p:cNvPr>
          <p:cNvSpPr txBox="1"/>
          <p:nvPr/>
        </p:nvSpPr>
        <p:spPr>
          <a:xfrm>
            <a:off x="171295" y="5204151"/>
            <a:ext cx="109253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3" tooltip="http://daily.wired.it/news/scienza/2011/05/20/allergia-elettricita.html"/>
              </a:rPr>
              <a:t>Questa foto</a:t>
            </a:r>
            <a:r>
              <a:rPr lang="fr-FR" sz="900"/>
              <a:t> di Autore sconosciuto è concesso in licenza da </a:t>
            </a:r>
            <a:r>
              <a:rPr lang="fr-FR" sz="900">
                <a:hlinkClick r:id="rId4" tooltip="https://creativecommons.org/licenses/by-nc-nd/3.0/"/>
              </a:rPr>
              <a:t>CC BY-NC-ND</a:t>
            </a:r>
            <a:endParaRPr lang="fr-FR" sz="90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59A4AB7-DD3A-4358-8309-534F833B5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4143" y="1567427"/>
            <a:ext cx="7943714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10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8473D3A-071B-4815-A63E-88C952BFAE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0342" y="719202"/>
            <a:ext cx="8874603" cy="3409452"/>
          </a:xfr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723D038-8FA1-41CA-993F-67A2880F7C09}"/>
              </a:ext>
            </a:extLst>
          </p:cNvPr>
          <p:cNvSpPr txBox="1"/>
          <p:nvPr/>
        </p:nvSpPr>
        <p:spPr>
          <a:xfrm>
            <a:off x="3021979" y="4472838"/>
            <a:ext cx="6094520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600" b="1" dirty="0"/>
              <a:t>Le </a:t>
            </a:r>
            <a:r>
              <a:rPr lang="it-IT" sz="1600" b="1" dirty="0" err="1"/>
              <a:t>défi</a:t>
            </a:r>
            <a:r>
              <a:rPr lang="it-IT" sz="1600" b="1" dirty="0"/>
              <a:t> </a:t>
            </a:r>
            <a:r>
              <a:rPr lang="it-IT" sz="1600" dirty="0"/>
              <a:t>: la sfida</a:t>
            </a:r>
          </a:p>
          <a:p>
            <a:pPr>
              <a:spcAft>
                <a:spcPts val="600"/>
              </a:spcAft>
            </a:pPr>
            <a:r>
              <a:rPr lang="it-IT" sz="1600" b="1"/>
              <a:t>Nouveau</a:t>
            </a:r>
            <a:r>
              <a:rPr lang="it-IT" sz="1600" dirty="0"/>
              <a:t>, </a:t>
            </a:r>
            <a:r>
              <a:rPr lang="it-IT" sz="1600" dirty="0" err="1"/>
              <a:t>nouvel</a:t>
            </a:r>
            <a:r>
              <a:rPr lang="it-IT" sz="1600" dirty="0"/>
              <a:t>, nouvelle, nouveaux, nouvelles</a:t>
            </a:r>
          </a:p>
          <a:p>
            <a:pPr>
              <a:spcAft>
                <a:spcPts val="600"/>
              </a:spcAft>
            </a:pPr>
            <a:r>
              <a:rPr lang="it-IT" sz="1600" b="1"/>
              <a:t>Niveau</a:t>
            </a:r>
            <a:r>
              <a:rPr lang="it-IT" sz="1600"/>
              <a:t> </a:t>
            </a:r>
            <a:r>
              <a:rPr lang="it-IT" sz="1600" dirty="0"/>
              <a:t>: livello</a:t>
            </a:r>
          </a:p>
          <a:p>
            <a:r>
              <a:rPr lang="it-IT" sz="1600" b="1"/>
              <a:t>Conjoncture</a:t>
            </a:r>
            <a:r>
              <a:rPr lang="it-IT" sz="1600"/>
              <a:t> </a:t>
            </a:r>
            <a:r>
              <a:rPr lang="it-IT" sz="1600" dirty="0"/>
              <a:t>: congiuntura (</a:t>
            </a:r>
            <a:r>
              <a:rPr lang="it-IT" sz="1600" b="0" i="0" dirty="0">
                <a:solidFill>
                  <a:srgbClr val="3E3F3E"/>
                </a:solidFill>
                <a:effectLst/>
                <a:latin typeface="Crimson Text"/>
              </a:rPr>
              <a:t>fase attraversata dall’attività economica in un dato periodo, generalmente di breve durata)</a:t>
            </a:r>
            <a:endParaRPr lang="it-IT" sz="1600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3123017-B617-4033-8250-05C8CA094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3CF621A-42F9-4AD6-96DC-6D6C536F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7F3E-97C9-4DEA-B83D-FB366A804230}" type="slidenum">
              <a:rPr lang="it-IT" smtClean="0"/>
              <a:t>10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49DF13A-B504-45FA-A7D5-0655C9111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745" y="4168000"/>
            <a:ext cx="6529382" cy="1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81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0348DA9-A792-44E9-8212-411F837ED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8146" y="873565"/>
            <a:ext cx="9995708" cy="4719459"/>
          </a:xfr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D3E4941D-A284-4ECB-A661-7B652EB15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F5AD1B4-ABA5-487F-906A-509DA9E68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7F3E-97C9-4DEA-B83D-FB366A80423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6047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837B33-CE97-40A9-A0A5-29A27E772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6473" y="3429000"/>
            <a:ext cx="6363854" cy="2279073"/>
          </a:xfrm>
        </p:spPr>
        <p:txBody>
          <a:bodyPr anchor="t">
            <a:normAutofit/>
          </a:bodyPr>
          <a:lstStyle/>
          <a:p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tenir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une place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: occupare un posto</a:t>
            </a:r>
            <a:b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utilisant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gérondif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exprime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>
                <a:latin typeface="Arial" panose="020B0604020202020204" pitchFamily="34" charset="0"/>
                <a:cs typeface="Arial" panose="020B0604020202020204" pitchFamily="34" charset="0"/>
              </a:rPr>
              <a:t>une causalité : nell’utilizzare</a:t>
            </a:r>
            <a:b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1600" b="1" err="1">
                <a:latin typeface="Arial" panose="020B0604020202020204" pitchFamily="34" charset="0"/>
                <a:cs typeface="Arial" panose="020B0604020202020204" pitchFamily="34" charset="0"/>
              </a:rPr>
              <a:t>consommation</a:t>
            </a:r>
            <a:r>
              <a:rPr lang="it-IT" sz="160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il cons</a:t>
            </a:r>
            <a:r>
              <a:rPr lang="it-IT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umo</a:t>
            </a:r>
            <a:b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de plus en plus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: sempre più</a:t>
            </a:r>
            <a:b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liée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adjectivation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participe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passé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verbe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lier</a:t>
            </a:r>
            <a:r>
              <a:rPr lang="it-IT" sz="1600">
                <a:latin typeface="Arial" panose="020B0604020202020204" pitchFamily="34" charset="0"/>
                <a:cs typeface="Arial" panose="020B0604020202020204" pitchFamily="34" charset="0"/>
              </a:rPr>
              <a:t>, legare : legata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1320A33-D4BB-4205-B6BB-6D2644A76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6835" y="1228870"/>
            <a:ext cx="9966037" cy="1563586"/>
          </a:xfrm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318A6AB-5634-464D-A29A-DAD982DD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58C0E0D-F146-4DFD-89B8-B556E2539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7F3E-97C9-4DEA-B83D-FB366A804230}" type="slidenum">
              <a:rPr lang="it-IT" smtClean="0"/>
              <a:t>3</a:t>
            </a:fld>
            <a:endParaRPr lang="it-IT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3FA939EE-147E-4BA1-8872-42806B4F8420}"/>
              </a:ext>
            </a:extLst>
          </p:cNvPr>
          <p:cNvCxnSpPr/>
          <p:nvPr/>
        </p:nvCxnSpPr>
        <p:spPr>
          <a:xfrm>
            <a:off x="1431636" y="2946400"/>
            <a:ext cx="6511637" cy="0"/>
          </a:xfrm>
          <a:prstGeom prst="line">
            <a:avLst/>
          </a:prstGeom>
          <a:ln w="190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66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26F8900-93FF-48E3-90A8-D96E0D893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3192" y="864008"/>
            <a:ext cx="9130880" cy="2564992"/>
          </a:xfr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7CD39E4F-FB38-4D81-A3B0-6B3D6EF417DC}"/>
              </a:ext>
            </a:extLst>
          </p:cNvPr>
          <p:cNvSpPr txBox="1"/>
          <p:nvPr/>
        </p:nvSpPr>
        <p:spPr>
          <a:xfrm>
            <a:off x="4470400" y="4077915"/>
            <a:ext cx="376843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0000"/>
                </a:solidFill>
                <a:latin typeface="Arial" panose="020B0604020202020204" pitchFamily="34" charset="0"/>
              </a:rPr>
              <a:t>EDF</a:t>
            </a: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</a:rPr>
              <a:t> : électricité de France</a:t>
            </a:r>
          </a:p>
          <a:p>
            <a:endParaRPr lang="fr-FR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600" b="1" dirty="0">
                <a:solidFill>
                  <a:srgbClr val="000000"/>
                </a:solidFill>
                <a:latin typeface="Arial" panose="020B0604020202020204" pitchFamily="34" charset="0"/>
              </a:rPr>
              <a:t>À l’étranger </a:t>
            </a: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fr-FR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all’estero</a:t>
            </a:r>
            <a:endParaRPr lang="fr-FR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fr-FR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600" b="1" dirty="0">
                <a:solidFill>
                  <a:srgbClr val="000000"/>
                </a:solidFill>
                <a:latin typeface="Arial" panose="020B0604020202020204" pitchFamily="34" charset="0"/>
              </a:rPr>
              <a:t>Électricien</a:t>
            </a: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</a:rPr>
              <a:t> : </a:t>
            </a:r>
            <a:r>
              <a:rPr lang="fr-FR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azienda</a:t>
            </a: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elettrica</a:t>
            </a:r>
            <a:endParaRPr lang="fr-FR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fr-FR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600" b="1" dirty="0">
                <a:solidFill>
                  <a:srgbClr val="000000"/>
                </a:solidFill>
                <a:latin typeface="Arial" panose="020B0604020202020204" pitchFamily="34" charset="0"/>
              </a:rPr>
              <a:t>Gazier</a:t>
            </a: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</a:rPr>
              <a:t> : </a:t>
            </a:r>
            <a:r>
              <a:rPr lang="fr-FR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azienda</a:t>
            </a: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del</a:t>
            </a: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gas</a:t>
            </a:r>
            <a:endParaRPr lang="it-IT" sz="1600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1177F56-23FF-46E5-86D0-37EBD3525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BA09F4A-50AB-45DF-BF8D-48B1D7C2A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7F3E-97C9-4DEA-B83D-FB366A804230}" type="slidenum">
              <a:rPr lang="it-IT" smtClean="0"/>
              <a:t>4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9869C2A-46D2-419D-A398-A06736FC2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400" y="3798546"/>
            <a:ext cx="6529382" cy="1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95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E5CD28B-BDFE-4BBF-834C-9F90257C07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4102" y="570018"/>
            <a:ext cx="9723796" cy="2519412"/>
          </a:xfr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345E309-9E56-4819-A7E3-65B57F94607E}"/>
              </a:ext>
            </a:extLst>
          </p:cNvPr>
          <p:cNvSpPr txBox="1"/>
          <p:nvPr/>
        </p:nvSpPr>
        <p:spPr>
          <a:xfrm>
            <a:off x="4036291" y="3639262"/>
            <a:ext cx="459970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>
                <a:solidFill>
                  <a:srgbClr val="000000"/>
                </a:solidFill>
                <a:latin typeface="Arial" panose="020B0604020202020204" pitchFamily="34" charset="0"/>
              </a:rPr>
              <a:t>Investir</a:t>
            </a:r>
            <a:r>
              <a:rPr lang="fr-FR" sz="1600">
                <a:solidFill>
                  <a:srgbClr val="000000"/>
                </a:solidFill>
                <a:latin typeface="Arial" panose="020B0604020202020204" pitchFamily="34" charset="0"/>
              </a:rPr>
              <a:t> → investisseur → </a:t>
            </a: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</a:rPr>
              <a:t>investissement</a:t>
            </a:r>
          </a:p>
          <a:p>
            <a:endParaRPr lang="fr-FR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600" b="1" dirty="0">
                <a:solidFill>
                  <a:srgbClr val="000000"/>
                </a:solidFill>
                <a:latin typeface="Arial" panose="020B0604020202020204" pitchFamily="34" charset="0"/>
              </a:rPr>
              <a:t>Marché</a:t>
            </a: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</a:rPr>
              <a:t> : mercato</a:t>
            </a:r>
          </a:p>
          <a:p>
            <a:endParaRPr lang="fr-FR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600" b="1" dirty="0">
                <a:solidFill>
                  <a:srgbClr val="000000"/>
                </a:solidFill>
                <a:latin typeface="Arial" panose="020B0604020202020204" pitchFamily="34" charset="0"/>
              </a:rPr>
              <a:t>En ce qui concerne </a:t>
            </a: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</a:rPr>
              <a:t>: per quanto concerne</a:t>
            </a:r>
          </a:p>
          <a:p>
            <a:endParaRPr lang="fr-FR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600" b="1" dirty="0">
                <a:solidFill>
                  <a:srgbClr val="000000"/>
                </a:solidFill>
                <a:latin typeface="Arial" panose="020B0604020202020204" pitchFamily="34" charset="0"/>
              </a:rPr>
              <a:t>Y compris </a:t>
            </a: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</a:rPr>
              <a:t>: (</a:t>
            </a:r>
            <a:r>
              <a:rPr lang="fr-FR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ivi</a:t>
            </a: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  <a:r>
              <a:rPr lang="fr-FR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compreso</a:t>
            </a:r>
            <a:endParaRPr lang="fr-FR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fr-FR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600" b="1" dirty="0">
                <a:solidFill>
                  <a:srgbClr val="000000"/>
                </a:solidFill>
                <a:latin typeface="Arial" panose="020B0604020202020204" pitchFamily="34" charset="0"/>
              </a:rPr>
              <a:t>Particulier</a:t>
            </a: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</a:rPr>
              <a:t> (n.) : </a:t>
            </a:r>
            <a:r>
              <a:rPr lang="fr-FR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privato</a:t>
            </a:r>
            <a:endParaRPr lang="fr-FR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B9E4C7B-6C0F-47FF-80C3-E5A533130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28711CF-BE37-4C25-9B29-1951CD98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7F3E-97C9-4DEA-B83D-FB366A804230}" type="slidenum">
              <a:rPr lang="it-IT" smtClean="0"/>
              <a:t>5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B058CD7-4655-4821-A93B-1AA89CA47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509" y="3364437"/>
            <a:ext cx="6529382" cy="1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48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5577ADA-3318-4777-9358-37EC76863E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1050" y="763480"/>
            <a:ext cx="9582204" cy="2665520"/>
          </a:xfr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33FB829-D349-4ED2-91BF-6E8E27E425AD}"/>
              </a:ext>
            </a:extLst>
          </p:cNvPr>
          <p:cNvSpPr txBox="1"/>
          <p:nvPr/>
        </p:nvSpPr>
        <p:spPr>
          <a:xfrm>
            <a:off x="1731146" y="3947593"/>
            <a:ext cx="9410330" cy="1760749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r>
              <a:rPr lang="it-IT" b="1" dirty="0" err="1"/>
              <a:t>Les</a:t>
            </a:r>
            <a:r>
              <a:rPr lang="it-IT" b="1" dirty="0"/>
              <a:t> </a:t>
            </a:r>
            <a:r>
              <a:rPr lang="it-IT" b="1" dirty="0" err="1"/>
              <a:t>Trente</a:t>
            </a:r>
            <a:r>
              <a:rPr lang="it-IT" b="1" dirty="0"/>
              <a:t> </a:t>
            </a:r>
            <a:r>
              <a:rPr lang="it-IT" b="1" dirty="0" err="1"/>
              <a:t>Glorieuses</a:t>
            </a:r>
            <a:r>
              <a:rPr lang="it-IT" b="1" dirty="0"/>
              <a:t> </a:t>
            </a:r>
            <a:r>
              <a:rPr lang="it-IT" dirty="0"/>
              <a:t>: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trente</a:t>
            </a:r>
            <a:r>
              <a:rPr lang="it-IT" dirty="0"/>
              <a:t> </a:t>
            </a:r>
            <a:r>
              <a:rPr lang="it-IT" dirty="0" err="1"/>
              <a:t>années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boom </a:t>
            </a:r>
            <a:r>
              <a:rPr lang="it-IT" dirty="0" err="1"/>
              <a:t>économique</a:t>
            </a:r>
            <a:r>
              <a:rPr lang="it-IT" dirty="0"/>
              <a:t> 1945 (fin de la guerre) - </a:t>
            </a:r>
          </a:p>
          <a:p>
            <a:r>
              <a:rPr lang="it-IT" dirty="0"/>
              <a:t>1975 (choc </a:t>
            </a:r>
            <a:r>
              <a:rPr lang="it-IT" dirty="0" err="1"/>
              <a:t>pétrolier</a:t>
            </a:r>
            <a:r>
              <a:rPr lang="it-IT" dirty="0"/>
              <a:t>)</a:t>
            </a:r>
          </a:p>
          <a:p>
            <a:r>
              <a:rPr lang="it-IT" b="1" dirty="0" err="1"/>
              <a:t>KwH</a:t>
            </a:r>
            <a:r>
              <a:rPr lang="it-IT" dirty="0"/>
              <a:t> : </a:t>
            </a:r>
            <a:r>
              <a:rPr lang="it-IT" dirty="0" err="1"/>
              <a:t>kilowattheure</a:t>
            </a:r>
            <a:r>
              <a:rPr lang="it-IT" dirty="0"/>
              <a:t> (watt se </a:t>
            </a:r>
            <a:r>
              <a:rPr lang="it-IT" dirty="0" err="1"/>
              <a:t>prononce</a:t>
            </a:r>
            <a:r>
              <a:rPr lang="it-IT" dirty="0"/>
              <a:t> [</a:t>
            </a:r>
            <a:r>
              <a:rPr lang="it-IT" dirty="0" err="1"/>
              <a:t>uàt</a:t>
            </a:r>
            <a:r>
              <a:rPr lang="it-IT" dirty="0"/>
              <a:t>])</a:t>
            </a:r>
          </a:p>
          <a:p>
            <a:r>
              <a:rPr lang="it-IT" b="1" dirty="0"/>
              <a:t>Le </a:t>
            </a:r>
            <a:r>
              <a:rPr lang="it-IT" b="1" dirty="0" err="1"/>
              <a:t>rang</a:t>
            </a:r>
            <a:r>
              <a:rPr lang="it-IT" b="1" dirty="0"/>
              <a:t> </a:t>
            </a:r>
            <a:r>
              <a:rPr lang="it-IT" dirty="0"/>
              <a:t>: il posto</a:t>
            </a:r>
          </a:p>
          <a:p>
            <a:r>
              <a:rPr lang="it-IT" b="1" dirty="0" err="1"/>
              <a:t>Jusque</a:t>
            </a:r>
            <a:r>
              <a:rPr lang="it-IT" b="1" dirty="0"/>
              <a:t>, </a:t>
            </a:r>
            <a:r>
              <a:rPr lang="it-IT" b="1" dirty="0" err="1"/>
              <a:t>jusqu’à</a:t>
            </a:r>
            <a:r>
              <a:rPr lang="it-IT" b="1" dirty="0"/>
              <a:t> </a:t>
            </a:r>
            <a:r>
              <a:rPr lang="it-IT" dirty="0"/>
              <a:t>: fino a</a:t>
            </a:r>
          </a:p>
          <a:p>
            <a:r>
              <a:rPr lang="it-IT" b="1" dirty="0"/>
              <a:t>Le </a:t>
            </a:r>
            <a:r>
              <a:rPr lang="it-IT" b="1" dirty="0" err="1"/>
              <a:t>début</a:t>
            </a:r>
            <a:r>
              <a:rPr lang="it-IT" b="1" dirty="0"/>
              <a:t> </a:t>
            </a:r>
            <a:r>
              <a:rPr lang="it-IT" dirty="0"/>
              <a:t>: l’inizio</a:t>
            </a:r>
          </a:p>
          <a:p>
            <a:r>
              <a:rPr lang="it-IT" b="1" dirty="0" err="1"/>
              <a:t>Depuis</a:t>
            </a:r>
            <a:r>
              <a:rPr lang="it-IT" dirty="0"/>
              <a:t> (</a:t>
            </a:r>
            <a:r>
              <a:rPr lang="it-IT" dirty="0" err="1"/>
              <a:t>préposition</a:t>
            </a:r>
            <a:r>
              <a:rPr lang="it-IT" dirty="0"/>
              <a:t>) : da     </a:t>
            </a:r>
          </a:p>
          <a:p>
            <a:r>
              <a:rPr lang="it-IT" b="1" dirty="0" err="1"/>
              <a:t>Depuis</a:t>
            </a:r>
            <a:r>
              <a:rPr lang="it-IT" dirty="0"/>
              <a:t> (</a:t>
            </a:r>
            <a:r>
              <a:rPr lang="it-IT" dirty="0" err="1"/>
              <a:t>adverbe</a:t>
            </a:r>
            <a:r>
              <a:rPr lang="it-IT" dirty="0"/>
              <a:t>) : da allora</a:t>
            </a:r>
          </a:p>
          <a:p>
            <a:r>
              <a:rPr lang="it-IT" b="1" dirty="0" err="1"/>
              <a:t>Prendre</a:t>
            </a:r>
            <a:r>
              <a:rPr lang="it-IT" b="1" dirty="0"/>
              <a:t> la </a:t>
            </a:r>
            <a:r>
              <a:rPr lang="it-IT" b="1" dirty="0" err="1"/>
              <a:t>relève</a:t>
            </a:r>
            <a:r>
              <a:rPr lang="it-IT" b="1" dirty="0"/>
              <a:t> </a:t>
            </a:r>
            <a:r>
              <a:rPr lang="it-IT" dirty="0"/>
              <a:t>: subentrare</a:t>
            </a:r>
          </a:p>
          <a:p>
            <a:r>
              <a:rPr lang="it-IT" b="1" dirty="0" err="1"/>
              <a:t>Appoint</a:t>
            </a:r>
            <a:r>
              <a:rPr lang="it-IT" dirty="0"/>
              <a:t> : complemento, ausilio, integrativo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91BA887A-ADA0-4167-844C-DE0A985E7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EB3BC9F-C883-4012-A67A-A491AA6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7F3E-97C9-4DEA-B83D-FB366A804230}" type="slidenum">
              <a:rPr lang="it-IT" smtClean="0"/>
              <a:t>6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1145165-0144-4559-BED7-26220D77F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127" y="3632291"/>
            <a:ext cx="6529382" cy="1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0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26CAFCE-831B-4310-9D04-6D6C1B6C3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6657" y="375185"/>
            <a:ext cx="5007006" cy="5852466"/>
          </a:xfr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887626F-ACF7-467C-9412-BCBDC151F2F6}"/>
              </a:ext>
            </a:extLst>
          </p:cNvPr>
          <p:cNvSpPr txBox="1"/>
          <p:nvPr/>
        </p:nvSpPr>
        <p:spPr>
          <a:xfrm>
            <a:off x="7638473" y="1755105"/>
            <a:ext cx="384232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La centrale de Fessenheim a été fermée en juin 2020. La France compte donc aujourd’hui 18 centrales et 56 réacteurs.</a:t>
            </a:r>
          </a:p>
          <a:p>
            <a:endParaRPr lang="fr-F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Elles sont situées majoritairement dans le Centre, la région Rhône-Alpes et le Grand Est</a:t>
            </a:r>
            <a:endParaRPr lang="it-IT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678B92F-AB7C-4322-9EC9-E2660C993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292C304-6DC4-456A-A643-89E74156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7F3E-97C9-4DEA-B83D-FB366A80423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3588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04D75D-2ECA-4AC0-916E-F2604302B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</a:t>
            </a:r>
            <a:r>
              <a:rPr lang="it-IT" dirty="0" err="1"/>
              <a:t>rôle</a:t>
            </a:r>
            <a:r>
              <a:rPr lang="it-IT" dirty="0"/>
              <a:t> </a:t>
            </a:r>
            <a:r>
              <a:rPr lang="it-IT" dirty="0" err="1"/>
              <a:t>essentiel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</a:t>
            </a:r>
            <a:r>
              <a:rPr lang="it-IT" dirty="0" err="1"/>
              <a:t>nucléaire</a:t>
            </a: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C8B9A25-E1B3-471C-813F-1F77AE6C6C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10663"/>
            <a:ext cx="7789006" cy="2585824"/>
          </a:xfrm>
        </p:spPr>
      </p:pic>
      <p:pic>
        <p:nvPicPr>
          <p:cNvPr id="8" name="Segnaposto contenuto 4">
            <a:extLst>
              <a:ext uri="{FF2B5EF4-FFF2-40B4-BE49-F238E27FC236}">
                <a16:creationId xmlns:a16="http://schemas.microsoft.com/office/drawing/2014/main" id="{FE173D73-3694-4226-A80C-3C721BB4A5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6435" t="-1759" r="6435" b="71106"/>
          <a:stretch/>
        </p:blipFill>
        <p:spPr>
          <a:xfrm>
            <a:off x="200891" y="4174836"/>
            <a:ext cx="8324273" cy="112683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39C6468-3D94-444E-8E23-D82487CCCADB}"/>
              </a:ext>
            </a:extLst>
          </p:cNvPr>
          <p:cNvSpPr txBox="1"/>
          <p:nvPr/>
        </p:nvSpPr>
        <p:spPr>
          <a:xfrm>
            <a:off x="8627206" y="1988163"/>
            <a:ext cx="3238427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  <a:latin typeface="Arial" panose="020B0604020202020204" pitchFamily="34" charset="0"/>
              </a:rPr>
              <a:t>La montée en puissance </a:t>
            </a: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</a:rPr>
              <a:t>: il </a:t>
            </a:r>
            <a:r>
              <a:rPr lang="fr-FR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potenziamento</a:t>
            </a:r>
            <a:endParaRPr lang="fr-FR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fr-FR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400" b="1" dirty="0">
                <a:solidFill>
                  <a:srgbClr val="000000"/>
                </a:solidFill>
                <a:latin typeface="Arial" panose="020B0604020202020204" pitchFamily="34" charset="0"/>
              </a:rPr>
              <a:t>Faire face </a:t>
            </a: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fr-FR" sz="1400">
                <a:solidFill>
                  <a:srgbClr val="000000"/>
                </a:solidFill>
                <a:latin typeface="Arial" panose="020B0604020202020204" pitchFamily="34" charset="0"/>
              </a:rPr>
              <a:t>far fronte</a:t>
            </a:r>
            <a:endParaRPr lang="fr-FR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fr-FR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400" b="1" dirty="0">
                <a:solidFill>
                  <a:srgbClr val="000000"/>
                </a:solidFill>
                <a:latin typeface="Arial" panose="020B0604020202020204" pitchFamily="34" charset="0"/>
              </a:rPr>
              <a:t>Voisin</a:t>
            </a: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</a:rPr>
              <a:t> : </a:t>
            </a:r>
            <a:r>
              <a:rPr lang="fr-FR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vicino</a:t>
            </a:r>
            <a:endParaRPr lang="fr-FR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fr-FR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400" b="1" dirty="0">
                <a:solidFill>
                  <a:srgbClr val="000000"/>
                </a:solidFill>
                <a:latin typeface="Arial" panose="020B0604020202020204" pitchFamily="34" charset="0"/>
              </a:rPr>
              <a:t>Jouer un rôle </a:t>
            </a: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fr-FR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svolgere</a:t>
            </a: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una</a:t>
            </a: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</a:rPr>
              <a:t> parte, </a:t>
            </a:r>
            <a:r>
              <a:rPr lang="fr-FR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assumere</a:t>
            </a: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1400">
                <a:solidFill>
                  <a:srgbClr val="000000"/>
                </a:solidFill>
                <a:latin typeface="Arial" panose="020B0604020202020204" pitchFamily="34" charset="0"/>
              </a:rPr>
              <a:t>un ruolo.</a:t>
            </a:r>
          </a:p>
          <a:p>
            <a:endParaRPr lang="fr-FR" sz="1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400">
                <a:solidFill>
                  <a:srgbClr val="000000"/>
                </a:solidFill>
                <a:latin typeface="Arial" panose="020B0604020202020204" pitchFamily="34" charset="0"/>
              </a:rPr>
              <a:t>En </a:t>
            </a:r>
            <a:r>
              <a:rPr lang="fr-FR" sz="1400" b="1">
                <a:solidFill>
                  <a:srgbClr val="000000"/>
                </a:solidFill>
                <a:latin typeface="Arial" panose="020B0604020202020204" pitchFamily="34" charset="0"/>
              </a:rPr>
              <a:t>2018</a:t>
            </a:r>
            <a:r>
              <a:rPr lang="fr-FR" sz="1400">
                <a:solidFill>
                  <a:srgbClr val="000000"/>
                </a:solidFill>
                <a:latin typeface="Arial" panose="020B0604020202020204" pitchFamily="34" charset="0"/>
              </a:rPr>
              <a:t>, la France a diminué sa production d’électricité d’origine nucléaire, mais reste la </a:t>
            </a:r>
            <a:r>
              <a:rPr lang="fr-FR" sz="1400" b="1">
                <a:solidFill>
                  <a:srgbClr val="000000"/>
                </a:solidFill>
                <a:latin typeface="Arial" panose="020B0604020202020204" pitchFamily="34" charset="0"/>
              </a:rPr>
              <a:t>deuxième productrice mondiale</a:t>
            </a:r>
            <a:r>
              <a:rPr lang="fr-FR" sz="1400">
                <a:solidFill>
                  <a:srgbClr val="000000"/>
                </a:solidFill>
                <a:latin typeface="Arial" panose="020B0604020202020204" pitchFamily="34" charset="0"/>
              </a:rPr>
              <a:t> après les États-Unis.</a:t>
            </a:r>
            <a:endParaRPr lang="fr-FR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F9315AB-D295-4AE4-B77F-C24C0F108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E9C845-E178-4596-9DEF-237F80BA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7F3E-97C9-4DEA-B83D-FB366A80423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5151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5C20DD-61D7-4844-B53D-3F527A061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Questions</a:t>
            </a:r>
            <a:r>
              <a:rPr lang="it-IT" dirty="0"/>
              <a:t> et </a:t>
            </a:r>
            <a:r>
              <a:rPr lang="it-IT" dirty="0" err="1"/>
              <a:t>incertitudes</a:t>
            </a: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1F8E48D-5F2C-449B-968C-C3328D54D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3582" y="1461036"/>
            <a:ext cx="8163757" cy="2670931"/>
          </a:xfr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5EF07CF-09CB-4811-91FD-AE36D3F4286B}"/>
              </a:ext>
            </a:extLst>
          </p:cNvPr>
          <p:cNvSpPr txBox="1"/>
          <p:nvPr/>
        </p:nvSpPr>
        <p:spPr>
          <a:xfrm>
            <a:off x="2583290" y="4736209"/>
            <a:ext cx="7730230" cy="1200329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r>
              <a:rPr lang="it-IT" b="1" dirty="0" err="1"/>
              <a:t>Incertitudes</a:t>
            </a:r>
            <a:r>
              <a:rPr lang="it-IT" dirty="0"/>
              <a:t> : incertezze</a:t>
            </a:r>
          </a:p>
          <a:p>
            <a:r>
              <a:rPr lang="it-IT" b="1" dirty="0" err="1"/>
              <a:t>Auparavant</a:t>
            </a:r>
            <a:r>
              <a:rPr lang="it-IT" dirty="0"/>
              <a:t> : prima</a:t>
            </a:r>
          </a:p>
          <a:p>
            <a:r>
              <a:rPr lang="it-IT" b="1" dirty="0" err="1"/>
              <a:t>Bien</a:t>
            </a:r>
            <a:r>
              <a:rPr lang="it-IT" b="1" dirty="0"/>
              <a:t> </a:t>
            </a:r>
            <a:r>
              <a:rPr lang="it-IT" b="1" dirty="0" err="1"/>
              <a:t>que</a:t>
            </a:r>
            <a:r>
              <a:rPr lang="it-IT" b="1" dirty="0"/>
              <a:t> </a:t>
            </a:r>
            <a:r>
              <a:rPr lang="it-IT" dirty="0"/>
              <a:t>: benché</a:t>
            </a:r>
          </a:p>
          <a:p>
            <a:r>
              <a:rPr lang="it-IT" b="1" dirty="0" err="1"/>
              <a:t>Parmi</a:t>
            </a:r>
            <a:r>
              <a:rPr lang="it-IT" dirty="0"/>
              <a:t> : tra</a:t>
            </a:r>
          </a:p>
          <a:p>
            <a:r>
              <a:rPr lang="it-IT" b="1" dirty="0" err="1"/>
              <a:t>Déchet</a:t>
            </a:r>
            <a:r>
              <a:rPr lang="it-IT" dirty="0"/>
              <a:t> : rifiuto</a:t>
            </a:r>
          </a:p>
          <a:p>
            <a:r>
              <a:rPr lang="it-IT" b="1" dirty="0" err="1"/>
              <a:t>Démantèlement</a:t>
            </a:r>
            <a:r>
              <a:rPr lang="it-IT" dirty="0"/>
              <a:t> : smantellamento</a:t>
            </a:r>
          </a:p>
          <a:p>
            <a:r>
              <a:rPr lang="it-IT" b="1" dirty="0" err="1"/>
              <a:t>Demeurer</a:t>
            </a:r>
            <a:r>
              <a:rPr lang="it-IT" dirty="0"/>
              <a:t> : rimanere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92A78E3-9D6B-4847-87FB-F1CCDFE6F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AE20FFA-259F-4472-8E2F-C02B91B42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7F3E-97C9-4DEA-B83D-FB366A804230}" type="slidenum">
              <a:rPr lang="it-IT" smtClean="0"/>
              <a:t>9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47CA37C-B369-4042-B3DE-BAE48433B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855" y="4380437"/>
            <a:ext cx="6529382" cy="1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302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</TotalTime>
  <Words>495</Words>
  <Application>Microsoft Office PowerPoint</Application>
  <PresentationFormat>Widescreen</PresentationFormat>
  <Paragraphs>72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Crimson Text</vt:lpstr>
      <vt:lpstr>Tema di Office</vt:lpstr>
      <vt:lpstr>Presentazione standard di PowerPoint</vt:lpstr>
      <vt:lpstr>Presentazione standard di PowerPoint</vt:lpstr>
      <vt:lpstr>tenir une place : occupare un posto  en utilisant, gérondif, exprime une causalité : nell’utilizzare  la consommation → il consumo  de plus en plus : sempre più  liée, adjectivation du participe passé du verbe lier, legare : legata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 rôle essentiel du nucléaire</vt:lpstr>
      <vt:lpstr>Questions et incertitudes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laura.kreyder@unimib.it</dc:creator>
  <cp:lastModifiedBy>laura.kreyder@unimib.it</cp:lastModifiedBy>
  <cp:revision>20</cp:revision>
  <dcterms:created xsi:type="dcterms:W3CDTF">2020-12-02T13:15:40Z</dcterms:created>
  <dcterms:modified xsi:type="dcterms:W3CDTF">2023-01-08T15:18:20Z</dcterms:modified>
</cp:coreProperties>
</file>