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9" r:id="rId2"/>
    <p:sldId id="291" r:id="rId3"/>
    <p:sldId id="292" r:id="rId4"/>
    <p:sldId id="307" r:id="rId5"/>
    <p:sldId id="310" r:id="rId6"/>
    <p:sldId id="311" r:id="rId7"/>
    <p:sldId id="338" r:id="rId8"/>
    <p:sldId id="296" r:id="rId9"/>
    <p:sldId id="313" r:id="rId10"/>
    <p:sldId id="316" r:id="rId11"/>
    <p:sldId id="303" r:id="rId12"/>
    <p:sldId id="320" r:id="rId13"/>
    <p:sldId id="321" r:id="rId14"/>
    <p:sldId id="322" r:id="rId15"/>
    <p:sldId id="301" r:id="rId16"/>
    <p:sldId id="306" r:id="rId17"/>
    <p:sldId id="299" r:id="rId18"/>
    <p:sldId id="297" r:id="rId19"/>
    <p:sldId id="324" r:id="rId20"/>
    <p:sldId id="332" r:id="rId21"/>
    <p:sldId id="333" r:id="rId22"/>
    <p:sldId id="304" r:id="rId23"/>
    <p:sldId id="326" r:id="rId24"/>
    <p:sldId id="309" r:id="rId25"/>
  </p:sldIdLst>
  <p:sldSz cx="9144000" cy="6858000" type="screen4x3"/>
  <p:notesSz cx="6669088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1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ECFF"/>
    <a:srgbClr val="FFFF99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0" autoAdjust="0"/>
    <p:restoredTop sz="90929"/>
  </p:normalViewPr>
  <p:slideViewPr>
    <p:cSldViewPr>
      <p:cViewPr varScale="1">
        <p:scale>
          <a:sx n="85" d="100"/>
          <a:sy n="85" d="100"/>
        </p:scale>
        <p:origin x="936" y="60"/>
      </p:cViewPr>
      <p:guideLst>
        <p:guide orient="horz" pos="3360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C5803DEC-5C58-4829-A77A-358D2E817A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714875"/>
            <a:ext cx="488791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2648931A-0D43-40BF-9F86-D91AED250F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F530D-C6A3-43F8-90A8-3EA5DF44B0FF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58825"/>
            <a:ext cx="4964113" cy="3722688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81063" y="4719638"/>
            <a:ext cx="4906962" cy="4448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1701B-5A6F-4C78-A643-D37E81720D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57EDD-009E-4957-BAFC-5A9FBA7A52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6F77-ECB3-4E66-AEC1-070B10A429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81EBF-391C-466B-B87F-960E5E1C89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E4882-647D-482A-A32E-636470E3AF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A6C1F-8F7B-4E71-AF2B-5797E8FCBE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0AE99-87D2-4E1B-88AE-E7F28E035D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3F74-F3BA-4842-8485-1BDF8C0AAE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8FBF2-2A3E-431C-B6F5-A36D4816B4F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D80AD-9B0A-4162-BA22-F15B25E8BE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5B67D-C169-4802-937B-7532EDD455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956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pPr>
              <a:defRPr/>
            </a:pPr>
            <a:fld id="{CF0D4325-43E5-4472-BA4E-227C7FA2F9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it-IT" sz="3200"/>
          </a:p>
          <a:p>
            <a:pPr marL="342900" indent="-342900">
              <a:spcBef>
                <a:spcPct val="20000"/>
              </a:spcBef>
              <a:defRPr/>
            </a:pPr>
            <a:endParaRPr lang="it-IT" sz="3200"/>
          </a:p>
          <a:p>
            <a:pPr marL="342900" indent="-342900">
              <a:spcBef>
                <a:spcPct val="20000"/>
              </a:spcBef>
              <a:defRPr/>
            </a:pPr>
            <a:endParaRPr lang="it-IT" sz="3200"/>
          </a:p>
          <a:p>
            <a:pPr marL="342900" indent="-342900">
              <a:spcBef>
                <a:spcPct val="20000"/>
              </a:spcBef>
              <a:defRPr/>
            </a:pPr>
            <a:endParaRPr lang="it-IT" sz="3200"/>
          </a:p>
          <a:p>
            <a:pPr marL="342900" indent="-342900">
              <a:spcBef>
                <a:spcPct val="20000"/>
              </a:spcBef>
              <a:defRPr/>
            </a:pPr>
            <a:endParaRPr lang="it-IT" sz="3200"/>
          </a:p>
          <a:p>
            <a:pPr marL="342900" indent="-342900">
              <a:spcBef>
                <a:spcPct val="20000"/>
              </a:spcBef>
              <a:defRPr/>
            </a:pPr>
            <a:endParaRPr lang="it-IT" sz="3200"/>
          </a:p>
          <a:p>
            <a:pPr marL="342900" indent="-342900">
              <a:spcBef>
                <a:spcPct val="20000"/>
              </a:spcBef>
              <a:defRPr/>
            </a:pPr>
            <a:endParaRPr lang="it-IT" sz="3200"/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3200"/>
              <a:t>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it-IT" sz="3200"/>
              <a:t>	 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49225" y="6553200"/>
            <a:ext cx="2628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it-IT" sz="900">
                <a:latin typeface="Tahoma" pitchFamily="34" charset="0"/>
              </a:rPr>
              <a:t>Corso di laurea in Scienze e Tecnologie chimiche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629400" y="65532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>
              <a:defRPr/>
            </a:pPr>
            <a:r>
              <a:rPr lang="it-IT" sz="900">
                <a:latin typeface="Tahoma" pitchFamily="34" charset="0"/>
              </a:rPr>
              <a:t>Univ. degli studi di Milano – Bicocca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838200"/>
          </a:xfrm>
        </p:spPr>
        <p:txBody>
          <a:bodyPr/>
          <a:lstStyle/>
          <a:p>
            <a:pPr eaLnBrk="1" hangingPunct="1"/>
            <a:br>
              <a:rPr lang="it-IT" sz="1600"/>
            </a:br>
            <a:r>
              <a:rPr lang="it-IT" sz="1600"/>
              <a:t>Corso di laurea in Scienze e Tecnologie Chimiche</a:t>
            </a:r>
            <a:endParaRPr lang="it-IT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124200"/>
            <a:ext cx="8153400" cy="1219200"/>
          </a:xfrm>
          <a:ln w="76200">
            <a:solidFill>
              <a:srgbClr val="000099"/>
            </a:solidFill>
          </a:ln>
        </p:spPr>
        <p:txBody>
          <a:bodyPr/>
          <a:lstStyle/>
          <a:p>
            <a:pPr eaLnBrk="1" hangingPunct="1"/>
            <a:r>
              <a:rPr lang="it-IT" u="sng" dirty="0">
                <a:solidFill>
                  <a:srgbClr val="000099"/>
                </a:solidFill>
              </a:rPr>
              <a:t>Corso di Marketing nell’Industria Chimica  </a:t>
            </a:r>
          </a:p>
          <a:p>
            <a:pPr eaLnBrk="1" hangingPunct="1"/>
            <a:endParaRPr lang="it-IT" u="sng" dirty="0">
              <a:solidFill>
                <a:srgbClr val="00CC99"/>
              </a:solidFill>
            </a:endParaRPr>
          </a:p>
          <a:p>
            <a:pPr eaLnBrk="1" hangingPunct="1"/>
            <a:endParaRPr lang="it-IT" dirty="0"/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       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581400" y="503238"/>
          <a:ext cx="1955800" cy="201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Picture" r:id="rId4" imgW="822961" imgH="846351" progId="Word.Picture.8">
                  <p:embed/>
                </p:oleObj>
              </mc:Choice>
              <mc:Fallback>
                <p:oleObj name="Picture" r:id="rId4" imgW="822961" imgH="846351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3238"/>
                        <a:ext cx="1955800" cy="201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4648200"/>
            <a:ext cx="8077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2800" dirty="0">
                <a:latin typeface="Tahoma" pitchFamily="34" charset="0"/>
              </a:rPr>
              <a:t>Alcune Slides </a:t>
            </a:r>
            <a:r>
              <a:rPr lang="it-IT" sz="2800" dirty="0" err="1">
                <a:latin typeface="Tahoma" pitchFamily="34" charset="0"/>
              </a:rPr>
              <a:t>dallaTestimonianza</a:t>
            </a:r>
            <a:r>
              <a:rPr lang="it-IT" sz="2800" dirty="0">
                <a:latin typeface="Tahoma" pitchFamily="34" charset="0"/>
              </a:rPr>
              <a:t> di :</a:t>
            </a:r>
          </a:p>
          <a:p>
            <a:pPr algn="ctr" eaLnBrk="0" hangingPunct="0"/>
            <a:r>
              <a:rPr lang="it-IT" sz="2800" dirty="0">
                <a:latin typeface="Tahoma" pitchFamily="34" charset="0"/>
              </a:rPr>
              <a:t>Cosimo Franco</a:t>
            </a:r>
          </a:p>
          <a:p>
            <a:pPr algn="ctr" eaLnBrk="0" hangingPunct="0"/>
            <a:r>
              <a:rPr lang="it-IT" dirty="0" err="1">
                <a:latin typeface="Tahoma" pitchFamily="34" charset="0"/>
              </a:rPr>
              <a:t>gia’</a:t>
            </a:r>
            <a:r>
              <a:rPr lang="it-IT" dirty="0">
                <a:latin typeface="Tahoma" pitchFamily="34" charset="0"/>
              </a:rPr>
              <a:t> Amministratore Delegato</a:t>
            </a:r>
          </a:p>
          <a:p>
            <a:pPr algn="ctr" eaLnBrk="0" hangingPunct="0"/>
            <a:r>
              <a:rPr lang="it-IT" dirty="0">
                <a:latin typeface="Tahoma" pitchFamily="34" charset="0"/>
              </a:rPr>
              <a:t>di </a:t>
            </a:r>
            <a:r>
              <a:rPr lang="it-IT" dirty="0" err="1">
                <a:latin typeface="Tahoma" pitchFamily="34" charset="0"/>
              </a:rPr>
              <a:t>Endura</a:t>
            </a:r>
            <a:r>
              <a:rPr lang="it-IT" dirty="0">
                <a:latin typeface="Tahoma" pitchFamily="34" charset="0"/>
              </a:rPr>
              <a:t> </a:t>
            </a:r>
            <a:r>
              <a:rPr lang="it-IT" dirty="0" err="1">
                <a:latin typeface="Tahoma" pitchFamily="34" charset="0"/>
              </a:rPr>
              <a:t>SpA</a:t>
            </a:r>
            <a:endParaRPr lang="it-IT" dirty="0">
              <a:latin typeface="Tahoma" pitchFamily="34" charset="0"/>
            </a:endParaRPr>
          </a:p>
          <a:p>
            <a:pPr algn="ctr" eaLnBrk="0" hangingPunct="0"/>
            <a:endParaRPr lang="it-IT" dirty="0">
              <a:latin typeface="Tahoma" pitchFamily="34" charset="0"/>
            </a:endParaRPr>
          </a:p>
          <a:p>
            <a:pPr eaLnBrk="0" hangingPunct="0"/>
            <a:endParaRPr lang="it-IT" dirty="0">
              <a:latin typeface="Tahoma" pitchFamily="34" charset="0"/>
            </a:endParaRPr>
          </a:p>
          <a:p>
            <a:pPr eaLnBrk="0" hangingPunct="0"/>
            <a:endParaRPr lang="it-IT" sz="1000" dirty="0">
              <a:latin typeface="Tahoma" pitchFamily="34" charset="0"/>
            </a:endParaRPr>
          </a:p>
          <a:p>
            <a:pPr eaLnBrk="0" hangingPunct="0"/>
            <a:endParaRPr lang="it-IT" sz="1000" dirty="0">
              <a:latin typeface="Tahoma" pitchFamily="34" charset="0"/>
            </a:endParaRPr>
          </a:p>
          <a:p>
            <a:pPr eaLnBrk="0" hangingPunct="0"/>
            <a:endParaRPr lang="it-IT" sz="1000" dirty="0">
              <a:latin typeface="Tahoma" pitchFamily="34" charset="0"/>
            </a:endParaRPr>
          </a:p>
          <a:p>
            <a:pPr eaLnBrk="0" hangingPunct="0"/>
            <a:endParaRPr lang="it-IT" sz="1000" dirty="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629400" y="65532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it-IT" sz="900">
                <a:latin typeface="Tahoma" pitchFamily="34" charset="0"/>
              </a:rPr>
              <a:t>Univ. degli studi di Milano – Bicocca</a:t>
            </a:r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DC3DE-2DB9-4B7A-9A78-D66E2E78F377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508250" y="1371600"/>
            <a:ext cx="4114800" cy="3886200"/>
            <a:chOff x="1488" y="1008"/>
            <a:chExt cx="2592" cy="2448"/>
          </a:xfrm>
        </p:grpSpPr>
        <p:sp>
          <p:nvSpPr>
            <p:cNvPr id="18446" name="AutoShape 3"/>
            <p:cNvSpPr>
              <a:spLocks noChangeArrowheads="1"/>
            </p:cNvSpPr>
            <p:nvPr/>
          </p:nvSpPr>
          <p:spPr bwMode="auto">
            <a:xfrm>
              <a:off x="1488" y="1008"/>
              <a:ext cx="2592" cy="2448"/>
            </a:xfrm>
            <a:custGeom>
              <a:avLst/>
              <a:gdLst>
                <a:gd name="T0" fmla="*/ 19 w 21600"/>
                <a:gd name="T1" fmla="*/ 0 h 21600"/>
                <a:gd name="T2" fmla="*/ 6 w 21600"/>
                <a:gd name="T3" fmla="*/ 5 h 21600"/>
                <a:gd name="T4" fmla="*/ 0 w 21600"/>
                <a:gd name="T5" fmla="*/ 16 h 21600"/>
                <a:gd name="T6" fmla="*/ 6 w 21600"/>
                <a:gd name="T7" fmla="*/ 27 h 21600"/>
                <a:gd name="T8" fmla="*/ 19 w 21600"/>
                <a:gd name="T9" fmla="*/ 31 h 21600"/>
                <a:gd name="T10" fmla="*/ 32 w 21600"/>
                <a:gd name="T11" fmla="*/ 27 h 21600"/>
                <a:gd name="T12" fmla="*/ 37 w 21600"/>
                <a:gd name="T13" fmla="*/ 16 h 21600"/>
                <a:gd name="T14" fmla="*/ 32 w 21600"/>
                <a:gd name="T15" fmla="*/ 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59 h 21600"/>
                <a:gd name="T26" fmla="*/ 18433 w 21600"/>
                <a:gd name="T27" fmla="*/ 18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0">
              <a:gsLst>
                <a:gs pos="0">
                  <a:srgbClr val="0000CC"/>
                </a:gs>
                <a:gs pos="100000">
                  <a:srgbClr val="00007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7" name="Rectangle 4"/>
            <p:cNvSpPr>
              <a:spLocks noChangeArrowheads="1"/>
            </p:cNvSpPr>
            <p:nvPr/>
          </p:nvSpPr>
          <p:spPr bwMode="auto">
            <a:xfrm>
              <a:off x="2016" y="1152"/>
              <a:ext cx="16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Clr>
                  <a:srgbClr val="FF3300"/>
                </a:buClr>
              </a:pPr>
              <a:r>
                <a:rPr lang="it-IT" sz="3200" b="1">
                  <a:solidFill>
                    <a:schemeClr val="bg1"/>
                  </a:solidFill>
                  <a:latin typeface="Arial Rounded MT Bold" pitchFamily="34" charset="0"/>
                </a:rPr>
                <a:t>Innovazione</a:t>
              </a:r>
            </a:p>
          </p:txBody>
        </p:sp>
        <p:sp>
          <p:nvSpPr>
            <p:cNvPr id="18448" name="Rectangle 5"/>
            <p:cNvSpPr>
              <a:spLocks noChangeArrowheads="1"/>
            </p:cNvSpPr>
            <p:nvPr/>
          </p:nvSpPr>
          <p:spPr bwMode="auto">
            <a:xfrm>
              <a:off x="2016" y="2851"/>
              <a:ext cx="161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Clr>
                  <a:srgbClr val="FF3300"/>
                </a:buClr>
              </a:pPr>
              <a:r>
                <a:rPr lang="it-IT" sz="3200" b="1">
                  <a:solidFill>
                    <a:schemeClr val="bg1"/>
                  </a:solidFill>
                  <a:latin typeface="Arial Rounded MT Bold" pitchFamily="34" charset="0"/>
                </a:rPr>
                <a:t>Innovazione</a:t>
              </a:r>
            </a:p>
          </p:txBody>
        </p: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9600" y="5486400"/>
            <a:ext cx="830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90000"/>
              <a:buFont typeface="Monotype Sorts" pitchFamily="2" charset="2"/>
              <a:buNone/>
            </a:pPr>
            <a:r>
              <a:rPr lang="it-IT" sz="2600" b="1">
                <a:latin typeface="Arial Rounded MT Bold" pitchFamily="34" charset="0"/>
              </a:rPr>
              <a:t>Innovare in quanto unica possibilità per tornare competitivi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355850" y="1368425"/>
            <a:ext cx="2057400" cy="3878263"/>
            <a:chOff x="1392" y="1054"/>
            <a:chExt cx="1296" cy="2443"/>
          </a:xfrm>
        </p:grpSpPr>
        <p:sp>
          <p:nvSpPr>
            <p:cNvPr id="18444" name="AutoShape 8"/>
            <p:cNvSpPr>
              <a:spLocks noChangeArrowheads="1"/>
            </p:cNvSpPr>
            <p:nvPr/>
          </p:nvSpPr>
          <p:spPr bwMode="auto">
            <a:xfrm rot="5391504">
              <a:off x="818" y="1628"/>
              <a:ext cx="2443" cy="1296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50000"/>
                </a:gs>
                <a:gs pos="100000">
                  <a:srgbClr val="FF0000"/>
                </a:gs>
              </a:gsLst>
              <a:lin ang="0" scaled="1"/>
            </a:gradFill>
            <a:ln w="571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8445" name="Rectangle 9"/>
            <p:cNvSpPr>
              <a:spLocks noChangeArrowheads="1"/>
            </p:cNvSpPr>
            <p:nvPr/>
          </p:nvSpPr>
          <p:spPr bwMode="auto">
            <a:xfrm>
              <a:off x="1394" y="1900"/>
              <a:ext cx="107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>
                <a:buClr>
                  <a:srgbClr val="FF3300"/>
                </a:buClr>
              </a:pPr>
              <a:r>
                <a:rPr lang="it-IT" sz="2800" b="1">
                  <a:solidFill>
                    <a:schemeClr val="bg1"/>
                  </a:solidFill>
                  <a:latin typeface="Arial Rounded MT Bold" pitchFamily="34" charset="0"/>
                </a:rPr>
                <a:t>Mercato </a:t>
              </a:r>
              <a:br>
                <a:rPr lang="it-IT" sz="2800" b="1">
                  <a:solidFill>
                    <a:schemeClr val="bg1"/>
                  </a:solidFill>
                  <a:latin typeface="Arial Rounded MT Bold" pitchFamily="34" charset="0"/>
                </a:rPr>
              </a:br>
              <a:r>
                <a:rPr lang="it-IT" sz="2800" b="1">
                  <a:solidFill>
                    <a:schemeClr val="bg1"/>
                  </a:solidFill>
                  <a:latin typeface="Arial Rounded MT Bold" pitchFamily="34" charset="0"/>
                </a:rPr>
                <a:t>globale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718050" y="1371600"/>
            <a:ext cx="2063750" cy="3878263"/>
            <a:chOff x="2880" y="1056"/>
            <a:chExt cx="1300" cy="2443"/>
          </a:xfrm>
        </p:grpSpPr>
        <p:sp>
          <p:nvSpPr>
            <p:cNvPr id="18442" name="AutoShape 11"/>
            <p:cNvSpPr>
              <a:spLocks noChangeArrowheads="1"/>
            </p:cNvSpPr>
            <p:nvPr/>
          </p:nvSpPr>
          <p:spPr bwMode="auto">
            <a:xfrm rot="16208496" flipH="1">
              <a:off x="2306" y="1630"/>
              <a:ext cx="2443" cy="1296"/>
            </a:xfrm>
            <a:prstGeom prst="triangle">
              <a:avLst>
                <a:gd name="adj" fmla="val 50000"/>
              </a:avLst>
            </a:prstGeom>
            <a:solidFill>
              <a:srgbClr val="66FF33"/>
            </a:solidFill>
            <a:ln w="571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8443" name="Rectangle 12"/>
            <p:cNvSpPr>
              <a:spLocks noChangeArrowheads="1"/>
            </p:cNvSpPr>
            <p:nvPr/>
          </p:nvSpPr>
          <p:spPr bwMode="auto">
            <a:xfrm>
              <a:off x="3024" y="2064"/>
              <a:ext cx="115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buClr>
                  <a:srgbClr val="FF3300"/>
                </a:buClr>
              </a:pPr>
              <a:r>
                <a:rPr lang="it-IT" sz="2800" b="1">
                  <a:solidFill>
                    <a:srgbClr val="000099"/>
                  </a:solidFill>
                  <a:latin typeface="Arial Rounded MT Bold" pitchFamily="34" charset="0"/>
                </a:rPr>
                <a:t>Ambiente</a:t>
              </a:r>
            </a:p>
          </p:txBody>
        </p:sp>
      </p:grp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438150" y="379413"/>
            <a:ext cx="67056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434975" eaLnBrk="0" hangingPunct="0"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en-GB" sz="2800" b="1">
                <a:solidFill>
                  <a:schemeClr val="bg1"/>
                </a:solidFill>
                <a:latin typeface="Arial Rounded MT Bold" pitchFamily="34" charset="0"/>
              </a:rPr>
              <a:t>TRE SFIDE ALLO STESSO TEMPO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BBEDBE-3633-4108-B8AC-C2119B7B60C5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219200" y="1371600"/>
            <a:ext cx="762000" cy="4114800"/>
            <a:chOff x="1008" y="864"/>
            <a:chExt cx="480" cy="2592"/>
          </a:xfrm>
        </p:grpSpPr>
        <p:sp>
          <p:nvSpPr>
            <p:cNvPr id="21529" name="Rectangle 3"/>
            <p:cNvSpPr>
              <a:spLocks noChangeArrowheads="1"/>
            </p:cNvSpPr>
            <p:nvPr/>
          </p:nvSpPr>
          <p:spPr bwMode="auto">
            <a:xfrm>
              <a:off x="1200" y="912"/>
              <a:ext cx="96" cy="2496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1530" name="AutoShape 4"/>
            <p:cNvSpPr>
              <a:spLocks noChangeArrowheads="1"/>
            </p:cNvSpPr>
            <p:nvPr/>
          </p:nvSpPr>
          <p:spPr bwMode="auto">
            <a:xfrm>
              <a:off x="1248" y="864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1531" name="AutoShape 5"/>
            <p:cNvSpPr>
              <a:spLocks noChangeArrowheads="1"/>
            </p:cNvSpPr>
            <p:nvPr/>
          </p:nvSpPr>
          <p:spPr bwMode="auto">
            <a:xfrm>
              <a:off x="1248" y="2064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1532" name="AutoShape 6"/>
            <p:cNvSpPr>
              <a:spLocks noChangeArrowheads="1"/>
            </p:cNvSpPr>
            <p:nvPr/>
          </p:nvSpPr>
          <p:spPr bwMode="auto">
            <a:xfrm>
              <a:off x="1248" y="3264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1533" name="Rectangle 7"/>
            <p:cNvSpPr>
              <a:spLocks noChangeArrowheads="1"/>
            </p:cNvSpPr>
            <p:nvPr/>
          </p:nvSpPr>
          <p:spPr bwMode="auto">
            <a:xfrm>
              <a:off x="1008" y="2112"/>
              <a:ext cx="240" cy="96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grpSp>
        <p:nvGrpSpPr>
          <p:cNvPr id="21511" name="Group 8"/>
          <p:cNvGrpSpPr>
            <a:grpSpLocks/>
          </p:cNvGrpSpPr>
          <p:nvPr/>
        </p:nvGrpSpPr>
        <p:grpSpPr bwMode="auto">
          <a:xfrm>
            <a:off x="-71438" y="2590800"/>
            <a:ext cx="1152526" cy="1828800"/>
            <a:chOff x="240" y="1632"/>
            <a:chExt cx="726" cy="1152"/>
          </a:xfrm>
        </p:grpSpPr>
        <p:graphicFrame>
          <p:nvGraphicFramePr>
            <p:cNvPr id="21507" name="Object 3"/>
            <p:cNvGraphicFramePr>
              <a:graphicFrameLocks noChangeAspect="1"/>
            </p:cNvGraphicFramePr>
            <p:nvPr/>
          </p:nvGraphicFramePr>
          <p:xfrm>
            <a:off x="266" y="1632"/>
            <a:ext cx="646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9" name="Clip" r:id="rId5" imgW="757800" imgH="1076040" progId="">
                    <p:embed/>
                  </p:oleObj>
                </mc:Choice>
                <mc:Fallback>
                  <p:oleObj name="Clip" r:id="rId5" imgW="757800" imgH="107604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" y="1632"/>
                          <a:ext cx="646" cy="8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40" y="2457"/>
              <a:ext cx="7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 &amp; D</a:t>
              </a:r>
              <a:endParaRPr lang="it-IT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6" name="Gruppo 26"/>
          <p:cNvGrpSpPr>
            <a:grpSpLocks/>
          </p:cNvGrpSpPr>
          <p:nvPr/>
        </p:nvGrpSpPr>
        <p:grpSpPr bwMode="auto">
          <a:xfrm>
            <a:off x="2014538" y="1233488"/>
            <a:ext cx="7315200" cy="1128712"/>
            <a:chOff x="2014538" y="1233488"/>
            <a:chExt cx="7315200" cy="1128712"/>
          </a:xfrm>
        </p:grpSpPr>
        <p:grpSp>
          <p:nvGrpSpPr>
            <p:cNvPr id="21524" name="Group 11"/>
            <p:cNvGrpSpPr>
              <a:grpSpLocks/>
            </p:cNvGrpSpPr>
            <p:nvPr/>
          </p:nvGrpSpPr>
          <p:grpSpPr bwMode="auto">
            <a:xfrm>
              <a:off x="2014538" y="1233488"/>
              <a:ext cx="5643562" cy="519112"/>
              <a:chOff x="1365" y="777"/>
              <a:chExt cx="3555" cy="327"/>
            </a:xfrm>
          </p:grpSpPr>
          <p:sp>
            <p:nvSpPr>
              <p:cNvPr id="21526" name="Text Box 12"/>
              <p:cNvSpPr txBox="1">
                <a:spLocks noChangeArrowheads="1"/>
              </p:cNvSpPr>
              <p:nvPr/>
            </p:nvSpPr>
            <p:spPr bwMode="auto">
              <a:xfrm>
                <a:off x="1365" y="800"/>
                <a:ext cx="299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>
                    <a:solidFill>
                      <a:srgbClr val="000066"/>
                    </a:solidFill>
                    <a:latin typeface="Arial" charset="0"/>
                  </a:rPr>
                  <a:t>Ricerca </a:t>
                </a:r>
                <a:r>
                  <a:rPr lang="it-IT" b="1">
                    <a:solidFill>
                      <a:srgbClr val="FF0000"/>
                    </a:solidFill>
                    <a:latin typeface="Arial" charset="0"/>
                  </a:rPr>
                  <a:t>fondamentale o di base</a:t>
                </a:r>
                <a:endParaRPr lang="it-IT" b="1" i="1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1527" name="Text Box 13"/>
              <p:cNvSpPr txBox="1">
                <a:spLocks noChangeArrowheads="1"/>
              </p:cNvSpPr>
              <p:nvPr/>
            </p:nvSpPr>
            <p:spPr bwMode="auto">
              <a:xfrm>
                <a:off x="4368" y="777"/>
                <a:ext cx="55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800" b="1">
                    <a:solidFill>
                      <a:srgbClr val="000066"/>
                    </a:solidFill>
                    <a:latin typeface="Arial" charset="0"/>
                  </a:rPr>
                  <a:t>( R )</a:t>
                </a:r>
                <a:endParaRPr lang="it-IT" sz="2000" b="1" i="1">
                  <a:solidFill>
                    <a:srgbClr val="FF0000"/>
                  </a:solidFill>
                  <a:latin typeface="Arial" charset="0"/>
                </a:endParaRPr>
              </a:p>
            </p:txBody>
          </p:sp>
        </p:grpSp>
        <p:sp>
          <p:nvSpPr>
            <p:cNvPr id="21525" name="Rectangle 20"/>
            <p:cNvSpPr>
              <a:spLocks noChangeArrowheads="1"/>
            </p:cNvSpPr>
            <p:nvPr/>
          </p:nvSpPr>
          <p:spPr bwMode="auto">
            <a:xfrm>
              <a:off x="2014538" y="1660525"/>
              <a:ext cx="7315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000" b="1">
                  <a:latin typeface="Arial" charset="0"/>
                  <a:sym typeface="Wingdings" pitchFamily="2" charset="2"/>
                </a:rPr>
                <a:t>Mirata alla conoscenza.  Università. Grandi industrie. </a:t>
              </a:r>
            </a:p>
            <a:p>
              <a:pPr eaLnBrk="0" hangingPunct="0"/>
              <a:r>
                <a:rPr lang="en-GB" sz="2000" b="1">
                  <a:solidFill>
                    <a:srgbClr val="008000"/>
                  </a:solidFill>
                  <a:latin typeface="Arial" charset="0"/>
                  <a:sym typeface="Wingdings" pitchFamily="2" charset="2"/>
                </a:rPr>
                <a:t>Pubblicazioni</a:t>
              </a:r>
              <a:r>
                <a:rPr lang="en-GB" sz="2000" b="1">
                  <a:latin typeface="Arial" charset="0"/>
                  <a:sym typeface="Wingdings" pitchFamily="2" charset="2"/>
                </a:rPr>
                <a:t>. Congressi. Di lungo periodo.</a:t>
              </a:r>
              <a:endParaRPr lang="en-GB" sz="2000" b="1">
                <a:solidFill>
                  <a:srgbClr val="000099"/>
                </a:solidFill>
                <a:latin typeface="Arial" charset="0"/>
                <a:sym typeface="Wingdings" pitchFamily="2" charset="2"/>
              </a:endParaRPr>
            </a:p>
          </p:txBody>
        </p:sp>
      </p:grpSp>
      <p:grpSp>
        <p:nvGrpSpPr>
          <p:cNvPr id="8" name="Gruppo 28"/>
          <p:cNvGrpSpPr>
            <a:grpSpLocks/>
          </p:cNvGrpSpPr>
          <p:nvPr/>
        </p:nvGrpSpPr>
        <p:grpSpPr bwMode="auto">
          <a:xfrm>
            <a:off x="1981200" y="5029200"/>
            <a:ext cx="7010400" cy="1143000"/>
            <a:chOff x="1981200" y="5029200"/>
            <a:chExt cx="7010400" cy="1143000"/>
          </a:xfrm>
        </p:grpSpPr>
        <p:grpSp>
          <p:nvGrpSpPr>
            <p:cNvPr id="21520" name="Group 17"/>
            <p:cNvGrpSpPr>
              <a:grpSpLocks/>
            </p:cNvGrpSpPr>
            <p:nvPr/>
          </p:nvGrpSpPr>
          <p:grpSpPr bwMode="auto">
            <a:xfrm>
              <a:off x="1981200" y="5029200"/>
              <a:ext cx="6376988" cy="522288"/>
              <a:chOff x="1344" y="3168"/>
              <a:chExt cx="4017" cy="329"/>
            </a:xfrm>
          </p:grpSpPr>
          <p:sp>
            <p:nvSpPr>
              <p:cNvPr id="21522" name="Text Box 18"/>
              <p:cNvSpPr txBox="1">
                <a:spLocks noChangeArrowheads="1"/>
              </p:cNvSpPr>
              <p:nvPr/>
            </p:nvSpPr>
            <p:spPr bwMode="auto">
              <a:xfrm>
                <a:off x="1344" y="3209"/>
                <a:ext cx="324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>
                    <a:solidFill>
                      <a:srgbClr val="000066"/>
                    </a:solidFill>
                    <a:latin typeface="Arial" charset="0"/>
                  </a:rPr>
                  <a:t>Ricerca </a:t>
                </a:r>
                <a:r>
                  <a:rPr lang="it-IT" b="1">
                    <a:solidFill>
                      <a:srgbClr val="FF0000"/>
                    </a:solidFill>
                    <a:latin typeface="Arial" charset="0"/>
                  </a:rPr>
                  <a:t>incrementale o industriale</a:t>
                </a:r>
                <a:endParaRPr lang="it-IT" b="1" i="1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1523" name="Text Box 19"/>
              <p:cNvSpPr txBox="1">
                <a:spLocks noChangeArrowheads="1"/>
              </p:cNvSpPr>
              <p:nvPr/>
            </p:nvSpPr>
            <p:spPr bwMode="auto">
              <a:xfrm>
                <a:off x="4560" y="3168"/>
                <a:ext cx="80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800" b="1">
                    <a:solidFill>
                      <a:srgbClr val="000066"/>
                    </a:solidFill>
                    <a:latin typeface="Arial" charset="0"/>
                  </a:rPr>
                  <a:t>(r &amp; D)</a:t>
                </a:r>
                <a:endParaRPr lang="it-IT" sz="2000" b="1" i="1">
                  <a:solidFill>
                    <a:srgbClr val="FF0000"/>
                  </a:solidFill>
                  <a:latin typeface="Arial" charset="0"/>
                </a:endParaRPr>
              </a:p>
            </p:txBody>
          </p:sp>
        </p:grpSp>
        <p:sp>
          <p:nvSpPr>
            <p:cNvPr id="21521" name="Rectangle 21"/>
            <p:cNvSpPr>
              <a:spLocks noChangeArrowheads="1"/>
            </p:cNvSpPr>
            <p:nvPr/>
          </p:nvSpPr>
          <p:spPr bwMode="auto">
            <a:xfrm>
              <a:off x="1981200" y="5470525"/>
              <a:ext cx="70104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000" b="1">
                  <a:latin typeface="Arial" charset="0"/>
                  <a:sym typeface="Wingdings" pitchFamily="2" charset="2"/>
                </a:rPr>
                <a:t>Mirata alla messa a punto e miglioramenti di processi </a:t>
              </a:r>
            </a:p>
            <a:p>
              <a:pPr eaLnBrk="0" hangingPunct="0"/>
              <a:r>
                <a:rPr lang="en-GB" sz="2000" b="1">
                  <a:latin typeface="Arial" charset="0"/>
                  <a:sym typeface="Wingdings" pitchFamily="2" charset="2"/>
                </a:rPr>
                <a:t>e prodotti.  Industria. Di breve periodo.</a:t>
              </a:r>
              <a:endParaRPr lang="en-GB" sz="2000" b="1">
                <a:solidFill>
                  <a:srgbClr val="000099"/>
                </a:solidFill>
                <a:latin typeface="Arial" charset="0"/>
                <a:sym typeface="Wingdings" pitchFamily="2" charset="2"/>
              </a:endParaRPr>
            </a:p>
          </p:txBody>
        </p:sp>
      </p:grpSp>
      <p:grpSp>
        <p:nvGrpSpPr>
          <p:cNvPr id="10" name="Gruppo 27"/>
          <p:cNvGrpSpPr>
            <a:grpSpLocks/>
          </p:cNvGrpSpPr>
          <p:nvPr/>
        </p:nvGrpSpPr>
        <p:grpSpPr bwMode="auto">
          <a:xfrm>
            <a:off x="2014538" y="3138488"/>
            <a:ext cx="8196262" cy="1204912"/>
            <a:chOff x="2014538" y="3138488"/>
            <a:chExt cx="8196262" cy="1204912"/>
          </a:xfrm>
        </p:grpSpPr>
        <p:grpSp>
          <p:nvGrpSpPr>
            <p:cNvPr id="21516" name="Group 14"/>
            <p:cNvGrpSpPr>
              <a:grpSpLocks/>
            </p:cNvGrpSpPr>
            <p:nvPr/>
          </p:nvGrpSpPr>
          <p:grpSpPr bwMode="auto">
            <a:xfrm>
              <a:off x="2014538" y="3138488"/>
              <a:ext cx="5745162" cy="519112"/>
              <a:chOff x="1365" y="1977"/>
              <a:chExt cx="3619" cy="327"/>
            </a:xfrm>
          </p:grpSpPr>
          <p:sp>
            <p:nvSpPr>
              <p:cNvPr id="21518" name="Text Box 15"/>
              <p:cNvSpPr txBox="1">
                <a:spLocks noChangeArrowheads="1"/>
              </p:cNvSpPr>
              <p:nvPr/>
            </p:nvSpPr>
            <p:spPr bwMode="auto">
              <a:xfrm>
                <a:off x="1365" y="2009"/>
                <a:ext cx="26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b="1">
                    <a:solidFill>
                      <a:srgbClr val="000066"/>
                    </a:solidFill>
                    <a:latin typeface="Arial" charset="0"/>
                  </a:rPr>
                  <a:t>Ricerca </a:t>
                </a:r>
                <a:r>
                  <a:rPr lang="it-IT" b="1">
                    <a:solidFill>
                      <a:srgbClr val="FF0000"/>
                    </a:solidFill>
                    <a:latin typeface="Arial" charset="0"/>
                  </a:rPr>
                  <a:t>radicale o applicata</a:t>
                </a:r>
                <a:endParaRPr lang="it-IT" b="1" i="1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21519" name="Text Box 16"/>
              <p:cNvSpPr txBox="1">
                <a:spLocks noChangeArrowheads="1"/>
              </p:cNvSpPr>
              <p:nvPr/>
            </p:nvSpPr>
            <p:spPr bwMode="auto">
              <a:xfrm>
                <a:off x="3984" y="1977"/>
                <a:ext cx="100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800" b="1">
                    <a:solidFill>
                      <a:srgbClr val="000066"/>
                    </a:solidFill>
                    <a:latin typeface="Arial" charset="0"/>
                  </a:rPr>
                  <a:t>( R &amp; D )</a:t>
                </a:r>
                <a:endParaRPr lang="it-IT" sz="2000" b="1" i="1">
                  <a:solidFill>
                    <a:srgbClr val="FF0000"/>
                  </a:solidFill>
                  <a:latin typeface="Arial" charset="0"/>
                </a:endParaRPr>
              </a:p>
            </p:txBody>
          </p:sp>
        </p:grpSp>
        <p:sp>
          <p:nvSpPr>
            <p:cNvPr id="21517" name="Rectangle 23"/>
            <p:cNvSpPr>
              <a:spLocks noChangeArrowheads="1"/>
            </p:cNvSpPr>
            <p:nvPr/>
          </p:nvSpPr>
          <p:spPr bwMode="auto">
            <a:xfrm>
              <a:off x="2057400" y="3641725"/>
              <a:ext cx="81534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000" b="1">
                  <a:latin typeface="Arial" charset="0"/>
                  <a:sym typeface="Wingdings" pitchFamily="2" charset="2"/>
                </a:rPr>
                <a:t>Mirata allo sviluppo di nuovi prodotti e nuovi processi. </a:t>
              </a:r>
            </a:p>
            <a:p>
              <a:pPr eaLnBrk="0" hangingPunct="0"/>
              <a:r>
                <a:rPr lang="en-GB" sz="2000" b="1">
                  <a:latin typeface="Arial" charset="0"/>
                  <a:sym typeface="Wingdings" pitchFamily="2" charset="2"/>
                </a:rPr>
                <a:t>Università, CNR, Industria. </a:t>
              </a:r>
              <a:r>
                <a:rPr lang="en-GB" sz="2000" b="1">
                  <a:solidFill>
                    <a:srgbClr val="008000"/>
                  </a:solidFill>
                  <a:latin typeface="Arial" charset="0"/>
                  <a:sym typeface="Wingdings" pitchFamily="2" charset="2"/>
                </a:rPr>
                <a:t>Brevetti</a:t>
              </a:r>
              <a:r>
                <a:rPr lang="en-GB" sz="2000" b="1">
                  <a:latin typeface="Arial" charset="0"/>
                  <a:sym typeface="Wingdings" pitchFamily="2" charset="2"/>
                </a:rPr>
                <a:t>. Di medio periodo.</a:t>
              </a:r>
            </a:p>
          </p:txBody>
        </p:sp>
      </p:grp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387350" y="338138"/>
            <a:ext cx="4021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TIPOLOGIA  RICERCA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1BF3D1-F96E-4D2D-BABC-3FCD70026AB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22533" name="Group 2"/>
          <p:cNvGrpSpPr>
            <a:grpSpLocks/>
          </p:cNvGrpSpPr>
          <p:nvPr/>
        </p:nvGrpSpPr>
        <p:grpSpPr bwMode="auto">
          <a:xfrm>
            <a:off x="1295400" y="1752600"/>
            <a:ext cx="6858000" cy="762000"/>
            <a:chOff x="816" y="1104"/>
            <a:chExt cx="4320" cy="480"/>
          </a:xfrm>
        </p:grpSpPr>
        <p:sp>
          <p:nvSpPr>
            <p:cNvPr id="22546" name="Rectangle 3"/>
            <p:cNvSpPr>
              <a:spLocks noChangeArrowheads="1"/>
            </p:cNvSpPr>
            <p:nvPr/>
          </p:nvSpPr>
          <p:spPr bwMode="auto">
            <a:xfrm>
              <a:off x="816" y="1104"/>
              <a:ext cx="4320" cy="48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2547" name="Text Box 4"/>
            <p:cNvSpPr txBox="1">
              <a:spLocks noChangeArrowheads="1"/>
            </p:cNvSpPr>
            <p:nvPr/>
          </p:nvSpPr>
          <p:spPr bwMode="auto">
            <a:xfrm>
              <a:off x="1346" y="1200"/>
              <a:ext cx="335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it-IT" sz="2600" b="1">
                  <a:solidFill>
                    <a:schemeClr val="bg1"/>
                  </a:solidFill>
                  <a:latin typeface="Arial Rounded MT Bold" pitchFamily="34" charset="0"/>
                </a:rPr>
                <a:t>Ricerca = Innovazione</a:t>
              </a: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90600" y="3200400"/>
            <a:ext cx="7391400" cy="762000"/>
            <a:chOff x="624" y="2016"/>
            <a:chExt cx="4656" cy="480"/>
          </a:xfrm>
        </p:grpSpPr>
        <p:sp>
          <p:nvSpPr>
            <p:cNvPr id="22544" name="Rectangle 6"/>
            <p:cNvSpPr>
              <a:spLocks noChangeArrowheads="1"/>
            </p:cNvSpPr>
            <p:nvPr/>
          </p:nvSpPr>
          <p:spPr bwMode="auto">
            <a:xfrm>
              <a:off x="816" y="2016"/>
              <a:ext cx="4320" cy="48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2545" name="Text Box 7"/>
            <p:cNvSpPr txBox="1">
              <a:spLocks noChangeArrowheads="1"/>
            </p:cNvSpPr>
            <p:nvPr/>
          </p:nvSpPr>
          <p:spPr bwMode="auto">
            <a:xfrm>
              <a:off x="624" y="2112"/>
              <a:ext cx="46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it-IT" sz="2600" b="1">
                  <a:solidFill>
                    <a:schemeClr val="bg1"/>
                  </a:solidFill>
                  <a:latin typeface="Arial Rounded MT Bold" pitchFamily="34" charset="0"/>
                </a:rPr>
                <a:t>Innovazione = Crescita Economica</a:t>
              </a:r>
            </a:p>
          </p:txBody>
        </p:sp>
      </p:grp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914400" y="4724400"/>
            <a:ext cx="7391400" cy="762000"/>
            <a:chOff x="576" y="2976"/>
            <a:chExt cx="4656" cy="480"/>
          </a:xfrm>
        </p:grpSpPr>
        <p:sp>
          <p:nvSpPr>
            <p:cNvPr id="22542" name="Rectangle 9"/>
            <p:cNvSpPr>
              <a:spLocks noChangeArrowheads="1"/>
            </p:cNvSpPr>
            <p:nvPr/>
          </p:nvSpPr>
          <p:spPr bwMode="auto">
            <a:xfrm>
              <a:off x="816" y="2976"/>
              <a:ext cx="4320" cy="48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2543" name="Text Box 10"/>
            <p:cNvSpPr txBox="1">
              <a:spLocks noChangeArrowheads="1"/>
            </p:cNvSpPr>
            <p:nvPr/>
          </p:nvSpPr>
          <p:spPr bwMode="auto">
            <a:xfrm>
              <a:off x="576" y="3072"/>
              <a:ext cx="46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it-IT" sz="2600" b="1">
                  <a:solidFill>
                    <a:schemeClr val="bg1"/>
                  </a:solidFill>
                  <a:latin typeface="Arial Rounded MT Bold" pitchFamily="34" charset="0"/>
                </a:rPr>
                <a:t>Ricerca = Crescita Economica</a:t>
              </a:r>
            </a:p>
          </p:txBody>
        </p:sp>
      </p:grp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581400" y="1295400"/>
            <a:ext cx="1622425" cy="1647825"/>
            <a:chOff x="521" y="576"/>
            <a:chExt cx="1406" cy="1134"/>
          </a:xfrm>
        </p:grpSpPr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H="1">
              <a:off x="521" y="621"/>
              <a:ext cx="1406" cy="1089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521" y="576"/>
              <a:ext cx="1406" cy="1089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3657600" y="4295775"/>
            <a:ext cx="1622425" cy="1647825"/>
            <a:chOff x="521" y="576"/>
            <a:chExt cx="1406" cy="1134"/>
          </a:xfrm>
        </p:grpSpPr>
        <p:sp>
          <p:nvSpPr>
            <p:cNvPr id="22538" name="Line 15"/>
            <p:cNvSpPr>
              <a:spLocks noChangeShapeType="1"/>
            </p:cNvSpPr>
            <p:nvPr/>
          </p:nvSpPr>
          <p:spPr bwMode="auto">
            <a:xfrm flipH="1">
              <a:off x="521" y="621"/>
              <a:ext cx="1406" cy="1089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539" name="Line 16"/>
            <p:cNvSpPr>
              <a:spLocks noChangeShapeType="1"/>
            </p:cNvSpPr>
            <p:nvPr/>
          </p:nvSpPr>
          <p:spPr bwMode="auto">
            <a:xfrm>
              <a:off x="521" y="576"/>
              <a:ext cx="1406" cy="1089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5ECA8C-8943-499A-A468-07051C462D0B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23557" name="Group 2"/>
          <p:cNvGrpSpPr>
            <a:grpSpLocks/>
          </p:cNvGrpSpPr>
          <p:nvPr/>
        </p:nvGrpSpPr>
        <p:grpSpPr bwMode="auto">
          <a:xfrm>
            <a:off x="381000" y="3886200"/>
            <a:ext cx="8291513" cy="1524000"/>
            <a:chOff x="297" y="2448"/>
            <a:chExt cx="5223" cy="960"/>
          </a:xfrm>
        </p:grpSpPr>
        <p:sp>
          <p:nvSpPr>
            <p:cNvPr id="23564" name="Rectangle 3"/>
            <p:cNvSpPr>
              <a:spLocks noChangeArrowheads="1"/>
            </p:cNvSpPr>
            <p:nvPr/>
          </p:nvSpPr>
          <p:spPr bwMode="auto">
            <a:xfrm>
              <a:off x="336" y="2448"/>
              <a:ext cx="5184" cy="96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grpSp>
          <p:nvGrpSpPr>
            <p:cNvPr id="23565" name="Group 4"/>
            <p:cNvGrpSpPr>
              <a:grpSpLocks/>
            </p:cNvGrpSpPr>
            <p:nvPr/>
          </p:nvGrpSpPr>
          <p:grpSpPr bwMode="auto">
            <a:xfrm>
              <a:off x="297" y="2559"/>
              <a:ext cx="5223" cy="611"/>
              <a:chOff x="389" y="2511"/>
              <a:chExt cx="5094" cy="611"/>
            </a:xfrm>
          </p:grpSpPr>
          <p:sp>
            <p:nvSpPr>
              <p:cNvPr id="23566" name="Text Box 5"/>
              <p:cNvSpPr txBox="1">
                <a:spLocks noChangeArrowheads="1"/>
              </p:cNvSpPr>
              <p:nvPr/>
            </p:nvSpPr>
            <p:spPr bwMode="auto">
              <a:xfrm>
                <a:off x="389" y="2511"/>
                <a:ext cx="170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3200" b="1">
                    <a:latin typeface="Arial Rounded MT Bold" pitchFamily="34" charset="0"/>
                    <a:sym typeface="Wingdings" pitchFamily="2" charset="2"/>
                  </a:rPr>
                  <a:t>  </a:t>
                </a:r>
                <a:r>
                  <a:rPr lang="it-IT" sz="3200" b="1">
                    <a:solidFill>
                      <a:schemeClr val="bg1"/>
                    </a:solidFill>
                    <a:latin typeface="Arial Rounded MT Bold" pitchFamily="34" charset="0"/>
                  </a:rPr>
                  <a:t>Innovazione</a:t>
                </a:r>
              </a:p>
            </p:txBody>
          </p:sp>
          <p:sp>
            <p:nvSpPr>
              <p:cNvPr id="23567" name="Text Box 6"/>
              <p:cNvSpPr txBox="1">
                <a:spLocks noChangeArrowheads="1"/>
              </p:cNvSpPr>
              <p:nvPr/>
            </p:nvSpPr>
            <p:spPr bwMode="auto">
              <a:xfrm>
                <a:off x="696" y="2814"/>
                <a:ext cx="4787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600" b="1" i="1">
                    <a:solidFill>
                      <a:srgbClr val="99FF33"/>
                    </a:solidFill>
                    <a:latin typeface="Arial Rounded MT Bold" pitchFamily="34" charset="0"/>
                  </a:rPr>
                  <a:t>…. è un’ Invenzione che ha trovato un mercato. </a:t>
                </a:r>
              </a:p>
            </p:txBody>
          </p:sp>
        </p:grpSp>
      </p:grp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290513" y="1676400"/>
            <a:ext cx="8382000" cy="1524000"/>
            <a:chOff x="240" y="1056"/>
            <a:chExt cx="5280" cy="960"/>
          </a:xfrm>
        </p:grpSpPr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336" y="1056"/>
              <a:ext cx="5184" cy="960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240" y="1081"/>
              <a:ext cx="5240" cy="861"/>
              <a:chOff x="384" y="1033"/>
              <a:chExt cx="5240" cy="861"/>
            </a:xfrm>
          </p:grpSpPr>
          <p:sp>
            <p:nvSpPr>
              <p:cNvPr id="23562" name="Text Box 10"/>
              <p:cNvSpPr txBox="1">
                <a:spLocks noChangeArrowheads="1"/>
              </p:cNvSpPr>
              <p:nvPr/>
            </p:nvSpPr>
            <p:spPr bwMode="auto">
              <a:xfrm>
                <a:off x="384" y="1033"/>
                <a:ext cx="1655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3200" b="1">
                    <a:latin typeface="Arial Rounded MT Bold" pitchFamily="34" charset="0"/>
                    <a:sym typeface="Wingdings" pitchFamily="2" charset="2"/>
                  </a:rPr>
                  <a:t>   </a:t>
                </a:r>
                <a:r>
                  <a:rPr lang="it-IT" sz="3200" b="1">
                    <a:solidFill>
                      <a:schemeClr val="bg1"/>
                    </a:solidFill>
                    <a:latin typeface="Arial Rounded MT Bold" pitchFamily="34" charset="0"/>
                  </a:rPr>
                  <a:t>Invenzione</a:t>
                </a:r>
              </a:p>
            </p:txBody>
          </p:sp>
          <p:sp>
            <p:nvSpPr>
              <p:cNvPr id="23563" name="Text Box 11"/>
              <p:cNvSpPr txBox="1">
                <a:spLocks noChangeArrowheads="1"/>
              </p:cNvSpPr>
              <p:nvPr/>
            </p:nvSpPr>
            <p:spPr bwMode="auto">
              <a:xfrm>
                <a:off x="681" y="1336"/>
                <a:ext cx="4943" cy="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600" b="1" i="1">
                    <a:solidFill>
                      <a:srgbClr val="99FF33"/>
                    </a:solidFill>
                    <a:latin typeface="Arial Rounded MT Bold" pitchFamily="34" charset="0"/>
                  </a:rPr>
                  <a:t>…. è una scoperta che arricchisce il patrimonio </a:t>
                </a:r>
              </a:p>
              <a:p>
                <a:r>
                  <a:rPr lang="it-IT" sz="2600" b="1" i="1">
                    <a:solidFill>
                      <a:srgbClr val="99FF33"/>
                    </a:solidFill>
                    <a:latin typeface="Arial Rounded MT Bold" pitchFamily="34" charset="0"/>
                  </a:rPr>
                  <a:t>delle conoscenze.</a:t>
                </a:r>
                <a:r>
                  <a:rPr lang="it-IT" b="1" i="1">
                    <a:solidFill>
                      <a:srgbClr val="99FF33"/>
                    </a:solidFill>
                    <a:latin typeface="Arial Rounded MT Bold" pitchFamily="34" charset="0"/>
                  </a:rPr>
                  <a:t>  </a:t>
                </a:r>
              </a:p>
            </p:txBody>
          </p:sp>
        </p:grpSp>
      </p:grpSp>
      <p:sp>
        <p:nvSpPr>
          <p:cNvPr id="23559" name="Text Box 12"/>
          <p:cNvSpPr txBox="1">
            <a:spLocks noChangeArrowheads="1"/>
          </p:cNvSpPr>
          <p:nvPr/>
        </p:nvSpPr>
        <p:spPr bwMode="auto">
          <a:xfrm>
            <a:off x="438150" y="307975"/>
            <a:ext cx="5562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434975" eaLnBrk="0" hangingPunct="0"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en-GB" sz="2800" b="1">
                <a:solidFill>
                  <a:schemeClr val="bg1"/>
                </a:solidFill>
                <a:latin typeface="Arial Rounded MT Bold" pitchFamily="34" charset="0"/>
              </a:rPr>
              <a:t>INVENZIONE / INNOVAZIONE</a:t>
            </a:r>
          </a:p>
        </p:txBody>
      </p:sp>
    </p:spTree>
  </p:cSld>
  <p:clrMapOvr>
    <a:masterClrMapping/>
  </p:clrMapOvr>
  <p:transition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79EB06-DA31-4457-A97B-F29A9A89E51C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85750" y="3160713"/>
            <a:ext cx="205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rgbClr val="FF0000"/>
                </a:solidFill>
                <a:latin typeface="Arial Rounded MT Bold" pitchFamily="34" charset="0"/>
              </a:rPr>
              <a:t>Invenzione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6000750" y="3160713"/>
            <a:ext cx="2265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rgbClr val="000066"/>
                </a:solidFill>
                <a:latin typeface="Arial Rounded MT Bold" pitchFamily="34" charset="0"/>
              </a:rPr>
              <a:t>Innovazione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643563" y="3962400"/>
            <a:ext cx="3135312" cy="2286000"/>
            <a:chOff x="3744" y="2496"/>
            <a:chExt cx="1975" cy="1440"/>
          </a:xfrm>
        </p:grpSpPr>
        <p:sp>
          <p:nvSpPr>
            <p:cNvPr id="24608" name="Rectangle 9"/>
            <p:cNvSpPr>
              <a:spLocks noChangeArrowheads="1"/>
            </p:cNvSpPr>
            <p:nvPr/>
          </p:nvSpPr>
          <p:spPr bwMode="auto">
            <a:xfrm>
              <a:off x="3744" y="2496"/>
              <a:ext cx="1953" cy="1440"/>
            </a:xfrm>
            <a:prstGeom prst="rect">
              <a:avLst/>
            </a:prstGeom>
            <a:solidFill>
              <a:srgbClr val="66FF66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4609" name="Text Box 10"/>
            <p:cNvSpPr txBox="1">
              <a:spLocks noChangeArrowheads="1"/>
            </p:cNvSpPr>
            <p:nvPr/>
          </p:nvSpPr>
          <p:spPr bwMode="auto">
            <a:xfrm>
              <a:off x="3976" y="3140"/>
              <a:ext cx="77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  <a:latin typeface="Arial" charset="0"/>
                </a:rPr>
                <a:t>Invenzione</a:t>
              </a:r>
            </a:p>
          </p:txBody>
        </p:sp>
        <p:sp>
          <p:nvSpPr>
            <p:cNvPr id="24610" name="Text Box 11"/>
            <p:cNvSpPr txBox="1">
              <a:spLocks noChangeArrowheads="1"/>
            </p:cNvSpPr>
            <p:nvPr/>
          </p:nvSpPr>
          <p:spPr bwMode="auto">
            <a:xfrm>
              <a:off x="4864" y="3492"/>
              <a:ext cx="85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000066"/>
                  </a:solidFill>
                  <a:latin typeface="Arial" charset="0"/>
                </a:rPr>
                <a:t>Innovazione</a:t>
              </a:r>
            </a:p>
          </p:txBody>
        </p:sp>
        <p:sp>
          <p:nvSpPr>
            <p:cNvPr id="24611" name="Line 12"/>
            <p:cNvSpPr>
              <a:spLocks noChangeShapeType="1"/>
            </p:cNvSpPr>
            <p:nvPr/>
          </p:nvSpPr>
          <p:spPr bwMode="auto">
            <a:xfrm>
              <a:off x="3963" y="3784"/>
              <a:ext cx="158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12" name="Line 13"/>
            <p:cNvSpPr>
              <a:spLocks noChangeShapeType="1"/>
            </p:cNvSpPr>
            <p:nvPr/>
          </p:nvSpPr>
          <p:spPr bwMode="auto">
            <a:xfrm flipV="1">
              <a:off x="3963" y="2610"/>
              <a:ext cx="0" cy="1174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13" name="Freeform 14"/>
            <p:cNvSpPr>
              <a:spLocks/>
            </p:cNvSpPr>
            <p:nvPr/>
          </p:nvSpPr>
          <p:spPr bwMode="auto">
            <a:xfrm>
              <a:off x="4434" y="2653"/>
              <a:ext cx="421" cy="1001"/>
            </a:xfrm>
            <a:custGeom>
              <a:avLst/>
              <a:gdLst>
                <a:gd name="T0" fmla="*/ 0 w 1728"/>
                <a:gd name="T1" fmla="*/ 248 h 2064"/>
                <a:gd name="T2" fmla="*/ 17 w 1728"/>
                <a:gd name="T3" fmla="*/ 45 h 2064"/>
                <a:gd name="T4" fmla="*/ 48 w 1728"/>
                <a:gd name="T5" fmla="*/ 0 h 2064"/>
                <a:gd name="T6" fmla="*/ 71 w 1728"/>
                <a:gd name="T7" fmla="*/ 45 h 2064"/>
                <a:gd name="T8" fmla="*/ 88 w 1728"/>
                <a:gd name="T9" fmla="*/ 226 h 2064"/>
                <a:gd name="T10" fmla="*/ 103 w 1728"/>
                <a:gd name="T11" fmla="*/ 485 h 20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8"/>
                <a:gd name="T19" fmla="*/ 0 h 2064"/>
                <a:gd name="T20" fmla="*/ 1728 w 1728"/>
                <a:gd name="T21" fmla="*/ 2064 h 20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8" h="2064">
                  <a:moveTo>
                    <a:pt x="0" y="1056"/>
                  </a:moveTo>
                  <a:cubicBezTo>
                    <a:pt x="76" y="712"/>
                    <a:pt x="152" y="368"/>
                    <a:pt x="288" y="192"/>
                  </a:cubicBezTo>
                  <a:cubicBezTo>
                    <a:pt x="424" y="16"/>
                    <a:pt x="664" y="0"/>
                    <a:pt x="816" y="0"/>
                  </a:cubicBezTo>
                  <a:cubicBezTo>
                    <a:pt x="968" y="0"/>
                    <a:pt x="1088" y="32"/>
                    <a:pt x="1200" y="192"/>
                  </a:cubicBezTo>
                  <a:cubicBezTo>
                    <a:pt x="1312" y="352"/>
                    <a:pt x="1400" y="648"/>
                    <a:pt x="1488" y="960"/>
                  </a:cubicBezTo>
                  <a:cubicBezTo>
                    <a:pt x="1576" y="1272"/>
                    <a:pt x="1688" y="1880"/>
                    <a:pt x="1728" y="2064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14" name="Line 15"/>
            <p:cNvSpPr>
              <a:spLocks noChangeShapeType="1"/>
            </p:cNvSpPr>
            <p:nvPr/>
          </p:nvSpPr>
          <p:spPr bwMode="auto">
            <a:xfrm>
              <a:off x="4047" y="3154"/>
              <a:ext cx="387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15" name="Line 16"/>
            <p:cNvSpPr>
              <a:spLocks noChangeShapeType="1"/>
            </p:cNvSpPr>
            <p:nvPr/>
          </p:nvSpPr>
          <p:spPr bwMode="auto">
            <a:xfrm>
              <a:off x="4855" y="3654"/>
              <a:ext cx="45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16" name="Line 17"/>
            <p:cNvSpPr>
              <a:spLocks noChangeShapeType="1"/>
            </p:cNvSpPr>
            <p:nvPr/>
          </p:nvSpPr>
          <p:spPr bwMode="auto">
            <a:xfrm>
              <a:off x="4619" y="2653"/>
              <a:ext cx="0" cy="5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24617" name="Text Box 18"/>
            <p:cNvSpPr txBox="1">
              <a:spLocks noChangeArrowheads="1"/>
            </p:cNvSpPr>
            <p:nvPr/>
          </p:nvSpPr>
          <p:spPr bwMode="auto">
            <a:xfrm>
              <a:off x="3746" y="263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000066"/>
                  </a:solidFill>
                  <a:latin typeface="Arial" charset="0"/>
                </a:rPr>
                <a:t>E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428875" y="928688"/>
            <a:ext cx="3462338" cy="5045075"/>
            <a:chOff x="1419" y="565"/>
            <a:chExt cx="2181" cy="3178"/>
          </a:xfrm>
        </p:grpSpPr>
        <p:grpSp>
          <p:nvGrpSpPr>
            <p:cNvPr id="24586" name="Group 20"/>
            <p:cNvGrpSpPr>
              <a:grpSpLocks/>
            </p:cNvGrpSpPr>
            <p:nvPr/>
          </p:nvGrpSpPr>
          <p:grpSpPr bwMode="auto">
            <a:xfrm>
              <a:off x="1846" y="565"/>
              <a:ext cx="1193" cy="3178"/>
              <a:chOff x="2242" y="709"/>
              <a:chExt cx="1193" cy="3178"/>
            </a:xfrm>
          </p:grpSpPr>
          <p:sp>
            <p:nvSpPr>
              <p:cNvPr id="24603" name="Text Box 21"/>
              <p:cNvSpPr txBox="1">
                <a:spLocks noChangeArrowheads="1"/>
              </p:cNvSpPr>
              <p:nvPr/>
            </p:nvSpPr>
            <p:spPr bwMode="auto">
              <a:xfrm>
                <a:off x="2353" y="709"/>
                <a:ext cx="1075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>
                    <a:latin typeface="Arial Rounded MT Bold" pitchFamily="34" charset="0"/>
                  </a:rPr>
                  <a:t>Vincolo</a:t>
                </a:r>
              </a:p>
              <a:p>
                <a:pPr algn="ctr"/>
                <a:r>
                  <a:rPr lang="it-IT" sz="2000" b="1">
                    <a:latin typeface="Arial Rounded MT Bold" pitchFamily="34" charset="0"/>
                  </a:rPr>
                  <a:t>Tecnologico</a:t>
                </a:r>
              </a:p>
            </p:txBody>
          </p:sp>
          <p:sp>
            <p:nvSpPr>
              <p:cNvPr id="24604" name="Text Box 22"/>
              <p:cNvSpPr txBox="1">
                <a:spLocks noChangeArrowheads="1"/>
              </p:cNvSpPr>
              <p:nvPr/>
            </p:nvSpPr>
            <p:spPr bwMode="auto">
              <a:xfrm>
                <a:off x="2390" y="1285"/>
                <a:ext cx="98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>
                    <a:latin typeface="Arial Rounded MT Bold" pitchFamily="34" charset="0"/>
                  </a:rPr>
                  <a:t>Vincolo</a:t>
                </a:r>
              </a:p>
              <a:p>
                <a:pPr algn="ctr"/>
                <a:r>
                  <a:rPr lang="it-IT" sz="2000" b="1">
                    <a:latin typeface="Arial Rounded MT Bold" pitchFamily="34" charset="0"/>
                  </a:rPr>
                  <a:t>Economico</a:t>
                </a:r>
              </a:p>
              <a:p>
                <a:pPr algn="ctr"/>
                <a:r>
                  <a:rPr lang="it-IT" sz="2000" b="1">
                    <a:latin typeface="Arial Rounded MT Bold" pitchFamily="34" charset="0"/>
                  </a:rPr>
                  <a:t>Finanziario</a:t>
                </a:r>
              </a:p>
            </p:txBody>
          </p:sp>
          <p:sp>
            <p:nvSpPr>
              <p:cNvPr id="24605" name="Text Box 23"/>
              <p:cNvSpPr txBox="1">
                <a:spLocks noChangeArrowheads="1"/>
              </p:cNvSpPr>
              <p:nvPr/>
            </p:nvSpPr>
            <p:spPr bwMode="auto">
              <a:xfrm>
                <a:off x="2242" y="2101"/>
                <a:ext cx="119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>
                    <a:latin typeface="Arial Rounded MT Bold" pitchFamily="34" charset="0"/>
                  </a:rPr>
                  <a:t>Vincolo</a:t>
                </a:r>
              </a:p>
              <a:p>
                <a:pPr algn="ctr"/>
                <a:r>
                  <a:rPr lang="it-IT" sz="2000" b="1">
                    <a:latin typeface="Arial Rounded MT Bold" pitchFamily="34" charset="0"/>
                  </a:rPr>
                  <a:t>Organizzativo</a:t>
                </a:r>
              </a:p>
            </p:txBody>
          </p:sp>
          <p:sp>
            <p:nvSpPr>
              <p:cNvPr id="24606" name="Text Box 24"/>
              <p:cNvSpPr txBox="1">
                <a:spLocks noChangeArrowheads="1"/>
              </p:cNvSpPr>
              <p:nvPr/>
            </p:nvSpPr>
            <p:spPr bwMode="auto">
              <a:xfrm>
                <a:off x="2484" y="2773"/>
                <a:ext cx="69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>
                    <a:latin typeface="Arial Rounded MT Bold" pitchFamily="34" charset="0"/>
                  </a:rPr>
                  <a:t>Vincolo</a:t>
                </a:r>
              </a:p>
              <a:p>
                <a:pPr algn="ctr"/>
                <a:r>
                  <a:rPr lang="it-IT" sz="2000" b="1">
                    <a:latin typeface="Arial Rounded MT Bold" pitchFamily="34" charset="0"/>
                  </a:rPr>
                  <a:t>Sociale</a:t>
                </a:r>
              </a:p>
            </p:txBody>
          </p:sp>
          <p:sp>
            <p:nvSpPr>
              <p:cNvPr id="24607" name="Text Box 25"/>
              <p:cNvSpPr txBox="1">
                <a:spLocks noChangeArrowheads="1"/>
              </p:cNvSpPr>
              <p:nvPr/>
            </p:nvSpPr>
            <p:spPr bwMode="auto">
              <a:xfrm>
                <a:off x="2485" y="3445"/>
                <a:ext cx="758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>
                    <a:latin typeface="Arial Rounded MT Bold" pitchFamily="34" charset="0"/>
                  </a:rPr>
                  <a:t>Vincolo</a:t>
                </a:r>
              </a:p>
              <a:p>
                <a:pPr algn="ctr"/>
                <a:r>
                  <a:rPr lang="it-IT" sz="2000" b="1">
                    <a:latin typeface="Arial Rounded MT Bold" pitchFamily="34" charset="0"/>
                  </a:rPr>
                  <a:t>Mercato</a:t>
                </a:r>
              </a:p>
            </p:txBody>
          </p:sp>
        </p:grpSp>
        <p:grpSp>
          <p:nvGrpSpPr>
            <p:cNvPr id="24587" name="Group 26"/>
            <p:cNvGrpSpPr>
              <a:grpSpLocks/>
            </p:cNvGrpSpPr>
            <p:nvPr/>
          </p:nvGrpSpPr>
          <p:grpSpPr bwMode="auto">
            <a:xfrm>
              <a:off x="3072" y="720"/>
              <a:ext cx="528" cy="2880"/>
              <a:chOff x="3648" y="864"/>
              <a:chExt cx="528" cy="2880"/>
            </a:xfrm>
          </p:grpSpPr>
          <p:sp>
            <p:nvSpPr>
              <p:cNvPr id="24596" name="Rectangle 27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48" cy="2784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7" name="AutoShape 28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8" name="AutoShape 29"/>
              <p:cNvSpPr>
                <a:spLocks noChangeArrowheads="1"/>
              </p:cNvSpPr>
              <p:nvPr/>
            </p:nvSpPr>
            <p:spPr bwMode="auto">
              <a:xfrm>
                <a:off x="3648" y="1536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9" name="AutoShape 30"/>
              <p:cNvSpPr>
                <a:spLocks noChangeArrowheads="1"/>
              </p:cNvSpPr>
              <p:nvPr/>
            </p:nvSpPr>
            <p:spPr bwMode="auto">
              <a:xfrm>
                <a:off x="3648" y="2208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600" name="AutoShape 31"/>
              <p:cNvSpPr>
                <a:spLocks noChangeArrowheads="1"/>
              </p:cNvSpPr>
              <p:nvPr/>
            </p:nvSpPr>
            <p:spPr bwMode="auto">
              <a:xfrm>
                <a:off x="3648" y="2880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601" name="AutoShape 32"/>
              <p:cNvSpPr>
                <a:spLocks noChangeArrowheads="1"/>
              </p:cNvSpPr>
              <p:nvPr/>
            </p:nvSpPr>
            <p:spPr bwMode="auto">
              <a:xfrm>
                <a:off x="3648" y="3552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602" name="AutoShape 33"/>
              <p:cNvSpPr>
                <a:spLocks noChangeArrowheads="1"/>
              </p:cNvSpPr>
              <p:nvPr/>
            </p:nvSpPr>
            <p:spPr bwMode="auto">
              <a:xfrm>
                <a:off x="3936" y="2208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24588" name="Group 34"/>
            <p:cNvGrpSpPr>
              <a:grpSpLocks/>
            </p:cNvGrpSpPr>
            <p:nvPr/>
          </p:nvGrpSpPr>
          <p:grpSpPr bwMode="auto">
            <a:xfrm>
              <a:off x="1419" y="720"/>
              <a:ext cx="480" cy="2880"/>
              <a:chOff x="1632" y="864"/>
              <a:chExt cx="480" cy="2880"/>
            </a:xfrm>
          </p:grpSpPr>
          <p:sp>
            <p:nvSpPr>
              <p:cNvPr id="24589" name="Rectangle 35"/>
              <p:cNvSpPr>
                <a:spLocks noChangeArrowheads="1"/>
              </p:cNvSpPr>
              <p:nvPr/>
            </p:nvSpPr>
            <p:spPr bwMode="auto">
              <a:xfrm>
                <a:off x="1872" y="912"/>
                <a:ext cx="48" cy="2784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0" name="AutoShape 36"/>
              <p:cNvSpPr>
                <a:spLocks noChangeArrowheads="1"/>
              </p:cNvSpPr>
              <p:nvPr/>
            </p:nvSpPr>
            <p:spPr bwMode="auto">
              <a:xfrm>
                <a:off x="1872" y="864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1" name="AutoShape 37"/>
              <p:cNvSpPr>
                <a:spLocks noChangeArrowheads="1"/>
              </p:cNvSpPr>
              <p:nvPr/>
            </p:nvSpPr>
            <p:spPr bwMode="auto">
              <a:xfrm>
                <a:off x="1872" y="1536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2" name="AutoShape 38"/>
              <p:cNvSpPr>
                <a:spLocks noChangeArrowheads="1"/>
              </p:cNvSpPr>
              <p:nvPr/>
            </p:nvSpPr>
            <p:spPr bwMode="auto">
              <a:xfrm>
                <a:off x="1872" y="2208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3" name="AutoShape 39"/>
              <p:cNvSpPr>
                <a:spLocks noChangeArrowheads="1"/>
              </p:cNvSpPr>
              <p:nvPr/>
            </p:nvSpPr>
            <p:spPr bwMode="auto">
              <a:xfrm>
                <a:off x="1872" y="2880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4" name="AutoShape 40"/>
              <p:cNvSpPr>
                <a:spLocks noChangeArrowheads="1"/>
              </p:cNvSpPr>
              <p:nvPr/>
            </p:nvSpPr>
            <p:spPr bwMode="auto">
              <a:xfrm>
                <a:off x="1872" y="3552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4595" name="Rectangle 41"/>
              <p:cNvSpPr>
                <a:spLocks noChangeArrowheads="1"/>
              </p:cNvSpPr>
              <p:nvPr/>
            </p:nvSpPr>
            <p:spPr bwMode="auto">
              <a:xfrm>
                <a:off x="1632" y="2256"/>
                <a:ext cx="240" cy="96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4585" name="Text Box 42"/>
          <p:cNvSpPr txBox="1">
            <a:spLocks noChangeArrowheads="1"/>
          </p:cNvSpPr>
          <p:nvPr/>
        </p:nvSpPr>
        <p:spPr bwMode="auto">
          <a:xfrm>
            <a:off x="447675" y="307975"/>
            <a:ext cx="19812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434975" eaLnBrk="0" hangingPunct="0"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en-GB" sz="2800" b="1">
                <a:solidFill>
                  <a:schemeClr val="bg1"/>
                </a:solidFill>
                <a:latin typeface="Arial Rounded MT Bold" pitchFamily="34" charset="0"/>
              </a:rPr>
              <a:t>VINCOLI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81726-DACC-4A2A-B1B4-7E8A9A3E78EF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2362200" y="5791200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 flipV="1">
            <a:off x="2362200" y="1752600"/>
            <a:ext cx="0" cy="403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362200" y="2057400"/>
            <a:ext cx="3124200" cy="3352800"/>
            <a:chOff x="1488" y="1296"/>
            <a:chExt cx="1968" cy="2112"/>
          </a:xfrm>
        </p:grpSpPr>
        <p:sp>
          <p:nvSpPr>
            <p:cNvPr id="26643" name="Line 8"/>
            <p:cNvSpPr>
              <a:spLocks noChangeShapeType="1"/>
            </p:cNvSpPr>
            <p:nvPr/>
          </p:nvSpPr>
          <p:spPr bwMode="auto">
            <a:xfrm>
              <a:off x="1488" y="3408"/>
              <a:ext cx="288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44" name="Line 9"/>
            <p:cNvSpPr>
              <a:spLocks noChangeShapeType="1"/>
            </p:cNvSpPr>
            <p:nvPr/>
          </p:nvSpPr>
          <p:spPr bwMode="auto">
            <a:xfrm>
              <a:off x="1776" y="3216"/>
              <a:ext cx="19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45" name="Line 10"/>
            <p:cNvSpPr>
              <a:spLocks noChangeShapeType="1"/>
            </p:cNvSpPr>
            <p:nvPr/>
          </p:nvSpPr>
          <p:spPr bwMode="auto">
            <a:xfrm>
              <a:off x="1968" y="3120"/>
              <a:ext cx="19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46" name="Line 11"/>
            <p:cNvSpPr>
              <a:spLocks noChangeShapeType="1"/>
            </p:cNvSpPr>
            <p:nvPr/>
          </p:nvSpPr>
          <p:spPr bwMode="auto">
            <a:xfrm>
              <a:off x="2160" y="3024"/>
              <a:ext cx="19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47" name="Line 12"/>
            <p:cNvSpPr>
              <a:spLocks noChangeShapeType="1"/>
            </p:cNvSpPr>
            <p:nvPr/>
          </p:nvSpPr>
          <p:spPr bwMode="auto">
            <a:xfrm>
              <a:off x="2352" y="2352"/>
              <a:ext cx="144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48" name="Line 13"/>
            <p:cNvSpPr>
              <a:spLocks noChangeShapeType="1"/>
            </p:cNvSpPr>
            <p:nvPr/>
          </p:nvSpPr>
          <p:spPr bwMode="auto">
            <a:xfrm>
              <a:off x="2352" y="2352"/>
              <a:ext cx="0" cy="672"/>
            </a:xfrm>
            <a:prstGeom prst="line">
              <a:avLst/>
            </a:prstGeom>
            <a:noFill/>
            <a:ln w="476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49" name="Line 14"/>
            <p:cNvSpPr>
              <a:spLocks noChangeShapeType="1"/>
            </p:cNvSpPr>
            <p:nvPr/>
          </p:nvSpPr>
          <p:spPr bwMode="auto">
            <a:xfrm flipV="1">
              <a:off x="2160" y="3024"/>
              <a:ext cx="0" cy="9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0" name="Line 15"/>
            <p:cNvSpPr>
              <a:spLocks noChangeShapeType="1"/>
            </p:cNvSpPr>
            <p:nvPr/>
          </p:nvSpPr>
          <p:spPr bwMode="auto">
            <a:xfrm flipV="1">
              <a:off x="1968" y="3120"/>
              <a:ext cx="0" cy="9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1" name="Line 16"/>
            <p:cNvSpPr>
              <a:spLocks noChangeShapeType="1"/>
            </p:cNvSpPr>
            <p:nvPr/>
          </p:nvSpPr>
          <p:spPr bwMode="auto">
            <a:xfrm flipV="1">
              <a:off x="1776" y="3216"/>
              <a:ext cx="0" cy="19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2" name="Line 17"/>
            <p:cNvSpPr>
              <a:spLocks noChangeShapeType="1"/>
            </p:cNvSpPr>
            <p:nvPr/>
          </p:nvSpPr>
          <p:spPr bwMode="auto">
            <a:xfrm>
              <a:off x="2496" y="2256"/>
              <a:ext cx="24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3" name="Line 18"/>
            <p:cNvSpPr>
              <a:spLocks noChangeShapeType="1"/>
            </p:cNvSpPr>
            <p:nvPr/>
          </p:nvSpPr>
          <p:spPr bwMode="auto">
            <a:xfrm>
              <a:off x="2736" y="2160"/>
              <a:ext cx="43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4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144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5" name="Line 20"/>
            <p:cNvSpPr>
              <a:spLocks noChangeShapeType="1"/>
            </p:cNvSpPr>
            <p:nvPr/>
          </p:nvSpPr>
          <p:spPr bwMode="auto">
            <a:xfrm>
              <a:off x="3312" y="1296"/>
              <a:ext cx="144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6" name="Line 25"/>
            <p:cNvSpPr>
              <a:spLocks noChangeShapeType="1"/>
            </p:cNvSpPr>
            <p:nvPr/>
          </p:nvSpPr>
          <p:spPr bwMode="auto">
            <a:xfrm flipV="1">
              <a:off x="2496" y="2256"/>
              <a:ext cx="0" cy="9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7" name="Line 26"/>
            <p:cNvSpPr>
              <a:spLocks noChangeShapeType="1"/>
            </p:cNvSpPr>
            <p:nvPr/>
          </p:nvSpPr>
          <p:spPr bwMode="auto">
            <a:xfrm flipV="1">
              <a:off x="2736" y="2160"/>
              <a:ext cx="0" cy="9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8" name="Line 27"/>
            <p:cNvSpPr>
              <a:spLocks noChangeShapeType="1"/>
            </p:cNvSpPr>
            <p:nvPr/>
          </p:nvSpPr>
          <p:spPr bwMode="auto">
            <a:xfrm flipV="1">
              <a:off x="3168" y="2016"/>
              <a:ext cx="0" cy="14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59" name="Line 28"/>
            <p:cNvSpPr>
              <a:spLocks noChangeShapeType="1"/>
            </p:cNvSpPr>
            <p:nvPr/>
          </p:nvSpPr>
          <p:spPr bwMode="auto">
            <a:xfrm flipV="1">
              <a:off x="3312" y="1296"/>
              <a:ext cx="0" cy="720"/>
            </a:xfrm>
            <a:prstGeom prst="line">
              <a:avLst/>
            </a:prstGeom>
            <a:noFill/>
            <a:ln w="47625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6632" name="Text Box 29"/>
          <p:cNvSpPr txBox="1">
            <a:spLocks noChangeArrowheads="1"/>
          </p:cNvSpPr>
          <p:nvPr/>
        </p:nvSpPr>
        <p:spPr bwMode="auto">
          <a:xfrm>
            <a:off x="5562600" y="586740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 b="1">
                <a:solidFill>
                  <a:srgbClr val="000066"/>
                </a:solidFill>
                <a:latin typeface="Arial Rounded MT Bold" pitchFamily="34" charset="0"/>
              </a:rPr>
              <a:t>Tempo</a:t>
            </a:r>
          </a:p>
        </p:txBody>
      </p:sp>
      <p:sp>
        <p:nvSpPr>
          <p:cNvPr id="26633" name="Text Box 30"/>
          <p:cNvSpPr txBox="1">
            <a:spLocks noChangeArrowheads="1"/>
          </p:cNvSpPr>
          <p:nvPr/>
        </p:nvSpPr>
        <p:spPr bwMode="auto">
          <a:xfrm rot="-5400000">
            <a:off x="793" y="3606007"/>
            <a:ext cx="3630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600" b="1">
                <a:solidFill>
                  <a:srgbClr val="000066"/>
                </a:solidFill>
                <a:latin typeface="Arial Rounded MT Bold" pitchFamily="34" charset="0"/>
              </a:rPr>
              <a:t>Miglioramento performance / costo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2667000" y="2286000"/>
            <a:ext cx="2362200" cy="1752600"/>
            <a:chOff x="1728" y="1488"/>
            <a:chExt cx="1488" cy="1104"/>
          </a:xfrm>
        </p:grpSpPr>
        <p:sp>
          <p:nvSpPr>
            <p:cNvPr id="26640" name="Text Box 33"/>
            <p:cNvSpPr txBox="1">
              <a:spLocks noChangeArrowheads="1"/>
            </p:cNvSpPr>
            <p:nvPr/>
          </p:nvSpPr>
          <p:spPr bwMode="auto">
            <a:xfrm>
              <a:off x="1728" y="1488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800" b="1">
                  <a:latin typeface="Arial Rounded MT Bold" pitchFamily="34" charset="0"/>
                </a:rPr>
                <a:t>Radicale</a:t>
              </a:r>
            </a:p>
          </p:txBody>
        </p:sp>
        <p:sp>
          <p:nvSpPr>
            <p:cNvPr id="26641" name="Line 34"/>
            <p:cNvSpPr>
              <a:spLocks noChangeShapeType="1"/>
            </p:cNvSpPr>
            <p:nvPr/>
          </p:nvSpPr>
          <p:spPr bwMode="auto">
            <a:xfrm>
              <a:off x="1920" y="1728"/>
              <a:ext cx="33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42" name="Line 35"/>
            <p:cNvSpPr>
              <a:spLocks noChangeShapeType="1"/>
            </p:cNvSpPr>
            <p:nvPr/>
          </p:nvSpPr>
          <p:spPr bwMode="auto">
            <a:xfrm>
              <a:off x="2496" y="158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657600" y="3733800"/>
            <a:ext cx="3200400" cy="1295400"/>
            <a:chOff x="2304" y="2352"/>
            <a:chExt cx="2016" cy="816"/>
          </a:xfrm>
        </p:grpSpPr>
        <p:sp>
          <p:nvSpPr>
            <p:cNvPr id="26637" name="Text Box 31"/>
            <p:cNvSpPr txBox="1">
              <a:spLocks noChangeArrowheads="1"/>
            </p:cNvSpPr>
            <p:nvPr/>
          </p:nvSpPr>
          <p:spPr bwMode="auto">
            <a:xfrm>
              <a:off x="3216" y="2640"/>
              <a:ext cx="11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800" b="1">
                  <a:latin typeface="Arial Rounded MT Bold" pitchFamily="34" charset="0"/>
                </a:rPr>
                <a:t>Incrementale</a:t>
              </a:r>
            </a:p>
          </p:txBody>
        </p:sp>
        <p:sp>
          <p:nvSpPr>
            <p:cNvPr id="26638" name="Line 32"/>
            <p:cNvSpPr>
              <a:spLocks noChangeShapeType="1"/>
            </p:cNvSpPr>
            <p:nvPr/>
          </p:nvSpPr>
          <p:spPr bwMode="auto">
            <a:xfrm flipH="1">
              <a:off x="2304" y="2928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639" name="Line 36"/>
            <p:cNvSpPr>
              <a:spLocks noChangeShapeType="1"/>
            </p:cNvSpPr>
            <p:nvPr/>
          </p:nvSpPr>
          <p:spPr bwMode="auto">
            <a:xfrm flipH="1" flipV="1">
              <a:off x="3024" y="2352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6636" name="Text Box 40"/>
          <p:cNvSpPr txBox="1">
            <a:spLocks noChangeArrowheads="1"/>
          </p:cNvSpPr>
          <p:nvPr/>
        </p:nvSpPr>
        <p:spPr bwMode="auto">
          <a:xfrm>
            <a:off x="428625" y="357188"/>
            <a:ext cx="891540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434975" eaLnBrk="0" hangingPunct="0"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en-GB" sz="2800" b="1">
                <a:solidFill>
                  <a:schemeClr val="bg1"/>
                </a:solidFill>
                <a:latin typeface="Arial Rounded MT Bold" pitchFamily="34" charset="0"/>
              </a:rPr>
              <a:t>INNOVAZIONE RADICALE / INCREMENTALE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C74641-8426-4D98-A949-0CDDB981AD85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36588" y="1552575"/>
            <a:ext cx="6373812" cy="4902200"/>
            <a:chOff x="463" y="858"/>
            <a:chExt cx="3953" cy="3202"/>
          </a:xfrm>
        </p:grpSpPr>
        <p:sp>
          <p:nvSpPr>
            <p:cNvPr id="27675" name="Rectangle 7"/>
            <p:cNvSpPr>
              <a:spLocks noChangeArrowheads="1"/>
            </p:cNvSpPr>
            <p:nvPr/>
          </p:nvSpPr>
          <p:spPr bwMode="auto">
            <a:xfrm>
              <a:off x="1499" y="858"/>
              <a:ext cx="2914" cy="2719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27676" name="Text Box 8"/>
            <p:cNvSpPr txBox="1">
              <a:spLocks noChangeArrowheads="1"/>
            </p:cNvSpPr>
            <p:nvPr/>
          </p:nvSpPr>
          <p:spPr bwMode="auto">
            <a:xfrm>
              <a:off x="1756" y="3810"/>
              <a:ext cx="23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b="1">
                  <a:solidFill>
                    <a:srgbClr val="000066"/>
                  </a:solidFill>
                  <a:latin typeface="Arial" charset="0"/>
                </a:rPr>
                <a:t>Grado di novità per il mercato</a:t>
              </a:r>
            </a:p>
          </p:txBody>
        </p:sp>
        <p:sp>
          <p:nvSpPr>
            <p:cNvPr id="27677" name="Text Box 9"/>
            <p:cNvSpPr txBox="1">
              <a:spLocks noChangeArrowheads="1"/>
            </p:cNvSpPr>
            <p:nvPr/>
          </p:nvSpPr>
          <p:spPr bwMode="auto">
            <a:xfrm>
              <a:off x="1392" y="3624"/>
              <a:ext cx="29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600" b="1">
                  <a:solidFill>
                    <a:srgbClr val="000099"/>
                  </a:solidFill>
                  <a:latin typeface="Arial Black" pitchFamily="34" charset="0"/>
                </a:rPr>
                <a:t> </a:t>
              </a:r>
              <a:r>
                <a:rPr lang="en-GB" sz="1800" b="1">
                  <a:latin typeface="Arial" charset="0"/>
                </a:rPr>
                <a:t>Basso                                                     Alto</a:t>
              </a:r>
            </a:p>
          </p:txBody>
        </p:sp>
        <p:grpSp>
          <p:nvGrpSpPr>
            <p:cNvPr id="27678" name="Group 10"/>
            <p:cNvGrpSpPr>
              <a:grpSpLocks/>
            </p:cNvGrpSpPr>
            <p:nvPr/>
          </p:nvGrpSpPr>
          <p:grpSpPr bwMode="auto">
            <a:xfrm rot="-5400000">
              <a:off x="-519" y="2178"/>
              <a:ext cx="2408" cy="444"/>
              <a:chOff x="546" y="2803"/>
              <a:chExt cx="2269" cy="423"/>
            </a:xfrm>
          </p:grpSpPr>
          <p:sp>
            <p:nvSpPr>
              <p:cNvPr id="27686" name="Text Box 11"/>
              <p:cNvSpPr txBox="1">
                <a:spLocks noChangeArrowheads="1"/>
              </p:cNvSpPr>
              <p:nvPr/>
            </p:nvSpPr>
            <p:spPr bwMode="auto">
              <a:xfrm>
                <a:off x="622" y="2988"/>
                <a:ext cx="2193" cy="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b="1">
                    <a:solidFill>
                      <a:srgbClr val="000099"/>
                    </a:solidFill>
                    <a:latin typeface="Arial" charset="0"/>
                  </a:rPr>
                  <a:t>Grado di novità per l’impresa</a:t>
                </a:r>
              </a:p>
            </p:txBody>
          </p:sp>
          <p:sp>
            <p:nvSpPr>
              <p:cNvPr id="27687" name="Text Box 12"/>
              <p:cNvSpPr txBox="1">
                <a:spLocks noChangeArrowheads="1"/>
              </p:cNvSpPr>
              <p:nvPr/>
            </p:nvSpPr>
            <p:spPr bwMode="auto">
              <a:xfrm>
                <a:off x="546" y="2803"/>
                <a:ext cx="237" cy="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wrap="none">
                <a:spAutoFit/>
              </a:bodyPr>
              <a:lstStyle/>
              <a:p>
                <a:pPr eaLnBrk="0" hangingPunct="0"/>
                <a:endParaRPr lang="en-GB" sz="1400" b="1">
                  <a:solidFill>
                    <a:srgbClr val="000099"/>
                  </a:solidFill>
                  <a:latin typeface="Arial Black" pitchFamily="34" charset="0"/>
                </a:endParaRPr>
              </a:p>
            </p:txBody>
          </p:sp>
        </p:grpSp>
        <p:sp>
          <p:nvSpPr>
            <p:cNvPr id="27679" name="Text Box 13"/>
            <p:cNvSpPr txBox="1">
              <a:spLocks noChangeArrowheads="1"/>
            </p:cNvSpPr>
            <p:nvPr/>
          </p:nvSpPr>
          <p:spPr bwMode="auto">
            <a:xfrm>
              <a:off x="960" y="963"/>
              <a:ext cx="641" cy="2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800" b="1">
                  <a:latin typeface="Arial" charset="0"/>
                </a:rPr>
                <a:t>Alto</a:t>
              </a:r>
              <a:r>
                <a:rPr lang="en-GB" sz="1600" b="1">
                  <a:latin typeface="Arial" charset="0"/>
                </a:rPr>
                <a:t>	</a:t>
              </a: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endParaRPr lang="en-GB" sz="1600" b="1">
                <a:latin typeface="Arial" charset="0"/>
              </a:endParaRPr>
            </a:p>
            <a:p>
              <a:pPr eaLnBrk="0" hangingPunct="0"/>
              <a:r>
                <a:rPr lang="en-GB" sz="1600" b="1">
                  <a:latin typeface="Arial" charset="0"/>
                </a:rPr>
                <a:t>	</a:t>
              </a:r>
            </a:p>
            <a:p>
              <a:pPr eaLnBrk="0" hangingPunct="0"/>
              <a:r>
                <a:rPr lang="en-GB" sz="1800" b="1">
                  <a:latin typeface="Arial" charset="0"/>
                </a:rPr>
                <a:t>Basso</a:t>
              </a:r>
            </a:p>
          </p:txBody>
        </p:sp>
        <p:sp>
          <p:nvSpPr>
            <p:cNvPr id="27680" name="Line 14"/>
            <p:cNvSpPr>
              <a:spLocks noChangeShapeType="1"/>
            </p:cNvSpPr>
            <p:nvPr/>
          </p:nvSpPr>
          <p:spPr bwMode="auto">
            <a:xfrm>
              <a:off x="1968" y="3764"/>
              <a:ext cx="20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81" name="Line 15"/>
            <p:cNvSpPr>
              <a:spLocks noChangeShapeType="1"/>
            </p:cNvSpPr>
            <p:nvPr/>
          </p:nvSpPr>
          <p:spPr bwMode="auto">
            <a:xfrm flipV="1">
              <a:off x="1200" y="1197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82" name="Line 16"/>
            <p:cNvSpPr>
              <a:spLocks noChangeShapeType="1"/>
            </p:cNvSpPr>
            <p:nvPr/>
          </p:nvSpPr>
          <p:spPr bwMode="auto">
            <a:xfrm>
              <a:off x="1488" y="1922"/>
              <a:ext cx="2928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83" name="Line 17"/>
            <p:cNvSpPr>
              <a:spLocks noChangeShapeType="1"/>
            </p:cNvSpPr>
            <p:nvPr/>
          </p:nvSpPr>
          <p:spPr bwMode="auto">
            <a:xfrm>
              <a:off x="1488" y="2834"/>
              <a:ext cx="2928" cy="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84" name="Line 18"/>
            <p:cNvSpPr>
              <a:spLocks noChangeShapeType="1"/>
            </p:cNvSpPr>
            <p:nvPr/>
          </p:nvSpPr>
          <p:spPr bwMode="auto">
            <a:xfrm>
              <a:off x="2448" y="1010"/>
              <a:ext cx="0" cy="268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85" name="Line 19"/>
            <p:cNvSpPr>
              <a:spLocks noChangeShapeType="1"/>
            </p:cNvSpPr>
            <p:nvPr/>
          </p:nvSpPr>
          <p:spPr bwMode="auto">
            <a:xfrm>
              <a:off x="3408" y="1010"/>
              <a:ext cx="0" cy="268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7654" name="Rectangle 21"/>
          <p:cNvSpPr>
            <a:spLocks noChangeArrowheads="1"/>
          </p:cNvSpPr>
          <p:nvPr/>
        </p:nvSpPr>
        <p:spPr bwMode="auto">
          <a:xfrm>
            <a:off x="2000250" y="981075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it-IT" sz="2800" b="1">
                <a:solidFill>
                  <a:srgbClr val="000066"/>
                </a:solidFill>
                <a:latin typeface="Arial" charset="0"/>
              </a:rPr>
              <a:t>Le categorie dell’ Innovazione </a:t>
            </a:r>
            <a:endParaRPr lang="it-IT" sz="3200" b="1">
              <a:solidFill>
                <a:srgbClr val="000066"/>
              </a:solidFill>
              <a:latin typeface="Arial" charset="0"/>
            </a:endParaRP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362200" y="1828800"/>
            <a:ext cx="4572000" cy="3810000"/>
            <a:chOff x="1488" y="1152"/>
            <a:chExt cx="2880" cy="2400"/>
          </a:xfrm>
        </p:grpSpPr>
        <p:grpSp>
          <p:nvGrpSpPr>
            <p:cNvPr id="27657" name="Group 23"/>
            <p:cNvGrpSpPr>
              <a:grpSpLocks/>
            </p:cNvGrpSpPr>
            <p:nvPr/>
          </p:nvGrpSpPr>
          <p:grpSpPr bwMode="auto">
            <a:xfrm>
              <a:off x="1488" y="2064"/>
              <a:ext cx="1104" cy="768"/>
              <a:chOff x="1488" y="1920"/>
              <a:chExt cx="1104" cy="768"/>
            </a:xfrm>
          </p:grpSpPr>
          <p:sp>
            <p:nvSpPr>
              <p:cNvPr id="27673" name="Oval 24"/>
              <p:cNvSpPr>
                <a:spLocks noChangeArrowheads="1"/>
              </p:cNvSpPr>
              <p:nvPr/>
            </p:nvSpPr>
            <p:spPr bwMode="auto">
              <a:xfrm>
                <a:off x="1488" y="1920"/>
                <a:ext cx="1104" cy="76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7674" name="Rectangle 25"/>
              <p:cNvSpPr>
                <a:spLocks noChangeArrowheads="1"/>
              </p:cNvSpPr>
              <p:nvPr/>
            </p:nvSpPr>
            <p:spPr bwMode="auto">
              <a:xfrm>
                <a:off x="1531" y="2063"/>
                <a:ext cx="1052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Miglioramenti</a:t>
                </a:r>
              </a:p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pro / pro</a:t>
                </a:r>
              </a:p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esistenti</a:t>
                </a:r>
              </a:p>
            </p:txBody>
          </p:sp>
        </p:grpSp>
        <p:grpSp>
          <p:nvGrpSpPr>
            <p:cNvPr id="27658" name="Group 26"/>
            <p:cNvGrpSpPr>
              <a:grpSpLocks/>
            </p:cNvGrpSpPr>
            <p:nvPr/>
          </p:nvGrpSpPr>
          <p:grpSpPr bwMode="auto">
            <a:xfrm>
              <a:off x="1680" y="1200"/>
              <a:ext cx="1008" cy="624"/>
              <a:chOff x="1680" y="1056"/>
              <a:chExt cx="1008" cy="624"/>
            </a:xfrm>
          </p:grpSpPr>
          <p:sp>
            <p:nvSpPr>
              <p:cNvPr id="27671" name="Oval 27"/>
              <p:cNvSpPr>
                <a:spLocks noChangeArrowheads="1"/>
              </p:cNvSpPr>
              <p:nvPr/>
            </p:nvSpPr>
            <p:spPr bwMode="auto">
              <a:xfrm>
                <a:off x="1680" y="1056"/>
                <a:ext cx="1008" cy="624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7672" name="Rectangle 28"/>
              <p:cNvSpPr>
                <a:spLocks noChangeArrowheads="1"/>
              </p:cNvSpPr>
              <p:nvPr/>
            </p:nvSpPr>
            <p:spPr bwMode="auto">
              <a:xfrm>
                <a:off x="1728" y="1152"/>
                <a:ext cx="92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Nuove linee</a:t>
                </a:r>
              </a:p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di pro / pro</a:t>
                </a:r>
              </a:p>
            </p:txBody>
          </p:sp>
        </p:grpSp>
        <p:grpSp>
          <p:nvGrpSpPr>
            <p:cNvPr id="27659" name="Group 29"/>
            <p:cNvGrpSpPr>
              <a:grpSpLocks/>
            </p:cNvGrpSpPr>
            <p:nvPr/>
          </p:nvGrpSpPr>
          <p:grpSpPr bwMode="auto">
            <a:xfrm>
              <a:off x="2976" y="1920"/>
              <a:ext cx="1296" cy="672"/>
              <a:chOff x="2976" y="1872"/>
              <a:chExt cx="1296" cy="672"/>
            </a:xfrm>
          </p:grpSpPr>
          <p:sp>
            <p:nvSpPr>
              <p:cNvPr id="27669" name="Oval 30"/>
              <p:cNvSpPr>
                <a:spLocks noChangeArrowheads="1"/>
              </p:cNvSpPr>
              <p:nvPr/>
            </p:nvSpPr>
            <p:spPr bwMode="auto">
              <a:xfrm>
                <a:off x="2976" y="1872"/>
                <a:ext cx="1296" cy="67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7670" name="Rectangle 31"/>
              <p:cNvSpPr>
                <a:spLocks noChangeArrowheads="1"/>
              </p:cNvSpPr>
              <p:nvPr/>
            </p:nvSpPr>
            <p:spPr bwMode="auto">
              <a:xfrm>
                <a:off x="3004" y="1996"/>
                <a:ext cx="12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Integrazione di</a:t>
                </a:r>
              </a:p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pro/pro esistenti</a:t>
                </a:r>
              </a:p>
            </p:txBody>
          </p:sp>
        </p:grpSp>
        <p:grpSp>
          <p:nvGrpSpPr>
            <p:cNvPr id="27660" name="Group 32"/>
            <p:cNvGrpSpPr>
              <a:grpSpLocks/>
            </p:cNvGrpSpPr>
            <p:nvPr/>
          </p:nvGrpSpPr>
          <p:grpSpPr bwMode="auto">
            <a:xfrm>
              <a:off x="2928" y="2976"/>
              <a:ext cx="1405" cy="480"/>
              <a:chOff x="2928" y="2832"/>
              <a:chExt cx="1405" cy="480"/>
            </a:xfrm>
          </p:grpSpPr>
          <p:sp>
            <p:nvSpPr>
              <p:cNvPr id="27667" name="Oval 33"/>
              <p:cNvSpPr>
                <a:spLocks noChangeArrowheads="1"/>
              </p:cNvSpPr>
              <p:nvPr/>
            </p:nvSpPr>
            <p:spPr bwMode="auto">
              <a:xfrm>
                <a:off x="2928" y="2832"/>
                <a:ext cx="1392" cy="48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7668" name="Rectangle 34"/>
              <p:cNvSpPr>
                <a:spLocks noChangeArrowheads="1"/>
              </p:cNvSpPr>
              <p:nvPr/>
            </p:nvSpPr>
            <p:spPr bwMode="auto">
              <a:xfrm>
                <a:off x="2977" y="2958"/>
                <a:ext cx="13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Riposizionamento</a:t>
                </a:r>
              </a:p>
            </p:txBody>
          </p:sp>
        </p:grpSp>
        <p:grpSp>
          <p:nvGrpSpPr>
            <p:cNvPr id="27661" name="Group 35"/>
            <p:cNvGrpSpPr>
              <a:grpSpLocks/>
            </p:cNvGrpSpPr>
            <p:nvPr/>
          </p:nvGrpSpPr>
          <p:grpSpPr bwMode="auto">
            <a:xfrm>
              <a:off x="3264" y="1152"/>
              <a:ext cx="1104" cy="528"/>
              <a:chOff x="3264" y="1008"/>
              <a:chExt cx="1104" cy="528"/>
            </a:xfrm>
          </p:grpSpPr>
          <p:sp>
            <p:nvSpPr>
              <p:cNvPr id="27665" name="Oval 36"/>
              <p:cNvSpPr>
                <a:spLocks noChangeArrowheads="1"/>
              </p:cNvSpPr>
              <p:nvPr/>
            </p:nvSpPr>
            <p:spPr bwMode="auto">
              <a:xfrm>
                <a:off x="3264" y="1008"/>
                <a:ext cx="1104" cy="52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7666" name="Rectangle 37"/>
              <p:cNvSpPr>
                <a:spLocks noChangeArrowheads="1"/>
              </p:cNvSpPr>
              <p:nvPr/>
            </p:nvSpPr>
            <p:spPr bwMode="auto">
              <a:xfrm>
                <a:off x="3264" y="1104"/>
                <a:ext cx="109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Prodotti nuovi</a:t>
                </a:r>
              </a:p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in assoluto</a:t>
                </a:r>
              </a:p>
            </p:txBody>
          </p:sp>
        </p:grpSp>
        <p:grpSp>
          <p:nvGrpSpPr>
            <p:cNvPr id="27662" name="Group 38"/>
            <p:cNvGrpSpPr>
              <a:grpSpLocks/>
            </p:cNvGrpSpPr>
            <p:nvPr/>
          </p:nvGrpSpPr>
          <p:grpSpPr bwMode="auto">
            <a:xfrm>
              <a:off x="1632" y="3052"/>
              <a:ext cx="912" cy="500"/>
              <a:chOff x="1584" y="2880"/>
              <a:chExt cx="912" cy="500"/>
            </a:xfrm>
          </p:grpSpPr>
          <p:sp>
            <p:nvSpPr>
              <p:cNvPr id="27663" name="Oval 39"/>
              <p:cNvSpPr>
                <a:spLocks noChangeArrowheads="1"/>
              </p:cNvSpPr>
              <p:nvPr/>
            </p:nvSpPr>
            <p:spPr bwMode="auto">
              <a:xfrm>
                <a:off x="1584" y="2880"/>
                <a:ext cx="912" cy="48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27664" name="Rectangle 40"/>
              <p:cNvSpPr>
                <a:spLocks noChangeArrowheads="1"/>
              </p:cNvSpPr>
              <p:nvPr/>
            </p:nvSpPr>
            <p:spPr bwMode="auto">
              <a:xfrm>
                <a:off x="1651" y="2976"/>
                <a:ext cx="80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Riduzione</a:t>
                </a:r>
              </a:p>
              <a:p>
                <a:pPr algn="ctr" eaLnBrk="0" hangingPunct="0"/>
                <a:r>
                  <a:rPr lang="en-GB" sz="1800" b="1">
                    <a:solidFill>
                      <a:srgbClr val="000066"/>
                    </a:solidFill>
                    <a:latin typeface="Arial" charset="0"/>
                    <a:sym typeface="Wingdings" pitchFamily="2" charset="2"/>
                  </a:rPr>
                  <a:t>costi</a:t>
                </a:r>
              </a:p>
            </p:txBody>
          </p:sp>
        </p:grpSp>
      </p:grpSp>
      <p:sp>
        <p:nvSpPr>
          <p:cNvPr id="27656" name="Text Box 41"/>
          <p:cNvSpPr txBox="1">
            <a:spLocks noChangeArrowheads="1"/>
          </p:cNvSpPr>
          <p:nvPr/>
        </p:nvSpPr>
        <p:spPr bwMode="auto">
          <a:xfrm>
            <a:off x="334963" y="338138"/>
            <a:ext cx="4737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CHIMICA E INNOVAZIONE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3D2E24-21C0-459D-AB79-C5157C84BCB2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57188" y="2479675"/>
            <a:ext cx="2452687" cy="2286000"/>
            <a:chOff x="147" y="1344"/>
            <a:chExt cx="1545" cy="1440"/>
          </a:xfrm>
        </p:grpSpPr>
        <p:grpSp>
          <p:nvGrpSpPr>
            <p:cNvPr id="30739" name="Group 3"/>
            <p:cNvGrpSpPr>
              <a:grpSpLocks/>
            </p:cNvGrpSpPr>
            <p:nvPr/>
          </p:nvGrpSpPr>
          <p:grpSpPr bwMode="auto">
            <a:xfrm>
              <a:off x="1164" y="1344"/>
              <a:ext cx="528" cy="1440"/>
              <a:chOff x="960" y="1536"/>
              <a:chExt cx="528" cy="1440"/>
            </a:xfrm>
          </p:grpSpPr>
          <p:sp>
            <p:nvSpPr>
              <p:cNvPr id="30741" name="Line 4"/>
              <p:cNvSpPr>
                <a:spLocks noChangeShapeType="1"/>
              </p:cNvSpPr>
              <p:nvPr/>
            </p:nvSpPr>
            <p:spPr bwMode="auto">
              <a:xfrm>
                <a:off x="960" y="1536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42" name="Line 5"/>
              <p:cNvSpPr>
                <a:spLocks noChangeShapeType="1"/>
              </p:cNvSpPr>
              <p:nvPr/>
            </p:nvSpPr>
            <p:spPr bwMode="auto">
              <a:xfrm>
                <a:off x="960" y="1776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43" name="Line 6"/>
              <p:cNvSpPr>
                <a:spLocks noChangeShapeType="1"/>
              </p:cNvSpPr>
              <p:nvPr/>
            </p:nvSpPr>
            <p:spPr bwMode="auto">
              <a:xfrm>
                <a:off x="960" y="2016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44" name="Line 7"/>
              <p:cNvSpPr>
                <a:spLocks noChangeShapeType="1"/>
              </p:cNvSpPr>
              <p:nvPr/>
            </p:nvSpPr>
            <p:spPr bwMode="auto">
              <a:xfrm>
                <a:off x="960" y="2256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45" name="Line 8"/>
              <p:cNvSpPr>
                <a:spLocks noChangeShapeType="1"/>
              </p:cNvSpPr>
              <p:nvPr/>
            </p:nvSpPr>
            <p:spPr bwMode="auto">
              <a:xfrm>
                <a:off x="960" y="2496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46" name="Line 9"/>
              <p:cNvSpPr>
                <a:spLocks noChangeShapeType="1"/>
              </p:cNvSpPr>
              <p:nvPr/>
            </p:nvSpPr>
            <p:spPr bwMode="auto">
              <a:xfrm>
                <a:off x="960" y="2736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47" name="Line 10"/>
              <p:cNvSpPr>
                <a:spLocks noChangeShapeType="1"/>
              </p:cNvSpPr>
              <p:nvPr/>
            </p:nvSpPr>
            <p:spPr bwMode="auto">
              <a:xfrm>
                <a:off x="960" y="2976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30740" name="Text Box 11"/>
            <p:cNvSpPr txBox="1">
              <a:spLocks noChangeArrowheads="1"/>
            </p:cNvSpPr>
            <p:nvPr/>
          </p:nvSpPr>
          <p:spPr bwMode="auto">
            <a:xfrm>
              <a:off x="147" y="1691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>
                  <a:latin typeface="Arial Rounded MT Bold" pitchFamily="34" charset="0"/>
                </a:rPr>
                <a:t>Idee </a:t>
              </a:r>
            </a:p>
            <a:p>
              <a:pPr algn="ctr"/>
              <a:r>
                <a:rPr lang="it-IT" sz="2000" b="1">
                  <a:latin typeface="Arial Rounded MT Bold" pitchFamily="34" charset="0"/>
                </a:rPr>
                <a:t>Opportunità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543675" y="3259138"/>
            <a:ext cx="2100263" cy="701675"/>
            <a:chOff x="4044" y="1835"/>
            <a:chExt cx="1323" cy="442"/>
          </a:xfrm>
        </p:grpSpPr>
        <p:sp>
          <p:nvSpPr>
            <p:cNvPr id="30736" name="Line 13"/>
            <p:cNvSpPr>
              <a:spLocks noChangeShapeType="1"/>
            </p:cNvSpPr>
            <p:nvPr/>
          </p:nvSpPr>
          <p:spPr bwMode="auto">
            <a:xfrm>
              <a:off x="4044" y="2016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737" name="Line 14"/>
            <p:cNvSpPr>
              <a:spLocks noChangeShapeType="1"/>
            </p:cNvSpPr>
            <p:nvPr/>
          </p:nvSpPr>
          <p:spPr bwMode="auto">
            <a:xfrm>
              <a:off x="4044" y="2160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0738" name="Text Box 15"/>
            <p:cNvSpPr txBox="1">
              <a:spLocks noChangeArrowheads="1"/>
            </p:cNvSpPr>
            <p:nvPr/>
          </p:nvSpPr>
          <p:spPr bwMode="auto">
            <a:xfrm>
              <a:off x="4583" y="1835"/>
              <a:ext cx="7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>
                  <a:latin typeface="Arial Rounded MT Bold" pitchFamily="34" charset="0"/>
                </a:rPr>
                <a:t>Prodotti </a:t>
              </a:r>
            </a:p>
            <a:p>
              <a:pPr algn="ctr"/>
              <a:r>
                <a:rPr lang="it-IT" sz="2000" b="1">
                  <a:latin typeface="Arial Rounded MT Bold" pitchFamily="34" charset="0"/>
                </a:rPr>
                <a:t>Servizi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2643188" y="2251075"/>
            <a:ext cx="4967287" cy="3690938"/>
            <a:chOff x="1587" y="1200"/>
            <a:chExt cx="3129" cy="2325"/>
          </a:xfrm>
        </p:grpSpPr>
        <p:grpSp>
          <p:nvGrpSpPr>
            <p:cNvPr id="30729" name="Group 17"/>
            <p:cNvGrpSpPr>
              <a:grpSpLocks/>
            </p:cNvGrpSpPr>
            <p:nvPr/>
          </p:nvGrpSpPr>
          <p:grpSpPr bwMode="auto">
            <a:xfrm>
              <a:off x="1788" y="1200"/>
              <a:ext cx="2208" cy="1728"/>
              <a:chOff x="1056" y="1440"/>
              <a:chExt cx="2208" cy="1728"/>
            </a:xfrm>
          </p:grpSpPr>
          <p:sp>
            <p:nvSpPr>
              <p:cNvPr id="30734" name="AutoShape 18"/>
              <p:cNvSpPr>
                <a:spLocks noChangeArrowheads="1"/>
              </p:cNvSpPr>
              <p:nvPr/>
            </p:nvSpPr>
            <p:spPr bwMode="auto">
              <a:xfrm rot="5400000">
                <a:off x="1248" y="1248"/>
                <a:ext cx="1728" cy="2112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0735" name="Rectangle 19"/>
              <p:cNvSpPr>
                <a:spLocks noChangeArrowheads="1"/>
              </p:cNvSpPr>
              <p:nvPr/>
            </p:nvSpPr>
            <p:spPr bwMode="auto">
              <a:xfrm>
                <a:off x="2544" y="2112"/>
                <a:ext cx="720" cy="38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0730" name="Group 20"/>
            <p:cNvGrpSpPr>
              <a:grpSpLocks/>
            </p:cNvGrpSpPr>
            <p:nvPr/>
          </p:nvGrpSpPr>
          <p:grpSpPr bwMode="auto">
            <a:xfrm>
              <a:off x="1587" y="2959"/>
              <a:ext cx="3129" cy="566"/>
              <a:chOff x="1587" y="2959"/>
              <a:chExt cx="3129" cy="566"/>
            </a:xfrm>
          </p:grpSpPr>
          <p:sp>
            <p:nvSpPr>
              <p:cNvPr id="30731" name="Line 21"/>
              <p:cNvSpPr>
                <a:spLocks noChangeShapeType="1"/>
              </p:cNvSpPr>
              <p:nvPr/>
            </p:nvSpPr>
            <p:spPr bwMode="auto">
              <a:xfrm>
                <a:off x="1596" y="3216"/>
                <a:ext cx="31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30732" name="Text Box 22"/>
              <p:cNvSpPr txBox="1">
                <a:spLocks noChangeArrowheads="1"/>
              </p:cNvSpPr>
              <p:nvPr/>
            </p:nvSpPr>
            <p:spPr bwMode="auto">
              <a:xfrm>
                <a:off x="1587" y="3275"/>
                <a:ext cx="312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>
                    <a:latin typeface="Arial Rounded MT Bold" pitchFamily="34" charset="0"/>
                  </a:rPr>
                  <a:t>Aumento rigore dei criteri di selezione </a:t>
                </a:r>
              </a:p>
            </p:txBody>
          </p:sp>
          <p:sp>
            <p:nvSpPr>
              <p:cNvPr id="30733" name="Text Box 23"/>
              <p:cNvSpPr txBox="1">
                <a:spLocks noChangeArrowheads="1"/>
              </p:cNvSpPr>
              <p:nvPr/>
            </p:nvSpPr>
            <p:spPr bwMode="auto">
              <a:xfrm>
                <a:off x="4016" y="2959"/>
                <a:ext cx="68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it-IT" sz="2000" b="1">
                    <a:latin typeface="Arial Rounded MT Bold" pitchFamily="34" charset="0"/>
                  </a:rPr>
                  <a:t>Tempo</a:t>
                </a:r>
                <a:r>
                  <a:rPr lang="it-IT" sz="1800" b="1">
                    <a:latin typeface="Arial Rounded MT Bold" pitchFamily="34" charset="0"/>
                  </a:rPr>
                  <a:t> </a:t>
                </a:r>
              </a:p>
            </p:txBody>
          </p:sp>
        </p:grpSp>
      </p:grpSp>
      <p:sp>
        <p:nvSpPr>
          <p:cNvPr id="30728" name="Text Box 24"/>
          <p:cNvSpPr txBox="1">
            <a:spLocks noChangeArrowheads="1"/>
          </p:cNvSpPr>
          <p:nvPr/>
        </p:nvSpPr>
        <p:spPr bwMode="auto">
          <a:xfrm>
            <a:off x="411163" y="338138"/>
            <a:ext cx="5732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L’ IMBUTO DELL’INNOVAZIONE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D41102-A55D-410F-9329-3F97EDCF1B54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1749" name="Group 2"/>
          <p:cNvGrpSpPr>
            <a:grpSpLocks/>
          </p:cNvGrpSpPr>
          <p:nvPr/>
        </p:nvGrpSpPr>
        <p:grpSpPr bwMode="auto">
          <a:xfrm>
            <a:off x="1268413" y="990600"/>
            <a:ext cx="5056187" cy="3006725"/>
            <a:chOff x="798" y="624"/>
            <a:chExt cx="3328" cy="2073"/>
          </a:xfrm>
        </p:grpSpPr>
        <p:sp>
          <p:nvSpPr>
            <p:cNvPr id="31759" name="Rectangle 3"/>
            <p:cNvSpPr>
              <a:spLocks noChangeArrowheads="1"/>
            </p:cNvSpPr>
            <p:nvPr/>
          </p:nvSpPr>
          <p:spPr bwMode="auto">
            <a:xfrm>
              <a:off x="1555" y="741"/>
              <a:ext cx="2571" cy="1688"/>
            </a:xfrm>
            <a:prstGeom prst="rect">
              <a:avLst/>
            </a:prstGeom>
            <a:solidFill>
              <a:srgbClr val="0099CC">
                <a:alpha val="50195"/>
              </a:srgbClr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1760" name="Freeform 4"/>
            <p:cNvSpPr>
              <a:spLocks/>
            </p:cNvSpPr>
            <p:nvPr/>
          </p:nvSpPr>
          <p:spPr bwMode="auto">
            <a:xfrm>
              <a:off x="1584" y="768"/>
              <a:ext cx="2542" cy="1601"/>
            </a:xfrm>
            <a:custGeom>
              <a:avLst/>
              <a:gdLst>
                <a:gd name="T0" fmla="*/ 0 w 3984"/>
                <a:gd name="T1" fmla="*/ 0 h 2304"/>
                <a:gd name="T2" fmla="*/ 50 w 3984"/>
                <a:gd name="T3" fmla="*/ 338 h 2304"/>
                <a:gd name="T4" fmla="*/ 112 w 3984"/>
                <a:gd name="T5" fmla="*/ 548 h 2304"/>
                <a:gd name="T6" fmla="*/ 249 w 3984"/>
                <a:gd name="T7" fmla="*/ 709 h 2304"/>
                <a:gd name="T8" fmla="*/ 511 w 3984"/>
                <a:gd name="T9" fmla="*/ 757 h 2304"/>
                <a:gd name="T10" fmla="*/ 1035 w 3984"/>
                <a:gd name="T11" fmla="*/ 773 h 2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84"/>
                <a:gd name="T19" fmla="*/ 0 h 2304"/>
                <a:gd name="T20" fmla="*/ 3984 w 3984"/>
                <a:gd name="T21" fmla="*/ 2304 h 2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84" h="2304">
                  <a:moveTo>
                    <a:pt x="0" y="0"/>
                  </a:moveTo>
                  <a:cubicBezTo>
                    <a:pt x="60" y="368"/>
                    <a:pt x="120" y="736"/>
                    <a:pt x="192" y="1008"/>
                  </a:cubicBezTo>
                  <a:cubicBezTo>
                    <a:pt x="264" y="1280"/>
                    <a:pt x="304" y="1448"/>
                    <a:pt x="432" y="1632"/>
                  </a:cubicBezTo>
                  <a:cubicBezTo>
                    <a:pt x="560" y="1816"/>
                    <a:pt x="704" y="2008"/>
                    <a:pt x="960" y="2112"/>
                  </a:cubicBezTo>
                  <a:cubicBezTo>
                    <a:pt x="1216" y="2216"/>
                    <a:pt x="1464" y="2224"/>
                    <a:pt x="1968" y="2256"/>
                  </a:cubicBezTo>
                  <a:cubicBezTo>
                    <a:pt x="2472" y="2288"/>
                    <a:pt x="3648" y="2296"/>
                    <a:pt x="3984" y="2304"/>
                  </a:cubicBezTo>
                </a:path>
              </a:pathLst>
            </a:custGeom>
            <a:noFill/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761" name="Text Box 5"/>
            <p:cNvSpPr txBox="1">
              <a:spLocks noChangeArrowheads="1"/>
            </p:cNvSpPr>
            <p:nvPr/>
          </p:nvSpPr>
          <p:spPr bwMode="auto">
            <a:xfrm>
              <a:off x="798" y="1276"/>
              <a:ext cx="70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800" b="1">
                  <a:latin typeface="Arial Rounded MT Bold" pitchFamily="34" charset="0"/>
                </a:rPr>
                <a:t>Numero</a:t>
              </a:r>
            </a:p>
            <a:p>
              <a:pPr algn="ctr"/>
              <a:r>
                <a:rPr lang="it-IT" sz="1800" b="1">
                  <a:latin typeface="Arial Rounded MT Bold" pitchFamily="34" charset="0"/>
                </a:rPr>
                <a:t>Idee</a:t>
              </a:r>
            </a:p>
          </p:txBody>
        </p:sp>
        <p:sp>
          <p:nvSpPr>
            <p:cNvPr id="31762" name="Text Box 6"/>
            <p:cNvSpPr txBox="1">
              <a:spLocks noChangeArrowheads="1"/>
            </p:cNvSpPr>
            <p:nvPr/>
          </p:nvSpPr>
          <p:spPr bwMode="auto">
            <a:xfrm>
              <a:off x="1006" y="624"/>
              <a:ext cx="557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b="1">
                  <a:latin typeface="Arial Rounded MT Bold" pitchFamily="34" charset="0"/>
                </a:rPr>
                <a:t>100 %</a:t>
              </a:r>
            </a:p>
          </p:txBody>
        </p:sp>
        <p:sp>
          <p:nvSpPr>
            <p:cNvPr id="31763" name="Text Box 7"/>
            <p:cNvSpPr txBox="1">
              <a:spLocks noChangeArrowheads="1"/>
            </p:cNvSpPr>
            <p:nvPr/>
          </p:nvSpPr>
          <p:spPr bwMode="auto">
            <a:xfrm>
              <a:off x="3895" y="2423"/>
              <a:ext cx="177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000" b="1">
                  <a:latin typeface="Arial" charset="0"/>
                </a:rPr>
                <a:t>t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200400"/>
            <a:ext cx="8405813" cy="1752600"/>
            <a:chOff x="240" y="2160"/>
            <a:chExt cx="5376" cy="1104"/>
          </a:xfrm>
        </p:grpSpPr>
        <p:sp>
          <p:nvSpPr>
            <p:cNvPr id="31754" name="Line 9"/>
            <p:cNvSpPr>
              <a:spLocks noChangeShapeType="1"/>
            </p:cNvSpPr>
            <p:nvPr/>
          </p:nvSpPr>
          <p:spPr bwMode="auto">
            <a:xfrm flipH="1">
              <a:off x="4222" y="2390"/>
              <a:ext cx="38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1755" name="Oval 10"/>
            <p:cNvSpPr>
              <a:spLocks noChangeArrowheads="1"/>
            </p:cNvSpPr>
            <p:nvPr/>
          </p:nvSpPr>
          <p:spPr bwMode="auto">
            <a:xfrm>
              <a:off x="4512" y="2160"/>
              <a:ext cx="816" cy="432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1756" name="Rectangle 11"/>
            <p:cNvSpPr>
              <a:spLocks noChangeArrowheads="1"/>
            </p:cNvSpPr>
            <p:nvPr/>
          </p:nvSpPr>
          <p:spPr bwMode="auto">
            <a:xfrm>
              <a:off x="240" y="2688"/>
              <a:ext cx="5376" cy="57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1757" name="Text Box 12"/>
            <p:cNvSpPr txBox="1">
              <a:spLocks noChangeArrowheads="1"/>
            </p:cNvSpPr>
            <p:nvPr/>
          </p:nvSpPr>
          <p:spPr bwMode="auto">
            <a:xfrm>
              <a:off x="4656" y="2256"/>
              <a:ext cx="6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FF0000"/>
                  </a:solidFill>
                  <a:latin typeface="Arial Rounded MT Bold" pitchFamily="34" charset="0"/>
                </a:rPr>
                <a:t>1 - 3 %</a:t>
              </a:r>
            </a:p>
          </p:txBody>
        </p:sp>
        <p:sp>
          <p:nvSpPr>
            <p:cNvPr id="31758" name="Rectangle 13"/>
            <p:cNvSpPr>
              <a:spLocks noChangeArrowheads="1"/>
            </p:cNvSpPr>
            <p:nvPr/>
          </p:nvSpPr>
          <p:spPr bwMode="auto">
            <a:xfrm>
              <a:off x="240" y="2698"/>
              <a:ext cx="51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buFont typeface="Wingdings" pitchFamily="2" charset="2"/>
                <a:buNone/>
              </a:pPr>
              <a:r>
                <a:rPr lang="en-GB" b="1">
                  <a:solidFill>
                    <a:schemeClr val="bg1"/>
                  </a:solidFill>
                  <a:latin typeface="Arial Rounded MT Bold" pitchFamily="34" charset="0"/>
                  <a:sym typeface="Wingdings" pitchFamily="2" charset="2"/>
                </a:rPr>
                <a:t>Mediamente solo l’ 1 – 3 % dell’idee generate produce </a:t>
              </a:r>
            </a:p>
            <a:p>
              <a:pPr eaLnBrk="0" hangingPunct="0">
                <a:buFont typeface="Wingdings" pitchFamily="2" charset="2"/>
                <a:buNone/>
              </a:pPr>
              <a:r>
                <a:rPr lang="en-GB" b="1">
                  <a:solidFill>
                    <a:schemeClr val="bg1"/>
                  </a:solidFill>
                  <a:latin typeface="Arial Rounded MT Bold" pitchFamily="34" charset="0"/>
                  <a:sym typeface="Wingdings" pitchFamily="2" charset="2"/>
                </a:rPr>
                <a:t>Innovazione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81000" y="4984750"/>
            <a:ext cx="8405813" cy="1339850"/>
            <a:chOff x="240" y="3284"/>
            <a:chExt cx="5376" cy="844"/>
          </a:xfrm>
        </p:grpSpPr>
        <p:sp>
          <p:nvSpPr>
            <p:cNvPr id="31752" name="Rectangle 15"/>
            <p:cNvSpPr>
              <a:spLocks noChangeArrowheads="1"/>
            </p:cNvSpPr>
            <p:nvPr/>
          </p:nvSpPr>
          <p:spPr bwMode="auto">
            <a:xfrm>
              <a:off x="240" y="3312"/>
              <a:ext cx="5376" cy="81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1753" name="Rectangle 16"/>
            <p:cNvSpPr>
              <a:spLocks noChangeArrowheads="1"/>
            </p:cNvSpPr>
            <p:nvPr/>
          </p:nvSpPr>
          <p:spPr bwMode="auto">
            <a:xfrm>
              <a:off x="240" y="3284"/>
              <a:ext cx="525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>
                  <a:solidFill>
                    <a:schemeClr val="bg1"/>
                  </a:solidFill>
                  <a:latin typeface="Arial Rounded MT Bold" pitchFamily="34" charset="0"/>
                  <a:sym typeface="Wingdings" pitchFamily="2" charset="2"/>
                </a:rPr>
                <a:t>Mediamente il 75 % dell’ Innovazione fallisce per motivi </a:t>
              </a:r>
            </a:p>
            <a:p>
              <a:pPr eaLnBrk="0" hangingPunct="0"/>
              <a:r>
                <a:rPr lang="en-GB" b="1">
                  <a:solidFill>
                    <a:schemeClr val="bg1"/>
                  </a:solidFill>
                  <a:latin typeface="Arial Rounded MT Bold" pitchFamily="34" charset="0"/>
                  <a:sym typeface="Wingdings" pitchFamily="2" charset="2"/>
                </a:rPr>
                <a:t>strategici e di marketing e non per motivi tecnologici -</a:t>
              </a:r>
            </a:p>
            <a:p>
              <a:pPr eaLnBrk="0" hangingPunct="0"/>
              <a:r>
                <a:rPr lang="en-GB" b="1">
                  <a:solidFill>
                    <a:schemeClr val="bg1"/>
                  </a:solidFill>
                  <a:latin typeface="Arial Rounded MT Bold" pitchFamily="34" charset="0"/>
                  <a:sym typeface="Wingdings" pitchFamily="2" charset="2"/>
                </a:rPr>
                <a:t>scientifici </a:t>
              </a:r>
              <a:endParaRPr lang="en-GB" b="1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64B5ED-E737-448B-99C9-3209BB4E352B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23850" y="1125538"/>
            <a:ext cx="8458200" cy="1295400"/>
            <a:chOff x="192" y="624"/>
            <a:chExt cx="5328" cy="816"/>
          </a:xfrm>
        </p:grpSpPr>
        <p:grpSp>
          <p:nvGrpSpPr>
            <p:cNvPr id="32821" name="Group 7"/>
            <p:cNvGrpSpPr>
              <a:grpSpLocks/>
            </p:cNvGrpSpPr>
            <p:nvPr/>
          </p:nvGrpSpPr>
          <p:grpSpPr bwMode="auto">
            <a:xfrm>
              <a:off x="4377" y="1008"/>
              <a:ext cx="1143" cy="432"/>
              <a:chOff x="4425" y="960"/>
              <a:chExt cx="1143" cy="432"/>
            </a:xfrm>
          </p:grpSpPr>
          <p:sp>
            <p:nvSpPr>
              <p:cNvPr id="32833" name="Rectangle 8"/>
              <p:cNvSpPr>
                <a:spLocks noChangeArrowheads="1"/>
              </p:cNvSpPr>
              <p:nvPr/>
            </p:nvSpPr>
            <p:spPr bwMode="auto">
              <a:xfrm>
                <a:off x="4617" y="960"/>
                <a:ext cx="951" cy="43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it-IT" sz="2000" b="1">
                    <a:latin typeface="Arial" charset="0"/>
                  </a:rPr>
                  <a:t>Mercato</a:t>
                </a:r>
              </a:p>
            </p:txBody>
          </p:sp>
          <p:sp>
            <p:nvSpPr>
              <p:cNvPr id="32834" name="AutoShape 9"/>
              <p:cNvSpPr>
                <a:spLocks noChangeArrowheads="1"/>
              </p:cNvSpPr>
              <p:nvPr/>
            </p:nvSpPr>
            <p:spPr bwMode="auto">
              <a:xfrm>
                <a:off x="4425" y="1056"/>
                <a:ext cx="190" cy="288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80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32822" name="Rectangle 10"/>
            <p:cNvSpPr>
              <a:spLocks noChangeArrowheads="1"/>
            </p:cNvSpPr>
            <p:nvPr/>
          </p:nvSpPr>
          <p:spPr bwMode="auto">
            <a:xfrm>
              <a:off x="1392" y="624"/>
              <a:ext cx="37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it-IT" b="1">
                  <a:solidFill>
                    <a:srgbClr val="FF0000"/>
                  </a:solidFill>
                  <a:latin typeface="Arial" charset="0"/>
                </a:rPr>
                <a:t>Dal modello lineare </a:t>
              </a:r>
              <a:r>
                <a:rPr lang="it-IT" b="1" i="1">
                  <a:solidFill>
                    <a:srgbClr val="000066"/>
                  </a:solidFill>
                  <a:latin typeface="Arial" charset="0"/>
                </a:rPr>
                <a:t>(science push)</a:t>
              </a:r>
            </a:p>
          </p:txBody>
        </p:sp>
        <p:grpSp>
          <p:nvGrpSpPr>
            <p:cNvPr id="32823" name="Group 11"/>
            <p:cNvGrpSpPr>
              <a:grpSpLocks/>
            </p:cNvGrpSpPr>
            <p:nvPr/>
          </p:nvGrpSpPr>
          <p:grpSpPr bwMode="auto">
            <a:xfrm>
              <a:off x="3273" y="1008"/>
              <a:ext cx="1178" cy="432"/>
              <a:chOff x="3321" y="960"/>
              <a:chExt cx="1178" cy="432"/>
            </a:xfrm>
          </p:grpSpPr>
          <p:sp>
            <p:nvSpPr>
              <p:cNvPr id="32831" name="AutoShape 12"/>
              <p:cNvSpPr>
                <a:spLocks noChangeArrowheads="1"/>
              </p:cNvSpPr>
              <p:nvPr/>
            </p:nvSpPr>
            <p:spPr bwMode="auto">
              <a:xfrm>
                <a:off x="3321" y="1056"/>
                <a:ext cx="190" cy="288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80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2832" name="Rectangle 13"/>
              <p:cNvSpPr>
                <a:spLocks noChangeArrowheads="1"/>
              </p:cNvSpPr>
              <p:nvPr/>
            </p:nvSpPr>
            <p:spPr bwMode="auto">
              <a:xfrm>
                <a:off x="3513" y="960"/>
                <a:ext cx="986" cy="43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it-IT" sz="2000" b="1">
                    <a:latin typeface="Arial" charset="0"/>
                  </a:rPr>
                  <a:t>Produzione</a:t>
                </a:r>
              </a:p>
            </p:txBody>
          </p:sp>
        </p:grpSp>
        <p:grpSp>
          <p:nvGrpSpPr>
            <p:cNvPr id="32824" name="Group 14"/>
            <p:cNvGrpSpPr>
              <a:grpSpLocks/>
            </p:cNvGrpSpPr>
            <p:nvPr/>
          </p:nvGrpSpPr>
          <p:grpSpPr bwMode="auto">
            <a:xfrm>
              <a:off x="2208" y="1008"/>
              <a:ext cx="1143" cy="432"/>
              <a:chOff x="2256" y="960"/>
              <a:chExt cx="1143" cy="432"/>
            </a:xfrm>
          </p:grpSpPr>
          <p:sp>
            <p:nvSpPr>
              <p:cNvPr id="32829" name="AutoShape 15"/>
              <p:cNvSpPr>
                <a:spLocks noChangeArrowheads="1"/>
              </p:cNvSpPr>
              <p:nvPr/>
            </p:nvSpPr>
            <p:spPr bwMode="auto">
              <a:xfrm>
                <a:off x="2256" y="1056"/>
                <a:ext cx="190" cy="288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80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2830" name="Rectangle 16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951" cy="43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it-IT" sz="2000" b="1">
                    <a:latin typeface="Arial" charset="0"/>
                  </a:rPr>
                  <a:t>Proget.</a:t>
                </a:r>
              </a:p>
            </p:txBody>
          </p:sp>
        </p:grpSp>
        <p:grpSp>
          <p:nvGrpSpPr>
            <p:cNvPr id="32825" name="Group 17"/>
            <p:cNvGrpSpPr>
              <a:grpSpLocks/>
            </p:cNvGrpSpPr>
            <p:nvPr/>
          </p:nvGrpSpPr>
          <p:grpSpPr bwMode="auto">
            <a:xfrm>
              <a:off x="1104" y="1008"/>
              <a:ext cx="1178" cy="432"/>
              <a:chOff x="1152" y="960"/>
              <a:chExt cx="1178" cy="432"/>
            </a:xfrm>
          </p:grpSpPr>
          <p:sp>
            <p:nvSpPr>
              <p:cNvPr id="32827" name="AutoShape 18"/>
              <p:cNvSpPr>
                <a:spLocks noChangeArrowheads="1"/>
              </p:cNvSpPr>
              <p:nvPr/>
            </p:nvSpPr>
            <p:spPr bwMode="auto">
              <a:xfrm>
                <a:off x="1152" y="1056"/>
                <a:ext cx="190" cy="288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80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2828" name="Rectangle 19"/>
              <p:cNvSpPr>
                <a:spLocks noChangeArrowheads="1"/>
              </p:cNvSpPr>
              <p:nvPr/>
            </p:nvSpPr>
            <p:spPr bwMode="auto">
              <a:xfrm>
                <a:off x="1344" y="960"/>
                <a:ext cx="986" cy="432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it-IT" sz="2000" b="1">
                    <a:latin typeface="Arial" charset="0"/>
                  </a:rPr>
                  <a:t>Sviluppo</a:t>
                </a:r>
              </a:p>
            </p:txBody>
          </p:sp>
        </p:grpSp>
        <p:sp>
          <p:nvSpPr>
            <p:cNvPr id="32826" name="Rectangle 20"/>
            <p:cNvSpPr>
              <a:spLocks noChangeArrowheads="1"/>
            </p:cNvSpPr>
            <p:nvPr/>
          </p:nvSpPr>
          <p:spPr bwMode="auto">
            <a:xfrm>
              <a:off x="192" y="1008"/>
              <a:ext cx="951" cy="43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it-IT" sz="2000" b="1">
                  <a:latin typeface="Arial" charset="0"/>
                </a:rPr>
                <a:t>Ricerca</a:t>
              </a:r>
            </a:p>
          </p:txBody>
        </p:sp>
      </p:grpSp>
      <p:sp>
        <p:nvSpPr>
          <p:cNvPr id="32774" name="Text Box 21"/>
          <p:cNvSpPr txBox="1">
            <a:spLocks noChangeArrowheads="1"/>
          </p:cNvSpPr>
          <p:nvPr/>
        </p:nvSpPr>
        <p:spPr bwMode="auto">
          <a:xfrm>
            <a:off x="468313" y="333375"/>
            <a:ext cx="55626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434975" eaLnBrk="0" hangingPunct="0"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en-GB" sz="2800" b="1">
                <a:solidFill>
                  <a:schemeClr val="bg1"/>
                </a:solidFill>
                <a:latin typeface="Arial Rounded MT Bold" pitchFamily="34" charset="0"/>
              </a:rPr>
              <a:t>MODELLI  ORGANIZZATIVI</a:t>
            </a:r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334963" y="2700338"/>
            <a:ext cx="8451850" cy="3657600"/>
            <a:chOff x="96" y="1632"/>
            <a:chExt cx="5568" cy="2304"/>
          </a:xfrm>
        </p:grpSpPr>
        <p:sp>
          <p:nvSpPr>
            <p:cNvPr id="32778" name="Line 23"/>
            <p:cNvSpPr>
              <a:spLocks noChangeShapeType="1"/>
            </p:cNvSpPr>
            <p:nvPr/>
          </p:nvSpPr>
          <p:spPr bwMode="auto">
            <a:xfrm>
              <a:off x="5280" y="3072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779" name="Rectangle 24"/>
            <p:cNvSpPr>
              <a:spLocks noChangeArrowheads="1"/>
            </p:cNvSpPr>
            <p:nvPr/>
          </p:nvSpPr>
          <p:spPr bwMode="auto">
            <a:xfrm>
              <a:off x="1296" y="1632"/>
              <a:ext cx="4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it-IT" b="1">
                  <a:solidFill>
                    <a:srgbClr val="FF0000"/>
                  </a:solidFill>
                  <a:latin typeface="Arial" charset="0"/>
                </a:rPr>
                <a:t>Al modello non lineare </a:t>
              </a:r>
              <a:r>
                <a:rPr lang="it-IT" b="1" i="1">
                  <a:solidFill>
                    <a:srgbClr val="000066"/>
                  </a:solidFill>
                  <a:latin typeface="Arial" charset="0"/>
                </a:rPr>
                <a:t>(demand pull)</a:t>
              </a:r>
            </a:p>
          </p:txBody>
        </p:sp>
        <p:sp>
          <p:nvSpPr>
            <p:cNvPr id="32780" name="AutoShape 25"/>
            <p:cNvSpPr>
              <a:spLocks noChangeArrowheads="1"/>
            </p:cNvSpPr>
            <p:nvPr/>
          </p:nvSpPr>
          <p:spPr bwMode="auto">
            <a:xfrm>
              <a:off x="4656" y="2784"/>
              <a:ext cx="188" cy="2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8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2781" name="Rectangle 26"/>
            <p:cNvSpPr>
              <a:spLocks noChangeArrowheads="1"/>
            </p:cNvSpPr>
            <p:nvPr/>
          </p:nvSpPr>
          <p:spPr bwMode="auto">
            <a:xfrm>
              <a:off x="4848" y="2688"/>
              <a:ext cx="816" cy="40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it-IT" sz="2000" b="1">
                  <a:latin typeface="Arial" charset="0"/>
                </a:rPr>
                <a:t>Mercato</a:t>
              </a:r>
            </a:p>
          </p:txBody>
        </p:sp>
        <p:sp>
          <p:nvSpPr>
            <p:cNvPr id="32782" name="Rectangle 27"/>
            <p:cNvSpPr>
              <a:spLocks noChangeArrowheads="1"/>
            </p:cNvSpPr>
            <p:nvPr/>
          </p:nvSpPr>
          <p:spPr bwMode="auto">
            <a:xfrm>
              <a:off x="3744" y="2688"/>
              <a:ext cx="943" cy="40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it-IT" sz="2000" b="1">
                  <a:latin typeface="Arial" charset="0"/>
                </a:rPr>
                <a:t>Produzione </a:t>
              </a:r>
            </a:p>
          </p:txBody>
        </p:sp>
        <p:sp>
          <p:nvSpPr>
            <p:cNvPr id="32783" name="Line 28"/>
            <p:cNvSpPr>
              <a:spLocks noChangeShapeType="1"/>
            </p:cNvSpPr>
            <p:nvPr/>
          </p:nvSpPr>
          <p:spPr bwMode="auto">
            <a:xfrm>
              <a:off x="2304" y="3840"/>
              <a:ext cx="19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784" name="Line 29"/>
            <p:cNvSpPr>
              <a:spLocks noChangeShapeType="1"/>
            </p:cNvSpPr>
            <p:nvPr/>
          </p:nvSpPr>
          <p:spPr bwMode="auto">
            <a:xfrm flipV="1">
              <a:off x="4272" y="3072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32785" name="Line 30"/>
            <p:cNvSpPr>
              <a:spLocks noChangeShapeType="1"/>
            </p:cNvSpPr>
            <p:nvPr/>
          </p:nvSpPr>
          <p:spPr bwMode="auto">
            <a:xfrm flipV="1">
              <a:off x="2304" y="364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it-IT"/>
            </a:p>
          </p:txBody>
        </p:sp>
        <p:grpSp>
          <p:nvGrpSpPr>
            <p:cNvPr id="32786" name="Group 31"/>
            <p:cNvGrpSpPr>
              <a:grpSpLocks/>
            </p:cNvGrpSpPr>
            <p:nvPr/>
          </p:nvGrpSpPr>
          <p:grpSpPr bwMode="auto">
            <a:xfrm>
              <a:off x="864" y="2095"/>
              <a:ext cx="2688" cy="1601"/>
              <a:chOff x="864" y="1183"/>
              <a:chExt cx="2688" cy="1601"/>
            </a:xfrm>
          </p:grpSpPr>
          <p:sp>
            <p:nvSpPr>
              <p:cNvPr id="32791" name="AutoShape 32"/>
              <p:cNvSpPr>
                <a:spLocks noChangeArrowheads="1"/>
              </p:cNvSpPr>
              <p:nvPr/>
            </p:nvSpPr>
            <p:spPr bwMode="auto">
              <a:xfrm>
                <a:off x="864" y="1872"/>
                <a:ext cx="188" cy="219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000080"/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grpSp>
            <p:nvGrpSpPr>
              <p:cNvPr id="32792" name="Group 33"/>
              <p:cNvGrpSpPr>
                <a:grpSpLocks/>
              </p:cNvGrpSpPr>
              <p:nvPr/>
            </p:nvGrpSpPr>
            <p:grpSpPr bwMode="auto">
              <a:xfrm>
                <a:off x="1073" y="1183"/>
                <a:ext cx="2479" cy="1601"/>
                <a:chOff x="1073" y="1183"/>
                <a:chExt cx="2479" cy="1601"/>
              </a:xfrm>
            </p:grpSpPr>
            <p:grpSp>
              <p:nvGrpSpPr>
                <p:cNvPr id="32793" name="Group 34"/>
                <p:cNvGrpSpPr>
                  <a:grpSpLocks/>
                </p:cNvGrpSpPr>
                <p:nvPr/>
              </p:nvGrpSpPr>
              <p:grpSpPr bwMode="auto">
                <a:xfrm rot="10785261" flipH="1">
                  <a:off x="2784" y="1392"/>
                  <a:ext cx="432" cy="336"/>
                  <a:chOff x="1087" y="2986"/>
                  <a:chExt cx="1647" cy="915"/>
                </a:xfrm>
              </p:grpSpPr>
              <p:sp>
                <p:nvSpPr>
                  <p:cNvPr id="32816" name="Freeform 35"/>
                  <p:cNvSpPr>
                    <a:spLocks/>
                  </p:cNvSpPr>
                  <p:nvPr/>
                </p:nvSpPr>
                <p:spPr bwMode="auto">
                  <a:xfrm>
                    <a:off x="1652" y="3161"/>
                    <a:ext cx="356" cy="138"/>
                  </a:xfrm>
                  <a:custGeom>
                    <a:avLst/>
                    <a:gdLst>
                      <a:gd name="T0" fmla="*/ 0 w 356"/>
                      <a:gd name="T1" fmla="*/ 81 h 138"/>
                      <a:gd name="T2" fmla="*/ 0 w 356"/>
                      <a:gd name="T3" fmla="*/ 0 h 138"/>
                      <a:gd name="T4" fmla="*/ 356 w 356"/>
                      <a:gd name="T5" fmla="*/ 63 h 138"/>
                      <a:gd name="T6" fmla="*/ 350 w 356"/>
                      <a:gd name="T7" fmla="*/ 100 h 138"/>
                      <a:gd name="T8" fmla="*/ 326 w 356"/>
                      <a:gd name="T9" fmla="*/ 138 h 138"/>
                      <a:gd name="T10" fmla="*/ 0 w 356"/>
                      <a:gd name="T11" fmla="*/ 81 h 13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138"/>
                      <a:gd name="T20" fmla="*/ 356 w 356"/>
                      <a:gd name="T21" fmla="*/ 138 h 13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138">
                        <a:moveTo>
                          <a:pt x="0" y="81"/>
                        </a:moveTo>
                        <a:lnTo>
                          <a:pt x="0" y="0"/>
                        </a:lnTo>
                        <a:lnTo>
                          <a:pt x="356" y="63"/>
                        </a:lnTo>
                        <a:lnTo>
                          <a:pt x="350" y="100"/>
                        </a:lnTo>
                        <a:lnTo>
                          <a:pt x="326" y="138"/>
                        </a:lnTo>
                        <a:lnTo>
                          <a:pt x="0" y="81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17" name="Freeform 36"/>
                  <p:cNvSpPr>
                    <a:spLocks/>
                  </p:cNvSpPr>
                  <p:nvPr/>
                </p:nvSpPr>
                <p:spPr bwMode="auto">
                  <a:xfrm>
                    <a:off x="2390" y="3272"/>
                    <a:ext cx="343" cy="133"/>
                  </a:xfrm>
                  <a:custGeom>
                    <a:avLst/>
                    <a:gdLst>
                      <a:gd name="T0" fmla="*/ 343 w 343"/>
                      <a:gd name="T1" fmla="*/ 133 h 133"/>
                      <a:gd name="T2" fmla="*/ 342 w 343"/>
                      <a:gd name="T3" fmla="*/ 58 h 133"/>
                      <a:gd name="T4" fmla="*/ 0 w 343"/>
                      <a:gd name="T5" fmla="*/ 0 h 133"/>
                      <a:gd name="T6" fmla="*/ 0 w 343"/>
                      <a:gd name="T7" fmla="*/ 95 h 133"/>
                      <a:gd name="T8" fmla="*/ 343 w 343"/>
                      <a:gd name="T9" fmla="*/ 133 h 1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43"/>
                      <a:gd name="T16" fmla="*/ 0 h 133"/>
                      <a:gd name="T17" fmla="*/ 343 w 343"/>
                      <a:gd name="T18" fmla="*/ 133 h 1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43" h="133">
                        <a:moveTo>
                          <a:pt x="343" y="133"/>
                        </a:moveTo>
                        <a:lnTo>
                          <a:pt x="342" y="58"/>
                        </a:lnTo>
                        <a:lnTo>
                          <a:pt x="0" y="0"/>
                        </a:lnTo>
                        <a:lnTo>
                          <a:pt x="0" y="95"/>
                        </a:lnTo>
                        <a:lnTo>
                          <a:pt x="343" y="133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32818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1087" y="2986"/>
                    <a:ext cx="1647" cy="915"/>
                    <a:chOff x="1087" y="2986"/>
                    <a:chExt cx="1647" cy="915"/>
                  </a:xfrm>
                </p:grpSpPr>
                <p:sp>
                  <p:nvSpPr>
                    <p:cNvPr id="32819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1087" y="3072"/>
                      <a:ext cx="1646" cy="829"/>
                    </a:xfrm>
                    <a:custGeom>
                      <a:avLst/>
                      <a:gdLst>
                        <a:gd name="T0" fmla="*/ 93 w 1646"/>
                        <a:gd name="T1" fmla="*/ 829 h 829"/>
                        <a:gd name="T2" fmla="*/ 192 w 1646"/>
                        <a:gd name="T3" fmla="*/ 829 h 829"/>
                        <a:gd name="T4" fmla="*/ 293 w 1646"/>
                        <a:gd name="T5" fmla="*/ 824 h 829"/>
                        <a:gd name="T6" fmla="*/ 389 w 1646"/>
                        <a:gd name="T7" fmla="*/ 810 h 829"/>
                        <a:gd name="T8" fmla="*/ 499 w 1646"/>
                        <a:gd name="T9" fmla="*/ 786 h 829"/>
                        <a:gd name="T10" fmla="*/ 604 w 1646"/>
                        <a:gd name="T11" fmla="*/ 752 h 829"/>
                        <a:gd name="T12" fmla="*/ 715 w 1646"/>
                        <a:gd name="T13" fmla="*/ 706 h 829"/>
                        <a:gd name="T14" fmla="*/ 814 w 1646"/>
                        <a:gd name="T15" fmla="*/ 658 h 829"/>
                        <a:gd name="T16" fmla="*/ 908 w 1646"/>
                        <a:gd name="T17" fmla="*/ 611 h 829"/>
                        <a:gd name="T18" fmla="*/ 1004 w 1646"/>
                        <a:gd name="T19" fmla="*/ 556 h 829"/>
                        <a:gd name="T20" fmla="*/ 1094 w 1646"/>
                        <a:gd name="T21" fmla="*/ 495 h 829"/>
                        <a:gd name="T22" fmla="*/ 1181 w 1646"/>
                        <a:gd name="T23" fmla="*/ 425 h 829"/>
                        <a:gd name="T24" fmla="*/ 1252 w 1646"/>
                        <a:gd name="T25" fmla="*/ 355 h 829"/>
                        <a:gd name="T26" fmla="*/ 1300 w 1646"/>
                        <a:gd name="T27" fmla="*/ 290 h 829"/>
                        <a:gd name="T28" fmla="*/ 1593 w 1646"/>
                        <a:gd name="T29" fmla="*/ 311 h 829"/>
                        <a:gd name="T30" fmla="*/ 1500 w 1646"/>
                        <a:gd name="T31" fmla="*/ 269 h 829"/>
                        <a:gd name="T32" fmla="*/ 1429 w 1646"/>
                        <a:gd name="T33" fmla="*/ 227 h 829"/>
                        <a:gd name="T34" fmla="*/ 1370 w 1646"/>
                        <a:gd name="T35" fmla="*/ 189 h 829"/>
                        <a:gd name="T36" fmla="*/ 1310 w 1646"/>
                        <a:gd name="T37" fmla="*/ 145 h 829"/>
                        <a:gd name="T38" fmla="*/ 1240 w 1646"/>
                        <a:gd name="T39" fmla="*/ 87 h 829"/>
                        <a:gd name="T40" fmla="*/ 1179 w 1646"/>
                        <a:gd name="T41" fmla="*/ 26 h 829"/>
                        <a:gd name="T42" fmla="*/ 1127 w 1646"/>
                        <a:gd name="T43" fmla="*/ 9 h 829"/>
                        <a:gd name="T44" fmla="*/ 1071 w 1646"/>
                        <a:gd name="T45" fmla="*/ 36 h 829"/>
                        <a:gd name="T46" fmla="*/ 1002 w 1646"/>
                        <a:gd name="T47" fmla="*/ 66 h 829"/>
                        <a:gd name="T48" fmla="*/ 939 w 1646"/>
                        <a:gd name="T49" fmla="*/ 85 h 829"/>
                        <a:gd name="T50" fmla="*/ 868 w 1646"/>
                        <a:gd name="T51" fmla="*/ 105 h 829"/>
                        <a:gd name="T52" fmla="*/ 794 w 1646"/>
                        <a:gd name="T53" fmla="*/ 125 h 829"/>
                        <a:gd name="T54" fmla="*/ 723 w 1646"/>
                        <a:gd name="T55" fmla="*/ 140 h 829"/>
                        <a:gd name="T56" fmla="*/ 655 w 1646"/>
                        <a:gd name="T57" fmla="*/ 155 h 829"/>
                        <a:gd name="T58" fmla="*/ 563 w 1646"/>
                        <a:gd name="T59" fmla="*/ 170 h 829"/>
                        <a:gd name="T60" fmla="*/ 899 w 1646"/>
                        <a:gd name="T61" fmla="*/ 281 h 829"/>
                        <a:gd name="T62" fmla="*/ 820 w 1646"/>
                        <a:gd name="T63" fmla="*/ 385 h 829"/>
                        <a:gd name="T64" fmla="*/ 760 w 1646"/>
                        <a:gd name="T65" fmla="*/ 447 h 829"/>
                        <a:gd name="T66" fmla="*/ 673 w 1646"/>
                        <a:gd name="T67" fmla="*/ 527 h 829"/>
                        <a:gd name="T68" fmla="*/ 568 w 1646"/>
                        <a:gd name="T69" fmla="*/ 599 h 829"/>
                        <a:gd name="T70" fmla="*/ 469 w 1646"/>
                        <a:gd name="T71" fmla="*/ 652 h 829"/>
                        <a:gd name="T72" fmla="*/ 398 w 1646"/>
                        <a:gd name="T73" fmla="*/ 687 h 829"/>
                        <a:gd name="T74" fmla="*/ 296 w 1646"/>
                        <a:gd name="T75" fmla="*/ 717 h 829"/>
                        <a:gd name="T76" fmla="*/ 168 w 1646"/>
                        <a:gd name="T77" fmla="*/ 747 h 829"/>
                        <a:gd name="T78" fmla="*/ 0 w 1646"/>
                        <a:gd name="T79" fmla="*/ 759 h 82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1646"/>
                        <a:gd name="T121" fmla="*/ 0 h 829"/>
                        <a:gd name="T122" fmla="*/ 1646 w 1646"/>
                        <a:gd name="T123" fmla="*/ 829 h 82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1646" h="829">
                          <a:moveTo>
                            <a:pt x="1" y="824"/>
                          </a:moveTo>
                          <a:lnTo>
                            <a:pt x="93" y="829"/>
                          </a:lnTo>
                          <a:lnTo>
                            <a:pt x="138" y="829"/>
                          </a:lnTo>
                          <a:lnTo>
                            <a:pt x="192" y="829"/>
                          </a:lnTo>
                          <a:lnTo>
                            <a:pt x="243" y="827"/>
                          </a:lnTo>
                          <a:lnTo>
                            <a:pt x="293" y="824"/>
                          </a:lnTo>
                          <a:lnTo>
                            <a:pt x="344" y="819"/>
                          </a:lnTo>
                          <a:lnTo>
                            <a:pt x="389" y="810"/>
                          </a:lnTo>
                          <a:lnTo>
                            <a:pt x="439" y="800"/>
                          </a:lnTo>
                          <a:lnTo>
                            <a:pt x="499" y="786"/>
                          </a:lnTo>
                          <a:lnTo>
                            <a:pt x="553" y="767"/>
                          </a:lnTo>
                          <a:lnTo>
                            <a:pt x="604" y="752"/>
                          </a:lnTo>
                          <a:lnTo>
                            <a:pt x="661" y="730"/>
                          </a:lnTo>
                          <a:lnTo>
                            <a:pt x="715" y="706"/>
                          </a:lnTo>
                          <a:lnTo>
                            <a:pt x="769" y="682"/>
                          </a:lnTo>
                          <a:lnTo>
                            <a:pt x="814" y="658"/>
                          </a:lnTo>
                          <a:lnTo>
                            <a:pt x="866" y="634"/>
                          </a:lnTo>
                          <a:lnTo>
                            <a:pt x="908" y="611"/>
                          </a:lnTo>
                          <a:lnTo>
                            <a:pt x="956" y="584"/>
                          </a:lnTo>
                          <a:lnTo>
                            <a:pt x="1004" y="556"/>
                          </a:lnTo>
                          <a:lnTo>
                            <a:pt x="1052" y="522"/>
                          </a:lnTo>
                          <a:lnTo>
                            <a:pt x="1094" y="495"/>
                          </a:lnTo>
                          <a:lnTo>
                            <a:pt x="1139" y="458"/>
                          </a:lnTo>
                          <a:lnTo>
                            <a:pt x="1181" y="425"/>
                          </a:lnTo>
                          <a:lnTo>
                            <a:pt x="1220" y="392"/>
                          </a:lnTo>
                          <a:lnTo>
                            <a:pt x="1252" y="355"/>
                          </a:lnTo>
                          <a:lnTo>
                            <a:pt x="1279" y="324"/>
                          </a:lnTo>
                          <a:lnTo>
                            <a:pt x="1300" y="290"/>
                          </a:lnTo>
                          <a:lnTo>
                            <a:pt x="1646" y="335"/>
                          </a:lnTo>
                          <a:lnTo>
                            <a:pt x="1593" y="311"/>
                          </a:lnTo>
                          <a:lnTo>
                            <a:pt x="1551" y="290"/>
                          </a:lnTo>
                          <a:lnTo>
                            <a:pt x="1500" y="269"/>
                          </a:lnTo>
                          <a:lnTo>
                            <a:pt x="1462" y="247"/>
                          </a:lnTo>
                          <a:lnTo>
                            <a:pt x="1429" y="227"/>
                          </a:lnTo>
                          <a:lnTo>
                            <a:pt x="1399" y="211"/>
                          </a:lnTo>
                          <a:lnTo>
                            <a:pt x="1370" y="189"/>
                          </a:lnTo>
                          <a:lnTo>
                            <a:pt x="1341" y="169"/>
                          </a:lnTo>
                          <a:lnTo>
                            <a:pt x="1310" y="145"/>
                          </a:lnTo>
                          <a:lnTo>
                            <a:pt x="1276" y="116"/>
                          </a:lnTo>
                          <a:lnTo>
                            <a:pt x="1240" y="87"/>
                          </a:lnTo>
                          <a:lnTo>
                            <a:pt x="1211" y="58"/>
                          </a:lnTo>
                          <a:lnTo>
                            <a:pt x="1179" y="26"/>
                          </a:lnTo>
                          <a:lnTo>
                            <a:pt x="1154" y="0"/>
                          </a:lnTo>
                          <a:lnTo>
                            <a:pt x="1127" y="9"/>
                          </a:lnTo>
                          <a:lnTo>
                            <a:pt x="1100" y="24"/>
                          </a:lnTo>
                          <a:lnTo>
                            <a:pt x="1071" y="36"/>
                          </a:lnTo>
                          <a:lnTo>
                            <a:pt x="1037" y="51"/>
                          </a:lnTo>
                          <a:lnTo>
                            <a:pt x="1002" y="66"/>
                          </a:lnTo>
                          <a:lnTo>
                            <a:pt x="970" y="76"/>
                          </a:lnTo>
                          <a:lnTo>
                            <a:pt x="939" y="85"/>
                          </a:lnTo>
                          <a:lnTo>
                            <a:pt x="904" y="97"/>
                          </a:lnTo>
                          <a:lnTo>
                            <a:pt x="868" y="105"/>
                          </a:lnTo>
                          <a:lnTo>
                            <a:pt x="829" y="116"/>
                          </a:lnTo>
                          <a:lnTo>
                            <a:pt x="794" y="125"/>
                          </a:lnTo>
                          <a:lnTo>
                            <a:pt x="760" y="134"/>
                          </a:lnTo>
                          <a:lnTo>
                            <a:pt x="723" y="140"/>
                          </a:lnTo>
                          <a:lnTo>
                            <a:pt x="688" y="148"/>
                          </a:lnTo>
                          <a:lnTo>
                            <a:pt x="655" y="155"/>
                          </a:lnTo>
                          <a:lnTo>
                            <a:pt x="616" y="164"/>
                          </a:lnTo>
                          <a:lnTo>
                            <a:pt x="563" y="170"/>
                          </a:lnTo>
                          <a:lnTo>
                            <a:pt x="923" y="233"/>
                          </a:lnTo>
                          <a:lnTo>
                            <a:pt x="899" y="281"/>
                          </a:lnTo>
                          <a:lnTo>
                            <a:pt x="872" y="317"/>
                          </a:lnTo>
                          <a:lnTo>
                            <a:pt x="820" y="385"/>
                          </a:lnTo>
                          <a:lnTo>
                            <a:pt x="790" y="416"/>
                          </a:lnTo>
                          <a:lnTo>
                            <a:pt x="760" y="447"/>
                          </a:lnTo>
                          <a:lnTo>
                            <a:pt x="718" y="485"/>
                          </a:lnTo>
                          <a:lnTo>
                            <a:pt x="673" y="527"/>
                          </a:lnTo>
                          <a:lnTo>
                            <a:pt x="628" y="557"/>
                          </a:lnTo>
                          <a:lnTo>
                            <a:pt x="568" y="599"/>
                          </a:lnTo>
                          <a:lnTo>
                            <a:pt x="517" y="625"/>
                          </a:lnTo>
                          <a:lnTo>
                            <a:pt x="469" y="652"/>
                          </a:lnTo>
                          <a:lnTo>
                            <a:pt x="427" y="673"/>
                          </a:lnTo>
                          <a:lnTo>
                            <a:pt x="398" y="687"/>
                          </a:lnTo>
                          <a:lnTo>
                            <a:pt x="344" y="702"/>
                          </a:lnTo>
                          <a:lnTo>
                            <a:pt x="296" y="717"/>
                          </a:lnTo>
                          <a:lnTo>
                            <a:pt x="243" y="735"/>
                          </a:lnTo>
                          <a:lnTo>
                            <a:pt x="168" y="747"/>
                          </a:lnTo>
                          <a:lnTo>
                            <a:pt x="111" y="756"/>
                          </a:lnTo>
                          <a:lnTo>
                            <a:pt x="0" y="759"/>
                          </a:lnTo>
                          <a:lnTo>
                            <a:pt x="1" y="824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2820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1088" y="2986"/>
                      <a:ext cx="1646" cy="855"/>
                    </a:xfrm>
                    <a:custGeom>
                      <a:avLst/>
                      <a:gdLst>
                        <a:gd name="T0" fmla="*/ 91 w 1646"/>
                        <a:gd name="T1" fmla="*/ 855 h 855"/>
                        <a:gd name="T2" fmla="*/ 190 w 1646"/>
                        <a:gd name="T3" fmla="*/ 855 h 855"/>
                        <a:gd name="T4" fmla="*/ 291 w 1646"/>
                        <a:gd name="T5" fmla="*/ 849 h 855"/>
                        <a:gd name="T6" fmla="*/ 387 w 1646"/>
                        <a:gd name="T7" fmla="*/ 834 h 855"/>
                        <a:gd name="T8" fmla="*/ 497 w 1646"/>
                        <a:gd name="T9" fmla="*/ 809 h 855"/>
                        <a:gd name="T10" fmla="*/ 602 w 1646"/>
                        <a:gd name="T11" fmla="*/ 774 h 855"/>
                        <a:gd name="T12" fmla="*/ 713 w 1646"/>
                        <a:gd name="T13" fmla="*/ 728 h 855"/>
                        <a:gd name="T14" fmla="*/ 812 w 1646"/>
                        <a:gd name="T15" fmla="*/ 678 h 855"/>
                        <a:gd name="T16" fmla="*/ 906 w 1646"/>
                        <a:gd name="T17" fmla="*/ 629 h 855"/>
                        <a:gd name="T18" fmla="*/ 1002 w 1646"/>
                        <a:gd name="T19" fmla="*/ 573 h 855"/>
                        <a:gd name="T20" fmla="*/ 1092 w 1646"/>
                        <a:gd name="T21" fmla="*/ 510 h 855"/>
                        <a:gd name="T22" fmla="*/ 1179 w 1646"/>
                        <a:gd name="T23" fmla="*/ 438 h 855"/>
                        <a:gd name="T24" fmla="*/ 1250 w 1646"/>
                        <a:gd name="T25" fmla="*/ 365 h 855"/>
                        <a:gd name="T26" fmla="*/ 1298 w 1646"/>
                        <a:gd name="T27" fmla="*/ 299 h 855"/>
                        <a:gd name="T28" fmla="*/ 1591 w 1646"/>
                        <a:gd name="T29" fmla="*/ 321 h 855"/>
                        <a:gd name="T30" fmla="*/ 1498 w 1646"/>
                        <a:gd name="T31" fmla="*/ 277 h 855"/>
                        <a:gd name="T32" fmla="*/ 1427 w 1646"/>
                        <a:gd name="T33" fmla="*/ 234 h 855"/>
                        <a:gd name="T34" fmla="*/ 1368 w 1646"/>
                        <a:gd name="T35" fmla="*/ 195 h 855"/>
                        <a:gd name="T36" fmla="*/ 1308 w 1646"/>
                        <a:gd name="T37" fmla="*/ 150 h 855"/>
                        <a:gd name="T38" fmla="*/ 1238 w 1646"/>
                        <a:gd name="T39" fmla="*/ 91 h 855"/>
                        <a:gd name="T40" fmla="*/ 1177 w 1646"/>
                        <a:gd name="T41" fmla="*/ 28 h 855"/>
                        <a:gd name="T42" fmla="*/ 1125 w 1646"/>
                        <a:gd name="T43" fmla="*/ 10 h 855"/>
                        <a:gd name="T44" fmla="*/ 1069 w 1646"/>
                        <a:gd name="T45" fmla="*/ 39 h 855"/>
                        <a:gd name="T46" fmla="*/ 1000 w 1646"/>
                        <a:gd name="T47" fmla="*/ 69 h 855"/>
                        <a:gd name="T48" fmla="*/ 937 w 1646"/>
                        <a:gd name="T49" fmla="*/ 89 h 855"/>
                        <a:gd name="T50" fmla="*/ 866 w 1646"/>
                        <a:gd name="T51" fmla="*/ 109 h 855"/>
                        <a:gd name="T52" fmla="*/ 792 w 1646"/>
                        <a:gd name="T53" fmla="*/ 129 h 855"/>
                        <a:gd name="T54" fmla="*/ 721 w 1646"/>
                        <a:gd name="T55" fmla="*/ 145 h 855"/>
                        <a:gd name="T56" fmla="*/ 653 w 1646"/>
                        <a:gd name="T57" fmla="*/ 160 h 855"/>
                        <a:gd name="T58" fmla="*/ 563 w 1646"/>
                        <a:gd name="T59" fmla="*/ 175 h 855"/>
                        <a:gd name="T60" fmla="*/ 897 w 1646"/>
                        <a:gd name="T61" fmla="*/ 290 h 855"/>
                        <a:gd name="T62" fmla="*/ 818 w 1646"/>
                        <a:gd name="T63" fmla="*/ 396 h 855"/>
                        <a:gd name="T64" fmla="*/ 758 w 1646"/>
                        <a:gd name="T65" fmla="*/ 460 h 855"/>
                        <a:gd name="T66" fmla="*/ 671 w 1646"/>
                        <a:gd name="T67" fmla="*/ 544 h 855"/>
                        <a:gd name="T68" fmla="*/ 596 w 1646"/>
                        <a:gd name="T69" fmla="*/ 610 h 855"/>
                        <a:gd name="T70" fmla="*/ 536 w 1646"/>
                        <a:gd name="T71" fmla="*/ 659 h 855"/>
                        <a:gd name="T72" fmla="*/ 461 w 1646"/>
                        <a:gd name="T73" fmla="*/ 709 h 855"/>
                        <a:gd name="T74" fmla="*/ 384 w 1646"/>
                        <a:gd name="T75" fmla="*/ 750 h 855"/>
                        <a:gd name="T76" fmla="*/ 291 w 1646"/>
                        <a:gd name="T77" fmla="*/ 783 h 855"/>
                        <a:gd name="T78" fmla="*/ 193 w 1646"/>
                        <a:gd name="T79" fmla="*/ 809 h 855"/>
                        <a:gd name="T80" fmla="*/ 86 w 1646"/>
                        <a:gd name="T81" fmla="*/ 832 h 855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w 1646"/>
                        <a:gd name="T124" fmla="*/ 0 h 855"/>
                        <a:gd name="T125" fmla="*/ 1646 w 1646"/>
                        <a:gd name="T126" fmla="*/ 855 h 855"/>
                      </a:gdLst>
                      <a:ahLst/>
                      <a:cxnLst>
                        <a:cxn ang="T82">
                          <a:pos x="T0" y="T1"/>
                        </a:cxn>
                        <a:cxn ang="T83">
                          <a:pos x="T2" y="T3"/>
                        </a:cxn>
                        <a:cxn ang="T84">
                          <a:pos x="T4" y="T5"/>
                        </a:cxn>
                        <a:cxn ang="T85">
                          <a:pos x="T6" y="T7"/>
                        </a:cxn>
                        <a:cxn ang="T86">
                          <a:pos x="T8" y="T9"/>
                        </a:cxn>
                        <a:cxn ang="T87">
                          <a:pos x="T10" y="T11"/>
                        </a:cxn>
                        <a:cxn ang="T88">
                          <a:pos x="T12" y="T13"/>
                        </a:cxn>
                        <a:cxn ang="T89">
                          <a:pos x="T14" y="T15"/>
                        </a:cxn>
                        <a:cxn ang="T90">
                          <a:pos x="T16" y="T17"/>
                        </a:cxn>
                        <a:cxn ang="T91">
                          <a:pos x="T18" y="T19"/>
                        </a:cxn>
                        <a:cxn ang="T92">
                          <a:pos x="T20" y="T21"/>
                        </a:cxn>
                        <a:cxn ang="T93">
                          <a:pos x="T22" y="T23"/>
                        </a:cxn>
                        <a:cxn ang="T94">
                          <a:pos x="T24" y="T25"/>
                        </a:cxn>
                        <a:cxn ang="T95">
                          <a:pos x="T26" y="T27"/>
                        </a:cxn>
                        <a:cxn ang="T96">
                          <a:pos x="T28" y="T29"/>
                        </a:cxn>
                        <a:cxn ang="T97">
                          <a:pos x="T30" y="T31"/>
                        </a:cxn>
                        <a:cxn ang="T98">
                          <a:pos x="T32" y="T33"/>
                        </a:cxn>
                        <a:cxn ang="T99">
                          <a:pos x="T34" y="T35"/>
                        </a:cxn>
                        <a:cxn ang="T100">
                          <a:pos x="T36" y="T37"/>
                        </a:cxn>
                        <a:cxn ang="T101">
                          <a:pos x="T38" y="T39"/>
                        </a:cxn>
                        <a:cxn ang="T102">
                          <a:pos x="T40" y="T41"/>
                        </a:cxn>
                        <a:cxn ang="T103">
                          <a:pos x="T42" y="T43"/>
                        </a:cxn>
                        <a:cxn ang="T104">
                          <a:pos x="T44" y="T45"/>
                        </a:cxn>
                        <a:cxn ang="T105">
                          <a:pos x="T46" y="T47"/>
                        </a:cxn>
                        <a:cxn ang="T106">
                          <a:pos x="T48" y="T49"/>
                        </a:cxn>
                        <a:cxn ang="T107">
                          <a:pos x="T50" y="T51"/>
                        </a:cxn>
                        <a:cxn ang="T108">
                          <a:pos x="T52" y="T53"/>
                        </a:cxn>
                        <a:cxn ang="T109">
                          <a:pos x="T54" y="T55"/>
                        </a:cxn>
                        <a:cxn ang="T110">
                          <a:pos x="T56" y="T57"/>
                        </a:cxn>
                        <a:cxn ang="T111">
                          <a:pos x="T58" y="T59"/>
                        </a:cxn>
                        <a:cxn ang="T112">
                          <a:pos x="T60" y="T61"/>
                        </a:cxn>
                        <a:cxn ang="T113">
                          <a:pos x="T62" y="T63"/>
                        </a:cxn>
                        <a:cxn ang="T114">
                          <a:pos x="T64" y="T65"/>
                        </a:cxn>
                        <a:cxn ang="T115">
                          <a:pos x="T66" y="T67"/>
                        </a:cxn>
                        <a:cxn ang="T116">
                          <a:pos x="T68" y="T69"/>
                        </a:cxn>
                        <a:cxn ang="T117">
                          <a:pos x="T70" y="T71"/>
                        </a:cxn>
                        <a:cxn ang="T118">
                          <a:pos x="T72" y="T73"/>
                        </a:cxn>
                        <a:cxn ang="T119">
                          <a:pos x="T74" y="T75"/>
                        </a:cxn>
                        <a:cxn ang="T120">
                          <a:pos x="T76" y="T77"/>
                        </a:cxn>
                        <a:cxn ang="T121">
                          <a:pos x="T78" y="T79"/>
                        </a:cxn>
                        <a:cxn ang="T122">
                          <a:pos x="T80" y="T81"/>
                        </a:cxn>
                      </a:cxnLst>
                      <a:rect l="T123" t="T124" r="T125" b="T126"/>
                      <a:pathLst>
                        <a:path w="1646" h="855">
                          <a:moveTo>
                            <a:pt x="0" y="849"/>
                          </a:moveTo>
                          <a:lnTo>
                            <a:pt x="91" y="855"/>
                          </a:lnTo>
                          <a:lnTo>
                            <a:pt x="136" y="855"/>
                          </a:lnTo>
                          <a:lnTo>
                            <a:pt x="190" y="855"/>
                          </a:lnTo>
                          <a:lnTo>
                            <a:pt x="241" y="852"/>
                          </a:lnTo>
                          <a:lnTo>
                            <a:pt x="291" y="849"/>
                          </a:lnTo>
                          <a:lnTo>
                            <a:pt x="342" y="843"/>
                          </a:lnTo>
                          <a:lnTo>
                            <a:pt x="387" y="834"/>
                          </a:lnTo>
                          <a:lnTo>
                            <a:pt x="437" y="824"/>
                          </a:lnTo>
                          <a:lnTo>
                            <a:pt x="497" y="809"/>
                          </a:lnTo>
                          <a:lnTo>
                            <a:pt x="551" y="790"/>
                          </a:lnTo>
                          <a:lnTo>
                            <a:pt x="602" y="774"/>
                          </a:lnTo>
                          <a:lnTo>
                            <a:pt x="659" y="753"/>
                          </a:lnTo>
                          <a:lnTo>
                            <a:pt x="713" y="728"/>
                          </a:lnTo>
                          <a:lnTo>
                            <a:pt x="767" y="703"/>
                          </a:lnTo>
                          <a:lnTo>
                            <a:pt x="812" y="678"/>
                          </a:lnTo>
                          <a:lnTo>
                            <a:pt x="864" y="653"/>
                          </a:lnTo>
                          <a:lnTo>
                            <a:pt x="906" y="629"/>
                          </a:lnTo>
                          <a:lnTo>
                            <a:pt x="954" y="601"/>
                          </a:lnTo>
                          <a:lnTo>
                            <a:pt x="1002" y="573"/>
                          </a:lnTo>
                          <a:lnTo>
                            <a:pt x="1050" y="538"/>
                          </a:lnTo>
                          <a:lnTo>
                            <a:pt x="1092" y="510"/>
                          </a:lnTo>
                          <a:lnTo>
                            <a:pt x="1137" y="472"/>
                          </a:lnTo>
                          <a:lnTo>
                            <a:pt x="1179" y="438"/>
                          </a:lnTo>
                          <a:lnTo>
                            <a:pt x="1218" y="403"/>
                          </a:lnTo>
                          <a:lnTo>
                            <a:pt x="1250" y="365"/>
                          </a:lnTo>
                          <a:lnTo>
                            <a:pt x="1277" y="334"/>
                          </a:lnTo>
                          <a:lnTo>
                            <a:pt x="1298" y="299"/>
                          </a:lnTo>
                          <a:lnTo>
                            <a:pt x="1646" y="345"/>
                          </a:lnTo>
                          <a:lnTo>
                            <a:pt x="1591" y="321"/>
                          </a:lnTo>
                          <a:lnTo>
                            <a:pt x="1549" y="299"/>
                          </a:lnTo>
                          <a:lnTo>
                            <a:pt x="1498" y="277"/>
                          </a:lnTo>
                          <a:lnTo>
                            <a:pt x="1460" y="255"/>
                          </a:lnTo>
                          <a:lnTo>
                            <a:pt x="1427" y="234"/>
                          </a:lnTo>
                          <a:lnTo>
                            <a:pt x="1397" y="218"/>
                          </a:lnTo>
                          <a:lnTo>
                            <a:pt x="1368" y="195"/>
                          </a:lnTo>
                          <a:lnTo>
                            <a:pt x="1339" y="174"/>
                          </a:lnTo>
                          <a:lnTo>
                            <a:pt x="1308" y="150"/>
                          </a:lnTo>
                          <a:lnTo>
                            <a:pt x="1274" y="120"/>
                          </a:lnTo>
                          <a:lnTo>
                            <a:pt x="1238" y="91"/>
                          </a:lnTo>
                          <a:lnTo>
                            <a:pt x="1209" y="61"/>
                          </a:lnTo>
                          <a:lnTo>
                            <a:pt x="1177" y="28"/>
                          </a:lnTo>
                          <a:lnTo>
                            <a:pt x="1152" y="0"/>
                          </a:lnTo>
                          <a:lnTo>
                            <a:pt x="1125" y="10"/>
                          </a:lnTo>
                          <a:lnTo>
                            <a:pt x="1098" y="26"/>
                          </a:lnTo>
                          <a:lnTo>
                            <a:pt x="1069" y="39"/>
                          </a:lnTo>
                          <a:lnTo>
                            <a:pt x="1035" y="54"/>
                          </a:lnTo>
                          <a:lnTo>
                            <a:pt x="1000" y="69"/>
                          </a:lnTo>
                          <a:lnTo>
                            <a:pt x="968" y="80"/>
                          </a:lnTo>
                          <a:lnTo>
                            <a:pt x="937" y="89"/>
                          </a:lnTo>
                          <a:lnTo>
                            <a:pt x="902" y="100"/>
                          </a:lnTo>
                          <a:lnTo>
                            <a:pt x="866" y="109"/>
                          </a:lnTo>
                          <a:lnTo>
                            <a:pt x="827" y="120"/>
                          </a:lnTo>
                          <a:lnTo>
                            <a:pt x="792" y="129"/>
                          </a:lnTo>
                          <a:lnTo>
                            <a:pt x="758" y="138"/>
                          </a:lnTo>
                          <a:lnTo>
                            <a:pt x="721" y="145"/>
                          </a:lnTo>
                          <a:lnTo>
                            <a:pt x="686" y="153"/>
                          </a:lnTo>
                          <a:lnTo>
                            <a:pt x="653" y="160"/>
                          </a:lnTo>
                          <a:lnTo>
                            <a:pt x="614" y="169"/>
                          </a:lnTo>
                          <a:lnTo>
                            <a:pt x="563" y="175"/>
                          </a:lnTo>
                          <a:lnTo>
                            <a:pt x="921" y="240"/>
                          </a:lnTo>
                          <a:lnTo>
                            <a:pt x="897" y="290"/>
                          </a:lnTo>
                          <a:lnTo>
                            <a:pt x="870" y="327"/>
                          </a:lnTo>
                          <a:lnTo>
                            <a:pt x="818" y="396"/>
                          </a:lnTo>
                          <a:lnTo>
                            <a:pt x="788" y="429"/>
                          </a:lnTo>
                          <a:lnTo>
                            <a:pt x="758" y="460"/>
                          </a:lnTo>
                          <a:lnTo>
                            <a:pt x="704" y="513"/>
                          </a:lnTo>
                          <a:lnTo>
                            <a:pt x="671" y="544"/>
                          </a:lnTo>
                          <a:lnTo>
                            <a:pt x="632" y="582"/>
                          </a:lnTo>
                          <a:lnTo>
                            <a:pt x="596" y="610"/>
                          </a:lnTo>
                          <a:lnTo>
                            <a:pt x="566" y="635"/>
                          </a:lnTo>
                          <a:lnTo>
                            <a:pt x="536" y="659"/>
                          </a:lnTo>
                          <a:lnTo>
                            <a:pt x="500" y="684"/>
                          </a:lnTo>
                          <a:lnTo>
                            <a:pt x="461" y="709"/>
                          </a:lnTo>
                          <a:lnTo>
                            <a:pt x="422" y="728"/>
                          </a:lnTo>
                          <a:lnTo>
                            <a:pt x="384" y="750"/>
                          </a:lnTo>
                          <a:lnTo>
                            <a:pt x="336" y="768"/>
                          </a:lnTo>
                          <a:lnTo>
                            <a:pt x="291" y="783"/>
                          </a:lnTo>
                          <a:lnTo>
                            <a:pt x="241" y="796"/>
                          </a:lnTo>
                          <a:lnTo>
                            <a:pt x="193" y="809"/>
                          </a:lnTo>
                          <a:lnTo>
                            <a:pt x="142" y="821"/>
                          </a:lnTo>
                          <a:lnTo>
                            <a:pt x="86" y="832"/>
                          </a:lnTo>
                          <a:lnTo>
                            <a:pt x="0" y="849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sp>
              <p:nvSpPr>
                <p:cNvPr id="32794" name="Rectangle 40"/>
                <p:cNvSpPr>
                  <a:spLocks noChangeArrowheads="1"/>
                </p:cNvSpPr>
                <p:nvPr/>
              </p:nvSpPr>
              <p:spPr bwMode="auto">
                <a:xfrm>
                  <a:off x="1843" y="1183"/>
                  <a:ext cx="943" cy="40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it-IT" sz="2000" b="1">
                      <a:latin typeface="Arial" charset="0"/>
                    </a:rPr>
                    <a:t>Ricerca</a:t>
                  </a:r>
                </a:p>
              </p:txBody>
            </p:sp>
            <p:sp>
              <p:nvSpPr>
                <p:cNvPr id="32795" name="Rectangle 41"/>
                <p:cNvSpPr>
                  <a:spLocks noChangeArrowheads="1"/>
                </p:cNvSpPr>
                <p:nvPr/>
              </p:nvSpPr>
              <p:spPr bwMode="auto">
                <a:xfrm>
                  <a:off x="1073" y="1776"/>
                  <a:ext cx="943" cy="40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it-IT" sz="2000" b="1">
                      <a:latin typeface="Arial" charset="0"/>
                    </a:rPr>
                    <a:t>Marketing</a:t>
                  </a:r>
                </a:p>
              </p:txBody>
            </p:sp>
            <p:sp>
              <p:nvSpPr>
                <p:cNvPr id="32796" name="Rectangle 42"/>
                <p:cNvSpPr>
                  <a:spLocks noChangeArrowheads="1"/>
                </p:cNvSpPr>
                <p:nvPr/>
              </p:nvSpPr>
              <p:spPr bwMode="auto">
                <a:xfrm>
                  <a:off x="2609" y="1759"/>
                  <a:ext cx="943" cy="40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it-IT" sz="2000" b="1">
                      <a:latin typeface="Arial" charset="0"/>
                    </a:rPr>
                    <a:t>Sviluppo</a:t>
                  </a:r>
                </a:p>
              </p:txBody>
            </p:sp>
            <p:grpSp>
              <p:nvGrpSpPr>
                <p:cNvPr id="32797" name="Group 43"/>
                <p:cNvGrpSpPr>
                  <a:grpSpLocks/>
                </p:cNvGrpSpPr>
                <p:nvPr/>
              </p:nvGrpSpPr>
              <p:grpSpPr bwMode="auto">
                <a:xfrm rot="5126404" flipH="1">
                  <a:off x="1440" y="1392"/>
                  <a:ext cx="432" cy="336"/>
                  <a:chOff x="1087" y="2986"/>
                  <a:chExt cx="1647" cy="915"/>
                </a:xfrm>
              </p:grpSpPr>
              <p:sp>
                <p:nvSpPr>
                  <p:cNvPr id="32811" name="Freeform 44"/>
                  <p:cNvSpPr>
                    <a:spLocks/>
                  </p:cNvSpPr>
                  <p:nvPr/>
                </p:nvSpPr>
                <p:spPr bwMode="auto">
                  <a:xfrm>
                    <a:off x="1652" y="3161"/>
                    <a:ext cx="356" cy="138"/>
                  </a:xfrm>
                  <a:custGeom>
                    <a:avLst/>
                    <a:gdLst>
                      <a:gd name="T0" fmla="*/ 0 w 356"/>
                      <a:gd name="T1" fmla="*/ 81 h 138"/>
                      <a:gd name="T2" fmla="*/ 0 w 356"/>
                      <a:gd name="T3" fmla="*/ 0 h 138"/>
                      <a:gd name="T4" fmla="*/ 356 w 356"/>
                      <a:gd name="T5" fmla="*/ 63 h 138"/>
                      <a:gd name="T6" fmla="*/ 350 w 356"/>
                      <a:gd name="T7" fmla="*/ 100 h 138"/>
                      <a:gd name="T8" fmla="*/ 326 w 356"/>
                      <a:gd name="T9" fmla="*/ 138 h 138"/>
                      <a:gd name="T10" fmla="*/ 0 w 356"/>
                      <a:gd name="T11" fmla="*/ 81 h 13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138"/>
                      <a:gd name="T20" fmla="*/ 356 w 356"/>
                      <a:gd name="T21" fmla="*/ 138 h 13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138">
                        <a:moveTo>
                          <a:pt x="0" y="81"/>
                        </a:moveTo>
                        <a:lnTo>
                          <a:pt x="0" y="0"/>
                        </a:lnTo>
                        <a:lnTo>
                          <a:pt x="356" y="63"/>
                        </a:lnTo>
                        <a:lnTo>
                          <a:pt x="350" y="100"/>
                        </a:lnTo>
                        <a:lnTo>
                          <a:pt x="326" y="138"/>
                        </a:lnTo>
                        <a:lnTo>
                          <a:pt x="0" y="81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12" name="Freeform 45"/>
                  <p:cNvSpPr>
                    <a:spLocks/>
                  </p:cNvSpPr>
                  <p:nvPr/>
                </p:nvSpPr>
                <p:spPr bwMode="auto">
                  <a:xfrm>
                    <a:off x="2390" y="3272"/>
                    <a:ext cx="343" cy="133"/>
                  </a:xfrm>
                  <a:custGeom>
                    <a:avLst/>
                    <a:gdLst>
                      <a:gd name="T0" fmla="*/ 343 w 343"/>
                      <a:gd name="T1" fmla="*/ 133 h 133"/>
                      <a:gd name="T2" fmla="*/ 342 w 343"/>
                      <a:gd name="T3" fmla="*/ 58 h 133"/>
                      <a:gd name="T4" fmla="*/ 0 w 343"/>
                      <a:gd name="T5" fmla="*/ 0 h 133"/>
                      <a:gd name="T6" fmla="*/ 0 w 343"/>
                      <a:gd name="T7" fmla="*/ 95 h 133"/>
                      <a:gd name="T8" fmla="*/ 343 w 343"/>
                      <a:gd name="T9" fmla="*/ 133 h 1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43"/>
                      <a:gd name="T16" fmla="*/ 0 h 133"/>
                      <a:gd name="T17" fmla="*/ 343 w 343"/>
                      <a:gd name="T18" fmla="*/ 133 h 1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43" h="133">
                        <a:moveTo>
                          <a:pt x="343" y="133"/>
                        </a:moveTo>
                        <a:lnTo>
                          <a:pt x="342" y="58"/>
                        </a:lnTo>
                        <a:lnTo>
                          <a:pt x="0" y="0"/>
                        </a:lnTo>
                        <a:lnTo>
                          <a:pt x="0" y="95"/>
                        </a:lnTo>
                        <a:lnTo>
                          <a:pt x="343" y="133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32813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1087" y="2986"/>
                    <a:ext cx="1647" cy="915"/>
                    <a:chOff x="1087" y="2986"/>
                    <a:chExt cx="1647" cy="915"/>
                  </a:xfrm>
                </p:grpSpPr>
                <p:sp>
                  <p:nvSpPr>
                    <p:cNvPr id="32814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1087" y="3072"/>
                      <a:ext cx="1646" cy="829"/>
                    </a:xfrm>
                    <a:custGeom>
                      <a:avLst/>
                      <a:gdLst>
                        <a:gd name="T0" fmla="*/ 93 w 1646"/>
                        <a:gd name="T1" fmla="*/ 829 h 829"/>
                        <a:gd name="T2" fmla="*/ 192 w 1646"/>
                        <a:gd name="T3" fmla="*/ 829 h 829"/>
                        <a:gd name="T4" fmla="*/ 293 w 1646"/>
                        <a:gd name="T5" fmla="*/ 824 h 829"/>
                        <a:gd name="T6" fmla="*/ 389 w 1646"/>
                        <a:gd name="T7" fmla="*/ 810 h 829"/>
                        <a:gd name="T8" fmla="*/ 499 w 1646"/>
                        <a:gd name="T9" fmla="*/ 786 h 829"/>
                        <a:gd name="T10" fmla="*/ 604 w 1646"/>
                        <a:gd name="T11" fmla="*/ 752 h 829"/>
                        <a:gd name="T12" fmla="*/ 715 w 1646"/>
                        <a:gd name="T13" fmla="*/ 706 h 829"/>
                        <a:gd name="T14" fmla="*/ 814 w 1646"/>
                        <a:gd name="T15" fmla="*/ 658 h 829"/>
                        <a:gd name="T16" fmla="*/ 908 w 1646"/>
                        <a:gd name="T17" fmla="*/ 611 h 829"/>
                        <a:gd name="T18" fmla="*/ 1004 w 1646"/>
                        <a:gd name="T19" fmla="*/ 556 h 829"/>
                        <a:gd name="T20" fmla="*/ 1094 w 1646"/>
                        <a:gd name="T21" fmla="*/ 495 h 829"/>
                        <a:gd name="T22" fmla="*/ 1181 w 1646"/>
                        <a:gd name="T23" fmla="*/ 425 h 829"/>
                        <a:gd name="T24" fmla="*/ 1252 w 1646"/>
                        <a:gd name="T25" fmla="*/ 355 h 829"/>
                        <a:gd name="T26" fmla="*/ 1300 w 1646"/>
                        <a:gd name="T27" fmla="*/ 290 h 829"/>
                        <a:gd name="T28" fmla="*/ 1593 w 1646"/>
                        <a:gd name="T29" fmla="*/ 311 h 829"/>
                        <a:gd name="T30" fmla="*/ 1500 w 1646"/>
                        <a:gd name="T31" fmla="*/ 269 h 829"/>
                        <a:gd name="T32" fmla="*/ 1429 w 1646"/>
                        <a:gd name="T33" fmla="*/ 227 h 829"/>
                        <a:gd name="T34" fmla="*/ 1370 w 1646"/>
                        <a:gd name="T35" fmla="*/ 189 h 829"/>
                        <a:gd name="T36" fmla="*/ 1310 w 1646"/>
                        <a:gd name="T37" fmla="*/ 145 h 829"/>
                        <a:gd name="T38" fmla="*/ 1240 w 1646"/>
                        <a:gd name="T39" fmla="*/ 87 h 829"/>
                        <a:gd name="T40" fmla="*/ 1179 w 1646"/>
                        <a:gd name="T41" fmla="*/ 26 h 829"/>
                        <a:gd name="T42" fmla="*/ 1127 w 1646"/>
                        <a:gd name="T43" fmla="*/ 9 h 829"/>
                        <a:gd name="T44" fmla="*/ 1071 w 1646"/>
                        <a:gd name="T45" fmla="*/ 36 h 829"/>
                        <a:gd name="T46" fmla="*/ 1002 w 1646"/>
                        <a:gd name="T47" fmla="*/ 66 h 829"/>
                        <a:gd name="T48" fmla="*/ 939 w 1646"/>
                        <a:gd name="T49" fmla="*/ 85 h 829"/>
                        <a:gd name="T50" fmla="*/ 868 w 1646"/>
                        <a:gd name="T51" fmla="*/ 105 h 829"/>
                        <a:gd name="T52" fmla="*/ 794 w 1646"/>
                        <a:gd name="T53" fmla="*/ 125 h 829"/>
                        <a:gd name="T54" fmla="*/ 723 w 1646"/>
                        <a:gd name="T55" fmla="*/ 140 h 829"/>
                        <a:gd name="T56" fmla="*/ 655 w 1646"/>
                        <a:gd name="T57" fmla="*/ 155 h 829"/>
                        <a:gd name="T58" fmla="*/ 563 w 1646"/>
                        <a:gd name="T59" fmla="*/ 170 h 829"/>
                        <a:gd name="T60" fmla="*/ 899 w 1646"/>
                        <a:gd name="T61" fmla="*/ 281 h 829"/>
                        <a:gd name="T62" fmla="*/ 820 w 1646"/>
                        <a:gd name="T63" fmla="*/ 385 h 829"/>
                        <a:gd name="T64" fmla="*/ 760 w 1646"/>
                        <a:gd name="T65" fmla="*/ 447 h 829"/>
                        <a:gd name="T66" fmla="*/ 673 w 1646"/>
                        <a:gd name="T67" fmla="*/ 527 h 829"/>
                        <a:gd name="T68" fmla="*/ 568 w 1646"/>
                        <a:gd name="T69" fmla="*/ 599 h 829"/>
                        <a:gd name="T70" fmla="*/ 469 w 1646"/>
                        <a:gd name="T71" fmla="*/ 652 h 829"/>
                        <a:gd name="T72" fmla="*/ 398 w 1646"/>
                        <a:gd name="T73" fmla="*/ 687 h 829"/>
                        <a:gd name="T74" fmla="*/ 296 w 1646"/>
                        <a:gd name="T75" fmla="*/ 717 h 829"/>
                        <a:gd name="T76" fmla="*/ 168 w 1646"/>
                        <a:gd name="T77" fmla="*/ 747 h 829"/>
                        <a:gd name="T78" fmla="*/ 0 w 1646"/>
                        <a:gd name="T79" fmla="*/ 759 h 82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1646"/>
                        <a:gd name="T121" fmla="*/ 0 h 829"/>
                        <a:gd name="T122" fmla="*/ 1646 w 1646"/>
                        <a:gd name="T123" fmla="*/ 829 h 82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1646" h="829">
                          <a:moveTo>
                            <a:pt x="1" y="824"/>
                          </a:moveTo>
                          <a:lnTo>
                            <a:pt x="93" y="829"/>
                          </a:lnTo>
                          <a:lnTo>
                            <a:pt x="138" y="829"/>
                          </a:lnTo>
                          <a:lnTo>
                            <a:pt x="192" y="829"/>
                          </a:lnTo>
                          <a:lnTo>
                            <a:pt x="243" y="827"/>
                          </a:lnTo>
                          <a:lnTo>
                            <a:pt x="293" y="824"/>
                          </a:lnTo>
                          <a:lnTo>
                            <a:pt x="344" y="819"/>
                          </a:lnTo>
                          <a:lnTo>
                            <a:pt x="389" y="810"/>
                          </a:lnTo>
                          <a:lnTo>
                            <a:pt x="439" y="800"/>
                          </a:lnTo>
                          <a:lnTo>
                            <a:pt x="499" y="786"/>
                          </a:lnTo>
                          <a:lnTo>
                            <a:pt x="553" y="767"/>
                          </a:lnTo>
                          <a:lnTo>
                            <a:pt x="604" y="752"/>
                          </a:lnTo>
                          <a:lnTo>
                            <a:pt x="661" y="730"/>
                          </a:lnTo>
                          <a:lnTo>
                            <a:pt x="715" y="706"/>
                          </a:lnTo>
                          <a:lnTo>
                            <a:pt x="769" y="682"/>
                          </a:lnTo>
                          <a:lnTo>
                            <a:pt x="814" y="658"/>
                          </a:lnTo>
                          <a:lnTo>
                            <a:pt x="866" y="634"/>
                          </a:lnTo>
                          <a:lnTo>
                            <a:pt x="908" y="611"/>
                          </a:lnTo>
                          <a:lnTo>
                            <a:pt x="956" y="584"/>
                          </a:lnTo>
                          <a:lnTo>
                            <a:pt x="1004" y="556"/>
                          </a:lnTo>
                          <a:lnTo>
                            <a:pt x="1052" y="522"/>
                          </a:lnTo>
                          <a:lnTo>
                            <a:pt x="1094" y="495"/>
                          </a:lnTo>
                          <a:lnTo>
                            <a:pt x="1139" y="458"/>
                          </a:lnTo>
                          <a:lnTo>
                            <a:pt x="1181" y="425"/>
                          </a:lnTo>
                          <a:lnTo>
                            <a:pt x="1220" y="392"/>
                          </a:lnTo>
                          <a:lnTo>
                            <a:pt x="1252" y="355"/>
                          </a:lnTo>
                          <a:lnTo>
                            <a:pt x="1279" y="324"/>
                          </a:lnTo>
                          <a:lnTo>
                            <a:pt x="1300" y="290"/>
                          </a:lnTo>
                          <a:lnTo>
                            <a:pt x="1646" y="335"/>
                          </a:lnTo>
                          <a:lnTo>
                            <a:pt x="1593" y="311"/>
                          </a:lnTo>
                          <a:lnTo>
                            <a:pt x="1551" y="290"/>
                          </a:lnTo>
                          <a:lnTo>
                            <a:pt x="1500" y="269"/>
                          </a:lnTo>
                          <a:lnTo>
                            <a:pt x="1462" y="247"/>
                          </a:lnTo>
                          <a:lnTo>
                            <a:pt x="1429" y="227"/>
                          </a:lnTo>
                          <a:lnTo>
                            <a:pt x="1399" y="211"/>
                          </a:lnTo>
                          <a:lnTo>
                            <a:pt x="1370" y="189"/>
                          </a:lnTo>
                          <a:lnTo>
                            <a:pt x="1341" y="169"/>
                          </a:lnTo>
                          <a:lnTo>
                            <a:pt x="1310" y="145"/>
                          </a:lnTo>
                          <a:lnTo>
                            <a:pt x="1276" y="116"/>
                          </a:lnTo>
                          <a:lnTo>
                            <a:pt x="1240" y="87"/>
                          </a:lnTo>
                          <a:lnTo>
                            <a:pt x="1211" y="58"/>
                          </a:lnTo>
                          <a:lnTo>
                            <a:pt x="1179" y="26"/>
                          </a:lnTo>
                          <a:lnTo>
                            <a:pt x="1154" y="0"/>
                          </a:lnTo>
                          <a:lnTo>
                            <a:pt x="1127" y="9"/>
                          </a:lnTo>
                          <a:lnTo>
                            <a:pt x="1100" y="24"/>
                          </a:lnTo>
                          <a:lnTo>
                            <a:pt x="1071" y="36"/>
                          </a:lnTo>
                          <a:lnTo>
                            <a:pt x="1037" y="51"/>
                          </a:lnTo>
                          <a:lnTo>
                            <a:pt x="1002" y="66"/>
                          </a:lnTo>
                          <a:lnTo>
                            <a:pt x="970" y="76"/>
                          </a:lnTo>
                          <a:lnTo>
                            <a:pt x="939" y="85"/>
                          </a:lnTo>
                          <a:lnTo>
                            <a:pt x="904" y="97"/>
                          </a:lnTo>
                          <a:lnTo>
                            <a:pt x="868" y="105"/>
                          </a:lnTo>
                          <a:lnTo>
                            <a:pt x="829" y="116"/>
                          </a:lnTo>
                          <a:lnTo>
                            <a:pt x="794" y="125"/>
                          </a:lnTo>
                          <a:lnTo>
                            <a:pt x="760" y="134"/>
                          </a:lnTo>
                          <a:lnTo>
                            <a:pt x="723" y="140"/>
                          </a:lnTo>
                          <a:lnTo>
                            <a:pt x="688" y="148"/>
                          </a:lnTo>
                          <a:lnTo>
                            <a:pt x="655" y="155"/>
                          </a:lnTo>
                          <a:lnTo>
                            <a:pt x="616" y="164"/>
                          </a:lnTo>
                          <a:lnTo>
                            <a:pt x="563" y="170"/>
                          </a:lnTo>
                          <a:lnTo>
                            <a:pt x="923" y="233"/>
                          </a:lnTo>
                          <a:lnTo>
                            <a:pt x="899" y="281"/>
                          </a:lnTo>
                          <a:lnTo>
                            <a:pt x="872" y="317"/>
                          </a:lnTo>
                          <a:lnTo>
                            <a:pt x="820" y="385"/>
                          </a:lnTo>
                          <a:lnTo>
                            <a:pt x="790" y="416"/>
                          </a:lnTo>
                          <a:lnTo>
                            <a:pt x="760" y="447"/>
                          </a:lnTo>
                          <a:lnTo>
                            <a:pt x="718" y="485"/>
                          </a:lnTo>
                          <a:lnTo>
                            <a:pt x="673" y="527"/>
                          </a:lnTo>
                          <a:lnTo>
                            <a:pt x="628" y="557"/>
                          </a:lnTo>
                          <a:lnTo>
                            <a:pt x="568" y="599"/>
                          </a:lnTo>
                          <a:lnTo>
                            <a:pt x="517" y="625"/>
                          </a:lnTo>
                          <a:lnTo>
                            <a:pt x="469" y="652"/>
                          </a:lnTo>
                          <a:lnTo>
                            <a:pt x="427" y="673"/>
                          </a:lnTo>
                          <a:lnTo>
                            <a:pt x="398" y="687"/>
                          </a:lnTo>
                          <a:lnTo>
                            <a:pt x="344" y="702"/>
                          </a:lnTo>
                          <a:lnTo>
                            <a:pt x="296" y="717"/>
                          </a:lnTo>
                          <a:lnTo>
                            <a:pt x="243" y="735"/>
                          </a:lnTo>
                          <a:lnTo>
                            <a:pt x="168" y="747"/>
                          </a:lnTo>
                          <a:lnTo>
                            <a:pt x="111" y="756"/>
                          </a:lnTo>
                          <a:lnTo>
                            <a:pt x="0" y="759"/>
                          </a:lnTo>
                          <a:lnTo>
                            <a:pt x="1" y="824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2815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1088" y="2986"/>
                      <a:ext cx="1646" cy="855"/>
                    </a:xfrm>
                    <a:custGeom>
                      <a:avLst/>
                      <a:gdLst>
                        <a:gd name="T0" fmla="*/ 91 w 1646"/>
                        <a:gd name="T1" fmla="*/ 855 h 855"/>
                        <a:gd name="T2" fmla="*/ 190 w 1646"/>
                        <a:gd name="T3" fmla="*/ 855 h 855"/>
                        <a:gd name="T4" fmla="*/ 291 w 1646"/>
                        <a:gd name="T5" fmla="*/ 849 h 855"/>
                        <a:gd name="T6" fmla="*/ 387 w 1646"/>
                        <a:gd name="T7" fmla="*/ 834 h 855"/>
                        <a:gd name="T8" fmla="*/ 497 w 1646"/>
                        <a:gd name="T9" fmla="*/ 809 h 855"/>
                        <a:gd name="T10" fmla="*/ 602 w 1646"/>
                        <a:gd name="T11" fmla="*/ 774 h 855"/>
                        <a:gd name="T12" fmla="*/ 713 w 1646"/>
                        <a:gd name="T13" fmla="*/ 728 h 855"/>
                        <a:gd name="T14" fmla="*/ 812 w 1646"/>
                        <a:gd name="T15" fmla="*/ 678 h 855"/>
                        <a:gd name="T16" fmla="*/ 906 w 1646"/>
                        <a:gd name="T17" fmla="*/ 629 h 855"/>
                        <a:gd name="T18" fmla="*/ 1002 w 1646"/>
                        <a:gd name="T19" fmla="*/ 573 h 855"/>
                        <a:gd name="T20" fmla="*/ 1092 w 1646"/>
                        <a:gd name="T21" fmla="*/ 510 h 855"/>
                        <a:gd name="T22" fmla="*/ 1179 w 1646"/>
                        <a:gd name="T23" fmla="*/ 438 h 855"/>
                        <a:gd name="T24" fmla="*/ 1250 w 1646"/>
                        <a:gd name="T25" fmla="*/ 365 h 855"/>
                        <a:gd name="T26" fmla="*/ 1298 w 1646"/>
                        <a:gd name="T27" fmla="*/ 299 h 855"/>
                        <a:gd name="T28" fmla="*/ 1591 w 1646"/>
                        <a:gd name="T29" fmla="*/ 321 h 855"/>
                        <a:gd name="T30" fmla="*/ 1498 w 1646"/>
                        <a:gd name="T31" fmla="*/ 277 h 855"/>
                        <a:gd name="T32" fmla="*/ 1427 w 1646"/>
                        <a:gd name="T33" fmla="*/ 234 h 855"/>
                        <a:gd name="T34" fmla="*/ 1368 w 1646"/>
                        <a:gd name="T35" fmla="*/ 195 h 855"/>
                        <a:gd name="T36" fmla="*/ 1308 w 1646"/>
                        <a:gd name="T37" fmla="*/ 150 h 855"/>
                        <a:gd name="T38" fmla="*/ 1238 w 1646"/>
                        <a:gd name="T39" fmla="*/ 91 h 855"/>
                        <a:gd name="T40" fmla="*/ 1177 w 1646"/>
                        <a:gd name="T41" fmla="*/ 28 h 855"/>
                        <a:gd name="T42" fmla="*/ 1125 w 1646"/>
                        <a:gd name="T43" fmla="*/ 10 h 855"/>
                        <a:gd name="T44" fmla="*/ 1069 w 1646"/>
                        <a:gd name="T45" fmla="*/ 39 h 855"/>
                        <a:gd name="T46" fmla="*/ 1000 w 1646"/>
                        <a:gd name="T47" fmla="*/ 69 h 855"/>
                        <a:gd name="T48" fmla="*/ 937 w 1646"/>
                        <a:gd name="T49" fmla="*/ 89 h 855"/>
                        <a:gd name="T50" fmla="*/ 866 w 1646"/>
                        <a:gd name="T51" fmla="*/ 109 h 855"/>
                        <a:gd name="T52" fmla="*/ 792 w 1646"/>
                        <a:gd name="T53" fmla="*/ 129 h 855"/>
                        <a:gd name="T54" fmla="*/ 721 w 1646"/>
                        <a:gd name="T55" fmla="*/ 145 h 855"/>
                        <a:gd name="T56" fmla="*/ 653 w 1646"/>
                        <a:gd name="T57" fmla="*/ 160 h 855"/>
                        <a:gd name="T58" fmla="*/ 563 w 1646"/>
                        <a:gd name="T59" fmla="*/ 175 h 855"/>
                        <a:gd name="T60" fmla="*/ 897 w 1646"/>
                        <a:gd name="T61" fmla="*/ 290 h 855"/>
                        <a:gd name="T62" fmla="*/ 818 w 1646"/>
                        <a:gd name="T63" fmla="*/ 396 h 855"/>
                        <a:gd name="T64" fmla="*/ 758 w 1646"/>
                        <a:gd name="T65" fmla="*/ 460 h 855"/>
                        <a:gd name="T66" fmla="*/ 671 w 1646"/>
                        <a:gd name="T67" fmla="*/ 544 h 855"/>
                        <a:gd name="T68" fmla="*/ 596 w 1646"/>
                        <a:gd name="T69" fmla="*/ 610 h 855"/>
                        <a:gd name="T70" fmla="*/ 536 w 1646"/>
                        <a:gd name="T71" fmla="*/ 659 h 855"/>
                        <a:gd name="T72" fmla="*/ 461 w 1646"/>
                        <a:gd name="T73" fmla="*/ 709 h 855"/>
                        <a:gd name="T74" fmla="*/ 384 w 1646"/>
                        <a:gd name="T75" fmla="*/ 750 h 855"/>
                        <a:gd name="T76" fmla="*/ 291 w 1646"/>
                        <a:gd name="T77" fmla="*/ 783 h 855"/>
                        <a:gd name="T78" fmla="*/ 193 w 1646"/>
                        <a:gd name="T79" fmla="*/ 809 h 855"/>
                        <a:gd name="T80" fmla="*/ 86 w 1646"/>
                        <a:gd name="T81" fmla="*/ 832 h 855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w 1646"/>
                        <a:gd name="T124" fmla="*/ 0 h 855"/>
                        <a:gd name="T125" fmla="*/ 1646 w 1646"/>
                        <a:gd name="T126" fmla="*/ 855 h 855"/>
                      </a:gdLst>
                      <a:ahLst/>
                      <a:cxnLst>
                        <a:cxn ang="T82">
                          <a:pos x="T0" y="T1"/>
                        </a:cxn>
                        <a:cxn ang="T83">
                          <a:pos x="T2" y="T3"/>
                        </a:cxn>
                        <a:cxn ang="T84">
                          <a:pos x="T4" y="T5"/>
                        </a:cxn>
                        <a:cxn ang="T85">
                          <a:pos x="T6" y="T7"/>
                        </a:cxn>
                        <a:cxn ang="T86">
                          <a:pos x="T8" y="T9"/>
                        </a:cxn>
                        <a:cxn ang="T87">
                          <a:pos x="T10" y="T11"/>
                        </a:cxn>
                        <a:cxn ang="T88">
                          <a:pos x="T12" y="T13"/>
                        </a:cxn>
                        <a:cxn ang="T89">
                          <a:pos x="T14" y="T15"/>
                        </a:cxn>
                        <a:cxn ang="T90">
                          <a:pos x="T16" y="T17"/>
                        </a:cxn>
                        <a:cxn ang="T91">
                          <a:pos x="T18" y="T19"/>
                        </a:cxn>
                        <a:cxn ang="T92">
                          <a:pos x="T20" y="T21"/>
                        </a:cxn>
                        <a:cxn ang="T93">
                          <a:pos x="T22" y="T23"/>
                        </a:cxn>
                        <a:cxn ang="T94">
                          <a:pos x="T24" y="T25"/>
                        </a:cxn>
                        <a:cxn ang="T95">
                          <a:pos x="T26" y="T27"/>
                        </a:cxn>
                        <a:cxn ang="T96">
                          <a:pos x="T28" y="T29"/>
                        </a:cxn>
                        <a:cxn ang="T97">
                          <a:pos x="T30" y="T31"/>
                        </a:cxn>
                        <a:cxn ang="T98">
                          <a:pos x="T32" y="T33"/>
                        </a:cxn>
                        <a:cxn ang="T99">
                          <a:pos x="T34" y="T35"/>
                        </a:cxn>
                        <a:cxn ang="T100">
                          <a:pos x="T36" y="T37"/>
                        </a:cxn>
                        <a:cxn ang="T101">
                          <a:pos x="T38" y="T39"/>
                        </a:cxn>
                        <a:cxn ang="T102">
                          <a:pos x="T40" y="T41"/>
                        </a:cxn>
                        <a:cxn ang="T103">
                          <a:pos x="T42" y="T43"/>
                        </a:cxn>
                        <a:cxn ang="T104">
                          <a:pos x="T44" y="T45"/>
                        </a:cxn>
                        <a:cxn ang="T105">
                          <a:pos x="T46" y="T47"/>
                        </a:cxn>
                        <a:cxn ang="T106">
                          <a:pos x="T48" y="T49"/>
                        </a:cxn>
                        <a:cxn ang="T107">
                          <a:pos x="T50" y="T51"/>
                        </a:cxn>
                        <a:cxn ang="T108">
                          <a:pos x="T52" y="T53"/>
                        </a:cxn>
                        <a:cxn ang="T109">
                          <a:pos x="T54" y="T55"/>
                        </a:cxn>
                        <a:cxn ang="T110">
                          <a:pos x="T56" y="T57"/>
                        </a:cxn>
                        <a:cxn ang="T111">
                          <a:pos x="T58" y="T59"/>
                        </a:cxn>
                        <a:cxn ang="T112">
                          <a:pos x="T60" y="T61"/>
                        </a:cxn>
                        <a:cxn ang="T113">
                          <a:pos x="T62" y="T63"/>
                        </a:cxn>
                        <a:cxn ang="T114">
                          <a:pos x="T64" y="T65"/>
                        </a:cxn>
                        <a:cxn ang="T115">
                          <a:pos x="T66" y="T67"/>
                        </a:cxn>
                        <a:cxn ang="T116">
                          <a:pos x="T68" y="T69"/>
                        </a:cxn>
                        <a:cxn ang="T117">
                          <a:pos x="T70" y="T71"/>
                        </a:cxn>
                        <a:cxn ang="T118">
                          <a:pos x="T72" y="T73"/>
                        </a:cxn>
                        <a:cxn ang="T119">
                          <a:pos x="T74" y="T75"/>
                        </a:cxn>
                        <a:cxn ang="T120">
                          <a:pos x="T76" y="T77"/>
                        </a:cxn>
                        <a:cxn ang="T121">
                          <a:pos x="T78" y="T79"/>
                        </a:cxn>
                        <a:cxn ang="T122">
                          <a:pos x="T80" y="T81"/>
                        </a:cxn>
                      </a:cxnLst>
                      <a:rect l="T123" t="T124" r="T125" b="T126"/>
                      <a:pathLst>
                        <a:path w="1646" h="855">
                          <a:moveTo>
                            <a:pt x="0" y="849"/>
                          </a:moveTo>
                          <a:lnTo>
                            <a:pt x="91" y="855"/>
                          </a:lnTo>
                          <a:lnTo>
                            <a:pt x="136" y="855"/>
                          </a:lnTo>
                          <a:lnTo>
                            <a:pt x="190" y="855"/>
                          </a:lnTo>
                          <a:lnTo>
                            <a:pt x="241" y="852"/>
                          </a:lnTo>
                          <a:lnTo>
                            <a:pt x="291" y="849"/>
                          </a:lnTo>
                          <a:lnTo>
                            <a:pt x="342" y="843"/>
                          </a:lnTo>
                          <a:lnTo>
                            <a:pt x="387" y="834"/>
                          </a:lnTo>
                          <a:lnTo>
                            <a:pt x="437" y="824"/>
                          </a:lnTo>
                          <a:lnTo>
                            <a:pt x="497" y="809"/>
                          </a:lnTo>
                          <a:lnTo>
                            <a:pt x="551" y="790"/>
                          </a:lnTo>
                          <a:lnTo>
                            <a:pt x="602" y="774"/>
                          </a:lnTo>
                          <a:lnTo>
                            <a:pt x="659" y="753"/>
                          </a:lnTo>
                          <a:lnTo>
                            <a:pt x="713" y="728"/>
                          </a:lnTo>
                          <a:lnTo>
                            <a:pt x="767" y="703"/>
                          </a:lnTo>
                          <a:lnTo>
                            <a:pt x="812" y="678"/>
                          </a:lnTo>
                          <a:lnTo>
                            <a:pt x="864" y="653"/>
                          </a:lnTo>
                          <a:lnTo>
                            <a:pt x="906" y="629"/>
                          </a:lnTo>
                          <a:lnTo>
                            <a:pt x="954" y="601"/>
                          </a:lnTo>
                          <a:lnTo>
                            <a:pt x="1002" y="573"/>
                          </a:lnTo>
                          <a:lnTo>
                            <a:pt x="1050" y="538"/>
                          </a:lnTo>
                          <a:lnTo>
                            <a:pt x="1092" y="510"/>
                          </a:lnTo>
                          <a:lnTo>
                            <a:pt x="1137" y="472"/>
                          </a:lnTo>
                          <a:lnTo>
                            <a:pt x="1179" y="438"/>
                          </a:lnTo>
                          <a:lnTo>
                            <a:pt x="1218" y="403"/>
                          </a:lnTo>
                          <a:lnTo>
                            <a:pt x="1250" y="365"/>
                          </a:lnTo>
                          <a:lnTo>
                            <a:pt x="1277" y="334"/>
                          </a:lnTo>
                          <a:lnTo>
                            <a:pt x="1298" y="299"/>
                          </a:lnTo>
                          <a:lnTo>
                            <a:pt x="1646" y="345"/>
                          </a:lnTo>
                          <a:lnTo>
                            <a:pt x="1591" y="321"/>
                          </a:lnTo>
                          <a:lnTo>
                            <a:pt x="1549" y="299"/>
                          </a:lnTo>
                          <a:lnTo>
                            <a:pt x="1498" y="277"/>
                          </a:lnTo>
                          <a:lnTo>
                            <a:pt x="1460" y="255"/>
                          </a:lnTo>
                          <a:lnTo>
                            <a:pt x="1427" y="234"/>
                          </a:lnTo>
                          <a:lnTo>
                            <a:pt x="1397" y="218"/>
                          </a:lnTo>
                          <a:lnTo>
                            <a:pt x="1368" y="195"/>
                          </a:lnTo>
                          <a:lnTo>
                            <a:pt x="1339" y="174"/>
                          </a:lnTo>
                          <a:lnTo>
                            <a:pt x="1308" y="150"/>
                          </a:lnTo>
                          <a:lnTo>
                            <a:pt x="1274" y="120"/>
                          </a:lnTo>
                          <a:lnTo>
                            <a:pt x="1238" y="91"/>
                          </a:lnTo>
                          <a:lnTo>
                            <a:pt x="1209" y="61"/>
                          </a:lnTo>
                          <a:lnTo>
                            <a:pt x="1177" y="28"/>
                          </a:lnTo>
                          <a:lnTo>
                            <a:pt x="1152" y="0"/>
                          </a:lnTo>
                          <a:lnTo>
                            <a:pt x="1125" y="10"/>
                          </a:lnTo>
                          <a:lnTo>
                            <a:pt x="1098" y="26"/>
                          </a:lnTo>
                          <a:lnTo>
                            <a:pt x="1069" y="39"/>
                          </a:lnTo>
                          <a:lnTo>
                            <a:pt x="1035" y="54"/>
                          </a:lnTo>
                          <a:lnTo>
                            <a:pt x="1000" y="69"/>
                          </a:lnTo>
                          <a:lnTo>
                            <a:pt x="968" y="80"/>
                          </a:lnTo>
                          <a:lnTo>
                            <a:pt x="937" y="89"/>
                          </a:lnTo>
                          <a:lnTo>
                            <a:pt x="902" y="100"/>
                          </a:lnTo>
                          <a:lnTo>
                            <a:pt x="866" y="109"/>
                          </a:lnTo>
                          <a:lnTo>
                            <a:pt x="827" y="120"/>
                          </a:lnTo>
                          <a:lnTo>
                            <a:pt x="792" y="129"/>
                          </a:lnTo>
                          <a:lnTo>
                            <a:pt x="758" y="138"/>
                          </a:lnTo>
                          <a:lnTo>
                            <a:pt x="721" y="145"/>
                          </a:lnTo>
                          <a:lnTo>
                            <a:pt x="686" y="153"/>
                          </a:lnTo>
                          <a:lnTo>
                            <a:pt x="653" y="160"/>
                          </a:lnTo>
                          <a:lnTo>
                            <a:pt x="614" y="169"/>
                          </a:lnTo>
                          <a:lnTo>
                            <a:pt x="563" y="175"/>
                          </a:lnTo>
                          <a:lnTo>
                            <a:pt x="921" y="240"/>
                          </a:lnTo>
                          <a:lnTo>
                            <a:pt x="897" y="290"/>
                          </a:lnTo>
                          <a:lnTo>
                            <a:pt x="870" y="327"/>
                          </a:lnTo>
                          <a:lnTo>
                            <a:pt x="818" y="396"/>
                          </a:lnTo>
                          <a:lnTo>
                            <a:pt x="788" y="429"/>
                          </a:lnTo>
                          <a:lnTo>
                            <a:pt x="758" y="460"/>
                          </a:lnTo>
                          <a:lnTo>
                            <a:pt x="704" y="513"/>
                          </a:lnTo>
                          <a:lnTo>
                            <a:pt x="671" y="544"/>
                          </a:lnTo>
                          <a:lnTo>
                            <a:pt x="632" y="582"/>
                          </a:lnTo>
                          <a:lnTo>
                            <a:pt x="596" y="610"/>
                          </a:lnTo>
                          <a:lnTo>
                            <a:pt x="566" y="635"/>
                          </a:lnTo>
                          <a:lnTo>
                            <a:pt x="536" y="659"/>
                          </a:lnTo>
                          <a:lnTo>
                            <a:pt x="500" y="684"/>
                          </a:lnTo>
                          <a:lnTo>
                            <a:pt x="461" y="709"/>
                          </a:lnTo>
                          <a:lnTo>
                            <a:pt x="422" y="728"/>
                          </a:lnTo>
                          <a:lnTo>
                            <a:pt x="384" y="750"/>
                          </a:lnTo>
                          <a:lnTo>
                            <a:pt x="336" y="768"/>
                          </a:lnTo>
                          <a:lnTo>
                            <a:pt x="291" y="783"/>
                          </a:lnTo>
                          <a:lnTo>
                            <a:pt x="241" y="796"/>
                          </a:lnTo>
                          <a:lnTo>
                            <a:pt x="193" y="809"/>
                          </a:lnTo>
                          <a:lnTo>
                            <a:pt x="142" y="821"/>
                          </a:lnTo>
                          <a:lnTo>
                            <a:pt x="86" y="832"/>
                          </a:lnTo>
                          <a:lnTo>
                            <a:pt x="0" y="849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32798" name="Group 49"/>
                <p:cNvGrpSpPr>
                  <a:grpSpLocks/>
                </p:cNvGrpSpPr>
                <p:nvPr/>
              </p:nvGrpSpPr>
              <p:grpSpPr bwMode="auto">
                <a:xfrm rot="21326404" flipH="1">
                  <a:off x="1392" y="2208"/>
                  <a:ext cx="432" cy="336"/>
                  <a:chOff x="1087" y="2986"/>
                  <a:chExt cx="1647" cy="915"/>
                </a:xfrm>
              </p:grpSpPr>
              <p:sp>
                <p:nvSpPr>
                  <p:cNvPr id="32806" name="Freeform 50"/>
                  <p:cNvSpPr>
                    <a:spLocks/>
                  </p:cNvSpPr>
                  <p:nvPr/>
                </p:nvSpPr>
                <p:spPr bwMode="auto">
                  <a:xfrm>
                    <a:off x="1652" y="3161"/>
                    <a:ext cx="356" cy="138"/>
                  </a:xfrm>
                  <a:custGeom>
                    <a:avLst/>
                    <a:gdLst>
                      <a:gd name="T0" fmla="*/ 0 w 356"/>
                      <a:gd name="T1" fmla="*/ 81 h 138"/>
                      <a:gd name="T2" fmla="*/ 0 w 356"/>
                      <a:gd name="T3" fmla="*/ 0 h 138"/>
                      <a:gd name="T4" fmla="*/ 356 w 356"/>
                      <a:gd name="T5" fmla="*/ 63 h 138"/>
                      <a:gd name="T6" fmla="*/ 350 w 356"/>
                      <a:gd name="T7" fmla="*/ 100 h 138"/>
                      <a:gd name="T8" fmla="*/ 326 w 356"/>
                      <a:gd name="T9" fmla="*/ 138 h 138"/>
                      <a:gd name="T10" fmla="*/ 0 w 356"/>
                      <a:gd name="T11" fmla="*/ 81 h 13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138"/>
                      <a:gd name="T20" fmla="*/ 356 w 356"/>
                      <a:gd name="T21" fmla="*/ 138 h 13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138">
                        <a:moveTo>
                          <a:pt x="0" y="81"/>
                        </a:moveTo>
                        <a:lnTo>
                          <a:pt x="0" y="0"/>
                        </a:lnTo>
                        <a:lnTo>
                          <a:pt x="356" y="63"/>
                        </a:lnTo>
                        <a:lnTo>
                          <a:pt x="350" y="100"/>
                        </a:lnTo>
                        <a:lnTo>
                          <a:pt x="326" y="138"/>
                        </a:lnTo>
                        <a:lnTo>
                          <a:pt x="0" y="81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07" name="Freeform 51"/>
                  <p:cNvSpPr>
                    <a:spLocks/>
                  </p:cNvSpPr>
                  <p:nvPr/>
                </p:nvSpPr>
                <p:spPr bwMode="auto">
                  <a:xfrm>
                    <a:off x="2390" y="3272"/>
                    <a:ext cx="343" cy="133"/>
                  </a:xfrm>
                  <a:custGeom>
                    <a:avLst/>
                    <a:gdLst>
                      <a:gd name="T0" fmla="*/ 343 w 343"/>
                      <a:gd name="T1" fmla="*/ 133 h 133"/>
                      <a:gd name="T2" fmla="*/ 342 w 343"/>
                      <a:gd name="T3" fmla="*/ 58 h 133"/>
                      <a:gd name="T4" fmla="*/ 0 w 343"/>
                      <a:gd name="T5" fmla="*/ 0 h 133"/>
                      <a:gd name="T6" fmla="*/ 0 w 343"/>
                      <a:gd name="T7" fmla="*/ 95 h 133"/>
                      <a:gd name="T8" fmla="*/ 343 w 343"/>
                      <a:gd name="T9" fmla="*/ 133 h 1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43"/>
                      <a:gd name="T16" fmla="*/ 0 h 133"/>
                      <a:gd name="T17" fmla="*/ 343 w 343"/>
                      <a:gd name="T18" fmla="*/ 133 h 1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43" h="133">
                        <a:moveTo>
                          <a:pt x="343" y="133"/>
                        </a:moveTo>
                        <a:lnTo>
                          <a:pt x="342" y="58"/>
                        </a:lnTo>
                        <a:lnTo>
                          <a:pt x="0" y="0"/>
                        </a:lnTo>
                        <a:lnTo>
                          <a:pt x="0" y="95"/>
                        </a:lnTo>
                        <a:lnTo>
                          <a:pt x="343" y="133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32808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1087" y="2986"/>
                    <a:ext cx="1647" cy="915"/>
                    <a:chOff x="1087" y="2986"/>
                    <a:chExt cx="1647" cy="915"/>
                  </a:xfrm>
                </p:grpSpPr>
                <p:sp>
                  <p:nvSpPr>
                    <p:cNvPr id="32809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1087" y="3072"/>
                      <a:ext cx="1646" cy="829"/>
                    </a:xfrm>
                    <a:custGeom>
                      <a:avLst/>
                      <a:gdLst>
                        <a:gd name="T0" fmla="*/ 93 w 1646"/>
                        <a:gd name="T1" fmla="*/ 829 h 829"/>
                        <a:gd name="T2" fmla="*/ 192 w 1646"/>
                        <a:gd name="T3" fmla="*/ 829 h 829"/>
                        <a:gd name="T4" fmla="*/ 293 w 1646"/>
                        <a:gd name="T5" fmla="*/ 824 h 829"/>
                        <a:gd name="T6" fmla="*/ 389 w 1646"/>
                        <a:gd name="T7" fmla="*/ 810 h 829"/>
                        <a:gd name="T8" fmla="*/ 499 w 1646"/>
                        <a:gd name="T9" fmla="*/ 786 h 829"/>
                        <a:gd name="T10" fmla="*/ 604 w 1646"/>
                        <a:gd name="T11" fmla="*/ 752 h 829"/>
                        <a:gd name="T12" fmla="*/ 715 w 1646"/>
                        <a:gd name="T13" fmla="*/ 706 h 829"/>
                        <a:gd name="T14" fmla="*/ 814 w 1646"/>
                        <a:gd name="T15" fmla="*/ 658 h 829"/>
                        <a:gd name="T16" fmla="*/ 908 w 1646"/>
                        <a:gd name="T17" fmla="*/ 611 h 829"/>
                        <a:gd name="T18" fmla="*/ 1004 w 1646"/>
                        <a:gd name="T19" fmla="*/ 556 h 829"/>
                        <a:gd name="T20" fmla="*/ 1094 w 1646"/>
                        <a:gd name="T21" fmla="*/ 495 h 829"/>
                        <a:gd name="T22" fmla="*/ 1181 w 1646"/>
                        <a:gd name="T23" fmla="*/ 425 h 829"/>
                        <a:gd name="T24" fmla="*/ 1252 w 1646"/>
                        <a:gd name="T25" fmla="*/ 355 h 829"/>
                        <a:gd name="T26" fmla="*/ 1300 w 1646"/>
                        <a:gd name="T27" fmla="*/ 290 h 829"/>
                        <a:gd name="T28" fmla="*/ 1593 w 1646"/>
                        <a:gd name="T29" fmla="*/ 311 h 829"/>
                        <a:gd name="T30" fmla="*/ 1500 w 1646"/>
                        <a:gd name="T31" fmla="*/ 269 h 829"/>
                        <a:gd name="T32" fmla="*/ 1429 w 1646"/>
                        <a:gd name="T33" fmla="*/ 227 h 829"/>
                        <a:gd name="T34" fmla="*/ 1370 w 1646"/>
                        <a:gd name="T35" fmla="*/ 189 h 829"/>
                        <a:gd name="T36" fmla="*/ 1310 w 1646"/>
                        <a:gd name="T37" fmla="*/ 145 h 829"/>
                        <a:gd name="T38" fmla="*/ 1240 w 1646"/>
                        <a:gd name="T39" fmla="*/ 87 h 829"/>
                        <a:gd name="T40" fmla="*/ 1179 w 1646"/>
                        <a:gd name="T41" fmla="*/ 26 h 829"/>
                        <a:gd name="T42" fmla="*/ 1127 w 1646"/>
                        <a:gd name="T43" fmla="*/ 9 h 829"/>
                        <a:gd name="T44" fmla="*/ 1071 w 1646"/>
                        <a:gd name="T45" fmla="*/ 36 h 829"/>
                        <a:gd name="T46" fmla="*/ 1002 w 1646"/>
                        <a:gd name="T47" fmla="*/ 66 h 829"/>
                        <a:gd name="T48" fmla="*/ 939 w 1646"/>
                        <a:gd name="T49" fmla="*/ 85 h 829"/>
                        <a:gd name="T50" fmla="*/ 868 w 1646"/>
                        <a:gd name="T51" fmla="*/ 105 h 829"/>
                        <a:gd name="T52" fmla="*/ 794 w 1646"/>
                        <a:gd name="T53" fmla="*/ 125 h 829"/>
                        <a:gd name="T54" fmla="*/ 723 w 1646"/>
                        <a:gd name="T55" fmla="*/ 140 h 829"/>
                        <a:gd name="T56" fmla="*/ 655 w 1646"/>
                        <a:gd name="T57" fmla="*/ 155 h 829"/>
                        <a:gd name="T58" fmla="*/ 563 w 1646"/>
                        <a:gd name="T59" fmla="*/ 170 h 829"/>
                        <a:gd name="T60" fmla="*/ 899 w 1646"/>
                        <a:gd name="T61" fmla="*/ 281 h 829"/>
                        <a:gd name="T62" fmla="*/ 820 w 1646"/>
                        <a:gd name="T63" fmla="*/ 385 h 829"/>
                        <a:gd name="T64" fmla="*/ 760 w 1646"/>
                        <a:gd name="T65" fmla="*/ 447 h 829"/>
                        <a:gd name="T66" fmla="*/ 673 w 1646"/>
                        <a:gd name="T67" fmla="*/ 527 h 829"/>
                        <a:gd name="T68" fmla="*/ 568 w 1646"/>
                        <a:gd name="T69" fmla="*/ 599 h 829"/>
                        <a:gd name="T70" fmla="*/ 469 w 1646"/>
                        <a:gd name="T71" fmla="*/ 652 h 829"/>
                        <a:gd name="T72" fmla="*/ 398 w 1646"/>
                        <a:gd name="T73" fmla="*/ 687 h 829"/>
                        <a:gd name="T74" fmla="*/ 296 w 1646"/>
                        <a:gd name="T75" fmla="*/ 717 h 829"/>
                        <a:gd name="T76" fmla="*/ 168 w 1646"/>
                        <a:gd name="T77" fmla="*/ 747 h 829"/>
                        <a:gd name="T78" fmla="*/ 0 w 1646"/>
                        <a:gd name="T79" fmla="*/ 759 h 82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1646"/>
                        <a:gd name="T121" fmla="*/ 0 h 829"/>
                        <a:gd name="T122" fmla="*/ 1646 w 1646"/>
                        <a:gd name="T123" fmla="*/ 829 h 82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1646" h="829">
                          <a:moveTo>
                            <a:pt x="1" y="824"/>
                          </a:moveTo>
                          <a:lnTo>
                            <a:pt x="93" y="829"/>
                          </a:lnTo>
                          <a:lnTo>
                            <a:pt x="138" y="829"/>
                          </a:lnTo>
                          <a:lnTo>
                            <a:pt x="192" y="829"/>
                          </a:lnTo>
                          <a:lnTo>
                            <a:pt x="243" y="827"/>
                          </a:lnTo>
                          <a:lnTo>
                            <a:pt x="293" y="824"/>
                          </a:lnTo>
                          <a:lnTo>
                            <a:pt x="344" y="819"/>
                          </a:lnTo>
                          <a:lnTo>
                            <a:pt x="389" y="810"/>
                          </a:lnTo>
                          <a:lnTo>
                            <a:pt x="439" y="800"/>
                          </a:lnTo>
                          <a:lnTo>
                            <a:pt x="499" y="786"/>
                          </a:lnTo>
                          <a:lnTo>
                            <a:pt x="553" y="767"/>
                          </a:lnTo>
                          <a:lnTo>
                            <a:pt x="604" y="752"/>
                          </a:lnTo>
                          <a:lnTo>
                            <a:pt x="661" y="730"/>
                          </a:lnTo>
                          <a:lnTo>
                            <a:pt x="715" y="706"/>
                          </a:lnTo>
                          <a:lnTo>
                            <a:pt x="769" y="682"/>
                          </a:lnTo>
                          <a:lnTo>
                            <a:pt x="814" y="658"/>
                          </a:lnTo>
                          <a:lnTo>
                            <a:pt x="866" y="634"/>
                          </a:lnTo>
                          <a:lnTo>
                            <a:pt x="908" y="611"/>
                          </a:lnTo>
                          <a:lnTo>
                            <a:pt x="956" y="584"/>
                          </a:lnTo>
                          <a:lnTo>
                            <a:pt x="1004" y="556"/>
                          </a:lnTo>
                          <a:lnTo>
                            <a:pt x="1052" y="522"/>
                          </a:lnTo>
                          <a:lnTo>
                            <a:pt x="1094" y="495"/>
                          </a:lnTo>
                          <a:lnTo>
                            <a:pt x="1139" y="458"/>
                          </a:lnTo>
                          <a:lnTo>
                            <a:pt x="1181" y="425"/>
                          </a:lnTo>
                          <a:lnTo>
                            <a:pt x="1220" y="392"/>
                          </a:lnTo>
                          <a:lnTo>
                            <a:pt x="1252" y="355"/>
                          </a:lnTo>
                          <a:lnTo>
                            <a:pt x="1279" y="324"/>
                          </a:lnTo>
                          <a:lnTo>
                            <a:pt x="1300" y="290"/>
                          </a:lnTo>
                          <a:lnTo>
                            <a:pt x="1646" y="335"/>
                          </a:lnTo>
                          <a:lnTo>
                            <a:pt x="1593" y="311"/>
                          </a:lnTo>
                          <a:lnTo>
                            <a:pt x="1551" y="290"/>
                          </a:lnTo>
                          <a:lnTo>
                            <a:pt x="1500" y="269"/>
                          </a:lnTo>
                          <a:lnTo>
                            <a:pt x="1462" y="247"/>
                          </a:lnTo>
                          <a:lnTo>
                            <a:pt x="1429" y="227"/>
                          </a:lnTo>
                          <a:lnTo>
                            <a:pt x="1399" y="211"/>
                          </a:lnTo>
                          <a:lnTo>
                            <a:pt x="1370" y="189"/>
                          </a:lnTo>
                          <a:lnTo>
                            <a:pt x="1341" y="169"/>
                          </a:lnTo>
                          <a:lnTo>
                            <a:pt x="1310" y="145"/>
                          </a:lnTo>
                          <a:lnTo>
                            <a:pt x="1276" y="116"/>
                          </a:lnTo>
                          <a:lnTo>
                            <a:pt x="1240" y="87"/>
                          </a:lnTo>
                          <a:lnTo>
                            <a:pt x="1211" y="58"/>
                          </a:lnTo>
                          <a:lnTo>
                            <a:pt x="1179" y="26"/>
                          </a:lnTo>
                          <a:lnTo>
                            <a:pt x="1154" y="0"/>
                          </a:lnTo>
                          <a:lnTo>
                            <a:pt x="1127" y="9"/>
                          </a:lnTo>
                          <a:lnTo>
                            <a:pt x="1100" y="24"/>
                          </a:lnTo>
                          <a:lnTo>
                            <a:pt x="1071" y="36"/>
                          </a:lnTo>
                          <a:lnTo>
                            <a:pt x="1037" y="51"/>
                          </a:lnTo>
                          <a:lnTo>
                            <a:pt x="1002" y="66"/>
                          </a:lnTo>
                          <a:lnTo>
                            <a:pt x="970" y="76"/>
                          </a:lnTo>
                          <a:lnTo>
                            <a:pt x="939" y="85"/>
                          </a:lnTo>
                          <a:lnTo>
                            <a:pt x="904" y="97"/>
                          </a:lnTo>
                          <a:lnTo>
                            <a:pt x="868" y="105"/>
                          </a:lnTo>
                          <a:lnTo>
                            <a:pt x="829" y="116"/>
                          </a:lnTo>
                          <a:lnTo>
                            <a:pt x="794" y="125"/>
                          </a:lnTo>
                          <a:lnTo>
                            <a:pt x="760" y="134"/>
                          </a:lnTo>
                          <a:lnTo>
                            <a:pt x="723" y="140"/>
                          </a:lnTo>
                          <a:lnTo>
                            <a:pt x="688" y="148"/>
                          </a:lnTo>
                          <a:lnTo>
                            <a:pt x="655" y="155"/>
                          </a:lnTo>
                          <a:lnTo>
                            <a:pt x="616" y="164"/>
                          </a:lnTo>
                          <a:lnTo>
                            <a:pt x="563" y="170"/>
                          </a:lnTo>
                          <a:lnTo>
                            <a:pt x="923" y="233"/>
                          </a:lnTo>
                          <a:lnTo>
                            <a:pt x="899" y="281"/>
                          </a:lnTo>
                          <a:lnTo>
                            <a:pt x="872" y="317"/>
                          </a:lnTo>
                          <a:lnTo>
                            <a:pt x="820" y="385"/>
                          </a:lnTo>
                          <a:lnTo>
                            <a:pt x="790" y="416"/>
                          </a:lnTo>
                          <a:lnTo>
                            <a:pt x="760" y="447"/>
                          </a:lnTo>
                          <a:lnTo>
                            <a:pt x="718" y="485"/>
                          </a:lnTo>
                          <a:lnTo>
                            <a:pt x="673" y="527"/>
                          </a:lnTo>
                          <a:lnTo>
                            <a:pt x="628" y="557"/>
                          </a:lnTo>
                          <a:lnTo>
                            <a:pt x="568" y="599"/>
                          </a:lnTo>
                          <a:lnTo>
                            <a:pt x="517" y="625"/>
                          </a:lnTo>
                          <a:lnTo>
                            <a:pt x="469" y="652"/>
                          </a:lnTo>
                          <a:lnTo>
                            <a:pt x="427" y="673"/>
                          </a:lnTo>
                          <a:lnTo>
                            <a:pt x="398" y="687"/>
                          </a:lnTo>
                          <a:lnTo>
                            <a:pt x="344" y="702"/>
                          </a:lnTo>
                          <a:lnTo>
                            <a:pt x="296" y="717"/>
                          </a:lnTo>
                          <a:lnTo>
                            <a:pt x="243" y="735"/>
                          </a:lnTo>
                          <a:lnTo>
                            <a:pt x="168" y="747"/>
                          </a:lnTo>
                          <a:lnTo>
                            <a:pt x="111" y="756"/>
                          </a:lnTo>
                          <a:lnTo>
                            <a:pt x="0" y="759"/>
                          </a:lnTo>
                          <a:lnTo>
                            <a:pt x="1" y="824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2810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088" y="2986"/>
                      <a:ext cx="1646" cy="855"/>
                    </a:xfrm>
                    <a:custGeom>
                      <a:avLst/>
                      <a:gdLst>
                        <a:gd name="T0" fmla="*/ 91 w 1646"/>
                        <a:gd name="T1" fmla="*/ 855 h 855"/>
                        <a:gd name="T2" fmla="*/ 190 w 1646"/>
                        <a:gd name="T3" fmla="*/ 855 h 855"/>
                        <a:gd name="T4" fmla="*/ 291 w 1646"/>
                        <a:gd name="T5" fmla="*/ 849 h 855"/>
                        <a:gd name="T6" fmla="*/ 387 w 1646"/>
                        <a:gd name="T7" fmla="*/ 834 h 855"/>
                        <a:gd name="T8" fmla="*/ 497 w 1646"/>
                        <a:gd name="T9" fmla="*/ 809 h 855"/>
                        <a:gd name="T10" fmla="*/ 602 w 1646"/>
                        <a:gd name="T11" fmla="*/ 774 h 855"/>
                        <a:gd name="T12" fmla="*/ 713 w 1646"/>
                        <a:gd name="T13" fmla="*/ 728 h 855"/>
                        <a:gd name="T14" fmla="*/ 812 w 1646"/>
                        <a:gd name="T15" fmla="*/ 678 h 855"/>
                        <a:gd name="T16" fmla="*/ 906 w 1646"/>
                        <a:gd name="T17" fmla="*/ 629 h 855"/>
                        <a:gd name="T18" fmla="*/ 1002 w 1646"/>
                        <a:gd name="T19" fmla="*/ 573 h 855"/>
                        <a:gd name="T20" fmla="*/ 1092 w 1646"/>
                        <a:gd name="T21" fmla="*/ 510 h 855"/>
                        <a:gd name="T22" fmla="*/ 1179 w 1646"/>
                        <a:gd name="T23" fmla="*/ 438 h 855"/>
                        <a:gd name="T24" fmla="*/ 1250 w 1646"/>
                        <a:gd name="T25" fmla="*/ 365 h 855"/>
                        <a:gd name="T26" fmla="*/ 1298 w 1646"/>
                        <a:gd name="T27" fmla="*/ 299 h 855"/>
                        <a:gd name="T28" fmla="*/ 1591 w 1646"/>
                        <a:gd name="T29" fmla="*/ 321 h 855"/>
                        <a:gd name="T30" fmla="*/ 1498 w 1646"/>
                        <a:gd name="T31" fmla="*/ 277 h 855"/>
                        <a:gd name="T32" fmla="*/ 1427 w 1646"/>
                        <a:gd name="T33" fmla="*/ 234 h 855"/>
                        <a:gd name="T34" fmla="*/ 1368 w 1646"/>
                        <a:gd name="T35" fmla="*/ 195 h 855"/>
                        <a:gd name="T36" fmla="*/ 1308 w 1646"/>
                        <a:gd name="T37" fmla="*/ 150 h 855"/>
                        <a:gd name="T38" fmla="*/ 1238 w 1646"/>
                        <a:gd name="T39" fmla="*/ 91 h 855"/>
                        <a:gd name="T40" fmla="*/ 1177 w 1646"/>
                        <a:gd name="T41" fmla="*/ 28 h 855"/>
                        <a:gd name="T42" fmla="*/ 1125 w 1646"/>
                        <a:gd name="T43" fmla="*/ 10 h 855"/>
                        <a:gd name="T44" fmla="*/ 1069 w 1646"/>
                        <a:gd name="T45" fmla="*/ 39 h 855"/>
                        <a:gd name="T46" fmla="*/ 1000 w 1646"/>
                        <a:gd name="T47" fmla="*/ 69 h 855"/>
                        <a:gd name="T48" fmla="*/ 937 w 1646"/>
                        <a:gd name="T49" fmla="*/ 89 h 855"/>
                        <a:gd name="T50" fmla="*/ 866 w 1646"/>
                        <a:gd name="T51" fmla="*/ 109 h 855"/>
                        <a:gd name="T52" fmla="*/ 792 w 1646"/>
                        <a:gd name="T53" fmla="*/ 129 h 855"/>
                        <a:gd name="T54" fmla="*/ 721 w 1646"/>
                        <a:gd name="T55" fmla="*/ 145 h 855"/>
                        <a:gd name="T56" fmla="*/ 653 w 1646"/>
                        <a:gd name="T57" fmla="*/ 160 h 855"/>
                        <a:gd name="T58" fmla="*/ 563 w 1646"/>
                        <a:gd name="T59" fmla="*/ 175 h 855"/>
                        <a:gd name="T60" fmla="*/ 897 w 1646"/>
                        <a:gd name="T61" fmla="*/ 290 h 855"/>
                        <a:gd name="T62" fmla="*/ 818 w 1646"/>
                        <a:gd name="T63" fmla="*/ 396 h 855"/>
                        <a:gd name="T64" fmla="*/ 758 w 1646"/>
                        <a:gd name="T65" fmla="*/ 460 h 855"/>
                        <a:gd name="T66" fmla="*/ 671 w 1646"/>
                        <a:gd name="T67" fmla="*/ 544 h 855"/>
                        <a:gd name="T68" fmla="*/ 596 w 1646"/>
                        <a:gd name="T69" fmla="*/ 610 h 855"/>
                        <a:gd name="T70" fmla="*/ 536 w 1646"/>
                        <a:gd name="T71" fmla="*/ 659 h 855"/>
                        <a:gd name="T72" fmla="*/ 461 w 1646"/>
                        <a:gd name="T73" fmla="*/ 709 h 855"/>
                        <a:gd name="T74" fmla="*/ 384 w 1646"/>
                        <a:gd name="T75" fmla="*/ 750 h 855"/>
                        <a:gd name="T76" fmla="*/ 291 w 1646"/>
                        <a:gd name="T77" fmla="*/ 783 h 855"/>
                        <a:gd name="T78" fmla="*/ 193 w 1646"/>
                        <a:gd name="T79" fmla="*/ 809 h 855"/>
                        <a:gd name="T80" fmla="*/ 86 w 1646"/>
                        <a:gd name="T81" fmla="*/ 832 h 855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w 1646"/>
                        <a:gd name="T124" fmla="*/ 0 h 855"/>
                        <a:gd name="T125" fmla="*/ 1646 w 1646"/>
                        <a:gd name="T126" fmla="*/ 855 h 855"/>
                      </a:gdLst>
                      <a:ahLst/>
                      <a:cxnLst>
                        <a:cxn ang="T82">
                          <a:pos x="T0" y="T1"/>
                        </a:cxn>
                        <a:cxn ang="T83">
                          <a:pos x="T2" y="T3"/>
                        </a:cxn>
                        <a:cxn ang="T84">
                          <a:pos x="T4" y="T5"/>
                        </a:cxn>
                        <a:cxn ang="T85">
                          <a:pos x="T6" y="T7"/>
                        </a:cxn>
                        <a:cxn ang="T86">
                          <a:pos x="T8" y="T9"/>
                        </a:cxn>
                        <a:cxn ang="T87">
                          <a:pos x="T10" y="T11"/>
                        </a:cxn>
                        <a:cxn ang="T88">
                          <a:pos x="T12" y="T13"/>
                        </a:cxn>
                        <a:cxn ang="T89">
                          <a:pos x="T14" y="T15"/>
                        </a:cxn>
                        <a:cxn ang="T90">
                          <a:pos x="T16" y="T17"/>
                        </a:cxn>
                        <a:cxn ang="T91">
                          <a:pos x="T18" y="T19"/>
                        </a:cxn>
                        <a:cxn ang="T92">
                          <a:pos x="T20" y="T21"/>
                        </a:cxn>
                        <a:cxn ang="T93">
                          <a:pos x="T22" y="T23"/>
                        </a:cxn>
                        <a:cxn ang="T94">
                          <a:pos x="T24" y="T25"/>
                        </a:cxn>
                        <a:cxn ang="T95">
                          <a:pos x="T26" y="T27"/>
                        </a:cxn>
                        <a:cxn ang="T96">
                          <a:pos x="T28" y="T29"/>
                        </a:cxn>
                        <a:cxn ang="T97">
                          <a:pos x="T30" y="T31"/>
                        </a:cxn>
                        <a:cxn ang="T98">
                          <a:pos x="T32" y="T33"/>
                        </a:cxn>
                        <a:cxn ang="T99">
                          <a:pos x="T34" y="T35"/>
                        </a:cxn>
                        <a:cxn ang="T100">
                          <a:pos x="T36" y="T37"/>
                        </a:cxn>
                        <a:cxn ang="T101">
                          <a:pos x="T38" y="T39"/>
                        </a:cxn>
                        <a:cxn ang="T102">
                          <a:pos x="T40" y="T41"/>
                        </a:cxn>
                        <a:cxn ang="T103">
                          <a:pos x="T42" y="T43"/>
                        </a:cxn>
                        <a:cxn ang="T104">
                          <a:pos x="T44" y="T45"/>
                        </a:cxn>
                        <a:cxn ang="T105">
                          <a:pos x="T46" y="T47"/>
                        </a:cxn>
                        <a:cxn ang="T106">
                          <a:pos x="T48" y="T49"/>
                        </a:cxn>
                        <a:cxn ang="T107">
                          <a:pos x="T50" y="T51"/>
                        </a:cxn>
                        <a:cxn ang="T108">
                          <a:pos x="T52" y="T53"/>
                        </a:cxn>
                        <a:cxn ang="T109">
                          <a:pos x="T54" y="T55"/>
                        </a:cxn>
                        <a:cxn ang="T110">
                          <a:pos x="T56" y="T57"/>
                        </a:cxn>
                        <a:cxn ang="T111">
                          <a:pos x="T58" y="T59"/>
                        </a:cxn>
                        <a:cxn ang="T112">
                          <a:pos x="T60" y="T61"/>
                        </a:cxn>
                        <a:cxn ang="T113">
                          <a:pos x="T62" y="T63"/>
                        </a:cxn>
                        <a:cxn ang="T114">
                          <a:pos x="T64" y="T65"/>
                        </a:cxn>
                        <a:cxn ang="T115">
                          <a:pos x="T66" y="T67"/>
                        </a:cxn>
                        <a:cxn ang="T116">
                          <a:pos x="T68" y="T69"/>
                        </a:cxn>
                        <a:cxn ang="T117">
                          <a:pos x="T70" y="T71"/>
                        </a:cxn>
                        <a:cxn ang="T118">
                          <a:pos x="T72" y="T73"/>
                        </a:cxn>
                        <a:cxn ang="T119">
                          <a:pos x="T74" y="T75"/>
                        </a:cxn>
                        <a:cxn ang="T120">
                          <a:pos x="T76" y="T77"/>
                        </a:cxn>
                        <a:cxn ang="T121">
                          <a:pos x="T78" y="T79"/>
                        </a:cxn>
                        <a:cxn ang="T122">
                          <a:pos x="T80" y="T81"/>
                        </a:cxn>
                      </a:cxnLst>
                      <a:rect l="T123" t="T124" r="T125" b="T126"/>
                      <a:pathLst>
                        <a:path w="1646" h="855">
                          <a:moveTo>
                            <a:pt x="0" y="849"/>
                          </a:moveTo>
                          <a:lnTo>
                            <a:pt x="91" y="855"/>
                          </a:lnTo>
                          <a:lnTo>
                            <a:pt x="136" y="855"/>
                          </a:lnTo>
                          <a:lnTo>
                            <a:pt x="190" y="855"/>
                          </a:lnTo>
                          <a:lnTo>
                            <a:pt x="241" y="852"/>
                          </a:lnTo>
                          <a:lnTo>
                            <a:pt x="291" y="849"/>
                          </a:lnTo>
                          <a:lnTo>
                            <a:pt x="342" y="843"/>
                          </a:lnTo>
                          <a:lnTo>
                            <a:pt x="387" y="834"/>
                          </a:lnTo>
                          <a:lnTo>
                            <a:pt x="437" y="824"/>
                          </a:lnTo>
                          <a:lnTo>
                            <a:pt x="497" y="809"/>
                          </a:lnTo>
                          <a:lnTo>
                            <a:pt x="551" y="790"/>
                          </a:lnTo>
                          <a:lnTo>
                            <a:pt x="602" y="774"/>
                          </a:lnTo>
                          <a:lnTo>
                            <a:pt x="659" y="753"/>
                          </a:lnTo>
                          <a:lnTo>
                            <a:pt x="713" y="728"/>
                          </a:lnTo>
                          <a:lnTo>
                            <a:pt x="767" y="703"/>
                          </a:lnTo>
                          <a:lnTo>
                            <a:pt x="812" y="678"/>
                          </a:lnTo>
                          <a:lnTo>
                            <a:pt x="864" y="653"/>
                          </a:lnTo>
                          <a:lnTo>
                            <a:pt x="906" y="629"/>
                          </a:lnTo>
                          <a:lnTo>
                            <a:pt x="954" y="601"/>
                          </a:lnTo>
                          <a:lnTo>
                            <a:pt x="1002" y="573"/>
                          </a:lnTo>
                          <a:lnTo>
                            <a:pt x="1050" y="538"/>
                          </a:lnTo>
                          <a:lnTo>
                            <a:pt x="1092" y="510"/>
                          </a:lnTo>
                          <a:lnTo>
                            <a:pt x="1137" y="472"/>
                          </a:lnTo>
                          <a:lnTo>
                            <a:pt x="1179" y="438"/>
                          </a:lnTo>
                          <a:lnTo>
                            <a:pt x="1218" y="403"/>
                          </a:lnTo>
                          <a:lnTo>
                            <a:pt x="1250" y="365"/>
                          </a:lnTo>
                          <a:lnTo>
                            <a:pt x="1277" y="334"/>
                          </a:lnTo>
                          <a:lnTo>
                            <a:pt x="1298" y="299"/>
                          </a:lnTo>
                          <a:lnTo>
                            <a:pt x="1646" y="345"/>
                          </a:lnTo>
                          <a:lnTo>
                            <a:pt x="1591" y="321"/>
                          </a:lnTo>
                          <a:lnTo>
                            <a:pt x="1549" y="299"/>
                          </a:lnTo>
                          <a:lnTo>
                            <a:pt x="1498" y="277"/>
                          </a:lnTo>
                          <a:lnTo>
                            <a:pt x="1460" y="255"/>
                          </a:lnTo>
                          <a:lnTo>
                            <a:pt x="1427" y="234"/>
                          </a:lnTo>
                          <a:lnTo>
                            <a:pt x="1397" y="218"/>
                          </a:lnTo>
                          <a:lnTo>
                            <a:pt x="1368" y="195"/>
                          </a:lnTo>
                          <a:lnTo>
                            <a:pt x="1339" y="174"/>
                          </a:lnTo>
                          <a:lnTo>
                            <a:pt x="1308" y="150"/>
                          </a:lnTo>
                          <a:lnTo>
                            <a:pt x="1274" y="120"/>
                          </a:lnTo>
                          <a:lnTo>
                            <a:pt x="1238" y="91"/>
                          </a:lnTo>
                          <a:lnTo>
                            <a:pt x="1209" y="61"/>
                          </a:lnTo>
                          <a:lnTo>
                            <a:pt x="1177" y="28"/>
                          </a:lnTo>
                          <a:lnTo>
                            <a:pt x="1152" y="0"/>
                          </a:lnTo>
                          <a:lnTo>
                            <a:pt x="1125" y="10"/>
                          </a:lnTo>
                          <a:lnTo>
                            <a:pt x="1098" y="26"/>
                          </a:lnTo>
                          <a:lnTo>
                            <a:pt x="1069" y="39"/>
                          </a:lnTo>
                          <a:lnTo>
                            <a:pt x="1035" y="54"/>
                          </a:lnTo>
                          <a:lnTo>
                            <a:pt x="1000" y="69"/>
                          </a:lnTo>
                          <a:lnTo>
                            <a:pt x="968" y="80"/>
                          </a:lnTo>
                          <a:lnTo>
                            <a:pt x="937" y="89"/>
                          </a:lnTo>
                          <a:lnTo>
                            <a:pt x="902" y="100"/>
                          </a:lnTo>
                          <a:lnTo>
                            <a:pt x="866" y="109"/>
                          </a:lnTo>
                          <a:lnTo>
                            <a:pt x="827" y="120"/>
                          </a:lnTo>
                          <a:lnTo>
                            <a:pt x="792" y="129"/>
                          </a:lnTo>
                          <a:lnTo>
                            <a:pt x="758" y="138"/>
                          </a:lnTo>
                          <a:lnTo>
                            <a:pt x="721" y="145"/>
                          </a:lnTo>
                          <a:lnTo>
                            <a:pt x="686" y="153"/>
                          </a:lnTo>
                          <a:lnTo>
                            <a:pt x="653" y="160"/>
                          </a:lnTo>
                          <a:lnTo>
                            <a:pt x="614" y="169"/>
                          </a:lnTo>
                          <a:lnTo>
                            <a:pt x="563" y="175"/>
                          </a:lnTo>
                          <a:lnTo>
                            <a:pt x="921" y="240"/>
                          </a:lnTo>
                          <a:lnTo>
                            <a:pt x="897" y="290"/>
                          </a:lnTo>
                          <a:lnTo>
                            <a:pt x="870" y="327"/>
                          </a:lnTo>
                          <a:lnTo>
                            <a:pt x="818" y="396"/>
                          </a:lnTo>
                          <a:lnTo>
                            <a:pt x="788" y="429"/>
                          </a:lnTo>
                          <a:lnTo>
                            <a:pt x="758" y="460"/>
                          </a:lnTo>
                          <a:lnTo>
                            <a:pt x="704" y="513"/>
                          </a:lnTo>
                          <a:lnTo>
                            <a:pt x="671" y="544"/>
                          </a:lnTo>
                          <a:lnTo>
                            <a:pt x="632" y="582"/>
                          </a:lnTo>
                          <a:lnTo>
                            <a:pt x="596" y="610"/>
                          </a:lnTo>
                          <a:lnTo>
                            <a:pt x="566" y="635"/>
                          </a:lnTo>
                          <a:lnTo>
                            <a:pt x="536" y="659"/>
                          </a:lnTo>
                          <a:lnTo>
                            <a:pt x="500" y="684"/>
                          </a:lnTo>
                          <a:lnTo>
                            <a:pt x="461" y="709"/>
                          </a:lnTo>
                          <a:lnTo>
                            <a:pt x="422" y="728"/>
                          </a:lnTo>
                          <a:lnTo>
                            <a:pt x="384" y="750"/>
                          </a:lnTo>
                          <a:lnTo>
                            <a:pt x="336" y="768"/>
                          </a:lnTo>
                          <a:lnTo>
                            <a:pt x="291" y="783"/>
                          </a:lnTo>
                          <a:lnTo>
                            <a:pt x="241" y="796"/>
                          </a:lnTo>
                          <a:lnTo>
                            <a:pt x="193" y="809"/>
                          </a:lnTo>
                          <a:lnTo>
                            <a:pt x="142" y="821"/>
                          </a:lnTo>
                          <a:lnTo>
                            <a:pt x="86" y="832"/>
                          </a:lnTo>
                          <a:lnTo>
                            <a:pt x="0" y="849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grpSp>
              <p:nvGrpSpPr>
                <p:cNvPr id="32799" name="Group 55"/>
                <p:cNvGrpSpPr>
                  <a:grpSpLocks/>
                </p:cNvGrpSpPr>
                <p:nvPr/>
              </p:nvGrpSpPr>
              <p:grpSpPr bwMode="auto">
                <a:xfrm rot="5126404" flipV="1">
                  <a:off x="2736" y="2256"/>
                  <a:ext cx="432" cy="336"/>
                  <a:chOff x="1087" y="2986"/>
                  <a:chExt cx="1647" cy="915"/>
                </a:xfrm>
              </p:grpSpPr>
              <p:sp>
                <p:nvSpPr>
                  <p:cNvPr id="32801" name="Freeform 56"/>
                  <p:cNvSpPr>
                    <a:spLocks/>
                  </p:cNvSpPr>
                  <p:nvPr/>
                </p:nvSpPr>
                <p:spPr bwMode="auto">
                  <a:xfrm>
                    <a:off x="1652" y="3161"/>
                    <a:ext cx="356" cy="138"/>
                  </a:xfrm>
                  <a:custGeom>
                    <a:avLst/>
                    <a:gdLst>
                      <a:gd name="T0" fmla="*/ 0 w 356"/>
                      <a:gd name="T1" fmla="*/ 81 h 138"/>
                      <a:gd name="T2" fmla="*/ 0 w 356"/>
                      <a:gd name="T3" fmla="*/ 0 h 138"/>
                      <a:gd name="T4" fmla="*/ 356 w 356"/>
                      <a:gd name="T5" fmla="*/ 63 h 138"/>
                      <a:gd name="T6" fmla="*/ 350 w 356"/>
                      <a:gd name="T7" fmla="*/ 100 h 138"/>
                      <a:gd name="T8" fmla="*/ 326 w 356"/>
                      <a:gd name="T9" fmla="*/ 138 h 138"/>
                      <a:gd name="T10" fmla="*/ 0 w 356"/>
                      <a:gd name="T11" fmla="*/ 81 h 138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356"/>
                      <a:gd name="T19" fmla="*/ 0 h 138"/>
                      <a:gd name="T20" fmla="*/ 356 w 356"/>
                      <a:gd name="T21" fmla="*/ 138 h 138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356" h="138">
                        <a:moveTo>
                          <a:pt x="0" y="81"/>
                        </a:moveTo>
                        <a:lnTo>
                          <a:pt x="0" y="0"/>
                        </a:lnTo>
                        <a:lnTo>
                          <a:pt x="356" y="63"/>
                        </a:lnTo>
                        <a:lnTo>
                          <a:pt x="350" y="100"/>
                        </a:lnTo>
                        <a:lnTo>
                          <a:pt x="326" y="138"/>
                        </a:lnTo>
                        <a:lnTo>
                          <a:pt x="0" y="81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32802" name="Freeform 57"/>
                  <p:cNvSpPr>
                    <a:spLocks/>
                  </p:cNvSpPr>
                  <p:nvPr/>
                </p:nvSpPr>
                <p:spPr bwMode="auto">
                  <a:xfrm>
                    <a:off x="2390" y="3272"/>
                    <a:ext cx="343" cy="133"/>
                  </a:xfrm>
                  <a:custGeom>
                    <a:avLst/>
                    <a:gdLst>
                      <a:gd name="T0" fmla="*/ 343 w 343"/>
                      <a:gd name="T1" fmla="*/ 133 h 133"/>
                      <a:gd name="T2" fmla="*/ 342 w 343"/>
                      <a:gd name="T3" fmla="*/ 58 h 133"/>
                      <a:gd name="T4" fmla="*/ 0 w 343"/>
                      <a:gd name="T5" fmla="*/ 0 h 133"/>
                      <a:gd name="T6" fmla="*/ 0 w 343"/>
                      <a:gd name="T7" fmla="*/ 95 h 133"/>
                      <a:gd name="T8" fmla="*/ 343 w 343"/>
                      <a:gd name="T9" fmla="*/ 133 h 1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43"/>
                      <a:gd name="T16" fmla="*/ 0 h 133"/>
                      <a:gd name="T17" fmla="*/ 343 w 343"/>
                      <a:gd name="T18" fmla="*/ 133 h 1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43" h="133">
                        <a:moveTo>
                          <a:pt x="343" y="133"/>
                        </a:moveTo>
                        <a:lnTo>
                          <a:pt x="342" y="58"/>
                        </a:lnTo>
                        <a:lnTo>
                          <a:pt x="0" y="0"/>
                        </a:lnTo>
                        <a:lnTo>
                          <a:pt x="0" y="95"/>
                        </a:lnTo>
                        <a:lnTo>
                          <a:pt x="343" y="133"/>
                        </a:ln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32803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1087" y="2986"/>
                    <a:ext cx="1647" cy="915"/>
                    <a:chOff x="1087" y="2986"/>
                    <a:chExt cx="1647" cy="915"/>
                  </a:xfrm>
                </p:grpSpPr>
                <p:sp>
                  <p:nvSpPr>
                    <p:cNvPr id="32804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087" y="3072"/>
                      <a:ext cx="1646" cy="829"/>
                    </a:xfrm>
                    <a:custGeom>
                      <a:avLst/>
                      <a:gdLst>
                        <a:gd name="T0" fmla="*/ 93 w 1646"/>
                        <a:gd name="T1" fmla="*/ 829 h 829"/>
                        <a:gd name="T2" fmla="*/ 192 w 1646"/>
                        <a:gd name="T3" fmla="*/ 829 h 829"/>
                        <a:gd name="T4" fmla="*/ 293 w 1646"/>
                        <a:gd name="T5" fmla="*/ 824 h 829"/>
                        <a:gd name="T6" fmla="*/ 389 w 1646"/>
                        <a:gd name="T7" fmla="*/ 810 h 829"/>
                        <a:gd name="T8" fmla="*/ 499 w 1646"/>
                        <a:gd name="T9" fmla="*/ 786 h 829"/>
                        <a:gd name="T10" fmla="*/ 604 w 1646"/>
                        <a:gd name="T11" fmla="*/ 752 h 829"/>
                        <a:gd name="T12" fmla="*/ 715 w 1646"/>
                        <a:gd name="T13" fmla="*/ 706 h 829"/>
                        <a:gd name="T14" fmla="*/ 814 w 1646"/>
                        <a:gd name="T15" fmla="*/ 658 h 829"/>
                        <a:gd name="T16" fmla="*/ 908 w 1646"/>
                        <a:gd name="T17" fmla="*/ 611 h 829"/>
                        <a:gd name="T18" fmla="*/ 1004 w 1646"/>
                        <a:gd name="T19" fmla="*/ 556 h 829"/>
                        <a:gd name="T20" fmla="*/ 1094 w 1646"/>
                        <a:gd name="T21" fmla="*/ 495 h 829"/>
                        <a:gd name="T22" fmla="*/ 1181 w 1646"/>
                        <a:gd name="T23" fmla="*/ 425 h 829"/>
                        <a:gd name="T24" fmla="*/ 1252 w 1646"/>
                        <a:gd name="T25" fmla="*/ 355 h 829"/>
                        <a:gd name="T26" fmla="*/ 1300 w 1646"/>
                        <a:gd name="T27" fmla="*/ 290 h 829"/>
                        <a:gd name="T28" fmla="*/ 1593 w 1646"/>
                        <a:gd name="T29" fmla="*/ 311 h 829"/>
                        <a:gd name="T30" fmla="*/ 1500 w 1646"/>
                        <a:gd name="T31" fmla="*/ 269 h 829"/>
                        <a:gd name="T32" fmla="*/ 1429 w 1646"/>
                        <a:gd name="T33" fmla="*/ 227 h 829"/>
                        <a:gd name="T34" fmla="*/ 1370 w 1646"/>
                        <a:gd name="T35" fmla="*/ 189 h 829"/>
                        <a:gd name="T36" fmla="*/ 1310 w 1646"/>
                        <a:gd name="T37" fmla="*/ 145 h 829"/>
                        <a:gd name="T38" fmla="*/ 1240 w 1646"/>
                        <a:gd name="T39" fmla="*/ 87 h 829"/>
                        <a:gd name="T40" fmla="*/ 1179 w 1646"/>
                        <a:gd name="T41" fmla="*/ 26 h 829"/>
                        <a:gd name="T42" fmla="*/ 1127 w 1646"/>
                        <a:gd name="T43" fmla="*/ 9 h 829"/>
                        <a:gd name="T44" fmla="*/ 1071 w 1646"/>
                        <a:gd name="T45" fmla="*/ 36 h 829"/>
                        <a:gd name="T46" fmla="*/ 1002 w 1646"/>
                        <a:gd name="T47" fmla="*/ 66 h 829"/>
                        <a:gd name="T48" fmla="*/ 939 w 1646"/>
                        <a:gd name="T49" fmla="*/ 85 h 829"/>
                        <a:gd name="T50" fmla="*/ 868 w 1646"/>
                        <a:gd name="T51" fmla="*/ 105 h 829"/>
                        <a:gd name="T52" fmla="*/ 794 w 1646"/>
                        <a:gd name="T53" fmla="*/ 125 h 829"/>
                        <a:gd name="T54" fmla="*/ 723 w 1646"/>
                        <a:gd name="T55" fmla="*/ 140 h 829"/>
                        <a:gd name="T56" fmla="*/ 655 w 1646"/>
                        <a:gd name="T57" fmla="*/ 155 h 829"/>
                        <a:gd name="T58" fmla="*/ 563 w 1646"/>
                        <a:gd name="T59" fmla="*/ 170 h 829"/>
                        <a:gd name="T60" fmla="*/ 899 w 1646"/>
                        <a:gd name="T61" fmla="*/ 281 h 829"/>
                        <a:gd name="T62" fmla="*/ 820 w 1646"/>
                        <a:gd name="T63" fmla="*/ 385 h 829"/>
                        <a:gd name="T64" fmla="*/ 760 w 1646"/>
                        <a:gd name="T65" fmla="*/ 447 h 829"/>
                        <a:gd name="T66" fmla="*/ 673 w 1646"/>
                        <a:gd name="T67" fmla="*/ 527 h 829"/>
                        <a:gd name="T68" fmla="*/ 568 w 1646"/>
                        <a:gd name="T69" fmla="*/ 599 h 829"/>
                        <a:gd name="T70" fmla="*/ 469 w 1646"/>
                        <a:gd name="T71" fmla="*/ 652 h 829"/>
                        <a:gd name="T72" fmla="*/ 398 w 1646"/>
                        <a:gd name="T73" fmla="*/ 687 h 829"/>
                        <a:gd name="T74" fmla="*/ 296 w 1646"/>
                        <a:gd name="T75" fmla="*/ 717 h 829"/>
                        <a:gd name="T76" fmla="*/ 168 w 1646"/>
                        <a:gd name="T77" fmla="*/ 747 h 829"/>
                        <a:gd name="T78" fmla="*/ 0 w 1646"/>
                        <a:gd name="T79" fmla="*/ 759 h 829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w 1646"/>
                        <a:gd name="T121" fmla="*/ 0 h 829"/>
                        <a:gd name="T122" fmla="*/ 1646 w 1646"/>
                        <a:gd name="T123" fmla="*/ 829 h 829"/>
                      </a:gdLst>
                      <a:ahLst/>
                      <a:cxnLst>
                        <a:cxn ang="T80">
                          <a:pos x="T0" y="T1"/>
                        </a:cxn>
                        <a:cxn ang="T81">
                          <a:pos x="T2" y="T3"/>
                        </a:cxn>
                        <a:cxn ang="T82">
                          <a:pos x="T4" y="T5"/>
                        </a:cxn>
                        <a:cxn ang="T83">
                          <a:pos x="T6" y="T7"/>
                        </a:cxn>
                        <a:cxn ang="T84">
                          <a:pos x="T8" y="T9"/>
                        </a:cxn>
                        <a:cxn ang="T85">
                          <a:pos x="T10" y="T11"/>
                        </a:cxn>
                        <a:cxn ang="T86">
                          <a:pos x="T12" y="T13"/>
                        </a:cxn>
                        <a:cxn ang="T87">
                          <a:pos x="T14" y="T15"/>
                        </a:cxn>
                        <a:cxn ang="T88">
                          <a:pos x="T16" y="T17"/>
                        </a:cxn>
                        <a:cxn ang="T89">
                          <a:pos x="T18" y="T19"/>
                        </a:cxn>
                        <a:cxn ang="T90">
                          <a:pos x="T20" y="T21"/>
                        </a:cxn>
                        <a:cxn ang="T91">
                          <a:pos x="T22" y="T23"/>
                        </a:cxn>
                        <a:cxn ang="T92">
                          <a:pos x="T24" y="T25"/>
                        </a:cxn>
                        <a:cxn ang="T93">
                          <a:pos x="T26" y="T27"/>
                        </a:cxn>
                        <a:cxn ang="T94">
                          <a:pos x="T28" y="T29"/>
                        </a:cxn>
                        <a:cxn ang="T95">
                          <a:pos x="T30" y="T31"/>
                        </a:cxn>
                        <a:cxn ang="T96">
                          <a:pos x="T32" y="T33"/>
                        </a:cxn>
                        <a:cxn ang="T97">
                          <a:pos x="T34" y="T35"/>
                        </a:cxn>
                        <a:cxn ang="T98">
                          <a:pos x="T36" y="T37"/>
                        </a:cxn>
                        <a:cxn ang="T99">
                          <a:pos x="T38" y="T39"/>
                        </a:cxn>
                        <a:cxn ang="T100">
                          <a:pos x="T40" y="T41"/>
                        </a:cxn>
                        <a:cxn ang="T101">
                          <a:pos x="T42" y="T43"/>
                        </a:cxn>
                        <a:cxn ang="T102">
                          <a:pos x="T44" y="T45"/>
                        </a:cxn>
                        <a:cxn ang="T103">
                          <a:pos x="T46" y="T47"/>
                        </a:cxn>
                        <a:cxn ang="T104">
                          <a:pos x="T48" y="T49"/>
                        </a:cxn>
                        <a:cxn ang="T105">
                          <a:pos x="T50" y="T51"/>
                        </a:cxn>
                        <a:cxn ang="T106">
                          <a:pos x="T52" y="T53"/>
                        </a:cxn>
                        <a:cxn ang="T107">
                          <a:pos x="T54" y="T55"/>
                        </a:cxn>
                        <a:cxn ang="T108">
                          <a:pos x="T56" y="T57"/>
                        </a:cxn>
                        <a:cxn ang="T109">
                          <a:pos x="T58" y="T59"/>
                        </a:cxn>
                        <a:cxn ang="T110">
                          <a:pos x="T60" y="T61"/>
                        </a:cxn>
                        <a:cxn ang="T111">
                          <a:pos x="T62" y="T63"/>
                        </a:cxn>
                        <a:cxn ang="T112">
                          <a:pos x="T64" y="T65"/>
                        </a:cxn>
                        <a:cxn ang="T113">
                          <a:pos x="T66" y="T67"/>
                        </a:cxn>
                        <a:cxn ang="T114">
                          <a:pos x="T68" y="T69"/>
                        </a:cxn>
                        <a:cxn ang="T115">
                          <a:pos x="T70" y="T71"/>
                        </a:cxn>
                        <a:cxn ang="T116">
                          <a:pos x="T72" y="T73"/>
                        </a:cxn>
                        <a:cxn ang="T117">
                          <a:pos x="T74" y="T75"/>
                        </a:cxn>
                        <a:cxn ang="T118">
                          <a:pos x="T76" y="T77"/>
                        </a:cxn>
                        <a:cxn ang="T119">
                          <a:pos x="T78" y="T79"/>
                        </a:cxn>
                      </a:cxnLst>
                      <a:rect l="T120" t="T121" r="T122" b="T123"/>
                      <a:pathLst>
                        <a:path w="1646" h="829">
                          <a:moveTo>
                            <a:pt x="1" y="824"/>
                          </a:moveTo>
                          <a:lnTo>
                            <a:pt x="93" y="829"/>
                          </a:lnTo>
                          <a:lnTo>
                            <a:pt x="138" y="829"/>
                          </a:lnTo>
                          <a:lnTo>
                            <a:pt x="192" y="829"/>
                          </a:lnTo>
                          <a:lnTo>
                            <a:pt x="243" y="827"/>
                          </a:lnTo>
                          <a:lnTo>
                            <a:pt x="293" y="824"/>
                          </a:lnTo>
                          <a:lnTo>
                            <a:pt x="344" y="819"/>
                          </a:lnTo>
                          <a:lnTo>
                            <a:pt x="389" y="810"/>
                          </a:lnTo>
                          <a:lnTo>
                            <a:pt x="439" y="800"/>
                          </a:lnTo>
                          <a:lnTo>
                            <a:pt x="499" y="786"/>
                          </a:lnTo>
                          <a:lnTo>
                            <a:pt x="553" y="767"/>
                          </a:lnTo>
                          <a:lnTo>
                            <a:pt x="604" y="752"/>
                          </a:lnTo>
                          <a:lnTo>
                            <a:pt x="661" y="730"/>
                          </a:lnTo>
                          <a:lnTo>
                            <a:pt x="715" y="706"/>
                          </a:lnTo>
                          <a:lnTo>
                            <a:pt x="769" y="682"/>
                          </a:lnTo>
                          <a:lnTo>
                            <a:pt x="814" y="658"/>
                          </a:lnTo>
                          <a:lnTo>
                            <a:pt x="866" y="634"/>
                          </a:lnTo>
                          <a:lnTo>
                            <a:pt x="908" y="611"/>
                          </a:lnTo>
                          <a:lnTo>
                            <a:pt x="956" y="584"/>
                          </a:lnTo>
                          <a:lnTo>
                            <a:pt x="1004" y="556"/>
                          </a:lnTo>
                          <a:lnTo>
                            <a:pt x="1052" y="522"/>
                          </a:lnTo>
                          <a:lnTo>
                            <a:pt x="1094" y="495"/>
                          </a:lnTo>
                          <a:lnTo>
                            <a:pt x="1139" y="458"/>
                          </a:lnTo>
                          <a:lnTo>
                            <a:pt x="1181" y="425"/>
                          </a:lnTo>
                          <a:lnTo>
                            <a:pt x="1220" y="392"/>
                          </a:lnTo>
                          <a:lnTo>
                            <a:pt x="1252" y="355"/>
                          </a:lnTo>
                          <a:lnTo>
                            <a:pt x="1279" y="324"/>
                          </a:lnTo>
                          <a:lnTo>
                            <a:pt x="1300" y="290"/>
                          </a:lnTo>
                          <a:lnTo>
                            <a:pt x="1646" y="335"/>
                          </a:lnTo>
                          <a:lnTo>
                            <a:pt x="1593" y="311"/>
                          </a:lnTo>
                          <a:lnTo>
                            <a:pt x="1551" y="290"/>
                          </a:lnTo>
                          <a:lnTo>
                            <a:pt x="1500" y="269"/>
                          </a:lnTo>
                          <a:lnTo>
                            <a:pt x="1462" y="247"/>
                          </a:lnTo>
                          <a:lnTo>
                            <a:pt x="1429" y="227"/>
                          </a:lnTo>
                          <a:lnTo>
                            <a:pt x="1399" y="211"/>
                          </a:lnTo>
                          <a:lnTo>
                            <a:pt x="1370" y="189"/>
                          </a:lnTo>
                          <a:lnTo>
                            <a:pt x="1341" y="169"/>
                          </a:lnTo>
                          <a:lnTo>
                            <a:pt x="1310" y="145"/>
                          </a:lnTo>
                          <a:lnTo>
                            <a:pt x="1276" y="116"/>
                          </a:lnTo>
                          <a:lnTo>
                            <a:pt x="1240" y="87"/>
                          </a:lnTo>
                          <a:lnTo>
                            <a:pt x="1211" y="58"/>
                          </a:lnTo>
                          <a:lnTo>
                            <a:pt x="1179" y="26"/>
                          </a:lnTo>
                          <a:lnTo>
                            <a:pt x="1154" y="0"/>
                          </a:lnTo>
                          <a:lnTo>
                            <a:pt x="1127" y="9"/>
                          </a:lnTo>
                          <a:lnTo>
                            <a:pt x="1100" y="24"/>
                          </a:lnTo>
                          <a:lnTo>
                            <a:pt x="1071" y="36"/>
                          </a:lnTo>
                          <a:lnTo>
                            <a:pt x="1037" y="51"/>
                          </a:lnTo>
                          <a:lnTo>
                            <a:pt x="1002" y="66"/>
                          </a:lnTo>
                          <a:lnTo>
                            <a:pt x="970" y="76"/>
                          </a:lnTo>
                          <a:lnTo>
                            <a:pt x="939" y="85"/>
                          </a:lnTo>
                          <a:lnTo>
                            <a:pt x="904" y="97"/>
                          </a:lnTo>
                          <a:lnTo>
                            <a:pt x="868" y="105"/>
                          </a:lnTo>
                          <a:lnTo>
                            <a:pt x="829" y="116"/>
                          </a:lnTo>
                          <a:lnTo>
                            <a:pt x="794" y="125"/>
                          </a:lnTo>
                          <a:lnTo>
                            <a:pt x="760" y="134"/>
                          </a:lnTo>
                          <a:lnTo>
                            <a:pt x="723" y="140"/>
                          </a:lnTo>
                          <a:lnTo>
                            <a:pt x="688" y="148"/>
                          </a:lnTo>
                          <a:lnTo>
                            <a:pt x="655" y="155"/>
                          </a:lnTo>
                          <a:lnTo>
                            <a:pt x="616" y="164"/>
                          </a:lnTo>
                          <a:lnTo>
                            <a:pt x="563" y="170"/>
                          </a:lnTo>
                          <a:lnTo>
                            <a:pt x="923" y="233"/>
                          </a:lnTo>
                          <a:lnTo>
                            <a:pt x="899" y="281"/>
                          </a:lnTo>
                          <a:lnTo>
                            <a:pt x="872" y="317"/>
                          </a:lnTo>
                          <a:lnTo>
                            <a:pt x="820" y="385"/>
                          </a:lnTo>
                          <a:lnTo>
                            <a:pt x="790" y="416"/>
                          </a:lnTo>
                          <a:lnTo>
                            <a:pt x="760" y="447"/>
                          </a:lnTo>
                          <a:lnTo>
                            <a:pt x="718" y="485"/>
                          </a:lnTo>
                          <a:lnTo>
                            <a:pt x="673" y="527"/>
                          </a:lnTo>
                          <a:lnTo>
                            <a:pt x="628" y="557"/>
                          </a:lnTo>
                          <a:lnTo>
                            <a:pt x="568" y="599"/>
                          </a:lnTo>
                          <a:lnTo>
                            <a:pt x="517" y="625"/>
                          </a:lnTo>
                          <a:lnTo>
                            <a:pt x="469" y="652"/>
                          </a:lnTo>
                          <a:lnTo>
                            <a:pt x="427" y="673"/>
                          </a:lnTo>
                          <a:lnTo>
                            <a:pt x="398" y="687"/>
                          </a:lnTo>
                          <a:lnTo>
                            <a:pt x="344" y="702"/>
                          </a:lnTo>
                          <a:lnTo>
                            <a:pt x="296" y="717"/>
                          </a:lnTo>
                          <a:lnTo>
                            <a:pt x="243" y="735"/>
                          </a:lnTo>
                          <a:lnTo>
                            <a:pt x="168" y="747"/>
                          </a:lnTo>
                          <a:lnTo>
                            <a:pt x="111" y="756"/>
                          </a:lnTo>
                          <a:lnTo>
                            <a:pt x="0" y="759"/>
                          </a:lnTo>
                          <a:lnTo>
                            <a:pt x="1" y="824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3280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088" y="2986"/>
                      <a:ext cx="1646" cy="855"/>
                    </a:xfrm>
                    <a:custGeom>
                      <a:avLst/>
                      <a:gdLst>
                        <a:gd name="T0" fmla="*/ 91 w 1646"/>
                        <a:gd name="T1" fmla="*/ 855 h 855"/>
                        <a:gd name="T2" fmla="*/ 190 w 1646"/>
                        <a:gd name="T3" fmla="*/ 855 h 855"/>
                        <a:gd name="T4" fmla="*/ 291 w 1646"/>
                        <a:gd name="T5" fmla="*/ 849 h 855"/>
                        <a:gd name="T6" fmla="*/ 387 w 1646"/>
                        <a:gd name="T7" fmla="*/ 834 h 855"/>
                        <a:gd name="T8" fmla="*/ 497 w 1646"/>
                        <a:gd name="T9" fmla="*/ 809 h 855"/>
                        <a:gd name="T10" fmla="*/ 602 w 1646"/>
                        <a:gd name="T11" fmla="*/ 774 h 855"/>
                        <a:gd name="T12" fmla="*/ 713 w 1646"/>
                        <a:gd name="T13" fmla="*/ 728 h 855"/>
                        <a:gd name="T14" fmla="*/ 812 w 1646"/>
                        <a:gd name="T15" fmla="*/ 678 h 855"/>
                        <a:gd name="T16" fmla="*/ 906 w 1646"/>
                        <a:gd name="T17" fmla="*/ 629 h 855"/>
                        <a:gd name="T18" fmla="*/ 1002 w 1646"/>
                        <a:gd name="T19" fmla="*/ 573 h 855"/>
                        <a:gd name="T20" fmla="*/ 1092 w 1646"/>
                        <a:gd name="T21" fmla="*/ 510 h 855"/>
                        <a:gd name="T22" fmla="*/ 1179 w 1646"/>
                        <a:gd name="T23" fmla="*/ 438 h 855"/>
                        <a:gd name="T24" fmla="*/ 1250 w 1646"/>
                        <a:gd name="T25" fmla="*/ 365 h 855"/>
                        <a:gd name="T26" fmla="*/ 1298 w 1646"/>
                        <a:gd name="T27" fmla="*/ 299 h 855"/>
                        <a:gd name="T28" fmla="*/ 1591 w 1646"/>
                        <a:gd name="T29" fmla="*/ 321 h 855"/>
                        <a:gd name="T30" fmla="*/ 1498 w 1646"/>
                        <a:gd name="T31" fmla="*/ 277 h 855"/>
                        <a:gd name="T32" fmla="*/ 1427 w 1646"/>
                        <a:gd name="T33" fmla="*/ 234 h 855"/>
                        <a:gd name="T34" fmla="*/ 1368 w 1646"/>
                        <a:gd name="T35" fmla="*/ 195 h 855"/>
                        <a:gd name="T36" fmla="*/ 1308 w 1646"/>
                        <a:gd name="T37" fmla="*/ 150 h 855"/>
                        <a:gd name="T38" fmla="*/ 1238 w 1646"/>
                        <a:gd name="T39" fmla="*/ 91 h 855"/>
                        <a:gd name="T40" fmla="*/ 1177 w 1646"/>
                        <a:gd name="T41" fmla="*/ 28 h 855"/>
                        <a:gd name="T42" fmla="*/ 1125 w 1646"/>
                        <a:gd name="T43" fmla="*/ 10 h 855"/>
                        <a:gd name="T44" fmla="*/ 1069 w 1646"/>
                        <a:gd name="T45" fmla="*/ 39 h 855"/>
                        <a:gd name="T46" fmla="*/ 1000 w 1646"/>
                        <a:gd name="T47" fmla="*/ 69 h 855"/>
                        <a:gd name="T48" fmla="*/ 937 w 1646"/>
                        <a:gd name="T49" fmla="*/ 89 h 855"/>
                        <a:gd name="T50" fmla="*/ 866 w 1646"/>
                        <a:gd name="T51" fmla="*/ 109 h 855"/>
                        <a:gd name="T52" fmla="*/ 792 w 1646"/>
                        <a:gd name="T53" fmla="*/ 129 h 855"/>
                        <a:gd name="T54" fmla="*/ 721 w 1646"/>
                        <a:gd name="T55" fmla="*/ 145 h 855"/>
                        <a:gd name="T56" fmla="*/ 653 w 1646"/>
                        <a:gd name="T57" fmla="*/ 160 h 855"/>
                        <a:gd name="T58" fmla="*/ 563 w 1646"/>
                        <a:gd name="T59" fmla="*/ 175 h 855"/>
                        <a:gd name="T60" fmla="*/ 897 w 1646"/>
                        <a:gd name="T61" fmla="*/ 290 h 855"/>
                        <a:gd name="T62" fmla="*/ 818 w 1646"/>
                        <a:gd name="T63" fmla="*/ 396 h 855"/>
                        <a:gd name="T64" fmla="*/ 758 w 1646"/>
                        <a:gd name="T65" fmla="*/ 460 h 855"/>
                        <a:gd name="T66" fmla="*/ 671 w 1646"/>
                        <a:gd name="T67" fmla="*/ 544 h 855"/>
                        <a:gd name="T68" fmla="*/ 596 w 1646"/>
                        <a:gd name="T69" fmla="*/ 610 h 855"/>
                        <a:gd name="T70" fmla="*/ 536 w 1646"/>
                        <a:gd name="T71" fmla="*/ 659 h 855"/>
                        <a:gd name="T72" fmla="*/ 461 w 1646"/>
                        <a:gd name="T73" fmla="*/ 709 h 855"/>
                        <a:gd name="T74" fmla="*/ 384 w 1646"/>
                        <a:gd name="T75" fmla="*/ 750 h 855"/>
                        <a:gd name="T76" fmla="*/ 291 w 1646"/>
                        <a:gd name="T77" fmla="*/ 783 h 855"/>
                        <a:gd name="T78" fmla="*/ 193 w 1646"/>
                        <a:gd name="T79" fmla="*/ 809 h 855"/>
                        <a:gd name="T80" fmla="*/ 86 w 1646"/>
                        <a:gd name="T81" fmla="*/ 832 h 855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w 1646"/>
                        <a:gd name="T124" fmla="*/ 0 h 855"/>
                        <a:gd name="T125" fmla="*/ 1646 w 1646"/>
                        <a:gd name="T126" fmla="*/ 855 h 855"/>
                      </a:gdLst>
                      <a:ahLst/>
                      <a:cxnLst>
                        <a:cxn ang="T82">
                          <a:pos x="T0" y="T1"/>
                        </a:cxn>
                        <a:cxn ang="T83">
                          <a:pos x="T2" y="T3"/>
                        </a:cxn>
                        <a:cxn ang="T84">
                          <a:pos x="T4" y="T5"/>
                        </a:cxn>
                        <a:cxn ang="T85">
                          <a:pos x="T6" y="T7"/>
                        </a:cxn>
                        <a:cxn ang="T86">
                          <a:pos x="T8" y="T9"/>
                        </a:cxn>
                        <a:cxn ang="T87">
                          <a:pos x="T10" y="T11"/>
                        </a:cxn>
                        <a:cxn ang="T88">
                          <a:pos x="T12" y="T13"/>
                        </a:cxn>
                        <a:cxn ang="T89">
                          <a:pos x="T14" y="T15"/>
                        </a:cxn>
                        <a:cxn ang="T90">
                          <a:pos x="T16" y="T17"/>
                        </a:cxn>
                        <a:cxn ang="T91">
                          <a:pos x="T18" y="T19"/>
                        </a:cxn>
                        <a:cxn ang="T92">
                          <a:pos x="T20" y="T21"/>
                        </a:cxn>
                        <a:cxn ang="T93">
                          <a:pos x="T22" y="T23"/>
                        </a:cxn>
                        <a:cxn ang="T94">
                          <a:pos x="T24" y="T25"/>
                        </a:cxn>
                        <a:cxn ang="T95">
                          <a:pos x="T26" y="T27"/>
                        </a:cxn>
                        <a:cxn ang="T96">
                          <a:pos x="T28" y="T29"/>
                        </a:cxn>
                        <a:cxn ang="T97">
                          <a:pos x="T30" y="T31"/>
                        </a:cxn>
                        <a:cxn ang="T98">
                          <a:pos x="T32" y="T33"/>
                        </a:cxn>
                        <a:cxn ang="T99">
                          <a:pos x="T34" y="T35"/>
                        </a:cxn>
                        <a:cxn ang="T100">
                          <a:pos x="T36" y="T37"/>
                        </a:cxn>
                        <a:cxn ang="T101">
                          <a:pos x="T38" y="T39"/>
                        </a:cxn>
                        <a:cxn ang="T102">
                          <a:pos x="T40" y="T41"/>
                        </a:cxn>
                        <a:cxn ang="T103">
                          <a:pos x="T42" y="T43"/>
                        </a:cxn>
                        <a:cxn ang="T104">
                          <a:pos x="T44" y="T45"/>
                        </a:cxn>
                        <a:cxn ang="T105">
                          <a:pos x="T46" y="T47"/>
                        </a:cxn>
                        <a:cxn ang="T106">
                          <a:pos x="T48" y="T49"/>
                        </a:cxn>
                        <a:cxn ang="T107">
                          <a:pos x="T50" y="T51"/>
                        </a:cxn>
                        <a:cxn ang="T108">
                          <a:pos x="T52" y="T53"/>
                        </a:cxn>
                        <a:cxn ang="T109">
                          <a:pos x="T54" y="T55"/>
                        </a:cxn>
                        <a:cxn ang="T110">
                          <a:pos x="T56" y="T57"/>
                        </a:cxn>
                        <a:cxn ang="T111">
                          <a:pos x="T58" y="T59"/>
                        </a:cxn>
                        <a:cxn ang="T112">
                          <a:pos x="T60" y="T61"/>
                        </a:cxn>
                        <a:cxn ang="T113">
                          <a:pos x="T62" y="T63"/>
                        </a:cxn>
                        <a:cxn ang="T114">
                          <a:pos x="T64" y="T65"/>
                        </a:cxn>
                        <a:cxn ang="T115">
                          <a:pos x="T66" y="T67"/>
                        </a:cxn>
                        <a:cxn ang="T116">
                          <a:pos x="T68" y="T69"/>
                        </a:cxn>
                        <a:cxn ang="T117">
                          <a:pos x="T70" y="T71"/>
                        </a:cxn>
                        <a:cxn ang="T118">
                          <a:pos x="T72" y="T73"/>
                        </a:cxn>
                        <a:cxn ang="T119">
                          <a:pos x="T74" y="T75"/>
                        </a:cxn>
                        <a:cxn ang="T120">
                          <a:pos x="T76" y="T77"/>
                        </a:cxn>
                        <a:cxn ang="T121">
                          <a:pos x="T78" y="T79"/>
                        </a:cxn>
                        <a:cxn ang="T122">
                          <a:pos x="T80" y="T81"/>
                        </a:cxn>
                      </a:cxnLst>
                      <a:rect l="T123" t="T124" r="T125" b="T126"/>
                      <a:pathLst>
                        <a:path w="1646" h="855">
                          <a:moveTo>
                            <a:pt x="0" y="849"/>
                          </a:moveTo>
                          <a:lnTo>
                            <a:pt x="91" y="855"/>
                          </a:lnTo>
                          <a:lnTo>
                            <a:pt x="136" y="855"/>
                          </a:lnTo>
                          <a:lnTo>
                            <a:pt x="190" y="855"/>
                          </a:lnTo>
                          <a:lnTo>
                            <a:pt x="241" y="852"/>
                          </a:lnTo>
                          <a:lnTo>
                            <a:pt x="291" y="849"/>
                          </a:lnTo>
                          <a:lnTo>
                            <a:pt x="342" y="843"/>
                          </a:lnTo>
                          <a:lnTo>
                            <a:pt x="387" y="834"/>
                          </a:lnTo>
                          <a:lnTo>
                            <a:pt x="437" y="824"/>
                          </a:lnTo>
                          <a:lnTo>
                            <a:pt x="497" y="809"/>
                          </a:lnTo>
                          <a:lnTo>
                            <a:pt x="551" y="790"/>
                          </a:lnTo>
                          <a:lnTo>
                            <a:pt x="602" y="774"/>
                          </a:lnTo>
                          <a:lnTo>
                            <a:pt x="659" y="753"/>
                          </a:lnTo>
                          <a:lnTo>
                            <a:pt x="713" y="728"/>
                          </a:lnTo>
                          <a:lnTo>
                            <a:pt x="767" y="703"/>
                          </a:lnTo>
                          <a:lnTo>
                            <a:pt x="812" y="678"/>
                          </a:lnTo>
                          <a:lnTo>
                            <a:pt x="864" y="653"/>
                          </a:lnTo>
                          <a:lnTo>
                            <a:pt x="906" y="629"/>
                          </a:lnTo>
                          <a:lnTo>
                            <a:pt x="954" y="601"/>
                          </a:lnTo>
                          <a:lnTo>
                            <a:pt x="1002" y="573"/>
                          </a:lnTo>
                          <a:lnTo>
                            <a:pt x="1050" y="538"/>
                          </a:lnTo>
                          <a:lnTo>
                            <a:pt x="1092" y="510"/>
                          </a:lnTo>
                          <a:lnTo>
                            <a:pt x="1137" y="472"/>
                          </a:lnTo>
                          <a:lnTo>
                            <a:pt x="1179" y="438"/>
                          </a:lnTo>
                          <a:lnTo>
                            <a:pt x="1218" y="403"/>
                          </a:lnTo>
                          <a:lnTo>
                            <a:pt x="1250" y="365"/>
                          </a:lnTo>
                          <a:lnTo>
                            <a:pt x="1277" y="334"/>
                          </a:lnTo>
                          <a:lnTo>
                            <a:pt x="1298" y="299"/>
                          </a:lnTo>
                          <a:lnTo>
                            <a:pt x="1646" y="345"/>
                          </a:lnTo>
                          <a:lnTo>
                            <a:pt x="1591" y="321"/>
                          </a:lnTo>
                          <a:lnTo>
                            <a:pt x="1549" y="299"/>
                          </a:lnTo>
                          <a:lnTo>
                            <a:pt x="1498" y="277"/>
                          </a:lnTo>
                          <a:lnTo>
                            <a:pt x="1460" y="255"/>
                          </a:lnTo>
                          <a:lnTo>
                            <a:pt x="1427" y="234"/>
                          </a:lnTo>
                          <a:lnTo>
                            <a:pt x="1397" y="218"/>
                          </a:lnTo>
                          <a:lnTo>
                            <a:pt x="1368" y="195"/>
                          </a:lnTo>
                          <a:lnTo>
                            <a:pt x="1339" y="174"/>
                          </a:lnTo>
                          <a:lnTo>
                            <a:pt x="1308" y="150"/>
                          </a:lnTo>
                          <a:lnTo>
                            <a:pt x="1274" y="120"/>
                          </a:lnTo>
                          <a:lnTo>
                            <a:pt x="1238" y="91"/>
                          </a:lnTo>
                          <a:lnTo>
                            <a:pt x="1209" y="61"/>
                          </a:lnTo>
                          <a:lnTo>
                            <a:pt x="1177" y="28"/>
                          </a:lnTo>
                          <a:lnTo>
                            <a:pt x="1152" y="0"/>
                          </a:lnTo>
                          <a:lnTo>
                            <a:pt x="1125" y="10"/>
                          </a:lnTo>
                          <a:lnTo>
                            <a:pt x="1098" y="26"/>
                          </a:lnTo>
                          <a:lnTo>
                            <a:pt x="1069" y="39"/>
                          </a:lnTo>
                          <a:lnTo>
                            <a:pt x="1035" y="54"/>
                          </a:lnTo>
                          <a:lnTo>
                            <a:pt x="1000" y="69"/>
                          </a:lnTo>
                          <a:lnTo>
                            <a:pt x="968" y="80"/>
                          </a:lnTo>
                          <a:lnTo>
                            <a:pt x="937" y="89"/>
                          </a:lnTo>
                          <a:lnTo>
                            <a:pt x="902" y="100"/>
                          </a:lnTo>
                          <a:lnTo>
                            <a:pt x="866" y="109"/>
                          </a:lnTo>
                          <a:lnTo>
                            <a:pt x="827" y="120"/>
                          </a:lnTo>
                          <a:lnTo>
                            <a:pt x="792" y="129"/>
                          </a:lnTo>
                          <a:lnTo>
                            <a:pt x="758" y="138"/>
                          </a:lnTo>
                          <a:lnTo>
                            <a:pt x="721" y="145"/>
                          </a:lnTo>
                          <a:lnTo>
                            <a:pt x="686" y="153"/>
                          </a:lnTo>
                          <a:lnTo>
                            <a:pt x="653" y="160"/>
                          </a:lnTo>
                          <a:lnTo>
                            <a:pt x="614" y="169"/>
                          </a:lnTo>
                          <a:lnTo>
                            <a:pt x="563" y="175"/>
                          </a:lnTo>
                          <a:lnTo>
                            <a:pt x="921" y="240"/>
                          </a:lnTo>
                          <a:lnTo>
                            <a:pt x="897" y="290"/>
                          </a:lnTo>
                          <a:lnTo>
                            <a:pt x="870" y="327"/>
                          </a:lnTo>
                          <a:lnTo>
                            <a:pt x="818" y="396"/>
                          </a:lnTo>
                          <a:lnTo>
                            <a:pt x="788" y="429"/>
                          </a:lnTo>
                          <a:lnTo>
                            <a:pt x="758" y="460"/>
                          </a:lnTo>
                          <a:lnTo>
                            <a:pt x="704" y="513"/>
                          </a:lnTo>
                          <a:lnTo>
                            <a:pt x="671" y="544"/>
                          </a:lnTo>
                          <a:lnTo>
                            <a:pt x="632" y="582"/>
                          </a:lnTo>
                          <a:lnTo>
                            <a:pt x="596" y="610"/>
                          </a:lnTo>
                          <a:lnTo>
                            <a:pt x="566" y="635"/>
                          </a:lnTo>
                          <a:lnTo>
                            <a:pt x="536" y="659"/>
                          </a:lnTo>
                          <a:lnTo>
                            <a:pt x="500" y="684"/>
                          </a:lnTo>
                          <a:lnTo>
                            <a:pt x="461" y="709"/>
                          </a:lnTo>
                          <a:lnTo>
                            <a:pt x="422" y="728"/>
                          </a:lnTo>
                          <a:lnTo>
                            <a:pt x="384" y="750"/>
                          </a:lnTo>
                          <a:lnTo>
                            <a:pt x="336" y="768"/>
                          </a:lnTo>
                          <a:lnTo>
                            <a:pt x="291" y="783"/>
                          </a:lnTo>
                          <a:lnTo>
                            <a:pt x="241" y="796"/>
                          </a:lnTo>
                          <a:lnTo>
                            <a:pt x="193" y="809"/>
                          </a:lnTo>
                          <a:lnTo>
                            <a:pt x="142" y="821"/>
                          </a:lnTo>
                          <a:lnTo>
                            <a:pt x="86" y="832"/>
                          </a:lnTo>
                          <a:lnTo>
                            <a:pt x="0" y="849"/>
                          </a:lnTo>
                          <a:close/>
                        </a:path>
                      </a:pathLst>
                    </a:custGeom>
                    <a:solidFill>
                      <a:srgbClr val="00FF00"/>
                    </a:solidFill>
                    <a:ln w="9525">
                      <a:solidFill>
                        <a:srgbClr val="00008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</p:grpSp>
            <p:sp>
              <p:nvSpPr>
                <p:cNvPr id="32800" name="Rectangle 61"/>
                <p:cNvSpPr>
                  <a:spLocks noChangeArrowheads="1"/>
                </p:cNvSpPr>
                <p:nvPr/>
              </p:nvSpPr>
              <p:spPr bwMode="auto">
                <a:xfrm>
                  <a:off x="1842" y="2383"/>
                  <a:ext cx="942" cy="401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it-IT" sz="2000" b="1">
                      <a:latin typeface="Arial" charset="0"/>
                    </a:rPr>
                    <a:t>Proget.</a:t>
                  </a:r>
                </a:p>
              </p:txBody>
            </p:sp>
          </p:grpSp>
        </p:grpSp>
        <p:sp>
          <p:nvSpPr>
            <p:cNvPr id="32787" name="Rectangle 62"/>
            <p:cNvSpPr>
              <a:spLocks noChangeArrowheads="1"/>
            </p:cNvSpPr>
            <p:nvPr/>
          </p:nvSpPr>
          <p:spPr bwMode="auto">
            <a:xfrm>
              <a:off x="96" y="2688"/>
              <a:ext cx="816" cy="40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it-IT" sz="2000" b="1">
                  <a:latin typeface="Arial" charset="0"/>
                </a:rPr>
                <a:t>Mercato</a:t>
              </a:r>
            </a:p>
          </p:txBody>
        </p:sp>
        <p:sp>
          <p:nvSpPr>
            <p:cNvPr id="32788" name="Line 63"/>
            <p:cNvSpPr>
              <a:spLocks noChangeShapeType="1"/>
            </p:cNvSpPr>
            <p:nvPr/>
          </p:nvSpPr>
          <p:spPr bwMode="auto">
            <a:xfrm>
              <a:off x="576" y="3936"/>
              <a:ext cx="4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789" name="Line 64"/>
            <p:cNvSpPr>
              <a:spLocks noChangeShapeType="1"/>
            </p:cNvSpPr>
            <p:nvPr/>
          </p:nvSpPr>
          <p:spPr bwMode="auto">
            <a:xfrm flipV="1">
              <a:off x="576" y="3072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2790" name="AutoShape 65"/>
            <p:cNvSpPr>
              <a:spLocks noChangeArrowheads="1"/>
            </p:cNvSpPr>
            <p:nvPr/>
          </p:nvSpPr>
          <p:spPr bwMode="auto">
            <a:xfrm>
              <a:off x="3552" y="2784"/>
              <a:ext cx="188" cy="24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00080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sp>
        <p:nvSpPr>
          <p:cNvPr id="32776" name="Line 66"/>
          <p:cNvSpPr>
            <a:spLocks noChangeShapeType="1"/>
          </p:cNvSpPr>
          <p:nvPr/>
        </p:nvSpPr>
        <p:spPr bwMode="auto">
          <a:xfrm>
            <a:off x="323850" y="2708275"/>
            <a:ext cx="85693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142875" y="3286125"/>
            <a:ext cx="5562600" cy="19050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9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600200" y="1670050"/>
            <a:ext cx="5943600" cy="4422775"/>
            <a:chOff x="1008" y="1004"/>
            <a:chExt cx="3744" cy="2786"/>
          </a:xfrm>
        </p:grpSpPr>
        <p:grpSp>
          <p:nvGrpSpPr>
            <p:cNvPr id="3104" name="Group 4"/>
            <p:cNvGrpSpPr>
              <a:grpSpLocks/>
            </p:cNvGrpSpPr>
            <p:nvPr/>
          </p:nvGrpSpPr>
          <p:grpSpPr bwMode="auto">
            <a:xfrm>
              <a:off x="1008" y="1004"/>
              <a:ext cx="3744" cy="2786"/>
              <a:chOff x="1008" y="1004"/>
              <a:chExt cx="3744" cy="2786"/>
            </a:xfrm>
          </p:grpSpPr>
          <p:sp>
            <p:nvSpPr>
              <p:cNvPr id="3106" name="Rectangle 5"/>
              <p:cNvSpPr>
                <a:spLocks noChangeArrowheads="1"/>
              </p:cNvSpPr>
              <p:nvPr/>
            </p:nvSpPr>
            <p:spPr bwMode="auto">
              <a:xfrm>
                <a:off x="1638" y="1004"/>
                <a:ext cx="2523" cy="2323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107" name="Line 6"/>
              <p:cNvSpPr>
                <a:spLocks noChangeShapeType="1"/>
              </p:cNvSpPr>
              <p:nvPr/>
            </p:nvSpPr>
            <p:spPr bwMode="auto">
              <a:xfrm>
                <a:off x="2899" y="1004"/>
                <a:ext cx="0" cy="2323"/>
              </a:xfrm>
              <a:prstGeom prst="line">
                <a:avLst/>
              </a:prstGeom>
              <a:noFill/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08" name="Line 7"/>
              <p:cNvSpPr>
                <a:spLocks noChangeShapeType="1"/>
              </p:cNvSpPr>
              <p:nvPr/>
            </p:nvSpPr>
            <p:spPr bwMode="auto">
              <a:xfrm>
                <a:off x="1638" y="2165"/>
                <a:ext cx="2523" cy="0"/>
              </a:xfrm>
              <a:prstGeom prst="line">
                <a:avLst/>
              </a:prstGeom>
              <a:noFill/>
              <a:ln w="2540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3109" name="Group 8"/>
              <p:cNvGrpSpPr>
                <a:grpSpLocks/>
              </p:cNvGrpSpPr>
              <p:nvPr/>
            </p:nvGrpSpPr>
            <p:grpSpPr bwMode="auto">
              <a:xfrm>
                <a:off x="2124" y="3365"/>
                <a:ext cx="1716" cy="425"/>
                <a:chOff x="836" y="3152"/>
                <a:chExt cx="1371" cy="351"/>
              </a:xfrm>
            </p:grpSpPr>
            <p:sp>
              <p:nvSpPr>
                <p:cNvPr id="311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36" y="3312"/>
                  <a:ext cx="1371" cy="1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sz="1800" b="1">
                      <a:solidFill>
                        <a:srgbClr val="000066"/>
                      </a:solidFill>
                      <a:latin typeface="Arial" charset="0"/>
                    </a:rPr>
                    <a:t>Product  Differentiation</a:t>
                  </a:r>
                </a:p>
              </p:txBody>
            </p:sp>
            <p:sp>
              <p:nvSpPr>
                <p:cNvPr id="311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84" y="3152"/>
                  <a:ext cx="1211" cy="1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sz="1400" b="1">
                      <a:solidFill>
                        <a:srgbClr val="000066"/>
                      </a:solidFill>
                      <a:latin typeface="Arial" charset="0"/>
                    </a:rPr>
                    <a:t>Low		High</a:t>
                  </a:r>
                </a:p>
              </p:txBody>
            </p:sp>
          </p:grpSp>
          <p:grpSp>
            <p:nvGrpSpPr>
              <p:cNvPr id="3110" name="Group 11"/>
              <p:cNvGrpSpPr>
                <a:grpSpLocks/>
              </p:cNvGrpSpPr>
              <p:nvPr/>
            </p:nvGrpSpPr>
            <p:grpSpPr bwMode="auto">
              <a:xfrm>
                <a:off x="1008" y="1536"/>
                <a:ext cx="760" cy="1484"/>
                <a:chOff x="159" y="1632"/>
                <a:chExt cx="609" cy="1227"/>
              </a:xfrm>
            </p:grpSpPr>
            <p:sp>
              <p:nvSpPr>
                <p:cNvPr id="3112" name="Text Box 12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-342" y="2173"/>
                  <a:ext cx="1187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sz="1800" b="1">
                      <a:solidFill>
                        <a:srgbClr val="000066"/>
                      </a:solidFill>
                      <a:latin typeface="Arial" charset="0"/>
                    </a:rPr>
                    <a:t>Production Volume</a:t>
                  </a:r>
                </a:p>
              </p:txBody>
            </p:sp>
            <p:sp>
              <p:nvSpPr>
                <p:cNvPr id="311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08" y="1632"/>
                  <a:ext cx="460" cy="9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>
                      <a:solidFill>
                        <a:srgbClr val="000066"/>
                      </a:solidFill>
                      <a:latin typeface="Arial" charset="0"/>
                    </a:rPr>
                    <a:t>High</a:t>
                  </a:r>
                </a:p>
                <a:p>
                  <a:pPr eaLnBrk="0" hangingPunct="0"/>
                  <a:endParaRPr lang="en-GB" sz="1400" b="1">
                    <a:solidFill>
                      <a:srgbClr val="000066"/>
                    </a:solidFill>
                    <a:latin typeface="Arial" charset="0"/>
                  </a:endParaRPr>
                </a:p>
                <a:p>
                  <a:pPr eaLnBrk="0" hangingPunct="0"/>
                  <a:r>
                    <a:rPr lang="en-GB" sz="1400" b="1">
                      <a:solidFill>
                        <a:srgbClr val="000066"/>
                      </a:solidFill>
                      <a:latin typeface="Arial" charset="0"/>
                    </a:rPr>
                    <a:t>		</a:t>
                  </a:r>
                </a:p>
                <a:p>
                  <a:pPr eaLnBrk="0" hangingPunct="0"/>
                  <a:endParaRPr lang="en-GB" sz="1400" b="1">
                    <a:solidFill>
                      <a:srgbClr val="000066"/>
                    </a:solidFill>
                    <a:latin typeface="Arial" charset="0"/>
                  </a:endParaRPr>
                </a:p>
                <a:p>
                  <a:pPr eaLnBrk="0" hangingPunct="0"/>
                  <a:endParaRPr lang="en-GB" sz="1400" b="1">
                    <a:solidFill>
                      <a:srgbClr val="000066"/>
                    </a:solidFill>
                    <a:latin typeface="Arial" charset="0"/>
                  </a:endParaRPr>
                </a:p>
                <a:p>
                  <a:pPr eaLnBrk="0" hangingPunct="0"/>
                  <a:endParaRPr lang="en-GB" sz="1400" b="1">
                    <a:solidFill>
                      <a:srgbClr val="000066"/>
                    </a:solidFill>
                    <a:latin typeface="Arial" charset="0"/>
                  </a:endParaRPr>
                </a:p>
                <a:p>
                  <a:pPr eaLnBrk="0" hangingPunct="0"/>
                  <a:r>
                    <a:rPr lang="en-GB" sz="1400" b="1">
                      <a:solidFill>
                        <a:srgbClr val="000066"/>
                      </a:solidFill>
                      <a:latin typeface="Arial" charset="0"/>
                    </a:rPr>
                    <a:t>Low</a:t>
                  </a:r>
                </a:p>
              </p:txBody>
            </p:sp>
          </p:grpSp>
          <p:sp>
            <p:nvSpPr>
              <p:cNvPr id="3111" name="Text Box 14"/>
              <p:cNvSpPr txBox="1">
                <a:spLocks noChangeArrowheads="1"/>
              </p:cNvSpPr>
              <p:nvPr/>
            </p:nvSpPr>
            <p:spPr bwMode="auto">
              <a:xfrm>
                <a:off x="4176" y="1606"/>
                <a:ext cx="576" cy="1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>
                    <a:solidFill>
                      <a:srgbClr val="000066"/>
                    </a:solidFill>
                    <a:latin typeface="Arial" charset="0"/>
                  </a:rPr>
                  <a:t>Low</a:t>
                </a:r>
              </a:p>
              <a:p>
                <a:pPr eaLnBrk="0" hangingPunct="0"/>
                <a:endParaRPr lang="en-GB" sz="1400" b="1">
                  <a:solidFill>
                    <a:srgbClr val="000066"/>
                  </a:solidFill>
                  <a:latin typeface="Arial" charset="0"/>
                </a:endParaRPr>
              </a:p>
              <a:p>
                <a:pPr eaLnBrk="0" hangingPunct="0"/>
                <a:r>
                  <a:rPr lang="en-GB" sz="1400" b="1">
                    <a:solidFill>
                      <a:srgbClr val="000066"/>
                    </a:solidFill>
                    <a:latin typeface="Arial" charset="0"/>
                  </a:rPr>
                  <a:t>		</a:t>
                </a:r>
              </a:p>
              <a:p>
                <a:pPr eaLnBrk="0" hangingPunct="0"/>
                <a:endParaRPr lang="en-GB" sz="1400" b="1">
                  <a:solidFill>
                    <a:srgbClr val="000066"/>
                  </a:solidFill>
                  <a:latin typeface="Arial" charset="0"/>
                </a:endParaRPr>
              </a:p>
              <a:p>
                <a:pPr eaLnBrk="0" hangingPunct="0"/>
                <a:endParaRPr lang="en-GB" sz="1400" b="1">
                  <a:solidFill>
                    <a:srgbClr val="000066"/>
                  </a:solidFill>
                  <a:latin typeface="Arial" charset="0"/>
                </a:endParaRPr>
              </a:p>
              <a:p>
                <a:pPr eaLnBrk="0" hangingPunct="0"/>
                <a:endParaRPr lang="en-GB" sz="1400" b="1">
                  <a:solidFill>
                    <a:srgbClr val="000066"/>
                  </a:solidFill>
                  <a:latin typeface="Arial" charset="0"/>
                </a:endParaRPr>
              </a:p>
              <a:p>
                <a:pPr eaLnBrk="0" hangingPunct="0"/>
                <a:r>
                  <a:rPr lang="en-GB" sz="1400" b="1">
                    <a:solidFill>
                      <a:srgbClr val="000066"/>
                    </a:solidFill>
                    <a:latin typeface="Arial" charset="0"/>
                  </a:rPr>
                  <a:t>High</a:t>
                </a:r>
              </a:p>
            </p:txBody>
          </p:sp>
        </p:grpSp>
        <p:sp>
          <p:nvSpPr>
            <p:cNvPr id="3105" name="Text Box 15"/>
            <p:cNvSpPr txBox="1">
              <a:spLocks noChangeArrowheads="1"/>
            </p:cNvSpPr>
            <p:nvPr/>
          </p:nvSpPr>
          <p:spPr bwMode="auto">
            <a:xfrm rot="-5400000">
              <a:off x="4258" y="210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800" b="1">
                  <a:solidFill>
                    <a:srgbClr val="000066"/>
                  </a:solidFill>
                  <a:latin typeface="Arial" charset="0"/>
                </a:rPr>
                <a:t>Prices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-785813" y="-142875"/>
            <a:ext cx="10920413" cy="7991475"/>
            <a:chOff x="-495" y="-138"/>
            <a:chExt cx="6879" cy="5034"/>
          </a:xfrm>
        </p:grpSpPr>
        <p:grpSp>
          <p:nvGrpSpPr>
            <p:cNvPr id="3088" name="Group 23"/>
            <p:cNvGrpSpPr>
              <a:grpSpLocks/>
            </p:cNvGrpSpPr>
            <p:nvPr/>
          </p:nvGrpSpPr>
          <p:grpSpPr bwMode="auto">
            <a:xfrm>
              <a:off x="3600" y="48"/>
              <a:ext cx="2784" cy="1872"/>
              <a:chOff x="3600" y="48"/>
              <a:chExt cx="2784" cy="1872"/>
            </a:xfrm>
          </p:grpSpPr>
          <p:sp>
            <p:nvSpPr>
              <p:cNvPr id="3101" name="AutoShape 24"/>
              <p:cNvSpPr>
                <a:spLocks noChangeArrowheads="1"/>
              </p:cNvSpPr>
              <p:nvPr/>
            </p:nvSpPr>
            <p:spPr bwMode="auto">
              <a:xfrm rot="21275095" flipH="1">
                <a:off x="3600" y="886"/>
                <a:ext cx="1200" cy="277"/>
              </a:xfrm>
              <a:prstGeom prst="curvedDownArrow">
                <a:avLst>
                  <a:gd name="adj1" fmla="val 86643"/>
                  <a:gd name="adj2" fmla="val 173285"/>
                  <a:gd name="adj3" fmla="val 33333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102" name="Oval 25"/>
              <p:cNvSpPr>
                <a:spLocks noChangeArrowheads="1"/>
              </p:cNvSpPr>
              <p:nvPr/>
            </p:nvSpPr>
            <p:spPr bwMode="auto">
              <a:xfrm>
                <a:off x="4272" y="48"/>
                <a:ext cx="2112" cy="187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103" name="Text Box 26"/>
              <p:cNvSpPr txBox="1">
                <a:spLocks noChangeArrowheads="1"/>
              </p:cNvSpPr>
              <p:nvPr/>
            </p:nvSpPr>
            <p:spPr bwMode="auto">
              <a:xfrm>
                <a:off x="4368" y="592"/>
                <a:ext cx="1408" cy="1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Leghe polimeriche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Elastomeri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Fibre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Pigmenti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Plastiche speciali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Tensioattivi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Coloranti</a:t>
                </a:r>
              </a:p>
            </p:txBody>
          </p:sp>
        </p:grpSp>
        <p:grpSp>
          <p:nvGrpSpPr>
            <p:cNvPr id="3089" name="Group 27"/>
            <p:cNvGrpSpPr>
              <a:grpSpLocks/>
            </p:cNvGrpSpPr>
            <p:nvPr/>
          </p:nvGrpSpPr>
          <p:grpSpPr bwMode="auto">
            <a:xfrm>
              <a:off x="-288" y="3024"/>
              <a:ext cx="2400" cy="1872"/>
              <a:chOff x="-288" y="3024"/>
              <a:chExt cx="2400" cy="1872"/>
            </a:xfrm>
          </p:grpSpPr>
          <p:sp>
            <p:nvSpPr>
              <p:cNvPr id="3098" name="AutoShape 28"/>
              <p:cNvSpPr>
                <a:spLocks noChangeArrowheads="1"/>
              </p:cNvSpPr>
              <p:nvPr/>
            </p:nvSpPr>
            <p:spPr bwMode="auto">
              <a:xfrm rot="20797878" flipV="1">
                <a:off x="1392" y="3216"/>
                <a:ext cx="720" cy="480"/>
              </a:xfrm>
              <a:prstGeom prst="curvedDownArrow">
                <a:avLst>
                  <a:gd name="adj1" fmla="val 30000"/>
                  <a:gd name="adj2" fmla="val 60000"/>
                  <a:gd name="adj3" fmla="val 33333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099" name="Oval 29"/>
              <p:cNvSpPr>
                <a:spLocks noChangeArrowheads="1"/>
              </p:cNvSpPr>
              <p:nvPr/>
            </p:nvSpPr>
            <p:spPr bwMode="auto">
              <a:xfrm>
                <a:off x="-288" y="3024"/>
                <a:ext cx="2112" cy="187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100" name="Text Box 30"/>
              <p:cNvSpPr txBox="1">
                <a:spLocks noChangeArrowheads="1"/>
              </p:cNvSpPr>
              <p:nvPr/>
            </p:nvSpPr>
            <p:spPr bwMode="auto">
              <a:xfrm>
                <a:off x="192" y="3310"/>
                <a:ext cx="1326" cy="9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Intermedi</a:t>
                </a:r>
              </a:p>
              <a:p>
                <a:pPr algn="ctr" eaLnBrk="0" hangingPunct="0"/>
                <a:endParaRPr lang="en-GB" sz="1600" b="1">
                  <a:solidFill>
                    <a:srgbClr val="000099"/>
                  </a:solidFill>
                  <a:latin typeface="Arial Black" pitchFamily="34" charset="0"/>
                </a:endParaRP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Intermedi in GMP</a:t>
                </a:r>
              </a:p>
              <a:p>
                <a:pPr algn="ctr" eaLnBrk="0" hangingPunct="0"/>
                <a:endParaRPr lang="en-GB" sz="1600" b="1">
                  <a:solidFill>
                    <a:srgbClr val="000099"/>
                  </a:solidFill>
                  <a:latin typeface="Arial Black" pitchFamily="34" charset="0"/>
                </a:endParaRP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Final products</a:t>
                </a:r>
              </a:p>
              <a:p>
                <a:pPr algn="ctr" eaLnBrk="0" hangingPunct="0"/>
                <a:endParaRPr lang="en-GB" sz="1600" b="1">
                  <a:solidFill>
                    <a:srgbClr val="000099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3090" name="Group 31"/>
            <p:cNvGrpSpPr>
              <a:grpSpLocks/>
            </p:cNvGrpSpPr>
            <p:nvPr/>
          </p:nvGrpSpPr>
          <p:grpSpPr bwMode="auto">
            <a:xfrm>
              <a:off x="3792" y="2736"/>
              <a:ext cx="2448" cy="1872"/>
              <a:chOff x="3792" y="2736"/>
              <a:chExt cx="2448" cy="1872"/>
            </a:xfrm>
          </p:grpSpPr>
          <p:sp>
            <p:nvSpPr>
              <p:cNvPr id="3095" name="AutoShape 32"/>
              <p:cNvSpPr>
                <a:spLocks noChangeArrowheads="1"/>
              </p:cNvSpPr>
              <p:nvPr/>
            </p:nvSpPr>
            <p:spPr bwMode="auto">
              <a:xfrm rot="324905" flipH="1" flipV="1">
                <a:off x="3792" y="3072"/>
                <a:ext cx="720" cy="480"/>
              </a:xfrm>
              <a:prstGeom prst="curvedDownArrow">
                <a:avLst>
                  <a:gd name="adj1" fmla="val 30000"/>
                  <a:gd name="adj2" fmla="val 60000"/>
                  <a:gd name="adj3" fmla="val 33333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096" name="Oval 33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2112" cy="187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097" name="Text Box 34"/>
              <p:cNvSpPr txBox="1">
                <a:spLocks noChangeArrowheads="1"/>
              </p:cNvSpPr>
              <p:nvPr/>
            </p:nvSpPr>
            <p:spPr bwMode="auto">
              <a:xfrm>
                <a:off x="4356" y="2992"/>
                <a:ext cx="1404" cy="1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Additivi alimentari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Additivi benzine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Additivi plastiche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Biocidi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Catalizzatori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Principi attivi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Enzimi</a:t>
                </a:r>
              </a:p>
            </p:txBody>
          </p:sp>
        </p:grpSp>
        <p:grpSp>
          <p:nvGrpSpPr>
            <p:cNvPr id="3091" name="Group 35"/>
            <p:cNvGrpSpPr>
              <a:grpSpLocks/>
            </p:cNvGrpSpPr>
            <p:nvPr/>
          </p:nvGrpSpPr>
          <p:grpSpPr bwMode="auto">
            <a:xfrm>
              <a:off x="-495" y="-138"/>
              <a:ext cx="2511" cy="1872"/>
              <a:chOff x="-495" y="-138"/>
              <a:chExt cx="2511" cy="1872"/>
            </a:xfrm>
          </p:grpSpPr>
          <p:sp>
            <p:nvSpPr>
              <p:cNvPr id="3092" name="AutoShape 36"/>
              <p:cNvSpPr>
                <a:spLocks noChangeArrowheads="1"/>
              </p:cNvSpPr>
              <p:nvPr/>
            </p:nvSpPr>
            <p:spPr bwMode="auto">
              <a:xfrm>
                <a:off x="1152" y="624"/>
                <a:ext cx="864" cy="576"/>
              </a:xfrm>
              <a:prstGeom prst="curvedDownArrow">
                <a:avLst>
                  <a:gd name="adj1" fmla="val 30000"/>
                  <a:gd name="adj2" fmla="val 60000"/>
                  <a:gd name="adj3" fmla="val 33333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093" name="Oval 37"/>
              <p:cNvSpPr>
                <a:spLocks noChangeArrowheads="1"/>
              </p:cNvSpPr>
              <p:nvPr/>
            </p:nvSpPr>
            <p:spPr bwMode="auto">
              <a:xfrm>
                <a:off x="-495" y="-138"/>
                <a:ext cx="2112" cy="1872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094" name="Text Box 38"/>
              <p:cNvSpPr txBox="1">
                <a:spLocks noChangeArrowheads="1"/>
              </p:cNvSpPr>
              <p:nvPr/>
            </p:nvSpPr>
            <p:spPr bwMode="auto">
              <a:xfrm>
                <a:off x="229" y="544"/>
                <a:ext cx="941" cy="1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Acetone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Toluene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NaOH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Fenolo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Fertilizzanti</a:t>
                </a:r>
              </a:p>
              <a:p>
                <a:pPr algn="ctr"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  <a:t>Polimeri</a:t>
                </a:r>
                <a:br>
                  <a:rPr lang="en-GB" sz="1600" b="1">
                    <a:solidFill>
                      <a:srgbClr val="000099"/>
                    </a:solidFill>
                    <a:latin typeface="Arial Black" pitchFamily="34" charset="0"/>
                  </a:rPr>
                </a:br>
                <a:endParaRPr lang="en-GB" sz="1600" b="1">
                  <a:solidFill>
                    <a:srgbClr val="000099"/>
                  </a:solidFill>
                  <a:latin typeface="Arial Black" pitchFamily="34" charset="0"/>
                </a:endParaRPr>
              </a:p>
            </p:txBody>
          </p:sp>
        </p:grpSp>
      </p:grp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AE22F-7676-42E3-BE0B-445A01779E29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  <p:sp>
        <p:nvSpPr>
          <p:cNvPr id="4" name="Rettangolo 3"/>
          <p:cNvSpPr/>
          <p:nvPr/>
        </p:nvSpPr>
        <p:spPr bwMode="auto">
          <a:xfrm>
            <a:off x="285750" y="285750"/>
            <a:ext cx="8572500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3079" name="Text Box 45"/>
          <p:cNvSpPr txBox="1">
            <a:spLocks noChangeArrowheads="1"/>
          </p:cNvSpPr>
          <p:nvPr/>
        </p:nvSpPr>
        <p:spPr bwMode="auto">
          <a:xfrm>
            <a:off x="396875" y="338138"/>
            <a:ext cx="488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I SETTORI DELLA CHIMICA</a:t>
            </a:r>
          </a:p>
        </p:txBody>
      </p:sp>
      <p:cxnSp>
        <p:nvCxnSpPr>
          <p:cNvPr id="3080" name="Connettore 1 120"/>
          <p:cNvCxnSpPr>
            <a:cxnSpLocks noChangeShapeType="1"/>
          </p:cNvCxnSpPr>
          <p:nvPr/>
        </p:nvCxnSpPr>
        <p:spPr bwMode="auto">
          <a:xfrm rot="16200000" flipV="1">
            <a:off x="8572500" y="2786063"/>
            <a:ext cx="500063" cy="7143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3081" name="Connettore 1 122"/>
          <p:cNvCxnSpPr>
            <a:cxnSpLocks noChangeShapeType="1"/>
          </p:cNvCxnSpPr>
          <p:nvPr/>
        </p:nvCxnSpPr>
        <p:spPr bwMode="auto">
          <a:xfrm rot="5400000" flipH="1" flipV="1">
            <a:off x="8143875" y="3071813"/>
            <a:ext cx="1430337" cy="1588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82" name="Connettore 1 131"/>
          <p:cNvCxnSpPr>
            <a:cxnSpLocks noChangeShapeType="1"/>
          </p:cNvCxnSpPr>
          <p:nvPr/>
        </p:nvCxnSpPr>
        <p:spPr bwMode="auto">
          <a:xfrm>
            <a:off x="8143875" y="285750"/>
            <a:ext cx="214313" cy="1588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grpSp>
        <p:nvGrpSpPr>
          <p:cNvPr id="13" name="Gruppo 42"/>
          <p:cNvGrpSpPr>
            <a:grpSpLocks/>
          </p:cNvGrpSpPr>
          <p:nvPr/>
        </p:nvGrpSpPr>
        <p:grpSpPr bwMode="auto">
          <a:xfrm>
            <a:off x="2917825" y="2298700"/>
            <a:ext cx="3560763" cy="2406650"/>
            <a:chOff x="2917825" y="2298700"/>
            <a:chExt cx="3560763" cy="2406650"/>
          </a:xfrm>
        </p:grpSpPr>
        <p:sp>
          <p:nvSpPr>
            <p:cNvPr id="3084" name="Text Box 18"/>
            <p:cNvSpPr txBox="1">
              <a:spLocks noChangeArrowheads="1"/>
            </p:cNvSpPr>
            <p:nvPr/>
          </p:nvSpPr>
          <p:spPr bwMode="auto">
            <a:xfrm>
              <a:off x="4857750" y="4003675"/>
              <a:ext cx="1509713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2000" b="1">
                  <a:latin typeface="Arial" charset="0"/>
                </a:rPr>
                <a:t>Chemical</a:t>
              </a:r>
            </a:p>
            <a:p>
              <a:pPr algn="ctr" eaLnBrk="0" hangingPunct="0"/>
              <a:r>
                <a:rPr lang="en-GB" sz="2000" b="1">
                  <a:latin typeface="Arial" charset="0"/>
                </a:rPr>
                <a:t>Specialties</a:t>
              </a:r>
            </a:p>
          </p:txBody>
        </p:sp>
        <p:sp>
          <p:nvSpPr>
            <p:cNvPr id="3085" name="Text Box 19"/>
            <p:cNvSpPr txBox="1">
              <a:spLocks noChangeArrowheads="1"/>
            </p:cNvSpPr>
            <p:nvPr/>
          </p:nvSpPr>
          <p:spPr bwMode="auto">
            <a:xfrm>
              <a:off x="4686300" y="2298700"/>
              <a:ext cx="179228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2000" b="1">
                  <a:latin typeface="Arial" charset="0"/>
                </a:rPr>
                <a:t>Pseudo</a:t>
              </a:r>
            </a:p>
            <a:p>
              <a:pPr algn="ctr" eaLnBrk="0" hangingPunct="0"/>
              <a:r>
                <a:rPr lang="en-GB" sz="2000" b="1">
                  <a:latin typeface="Arial" charset="0"/>
                </a:rPr>
                <a:t>Commodities</a:t>
              </a:r>
            </a:p>
          </p:txBody>
        </p:sp>
        <p:sp>
          <p:nvSpPr>
            <p:cNvPr id="3086" name="Text Box 20"/>
            <p:cNvSpPr txBox="1">
              <a:spLocks noChangeArrowheads="1"/>
            </p:cNvSpPr>
            <p:nvPr/>
          </p:nvSpPr>
          <p:spPr bwMode="auto">
            <a:xfrm>
              <a:off x="2917825" y="4003675"/>
              <a:ext cx="14541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2000" b="1">
                  <a:latin typeface="Arial" charset="0"/>
                </a:rPr>
                <a:t>Fine </a:t>
              </a:r>
            </a:p>
            <a:p>
              <a:pPr algn="ctr" eaLnBrk="0" hangingPunct="0"/>
              <a:r>
                <a:rPr lang="en-GB" sz="2000" b="1">
                  <a:latin typeface="Arial" charset="0"/>
                </a:rPr>
                <a:t>Chemicals</a:t>
              </a:r>
            </a:p>
          </p:txBody>
        </p:sp>
        <p:sp>
          <p:nvSpPr>
            <p:cNvPr id="3087" name="Text Box 21"/>
            <p:cNvSpPr txBox="1">
              <a:spLocks noChangeArrowheads="1"/>
            </p:cNvSpPr>
            <p:nvPr/>
          </p:nvSpPr>
          <p:spPr bwMode="auto">
            <a:xfrm>
              <a:off x="3032125" y="2303463"/>
              <a:ext cx="12414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2000" b="1">
                  <a:latin typeface="Arial" charset="0"/>
                </a:rPr>
                <a:t>Chimica </a:t>
              </a:r>
            </a:p>
            <a:p>
              <a:pPr algn="ctr" eaLnBrk="0" hangingPunct="0"/>
              <a:r>
                <a:rPr lang="en-GB" sz="2000" b="1">
                  <a:latin typeface="Arial" charset="0"/>
                </a:rPr>
                <a:t>di base</a:t>
              </a: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47675" y="2378075"/>
            <a:ext cx="7050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L’attività di ricerca non è ripetitiva e quindi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   difficile da pianificare. 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47675" y="1571625"/>
            <a:ext cx="669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1">
                <a:solidFill>
                  <a:srgbClr val="000066"/>
                </a:solidFill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E’ per definizione un’attività intellettuale.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47675" y="4721225"/>
            <a:ext cx="83391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L’output della ricerca non è facilmente identificabile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   e, quando lo è, è difficile da misurare in termini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   economico-finanziari.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47675" y="3549650"/>
            <a:ext cx="7653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L’attività dei progetti di ricerca e sviluppo dura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    mediamente più di un anno.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11163" y="317500"/>
            <a:ext cx="1160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R &amp; D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  <p:bldP spid="59398" grpId="0" autoUpdateAnimBg="0"/>
      <p:bldP spid="59399" grpId="0" autoUpdateAnimBg="0"/>
      <p:bldP spid="5940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0BBB5-8134-4F4F-AC64-1D89C99CB01D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uppo 16"/>
          <p:cNvGrpSpPr>
            <a:grpSpLocks/>
          </p:cNvGrpSpPr>
          <p:nvPr/>
        </p:nvGrpSpPr>
        <p:grpSpPr bwMode="auto">
          <a:xfrm>
            <a:off x="533400" y="2976563"/>
            <a:ext cx="8001000" cy="2247900"/>
            <a:chOff x="533400" y="2976570"/>
            <a:chExt cx="8001000" cy="2247896"/>
          </a:xfrm>
        </p:grpSpPr>
        <p:sp>
          <p:nvSpPr>
            <p:cNvPr id="36878" name="AutoShape 15"/>
            <p:cNvSpPr>
              <a:spLocks noChangeArrowheads="1"/>
            </p:cNvSpPr>
            <p:nvPr/>
          </p:nvSpPr>
          <p:spPr bwMode="auto">
            <a:xfrm>
              <a:off x="3505200" y="3929066"/>
              <a:ext cx="1981200" cy="12954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grpSp>
          <p:nvGrpSpPr>
            <p:cNvPr id="36879" name="Group 16"/>
            <p:cNvGrpSpPr>
              <a:grpSpLocks/>
            </p:cNvGrpSpPr>
            <p:nvPr/>
          </p:nvGrpSpPr>
          <p:grpSpPr bwMode="auto">
            <a:xfrm>
              <a:off x="533400" y="2976570"/>
              <a:ext cx="8001000" cy="1524000"/>
              <a:chOff x="336" y="1824"/>
              <a:chExt cx="5040" cy="960"/>
            </a:xfrm>
          </p:grpSpPr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5040" cy="96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36881" name="Text Box 18"/>
              <p:cNvSpPr txBox="1">
                <a:spLocks noChangeArrowheads="1"/>
              </p:cNvSpPr>
              <p:nvPr/>
            </p:nvSpPr>
            <p:spPr bwMode="auto">
              <a:xfrm>
                <a:off x="675" y="1892"/>
                <a:ext cx="3826" cy="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latin typeface="Arial Rounded MT Bold" pitchFamily="34" charset="0"/>
                    <a:sym typeface="Wingdings" pitchFamily="2" charset="2"/>
                  </a:rPr>
                  <a:t>   </a:t>
                </a:r>
                <a:r>
                  <a:rPr lang="it-IT" b="1">
                    <a:latin typeface="Arial Rounded MT Bold" pitchFamily="34" charset="0"/>
                  </a:rPr>
                  <a:t>I progetti possono essere</a:t>
                </a:r>
                <a:r>
                  <a:rPr lang="it-IT" b="1">
                    <a:solidFill>
                      <a:srgbClr val="000099"/>
                    </a:solidFill>
                    <a:latin typeface="Arial Rounded MT Bold" pitchFamily="34" charset="0"/>
                  </a:rPr>
                  <a:t> </a:t>
                </a:r>
                <a:r>
                  <a:rPr lang="it-IT" b="1">
                    <a:solidFill>
                      <a:srgbClr val="FF0000"/>
                    </a:solidFill>
                    <a:latin typeface="Arial Rounded MT Bold" pitchFamily="34" charset="0"/>
                  </a:rPr>
                  <a:t>VELOCI</a:t>
                </a:r>
                <a:r>
                  <a:rPr lang="it-IT" b="1">
                    <a:latin typeface="Arial Rounded MT Bold" pitchFamily="34" charset="0"/>
                  </a:rPr>
                  <a:t>, </a:t>
                </a:r>
              </a:p>
              <a:p>
                <a:r>
                  <a:rPr lang="it-IT" b="1">
                    <a:solidFill>
                      <a:srgbClr val="000099"/>
                    </a:solidFill>
                    <a:latin typeface="Arial Rounded MT Bold" pitchFamily="34" charset="0"/>
                  </a:rPr>
                  <a:t>   </a:t>
                </a:r>
                <a:r>
                  <a:rPr lang="it-IT" b="1">
                    <a:latin typeface="Arial Rounded MT Bold" pitchFamily="34" charset="0"/>
                  </a:rPr>
                  <a:t>possono essere</a:t>
                </a:r>
                <a:r>
                  <a:rPr lang="it-IT" b="1">
                    <a:solidFill>
                      <a:srgbClr val="000099"/>
                    </a:solidFill>
                    <a:latin typeface="Arial Rounded MT Bold" pitchFamily="34" charset="0"/>
                  </a:rPr>
                  <a:t> </a:t>
                </a:r>
                <a:r>
                  <a:rPr lang="it-IT" b="1">
                    <a:solidFill>
                      <a:srgbClr val="FF0000"/>
                    </a:solidFill>
                    <a:latin typeface="Arial Rounded MT Bold" pitchFamily="34" charset="0"/>
                  </a:rPr>
                  <a:t>POCO COSTOSI </a:t>
                </a:r>
              </a:p>
              <a:p>
                <a:r>
                  <a:rPr lang="it-IT" b="1">
                    <a:solidFill>
                      <a:srgbClr val="000099"/>
                    </a:solidFill>
                    <a:latin typeface="Arial Rounded MT Bold" pitchFamily="34" charset="0"/>
                  </a:rPr>
                  <a:t>   </a:t>
                </a:r>
                <a:r>
                  <a:rPr lang="it-IT" b="1">
                    <a:latin typeface="Arial Rounded MT Bold" pitchFamily="34" charset="0"/>
                  </a:rPr>
                  <a:t>e possono essere di</a:t>
                </a:r>
                <a:r>
                  <a:rPr lang="it-IT" b="1">
                    <a:solidFill>
                      <a:srgbClr val="000099"/>
                    </a:solidFill>
                    <a:latin typeface="Arial Rounded MT Bold" pitchFamily="34" charset="0"/>
                  </a:rPr>
                  <a:t> </a:t>
                </a:r>
                <a:r>
                  <a:rPr lang="it-IT" b="1">
                    <a:solidFill>
                      <a:srgbClr val="FF0000"/>
                    </a:solidFill>
                    <a:latin typeface="Arial Rounded MT Bold" pitchFamily="34" charset="0"/>
                  </a:rPr>
                  <a:t>ALTA QUALITA’</a:t>
                </a:r>
                <a:r>
                  <a:rPr lang="it-IT" b="1">
                    <a:latin typeface="Arial Rounded MT Bold" pitchFamily="34" charset="0"/>
                  </a:rPr>
                  <a:t>.</a:t>
                </a:r>
                <a:r>
                  <a:rPr lang="it-IT" sz="2800" b="1">
                    <a:solidFill>
                      <a:srgbClr val="000099"/>
                    </a:solidFill>
                    <a:latin typeface="Arial Rounded MT Bold" pitchFamily="34" charset="0"/>
                  </a:rPr>
                  <a:t>  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503238" y="5286375"/>
            <a:ext cx="8077200" cy="1066800"/>
            <a:chOff x="317" y="3312"/>
            <a:chExt cx="5088" cy="672"/>
          </a:xfrm>
        </p:grpSpPr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317" y="3312"/>
              <a:ext cx="5088" cy="67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36877" name="Text Box 21"/>
            <p:cNvSpPr txBox="1">
              <a:spLocks noChangeArrowheads="1"/>
            </p:cNvSpPr>
            <p:nvPr/>
          </p:nvSpPr>
          <p:spPr bwMode="auto">
            <a:xfrm>
              <a:off x="595" y="3382"/>
              <a:ext cx="4030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latin typeface="Arial Rounded MT Bold" pitchFamily="34" charset="0"/>
                  <a:sym typeface="Wingdings" pitchFamily="2" charset="2"/>
                </a:rPr>
                <a:t>   </a:t>
              </a:r>
              <a:r>
                <a:rPr lang="it-IT">
                  <a:latin typeface="Arial Rounded MT Bold" pitchFamily="34" charset="0"/>
                </a:rPr>
                <a:t>Solo </a:t>
              </a:r>
              <a:r>
                <a:rPr lang="it-IT">
                  <a:solidFill>
                    <a:srgbClr val="FF0000"/>
                  </a:solidFill>
                  <a:latin typeface="Arial Rounded MT Bold" pitchFamily="34" charset="0"/>
                </a:rPr>
                <a:t>DUE </a:t>
              </a:r>
              <a:r>
                <a:rPr lang="it-IT">
                  <a:latin typeface="Arial Rounded MT Bold" pitchFamily="34" charset="0"/>
                </a:rPr>
                <a:t>di queste condizioni possono </a:t>
              </a:r>
            </a:p>
            <a:p>
              <a:r>
                <a:rPr lang="it-IT">
                  <a:latin typeface="Arial Rounded MT Bold" pitchFamily="34" charset="0"/>
                </a:rPr>
                <a:t>   essere realizzate contemporaneamente</a:t>
              </a:r>
              <a:r>
                <a:rPr lang="it-IT" sz="2800">
                  <a:latin typeface="Arial Rounded MT Bold" pitchFamily="34" charset="0"/>
                </a:rPr>
                <a:t>.</a:t>
              </a:r>
            </a:p>
          </p:txBody>
        </p:sp>
      </p:grpSp>
      <p:grpSp>
        <p:nvGrpSpPr>
          <p:cNvPr id="7" name="Gruppo 15"/>
          <p:cNvGrpSpPr>
            <a:grpSpLocks/>
          </p:cNvGrpSpPr>
          <p:nvPr/>
        </p:nvGrpSpPr>
        <p:grpSpPr bwMode="auto">
          <a:xfrm>
            <a:off x="0" y="1143000"/>
            <a:ext cx="9144000" cy="1795463"/>
            <a:chOff x="0" y="1143000"/>
            <a:chExt cx="9144000" cy="1795450"/>
          </a:xfrm>
        </p:grpSpPr>
        <p:sp>
          <p:nvSpPr>
            <p:cNvPr id="36872" name="AutoShape 14"/>
            <p:cNvSpPr>
              <a:spLocks noChangeArrowheads="1"/>
            </p:cNvSpPr>
            <p:nvPr/>
          </p:nvSpPr>
          <p:spPr bwMode="auto">
            <a:xfrm>
              <a:off x="3581400" y="1643050"/>
              <a:ext cx="1981200" cy="12954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333399"/>
            </a:solidFill>
            <a:ln w="9525">
              <a:solidFill>
                <a:srgbClr val="3333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grpSp>
          <p:nvGrpSpPr>
            <p:cNvPr id="36873" name="Group 22"/>
            <p:cNvGrpSpPr>
              <a:grpSpLocks/>
            </p:cNvGrpSpPr>
            <p:nvPr/>
          </p:nvGrpSpPr>
          <p:grpSpPr bwMode="auto">
            <a:xfrm>
              <a:off x="0" y="1143000"/>
              <a:ext cx="9144000" cy="1143000"/>
              <a:chOff x="0" y="720"/>
              <a:chExt cx="5760" cy="720"/>
            </a:xfrm>
          </p:grpSpPr>
          <p:sp>
            <p:nvSpPr>
              <p:cNvPr id="14" name="Rectangle 23"/>
              <p:cNvSpPr>
                <a:spLocks noChangeArrowheads="1"/>
              </p:cNvSpPr>
              <p:nvPr/>
            </p:nvSpPr>
            <p:spPr bwMode="auto">
              <a:xfrm>
                <a:off x="336" y="720"/>
                <a:ext cx="5040" cy="7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36875" name="Text Box 24"/>
              <p:cNvSpPr txBox="1">
                <a:spLocks noChangeArrowheads="1"/>
              </p:cNvSpPr>
              <p:nvPr/>
            </p:nvSpPr>
            <p:spPr bwMode="auto">
              <a:xfrm>
                <a:off x="0" y="768"/>
                <a:ext cx="5760" cy="63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latin typeface="Arial Rounded MT Bold" pitchFamily="34" charset="0"/>
                  </a:rPr>
                  <a:t>Il miglior prodotto o servizio al minor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en-US" b="1">
                    <a:latin typeface="Arial Rounded MT Bold" pitchFamily="34" charset="0"/>
                  </a:rPr>
                  <a:t>costo e nel minor tempo possibile.</a:t>
                </a:r>
              </a:p>
            </p:txBody>
          </p:sp>
        </p:grp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E36F30-931A-48F1-98C2-0F9B9FFEBCC6}" type="slidenum">
              <a:rPr lang="it-IT" smtClean="0"/>
              <a:pPr>
                <a:defRPr/>
              </a:pPr>
              <a:t>22</a:t>
            </a:fld>
            <a:endParaRPr lang="it-IT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37893" name="Text Box 48"/>
          <p:cNvSpPr txBox="1">
            <a:spLocks noChangeArrowheads="1"/>
          </p:cNvSpPr>
          <p:nvPr/>
        </p:nvSpPr>
        <p:spPr bwMode="auto">
          <a:xfrm>
            <a:off x="357188" y="338138"/>
            <a:ext cx="2705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800" b="1">
                <a:solidFill>
                  <a:schemeClr val="bg1"/>
                </a:solidFill>
                <a:latin typeface="Arial Rounded MT Bold" pitchFamily="34" charset="0"/>
              </a:rPr>
              <a:t>CICLO DI VITA</a:t>
            </a:r>
          </a:p>
        </p:txBody>
      </p:sp>
      <p:grpSp>
        <p:nvGrpSpPr>
          <p:cNvPr id="37894" name="Group 49"/>
          <p:cNvGrpSpPr>
            <a:grpSpLocks/>
          </p:cNvGrpSpPr>
          <p:nvPr/>
        </p:nvGrpSpPr>
        <p:grpSpPr bwMode="auto">
          <a:xfrm>
            <a:off x="1169988" y="1500188"/>
            <a:ext cx="6754812" cy="4497387"/>
            <a:chOff x="737" y="1200"/>
            <a:chExt cx="4255" cy="2833"/>
          </a:xfrm>
        </p:grpSpPr>
        <p:sp>
          <p:nvSpPr>
            <p:cNvPr id="37921" name="Rectangle 50"/>
            <p:cNvSpPr>
              <a:spLocks noChangeArrowheads="1"/>
            </p:cNvSpPr>
            <p:nvPr/>
          </p:nvSpPr>
          <p:spPr bwMode="auto">
            <a:xfrm>
              <a:off x="1008" y="1200"/>
              <a:ext cx="3984" cy="2448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7922" name="Text Box 51"/>
            <p:cNvSpPr txBox="1">
              <a:spLocks noChangeArrowheads="1"/>
            </p:cNvSpPr>
            <p:nvPr/>
          </p:nvSpPr>
          <p:spPr bwMode="auto">
            <a:xfrm>
              <a:off x="4560" y="3706"/>
              <a:ext cx="1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 b="1">
                  <a:latin typeface="Arial" charset="0"/>
                </a:rPr>
                <a:t>t</a:t>
              </a:r>
            </a:p>
          </p:txBody>
        </p:sp>
        <p:sp>
          <p:nvSpPr>
            <p:cNvPr id="37923" name="Text Box 52"/>
            <p:cNvSpPr txBox="1">
              <a:spLocks noChangeArrowheads="1"/>
            </p:cNvSpPr>
            <p:nvPr/>
          </p:nvSpPr>
          <p:spPr bwMode="auto">
            <a:xfrm rot="3284">
              <a:off x="737" y="129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latin typeface="Arial" charset="0"/>
                </a:rPr>
                <a:t>€</a:t>
              </a:r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533400" y="4700588"/>
            <a:ext cx="2819400" cy="1616075"/>
            <a:chOff x="336" y="3216"/>
            <a:chExt cx="1776" cy="1018"/>
          </a:xfrm>
        </p:grpSpPr>
        <p:sp>
          <p:nvSpPr>
            <p:cNvPr id="37917" name="Line 54"/>
            <p:cNvSpPr>
              <a:spLocks noChangeShapeType="1"/>
            </p:cNvSpPr>
            <p:nvPr/>
          </p:nvSpPr>
          <p:spPr bwMode="auto">
            <a:xfrm>
              <a:off x="1488" y="3216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37918" name="Group 55"/>
            <p:cNvGrpSpPr>
              <a:grpSpLocks/>
            </p:cNvGrpSpPr>
            <p:nvPr/>
          </p:nvGrpSpPr>
          <p:grpSpPr bwMode="auto">
            <a:xfrm>
              <a:off x="336" y="3696"/>
              <a:ext cx="1776" cy="538"/>
              <a:chOff x="336" y="3696"/>
              <a:chExt cx="1776" cy="538"/>
            </a:xfrm>
          </p:grpSpPr>
          <p:sp>
            <p:nvSpPr>
              <p:cNvPr id="37919" name="Rectangle 56"/>
              <p:cNvSpPr>
                <a:spLocks noChangeArrowheads="1"/>
              </p:cNvSpPr>
              <p:nvPr/>
            </p:nvSpPr>
            <p:spPr bwMode="auto">
              <a:xfrm>
                <a:off x="336" y="3984"/>
                <a:ext cx="17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2000" b="1">
                    <a:solidFill>
                      <a:srgbClr val="000099"/>
                    </a:solidFill>
                    <a:latin typeface="Arial" charset="0"/>
                    <a:sym typeface="Wingdings" pitchFamily="2" charset="2"/>
                  </a:rPr>
                  <a:t>Time to market</a:t>
                </a:r>
              </a:p>
            </p:txBody>
          </p:sp>
          <p:sp>
            <p:nvSpPr>
              <p:cNvPr id="37920" name="Line 57"/>
              <p:cNvSpPr>
                <a:spLocks noChangeShapeType="1"/>
              </p:cNvSpPr>
              <p:nvPr/>
            </p:nvSpPr>
            <p:spPr bwMode="auto">
              <a:xfrm flipV="1">
                <a:off x="1008" y="3696"/>
                <a:ext cx="192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15" name="Rectangle 58"/>
          <p:cNvSpPr>
            <a:spLocks noChangeArrowheads="1"/>
          </p:cNvSpPr>
          <p:nvPr/>
        </p:nvSpPr>
        <p:spPr bwMode="auto">
          <a:xfrm>
            <a:off x="1600200" y="5233988"/>
            <a:ext cx="762000" cy="152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2209800" y="1957388"/>
            <a:ext cx="5029200" cy="3276600"/>
            <a:chOff x="1392" y="1488"/>
            <a:chExt cx="3168" cy="2064"/>
          </a:xfrm>
        </p:grpSpPr>
        <p:grpSp>
          <p:nvGrpSpPr>
            <p:cNvPr id="37898" name="Group 60"/>
            <p:cNvGrpSpPr>
              <a:grpSpLocks/>
            </p:cNvGrpSpPr>
            <p:nvPr/>
          </p:nvGrpSpPr>
          <p:grpSpPr bwMode="auto">
            <a:xfrm>
              <a:off x="1488" y="2006"/>
              <a:ext cx="3072" cy="1546"/>
              <a:chOff x="1488" y="2006"/>
              <a:chExt cx="3072" cy="1546"/>
            </a:xfrm>
          </p:grpSpPr>
          <p:sp>
            <p:nvSpPr>
              <p:cNvPr id="37911" name="Rectangle 61"/>
              <p:cNvSpPr>
                <a:spLocks noChangeArrowheads="1"/>
              </p:cNvSpPr>
              <p:nvPr/>
            </p:nvSpPr>
            <p:spPr bwMode="auto">
              <a:xfrm rot="-698400">
                <a:off x="1488" y="3456"/>
                <a:ext cx="624" cy="9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7912" name="Rectangle 62"/>
              <p:cNvSpPr>
                <a:spLocks noChangeArrowheads="1"/>
              </p:cNvSpPr>
              <p:nvPr/>
            </p:nvSpPr>
            <p:spPr bwMode="auto">
              <a:xfrm rot="-3871026">
                <a:off x="1704" y="2733"/>
                <a:ext cx="1488" cy="96"/>
              </a:xfrm>
              <a:prstGeom prst="rect">
                <a:avLst/>
              </a:prstGeom>
              <a:solidFill>
                <a:srgbClr val="FF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7913" name="Rectangle 63"/>
              <p:cNvSpPr>
                <a:spLocks noChangeArrowheads="1"/>
              </p:cNvSpPr>
              <p:nvPr/>
            </p:nvSpPr>
            <p:spPr bwMode="auto">
              <a:xfrm rot="3804">
                <a:off x="2736" y="2064"/>
                <a:ext cx="816" cy="96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7914" name="Rectangle 64"/>
              <p:cNvSpPr>
                <a:spLocks noChangeArrowheads="1"/>
              </p:cNvSpPr>
              <p:nvPr/>
            </p:nvSpPr>
            <p:spPr bwMode="auto">
              <a:xfrm rot="3170399">
                <a:off x="3384" y="2318"/>
                <a:ext cx="720" cy="96"/>
              </a:xfrm>
              <a:prstGeom prst="rect">
                <a:avLst/>
              </a:prstGeom>
              <a:solidFill>
                <a:srgbClr val="800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7915" name="Rectangle 65"/>
              <p:cNvSpPr>
                <a:spLocks noChangeArrowheads="1"/>
              </p:cNvSpPr>
              <p:nvPr/>
            </p:nvSpPr>
            <p:spPr bwMode="auto">
              <a:xfrm rot="-2996905">
                <a:off x="3876" y="2508"/>
                <a:ext cx="408" cy="96"/>
              </a:xfrm>
              <a:prstGeom prst="rect">
                <a:avLst/>
              </a:prstGeom>
              <a:solidFill>
                <a:srgbClr val="00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37916" name="Rectangle 66"/>
              <p:cNvSpPr>
                <a:spLocks noChangeArrowheads="1"/>
              </p:cNvSpPr>
              <p:nvPr/>
            </p:nvSpPr>
            <p:spPr bwMode="auto">
              <a:xfrm rot="-7249232">
                <a:off x="3912" y="2856"/>
                <a:ext cx="1200" cy="9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37899" name="Group 67"/>
            <p:cNvGrpSpPr>
              <a:grpSpLocks/>
            </p:cNvGrpSpPr>
            <p:nvPr/>
          </p:nvGrpSpPr>
          <p:grpSpPr bwMode="auto">
            <a:xfrm>
              <a:off x="1392" y="2928"/>
              <a:ext cx="672" cy="432"/>
              <a:chOff x="1488" y="2688"/>
              <a:chExt cx="672" cy="432"/>
            </a:xfrm>
          </p:grpSpPr>
          <p:sp>
            <p:nvSpPr>
              <p:cNvPr id="37909" name="Rectangle 68"/>
              <p:cNvSpPr>
                <a:spLocks noChangeArrowheads="1"/>
              </p:cNvSpPr>
              <p:nvPr/>
            </p:nvSpPr>
            <p:spPr bwMode="auto">
              <a:xfrm>
                <a:off x="1488" y="2688"/>
                <a:ext cx="6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  <a:sym typeface="Wingdings" pitchFamily="2" charset="2"/>
                  </a:rPr>
                  <a:t>Lancio</a:t>
                </a:r>
              </a:p>
            </p:txBody>
          </p:sp>
          <p:sp>
            <p:nvSpPr>
              <p:cNvPr id="37910" name="Line 69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37900" name="Group 70"/>
            <p:cNvGrpSpPr>
              <a:grpSpLocks/>
            </p:cNvGrpSpPr>
            <p:nvPr/>
          </p:nvGrpSpPr>
          <p:grpSpPr bwMode="auto">
            <a:xfrm>
              <a:off x="1776" y="2294"/>
              <a:ext cx="816" cy="394"/>
              <a:chOff x="1872" y="2054"/>
              <a:chExt cx="816" cy="394"/>
            </a:xfrm>
          </p:grpSpPr>
          <p:sp>
            <p:nvSpPr>
              <p:cNvPr id="37907" name="Rectangle 71"/>
              <p:cNvSpPr>
                <a:spLocks noChangeArrowheads="1"/>
              </p:cNvSpPr>
              <p:nvPr/>
            </p:nvSpPr>
            <p:spPr bwMode="auto">
              <a:xfrm>
                <a:off x="1872" y="2054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  <a:sym typeface="Wingdings" pitchFamily="2" charset="2"/>
                  </a:rPr>
                  <a:t>Crescita</a:t>
                </a:r>
              </a:p>
            </p:txBody>
          </p:sp>
          <p:sp>
            <p:nvSpPr>
              <p:cNvPr id="37908" name="Line 72"/>
              <p:cNvSpPr>
                <a:spLocks noChangeShapeType="1"/>
              </p:cNvSpPr>
              <p:nvPr/>
            </p:nvSpPr>
            <p:spPr bwMode="auto">
              <a:xfrm>
                <a:off x="2304" y="230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37901" name="Group 73"/>
            <p:cNvGrpSpPr>
              <a:grpSpLocks/>
            </p:cNvGrpSpPr>
            <p:nvPr/>
          </p:nvGrpSpPr>
          <p:grpSpPr bwMode="auto">
            <a:xfrm>
              <a:off x="2784" y="1488"/>
              <a:ext cx="816" cy="480"/>
              <a:chOff x="2880" y="1248"/>
              <a:chExt cx="816" cy="480"/>
            </a:xfrm>
          </p:grpSpPr>
          <p:sp>
            <p:nvSpPr>
              <p:cNvPr id="37905" name="Rectangle 74"/>
              <p:cNvSpPr>
                <a:spLocks noChangeArrowheads="1"/>
              </p:cNvSpPr>
              <p:nvPr/>
            </p:nvSpPr>
            <p:spPr bwMode="auto">
              <a:xfrm>
                <a:off x="2880" y="1248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  <a:sym typeface="Wingdings" pitchFamily="2" charset="2"/>
                  </a:rPr>
                  <a:t>Maturità</a:t>
                </a:r>
              </a:p>
            </p:txBody>
          </p:sp>
          <p:sp>
            <p:nvSpPr>
              <p:cNvPr id="37906" name="Line 75"/>
              <p:cNvSpPr>
                <a:spLocks noChangeShapeType="1"/>
              </p:cNvSpPr>
              <p:nvPr/>
            </p:nvSpPr>
            <p:spPr bwMode="auto">
              <a:xfrm>
                <a:off x="3264" y="148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37902" name="Group 76"/>
            <p:cNvGrpSpPr>
              <a:grpSpLocks/>
            </p:cNvGrpSpPr>
            <p:nvPr/>
          </p:nvGrpSpPr>
          <p:grpSpPr bwMode="auto">
            <a:xfrm>
              <a:off x="3744" y="1900"/>
              <a:ext cx="816" cy="356"/>
              <a:chOff x="3840" y="1660"/>
              <a:chExt cx="816" cy="356"/>
            </a:xfrm>
          </p:grpSpPr>
          <p:sp>
            <p:nvSpPr>
              <p:cNvPr id="37903" name="Rectangle 77"/>
              <p:cNvSpPr>
                <a:spLocks noChangeArrowheads="1"/>
              </p:cNvSpPr>
              <p:nvPr/>
            </p:nvSpPr>
            <p:spPr bwMode="auto">
              <a:xfrm>
                <a:off x="3840" y="1660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solidFill>
                      <a:srgbClr val="000099"/>
                    </a:solidFill>
                    <a:latin typeface="Arial Black" pitchFamily="34" charset="0"/>
                    <a:sym typeface="Wingdings" pitchFamily="2" charset="2"/>
                  </a:rPr>
                  <a:t>Declino</a:t>
                </a:r>
              </a:p>
            </p:txBody>
          </p:sp>
          <p:sp>
            <p:nvSpPr>
              <p:cNvPr id="37904" name="Line 78"/>
              <p:cNvSpPr>
                <a:spLocks noChangeShapeType="1"/>
              </p:cNvSpPr>
              <p:nvPr/>
            </p:nvSpPr>
            <p:spPr bwMode="auto">
              <a:xfrm flipH="1">
                <a:off x="3984" y="1872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1AF386-94A2-4531-A71B-3D4A6F9836DD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15950" y="1393825"/>
            <a:ext cx="7848600" cy="2057400"/>
            <a:chOff x="432" y="2544"/>
            <a:chExt cx="4944" cy="1296"/>
          </a:xfrm>
        </p:grpSpPr>
        <p:sp>
          <p:nvSpPr>
            <p:cNvPr id="39945" name="Rectangle 7"/>
            <p:cNvSpPr>
              <a:spLocks noChangeArrowheads="1"/>
            </p:cNvSpPr>
            <p:nvPr/>
          </p:nvSpPr>
          <p:spPr bwMode="auto">
            <a:xfrm>
              <a:off x="432" y="2544"/>
              <a:ext cx="4944" cy="1296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9946" name="Text Box 8"/>
            <p:cNvSpPr txBox="1">
              <a:spLocks noChangeArrowheads="1"/>
            </p:cNvSpPr>
            <p:nvPr/>
          </p:nvSpPr>
          <p:spPr bwMode="auto">
            <a:xfrm>
              <a:off x="1091" y="2592"/>
              <a:ext cx="3757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2800">
                  <a:solidFill>
                    <a:schemeClr val="bg1"/>
                  </a:solidFill>
                  <a:latin typeface="Arial Rounded MT Bold" pitchFamily="34" charset="0"/>
                </a:rPr>
                <a:t>L’Innovazione non è un problema </a:t>
              </a:r>
            </a:p>
            <a:p>
              <a:pPr algn="ctr"/>
              <a:r>
                <a:rPr lang="it-IT" sz="2800">
                  <a:solidFill>
                    <a:schemeClr val="bg1"/>
                  </a:solidFill>
                  <a:latin typeface="Arial Rounded MT Bold" pitchFamily="34" charset="0"/>
                </a:rPr>
                <a:t>tecnico – scientifico ma è </a:t>
              </a:r>
            </a:p>
            <a:p>
              <a:pPr algn="ctr"/>
              <a:r>
                <a:rPr lang="it-IT" sz="2800">
                  <a:solidFill>
                    <a:schemeClr val="bg1"/>
                  </a:solidFill>
                  <a:latin typeface="Arial Rounded MT Bold" pitchFamily="34" charset="0"/>
                </a:rPr>
                <a:t>soprattutto un problema </a:t>
              </a:r>
            </a:p>
            <a:p>
              <a:pPr algn="ctr"/>
              <a:r>
                <a:rPr lang="it-IT" sz="2800">
                  <a:solidFill>
                    <a:schemeClr val="bg1"/>
                  </a:solidFill>
                  <a:latin typeface="Arial Rounded MT Bold" pitchFamily="34" charset="0"/>
                </a:rPr>
                <a:t>strategico - organizzativo</a:t>
              </a:r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539750" y="4060825"/>
            <a:ext cx="8153400" cy="1600200"/>
            <a:chOff x="384" y="1152"/>
            <a:chExt cx="5136" cy="1008"/>
          </a:xfrm>
        </p:grpSpPr>
        <p:sp>
          <p:nvSpPr>
            <p:cNvPr id="39943" name="Rectangle 10"/>
            <p:cNvSpPr>
              <a:spLocks noChangeArrowheads="1"/>
            </p:cNvSpPr>
            <p:nvPr/>
          </p:nvSpPr>
          <p:spPr bwMode="auto">
            <a:xfrm>
              <a:off x="432" y="1152"/>
              <a:ext cx="4944" cy="1008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A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39944" name="Text Box 11"/>
            <p:cNvSpPr txBox="1">
              <a:spLocks noChangeArrowheads="1"/>
            </p:cNvSpPr>
            <p:nvPr/>
          </p:nvSpPr>
          <p:spPr bwMode="auto">
            <a:xfrm>
              <a:off x="384" y="1199"/>
              <a:ext cx="5136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 sz="2800">
                  <a:solidFill>
                    <a:schemeClr val="bg1"/>
                  </a:solidFill>
                  <a:latin typeface="Arial Rounded MT Bold" pitchFamily="34" charset="0"/>
                </a:rPr>
                <a:t>Non è la tecnologia il vero motore </a:t>
              </a:r>
            </a:p>
            <a:p>
              <a:pPr algn="ctr"/>
              <a:r>
                <a:rPr lang="it-IT" sz="2800">
                  <a:solidFill>
                    <a:schemeClr val="bg1"/>
                  </a:solidFill>
                  <a:latin typeface="Arial Rounded MT Bold" pitchFamily="34" charset="0"/>
                </a:rPr>
                <a:t>dell’innovazione, ma un profondo </a:t>
              </a:r>
            </a:p>
            <a:p>
              <a:pPr algn="ctr"/>
              <a:r>
                <a:rPr lang="it-IT" sz="2800">
                  <a:solidFill>
                    <a:schemeClr val="bg1"/>
                  </a:solidFill>
                  <a:latin typeface="Arial Rounded MT Bold" pitchFamily="34" charset="0"/>
                </a:rPr>
                <a:t>cambiamento culturale</a:t>
              </a: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2906E6-B477-45C2-934F-DE245076C2F2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" name="Rettangolo 171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963613" y="4833938"/>
            <a:ext cx="929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99"/>
                </a:solidFill>
                <a:latin typeface="Arial Rounded MT Bold" pitchFamily="34" charset="0"/>
                <a:sym typeface="Wingdings" pitchFamily="2" charset="2"/>
              </a:rPr>
              <a:t>Dal punto di vista economico l’innovazione non è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99"/>
                </a:solidFill>
                <a:latin typeface="Arial Rounded MT Bold" pitchFamily="34" charset="0"/>
                <a:sym typeface="Wingdings" pitchFamily="2" charset="2"/>
              </a:rPr>
              <a:t>altro che il tentativo delle imprese di  ripristinare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99"/>
                </a:solidFill>
                <a:latin typeface="Arial Rounded MT Bold" pitchFamily="34" charset="0"/>
                <a:sym typeface="Wingdings" pitchFamily="2" charset="2"/>
              </a:rPr>
              <a:t>l’equazione </a:t>
            </a:r>
            <a:r>
              <a:rPr lang="en-GB" b="1">
                <a:solidFill>
                  <a:srgbClr val="FF0000"/>
                </a:solidFill>
                <a:latin typeface="Arial Rounded MT Bold" pitchFamily="34" charset="0"/>
                <a:sym typeface="Wingdings" pitchFamily="2" charset="2"/>
              </a:rPr>
              <a:t>D</a:t>
            </a:r>
            <a:r>
              <a:rPr lang="en-GB" b="1">
                <a:solidFill>
                  <a:srgbClr val="000099"/>
                </a:solidFill>
                <a:latin typeface="Arial Rounded MT Bold" pitchFamily="34" charset="0"/>
                <a:sym typeface="Wingdings" pitchFamily="2" charset="2"/>
              </a:rPr>
              <a:t> &gt; </a:t>
            </a:r>
            <a:r>
              <a:rPr lang="en-GB" b="1">
                <a:latin typeface="Arial Rounded MT Bold" pitchFamily="34" charset="0"/>
                <a:sym typeface="Wingdings" pitchFamily="2" charset="2"/>
              </a:rPr>
              <a:t>O</a:t>
            </a:r>
            <a:r>
              <a:rPr lang="en-GB" b="1">
                <a:solidFill>
                  <a:schemeClr val="accent2"/>
                </a:solidFill>
                <a:latin typeface="Arial Rounded MT Bold" pitchFamily="34" charset="0"/>
                <a:sym typeface="Wingdings" pitchFamily="2" charset="2"/>
              </a:rPr>
              <a:t>.</a:t>
            </a:r>
          </a:p>
        </p:txBody>
      </p:sp>
      <p:grpSp>
        <p:nvGrpSpPr>
          <p:cNvPr id="40966" name="Group 25"/>
          <p:cNvGrpSpPr>
            <a:grpSpLocks/>
          </p:cNvGrpSpPr>
          <p:nvPr/>
        </p:nvGrpSpPr>
        <p:grpSpPr bwMode="auto">
          <a:xfrm>
            <a:off x="1930400" y="1065213"/>
            <a:ext cx="4133850" cy="3659187"/>
            <a:chOff x="1216" y="671"/>
            <a:chExt cx="2604" cy="2305"/>
          </a:xfrm>
        </p:grpSpPr>
        <p:sp>
          <p:nvSpPr>
            <p:cNvPr id="40968" name="Rectangle 2"/>
            <p:cNvSpPr>
              <a:spLocks noChangeArrowheads="1"/>
            </p:cNvSpPr>
            <p:nvPr/>
          </p:nvSpPr>
          <p:spPr bwMode="auto">
            <a:xfrm>
              <a:off x="1721" y="966"/>
              <a:ext cx="1975" cy="1593"/>
            </a:xfrm>
            <a:prstGeom prst="rect">
              <a:avLst/>
            </a:prstGeom>
            <a:solidFill>
              <a:srgbClr val="CCFFCC">
                <a:alpha val="50195"/>
              </a:srgbClr>
            </a:solidFill>
            <a:ln w="2857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40969" name="Text Box 4"/>
            <p:cNvSpPr txBox="1">
              <a:spLocks noChangeArrowheads="1"/>
            </p:cNvSpPr>
            <p:nvPr/>
          </p:nvSpPr>
          <p:spPr bwMode="auto">
            <a:xfrm>
              <a:off x="3555" y="2591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 b="1">
                  <a:solidFill>
                    <a:srgbClr val="000066"/>
                  </a:solidFill>
                  <a:latin typeface="Arial" charset="0"/>
                </a:rPr>
                <a:t>P</a:t>
              </a:r>
            </a:p>
          </p:txBody>
        </p:sp>
        <p:sp>
          <p:nvSpPr>
            <p:cNvPr id="40970" name="Freeform 6"/>
            <p:cNvSpPr>
              <a:spLocks/>
            </p:cNvSpPr>
            <p:nvPr/>
          </p:nvSpPr>
          <p:spPr bwMode="auto">
            <a:xfrm rot="6008533" flipH="1" flipV="1">
              <a:off x="1923" y="979"/>
              <a:ext cx="1497" cy="1414"/>
            </a:xfrm>
            <a:custGeom>
              <a:avLst/>
              <a:gdLst>
                <a:gd name="T0" fmla="*/ 0 w 2160"/>
                <a:gd name="T1" fmla="*/ 0 h 1968"/>
                <a:gd name="T2" fmla="*/ 225 w 2160"/>
                <a:gd name="T3" fmla="*/ 514 h 1968"/>
                <a:gd name="T4" fmla="*/ 922 w 2160"/>
                <a:gd name="T5" fmla="*/ 843 h 1968"/>
                <a:gd name="T6" fmla="*/ 0 60000 65536"/>
                <a:gd name="T7" fmla="*/ 0 60000 65536"/>
                <a:gd name="T8" fmla="*/ 0 60000 65536"/>
                <a:gd name="T9" fmla="*/ 0 w 2160"/>
                <a:gd name="T10" fmla="*/ 0 h 1968"/>
                <a:gd name="T11" fmla="*/ 2160 w 2160"/>
                <a:gd name="T12" fmla="*/ 1968 h 19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" h="1968">
                  <a:moveTo>
                    <a:pt x="0" y="0"/>
                  </a:moveTo>
                  <a:cubicBezTo>
                    <a:pt x="84" y="436"/>
                    <a:pt x="168" y="872"/>
                    <a:pt x="528" y="1200"/>
                  </a:cubicBezTo>
                  <a:cubicBezTo>
                    <a:pt x="888" y="1528"/>
                    <a:pt x="1888" y="1840"/>
                    <a:pt x="2160" y="1968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it-IT"/>
            </a:p>
          </p:txBody>
        </p:sp>
        <p:sp>
          <p:nvSpPr>
            <p:cNvPr id="40971" name="Text Box 7"/>
            <p:cNvSpPr txBox="1">
              <a:spLocks noChangeArrowheads="1"/>
            </p:cNvSpPr>
            <p:nvPr/>
          </p:nvSpPr>
          <p:spPr bwMode="auto">
            <a:xfrm>
              <a:off x="1241" y="1153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800" b="1">
                  <a:solidFill>
                    <a:srgbClr val="FF0000"/>
                  </a:solidFill>
                  <a:latin typeface="Arial" charset="0"/>
                </a:rPr>
                <a:t>D</a:t>
              </a:r>
            </a:p>
          </p:txBody>
        </p:sp>
        <p:grpSp>
          <p:nvGrpSpPr>
            <p:cNvPr id="40972" name="Group 8"/>
            <p:cNvGrpSpPr>
              <a:grpSpLocks/>
            </p:cNvGrpSpPr>
            <p:nvPr/>
          </p:nvGrpSpPr>
          <p:grpSpPr bwMode="auto">
            <a:xfrm>
              <a:off x="1216" y="888"/>
              <a:ext cx="2254" cy="1534"/>
              <a:chOff x="288" y="1026"/>
              <a:chExt cx="2662" cy="2086"/>
            </a:xfrm>
          </p:grpSpPr>
          <p:sp>
            <p:nvSpPr>
              <p:cNvPr id="40979" name="Freeform 9"/>
              <p:cNvSpPr>
                <a:spLocks/>
              </p:cNvSpPr>
              <p:nvPr/>
            </p:nvSpPr>
            <p:spPr bwMode="auto">
              <a:xfrm rot="4972130" flipH="1">
                <a:off x="1091" y="1252"/>
                <a:ext cx="1872" cy="1847"/>
              </a:xfrm>
              <a:custGeom>
                <a:avLst/>
                <a:gdLst>
                  <a:gd name="T0" fmla="*/ 0 w 2160"/>
                  <a:gd name="T1" fmla="*/ 0 h 1968"/>
                  <a:gd name="T2" fmla="*/ 344 w 2160"/>
                  <a:gd name="T3" fmla="*/ 992 h 1968"/>
                  <a:gd name="T4" fmla="*/ 1406 w 2160"/>
                  <a:gd name="T5" fmla="*/ 1626 h 1968"/>
                  <a:gd name="T6" fmla="*/ 0 60000 65536"/>
                  <a:gd name="T7" fmla="*/ 0 60000 65536"/>
                  <a:gd name="T8" fmla="*/ 0 60000 65536"/>
                  <a:gd name="T9" fmla="*/ 0 w 2160"/>
                  <a:gd name="T10" fmla="*/ 0 h 1968"/>
                  <a:gd name="T11" fmla="*/ 2160 w 2160"/>
                  <a:gd name="T12" fmla="*/ 1968 h 19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" h="1968">
                    <a:moveTo>
                      <a:pt x="0" y="0"/>
                    </a:moveTo>
                    <a:cubicBezTo>
                      <a:pt x="84" y="436"/>
                      <a:pt x="168" y="872"/>
                      <a:pt x="528" y="1200"/>
                    </a:cubicBezTo>
                    <a:cubicBezTo>
                      <a:pt x="888" y="1528"/>
                      <a:pt x="1888" y="1840"/>
                      <a:pt x="2160" y="1968"/>
                    </a:cubicBezTo>
                  </a:path>
                </a:pathLst>
              </a:custGeom>
              <a:noFill/>
              <a:ln w="57150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 rot="10800000" vert="eaVert"/>
              <a:lstStyle/>
              <a:p>
                <a:endParaRPr lang="it-IT"/>
              </a:p>
            </p:txBody>
          </p:sp>
          <p:sp>
            <p:nvSpPr>
              <p:cNvPr id="40980" name="Text Box 10"/>
              <p:cNvSpPr txBox="1">
                <a:spLocks noChangeArrowheads="1"/>
              </p:cNvSpPr>
              <p:nvPr/>
            </p:nvSpPr>
            <p:spPr bwMode="auto">
              <a:xfrm>
                <a:off x="288" y="1026"/>
                <a:ext cx="418" cy="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800" b="1">
                    <a:solidFill>
                      <a:srgbClr val="000066"/>
                    </a:solidFill>
                    <a:latin typeface="Arial" charset="0"/>
                  </a:rPr>
                  <a:t>O</a:t>
                </a:r>
                <a:r>
                  <a:rPr lang="it-IT" b="1">
                    <a:solidFill>
                      <a:srgbClr val="000066"/>
                    </a:solidFill>
                    <a:latin typeface="Arial Black" pitchFamily="34" charset="0"/>
                  </a:rPr>
                  <a:t> </a:t>
                </a:r>
              </a:p>
            </p:txBody>
          </p:sp>
        </p:grpSp>
        <p:grpSp>
          <p:nvGrpSpPr>
            <p:cNvPr id="40973" name="Group 11"/>
            <p:cNvGrpSpPr>
              <a:grpSpLocks/>
            </p:cNvGrpSpPr>
            <p:nvPr/>
          </p:nvGrpSpPr>
          <p:grpSpPr bwMode="auto">
            <a:xfrm>
              <a:off x="2549" y="2060"/>
              <a:ext cx="312" cy="916"/>
              <a:chOff x="2641" y="2688"/>
              <a:chExt cx="327" cy="1023"/>
            </a:xfrm>
          </p:grpSpPr>
          <p:sp>
            <p:nvSpPr>
              <p:cNvPr id="40977" name="Line 12"/>
              <p:cNvSpPr>
                <a:spLocks noChangeShapeType="1"/>
              </p:cNvSpPr>
              <p:nvPr/>
            </p:nvSpPr>
            <p:spPr bwMode="auto">
              <a:xfrm>
                <a:off x="2784" y="2688"/>
                <a:ext cx="0" cy="720"/>
              </a:xfrm>
              <a:prstGeom prst="line">
                <a:avLst/>
              </a:prstGeom>
              <a:noFill/>
              <a:ln w="25400">
                <a:solidFill>
                  <a:srgbClr val="00008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0978" name="Text Box 13"/>
              <p:cNvSpPr txBox="1">
                <a:spLocks noChangeArrowheads="1"/>
              </p:cNvSpPr>
              <p:nvPr/>
            </p:nvSpPr>
            <p:spPr bwMode="auto">
              <a:xfrm>
                <a:off x="2641" y="3432"/>
                <a:ext cx="327" cy="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2000" b="1">
                    <a:solidFill>
                      <a:srgbClr val="000099"/>
                    </a:solidFill>
                    <a:latin typeface="Arial" charset="0"/>
                  </a:rPr>
                  <a:t>Px</a:t>
                </a:r>
              </a:p>
            </p:txBody>
          </p:sp>
        </p:grpSp>
        <p:sp>
          <p:nvSpPr>
            <p:cNvPr id="40974" name="Text Box 15"/>
            <p:cNvSpPr txBox="1">
              <a:spLocks noChangeArrowheads="1"/>
            </p:cNvSpPr>
            <p:nvPr/>
          </p:nvSpPr>
          <p:spPr bwMode="auto">
            <a:xfrm>
              <a:off x="2890" y="671"/>
              <a:ext cx="7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 b="1">
                  <a:solidFill>
                    <a:srgbClr val="FF0000"/>
                  </a:solidFill>
                  <a:latin typeface="Arial" charset="0"/>
                </a:rPr>
                <a:t>D</a:t>
              </a:r>
              <a:r>
                <a:rPr lang="it-IT" sz="2000" b="1">
                  <a:latin typeface="Arial" charset="0"/>
                </a:rPr>
                <a:t> </a:t>
              </a:r>
              <a:r>
                <a:rPr lang="it-IT" sz="2000" b="1">
                  <a:solidFill>
                    <a:srgbClr val="000066"/>
                  </a:solidFill>
                  <a:latin typeface="Arial" charset="0"/>
                </a:rPr>
                <a:t>&gt; O</a:t>
              </a:r>
            </a:p>
          </p:txBody>
        </p:sp>
        <p:sp>
          <p:nvSpPr>
            <p:cNvPr id="40975" name="Text Box 17"/>
            <p:cNvSpPr txBox="1">
              <a:spLocks noChangeArrowheads="1"/>
            </p:cNvSpPr>
            <p:nvPr/>
          </p:nvSpPr>
          <p:spPr bwMode="auto">
            <a:xfrm>
              <a:off x="1817" y="671"/>
              <a:ext cx="53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FF0000"/>
                  </a:solidFill>
                  <a:latin typeface="Arial" charset="0"/>
                </a:rPr>
                <a:t>D</a:t>
              </a:r>
              <a:r>
                <a:rPr lang="it-IT" sz="2000" b="1">
                  <a:latin typeface="Arial" charset="0"/>
                </a:rPr>
                <a:t> </a:t>
              </a:r>
              <a:r>
                <a:rPr lang="it-IT" sz="2000" b="1">
                  <a:solidFill>
                    <a:srgbClr val="000066"/>
                  </a:solidFill>
                  <a:latin typeface="Arial" charset="0"/>
                </a:rPr>
                <a:t>&lt; O</a:t>
              </a:r>
            </a:p>
          </p:txBody>
        </p:sp>
        <p:cxnSp>
          <p:nvCxnSpPr>
            <p:cNvPr id="28" name="Connettore 1 27"/>
            <p:cNvCxnSpPr/>
            <p:nvPr/>
          </p:nvCxnSpPr>
          <p:spPr bwMode="auto">
            <a:xfrm rot="16200000" flipH="1">
              <a:off x="1684" y="1680"/>
              <a:ext cx="1985" cy="4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346075" y="317500"/>
            <a:ext cx="2836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 INNOVAZIONE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7F384-9CF9-4983-AA10-82FFBD022ED4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4101" name="Group 2"/>
          <p:cNvGrpSpPr>
            <a:grpSpLocks/>
          </p:cNvGrpSpPr>
          <p:nvPr/>
        </p:nvGrpSpPr>
        <p:grpSpPr bwMode="auto">
          <a:xfrm>
            <a:off x="4648200" y="1371600"/>
            <a:ext cx="3962400" cy="3733800"/>
            <a:chOff x="2928" y="1296"/>
            <a:chExt cx="2496" cy="2352"/>
          </a:xfrm>
        </p:grpSpPr>
        <p:sp>
          <p:nvSpPr>
            <p:cNvPr id="4124" name="Rectangle 3"/>
            <p:cNvSpPr>
              <a:spLocks noChangeArrowheads="1"/>
            </p:cNvSpPr>
            <p:nvPr/>
          </p:nvSpPr>
          <p:spPr bwMode="auto">
            <a:xfrm>
              <a:off x="3408" y="1296"/>
              <a:ext cx="2016" cy="1920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B3D9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4125" name="Line 4"/>
            <p:cNvSpPr>
              <a:spLocks noChangeShapeType="1"/>
            </p:cNvSpPr>
            <p:nvPr/>
          </p:nvSpPr>
          <p:spPr bwMode="auto">
            <a:xfrm>
              <a:off x="4416" y="1296"/>
              <a:ext cx="0" cy="192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6" name="Line 5"/>
            <p:cNvSpPr>
              <a:spLocks noChangeShapeType="1"/>
            </p:cNvSpPr>
            <p:nvPr/>
          </p:nvSpPr>
          <p:spPr bwMode="auto">
            <a:xfrm>
              <a:off x="3408" y="2256"/>
              <a:ext cx="2016" cy="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127" name="Group 6"/>
            <p:cNvGrpSpPr>
              <a:grpSpLocks/>
            </p:cNvGrpSpPr>
            <p:nvPr/>
          </p:nvGrpSpPr>
          <p:grpSpPr bwMode="auto">
            <a:xfrm>
              <a:off x="2928" y="1488"/>
              <a:ext cx="617" cy="1436"/>
              <a:chOff x="151" y="1433"/>
              <a:chExt cx="617" cy="1436"/>
            </a:xfrm>
          </p:grpSpPr>
          <p:sp>
            <p:nvSpPr>
              <p:cNvPr id="4131" name="Text Box 7"/>
              <p:cNvSpPr txBox="1">
                <a:spLocks noChangeArrowheads="1"/>
              </p:cNvSpPr>
              <p:nvPr/>
            </p:nvSpPr>
            <p:spPr bwMode="auto">
              <a:xfrm rot="-5400000">
                <a:off x="-451" y="2035"/>
                <a:ext cx="14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1800" b="1">
                    <a:solidFill>
                      <a:srgbClr val="000099"/>
                    </a:solidFill>
                    <a:latin typeface="Arial" charset="0"/>
                  </a:rPr>
                  <a:t>Production Volume</a:t>
                </a:r>
              </a:p>
            </p:txBody>
          </p:sp>
          <p:sp>
            <p:nvSpPr>
              <p:cNvPr id="4132" name="Text Box 8"/>
              <p:cNvSpPr txBox="1">
                <a:spLocks noChangeArrowheads="1"/>
              </p:cNvSpPr>
              <p:nvPr/>
            </p:nvSpPr>
            <p:spPr bwMode="auto">
              <a:xfrm>
                <a:off x="308" y="1632"/>
                <a:ext cx="460" cy="11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>
                    <a:solidFill>
                      <a:srgbClr val="000099"/>
                    </a:solidFill>
                    <a:latin typeface="Arial" charset="0"/>
                  </a:rPr>
                  <a:t>High</a:t>
                </a:r>
              </a:p>
              <a:p>
                <a:pPr eaLnBrk="0" hangingPunct="0"/>
                <a:endParaRPr lang="en-GB" sz="1400" b="1">
                  <a:latin typeface="Arial" charset="0"/>
                </a:endParaRPr>
              </a:p>
              <a:p>
                <a:pPr eaLnBrk="0" hangingPunct="0"/>
                <a:r>
                  <a:rPr lang="en-GB" sz="1400" b="1">
                    <a:latin typeface="Arial" charset="0"/>
                  </a:rPr>
                  <a:t>		</a:t>
                </a:r>
              </a:p>
              <a:p>
                <a:pPr eaLnBrk="0" hangingPunct="0"/>
                <a:endParaRPr lang="en-GB" sz="1400" b="1">
                  <a:latin typeface="Arial" charset="0"/>
                </a:endParaRPr>
              </a:p>
              <a:p>
                <a:pPr eaLnBrk="0" hangingPunct="0"/>
                <a:endParaRPr lang="en-GB" sz="1400" b="1">
                  <a:latin typeface="Arial" charset="0"/>
                </a:endParaRPr>
              </a:p>
              <a:p>
                <a:pPr eaLnBrk="0" hangingPunct="0"/>
                <a:endParaRPr lang="en-GB" sz="1400" b="1">
                  <a:latin typeface="Arial" charset="0"/>
                </a:endParaRPr>
              </a:p>
              <a:p>
                <a:pPr eaLnBrk="0" hangingPunct="0"/>
                <a:r>
                  <a:rPr lang="en-GB" sz="1400" b="1">
                    <a:solidFill>
                      <a:srgbClr val="000099"/>
                    </a:solidFill>
                    <a:latin typeface="Arial" charset="0"/>
                  </a:rPr>
                  <a:t>Low</a:t>
                </a:r>
              </a:p>
            </p:txBody>
          </p:sp>
        </p:grpSp>
        <p:grpSp>
          <p:nvGrpSpPr>
            <p:cNvPr id="4128" name="Group 9"/>
            <p:cNvGrpSpPr>
              <a:grpSpLocks/>
            </p:cNvGrpSpPr>
            <p:nvPr/>
          </p:nvGrpSpPr>
          <p:grpSpPr bwMode="auto">
            <a:xfrm>
              <a:off x="3700" y="3257"/>
              <a:ext cx="1676" cy="391"/>
              <a:chOff x="836" y="3152"/>
              <a:chExt cx="1676" cy="391"/>
            </a:xfrm>
          </p:grpSpPr>
          <p:sp>
            <p:nvSpPr>
              <p:cNvPr id="4129" name="Text Box 10"/>
              <p:cNvSpPr txBox="1">
                <a:spLocks noChangeArrowheads="1"/>
              </p:cNvSpPr>
              <p:nvPr/>
            </p:nvSpPr>
            <p:spPr bwMode="auto">
              <a:xfrm>
                <a:off x="836" y="3312"/>
                <a:ext cx="16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1800" b="1">
                    <a:solidFill>
                      <a:srgbClr val="000099"/>
                    </a:solidFill>
                    <a:latin typeface="Arial" charset="0"/>
                  </a:rPr>
                  <a:t>Product Differentiation</a:t>
                </a:r>
              </a:p>
            </p:txBody>
          </p:sp>
          <p:sp>
            <p:nvSpPr>
              <p:cNvPr id="4130" name="Text Box 11"/>
              <p:cNvSpPr txBox="1">
                <a:spLocks noChangeArrowheads="1"/>
              </p:cNvSpPr>
              <p:nvPr/>
            </p:nvSpPr>
            <p:spPr bwMode="auto">
              <a:xfrm>
                <a:off x="884" y="3152"/>
                <a:ext cx="15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1400" b="1">
                    <a:solidFill>
                      <a:srgbClr val="000099"/>
                    </a:solidFill>
                    <a:latin typeface="Arial" charset="0"/>
                  </a:rPr>
                  <a:t>Low		High</a:t>
                </a:r>
              </a:p>
            </p:txBody>
          </p:sp>
        </p:grpSp>
      </p:grp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5257800" y="1219200"/>
            <a:ext cx="3505200" cy="33528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 rot="-2520905">
            <a:off x="5394325" y="2125663"/>
            <a:ext cx="28924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800" b="1">
                <a:latin typeface="Arial Rounded MT Bold" pitchFamily="34" charset="0"/>
              </a:rPr>
              <a:t>Innovazione di Processo</a:t>
            </a:r>
          </a:p>
          <a:p>
            <a:pPr algn="ctr" eaLnBrk="0" hangingPunct="0"/>
            <a:r>
              <a:rPr lang="en-GB" sz="1800" b="1">
                <a:latin typeface="Arial Rounded MT Bold" pitchFamily="34" charset="0"/>
              </a:rPr>
              <a:t>Logistica</a:t>
            </a:r>
          </a:p>
          <a:p>
            <a:pPr algn="ctr" eaLnBrk="0" hangingPunct="0"/>
            <a:endParaRPr lang="en-GB" sz="1800" b="1">
              <a:latin typeface="Arial Rounded MT Bold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 rot="-2580248">
            <a:off x="5995988" y="2971800"/>
            <a:ext cx="28146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800" b="1">
                <a:latin typeface="Arial Rounded MT Bold" pitchFamily="34" charset="0"/>
              </a:rPr>
              <a:t>Innovazione di Prodotto</a:t>
            </a:r>
          </a:p>
          <a:p>
            <a:pPr algn="ctr" eaLnBrk="0" hangingPunct="0"/>
            <a:r>
              <a:rPr lang="en-GB" sz="1800" b="1">
                <a:latin typeface="Arial Rounded MT Bold" pitchFamily="34" charset="0"/>
              </a:rPr>
              <a:t>Marketing</a:t>
            </a:r>
          </a:p>
          <a:p>
            <a:pPr algn="ctr" eaLnBrk="0" hangingPunct="0"/>
            <a:endParaRPr lang="en-GB" sz="1800" b="1">
              <a:solidFill>
                <a:srgbClr val="000099"/>
              </a:solidFill>
              <a:latin typeface="Arial Rounded MT Bold" pitchFamily="34" charset="0"/>
            </a:endParaRPr>
          </a:p>
        </p:txBody>
      </p:sp>
      <p:grpSp>
        <p:nvGrpSpPr>
          <p:cNvPr id="4105" name="Group 15"/>
          <p:cNvGrpSpPr>
            <a:grpSpLocks/>
          </p:cNvGrpSpPr>
          <p:nvPr/>
        </p:nvGrpSpPr>
        <p:grpSpPr bwMode="auto">
          <a:xfrm>
            <a:off x="355600" y="1371600"/>
            <a:ext cx="4002088" cy="3719513"/>
            <a:chOff x="139" y="1296"/>
            <a:chExt cx="2521" cy="2343"/>
          </a:xfrm>
        </p:grpSpPr>
        <p:grpSp>
          <p:nvGrpSpPr>
            <p:cNvPr id="4109" name="Group 16"/>
            <p:cNvGrpSpPr>
              <a:grpSpLocks/>
            </p:cNvGrpSpPr>
            <p:nvPr/>
          </p:nvGrpSpPr>
          <p:grpSpPr bwMode="auto">
            <a:xfrm>
              <a:off x="139" y="1296"/>
              <a:ext cx="2486" cy="2343"/>
              <a:chOff x="139" y="1296"/>
              <a:chExt cx="2486" cy="2343"/>
            </a:xfrm>
          </p:grpSpPr>
          <p:sp>
            <p:nvSpPr>
              <p:cNvPr id="4115" name="Rectangle 17"/>
              <p:cNvSpPr>
                <a:spLocks noChangeArrowheads="1"/>
              </p:cNvSpPr>
              <p:nvPr/>
            </p:nvSpPr>
            <p:spPr bwMode="auto">
              <a:xfrm>
                <a:off x="609" y="1296"/>
                <a:ext cx="2016" cy="1920"/>
              </a:xfrm>
              <a:prstGeom prst="rect">
                <a:avLst/>
              </a:prstGeom>
              <a:gradFill rotWithShape="0">
                <a:gsLst>
                  <a:gs pos="0">
                    <a:srgbClr val="99CCFF"/>
                  </a:gs>
                  <a:gs pos="100000">
                    <a:srgbClr val="B4D9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4116" name="Line 18"/>
              <p:cNvSpPr>
                <a:spLocks noChangeShapeType="1"/>
              </p:cNvSpPr>
              <p:nvPr/>
            </p:nvSpPr>
            <p:spPr bwMode="auto">
              <a:xfrm>
                <a:off x="1617" y="1296"/>
                <a:ext cx="0" cy="1920"/>
              </a:xfrm>
              <a:prstGeom prst="line">
                <a:avLst/>
              </a:pr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117" name="Line 19"/>
              <p:cNvSpPr>
                <a:spLocks noChangeShapeType="1"/>
              </p:cNvSpPr>
              <p:nvPr/>
            </p:nvSpPr>
            <p:spPr bwMode="auto">
              <a:xfrm>
                <a:off x="609" y="2256"/>
                <a:ext cx="2016" cy="0"/>
              </a:xfrm>
              <a:prstGeom prst="line">
                <a:avLst/>
              </a:pr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grpSp>
            <p:nvGrpSpPr>
              <p:cNvPr id="4118" name="Group 20"/>
              <p:cNvGrpSpPr>
                <a:grpSpLocks/>
              </p:cNvGrpSpPr>
              <p:nvPr/>
            </p:nvGrpSpPr>
            <p:grpSpPr bwMode="auto">
              <a:xfrm>
                <a:off x="821" y="3248"/>
                <a:ext cx="1716" cy="391"/>
                <a:chOff x="836" y="3152"/>
                <a:chExt cx="1716" cy="391"/>
              </a:xfrm>
            </p:grpSpPr>
            <p:sp>
              <p:nvSpPr>
                <p:cNvPr id="412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836" y="3312"/>
                  <a:ext cx="17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sz="1800" b="1">
                      <a:solidFill>
                        <a:srgbClr val="000099"/>
                      </a:solidFill>
                      <a:latin typeface="Arial" charset="0"/>
                    </a:rPr>
                    <a:t>Product  Differentiation</a:t>
                  </a:r>
                </a:p>
              </p:txBody>
            </p:sp>
            <p:sp>
              <p:nvSpPr>
                <p:cNvPr id="412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884" y="3152"/>
                  <a:ext cx="1516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sz="1400" b="1">
                      <a:solidFill>
                        <a:srgbClr val="000099"/>
                      </a:solidFill>
                      <a:latin typeface="Arial" charset="0"/>
                    </a:rPr>
                    <a:t>Low</a:t>
                  </a:r>
                  <a:r>
                    <a:rPr lang="en-GB" sz="1400" b="1">
                      <a:latin typeface="Arial" charset="0"/>
                    </a:rPr>
                    <a:t>		</a:t>
                  </a:r>
                  <a:r>
                    <a:rPr lang="en-GB" sz="1400" b="1">
                      <a:solidFill>
                        <a:srgbClr val="000099"/>
                      </a:solidFill>
                      <a:latin typeface="Arial" charset="0"/>
                    </a:rPr>
                    <a:t>High</a:t>
                  </a:r>
                </a:p>
              </p:txBody>
            </p:sp>
          </p:grpSp>
          <p:grpSp>
            <p:nvGrpSpPr>
              <p:cNvPr id="4119" name="Group 23"/>
              <p:cNvGrpSpPr>
                <a:grpSpLocks/>
              </p:cNvGrpSpPr>
              <p:nvPr/>
            </p:nvGrpSpPr>
            <p:grpSpPr bwMode="auto">
              <a:xfrm>
                <a:off x="139" y="1521"/>
                <a:ext cx="614" cy="1436"/>
                <a:chOff x="154" y="1425"/>
                <a:chExt cx="614" cy="1436"/>
              </a:xfrm>
            </p:grpSpPr>
            <p:sp>
              <p:nvSpPr>
                <p:cNvPr id="4120" name="Text Box 24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-448" y="2027"/>
                  <a:ext cx="14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GB" sz="1800" b="1">
                      <a:solidFill>
                        <a:srgbClr val="000099"/>
                      </a:solidFill>
                      <a:latin typeface="Arial" charset="0"/>
                    </a:rPr>
                    <a:t>Production Volume</a:t>
                  </a:r>
                </a:p>
              </p:txBody>
            </p:sp>
            <p:sp>
              <p:nvSpPr>
                <p:cNvPr id="412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08" y="1632"/>
                  <a:ext cx="460" cy="11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>
                      <a:solidFill>
                        <a:srgbClr val="000099"/>
                      </a:solidFill>
                      <a:latin typeface="Arial" charset="0"/>
                    </a:rPr>
                    <a:t>High</a:t>
                  </a:r>
                </a:p>
                <a:p>
                  <a:pPr eaLnBrk="0" hangingPunct="0"/>
                  <a:endParaRPr lang="en-GB" sz="1400" b="1">
                    <a:latin typeface="Arial" charset="0"/>
                  </a:endParaRPr>
                </a:p>
                <a:p>
                  <a:pPr eaLnBrk="0" hangingPunct="0"/>
                  <a:r>
                    <a:rPr lang="en-GB" sz="1400" b="1">
                      <a:latin typeface="Arial" charset="0"/>
                    </a:rPr>
                    <a:t>		</a:t>
                  </a:r>
                </a:p>
                <a:p>
                  <a:pPr eaLnBrk="0" hangingPunct="0"/>
                  <a:endParaRPr lang="en-GB" sz="1400" b="1">
                    <a:latin typeface="Arial" charset="0"/>
                  </a:endParaRPr>
                </a:p>
                <a:p>
                  <a:pPr eaLnBrk="0" hangingPunct="0"/>
                  <a:endParaRPr lang="en-GB" sz="1400" b="1">
                    <a:latin typeface="Arial" charset="0"/>
                  </a:endParaRPr>
                </a:p>
                <a:p>
                  <a:pPr eaLnBrk="0" hangingPunct="0"/>
                  <a:endParaRPr lang="en-GB" sz="1400" b="1">
                    <a:latin typeface="Arial" charset="0"/>
                  </a:endParaRPr>
                </a:p>
                <a:p>
                  <a:pPr eaLnBrk="0" hangingPunct="0"/>
                  <a:r>
                    <a:rPr lang="en-GB" sz="1400" b="1">
                      <a:solidFill>
                        <a:srgbClr val="000099"/>
                      </a:solidFill>
                      <a:latin typeface="Arial" charset="0"/>
                    </a:rPr>
                    <a:t>Low</a:t>
                  </a:r>
                </a:p>
              </p:txBody>
            </p:sp>
          </p:grpSp>
        </p:grpSp>
        <p:sp>
          <p:nvSpPr>
            <p:cNvPr id="4110" name="Text Box 26"/>
            <p:cNvSpPr txBox="1">
              <a:spLocks noChangeArrowheads="1"/>
            </p:cNvSpPr>
            <p:nvPr/>
          </p:nvSpPr>
          <p:spPr bwMode="auto">
            <a:xfrm>
              <a:off x="1703" y="2519"/>
              <a:ext cx="89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Chemical</a:t>
              </a:r>
            </a:p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Specialties</a:t>
              </a:r>
            </a:p>
          </p:txBody>
        </p:sp>
        <p:sp>
          <p:nvSpPr>
            <p:cNvPr id="4111" name="Text Box 27"/>
            <p:cNvSpPr txBox="1">
              <a:spLocks noChangeArrowheads="1"/>
            </p:cNvSpPr>
            <p:nvPr/>
          </p:nvSpPr>
          <p:spPr bwMode="auto">
            <a:xfrm>
              <a:off x="1627" y="1652"/>
              <a:ext cx="103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Pseudo</a:t>
              </a:r>
            </a:p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Commodities</a:t>
              </a:r>
            </a:p>
          </p:txBody>
        </p:sp>
        <p:sp>
          <p:nvSpPr>
            <p:cNvPr id="4112" name="Text Box 28"/>
            <p:cNvSpPr txBox="1">
              <a:spLocks noChangeArrowheads="1"/>
            </p:cNvSpPr>
            <p:nvPr/>
          </p:nvSpPr>
          <p:spPr bwMode="auto">
            <a:xfrm>
              <a:off x="734" y="2501"/>
              <a:ext cx="8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Fine </a:t>
              </a:r>
            </a:p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Chemicals</a:t>
              </a:r>
            </a:p>
          </p:txBody>
        </p:sp>
        <p:sp>
          <p:nvSpPr>
            <p:cNvPr id="4113" name="Line 29"/>
            <p:cNvSpPr>
              <a:spLocks noChangeShapeType="1"/>
            </p:cNvSpPr>
            <p:nvPr/>
          </p:nvSpPr>
          <p:spPr bwMode="auto">
            <a:xfrm>
              <a:off x="528" y="336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14" name="Text Box 30"/>
            <p:cNvSpPr txBox="1">
              <a:spLocks noChangeArrowheads="1"/>
            </p:cNvSpPr>
            <p:nvPr/>
          </p:nvSpPr>
          <p:spPr bwMode="auto">
            <a:xfrm>
              <a:off x="799" y="1655"/>
              <a:ext cx="7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Chimica </a:t>
              </a:r>
            </a:p>
            <a:p>
              <a:pPr algn="ctr" eaLnBrk="0" hangingPunct="0"/>
              <a:r>
                <a:rPr lang="en-GB" sz="1600" b="1">
                  <a:latin typeface="Arial Black" pitchFamily="34" charset="0"/>
                </a:rPr>
                <a:t>di base</a:t>
              </a:r>
            </a:p>
          </p:txBody>
        </p:sp>
      </p:grp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2286000" y="5357813"/>
            <a:ext cx="4111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200" b="1">
                <a:solidFill>
                  <a:srgbClr val="000066"/>
                </a:solidFill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sz="2200" b="1">
                <a:solidFill>
                  <a:srgbClr val="000066"/>
                </a:solidFill>
                <a:latin typeface="Arial Rounded MT Bold" pitchFamily="34" charset="0"/>
              </a:rPr>
              <a:t>   Innovazione incrementale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2286000" y="5891213"/>
            <a:ext cx="34369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200" b="1">
                <a:solidFill>
                  <a:srgbClr val="000066"/>
                </a:solidFill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sz="2200" b="1">
                <a:solidFill>
                  <a:srgbClr val="000066"/>
                </a:solidFill>
                <a:latin typeface="Arial Rounded MT Bold" pitchFamily="34" charset="0"/>
              </a:rPr>
              <a:t>   Innovazione radicale</a:t>
            </a:r>
          </a:p>
        </p:txBody>
      </p:sp>
      <p:sp>
        <p:nvSpPr>
          <p:cNvPr id="4108" name="Text Box 45"/>
          <p:cNvSpPr txBox="1">
            <a:spLocks noChangeArrowheads="1"/>
          </p:cNvSpPr>
          <p:nvPr/>
        </p:nvSpPr>
        <p:spPr bwMode="auto">
          <a:xfrm>
            <a:off x="396875" y="338138"/>
            <a:ext cx="488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I SETTORI DELLA CHIMICA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utoUpdateAnimBg="0"/>
      <p:bldP spid="17" grpId="0" autoUpdateAnimBg="0"/>
      <p:bldP spid="34" grpId="0" autoUpdateAnimBg="0"/>
      <p:bldP spid="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69A3D-B49A-4BDB-98DB-8968906F13F5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3400" y="4679950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4175" indent="-384175"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b="1">
                <a:solidFill>
                  <a:srgbClr val="000099"/>
                </a:solidFill>
                <a:latin typeface="Arial Rounded MT Bold" pitchFamily="34" charset="0"/>
              </a:rPr>
              <a:t>  </a:t>
            </a:r>
            <a:r>
              <a:rPr lang="en-GB" b="1">
                <a:latin typeface="Arial Rounded MT Bold" pitchFamily="34" charset="0"/>
              </a:rPr>
              <a:t>E’ l’ industria produttrice di beni intermedi per        eccellenza.  Solo il 25 % dei prodotti va sul</a:t>
            </a:r>
          </a:p>
          <a:p>
            <a:pPr marL="384175" indent="-384175"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 mercato “end users”. 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3455988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eaLnBrk="0" hangingPunct="0"/>
            <a:r>
              <a:rPr lang="en-GB" b="1">
                <a:solidFill>
                  <a:srgbClr val="000066"/>
                </a:solidFill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</a:t>
            </a:r>
            <a:r>
              <a:rPr lang="en-GB" b="1">
                <a:latin typeface="Arial Rounded MT Bold" pitchFamily="34" charset="0"/>
              </a:rPr>
              <a:t>Complessa relazione con l’ ambiente.</a:t>
            </a:r>
            <a:r>
              <a:rPr lang="en-GB" b="1">
                <a:solidFill>
                  <a:srgbClr val="000099"/>
                </a:solidFill>
                <a:latin typeface="Arial Rounded MT Bold" pitchFamily="34" charset="0"/>
              </a:rPr>
              <a:t>        </a:t>
            </a:r>
            <a:r>
              <a:rPr lang="en-GB" sz="2000" b="1" i="1">
                <a:solidFill>
                  <a:srgbClr val="0000CC"/>
                </a:solidFill>
                <a:latin typeface="Arial Rounded MT Bold" pitchFamily="34" charset="0"/>
              </a:rPr>
              <a:t>(Sustainable Development)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1503363"/>
            <a:ext cx="8001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</a:t>
            </a:r>
            <a:r>
              <a:rPr lang="en-GB" b="1">
                <a:latin typeface="Arial Rounded MT Bold" pitchFamily="34" charset="0"/>
              </a:rPr>
              <a:t>L’industria chimica è l’ambito dove è nata la moderna ricerca industriale.</a:t>
            </a:r>
          </a:p>
          <a:p>
            <a:pPr marL="381000" indent="-381000"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</a:t>
            </a:r>
            <a:r>
              <a:rPr lang="en-GB" sz="2000" b="1" i="1">
                <a:solidFill>
                  <a:srgbClr val="0000FF"/>
                </a:solidFill>
                <a:latin typeface="Arial Rounded MT Bold" pitchFamily="34" charset="0"/>
              </a:rPr>
              <a:t>(Nel Comitato Scientifico di Solvay nel 1911 siedevano 8 Nobel – Madame Curie e Einstein)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315913" y="338138"/>
            <a:ext cx="4256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L’ INDUSTRIA CHIMICA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55B9A-4CAA-4F61-AE6B-82AC7FD8D1DD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15913" y="338138"/>
            <a:ext cx="4256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L’ INDUSTRIA CHIMICA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5800" y="4995863"/>
            <a:ext cx="7075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</a:t>
            </a:r>
            <a:r>
              <a:rPr lang="en-GB" b="1">
                <a:latin typeface="Arial Rounded MT Bold" pitchFamily="34" charset="0"/>
              </a:rPr>
              <a:t>E’ molto diversificata.  Dalla chimica di base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ai prodotti cosmetici, alle biotecnologie.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295400" y="5926138"/>
            <a:ext cx="2776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GB" sz="2000" b="1" i="1">
                <a:solidFill>
                  <a:srgbClr val="0000CC"/>
                </a:solidFill>
                <a:latin typeface="Arial Rounded MT Bold" pitchFamily="34" charset="0"/>
              </a:rPr>
              <a:t>“Dall’ ETILENE………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86200" y="5926138"/>
            <a:ext cx="290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GB" sz="2000" b="1" i="1">
                <a:solidFill>
                  <a:srgbClr val="0000CC"/>
                </a:solidFill>
                <a:latin typeface="Arial Rounded MT Bold" pitchFamily="34" charset="0"/>
              </a:rPr>
              <a:t>…… allo CHANEL n.5”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85800" y="3168650"/>
            <a:ext cx="7312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</a:t>
            </a:r>
            <a:r>
              <a:rPr lang="en-GB" b="1">
                <a:latin typeface="Arial Rounded MT Bold" pitchFamily="34" charset="0"/>
              </a:rPr>
              <a:t>E’ l’ industria, tra i settori ad alta tecnologia,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 che</a:t>
            </a: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</a:t>
            </a:r>
            <a:r>
              <a:rPr lang="en-GB" b="1" u="sng">
                <a:latin typeface="Arial Rounded MT Bold" pitchFamily="34" charset="0"/>
              </a:rPr>
              <a:t>investe di piu’ in R&amp;D</a:t>
            </a: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,  </a:t>
            </a:r>
            <a:r>
              <a:rPr lang="en-GB" b="1">
                <a:latin typeface="Arial Rounded MT Bold" pitchFamily="34" charset="0"/>
              </a:rPr>
              <a:t>seguita dai settori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 dei trasporti, delle telecomunicazioni  e dei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 computers. 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25488" y="1050925"/>
            <a:ext cx="7540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  <a:sym typeface="Wingdings" pitchFamily="2" charset="2"/>
              </a:rPr>
              <a:t></a:t>
            </a:r>
            <a:r>
              <a:rPr lang="en-GB" b="1">
                <a:solidFill>
                  <a:srgbClr val="000099"/>
                </a:solidFill>
                <a:latin typeface="Arial Rounded MT Bold" pitchFamily="34" charset="0"/>
              </a:rPr>
              <a:t>  </a:t>
            </a:r>
            <a:r>
              <a:rPr lang="en-GB" b="1">
                <a:latin typeface="Arial Rounded MT Bold" pitchFamily="34" charset="0"/>
              </a:rPr>
              <a:t>Insieme all’ industria dei beni strumentali,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all’ industria dei servizi innovativi,  all’ industria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dell ’information technology, e’ quella che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genera e trasferisce innovazione tecnologica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agli altri settori industriali.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13AD6E-7EAD-495D-B2CE-3E8B315E4C4D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315913" y="338138"/>
            <a:ext cx="4256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L’ INDUSTRIA CHIMICA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57200" y="2663825"/>
            <a:ext cx="7075488" cy="1730375"/>
            <a:chOff x="288" y="1783"/>
            <a:chExt cx="4457" cy="1090"/>
          </a:xfrm>
        </p:grpSpPr>
        <p:sp>
          <p:nvSpPr>
            <p:cNvPr id="7181" name="Text Box 3"/>
            <p:cNvSpPr txBox="1">
              <a:spLocks noChangeArrowheads="1"/>
            </p:cNvSpPr>
            <p:nvPr/>
          </p:nvSpPr>
          <p:spPr bwMode="auto">
            <a:xfrm>
              <a:off x="288" y="1783"/>
              <a:ext cx="26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>
                  <a:latin typeface="Arial Rounded MT Bold" pitchFamily="34" charset="0"/>
                  <a:sym typeface="Wingdings" pitchFamily="2" charset="2"/>
                </a:rPr>
                <a:t></a:t>
              </a:r>
              <a:r>
                <a:rPr lang="en-GB" b="1">
                  <a:solidFill>
                    <a:srgbClr val="000099"/>
                  </a:solidFill>
                  <a:latin typeface="Arial Rounded MT Bold" pitchFamily="34" charset="0"/>
                </a:rPr>
                <a:t>  </a:t>
              </a:r>
              <a:r>
                <a:rPr lang="en-GB" b="1">
                  <a:latin typeface="Arial Rounded MT Bold" pitchFamily="34" charset="0"/>
                </a:rPr>
                <a:t>Costi dell’ Innovazione :  </a:t>
              </a:r>
            </a:p>
          </p:txBody>
        </p:sp>
        <p:grpSp>
          <p:nvGrpSpPr>
            <p:cNvPr id="7182" name="Group 4"/>
            <p:cNvGrpSpPr>
              <a:grpSpLocks/>
            </p:cNvGrpSpPr>
            <p:nvPr/>
          </p:nvGrpSpPr>
          <p:grpSpPr bwMode="auto">
            <a:xfrm>
              <a:off x="912" y="2048"/>
              <a:ext cx="3833" cy="825"/>
              <a:chOff x="912" y="2048"/>
              <a:chExt cx="3833" cy="825"/>
            </a:xfrm>
          </p:grpSpPr>
          <p:sp>
            <p:nvSpPr>
              <p:cNvPr id="7183" name="Text Box 5"/>
              <p:cNvSpPr txBox="1">
                <a:spLocks noChangeArrowheads="1"/>
              </p:cNvSpPr>
              <p:nvPr/>
            </p:nvSpPr>
            <p:spPr bwMode="auto">
              <a:xfrm>
                <a:off x="912" y="2048"/>
                <a:ext cx="354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  <a:sym typeface="Wingdings" pitchFamily="2" charset="2"/>
                  </a:rPr>
                  <a:t>  </a:t>
                </a:r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</a:rPr>
                  <a:t>nuovo molecola di chimica fine ~ € 25 Mil </a:t>
                </a:r>
              </a:p>
            </p:txBody>
          </p:sp>
          <p:sp>
            <p:nvSpPr>
              <p:cNvPr id="7184" name="Text Box 6"/>
              <p:cNvSpPr txBox="1">
                <a:spLocks noChangeArrowheads="1"/>
              </p:cNvSpPr>
              <p:nvPr/>
            </p:nvSpPr>
            <p:spPr bwMode="auto">
              <a:xfrm>
                <a:off x="912" y="2230"/>
                <a:ext cx="242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  <a:sym typeface="Wingdings" pitchFamily="2" charset="2"/>
                  </a:rPr>
                  <a:t> </a:t>
                </a:r>
                <a:r>
                  <a:rPr lang="en-GB" sz="2000" b="1">
                    <a:solidFill>
                      <a:srgbClr val="FF0000"/>
                    </a:solidFill>
                    <a:latin typeface="Arial Rounded MT Bold" pitchFamily="34" charset="0"/>
                    <a:sym typeface="Wingdings" pitchFamily="2" charset="2"/>
                  </a:rPr>
                  <a:t> </a:t>
                </a:r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</a:rPr>
                  <a:t>nuovo farmaco ~ € 100 Mil</a:t>
                </a:r>
                <a:r>
                  <a:rPr lang="en-GB" sz="2000" b="1">
                    <a:solidFill>
                      <a:srgbClr val="FF0000"/>
                    </a:solidFill>
                    <a:latin typeface="Arial Rounded MT Bold" pitchFamily="34" charset="0"/>
                  </a:rPr>
                  <a:t> </a:t>
                </a:r>
              </a:p>
            </p:txBody>
          </p:sp>
          <p:sp>
            <p:nvSpPr>
              <p:cNvPr id="7185" name="Text Box 7"/>
              <p:cNvSpPr txBox="1">
                <a:spLocks noChangeArrowheads="1"/>
              </p:cNvSpPr>
              <p:nvPr/>
            </p:nvSpPr>
            <p:spPr bwMode="auto">
              <a:xfrm>
                <a:off x="912" y="2623"/>
                <a:ext cx="267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  <a:sym typeface="Wingdings" pitchFamily="2" charset="2"/>
                  </a:rPr>
                  <a:t>  </a:t>
                </a:r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</a:rPr>
                  <a:t>nuovo motore auto ~ € 600 Mil</a:t>
                </a:r>
              </a:p>
            </p:txBody>
          </p:sp>
          <p:sp>
            <p:nvSpPr>
              <p:cNvPr id="7186" name="Text Box 8"/>
              <p:cNvSpPr txBox="1">
                <a:spLocks noChangeArrowheads="1"/>
              </p:cNvSpPr>
              <p:nvPr/>
            </p:nvSpPr>
            <p:spPr bwMode="auto">
              <a:xfrm>
                <a:off x="912" y="2422"/>
                <a:ext cx="383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  <a:sym typeface="Wingdings" pitchFamily="2" charset="2"/>
                  </a:rPr>
                  <a:t>  </a:t>
                </a:r>
                <a:r>
                  <a:rPr lang="en-GB" sz="2000" b="1">
                    <a:solidFill>
                      <a:srgbClr val="0000CC"/>
                    </a:solidFill>
                    <a:latin typeface="Arial Rounded MT Bold" pitchFamily="34" charset="0"/>
                  </a:rPr>
                  <a:t>nuova centrale telecomunicazioni ~ € 300 Mil</a:t>
                </a:r>
              </a:p>
            </p:txBody>
          </p:sp>
        </p:grp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457200" y="4711700"/>
            <a:ext cx="6958013" cy="1463675"/>
            <a:chOff x="288" y="2968"/>
            <a:chExt cx="4383" cy="922"/>
          </a:xfrm>
        </p:grpSpPr>
        <p:sp>
          <p:nvSpPr>
            <p:cNvPr id="7177" name="Text Box 10"/>
            <p:cNvSpPr txBox="1">
              <a:spLocks noChangeArrowheads="1"/>
            </p:cNvSpPr>
            <p:nvPr/>
          </p:nvSpPr>
          <p:spPr bwMode="auto">
            <a:xfrm>
              <a:off x="288" y="2968"/>
              <a:ext cx="4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b="1">
                  <a:latin typeface="Arial Rounded MT Bold" pitchFamily="34" charset="0"/>
                  <a:sym typeface="Wingdings" pitchFamily="2" charset="2"/>
                </a:rPr>
                <a:t></a:t>
              </a:r>
              <a:r>
                <a:rPr lang="en-GB" b="1">
                  <a:solidFill>
                    <a:srgbClr val="000099"/>
                  </a:solidFill>
                  <a:latin typeface="Arial Rounded MT Bold" pitchFamily="34" charset="0"/>
                </a:rPr>
                <a:t> </a:t>
              </a:r>
              <a:r>
                <a:rPr lang="en-GB" b="1">
                  <a:latin typeface="Arial Rounded MT Bold" pitchFamily="34" charset="0"/>
                </a:rPr>
                <a:t>Percentuale spese medie R&amp;D su fatturato :</a:t>
              </a:r>
            </a:p>
          </p:txBody>
        </p:sp>
        <p:sp>
          <p:nvSpPr>
            <p:cNvPr id="7178" name="Text Box 11"/>
            <p:cNvSpPr txBox="1">
              <a:spLocks noChangeArrowheads="1"/>
            </p:cNvSpPr>
            <p:nvPr/>
          </p:nvSpPr>
          <p:spPr bwMode="auto">
            <a:xfrm>
              <a:off x="856" y="3239"/>
              <a:ext cx="2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b="1">
                  <a:solidFill>
                    <a:srgbClr val="0000CC"/>
                  </a:solidFill>
                  <a:latin typeface="Arial Rounded MT Bold" pitchFamily="34" charset="0"/>
                  <a:sym typeface="Wingdings" pitchFamily="2" charset="2"/>
                </a:rPr>
                <a:t>  </a:t>
              </a:r>
              <a:r>
                <a:rPr lang="en-GB" sz="2000" b="1">
                  <a:solidFill>
                    <a:srgbClr val="0000CC"/>
                  </a:solidFill>
                  <a:latin typeface="Arial Rounded MT Bold" pitchFamily="34" charset="0"/>
                </a:rPr>
                <a:t>Chimica di base  	    	3 - 5 % </a:t>
              </a:r>
            </a:p>
          </p:txBody>
        </p:sp>
        <p:sp>
          <p:nvSpPr>
            <p:cNvPr id="7179" name="Text Box 12"/>
            <p:cNvSpPr txBox="1">
              <a:spLocks noChangeArrowheads="1"/>
            </p:cNvSpPr>
            <p:nvPr/>
          </p:nvSpPr>
          <p:spPr bwMode="auto">
            <a:xfrm>
              <a:off x="855" y="3449"/>
              <a:ext cx="30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b="1">
                  <a:solidFill>
                    <a:srgbClr val="0000CC"/>
                  </a:solidFill>
                  <a:latin typeface="Arial Rounded MT Bold" pitchFamily="34" charset="0"/>
                  <a:sym typeface="Wingdings" pitchFamily="2" charset="2"/>
                </a:rPr>
                <a:t>  </a:t>
              </a:r>
              <a:r>
                <a:rPr lang="en-GB" sz="2000" b="1">
                  <a:solidFill>
                    <a:srgbClr val="0000CC"/>
                  </a:solidFill>
                  <a:latin typeface="Arial Rounded MT Bold" pitchFamily="34" charset="0"/>
                </a:rPr>
                <a:t>Chimica fine		7 - 10 %</a:t>
              </a:r>
            </a:p>
          </p:txBody>
        </p:sp>
        <p:sp>
          <p:nvSpPr>
            <p:cNvPr id="7180" name="Text Box 13"/>
            <p:cNvSpPr txBox="1">
              <a:spLocks noChangeArrowheads="1"/>
            </p:cNvSpPr>
            <p:nvPr/>
          </p:nvSpPr>
          <p:spPr bwMode="auto">
            <a:xfrm>
              <a:off x="855" y="3640"/>
              <a:ext cx="311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2000" b="1">
                  <a:solidFill>
                    <a:srgbClr val="0000CC"/>
                  </a:solidFill>
                  <a:latin typeface="Arial Rounded MT Bold" pitchFamily="34" charset="0"/>
                  <a:sym typeface="Wingdings" pitchFamily="2" charset="2"/>
                </a:rPr>
                <a:t>  </a:t>
              </a:r>
              <a:r>
                <a:rPr lang="en-GB" sz="2000" b="1">
                  <a:solidFill>
                    <a:srgbClr val="0000CC"/>
                  </a:solidFill>
                  <a:latin typeface="Arial Rounded MT Bold" pitchFamily="34" charset="0"/>
                </a:rPr>
                <a:t>Chimica farmaceutica    	18 - 20 %</a:t>
              </a:r>
            </a:p>
          </p:txBody>
        </p:sp>
      </p:grp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93713" y="1187450"/>
            <a:ext cx="789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GB" b="1">
                <a:solidFill>
                  <a:srgbClr val="000066"/>
                </a:solidFill>
                <a:latin typeface="Arial Rounded MT Bold" pitchFamily="34" charset="0"/>
              </a:rPr>
              <a:t>  </a:t>
            </a:r>
            <a:r>
              <a:rPr lang="en-GB" b="1">
                <a:latin typeface="Arial Rounded MT Bold" pitchFamily="34" charset="0"/>
              </a:rPr>
              <a:t>Una delle principali “driving force” che guidano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 le fusioni nel settore e’ stata l’alta incidenza della </a:t>
            </a:r>
          </a:p>
          <a:p>
            <a:pPr eaLnBrk="0" hangingPunct="0">
              <a:buFont typeface="Wingdings" pitchFamily="2" charset="2"/>
              <a:buNone/>
            </a:pPr>
            <a:r>
              <a:rPr lang="en-GB" b="1">
                <a:latin typeface="Arial Rounded MT Bold" pitchFamily="34" charset="0"/>
              </a:rPr>
              <a:t>     spesa per sostenere l’ Innovazione.      </a:t>
            </a:r>
          </a:p>
          <a:p>
            <a:pPr eaLnBrk="0" hangingPunct="0"/>
            <a:endParaRPr lang="en-GB" b="1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300E3D-5FA8-466C-A1E4-D55A2A19868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13317" name="CasellaDiTesto 38"/>
          <p:cNvSpPr txBox="1">
            <a:spLocks noChangeArrowheads="1"/>
          </p:cNvSpPr>
          <p:nvPr/>
        </p:nvSpPr>
        <p:spPr bwMode="auto">
          <a:xfrm>
            <a:off x="447675" y="357188"/>
            <a:ext cx="5338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latin typeface="Arial" charset="0"/>
                <a:cs typeface="Arial" charset="0"/>
              </a:rPr>
              <a:t>COMPORTAMENTI  D &gt; 0  vs  D &lt; 0 </a:t>
            </a:r>
          </a:p>
        </p:txBody>
      </p:sp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" y="1214438"/>
            <a:ext cx="8304213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Picture" r:id="rId4" imgW="822961" imgH="846351" progId="Word.Picture.8">
                  <p:embed/>
                </p:oleObj>
              </mc:Choice>
              <mc:Fallback>
                <p:oleObj name="Picture" r:id="rId4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D405C-9DDB-4C38-9E50-DFD315121DBB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791200" y="1524000"/>
            <a:ext cx="2743200" cy="1295400"/>
            <a:chOff x="3648" y="1104"/>
            <a:chExt cx="1728" cy="816"/>
          </a:xfrm>
        </p:grpSpPr>
        <p:sp>
          <p:nvSpPr>
            <p:cNvPr id="14375" name="Line 3"/>
            <p:cNvSpPr>
              <a:spLocks noChangeShapeType="1"/>
            </p:cNvSpPr>
            <p:nvPr/>
          </p:nvSpPr>
          <p:spPr bwMode="auto">
            <a:xfrm flipH="1">
              <a:off x="3648" y="1392"/>
              <a:ext cx="768" cy="52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376" name="AutoShape 4"/>
            <p:cNvSpPr>
              <a:spLocks noChangeArrowheads="1"/>
            </p:cNvSpPr>
            <p:nvPr/>
          </p:nvSpPr>
          <p:spPr bwMode="auto">
            <a:xfrm>
              <a:off x="4080" y="1104"/>
              <a:ext cx="1296" cy="528"/>
            </a:xfrm>
            <a:prstGeom prst="bevel">
              <a:avLst>
                <a:gd name="adj" fmla="val 12500"/>
              </a:avLst>
            </a:prstGeom>
            <a:solidFill>
              <a:srgbClr val="66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4377" name="Text Box 5"/>
            <p:cNvSpPr txBox="1">
              <a:spLocks noChangeArrowheads="1"/>
            </p:cNvSpPr>
            <p:nvPr/>
          </p:nvSpPr>
          <p:spPr bwMode="auto">
            <a:xfrm>
              <a:off x="4176" y="1132"/>
              <a:ext cx="10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Andamento 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dell’Economia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914400" y="1524000"/>
            <a:ext cx="2590800" cy="1295400"/>
            <a:chOff x="576" y="1104"/>
            <a:chExt cx="1632" cy="816"/>
          </a:xfrm>
        </p:grpSpPr>
        <p:sp>
          <p:nvSpPr>
            <p:cNvPr id="14372" name="Line 7"/>
            <p:cNvSpPr>
              <a:spLocks noChangeShapeType="1"/>
            </p:cNvSpPr>
            <p:nvPr/>
          </p:nvSpPr>
          <p:spPr bwMode="auto">
            <a:xfrm>
              <a:off x="1584" y="1392"/>
              <a:ext cx="624" cy="52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373" name="AutoShape 8"/>
            <p:cNvSpPr>
              <a:spLocks noChangeArrowheads="1"/>
            </p:cNvSpPr>
            <p:nvPr/>
          </p:nvSpPr>
          <p:spPr bwMode="auto">
            <a:xfrm>
              <a:off x="576" y="1104"/>
              <a:ext cx="1296" cy="528"/>
            </a:xfrm>
            <a:prstGeom prst="bevel">
              <a:avLst>
                <a:gd name="adj" fmla="val 12500"/>
              </a:avLst>
            </a:prstGeom>
            <a:solidFill>
              <a:srgbClr val="66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4374" name="Text Box 9"/>
            <p:cNvSpPr txBox="1">
              <a:spLocks noChangeArrowheads="1"/>
            </p:cNvSpPr>
            <p:nvPr/>
          </p:nvSpPr>
          <p:spPr bwMode="auto">
            <a:xfrm>
              <a:off x="816" y="1152"/>
              <a:ext cx="8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Politica /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Normative</a:t>
              </a:r>
            </a:p>
          </p:txBody>
        </p:sp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838200" y="4572000"/>
            <a:ext cx="2667000" cy="1371600"/>
            <a:chOff x="528" y="3024"/>
            <a:chExt cx="1680" cy="864"/>
          </a:xfrm>
        </p:grpSpPr>
        <p:sp>
          <p:nvSpPr>
            <p:cNvPr id="14369" name="Line 11"/>
            <p:cNvSpPr>
              <a:spLocks noChangeShapeType="1"/>
            </p:cNvSpPr>
            <p:nvPr/>
          </p:nvSpPr>
          <p:spPr bwMode="auto">
            <a:xfrm flipV="1">
              <a:off x="1584" y="3024"/>
              <a:ext cx="624" cy="52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370" name="AutoShape 12"/>
            <p:cNvSpPr>
              <a:spLocks noChangeArrowheads="1"/>
            </p:cNvSpPr>
            <p:nvPr/>
          </p:nvSpPr>
          <p:spPr bwMode="auto">
            <a:xfrm>
              <a:off x="528" y="3360"/>
              <a:ext cx="1296" cy="528"/>
            </a:xfrm>
            <a:prstGeom prst="bevel">
              <a:avLst>
                <a:gd name="adj" fmla="val 12500"/>
              </a:avLst>
            </a:prstGeom>
            <a:solidFill>
              <a:srgbClr val="66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4371" name="Text Box 13"/>
            <p:cNvSpPr txBox="1">
              <a:spLocks noChangeArrowheads="1"/>
            </p:cNvSpPr>
            <p:nvPr/>
          </p:nvSpPr>
          <p:spPr bwMode="auto">
            <a:xfrm>
              <a:off x="824" y="3408"/>
              <a:ext cx="7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Società /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Cultura</a:t>
              </a:r>
            </a:p>
          </p:txBody>
        </p: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5791200" y="4572000"/>
            <a:ext cx="2667000" cy="1371600"/>
            <a:chOff x="3648" y="3024"/>
            <a:chExt cx="1680" cy="864"/>
          </a:xfrm>
        </p:grpSpPr>
        <p:sp>
          <p:nvSpPr>
            <p:cNvPr id="14365" name="Line 15"/>
            <p:cNvSpPr>
              <a:spLocks noChangeShapeType="1"/>
            </p:cNvSpPr>
            <p:nvPr/>
          </p:nvSpPr>
          <p:spPr bwMode="auto">
            <a:xfrm flipH="1" flipV="1">
              <a:off x="3648" y="3024"/>
              <a:ext cx="624" cy="528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4366" name="Group 16"/>
            <p:cNvGrpSpPr>
              <a:grpSpLocks/>
            </p:cNvGrpSpPr>
            <p:nvPr/>
          </p:nvGrpSpPr>
          <p:grpSpPr bwMode="auto">
            <a:xfrm>
              <a:off x="4032" y="3360"/>
              <a:ext cx="1296" cy="528"/>
              <a:chOff x="4128" y="3360"/>
              <a:chExt cx="1296" cy="528"/>
            </a:xfrm>
          </p:grpSpPr>
          <p:sp>
            <p:nvSpPr>
              <p:cNvPr id="14367" name="AutoShape 17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296" cy="528"/>
              </a:xfrm>
              <a:prstGeom prst="bevel">
                <a:avLst>
                  <a:gd name="adj" fmla="val 12500"/>
                </a:avLst>
              </a:prstGeom>
              <a:solidFill>
                <a:srgbClr val="66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14368" name="Text Box 18"/>
              <p:cNvSpPr txBox="1">
                <a:spLocks noChangeArrowheads="1"/>
              </p:cNvSpPr>
              <p:nvPr/>
            </p:nvSpPr>
            <p:spPr bwMode="auto">
              <a:xfrm>
                <a:off x="4340" y="3465"/>
                <a:ext cx="8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buFont typeface="Wingdings" pitchFamily="2" charset="2"/>
                  <a:buNone/>
                </a:pPr>
                <a:r>
                  <a:rPr lang="it-IT" sz="1800" b="1">
                    <a:latin typeface="Arial" charset="0"/>
                    <a:sym typeface="Wingdings" pitchFamily="2" charset="2"/>
                  </a:rPr>
                  <a:t>Tecnologie</a:t>
                </a:r>
              </a:p>
            </p:txBody>
          </p:sp>
        </p:grpSp>
      </p:grpSp>
      <p:sp>
        <p:nvSpPr>
          <p:cNvPr id="14345" name="AutoShape 22"/>
          <p:cNvSpPr>
            <a:spLocks noChangeArrowheads="1"/>
          </p:cNvSpPr>
          <p:nvPr/>
        </p:nvSpPr>
        <p:spPr bwMode="auto">
          <a:xfrm>
            <a:off x="3505200" y="2819400"/>
            <a:ext cx="2286000" cy="1752600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14346" name="Text Box 23"/>
          <p:cNvSpPr txBox="1">
            <a:spLocks noChangeArrowheads="1"/>
          </p:cNvSpPr>
          <p:nvPr/>
        </p:nvSpPr>
        <p:spPr bwMode="auto">
          <a:xfrm>
            <a:off x="3995738" y="3124200"/>
            <a:ext cx="1385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it-IT" sz="2000" b="1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SETTORE</a:t>
            </a:r>
          </a:p>
        </p:txBody>
      </p: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1066800" y="3048000"/>
            <a:ext cx="2438400" cy="1371600"/>
            <a:chOff x="672" y="2064"/>
            <a:chExt cx="1536" cy="864"/>
          </a:xfrm>
        </p:grpSpPr>
        <p:sp>
          <p:nvSpPr>
            <p:cNvPr id="14362" name="Line 25"/>
            <p:cNvSpPr>
              <a:spLocks noChangeShapeType="1"/>
            </p:cNvSpPr>
            <p:nvPr/>
          </p:nvSpPr>
          <p:spPr bwMode="auto">
            <a:xfrm>
              <a:off x="1439" y="2448"/>
              <a:ext cx="769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363" name="AutoShape 26"/>
            <p:cNvSpPr>
              <a:spLocks noChangeArrowheads="1"/>
            </p:cNvSpPr>
            <p:nvPr/>
          </p:nvSpPr>
          <p:spPr bwMode="auto">
            <a:xfrm>
              <a:off x="720" y="2064"/>
              <a:ext cx="1152" cy="864"/>
            </a:xfrm>
            <a:prstGeom prst="bevel">
              <a:avLst>
                <a:gd name="adj" fmla="val 12500"/>
              </a:avLst>
            </a:prstGeom>
            <a:solidFill>
              <a:srgbClr val="CC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4364" name="Text Box 27"/>
            <p:cNvSpPr txBox="1">
              <a:spLocks noChangeArrowheads="1"/>
            </p:cNvSpPr>
            <p:nvPr/>
          </p:nvSpPr>
          <p:spPr bwMode="auto">
            <a:xfrm>
              <a:off x="672" y="2208"/>
              <a:ext cx="120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Potere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contrattuale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dei fornitori</a:t>
              </a: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5791200" y="3048000"/>
            <a:ext cx="2286000" cy="1295400"/>
            <a:chOff x="3648" y="2064"/>
            <a:chExt cx="1440" cy="816"/>
          </a:xfrm>
        </p:grpSpPr>
        <p:sp>
          <p:nvSpPr>
            <p:cNvPr id="14359" name="Line 29"/>
            <p:cNvSpPr>
              <a:spLocks noChangeShapeType="1"/>
            </p:cNvSpPr>
            <p:nvPr/>
          </p:nvSpPr>
          <p:spPr bwMode="auto">
            <a:xfrm flipH="1">
              <a:off x="3648" y="2448"/>
              <a:ext cx="624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360" name="AutoShape 30"/>
            <p:cNvSpPr>
              <a:spLocks noChangeArrowheads="1"/>
            </p:cNvSpPr>
            <p:nvPr/>
          </p:nvSpPr>
          <p:spPr bwMode="auto">
            <a:xfrm>
              <a:off x="3984" y="2064"/>
              <a:ext cx="1104" cy="816"/>
            </a:xfrm>
            <a:prstGeom prst="bevel">
              <a:avLst>
                <a:gd name="adj" fmla="val 12500"/>
              </a:avLst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4361" name="Text Box 31"/>
            <p:cNvSpPr txBox="1">
              <a:spLocks noChangeArrowheads="1"/>
            </p:cNvSpPr>
            <p:nvPr/>
          </p:nvSpPr>
          <p:spPr bwMode="auto">
            <a:xfrm>
              <a:off x="4077" y="2160"/>
              <a:ext cx="940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Potere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contrattuale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latin typeface="Arial" charset="0"/>
                  <a:sym typeface="Wingdings" pitchFamily="2" charset="2"/>
                </a:rPr>
                <a:t>dei clienti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3657600" y="1219200"/>
            <a:ext cx="1828800" cy="1600200"/>
            <a:chOff x="2304" y="912"/>
            <a:chExt cx="1152" cy="1008"/>
          </a:xfrm>
        </p:grpSpPr>
        <p:sp>
          <p:nvSpPr>
            <p:cNvPr id="14356" name="Line 33"/>
            <p:cNvSpPr>
              <a:spLocks noChangeShapeType="1"/>
            </p:cNvSpPr>
            <p:nvPr/>
          </p:nvSpPr>
          <p:spPr bwMode="auto">
            <a:xfrm>
              <a:off x="2880" y="1536"/>
              <a:ext cx="0" cy="38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357" name="AutoShape 34"/>
            <p:cNvSpPr>
              <a:spLocks noChangeArrowheads="1"/>
            </p:cNvSpPr>
            <p:nvPr/>
          </p:nvSpPr>
          <p:spPr bwMode="auto">
            <a:xfrm>
              <a:off x="2304" y="912"/>
              <a:ext cx="1152" cy="768"/>
            </a:xfrm>
            <a:prstGeom prst="bevel">
              <a:avLst>
                <a:gd name="adj" fmla="val 12500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4358" name="Text Box 35"/>
            <p:cNvSpPr txBox="1">
              <a:spLocks noChangeArrowheads="1"/>
            </p:cNvSpPr>
            <p:nvPr/>
          </p:nvSpPr>
          <p:spPr bwMode="auto">
            <a:xfrm>
              <a:off x="2506" y="1014"/>
              <a:ext cx="72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rgbClr val="000066"/>
                  </a:solidFill>
                  <a:latin typeface="Arial" charset="0"/>
                  <a:sym typeface="Wingdings" pitchFamily="2" charset="2"/>
                </a:rPr>
                <a:t>Minacce 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rgbClr val="000066"/>
                  </a:solidFill>
                  <a:latin typeface="Arial" charset="0"/>
                  <a:sym typeface="Wingdings" pitchFamily="2" charset="2"/>
                </a:rPr>
                <a:t>di nuovi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rgbClr val="000066"/>
                  </a:solidFill>
                  <a:latin typeface="Arial" charset="0"/>
                  <a:sym typeface="Wingdings" pitchFamily="2" charset="2"/>
                </a:rPr>
                <a:t>entranti</a:t>
              </a:r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3810000" y="4572000"/>
            <a:ext cx="1752600" cy="1676400"/>
            <a:chOff x="2400" y="3024"/>
            <a:chExt cx="1104" cy="1056"/>
          </a:xfrm>
        </p:grpSpPr>
        <p:sp>
          <p:nvSpPr>
            <p:cNvPr id="14353" name="Line 37"/>
            <p:cNvSpPr>
              <a:spLocks noChangeShapeType="1"/>
            </p:cNvSpPr>
            <p:nvPr/>
          </p:nvSpPr>
          <p:spPr bwMode="auto">
            <a:xfrm flipV="1">
              <a:off x="2928" y="3024"/>
              <a:ext cx="0" cy="38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354" name="AutoShape 38"/>
            <p:cNvSpPr>
              <a:spLocks noChangeArrowheads="1"/>
            </p:cNvSpPr>
            <p:nvPr/>
          </p:nvSpPr>
          <p:spPr bwMode="auto">
            <a:xfrm>
              <a:off x="2400" y="3264"/>
              <a:ext cx="1104" cy="816"/>
            </a:xfrm>
            <a:prstGeom prst="bevel">
              <a:avLst>
                <a:gd name="adj" fmla="val 12500"/>
              </a:avLst>
            </a:prstGeom>
            <a:solidFill>
              <a:srgbClr val="CC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4355" name="Text Box 39"/>
            <p:cNvSpPr txBox="1">
              <a:spLocks noChangeArrowheads="1"/>
            </p:cNvSpPr>
            <p:nvPr/>
          </p:nvSpPr>
          <p:spPr bwMode="auto">
            <a:xfrm>
              <a:off x="2592" y="3360"/>
              <a:ext cx="72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rgbClr val="000066"/>
                  </a:solidFill>
                  <a:latin typeface="Arial" charset="0"/>
                  <a:sym typeface="Wingdings" pitchFamily="2" charset="2"/>
                </a:rPr>
                <a:t>Minacce 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rgbClr val="000066"/>
                  </a:solidFill>
                  <a:latin typeface="Arial" charset="0"/>
                  <a:sym typeface="Wingdings" pitchFamily="2" charset="2"/>
                </a:rPr>
                <a:t>di nuovi</a:t>
              </a:r>
            </a:p>
            <a:p>
              <a:pPr algn="ctr">
                <a:buFont typeface="Wingdings" pitchFamily="2" charset="2"/>
                <a:buNone/>
              </a:pPr>
              <a:r>
                <a:rPr lang="it-IT" sz="1800" b="1">
                  <a:solidFill>
                    <a:srgbClr val="000066"/>
                  </a:solidFill>
                  <a:latin typeface="Arial" charset="0"/>
                  <a:sym typeface="Wingdings" pitchFamily="2" charset="2"/>
                </a:rPr>
                <a:t>prodotti</a:t>
              </a:r>
            </a:p>
          </p:txBody>
        </p:sp>
      </p:grp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3854450" y="3429000"/>
            <a:ext cx="1746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it-IT" sz="1800" b="1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Competizione </a:t>
            </a:r>
          </a:p>
          <a:p>
            <a:pPr algn="ctr">
              <a:buFont typeface="Wingdings" pitchFamily="2" charset="2"/>
              <a:buNone/>
            </a:pPr>
            <a:r>
              <a:rPr lang="it-IT" sz="1800" b="1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tra le imprese </a:t>
            </a:r>
          </a:p>
          <a:p>
            <a:pPr algn="ctr">
              <a:buFont typeface="Wingdings" pitchFamily="2" charset="2"/>
              <a:buNone/>
            </a:pPr>
            <a:r>
              <a:rPr lang="it-IT" sz="1800" b="1">
                <a:solidFill>
                  <a:srgbClr val="FFFF00"/>
                </a:solidFill>
                <a:latin typeface="Arial" charset="0"/>
                <a:sym typeface="Wingdings" pitchFamily="2" charset="2"/>
              </a:rPr>
              <a:t>esistenti</a:t>
            </a:r>
          </a:p>
        </p:txBody>
      </p:sp>
      <p:sp>
        <p:nvSpPr>
          <p:cNvPr id="14352" name="Rectangle 45"/>
          <p:cNvSpPr>
            <a:spLocks noChangeArrowheads="1"/>
          </p:cNvSpPr>
          <p:nvPr/>
        </p:nvSpPr>
        <p:spPr bwMode="auto">
          <a:xfrm>
            <a:off x="393700" y="338138"/>
            <a:ext cx="4821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DINAMICHE COMPETITIVE</a:t>
            </a:r>
            <a:endParaRPr lang="it-IT" sz="2800" i="1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999675-96F7-4CB0-AD5A-0C70EBC2522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8232775" y="358775"/>
          <a:ext cx="5540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Picture" r:id="rId3" imgW="822961" imgH="846351" progId="Word.Picture.8">
                  <p:embed/>
                </p:oleObj>
              </mc:Choice>
              <mc:Fallback>
                <p:oleObj name="Picture" r:id="rId3" imgW="822961" imgH="846351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2775" y="358775"/>
                        <a:ext cx="554038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285750" y="285750"/>
            <a:ext cx="7929563" cy="64293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it-IT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4988" y="1357313"/>
            <a:ext cx="3959225" cy="1143000"/>
            <a:chOff x="337" y="1056"/>
            <a:chExt cx="2494" cy="720"/>
          </a:xfrm>
        </p:grpSpPr>
        <p:sp>
          <p:nvSpPr>
            <p:cNvPr id="15394" name="AutoShape 3"/>
            <p:cNvSpPr>
              <a:spLocks noChangeArrowheads="1"/>
            </p:cNvSpPr>
            <p:nvPr/>
          </p:nvSpPr>
          <p:spPr bwMode="auto">
            <a:xfrm>
              <a:off x="480" y="1056"/>
              <a:ext cx="2112" cy="720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3366FF"/>
                </a:gs>
                <a:gs pos="100000">
                  <a:srgbClr val="182F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5395" name="Text Box 4"/>
            <p:cNvSpPr txBox="1">
              <a:spLocks noChangeArrowheads="1"/>
            </p:cNvSpPr>
            <p:nvPr/>
          </p:nvSpPr>
          <p:spPr bwMode="auto">
            <a:xfrm>
              <a:off x="337" y="1122"/>
              <a:ext cx="249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it-IT" sz="2800" b="1">
                  <a:solidFill>
                    <a:srgbClr val="CCFF33"/>
                  </a:solidFill>
                  <a:latin typeface="Arial" charset="0"/>
                </a:rPr>
                <a:t>SPAZIO:</a:t>
              </a:r>
              <a:br>
                <a:rPr lang="it-IT" sz="2600" b="1">
                  <a:solidFill>
                    <a:srgbClr val="CCFF33"/>
                  </a:solidFill>
                  <a:latin typeface="Arial" charset="0"/>
                </a:rPr>
              </a:br>
              <a:r>
                <a:rPr lang="it-IT" sz="2600" b="1">
                  <a:solidFill>
                    <a:srgbClr val="CCFF33"/>
                  </a:solidFill>
                  <a:latin typeface="Arial" charset="0"/>
                </a:rPr>
                <a:t>da locale a globale</a:t>
              </a: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4648200" y="1357313"/>
            <a:ext cx="3959225" cy="1143000"/>
            <a:chOff x="2928" y="1056"/>
            <a:chExt cx="2494" cy="720"/>
          </a:xfrm>
        </p:grpSpPr>
        <p:sp>
          <p:nvSpPr>
            <p:cNvPr id="15392" name="AutoShape 6"/>
            <p:cNvSpPr>
              <a:spLocks noChangeArrowheads="1"/>
            </p:cNvSpPr>
            <p:nvPr/>
          </p:nvSpPr>
          <p:spPr bwMode="auto">
            <a:xfrm>
              <a:off x="3120" y="1056"/>
              <a:ext cx="2112" cy="720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3366FF"/>
                </a:gs>
                <a:gs pos="100000">
                  <a:srgbClr val="182F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5393" name="Text Box 7"/>
            <p:cNvSpPr txBox="1">
              <a:spLocks noChangeArrowheads="1"/>
            </p:cNvSpPr>
            <p:nvPr/>
          </p:nvSpPr>
          <p:spPr bwMode="auto">
            <a:xfrm>
              <a:off x="2928" y="1182"/>
              <a:ext cx="2494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  <a:spcBef>
                  <a:spcPct val="50000"/>
                </a:spcBef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it-IT" sz="2800" b="1">
                  <a:solidFill>
                    <a:srgbClr val="CCFF33"/>
                  </a:solidFill>
                  <a:latin typeface="Arial" charset="0"/>
                </a:rPr>
                <a:t>TEMPO:</a:t>
              </a:r>
            </a:p>
            <a:p>
              <a:pPr algn="ctr" eaLnBrk="0" hangingPunct="0">
                <a:lnSpc>
                  <a:spcPct val="70000"/>
                </a:lnSpc>
                <a:spcBef>
                  <a:spcPct val="50000"/>
                </a:spcBef>
                <a:buClr>
                  <a:srgbClr val="000000"/>
                </a:buClr>
                <a:buSzPct val="90000"/>
                <a:buFont typeface="Monotype Sorts" pitchFamily="2" charset="2"/>
                <a:buNone/>
              </a:pPr>
              <a:r>
                <a:rPr lang="it-IT" sz="2600" b="1">
                  <a:solidFill>
                    <a:srgbClr val="CCFF33"/>
                  </a:solidFill>
                  <a:latin typeface="Arial" charset="0"/>
                </a:rPr>
                <a:t>da breve a zero</a:t>
              </a:r>
            </a:p>
          </p:txBody>
        </p:sp>
      </p:grp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81000" y="307975"/>
            <a:ext cx="43434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434975" eaLnBrk="0" hangingPunct="0">
              <a:buClr>
                <a:srgbClr val="000080"/>
              </a:buClr>
              <a:buSzPct val="90000"/>
              <a:buFont typeface="Monotype Sorts" pitchFamily="2" charset="2"/>
              <a:buNone/>
            </a:pPr>
            <a:r>
              <a:rPr lang="it-IT" sz="2800" b="1">
                <a:solidFill>
                  <a:schemeClr val="bg1"/>
                </a:solidFill>
                <a:latin typeface="Arial Rounded MT Bold" pitchFamily="34" charset="0"/>
              </a:rPr>
              <a:t>GLOBALIZZAZIONE</a:t>
            </a:r>
            <a:endParaRPr lang="en-GB" sz="2800" b="1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428625" y="2652713"/>
            <a:ext cx="8358188" cy="1295400"/>
            <a:chOff x="0" y="1824"/>
            <a:chExt cx="5760" cy="816"/>
          </a:xfrm>
        </p:grpSpPr>
        <p:grpSp>
          <p:nvGrpSpPr>
            <p:cNvPr id="15387" name="Group 10"/>
            <p:cNvGrpSpPr>
              <a:grpSpLocks/>
            </p:cNvGrpSpPr>
            <p:nvPr/>
          </p:nvGrpSpPr>
          <p:grpSpPr bwMode="auto">
            <a:xfrm>
              <a:off x="0" y="2112"/>
              <a:ext cx="5760" cy="528"/>
              <a:chOff x="0" y="2112"/>
              <a:chExt cx="5760" cy="528"/>
            </a:xfrm>
          </p:grpSpPr>
          <p:sp>
            <p:nvSpPr>
              <p:cNvPr id="15390" name="AutoShape 11"/>
              <p:cNvSpPr>
                <a:spLocks noChangeArrowheads="1"/>
              </p:cNvSpPr>
              <p:nvPr/>
            </p:nvSpPr>
            <p:spPr bwMode="auto">
              <a:xfrm>
                <a:off x="0" y="2208"/>
                <a:ext cx="5760" cy="432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99FF66"/>
                  </a:gs>
                  <a:gs pos="100000">
                    <a:srgbClr val="47762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15391" name="Text Box 12"/>
              <p:cNvSpPr txBox="1">
                <a:spLocks noChangeArrowheads="1"/>
              </p:cNvSpPr>
              <p:nvPr/>
            </p:nvSpPr>
            <p:spPr bwMode="auto">
              <a:xfrm>
                <a:off x="1280" y="2112"/>
                <a:ext cx="4258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b"/>
              <a:lstStyle/>
              <a:p>
                <a:pPr defTabSz="434975" eaLnBrk="0" hangingPunct="0">
                  <a:buClr>
                    <a:srgbClr val="000080"/>
                  </a:buClr>
                  <a:buSzPct val="90000"/>
                  <a:buFont typeface="Monotype Sorts" pitchFamily="2" charset="2"/>
                  <a:buNone/>
                </a:pPr>
                <a:r>
                  <a:rPr lang="it-IT" sz="3200" b="1">
                    <a:latin typeface="Arial" charset="0"/>
                  </a:rPr>
                  <a:t>Fattori critici di successo</a:t>
                </a:r>
                <a:endParaRPr lang="en-GB" sz="3200" b="1">
                  <a:latin typeface="Arial" charset="0"/>
                </a:endParaRPr>
              </a:p>
            </p:txBody>
          </p:sp>
        </p:grpSp>
        <p:sp>
          <p:nvSpPr>
            <p:cNvPr id="15388" name="AutoShape 13"/>
            <p:cNvSpPr>
              <a:spLocks noChangeArrowheads="1"/>
            </p:cNvSpPr>
            <p:nvPr/>
          </p:nvSpPr>
          <p:spPr bwMode="auto">
            <a:xfrm>
              <a:off x="1182" y="1824"/>
              <a:ext cx="432" cy="38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222265"/>
                </a:gs>
                <a:gs pos="100000">
                  <a:srgbClr val="3333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  <p:sp>
          <p:nvSpPr>
            <p:cNvPr id="15389" name="AutoShape 14"/>
            <p:cNvSpPr>
              <a:spLocks noChangeArrowheads="1"/>
            </p:cNvSpPr>
            <p:nvPr/>
          </p:nvSpPr>
          <p:spPr bwMode="auto">
            <a:xfrm>
              <a:off x="4048" y="1824"/>
              <a:ext cx="432" cy="38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222265"/>
                </a:gs>
                <a:gs pos="100000">
                  <a:srgbClr val="3333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-147638" y="4024313"/>
            <a:ext cx="3505201" cy="2046287"/>
            <a:chOff x="-144" y="2688"/>
            <a:chExt cx="2208" cy="1289"/>
          </a:xfrm>
        </p:grpSpPr>
        <p:grpSp>
          <p:nvGrpSpPr>
            <p:cNvPr id="15383" name="Group 16"/>
            <p:cNvGrpSpPr>
              <a:grpSpLocks/>
            </p:cNvGrpSpPr>
            <p:nvPr/>
          </p:nvGrpSpPr>
          <p:grpSpPr bwMode="auto">
            <a:xfrm>
              <a:off x="-144" y="3006"/>
              <a:ext cx="2208" cy="971"/>
              <a:chOff x="288" y="2958"/>
              <a:chExt cx="2450" cy="971"/>
            </a:xfrm>
          </p:grpSpPr>
          <p:sp>
            <p:nvSpPr>
              <p:cNvPr id="15385" name="AutoShape 17"/>
              <p:cNvSpPr>
                <a:spLocks noChangeArrowheads="1"/>
              </p:cNvSpPr>
              <p:nvPr/>
            </p:nvSpPr>
            <p:spPr bwMode="auto">
              <a:xfrm>
                <a:off x="647" y="3072"/>
                <a:ext cx="1847" cy="720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A9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15386" name="Oval 18"/>
              <p:cNvSpPr>
                <a:spLocks noChangeArrowheads="1"/>
              </p:cNvSpPr>
              <p:nvPr/>
            </p:nvSpPr>
            <p:spPr bwMode="auto">
              <a:xfrm>
                <a:off x="288" y="2958"/>
                <a:ext cx="2450" cy="971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Clr>
                    <a:srgbClr val="000000"/>
                  </a:buClr>
                  <a:buSzPct val="90000"/>
                  <a:buFont typeface="Monotype Sorts" pitchFamily="2" charset="2"/>
                  <a:buNone/>
                </a:pPr>
                <a:r>
                  <a:rPr lang="it-IT" b="1">
                    <a:solidFill>
                      <a:schemeClr val="bg1"/>
                    </a:solidFill>
                    <a:latin typeface="Arial" charset="0"/>
                  </a:rPr>
                  <a:t>DIMENSIONE:</a:t>
                </a:r>
              </a:p>
              <a:p>
                <a:pPr algn="ctr" eaLnBrk="0" hangingPunct="0">
                  <a:buClr>
                    <a:srgbClr val="000000"/>
                  </a:buClr>
                  <a:buSzPct val="90000"/>
                  <a:buFont typeface="Monotype Sorts" pitchFamily="2" charset="2"/>
                  <a:buNone/>
                </a:pPr>
                <a:r>
                  <a:rPr lang="it-IT" b="1">
                    <a:solidFill>
                      <a:schemeClr val="bg1"/>
                    </a:solidFill>
                    <a:latin typeface="Arial" charset="0"/>
                  </a:rPr>
                  <a:t>Massa critica</a:t>
                </a:r>
              </a:p>
            </p:txBody>
          </p:sp>
        </p:grpSp>
        <p:sp>
          <p:nvSpPr>
            <p:cNvPr id="15384" name="AutoShape 19"/>
            <p:cNvSpPr>
              <a:spLocks noChangeArrowheads="1"/>
            </p:cNvSpPr>
            <p:nvPr/>
          </p:nvSpPr>
          <p:spPr bwMode="auto">
            <a:xfrm>
              <a:off x="768" y="2688"/>
              <a:ext cx="432" cy="38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222265"/>
                </a:gs>
                <a:gs pos="100000">
                  <a:srgbClr val="3333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2930525" y="4024313"/>
            <a:ext cx="2998788" cy="2057400"/>
            <a:chOff x="1825" y="2688"/>
            <a:chExt cx="2000" cy="1296"/>
          </a:xfrm>
        </p:grpSpPr>
        <p:grpSp>
          <p:nvGrpSpPr>
            <p:cNvPr id="15379" name="Group 21"/>
            <p:cNvGrpSpPr>
              <a:grpSpLocks/>
            </p:cNvGrpSpPr>
            <p:nvPr/>
          </p:nvGrpSpPr>
          <p:grpSpPr bwMode="auto">
            <a:xfrm>
              <a:off x="1825" y="3013"/>
              <a:ext cx="2000" cy="971"/>
              <a:chOff x="3070" y="2958"/>
              <a:chExt cx="2268" cy="971"/>
            </a:xfrm>
          </p:grpSpPr>
          <p:sp>
            <p:nvSpPr>
              <p:cNvPr id="15381" name="AutoShape 22"/>
              <p:cNvSpPr>
                <a:spLocks noChangeArrowheads="1"/>
              </p:cNvSpPr>
              <p:nvPr/>
            </p:nvSpPr>
            <p:spPr bwMode="auto">
              <a:xfrm>
                <a:off x="3216" y="3072"/>
                <a:ext cx="2112" cy="720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A9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15382" name="Oval 23"/>
              <p:cNvSpPr>
                <a:spLocks noChangeArrowheads="1"/>
              </p:cNvSpPr>
              <p:nvPr/>
            </p:nvSpPr>
            <p:spPr bwMode="auto">
              <a:xfrm>
                <a:off x="3070" y="2958"/>
                <a:ext cx="2268" cy="971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Clr>
                    <a:srgbClr val="000000"/>
                  </a:buClr>
                  <a:buSzPct val="90000"/>
                  <a:buFont typeface="Monotype Sorts" pitchFamily="2" charset="2"/>
                  <a:buNone/>
                </a:pPr>
                <a:r>
                  <a:rPr lang="it-IT" sz="2800" b="1">
                    <a:solidFill>
                      <a:schemeClr val="bg1"/>
                    </a:solidFill>
                    <a:latin typeface="Arial" charset="0"/>
                  </a:rPr>
                  <a:t>  </a:t>
                </a:r>
                <a:r>
                  <a:rPr lang="it-IT" b="1">
                    <a:solidFill>
                      <a:schemeClr val="bg1"/>
                    </a:solidFill>
                    <a:latin typeface="Arial" charset="0"/>
                  </a:rPr>
                  <a:t>EFFICIENZA:</a:t>
                </a:r>
                <a:br>
                  <a:rPr lang="it-IT" b="1">
                    <a:solidFill>
                      <a:schemeClr val="bg1"/>
                    </a:solidFill>
                    <a:latin typeface="Arial" charset="0"/>
                  </a:rPr>
                </a:br>
                <a:r>
                  <a:rPr lang="it-IT" b="1">
                    <a:solidFill>
                      <a:schemeClr val="bg1"/>
                    </a:solidFill>
                    <a:latin typeface="Arial" charset="0"/>
                  </a:rPr>
                  <a:t> Risorse</a:t>
                </a:r>
              </a:p>
            </p:txBody>
          </p:sp>
        </p:grpSp>
        <p:sp>
          <p:nvSpPr>
            <p:cNvPr id="15380" name="AutoShape 24"/>
            <p:cNvSpPr>
              <a:spLocks noChangeArrowheads="1"/>
            </p:cNvSpPr>
            <p:nvPr/>
          </p:nvSpPr>
          <p:spPr bwMode="auto">
            <a:xfrm>
              <a:off x="2640" y="2688"/>
              <a:ext cx="432" cy="38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222265"/>
                </a:gs>
                <a:gs pos="100000">
                  <a:srgbClr val="3333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5872163" y="4024313"/>
            <a:ext cx="3057525" cy="2057400"/>
            <a:chOff x="3694" y="2688"/>
            <a:chExt cx="2160" cy="1296"/>
          </a:xfrm>
        </p:grpSpPr>
        <p:grpSp>
          <p:nvGrpSpPr>
            <p:cNvPr id="15375" name="Group 26"/>
            <p:cNvGrpSpPr>
              <a:grpSpLocks/>
            </p:cNvGrpSpPr>
            <p:nvPr/>
          </p:nvGrpSpPr>
          <p:grpSpPr bwMode="auto">
            <a:xfrm>
              <a:off x="3694" y="3013"/>
              <a:ext cx="2160" cy="971"/>
              <a:chOff x="3013" y="2958"/>
              <a:chExt cx="2450" cy="971"/>
            </a:xfrm>
          </p:grpSpPr>
          <p:sp>
            <p:nvSpPr>
              <p:cNvPr id="15377" name="AutoShape 27"/>
              <p:cNvSpPr>
                <a:spLocks noChangeArrowheads="1"/>
              </p:cNvSpPr>
              <p:nvPr/>
            </p:nvSpPr>
            <p:spPr bwMode="auto">
              <a:xfrm>
                <a:off x="3173" y="3072"/>
                <a:ext cx="2112" cy="720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A900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it-IT"/>
              </a:p>
            </p:txBody>
          </p:sp>
          <p:sp>
            <p:nvSpPr>
              <p:cNvPr id="15378" name="Oval 28"/>
              <p:cNvSpPr>
                <a:spLocks noChangeArrowheads="1"/>
              </p:cNvSpPr>
              <p:nvPr/>
            </p:nvSpPr>
            <p:spPr bwMode="auto">
              <a:xfrm>
                <a:off x="3013" y="2958"/>
                <a:ext cx="2450" cy="971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buClr>
                    <a:srgbClr val="000000"/>
                  </a:buClr>
                  <a:buSzPct val="90000"/>
                  <a:buFont typeface="Monotype Sorts" pitchFamily="2" charset="2"/>
                  <a:buNone/>
                </a:pPr>
                <a:r>
                  <a:rPr lang="it-IT" b="1">
                    <a:solidFill>
                      <a:schemeClr val="bg1"/>
                    </a:solidFill>
                    <a:latin typeface="Arial" charset="0"/>
                  </a:rPr>
                  <a:t>EFFICACIA</a:t>
                </a:r>
              </a:p>
              <a:p>
                <a:pPr algn="ctr" eaLnBrk="0" hangingPunct="0">
                  <a:buClr>
                    <a:srgbClr val="000000"/>
                  </a:buClr>
                  <a:buSzPct val="90000"/>
                  <a:buFont typeface="Monotype Sorts" pitchFamily="2" charset="2"/>
                  <a:buNone/>
                </a:pPr>
                <a:r>
                  <a:rPr lang="it-IT" b="1">
                    <a:solidFill>
                      <a:schemeClr val="bg1"/>
                    </a:solidFill>
                    <a:latin typeface="Arial" charset="0"/>
                  </a:rPr>
                  <a:t>Strategia</a:t>
                </a:r>
              </a:p>
            </p:txBody>
          </p:sp>
        </p:grpSp>
        <p:sp>
          <p:nvSpPr>
            <p:cNvPr id="15376" name="AutoShape 29"/>
            <p:cNvSpPr>
              <a:spLocks noChangeArrowheads="1"/>
            </p:cNvSpPr>
            <p:nvPr/>
          </p:nvSpPr>
          <p:spPr bwMode="auto">
            <a:xfrm>
              <a:off x="4560" y="2688"/>
              <a:ext cx="432" cy="384"/>
            </a:xfrm>
            <a:prstGeom prst="downArrow">
              <a:avLst>
                <a:gd name="adj1" fmla="val 50000"/>
                <a:gd name="adj2" fmla="val 25000"/>
              </a:avLst>
            </a:prstGeom>
            <a:gradFill rotWithShape="0">
              <a:gsLst>
                <a:gs pos="0">
                  <a:srgbClr val="222265"/>
                </a:gs>
                <a:gs pos="100000">
                  <a:srgbClr val="333399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/>
            </a:p>
          </p:txBody>
        </p:sp>
      </p:grp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3521075" y="5929313"/>
            <a:ext cx="5235575" cy="366712"/>
            <a:chOff x="2218" y="3888"/>
            <a:chExt cx="3298" cy="231"/>
          </a:xfrm>
        </p:grpSpPr>
        <p:sp>
          <p:nvSpPr>
            <p:cNvPr id="15373" name="Rectangle 31"/>
            <p:cNvSpPr>
              <a:spLocks noChangeArrowheads="1"/>
            </p:cNvSpPr>
            <p:nvPr/>
          </p:nvSpPr>
          <p:spPr bwMode="auto">
            <a:xfrm>
              <a:off x="2218" y="3888"/>
              <a:ext cx="1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800" b="1">
                  <a:latin typeface="Arial" charset="0"/>
                </a:rPr>
                <a:t>Fare le cose bene</a:t>
              </a:r>
            </a:p>
          </p:txBody>
        </p:sp>
        <p:sp>
          <p:nvSpPr>
            <p:cNvPr id="15374" name="Rectangle 32"/>
            <p:cNvSpPr>
              <a:spLocks noChangeArrowheads="1"/>
            </p:cNvSpPr>
            <p:nvPr/>
          </p:nvSpPr>
          <p:spPr bwMode="auto">
            <a:xfrm>
              <a:off x="4104" y="3888"/>
              <a:ext cx="1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800" b="1">
                  <a:latin typeface="Arial" charset="0"/>
                </a:rPr>
                <a:t>Fare le cose giuste</a:t>
              </a: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7614</TotalTime>
  <Words>1050</Words>
  <Application>Microsoft Office PowerPoint</Application>
  <PresentationFormat>Presentazione su schermo (4:3)</PresentationFormat>
  <Paragraphs>351</Paragraphs>
  <Slides>24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34" baseType="lpstr">
      <vt:lpstr>Arial</vt:lpstr>
      <vt:lpstr>Arial Black</vt:lpstr>
      <vt:lpstr>Arial Rounded MT Bold</vt:lpstr>
      <vt:lpstr>Monotype Sorts</vt:lpstr>
      <vt:lpstr>Tahoma</vt:lpstr>
      <vt:lpstr>Times New Roman</vt:lpstr>
      <vt:lpstr>Wingdings</vt:lpstr>
      <vt:lpstr>Struttura predefinita</vt:lpstr>
      <vt:lpstr>Picture</vt:lpstr>
      <vt:lpstr>Clip</vt:lpstr>
      <vt:lpstr> Corso di laurea in Scienze e Tecnologie Chimiche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Caffaro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Cossu Alessandro</dc:creator>
  <cp:lastModifiedBy>Paolo Ferrario</cp:lastModifiedBy>
  <cp:revision>180</cp:revision>
  <dcterms:created xsi:type="dcterms:W3CDTF">2008-01-08T15:48:48Z</dcterms:created>
  <dcterms:modified xsi:type="dcterms:W3CDTF">2020-04-15T10:49:45Z</dcterms:modified>
</cp:coreProperties>
</file>