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ADD62-FD32-4552-BD47-07BD4B804EAC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0E5E-489E-4341-8CAA-08F58FD3227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2820-0E24-4711-92D5-75183CA76640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70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6B8-FAC2-4C7E-AEE3-C193F080802E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1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D04-F554-4A59-B000-0D8664769D4E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7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307B-7781-4BBE-83B5-333EBF18ABF6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8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F806-B6CB-4EC9-8EC4-3EED24BCAC8D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F13F-9933-441F-A394-AA8982B6B994}" type="datetime1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7B02-56BF-4EA2-B9F7-508B565239C9}" type="datetime1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1589-7160-4FBE-8014-369C05001893}" type="datetime1">
              <a:rPr lang="fr-FR" smtClean="0"/>
              <a:t>10/01/2023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5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CD45-B918-4B3A-B3B1-8DC7314CA3E0}" type="datetime1">
              <a:rPr lang="fr-FR" smtClean="0"/>
              <a:t>10/01/2023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46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CF0A-A307-4B85-B2A4-14D438EA9384}" type="datetime1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9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D1FE-87A2-473E-B2F1-2928D38AADFC}" type="datetime1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9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B338-B01A-466B-A251-6C6389ED2819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A606-6907-40BE-AC63-2B8D94B06D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6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magine 24" descr="Una connessione astratta su sfondo grigio chiaro">
            <a:extLst>
              <a:ext uri="{FF2B5EF4-FFF2-40B4-BE49-F238E27FC236}">
                <a16:creationId xmlns:a16="http://schemas.microsoft.com/office/drawing/2014/main" id="{B9CE465C-159A-46ED-A235-1106817C4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 r="35364" b="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3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3333DF-00B8-4DE5-A430-783EFD415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Les périphrases verbales</a:t>
            </a:r>
            <a:endParaRPr lang="fr-FR" sz="48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44EC5E-0694-4A5B-B3EA-9F86E857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000"/>
              <a:t>ou « gallicismes »</a:t>
            </a:r>
            <a:endParaRPr lang="fr-FR" sz="2000"/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8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7474B-1954-43C6-957F-F1733C60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/>
              <a:t>Définition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D9F9E-7595-48CA-A67D-C6644460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sz="2400"/>
              <a:t>Les verbes </a:t>
            </a:r>
            <a:r>
              <a:rPr lang="fr-FR" sz="2400" b="1"/>
              <a:t>être</a:t>
            </a:r>
            <a:r>
              <a:rPr lang="fr-FR" sz="2400"/>
              <a:t> et </a:t>
            </a:r>
            <a:r>
              <a:rPr lang="fr-FR" sz="2400" b="1"/>
              <a:t>avoir</a:t>
            </a:r>
            <a:r>
              <a:rPr lang="fr-FR" sz="2400"/>
              <a:t> sont les deux </a:t>
            </a:r>
            <a:r>
              <a:rPr lang="fr-FR" sz="2400" b="1"/>
              <a:t>auxiliaires</a:t>
            </a:r>
            <a:r>
              <a:rPr lang="fr-FR" sz="2400"/>
              <a:t> de la langue française. Ils servent à former les temps composés d'autres verbes.</a:t>
            </a:r>
          </a:p>
          <a:p>
            <a:endParaRPr lang="fr-FR" sz="2400"/>
          </a:p>
          <a:p>
            <a:r>
              <a:rPr lang="fr-FR" sz="2400"/>
              <a:t>Il existe d'autres verbes, qu'on appelle</a:t>
            </a:r>
            <a:r>
              <a:rPr lang="fr-FR" sz="2400">
                <a:solidFill>
                  <a:srgbClr val="FF0000"/>
                </a:solidFill>
              </a:rPr>
              <a:t> semi-auxiliaires</a:t>
            </a:r>
            <a:r>
              <a:rPr lang="fr-FR" sz="2400"/>
              <a:t>, qui servent à construire les </a:t>
            </a:r>
            <a:r>
              <a:rPr lang="fr-FR" sz="2400" b="1"/>
              <a:t>périphrases verbales</a:t>
            </a:r>
            <a:r>
              <a:rPr lang="fr-FR" sz="2400"/>
              <a:t>. L'emploi des verbes semi-auxiliaires, comme </a:t>
            </a:r>
            <a:r>
              <a:rPr lang="fr-FR" sz="2400">
                <a:solidFill>
                  <a:srgbClr val="FF0000"/>
                </a:solidFill>
              </a:rPr>
              <a:t>aller</a:t>
            </a:r>
            <a:r>
              <a:rPr lang="fr-FR" sz="2400"/>
              <a:t>, </a:t>
            </a:r>
            <a:r>
              <a:rPr lang="fr-FR" sz="2400">
                <a:solidFill>
                  <a:srgbClr val="FF0000"/>
                </a:solidFill>
              </a:rPr>
              <a:t>venir</a:t>
            </a:r>
            <a:r>
              <a:rPr lang="fr-FR" sz="2400"/>
              <a:t>, </a:t>
            </a:r>
            <a:r>
              <a:rPr lang="fr-FR" sz="2400">
                <a:solidFill>
                  <a:srgbClr val="FF0000"/>
                </a:solidFill>
              </a:rPr>
              <a:t>faire</a:t>
            </a:r>
            <a:r>
              <a:rPr lang="fr-FR" sz="2400"/>
              <a:t>…, permet de modifier le sens  des verbes à l'infinitif qui les suivent.</a:t>
            </a:r>
          </a:p>
          <a:p>
            <a:endParaRPr lang="fr-FR" sz="2400"/>
          </a:p>
          <a:p>
            <a:r>
              <a:rPr lang="fr-FR" sz="2400"/>
              <a:t>Une </a:t>
            </a:r>
            <a:r>
              <a:rPr lang="fr-FR" sz="2400" b="1"/>
              <a:t>périphrase verbale </a:t>
            </a:r>
            <a:r>
              <a:rPr lang="fr-FR" sz="2400"/>
              <a:t>est composée d’un verbe </a:t>
            </a:r>
            <a:r>
              <a:rPr lang="fr-FR" sz="2400">
                <a:solidFill>
                  <a:srgbClr val="FF0000"/>
                </a:solidFill>
              </a:rPr>
              <a:t>semi-auxiliaire</a:t>
            </a:r>
            <a:r>
              <a:rPr lang="fr-FR" sz="2400"/>
              <a:t> ou d’une locution verbale suivi d’un verbe à l’</a:t>
            </a:r>
            <a:r>
              <a:rPr lang="fr-FR" sz="2400" b="1"/>
              <a:t>infinitif</a:t>
            </a:r>
            <a:r>
              <a:rPr lang="fr-FR" sz="240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AC555B-E121-4505-A944-3B8CECA9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34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C0A40-22EA-4066-91B7-DE4C60D9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Les périphrases temporelles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1A01B-9BD0-4189-8E8A-EF4667F49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Formation des périphrases verbales :</a:t>
            </a:r>
          </a:p>
          <a:p>
            <a:pPr marL="0" indent="0">
              <a:buNone/>
            </a:pPr>
            <a:endParaRPr lang="fr-FR"/>
          </a:p>
          <a:p>
            <a:pPr marL="0" indent="0" algn="ctr">
              <a:buNone/>
            </a:pPr>
            <a:r>
              <a:rPr lang="fr-FR">
                <a:solidFill>
                  <a:srgbClr val="FF0000"/>
                </a:solidFill>
              </a:rPr>
              <a:t>semi-auxiliaire (conjugué) </a:t>
            </a:r>
            <a:r>
              <a:rPr lang="fr-FR"/>
              <a:t>+ </a:t>
            </a:r>
            <a:r>
              <a:rPr lang="fr-FR" b="1"/>
              <a:t>infinitif</a:t>
            </a:r>
          </a:p>
          <a:p>
            <a:pPr marL="0" indent="0" algn="ctr">
              <a:buNone/>
            </a:pPr>
            <a:endParaRPr lang="fr-FR"/>
          </a:p>
          <a:p>
            <a:r>
              <a:rPr lang="fr-FR"/>
              <a:t>Les périphrases temporelles sont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/>
              <a:t>le futur proche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/>
              <a:t>le présent progressif (ou présent en action)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/>
              <a:t>le passé récent</a:t>
            </a: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41E71F-DDCF-45F5-9E84-F5558AA3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67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9BA9BD-8B88-413B-B963-166D9133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/>
              <a:t>Le présent progressif (ou en action)</a:t>
            </a:r>
            <a:endParaRPr lang="fr-FR" sz="5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23F55B-F862-427D-9AB0-D8BE697E1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it-IT" sz="2600"/>
              <a:t>Indique une action qui est en cours, continue.</a:t>
            </a:r>
          </a:p>
          <a:p>
            <a:r>
              <a:rPr lang="it-IT" sz="2600"/>
              <a:t>Formation :</a:t>
            </a:r>
          </a:p>
          <a:p>
            <a:pPr marL="0" indent="0" algn="ctr">
              <a:buNone/>
            </a:pPr>
            <a:r>
              <a:rPr lang="it-IT" sz="2600"/>
              <a:t>Sujet  +  </a:t>
            </a:r>
            <a:r>
              <a:rPr lang="it-IT" sz="2600">
                <a:solidFill>
                  <a:srgbClr val="FF0000"/>
                </a:solidFill>
              </a:rPr>
              <a:t>être en train de / d’   </a:t>
            </a:r>
            <a:r>
              <a:rPr lang="it-IT" sz="2600"/>
              <a:t>+    </a:t>
            </a:r>
            <a:r>
              <a:rPr lang="it-IT" sz="2600" b="1"/>
              <a:t>infinitif</a:t>
            </a:r>
          </a:p>
          <a:p>
            <a:pPr marL="0" indent="0">
              <a:buNone/>
            </a:pPr>
            <a:endParaRPr lang="it-IT" sz="2600"/>
          </a:p>
          <a:p>
            <a:pPr marL="0" indent="0">
              <a:buNone/>
            </a:pPr>
            <a:r>
              <a:rPr lang="it-IT" sz="2200" b="1"/>
              <a:t>Exemples</a:t>
            </a:r>
            <a:r>
              <a:rPr lang="it-IT" sz="2600"/>
              <a:t> 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200"/>
              <a:t>Il </a:t>
            </a:r>
            <a:r>
              <a:rPr lang="it-IT" sz="2200">
                <a:solidFill>
                  <a:srgbClr val="FF0000"/>
                </a:solidFill>
              </a:rPr>
              <a:t>est en train de </a:t>
            </a:r>
            <a:r>
              <a:rPr lang="it-IT" sz="2200" b="1"/>
              <a:t>rédiger</a:t>
            </a:r>
            <a:r>
              <a:rPr lang="it-IT" sz="2200"/>
              <a:t> le rapport pour la réunion de demain.</a:t>
            </a:r>
          </a:p>
          <a:p>
            <a:pPr marL="0" indent="0">
              <a:buNone/>
            </a:pPr>
            <a:endParaRPr lang="it-IT" sz="2200"/>
          </a:p>
          <a:p>
            <a:r>
              <a:rPr lang="it-IT" sz="1800" b="1"/>
              <a:t>Remarque</a:t>
            </a:r>
            <a:r>
              <a:rPr lang="it-IT" sz="1800"/>
              <a:t> : équivaut au présent progressif italien </a:t>
            </a:r>
            <a:r>
              <a:rPr lang="it-IT" sz="1800" i="1"/>
              <a:t>stare</a:t>
            </a:r>
            <a:r>
              <a:rPr lang="it-IT" sz="1800"/>
              <a:t> + gérondif</a:t>
            </a:r>
          </a:p>
          <a:p>
            <a:r>
              <a:rPr lang="fr-FR" sz="1800">
                <a:solidFill>
                  <a:srgbClr val="FF0000"/>
                </a:solidFill>
              </a:rPr>
              <a:t>être en train de </a:t>
            </a:r>
            <a:r>
              <a:rPr lang="fr-FR" sz="1800"/>
              <a:t>n’est pas à proprement parler un semi-auxiliaire, mais une locution verbale.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6CB63A-54C3-4319-955C-7947EAD1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70DB0CF-67E3-49B8-89D8-23345D718443}"/>
              </a:ext>
            </a:extLst>
          </p:cNvPr>
          <p:cNvSpPr/>
          <p:nvPr/>
        </p:nvSpPr>
        <p:spPr>
          <a:xfrm>
            <a:off x="3036163" y="2601157"/>
            <a:ext cx="6036816" cy="949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A93B2-0043-4599-BB48-58C26F2D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it-IT" sz="4000"/>
              <a:t>Le futur proche</a:t>
            </a:r>
            <a:endParaRPr lang="fr-FR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1144EB-B86E-4266-9FF3-279C8B00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417042" cy="2852691"/>
          </a:xfrm>
        </p:spPr>
        <p:txBody>
          <a:bodyPr>
            <a:normAutofit/>
          </a:bodyPr>
          <a:lstStyle/>
          <a:p>
            <a:r>
              <a:rPr lang="it-IT" sz="2000" b="1"/>
              <a:t>Formation</a:t>
            </a:r>
            <a:r>
              <a:rPr lang="it-IT" sz="2000"/>
              <a:t> :</a:t>
            </a:r>
          </a:p>
          <a:p>
            <a:pPr marL="0" indent="0">
              <a:buNone/>
            </a:pPr>
            <a:r>
              <a:rPr lang="it-IT" sz="2000">
                <a:solidFill>
                  <a:srgbClr val="FF0000"/>
                </a:solidFill>
              </a:rPr>
              <a:t>Aller (conjugué) </a:t>
            </a:r>
            <a:r>
              <a:rPr lang="it-IT" sz="2000"/>
              <a:t>+ </a:t>
            </a:r>
            <a:r>
              <a:rPr lang="it-IT" sz="2000" b="1"/>
              <a:t>infinitif</a:t>
            </a:r>
          </a:p>
          <a:p>
            <a:pPr marL="0" indent="0">
              <a:buNone/>
            </a:pPr>
            <a:endParaRPr lang="it-IT" sz="2000"/>
          </a:p>
          <a:p>
            <a:r>
              <a:rPr lang="it-IT" sz="2000" b="1"/>
              <a:t>Exemples</a:t>
            </a:r>
          </a:p>
          <a:p>
            <a:pPr marL="0" indent="0">
              <a:buNone/>
            </a:pPr>
            <a:r>
              <a:rPr lang="it-IT" sz="2000"/>
              <a:t>Futur simple : tu </a:t>
            </a:r>
            <a:r>
              <a:rPr lang="it-IT" sz="2000">
                <a:solidFill>
                  <a:srgbClr val="FF0000"/>
                </a:solidFill>
              </a:rPr>
              <a:t>verras</a:t>
            </a:r>
          </a:p>
          <a:p>
            <a:pPr marL="0" indent="0">
              <a:buNone/>
            </a:pPr>
            <a:r>
              <a:rPr lang="it-IT" sz="2000"/>
              <a:t>Futur proche : tu </a:t>
            </a:r>
            <a:r>
              <a:rPr lang="it-IT" sz="2000">
                <a:solidFill>
                  <a:srgbClr val="FF0000"/>
                </a:solidFill>
              </a:rPr>
              <a:t>vas </a:t>
            </a:r>
            <a:r>
              <a:rPr lang="it-IT" sz="2000" b="1"/>
              <a:t>voir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B3D09C-8E74-4A99-A915-604F588B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00" y="6337877"/>
            <a:ext cx="4114800" cy="365125"/>
          </a:xfrm>
        </p:spPr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7B4ED7-93E7-431E-9540-F45FF37D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48" y="2316241"/>
            <a:ext cx="6076434" cy="2773418"/>
          </a:xfrm>
          <a:prstGeom prst="rect">
            <a:avLst/>
          </a:prstGeom>
          <a:effectLst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C1C4C6-D1E8-4CEA-98A8-008F6B804060}"/>
              </a:ext>
            </a:extLst>
          </p:cNvPr>
          <p:cNvSpPr txBox="1"/>
          <p:nvPr/>
        </p:nvSpPr>
        <p:spPr>
          <a:xfrm>
            <a:off x="5353169" y="1091084"/>
            <a:ext cx="54626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/>
              <a:t>Emploi</a:t>
            </a:r>
            <a:r>
              <a:rPr lang="it-IT" sz="1800"/>
              <a:t> </a:t>
            </a:r>
            <a:endParaRPr lang="it-IT"/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Le futur proche est plus fréquent à l’oral et le futur simple à l’écrit.</a:t>
            </a:r>
          </a:p>
        </p:txBody>
      </p:sp>
      <p:sp>
        <p:nvSpPr>
          <p:cNvPr id="7" name="Cornice 6">
            <a:extLst>
              <a:ext uri="{FF2B5EF4-FFF2-40B4-BE49-F238E27FC236}">
                <a16:creationId xmlns:a16="http://schemas.microsoft.com/office/drawing/2014/main" id="{995E57FC-8581-49DA-8297-73964FABFAEB}"/>
              </a:ext>
            </a:extLst>
          </p:cNvPr>
          <p:cNvSpPr/>
          <p:nvPr/>
        </p:nvSpPr>
        <p:spPr>
          <a:xfrm>
            <a:off x="4535053" y="193965"/>
            <a:ext cx="7527637" cy="5892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6A339-043F-4315-8166-47B9561A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passé récent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E86B72-56DF-40CD-9D79-3F6BE2965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Indique une action qui s’est à peine terminée</a:t>
            </a:r>
          </a:p>
          <a:p>
            <a:r>
              <a:rPr lang="it-IT"/>
              <a:t>Formation :</a:t>
            </a:r>
          </a:p>
          <a:p>
            <a:pPr marL="0" indent="0" algn="ctr">
              <a:buNone/>
            </a:pPr>
            <a:r>
              <a:rPr lang="it-IT"/>
              <a:t>Sujet   +   </a:t>
            </a:r>
            <a:r>
              <a:rPr lang="it-IT">
                <a:solidFill>
                  <a:srgbClr val="FF0000"/>
                </a:solidFill>
              </a:rPr>
              <a:t>venir de / d’    </a:t>
            </a:r>
            <a:r>
              <a:rPr lang="it-IT"/>
              <a:t>+   </a:t>
            </a:r>
            <a:r>
              <a:rPr lang="it-IT" b="1"/>
              <a:t>infinitif</a:t>
            </a:r>
          </a:p>
          <a:p>
            <a:pPr marL="0" indent="0">
              <a:buNone/>
            </a:pPr>
            <a:endParaRPr lang="it-IT" sz="2200" b="1"/>
          </a:p>
          <a:p>
            <a:pPr marL="0" indent="0">
              <a:buNone/>
            </a:pPr>
            <a:r>
              <a:rPr lang="it-IT" sz="2200" b="1"/>
              <a:t>Exemples</a:t>
            </a:r>
            <a:r>
              <a:rPr lang="it-IT"/>
              <a:t> :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000"/>
              <a:t>Il n’est pas là, il </a:t>
            </a:r>
            <a:r>
              <a:rPr lang="it-IT" sz="2000">
                <a:solidFill>
                  <a:srgbClr val="FF0000"/>
                </a:solidFill>
              </a:rPr>
              <a:t>vient de </a:t>
            </a:r>
            <a:r>
              <a:rPr lang="it-IT" sz="2000" b="1"/>
              <a:t>sortir</a:t>
            </a:r>
            <a:r>
              <a:rPr lang="it-IT" sz="2000"/>
              <a:t>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it-IT" sz="2000"/>
              <a:t>Ce n’est pas la peine de téléphoner à Martin. Je </a:t>
            </a:r>
            <a:r>
              <a:rPr lang="it-IT" sz="2000">
                <a:solidFill>
                  <a:srgbClr val="FF0000"/>
                </a:solidFill>
              </a:rPr>
              <a:t>viens de </a:t>
            </a:r>
            <a:r>
              <a:rPr lang="it-IT" sz="2000">
                <a:solidFill>
                  <a:srgbClr val="00B0F0"/>
                </a:solidFill>
              </a:rPr>
              <a:t>l’</a:t>
            </a:r>
            <a:r>
              <a:rPr lang="it-IT" sz="2000" b="1"/>
              <a:t>appeler</a:t>
            </a:r>
            <a:r>
              <a:rPr lang="it-IT" sz="2000"/>
              <a:t> et ça ne répondait pas.</a:t>
            </a:r>
          </a:p>
          <a:p>
            <a:pPr marL="0" indent="0">
              <a:buNone/>
            </a:pPr>
            <a:endParaRPr lang="it-IT" sz="2400" b="1"/>
          </a:p>
          <a:p>
            <a:pPr marL="0" indent="0">
              <a:buNone/>
            </a:pPr>
            <a:r>
              <a:rPr lang="it-IT" sz="2000" b="1"/>
              <a:t>Rappel</a:t>
            </a:r>
            <a:r>
              <a:rPr lang="it-IT" sz="2000"/>
              <a:t> : présent du verbe </a:t>
            </a:r>
            <a:r>
              <a:rPr lang="it-IT" sz="2000">
                <a:solidFill>
                  <a:srgbClr val="FF0000"/>
                </a:solidFill>
              </a:rPr>
              <a:t>venir</a:t>
            </a:r>
            <a:r>
              <a:rPr lang="it-IT" sz="2000"/>
              <a:t> </a:t>
            </a:r>
            <a:r>
              <a:rPr lang="it-IT" sz="1600"/>
              <a:t>→</a:t>
            </a:r>
            <a:r>
              <a:rPr lang="it-IT" sz="2000"/>
              <a:t> je viens, tu viens, il vient, nous venons, vous venez, ils viennent.</a:t>
            </a:r>
          </a:p>
          <a:p>
            <a:pPr marL="0" indent="0">
              <a:buNone/>
            </a:pPr>
            <a:endParaRPr lang="fr-FR" sz="220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994683-1A2E-469E-8730-36885D9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F363296-4109-44A8-9317-AFEE7387ADFB}"/>
              </a:ext>
            </a:extLst>
          </p:cNvPr>
          <p:cNvSpPr/>
          <p:nvPr/>
        </p:nvSpPr>
        <p:spPr>
          <a:xfrm>
            <a:off x="3293616" y="2654423"/>
            <a:ext cx="5770485" cy="985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191BC-61E4-424B-A12C-9B54BE92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Remarques sur le futur proche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20470-E84C-443A-BCD1-8A2EBD5B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8564" cy="4351338"/>
          </a:xfrm>
        </p:spPr>
        <p:txBody>
          <a:bodyPr>
            <a:normAutofit fontScale="92500" lnSpcReduction="10000"/>
          </a:bodyPr>
          <a:lstStyle/>
          <a:p>
            <a:r>
              <a:rPr lang="it-IT"/>
              <a:t>Les semi-auxiliaires et locution verbale </a:t>
            </a:r>
            <a:r>
              <a:rPr lang="it-IT" b="1"/>
              <a:t>être en train de</a:t>
            </a:r>
            <a:r>
              <a:rPr lang="it-IT"/>
              <a:t>, </a:t>
            </a:r>
            <a:r>
              <a:rPr lang="it-IT" b="1"/>
              <a:t>aller </a:t>
            </a:r>
            <a:r>
              <a:rPr lang="it-IT"/>
              <a:t>et</a:t>
            </a:r>
            <a:r>
              <a:rPr lang="it-IT" b="1"/>
              <a:t> venir</a:t>
            </a:r>
            <a:r>
              <a:rPr lang="it-IT"/>
              <a:t> dans les périphrases verbales peuvent être conjugués à l’imparfait :</a:t>
            </a:r>
          </a:p>
          <a:p>
            <a:pPr marL="457200" lvl="1" indent="0">
              <a:buNone/>
            </a:pPr>
            <a:r>
              <a:rPr lang="it-IT"/>
              <a:t>Exemple : Elle lui a dit qu’elle </a:t>
            </a:r>
            <a:r>
              <a:rPr lang="it-IT">
                <a:solidFill>
                  <a:srgbClr val="FF0000"/>
                </a:solidFill>
              </a:rPr>
              <a:t>allait</a:t>
            </a:r>
            <a:r>
              <a:rPr lang="it-IT"/>
              <a:t> </a:t>
            </a:r>
            <a:r>
              <a:rPr lang="it-IT" b="1"/>
              <a:t>dîner</a:t>
            </a:r>
            <a:r>
              <a:rPr lang="it-IT"/>
              <a:t> chez ses parents.</a:t>
            </a:r>
          </a:p>
          <a:p>
            <a:pPr marL="457200" lvl="1" indent="0">
              <a:buNone/>
            </a:pPr>
            <a:r>
              <a:rPr lang="it-IT"/>
              <a:t>	           Hier, à cette heure-ci, j’</a:t>
            </a:r>
            <a:r>
              <a:rPr lang="it-IT">
                <a:solidFill>
                  <a:srgbClr val="FF0000"/>
                </a:solidFill>
              </a:rPr>
              <a:t>étais</a:t>
            </a:r>
            <a:r>
              <a:rPr lang="it-IT"/>
              <a:t> </a:t>
            </a:r>
            <a:r>
              <a:rPr lang="it-IT">
                <a:solidFill>
                  <a:srgbClr val="FF0000"/>
                </a:solidFill>
              </a:rPr>
              <a:t>en train de </a:t>
            </a:r>
            <a:r>
              <a:rPr lang="it-IT" b="1">
                <a:solidFill>
                  <a:schemeClr val="tx2"/>
                </a:solidFill>
              </a:rPr>
              <a:t>déjeuner</a:t>
            </a:r>
            <a:r>
              <a:rPr lang="it-IT"/>
              <a:t>.</a:t>
            </a:r>
          </a:p>
          <a:p>
            <a:pPr marL="457200" lvl="1" indent="0">
              <a:buNone/>
            </a:pPr>
            <a:endParaRPr lang="it-IT"/>
          </a:p>
          <a:p>
            <a:r>
              <a:rPr lang="it-IT"/>
              <a:t>Forme négative :</a:t>
            </a:r>
          </a:p>
          <a:p>
            <a:pPr marL="457200" lvl="1" indent="0">
              <a:buNone/>
            </a:pPr>
            <a:r>
              <a:rPr lang="it-IT"/>
              <a:t>Exemple : Je </a:t>
            </a:r>
            <a:r>
              <a:rPr lang="it-IT" b="1"/>
              <a:t>vais</a:t>
            </a:r>
            <a:r>
              <a:rPr lang="it-IT"/>
              <a:t> </a:t>
            </a:r>
            <a:r>
              <a:rPr lang="it-IT" b="1"/>
              <a:t>faire</a:t>
            </a:r>
            <a:r>
              <a:rPr lang="it-IT"/>
              <a:t> les courses </a:t>
            </a:r>
            <a:r>
              <a:rPr lang="it-IT" sz="1900"/>
              <a:t>→</a:t>
            </a:r>
            <a:r>
              <a:rPr lang="it-IT"/>
              <a:t> Je </a:t>
            </a:r>
            <a:r>
              <a:rPr lang="it-IT">
                <a:solidFill>
                  <a:srgbClr val="0070C0"/>
                </a:solidFill>
              </a:rPr>
              <a:t>ne</a:t>
            </a:r>
            <a:r>
              <a:rPr lang="it-IT"/>
              <a:t> </a:t>
            </a:r>
            <a:r>
              <a:rPr lang="it-IT" b="1"/>
              <a:t>vais</a:t>
            </a:r>
            <a:r>
              <a:rPr lang="it-IT"/>
              <a:t> </a:t>
            </a:r>
            <a:r>
              <a:rPr lang="it-IT">
                <a:solidFill>
                  <a:srgbClr val="0070C0"/>
                </a:solidFill>
              </a:rPr>
              <a:t>pas</a:t>
            </a:r>
            <a:r>
              <a:rPr lang="it-IT"/>
              <a:t> </a:t>
            </a:r>
            <a:r>
              <a:rPr lang="it-IT" b="1"/>
              <a:t>faire</a:t>
            </a:r>
            <a:r>
              <a:rPr lang="it-IT"/>
              <a:t> </a:t>
            </a:r>
            <a:r>
              <a:rPr lang="it-IT" u="sng"/>
              <a:t>les courses</a:t>
            </a:r>
            <a:r>
              <a:rPr lang="it-IT"/>
              <a:t>.</a:t>
            </a:r>
          </a:p>
          <a:p>
            <a:pPr marL="457200" lvl="1" indent="0">
              <a:buNone/>
            </a:pPr>
            <a:endParaRPr lang="it-IT"/>
          </a:p>
          <a:p>
            <a:r>
              <a:rPr lang="it-IT"/>
              <a:t>Les compléments dépendent toujours de l’infinitif :</a:t>
            </a:r>
          </a:p>
          <a:p>
            <a:pPr marL="0" indent="0">
              <a:buNone/>
            </a:pPr>
            <a:r>
              <a:rPr lang="it-IT" sz="2400"/>
              <a:t>Exemples :</a:t>
            </a:r>
          </a:p>
          <a:p>
            <a:pPr marL="457200" lvl="1" indent="0">
              <a:buNone/>
            </a:pPr>
            <a:r>
              <a:rPr lang="it-IT"/>
              <a:t>Je </a:t>
            </a:r>
            <a:r>
              <a:rPr lang="it-IT" b="1"/>
              <a:t>vais faire </a:t>
            </a:r>
            <a:r>
              <a:rPr lang="it-IT" u="sng"/>
              <a:t>les courses</a:t>
            </a:r>
            <a:r>
              <a:rPr lang="it-IT" sz="1900"/>
              <a:t> → </a:t>
            </a:r>
            <a:r>
              <a:rPr lang="it-IT"/>
              <a:t>Je </a:t>
            </a:r>
            <a:r>
              <a:rPr lang="it-IT" b="1"/>
              <a:t>vais</a:t>
            </a:r>
            <a:r>
              <a:rPr lang="it-IT"/>
              <a:t> </a:t>
            </a:r>
            <a:r>
              <a:rPr lang="it-IT" u="sng">
                <a:solidFill>
                  <a:schemeClr val="accent5">
                    <a:lumMod val="75000"/>
                  </a:schemeClr>
                </a:solidFill>
              </a:rPr>
              <a:t>les</a:t>
            </a:r>
            <a:r>
              <a:rPr lang="it-IT"/>
              <a:t> </a:t>
            </a:r>
            <a:r>
              <a:rPr lang="it-IT" b="1"/>
              <a:t>faire </a:t>
            </a:r>
            <a:r>
              <a:rPr lang="it-IT" sz="1900"/>
              <a:t>→</a:t>
            </a:r>
            <a:r>
              <a:rPr lang="it-IT"/>
              <a:t> je </a:t>
            </a:r>
            <a:r>
              <a:rPr lang="it-IT">
                <a:solidFill>
                  <a:srgbClr val="0070C0"/>
                </a:solidFill>
              </a:rPr>
              <a:t>ne</a:t>
            </a:r>
            <a:r>
              <a:rPr lang="it-IT"/>
              <a:t> </a:t>
            </a:r>
            <a:r>
              <a:rPr lang="it-IT" b="1"/>
              <a:t>vais</a:t>
            </a:r>
            <a:r>
              <a:rPr lang="it-IT"/>
              <a:t> </a:t>
            </a:r>
            <a:r>
              <a:rPr lang="it-IT">
                <a:solidFill>
                  <a:srgbClr val="0070C0"/>
                </a:solidFill>
              </a:rPr>
              <a:t>pas </a:t>
            </a:r>
            <a:r>
              <a:rPr lang="it-IT" u="sng"/>
              <a:t>les</a:t>
            </a:r>
            <a:r>
              <a:rPr lang="it-IT"/>
              <a:t> </a:t>
            </a:r>
            <a:r>
              <a:rPr lang="it-IT" b="1"/>
              <a:t>faire.</a:t>
            </a:r>
          </a:p>
          <a:p>
            <a:pPr marL="457200" lvl="1" indent="0">
              <a:buNone/>
            </a:pPr>
            <a:r>
              <a:rPr lang="fr-FR"/>
              <a:t>Vous aurez </a:t>
            </a:r>
            <a:r>
              <a:rPr lang="fr-FR" u="sng"/>
              <a:t>ce rapport </a:t>
            </a:r>
            <a:r>
              <a:rPr lang="fr-FR"/>
              <a:t>pour demain ; il </a:t>
            </a:r>
            <a:r>
              <a:rPr lang="fr-FR" b="1"/>
              <a:t>est en train de </a:t>
            </a:r>
            <a:r>
              <a:rPr lang="fr-FR" u="sng"/>
              <a:t>le</a:t>
            </a:r>
            <a:r>
              <a:rPr lang="fr-FR"/>
              <a:t> rédiger.</a:t>
            </a:r>
          </a:p>
          <a:p>
            <a:pPr marL="457200" lvl="1" indent="0">
              <a:buNone/>
            </a:pP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94050-28E2-4178-A043-0EB60D37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61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C2245-57A1-4CB2-9768-EC6E6B26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33264" cy="842238"/>
          </a:xfrm>
        </p:spPr>
        <p:txBody>
          <a:bodyPr>
            <a:normAutofit/>
          </a:bodyPr>
          <a:lstStyle/>
          <a:p>
            <a:r>
              <a:rPr lang="it-IT" sz="2400"/>
              <a:t>Exercice</a:t>
            </a:r>
            <a:endParaRPr lang="fr-FR" sz="2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B183AE-CE60-41B0-94F1-7E1D063F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364"/>
            <a:ext cx="10515600" cy="49695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/>
              <a:t>Passé récent ou futur proche? Complétez les phrases suivantes en utilisant </a:t>
            </a:r>
            <a:r>
              <a:rPr lang="fr-FR" b="1" i="1"/>
              <a:t>aller</a:t>
            </a:r>
            <a:r>
              <a:rPr lang="fr-FR" b="1"/>
              <a:t> ou </a:t>
            </a:r>
            <a:r>
              <a:rPr lang="fr-FR" b="1" i="1"/>
              <a:t>venir de </a:t>
            </a:r>
            <a:r>
              <a:rPr lang="fr-FR" b="1"/>
              <a:t>conjugués à la forme correcte.</a:t>
            </a:r>
          </a:p>
          <a:p>
            <a:r>
              <a:rPr lang="fr-FR"/>
              <a:t>Attends deux secondes ! Je …………. vérifier que je n’ai rien oublié. </a:t>
            </a:r>
          </a:p>
          <a:p>
            <a:r>
              <a:rPr lang="fr-FR"/>
              <a:t>Attends deux secondes ! Je </a:t>
            </a:r>
            <a:r>
              <a:rPr lang="fr-FR">
                <a:solidFill>
                  <a:srgbClr val="FF0000"/>
                </a:solidFill>
              </a:rPr>
              <a:t>vais</a:t>
            </a:r>
            <a:r>
              <a:rPr lang="fr-FR"/>
              <a:t> vérifier que je n’ai rien oublié</a:t>
            </a:r>
          </a:p>
          <a:p>
            <a:r>
              <a:rPr lang="fr-FR"/>
              <a:t>Michel ? Nous ……………. le voir. Il ne m’a pas paru en forme.</a:t>
            </a:r>
          </a:p>
          <a:p>
            <a:r>
              <a:rPr lang="fr-FR"/>
              <a:t>Michel ? Nous </a:t>
            </a:r>
            <a:r>
              <a:rPr lang="fr-FR">
                <a:solidFill>
                  <a:srgbClr val="FF0000"/>
                </a:solidFill>
              </a:rPr>
              <a:t>venons de</a:t>
            </a:r>
            <a:r>
              <a:rPr lang="fr-FR"/>
              <a:t> le voir. Il ne m’a pas paru en forme.</a:t>
            </a:r>
          </a:p>
          <a:p>
            <a:r>
              <a:rPr lang="fr-FR"/>
              <a:t>Ils …………. rentrer de La Baule, ça doit faire deux jours. </a:t>
            </a:r>
          </a:p>
          <a:p>
            <a:r>
              <a:rPr lang="fr-FR"/>
              <a:t>Ils </a:t>
            </a:r>
            <a:r>
              <a:rPr lang="fr-FR">
                <a:solidFill>
                  <a:srgbClr val="FF0000"/>
                </a:solidFill>
              </a:rPr>
              <a:t>viennent de</a:t>
            </a:r>
            <a:r>
              <a:rPr lang="fr-FR"/>
              <a:t> rentrer de La Baule, ça doit faire deux jours.</a:t>
            </a:r>
          </a:p>
          <a:p>
            <a:r>
              <a:rPr lang="fr-FR"/>
              <a:t>Tu …………. avoir deux mois de vacances et tu es fatigué? </a:t>
            </a:r>
          </a:p>
          <a:p>
            <a:r>
              <a:rPr lang="fr-FR"/>
              <a:t>Tu </a:t>
            </a:r>
            <a:r>
              <a:rPr lang="fr-FR">
                <a:solidFill>
                  <a:srgbClr val="FF0000"/>
                </a:solidFill>
              </a:rPr>
              <a:t>viens d’</a:t>
            </a:r>
            <a:r>
              <a:rPr lang="fr-FR"/>
              <a:t>avoir deux mois de vacances et tu es fatigué?</a:t>
            </a:r>
          </a:p>
          <a:p>
            <a:r>
              <a:rPr lang="fr-FR"/>
              <a:t>Je …………. vous quitter, j’ai un autre rendez-vous. </a:t>
            </a:r>
          </a:p>
          <a:p>
            <a:r>
              <a:rPr lang="fr-FR"/>
              <a:t>Je </a:t>
            </a:r>
            <a:r>
              <a:rPr lang="fr-FR">
                <a:solidFill>
                  <a:srgbClr val="FF0000"/>
                </a:solidFill>
              </a:rPr>
              <a:t>vais</a:t>
            </a:r>
            <a:r>
              <a:rPr lang="fr-FR"/>
              <a:t> vous quitter, j’ai un autre rendez-vous.</a:t>
            </a:r>
          </a:p>
          <a:p>
            <a:r>
              <a:rPr lang="fr-FR"/>
              <a:t>Nous …………. conclure un accord avec cette société. Elle a semblé satisfaite. </a:t>
            </a:r>
          </a:p>
          <a:p>
            <a:r>
              <a:rPr lang="fr-FR"/>
              <a:t>Nous </a:t>
            </a:r>
            <a:r>
              <a:rPr lang="fr-FR">
                <a:solidFill>
                  <a:srgbClr val="FF0000"/>
                </a:solidFill>
              </a:rPr>
              <a:t>venons de</a:t>
            </a:r>
            <a:r>
              <a:rPr lang="fr-FR"/>
              <a:t> conclure un accord avec cette société. Elle a semblé satisfaite.</a:t>
            </a:r>
          </a:p>
          <a:p>
            <a:r>
              <a:rPr lang="fr-FR"/>
              <a:t>Amélie et Lucien …………. bientôt se marier. </a:t>
            </a:r>
          </a:p>
          <a:p>
            <a:r>
              <a:rPr lang="fr-FR"/>
              <a:t>Amélie et Lucien </a:t>
            </a:r>
            <a:r>
              <a:rPr lang="fr-FR">
                <a:solidFill>
                  <a:srgbClr val="FF0000"/>
                </a:solidFill>
              </a:rPr>
              <a:t>vont</a:t>
            </a:r>
            <a:r>
              <a:rPr lang="fr-FR"/>
              <a:t> bientôt se marier.</a:t>
            </a:r>
          </a:p>
          <a:p>
            <a:r>
              <a:rPr lang="fr-FR"/>
              <a:t>Tu me dis que tu …………. arriver et que tu …………. déjà repartir! </a:t>
            </a:r>
          </a:p>
          <a:p>
            <a:r>
              <a:rPr lang="fr-FR"/>
              <a:t>Tu me dis que tu </a:t>
            </a:r>
            <a:r>
              <a:rPr lang="fr-FR">
                <a:solidFill>
                  <a:srgbClr val="FF0000"/>
                </a:solidFill>
              </a:rPr>
              <a:t>viens d’</a:t>
            </a:r>
            <a:r>
              <a:rPr lang="fr-FR"/>
              <a:t>arriver et que tu </a:t>
            </a:r>
            <a:r>
              <a:rPr lang="fr-FR">
                <a:solidFill>
                  <a:srgbClr val="FF0000"/>
                </a:solidFill>
              </a:rPr>
              <a:t>vas</a:t>
            </a:r>
            <a:r>
              <a:rPr lang="fr-FR"/>
              <a:t> déjà repartir!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6F9EEC-CEFE-401B-8C46-859458CD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2022-2023 - Primo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6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4738</TotalTime>
  <Words>734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Les périphrases verbales</vt:lpstr>
      <vt:lpstr>Définition</vt:lpstr>
      <vt:lpstr>Les périphrases temporelles</vt:lpstr>
      <vt:lpstr>Le présent progressif (ou en action)</vt:lpstr>
      <vt:lpstr>Le futur proche</vt:lpstr>
      <vt:lpstr>Le passé récent</vt:lpstr>
      <vt:lpstr>Remarques sur le futur proche</vt:lpstr>
      <vt:lpstr>Exercice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périphrases verbales</dc:title>
  <dc:creator>laura.kreyder@unimib.it</dc:creator>
  <cp:lastModifiedBy>laura.kreyder@unimib.it</cp:lastModifiedBy>
  <cp:revision>13</cp:revision>
  <dcterms:created xsi:type="dcterms:W3CDTF">2020-12-19T22:12:43Z</dcterms:created>
  <dcterms:modified xsi:type="dcterms:W3CDTF">2023-01-10T16:39:50Z</dcterms:modified>
</cp:coreProperties>
</file>