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71" r:id="rId5"/>
    <p:sldId id="262" r:id="rId6"/>
    <p:sldId id="263" r:id="rId7"/>
    <p:sldId id="264" r:id="rId8"/>
    <p:sldId id="265" r:id="rId9"/>
    <p:sldId id="267" r:id="rId10"/>
    <p:sldId id="27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8313-83DD-4400-B4A1-F01AEF84805B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64A21-3EB3-4861-8E24-47C77659DE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8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48A89-9387-450C-8B1B-E9D64C2E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8A9C7E-0640-439E-92D6-EBCB2847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4FAC19-7381-44E5-A355-7C56CF66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7046-7011-4145-8E3D-9CE747AAB1CB}" type="datetime1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D0ED1D-F868-460D-A817-99C2BE29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56FFB5-299E-4EF5-9B01-C0B22887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20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E1D5A-9D26-4D7A-9D80-62F6068D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9BAC9F-60B4-4206-9612-39C50D4A0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6501ED-40FD-4525-90DA-DF0EC602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C43-970B-4C91-9FB9-10E7C0BE9D20}" type="datetime1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44417-E506-46C0-B643-A43B4445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D3E281-12D8-4009-BC40-010A9C61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80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AD570F-93C7-414B-A0F7-9AD18993C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4958FC-92AC-4B58-BD1B-AE5902FF9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5B65AC-FC52-4B5E-B5B2-A1A34E4F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2061-033F-4487-B874-D733F8BA0039}" type="datetime1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8FCF6-0C59-43D4-8A8B-458D1E1F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0771C-D475-491F-954F-C725B8D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2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654AB-493B-44C2-9E96-B97CFA22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06E452-24F9-4291-BACC-2BBA2BCF2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81F37-EAD5-4351-897A-874184AC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A3DA-DFD0-487B-89DA-716874EA7A47}" type="datetime1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8D05E4-64DC-4689-9F1F-427FA3EF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1A6BF5-388E-41A6-8322-665AD377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A965E-1B31-4900-8060-74F447B5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038328-31C8-451E-BEF9-D3F1B0BA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67597-EFEC-4BA5-A0E9-D28B1EE1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09F5-8EF7-4D0E-8659-82F21EDE54EC}" type="datetime1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70820F-FDD6-46F5-BF92-268457F5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F30296-065E-4591-BAD1-210237A9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9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EA283-9FD9-4DB4-AE97-57F8F368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F56F2A-2208-45AC-B815-54C293DE5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007D80-D157-4891-9F41-1186A5479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EB9621-3818-45EF-8A62-9FC4D728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3A23-D784-4346-9D39-F153ADFB0300}" type="datetime1">
              <a:rPr lang="it-IT" smtClean="0"/>
              <a:t>11/01/2023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136705-F58B-4DF0-A912-E3FFE380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7C9D2-180A-4A0F-A97E-33FA7EEB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54F7C-E695-47B4-BCF5-51BE8AD9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9A710E-C085-4CD6-8B94-8A64E998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BFD4A5-ADCD-4766-B7BE-5510A5252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1F3803-A082-446E-B1CF-D634558FB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3F9C26-B317-47DE-90DF-3171DAC25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3AC3CC2-9310-40ED-9F9C-1D29C6D4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A275-129C-4E3A-B08B-5155D853185C}" type="datetime1">
              <a:rPr lang="it-IT" smtClean="0"/>
              <a:t>11/01/2023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774363-B093-4F86-919A-9EFFED15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A77686-8D33-465C-812E-68AD12E6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45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209CA-418E-4850-A942-771C254F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ED5DFD-F865-4716-962E-C0FC9D35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7852-6C06-4864-8CD2-08557867B897}" type="datetime1">
              <a:rPr lang="it-IT" smtClean="0"/>
              <a:t>11/01/2023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F73E89-EE52-4E9B-86B7-3D153167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423F94-FDF9-4CF4-9E29-B9E16969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9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9E4D37-2863-4EE9-8CCF-8D4D5A39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C049-43B6-4892-86C2-5B31BD3CED4B}" type="datetime1">
              <a:rPr lang="it-IT" smtClean="0"/>
              <a:t>11/01/2023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C325A0-D9F2-4388-AF65-D3376E44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098DCC-D510-4E9A-A1C1-8AD2321C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3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66044-3FB1-4EE1-862E-965DCA8C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395054-8E3E-4D41-ABF1-41BACE33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8B789E-C199-49FF-83A4-1DF79DC0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8FDFAF-DB00-477D-9F84-5C114012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34B1-0AC2-4077-A4F7-5D8D63C9A774}" type="datetime1">
              <a:rPr lang="it-IT" smtClean="0"/>
              <a:t>11/01/2023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B7FC1-837C-42D9-B365-2398B377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634928-08F1-4F4A-9CB5-4FA9502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0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CE76B-4197-4586-9365-17CEF353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C4220D-7049-46A8-82EE-2D0AEDD9D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6B5F87-F41D-44FB-A9D3-A7275D2DE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CD10B1-D4D9-42CF-A724-28A31AC6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3EB-D725-4672-8F67-2ED31FF5A2F1}" type="datetime1">
              <a:rPr lang="it-IT" smtClean="0"/>
              <a:t>11/01/2023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98E245-C828-46DE-B49B-9F504E50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426843-20B3-4CB3-B100-8CE3A0A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21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3E8CEF-9130-44DC-B9C3-23BF134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F9AC9-82E9-4178-9D05-B7C917A5E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DA5831-10D6-4392-BE59-30FACDA61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2E0A-10A4-432E-8C82-53750CC3249C}" type="datetime1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D32EC9-A9C9-4D8C-9303-B13D7FE03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6F116-98A8-49D3-B99A-225DA92AC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2403-86E4-443D-AB65-C47DDF3338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42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E2063-3D81-4E5B-90EC-4BFC11985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387600"/>
          </a:xfrm>
        </p:spPr>
        <p:txBody>
          <a:bodyPr/>
          <a:lstStyle/>
          <a:p>
            <a:r>
              <a:rPr lang="it-IT"/>
              <a:t>La part du nucléaire </a:t>
            </a:r>
            <a:br>
              <a:rPr lang="it-IT"/>
            </a:br>
            <a:r>
              <a:rPr lang="it-IT"/>
              <a:t>en France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D41DB9-FBE9-4BF5-BAD3-35F1C124970E}"/>
              </a:ext>
            </a:extLst>
          </p:cNvPr>
          <p:cNvSpPr txBox="1"/>
          <p:nvPr/>
        </p:nvSpPr>
        <p:spPr>
          <a:xfrm>
            <a:off x="4174836" y="4451927"/>
            <a:ext cx="419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latin typeface="+mj-lt"/>
              </a:rPr>
              <a:t>2015-2020</a:t>
            </a:r>
            <a:endParaRPr lang="fr-FR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4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19D89E-19C3-420D-B45A-843AD57C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28" y="511749"/>
            <a:ext cx="7286486" cy="58345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43BE06-3022-48C2-91A5-9E49709E400F}"/>
              </a:ext>
            </a:extLst>
          </p:cNvPr>
          <p:cNvSpPr txBox="1"/>
          <p:nvPr/>
        </p:nvSpPr>
        <p:spPr>
          <a:xfrm>
            <a:off x="1123788" y="764969"/>
            <a:ext cx="294338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Environnemental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ambientale</a:t>
            </a:r>
          </a:p>
          <a:p>
            <a:endParaRPr lang="it-IT" sz="11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>
                <a:solidFill>
                  <a:srgbClr val="202122"/>
                </a:solidFill>
                <a:latin typeface="Arial" panose="020B0604020202020204" pitchFamily="34" charset="0"/>
              </a:rPr>
              <a:t>Dérèglement climatique</a:t>
            </a:r>
            <a:r>
              <a:rPr lang="it-IT" sz="1100">
                <a:solidFill>
                  <a:srgbClr val="202122"/>
                </a:solidFill>
                <a:latin typeface="Arial" panose="020B0604020202020204" pitchFamily="34" charset="0"/>
              </a:rPr>
              <a:t>: cambiamento climatico</a:t>
            </a:r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>
                <a:solidFill>
                  <a:srgbClr val="202122"/>
                </a:solidFill>
                <a:latin typeface="Arial" panose="020B0604020202020204" pitchFamily="34" charset="0"/>
              </a:rPr>
              <a:t>Liée</a:t>
            </a:r>
            <a:r>
              <a:rPr lang="it-IT" sz="1100">
                <a:solidFill>
                  <a:srgbClr val="202122"/>
                </a:solidFill>
                <a:latin typeface="Arial" panose="020B0604020202020204" pitchFamily="34" charset="0"/>
              </a:rPr>
              <a:t>: legata</a:t>
            </a:r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>
                <a:solidFill>
                  <a:srgbClr val="202122"/>
                </a:solidFill>
                <a:latin typeface="Arial" panose="020B0604020202020204" pitchFamily="34" charset="0"/>
              </a:rPr>
              <a:t>Pollution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: inquinamento</a:t>
            </a: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>
                <a:solidFill>
                  <a:srgbClr val="202122"/>
                </a:solidFill>
                <a:latin typeface="Arial" panose="020B0604020202020204" pitchFamily="34" charset="0"/>
              </a:rPr>
              <a:t>Près de</a:t>
            </a:r>
            <a:r>
              <a:rPr lang="it-IT" sz="1100">
                <a:solidFill>
                  <a:srgbClr val="202122"/>
                </a:solidFill>
                <a:latin typeface="Arial" panose="020B0604020202020204" pitchFamily="34" charset="0"/>
              </a:rPr>
              <a:t>: quasi</a:t>
            </a:r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Dangerosité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: pericolosità</a:t>
            </a: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Avoir</a:t>
            </a:r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 le sentiment 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= </a:t>
            </a:r>
            <a:r>
              <a:rPr lang="it-IT" sz="1100" dirty="0" err="1">
                <a:solidFill>
                  <a:srgbClr val="202122"/>
                </a:solidFill>
                <a:latin typeface="Arial" panose="020B0604020202020204" pitchFamily="34" charset="0"/>
              </a:rPr>
              <a:t>avoir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202122"/>
                </a:solidFill>
                <a:latin typeface="Arial" panose="020B0604020202020204" pitchFamily="34" charset="0"/>
              </a:rPr>
              <a:t>l’impression</a:t>
            </a:r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Davantage</a:t>
            </a:r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 … </a:t>
            </a:r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que</a:t>
            </a:r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= plus … </a:t>
            </a:r>
            <a:r>
              <a:rPr lang="it-IT" sz="1100" dirty="0" err="1">
                <a:solidFill>
                  <a:srgbClr val="202122"/>
                </a:solidFill>
                <a:latin typeface="Arial" panose="020B0604020202020204" pitchFamily="34" charset="0"/>
              </a:rPr>
              <a:t>que</a:t>
            </a:r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Avoir</a:t>
            </a:r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du</a:t>
            </a:r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 mal à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: fare fatica a</a:t>
            </a:r>
          </a:p>
          <a:p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Que</a:t>
            </a:r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 ce </a:t>
            </a:r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soit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: che sia, sia</a:t>
            </a:r>
          </a:p>
          <a:p>
            <a:r>
              <a:rPr lang="it-IT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Progresser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: progredire</a:t>
            </a:r>
          </a:p>
          <a:p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7D038DE-CFCA-40DF-9003-2AB9DFEB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174600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1BBFEFD-E2CC-4ED7-8771-88F5C76CE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2" t="-1022" r="-259" b="62452"/>
          <a:stretch/>
        </p:blipFill>
        <p:spPr>
          <a:xfrm>
            <a:off x="3122033" y="536497"/>
            <a:ext cx="7841298" cy="53929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8388DE-6422-41DF-9F44-1A7F0923BFE2}"/>
              </a:ext>
            </a:extLst>
          </p:cNvPr>
          <p:cNvSpPr txBox="1"/>
          <p:nvPr/>
        </p:nvSpPr>
        <p:spPr>
          <a:xfrm>
            <a:off x="979056" y="1495322"/>
            <a:ext cx="19889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err="1"/>
              <a:t>Hexagonale</a:t>
            </a:r>
            <a:r>
              <a:rPr lang="it-IT" sz="1400" dirty="0"/>
              <a:t> = francese</a:t>
            </a:r>
          </a:p>
          <a:p>
            <a:endParaRPr lang="it-IT" sz="1400" dirty="0"/>
          </a:p>
          <a:p>
            <a:r>
              <a:rPr lang="it-IT" sz="1400" b="1" dirty="0" err="1"/>
              <a:t>Tourbe</a:t>
            </a:r>
            <a:r>
              <a:rPr lang="it-IT" sz="1400" dirty="0"/>
              <a:t>: torba. </a:t>
            </a:r>
            <a:r>
              <a:rPr lang="it-IT" sz="1400" dirty="0">
                <a:solidFill>
                  <a:srgbClr val="202122"/>
                </a:solidFill>
              </a:rPr>
              <a:t>I</a:t>
            </a:r>
            <a:r>
              <a:rPr lang="it-IT" sz="1400" b="0" i="0" dirty="0">
                <a:solidFill>
                  <a:srgbClr val="202122"/>
                </a:solidFill>
                <a:effectLst/>
              </a:rPr>
              <a:t>n zone povere di alberi, la torba </a:t>
            </a:r>
            <a:r>
              <a:rPr lang="it-IT" sz="1400" b="0" i="0">
                <a:solidFill>
                  <a:srgbClr val="202122"/>
                </a:solidFill>
                <a:effectLst/>
              </a:rPr>
              <a:t>viene usata come </a:t>
            </a:r>
            <a:r>
              <a:rPr lang="it-IT" sz="1400" b="0" i="0" u="none" strike="noStrike" dirty="0">
                <a:effectLst/>
              </a:rPr>
              <a:t>combustibile fossile</a:t>
            </a:r>
            <a:r>
              <a:rPr lang="it-IT" sz="1400" b="0" i="0" dirty="0">
                <a:solidFill>
                  <a:srgbClr val="202122"/>
                </a:solidFill>
                <a:effectLst/>
              </a:rPr>
              <a:t>, in particolare per cucinare </a:t>
            </a:r>
            <a:r>
              <a:rPr lang="it-IT" sz="1400" b="0" i="0">
                <a:solidFill>
                  <a:srgbClr val="202122"/>
                </a:solidFill>
                <a:effectLst/>
              </a:rPr>
              <a:t>e per il </a:t>
            </a:r>
            <a:r>
              <a:rPr lang="it-IT" sz="1400" b="0" i="0" dirty="0">
                <a:solidFill>
                  <a:srgbClr val="202122"/>
                </a:solidFill>
                <a:effectLst/>
              </a:rPr>
              <a:t>riscaldamento</a:t>
            </a:r>
            <a:endParaRPr lang="it-IT" sz="1400" dirty="0"/>
          </a:p>
          <a:p>
            <a:endParaRPr lang="it-IT" sz="1400" dirty="0"/>
          </a:p>
          <a:p>
            <a:r>
              <a:rPr lang="it-IT" sz="1400" b="1" dirty="0" err="1"/>
              <a:t>Déchet</a:t>
            </a:r>
            <a:r>
              <a:rPr lang="it-IT" sz="1400" dirty="0"/>
              <a:t>: rifiuto, scoria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5BE9C8C-0B50-42CB-8B0E-B67D800B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58C1E4-1282-62D3-F937-85EAAFA2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34" y="5615710"/>
            <a:ext cx="2424775" cy="54494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256D96-8F4C-9893-F3DE-FDD103C7B95E}"/>
              </a:ext>
            </a:extLst>
          </p:cNvPr>
          <p:cNvSpPr txBox="1"/>
          <p:nvPr/>
        </p:nvSpPr>
        <p:spPr>
          <a:xfrm>
            <a:off x="886690" y="6040581"/>
            <a:ext cx="139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8/11/2017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43644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55F6E6-127C-4836-942B-D0CE714F0F6E}"/>
              </a:ext>
            </a:extLst>
          </p:cNvPr>
          <p:cNvSpPr txBox="1"/>
          <p:nvPr/>
        </p:nvSpPr>
        <p:spPr>
          <a:xfrm>
            <a:off x="6862254" y="444161"/>
            <a:ext cx="25035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</a:t>
            </a:r>
            <a:r>
              <a:rPr lang="fr-FR" sz="1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Agence internationale de l'énergie</a:t>
            </a:r>
            <a:r>
              <a:rPr lang="fr-FR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fr-FR" sz="1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AIE</a:t>
            </a:r>
            <a:r>
              <a:rPr lang="fr-FR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(International Energy Agency en anglais, ou </a:t>
            </a:r>
            <a:r>
              <a:rPr lang="fr-FR" sz="1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IEA</a:t>
            </a:r>
            <a:r>
              <a:rPr lang="fr-FR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est une organisation internationale fondée à l'</a:t>
            </a:r>
            <a:r>
              <a:rPr lang="fr-FR" sz="11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OCDE</a:t>
            </a:r>
            <a:r>
              <a:rPr lang="fr-FR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1974.</a:t>
            </a:r>
            <a:endParaRPr lang="it-IT" sz="11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A49C8B-B233-4DDB-857F-33888B18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21" y="5672518"/>
            <a:ext cx="5482145" cy="506644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2B9A9D-3CE3-4504-901E-46C4541C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34127" y="3095914"/>
            <a:ext cx="4114800" cy="365125"/>
          </a:xfrm>
        </p:spPr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FC6A01-1992-45DC-ADB8-6A5EBD117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257175"/>
            <a:ext cx="5433250" cy="613127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4C933F-C42C-424F-90FB-06A68DD77535}"/>
              </a:ext>
            </a:extLst>
          </p:cNvPr>
          <p:cNvSpPr txBox="1"/>
          <p:nvPr/>
        </p:nvSpPr>
        <p:spPr>
          <a:xfrm>
            <a:off x="6896100" y="1752600"/>
            <a:ext cx="3467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latin typeface="Arial" panose="020B0604020202020204" pitchFamily="34" charset="0"/>
                <a:cs typeface="Arial" panose="020B0604020202020204" pitchFamily="34" charset="0"/>
              </a:rPr>
              <a:t>Remarquez</a:t>
            </a:r>
            <a:r>
              <a:rPr lang="it-IT" sz="1100">
                <a:latin typeface="Arial" panose="020B0604020202020204" pitchFamily="34" charset="0"/>
                <a:cs typeface="Arial" panose="020B0604020202020204" pitchFamily="34" charset="0"/>
              </a:rPr>
              <a:t> les noms de </a:t>
            </a:r>
            <a:r>
              <a:rPr lang="it-IT" sz="1100" b="1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it-IT" sz="1100">
                <a:latin typeface="Arial" panose="020B0604020202020204" pitchFamily="34" charset="0"/>
                <a:cs typeface="Arial" panose="020B0604020202020204" pitchFamily="34" charset="0"/>
              </a:rPr>
              <a:t> en français</a:t>
            </a:r>
            <a:endParaRPr lang="fr-F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8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1F2ADA2-64BF-48E3-8D2D-0B0B299C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411" y="1867565"/>
            <a:ext cx="5744377" cy="18481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A58111-7526-46BD-9D1E-5AD27F975F48}"/>
              </a:ext>
            </a:extLst>
          </p:cNvPr>
          <p:cNvSpPr txBox="1"/>
          <p:nvPr/>
        </p:nvSpPr>
        <p:spPr>
          <a:xfrm>
            <a:off x="1811045" y="5340840"/>
            <a:ext cx="9241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Orano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est la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multinationale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française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qui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opère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dans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secteur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</a:t>
            </a:r>
            <a:r>
              <a:rPr lang="it-IT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nucléaire</a:t>
            </a:r>
            <a:endParaRPr lang="it-IT" sz="1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1100" b="1" dirty="0">
                <a:solidFill>
                  <a:srgbClr val="202122"/>
                </a:solidFill>
                <a:latin typeface="Arial" panose="020B0604020202020204" pitchFamily="34" charset="0"/>
              </a:rPr>
              <a:t>BVA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 est un institut de </a:t>
            </a:r>
            <a:r>
              <a:rPr lang="it-IT" sz="1100" dirty="0" err="1">
                <a:solidFill>
                  <a:srgbClr val="202122"/>
                </a:solidFill>
                <a:latin typeface="Arial" panose="020B0604020202020204" pitchFamily="34" charset="0"/>
              </a:rPr>
              <a:t>sondages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 et d’</a:t>
            </a:r>
            <a:r>
              <a:rPr lang="it-IT" sz="1100" dirty="0" err="1">
                <a:solidFill>
                  <a:srgbClr val="202122"/>
                </a:solidFill>
                <a:latin typeface="Arial" panose="020B0604020202020204" pitchFamily="34" charset="0"/>
              </a:rPr>
              <a:t>études</a:t>
            </a:r>
            <a:r>
              <a:rPr lang="it-IT" sz="1100" dirty="0">
                <a:solidFill>
                  <a:srgbClr val="202122"/>
                </a:solidFill>
                <a:latin typeface="Arial" panose="020B0604020202020204" pitchFamily="34" charset="0"/>
              </a:rPr>
              <a:t> de </a:t>
            </a:r>
            <a:r>
              <a:rPr lang="it-IT" sz="1100" dirty="0" err="1">
                <a:solidFill>
                  <a:srgbClr val="202122"/>
                </a:solidFill>
                <a:latin typeface="Arial" panose="020B0604020202020204" pitchFamily="34" charset="0"/>
              </a:rPr>
              <a:t>marché</a:t>
            </a:r>
            <a:endParaRPr lang="it-IT" sz="11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B35144F-4497-42D8-9AAF-F8BFF4C5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55765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5C19895-D684-4D8A-B03B-50E552DA1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40" y="920102"/>
            <a:ext cx="10328624" cy="5383044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486695D-D336-4CC2-85F0-9CB7FB36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5544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25164AE-C6E6-4507-9459-3BEE15BFE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819" y="834501"/>
            <a:ext cx="10400362" cy="5413484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5CAF5CE-504C-4BA7-BF06-F6439AD4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68542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648BC8C-B750-4DFF-B8F9-816BE85BA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325" y="798990"/>
            <a:ext cx="10829665" cy="5388746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4BDAD62-1785-4541-BC6A-9E7679A1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55710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A27C45-CC16-4A2C-B94B-C0DBFC25C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690" y="717819"/>
            <a:ext cx="10509547" cy="5422361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CB9E34-CBC8-40AE-A75D-9E4DFB61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421306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5C2FB5-4B6C-4758-824E-F5F544E59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071" y="1887861"/>
            <a:ext cx="7019983" cy="464224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02F3BE-47CC-4F18-BBD1-02DFC5241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61" y="329732"/>
            <a:ext cx="4329514" cy="13929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FA474F-B51B-4774-B380-327E5FF1C858}"/>
              </a:ext>
            </a:extLst>
          </p:cNvPr>
          <p:cNvSpPr txBox="1"/>
          <p:nvPr/>
        </p:nvSpPr>
        <p:spPr>
          <a:xfrm>
            <a:off x="1348218" y="1961753"/>
            <a:ext cx="3159127" cy="4790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202122"/>
                </a:solidFill>
              </a:rPr>
              <a:t>Perçu</a:t>
            </a:r>
            <a:r>
              <a:rPr lang="it-IT" sz="1200">
                <a:solidFill>
                  <a:srgbClr val="202122"/>
                </a:solidFill>
              </a:rPr>
              <a:t>: participe passé de </a:t>
            </a:r>
            <a:r>
              <a:rPr lang="it-IT" sz="1200" b="1">
                <a:solidFill>
                  <a:srgbClr val="202122"/>
                </a:solidFill>
              </a:rPr>
              <a:t>percevoir</a:t>
            </a:r>
            <a:r>
              <a:rPr lang="it-IT" sz="1200">
                <a:solidFill>
                  <a:srgbClr val="202122"/>
                </a:solidFill>
              </a:rPr>
              <a:t>, percepire</a:t>
            </a:r>
            <a:endParaRPr lang="it-IT" sz="1200" dirty="0">
              <a:solidFill>
                <a:srgbClr val="202122"/>
              </a:solidFill>
            </a:endParaRP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Poids</a:t>
            </a:r>
            <a:r>
              <a:rPr lang="it-IT" sz="1200" dirty="0">
                <a:solidFill>
                  <a:srgbClr val="202122"/>
                </a:solidFill>
              </a:rPr>
              <a:t> [</a:t>
            </a:r>
            <a:r>
              <a:rPr lang="it-IT" sz="1200" dirty="0" err="1">
                <a:solidFill>
                  <a:srgbClr val="202122"/>
                </a:solidFill>
              </a:rPr>
              <a:t>puà</a:t>
            </a:r>
            <a:r>
              <a:rPr lang="it-IT" sz="1200" dirty="0">
                <a:solidFill>
                  <a:srgbClr val="202122"/>
                </a:solidFill>
              </a:rPr>
              <a:t>]: peso</a:t>
            </a: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Pourvoyeur</a:t>
            </a:r>
            <a:r>
              <a:rPr lang="it-IT" sz="1200" dirty="0">
                <a:solidFill>
                  <a:srgbClr val="202122"/>
                </a:solidFill>
              </a:rPr>
              <a:t>: rifornitore, in questo caso creatore</a:t>
            </a: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Jugé</a:t>
            </a:r>
            <a:r>
              <a:rPr lang="it-IT" sz="1200">
                <a:solidFill>
                  <a:srgbClr val="202122"/>
                </a:solidFill>
              </a:rPr>
              <a:t>, participe passé </a:t>
            </a:r>
            <a:r>
              <a:rPr lang="it-IT" sz="1200" dirty="0">
                <a:solidFill>
                  <a:srgbClr val="202122"/>
                </a:solidFill>
              </a:rPr>
              <a:t>de </a:t>
            </a:r>
            <a:r>
              <a:rPr lang="it-IT" sz="1200" b="1" dirty="0" err="1">
                <a:solidFill>
                  <a:srgbClr val="202122"/>
                </a:solidFill>
              </a:rPr>
              <a:t>juger</a:t>
            </a:r>
            <a:r>
              <a:rPr lang="it-IT" sz="1200">
                <a:solidFill>
                  <a:srgbClr val="202122"/>
                </a:solidFill>
              </a:rPr>
              <a:t>, giudicare, ritenere</a:t>
            </a:r>
            <a:endParaRPr lang="it-IT" sz="1200" dirty="0">
              <a:solidFill>
                <a:srgbClr val="202122"/>
              </a:solidFill>
            </a:endParaRP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Convaincant</a:t>
            </a:r>
            <a:r>
              <a:rPr lang="it-IT" sz="1200" dirty="0">
                <a:solidFill>
                  <a:srgbClr val="202122"/>
                </a:solidFill>
              </a:rPr>
              <a:t>: convincente</a:t>
            </a: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>
                <a:solidFill>
                  <a:srgbClr val="202122"/>
                </a:solidFill>
              </a:rPr>
              <a:t>Atout</a:t>
            </a:r>
            <a:r>
              <a:rPr lang="it-IT" sz="1200" dirty="0">
                <a:solidFill>
                  <a:srgbClr val="202122"/>
                </a:solidFill>
              </a:rPr>
              <a:t>: asset, risorsa</a:t>
            </a:r>
            <a:r>
              <a:rPr lang="it-IT" sz="1200">
                <a:solidFill>
                  <a:srgbClr val="202122"/>
                </a:solidFill>
              </a:rPr>
              <a:t>, carta vincente</a:t>
            </a:r>
            <a:endParaRPr lang="it-IT" sz="1200" dirty="0">
              <a:solidFill>
                <a:srgbClr val="202122"/>
              </a:solidFill>
            </a:endParaRP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Davantage</a:t>
            </a:r>
            <a:r>
              <a:rPr lang="it-IT" sz="1200" dirty="0">
                <a:solidFill>
                  <a:srgbClr val="202122"/>
                </a:solidFill>
              </a:rPr>
              <a:t> = plus</a:t>
            </a: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>
                <a:solidFill>
                  <a:srgbClr val="202122"/>
                </a:solidFill>
              </a:rPr>
              <a:t>Il s’</a:t>
            </a:r>
            <a:r>
              <a:rPr lang="it-IT" sz="1200" b="1" dirty="0" err="1">
                <a:solidFill>
                  <a:srgbClr val="202122"/>
                </a:solidFill>
              </a:rPr>
              <a:t>agit</a:t>
            </a:r>
            <a:r>
              <a:rPr lang="it-IT" sz="1200" dirty="0">
                <a:solidFill>
                  <a:srgbClr val="202122"/>
                </a:solidFill>
              </a:rPr>
              <a:t>: si tratta</a:t>
            </a: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Alors</a:t>
            </a:r>
            <a:r>
              <a:rPr lang="it-IT" sz="1200" b="1" dirty="0">
                <a:solidFill>
                  <a:srgbClr val="202122"/>
                </a:solidFill>
              </a:rPr>
              <a:t> </a:t>
            </a:r>
            <a:r>
              <a:rPr lang="it-IT" sz="1200" b="1" dirty="0" err="1">
                <a:solidFill>
                  <a:srgbClr val="202122"/>
                </a:solidFill>
              </a:rPr>
              <a:t>que</a:t>
            </a:r>
            <a:r>
              <a:rPr lang="it-IT" sz="1200">
                <a:solidFill>
                  <a:srgbClr val="202122"/>
                </a:solidFill>
              </a:rPr>
              <a:t>: mentre</a:t>
            </a:r>
          </a:p>
          <a:p>
            <a:endParaRPr lang="it-IT" sz="1200">
              <a:solidFill>
                <a:srgbClr val="202122"/>
              </a:solidFill>
            </a:endParaRPr>
          </a:p>
          <a:p>
            <a:r>
              <a:rPr lang="it-IT" sz="1200" b="1">
                <a:solidFill>
                  <a:srgbClr val="202122"/>
                </a:solidFill>
              </a:rPr>
              <a:t>Coût</a:t>
            </a:r>
            <a:r>
              <a:rPr lang="it-IT" sz="1200">
                <a:solidFill>
                  <a:srgbClr val="202122"/>
                </a:solidFill>
              </a:rPr>
              <a:t>: costo</a:t>
            </a:r>
            <a:endParaRPr lang="it-IT" sz="1200" dirty="0">
              <a:solidFill>
                <a:srgbClr val="202122"/>
              </a:solidFill>
            </a:endParaRP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 err="1">
                <a:solidFill>
                  <a:srgbClr val="202122"/>
                </a:solidFill>
              </a:rPr>
              <a:t>Perçoivent</a:t>
            </a:r>
            <a:r>
              <a:rPr lang="it-IT" sz="1200" dirty="0">
                <a:solidFill>
                  <a:srgbClr val="202122"/>
                </a:solidFill>
              </a:rPr>
              <a:t>: 3° </a:t>
            </a:r>
            <a:r>
              <a:rPr lang="it-IT" sz="1200" dirty="0" err="1">
                <a:solidFill>
                  <a:srgbClr val="202122"/>
                </a:solidFill>
              </a:rPr>
              <a:t>personne</a:t>
            </a:r>
            <a:r>
              <a:rPr lang="it-IT" sz="1200" dirty="0">
                <a:solidFill>
                  <a:srgbClr val="202122"/>
                </a:solidFill>
              </a:rPr>
              <a:t> </a:t>
            </a:r>
            <a:r>
              <a:rPr lang="it-IT" sz="1200" dirty="0" err="1">
                <a:solidFill>
                  <a:srgbClr val="202122"/>
                </a:solidFill>
              </a:rPr>
              <a:t>pluriel</a:t>
            </a:r>
            <a:r>
              <a:rPr lang="it-IT" sz="1200" dirty="0">
                <a:solidFill>
                  <a:srgbClr val="202122"/>
                </a:solidFill>
              </a:rPr>
              <a:t> </a:t>
            </a:r>
            <a:r>
              <a:rPr lang="it-IT" sz="1200" dirty="0" err="1">
                <a:solidFill>
                  <a:srgbClr val="202122"/>
                </a:solidFill>
              </a:rPr>
              <a:t>présent</a:t>
            </a:r>
            <a:r>
              <a:rPr lang="it-IT" sz="1200" dirty="0">
                <a:solidFill>
                  <a:srgbClr val="202122"/>
                </a:solidFill>
              </a:rPr>
              <a:t> </a:t>
            </a:r>
            <a:r>
              <a:rPr lang="it-IT" sz="1200" dirty="0" err="1">
                <a:solidFill>
                  <a:srgbClr val="202122"/>
                </a:solidFill>
              </a:rPr>
              <a:t>indicatif</a:t>
            </a:r>
            <a:r>
              <a:rPr lang="it-IT" sz="1200" dirty="0">
                <a:solidFill>
                  <a:srgbClr val="202122"/>
                </a:solidFill>
              </a:rPr>
              <a:t> de </a:t>
            </a:r>
            <a:r>
              <a:rPr lang="it-IT" sz="1200" dirty="0" err="1">
                <a:solidFill>
                  <a:srgbClr val="202122"/>
                </a:solidFill>
              </a:rPr>
              <a:t>percevoir</a:t>
            </a:r>
            <a:r>
              <a:rPr lang="it-IT" sz="1200" dirty="0">
                <a:solidFill>
                  <a:srgbClr val="202122"/>
                </a:solidFill>
              </a:rPr>
              <a:t>, percepire</a:t>
            </a:r>
          </a:p>
          <a:p>
            <a:endParaRPr lang="it-IT" sz="1200" dirty="0">
              <a:solidFill>
                <a:srgbClr val="202122"/>
              </a:solidFill>
            </a:endParaRPr>
          </a:p>
          <a:p>
            <a:r>
              <a:rPr lang="it-IT" sz="1200" b="1" dirty="0">
                <a:solidFill>
                  <a:srgbClr val="202122"/>
                </a:solidFill>
              </a:rPr>
              <a:t>Par rapport à</a:t>
            </a:r>
            <a:r>
              <a:rPr lang="it-IT" sz="1200" dirty="0">
                <a:solidFill>
                  <a:srgbClr val="202122"/>
                </a:solidFill>
              </a:rPr>
              <a:t>: rispetto 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2293492-01F9-46D2-8D1E-F7C7DE6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632528" y="3299114"/>
            <a:ext cx="4114800" cy="365125"/>
          </a:xfrm>
        </p:spPr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013162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326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La part du nucléaire  en France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25</cp:revision>
  <dcterms:created xsi:type="dcterms:W3CDTF">2020-12-07T16:53:40Z</dcterms:created>
  <dcterms:modified xsi:type="dcterms:W3CDTF">2023-01-11T11:26:13Z</dcterms:modified>
</cp:coreProperties>
</file>