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2"/>
  </p:notesMasterIdLst>
  <p:handoutMasterIdLst>
    <p:handoutMasterId r:id="rId73"/>
  </p:handoutMasterIdLst>
  <p:sldIdLst>
    <p:sldId id="486" r:id="rId2"/>
    <p:sldId id="395" r:id="rId3"/>
    <p:sldId id="397" r:id="rId4"/>
    <p:sldId id="496" r:id="rId5"/>
    <p:sldId id="398" r:id="rId6"/>
    <p:sldId id="495" r:id="rId7"/>
    <p:sldId id="487" r:id="rId8"/>
    <p:sldId id="488" r:id="rId9"/>
    <p:sldId id="489" r:id="rId10"/>
    <p:sldId id="490" r:id="rId11"/>
    <p:sldId id="399" r:id="rId12"/>
    <p:sldId id="403" r:id="rId13"/>
    <p:sldId id="404" r:id="rId14"/>
    <p:sldId id="402" r:id="rId15"/>
    <p:sldId id="444" r:id="rId16"/>
    <p:sldId id="445" r:id="rId17"/>
    <p:sldId id="405" r:id="rId18"/>
    <p:sldId id="449" r:id="rId19"/>
    <p:sldId id="451" r:id="rId20"/>
    <p:sldId id="406" r:id="rId21"/>
    <p:sldId id="492" r:id="rId22"/>
    <p:sldId id="503" r:id="rId23"/>
    <p:sldId id="494" r:id="rId24"/>
    <p:sldId id="409" r:id="rId25"/>
    <p:sldId id="410" r:id="rId26"/>
    <p:sldId id="411" r:id="rId27"/>
    <p:sldId id="414" r:id="rId28"/>
    <p:sldId id="415" r:id="rId29"/>
    <p:sldId id="416" r:id="rId30"/>
    <p:sldId id="417" r:id="rId31"/>
    <p:sldId id="421" r:id="rId32"/>
    <p:sldId id="508" r:id="rId33"/>
    <p:sldId id="500" r:id="rId34"/>
    <p:sldId id="504" r:id="rId35"/>
    <p:sldId id="509" r:id="rId36"/>
    <p:sldId id="435" r:id="rId37"/>
    <p:sldId id="506" r:id="rId38"/>
    <p:sldId id="436" r:id="rId39"/>
    <p:sldId id="507" r:id="rId40"/>
    <p:sldId id="441" r:id="rId41"/>
    <p:sldId id="484" r:id="rId42"/>
    <p:sldId id="455" r:id="rId43"/>
    <p:sldId id="456" r:id="rId44"/>
    <p:sldId id="457" r:id="rId45"/>
    <p:sldId id="467" r:id="rId46"/>
    <p:sldId id="468" r:id="rId47"/>
    <p:sldId id="469" r:id="rId48"/>
    <p:sldId id="472" r:id="rId49"/>
    <p:sldId id="473" r:id="rId50"/>
    <p:sldId id="474" r:id="rId51"/>
    <p:sldId id="502" r:id="rId52"/>
    <p:sldId id="499" r:id="rId53"/>
    <p:sldId id="461" r:id="rId54"/>
    <p:sldId id="462" r:id="rId55"/>
    <p:sldId id="463" r:id="rId56"/>
    <p:sldId id="275" r:id="rId57"/>
    <p:sldId id="510" r:id="rId58"/>
    <p:sldId id="324" r:id="rId59"/>
    <p:sldId id="511" r:id="rId60"/>
    <p:sldId id="465" r:id="rId61"/>
    <p:sldId id="466" r:id="rId62"/>
    <p:sldId id="501" r:id="rId63"/>
    <p:sldId id="477" r:id="rId64"/>
    <p:sldId id="478" r:id="rId65"/>
    <p:sldId id="358" r:id="rId66"/>
    <p:sldId id="288" r:id="rId67"/>
    <p:sldId id="479" r:id="rId68"/>
    <p:sldId id="480" r:id="rId69"/>
    <p:sldId id="481" r:id="rId70"/>
    <p:sldId id="482" r:id="rId71"/>
  </p:sldIdLst>
  <p:sldSz cx="9144000" cy="6858000" type="screen4x3"/>
  <p:notesSz cx="6858000" cy="9144000"/>
  <p:custDataLst>
    <p:tags r:id="rId7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ilvia Licocci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0000"/>
    <a:srgbClr val="CF0E30"/>
    <a:srgbClr val="CC0000"/>
    <a:srgbClr val="990000"/>
    <a:srgbClr val="FFFFCC"/>
    <a:srgbClr val="3366CC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61" autoAdjust="0"/>
    <p:restoredTop sz="98729" autoAdjust="0"/>
  </p:normalViewPr>
  <p:slideViewPr>
    <p:cSldViewPr snapToGrid="0">
      <p:cViewPr varScale="1">
        <p:scale>
          <a:sx n="56" d="100"/>
          <a:sy n="56" d="100"/>
        </p:scale>
        <p:origin x="1584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77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1536"/>
    </p:cViewPr>
  </p:sorterViewPr>
  <p:notesViewPr>
    <p:cSldViewPr snapToGrid="0">
      <p:cViewPr varScale="1">
        <p:scale>
          <a:sx n="40" d="100"/>
          <a:sy n="40" d="100"/>
        </p:scale>
        <p:origin x="-139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gs" Target="tags/tag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315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50000"/>
              </a:spcBef>
            </a:pPr>
            <a:fld id="{CCD005EF-B1CC-44A4-BB87-481223CFB87C}" type="slidenum">
              <a:rPr lang="en-US" sz="1200"/>
              <a:pPr eaLnBrk="0" hangingPunct="0">
                <a:spcBef>
                  <a:spcPct val="50000"/>
                </a:spcBef>
              </a:pPr>
              <a:t>2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it-IT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393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50000"/>
              </a:spcBef>
            </a:pPr>
            <a:fld id="{70382780-5A78-42BA-B0ED-0CA9999846E9}" type="slidenum">
              <a:rPr lang="en-US"/>
              <a:pPr eaLnBrk="0" hangingPunct="0">
                <a:spcBef>
                  <a:spcPct val="50000"/>
                </a:spcBef>
              </a:pPr>
              <a:t>28</a:t>
            </a:fld>
            <a:endParaRPr lang="en-US"/>
          </a:p>
        </p:txBody>
      </p:sp>
      <p:sp>
        <p:nvSpPr>
          <p:cNvPr id="571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71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it-IT">
              <a:latin typeface="Times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1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50000"/>
              </a:spcBef>
            </a:pPr>
            <a:fld id="{88AE538D-5200-4281-B101-BCE3742510BB}" type="slidenum">
              <a:rPr lang="en-US"/>
              <a:pPr eaLnBrk="0" hangingPunct="0">
                <a:spcBef>
                  <a:spcPct val="50000"/>
                </a:spcBef>
              </a:pPr>
              <a:t>31</a:t>
            </a:fld>
            <a:endParaRPr lang="en-US"/>
          </a:p>
        </p:txBody>
      </p:sp>
      <p:sp>
        <p:nvSpPr>
          <p:cNvPr id="583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83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it-IT">
              <a:latin typeface="Times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1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50000"/>
              </a:spcBef>
            </a:pPr>
            <a:fld id="{5CEAB2F4-2AE2-479F-B24B-717FDF2FFD8C}" type="slidenum">
              <a:rPr lang="en-US"/>
              <a:pPr eaLnBrk="0" hangingPunct="0">
                <a:spcBef>
                  <a:spcPct val="50000"/>
                </a:spcBef>
              </a:pPr>
              <a:t>34</a:t>
            </a:fld>
            <a:endParaRPr lang="en-US"/>
          </a:p>
        </p:txBody>
      </p:sp>
      <p:sp>
        <p:nvSpPr>
          <p:cNvPr id="512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12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it-IT">
              <a:latin typeface="Times" pitchFamily="18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887115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5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50000"/>
              </a:spcBef>
            </a:pPr>
            <a:fld id="{B31F002E-760F-435F-AB55-DE4C89FF59C3}" type="slidenum">
              <a:rPr lang="en-US"/>
              <a:pPr eaLnBrk="0" hangingPunct="0">
                <a:spcBef>
                  <a:spcPct val="50000"/>
                </a:spcBef>
              </a:pPr>
              <a:t>50</a:t>
            </a:fld>
            <a:endParaRPr lang="en-US"/>
          </a:p>
        </p:txBody>
      </p:sp>
      <p:sp>
        <p:nvSpPr>
          <p:cNvPr id="594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94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it-IT">
              <a:latin typeface="Times" pitchFamily="18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753182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1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50000"/>
              </a:spcBef>
            </a:pPr>
            <a:fld id="{A999378C-30FD-4E32-927B-681374FFD1E2}" type="slidenum">
              <a:rPr lang="en-US"/>
              <a:pPr eaLnBrk="0" hangingPunct="0">
                <a:spcBef>
                  <a:spcPct val="50000"/>
                </a:spcBef>
              </a:pPr>
              <a:t>54</a:t>
            </a:fld>
            <a:endParaRPr lang="en-US"/>
          </a:p>
        </p:txBody>
      </p:sp>
      <p:sp>
        <p:nvSpPr>
          <p:cNvPr id="578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78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it-IT">
              <a:latin typeface="Times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29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50000"/>
              </a:spcBef>
            </a:pPr>
            <a:fld id="{3C155D27-AB51-4E9D-A06F-A6F6D22BD5FC}" type="slidenum">
              <a:rPr lang="en-US"/>
              <a:pPr eaLnBrk="0" hangingPunct="0">
                <a:spcBef>
                  <a:spcPct val="50000"/>
                </a:spcBef>
              </a:pPr>
              <a:t>61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it-IT">
              <a:latin typeface="Times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1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50000"/>
              </a:spcBef>
            </a:pPr>
            <a:fld id="{9436A6F8-AC1A-4624-9495-E02C775B033E}" type="slidenum">
              <a:rPr lang="en-US"/>
              <a:pPr eaLnBrk="0" hangingPunct="0">
                <a:spcBef>
                  <a:spcPct val="50000"/>
                </a:spcBef>
              </a:pPr>
              <a:t>70</a:t>
            </a:fld>
            <a:endParaRPr lang="en-US"/>
          </a:p>
        </p:txBody>
      </p:sp>
      <p:sp>
        <p:nvSpPr>
          <p:cNvPr id="604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04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it-IT">
              <a:latin typeface="Times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50000"/>
              </a:spcBef>
            </a:pPr>
            <a:fld id="{DBFC2124-0898-43F7-AFC5-2604C5AA7390}" type="slidenum">
              <a:rPr lang="en-US"/>
              <a:pPr eaLnBrk="0" hangingPunct="0">
                <a:spcBef>
                  <a:spcPct val="50000"/>
                </a:spcBef>
              </a:pPr>
              <a:t>3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it-IT">
              <a:latin typeface="Times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5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50000"/>
              </a:spcBef>
            </a:pPr>
            <a:fld id="{9D80F2E9-5923-4745-9CBB-D2BF53D889C7}" type="slidenum">
              <a:rPr lang="en-US"/>
              <a:pPr eaLnBrk="0" hangingPunct="0">
                <a:spcBef>
                  <a:spcPct val="50000"/>
                </a:spcBef>
              </a:pPr>
              <a:t>8</a:t>
            </a:fld>
            <a:endParaRPr lang="en-US"/>
          </a:p>
        </p:txBody>
      </p:sp>
      <p:sp>
        <p:nvSpPr>
          <p:cNvPr id="502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02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it-IT">
              <a:latin typeface="Times" pitchFamily="18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16310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17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50000"/>
              </a:spcBef>
            </a:pPr>
            <a:fld id="{D4A7D949-6DB4-471C-B556-A676613FB689}" type="slidenum">
              <a:rPr lang="en-US"/>
              <a:pPr eaLnBrk="0" hangingPunct="0">
                <a:spcBef>
                  <a:spcPct val="50000"/>
                </a:spcBef>
              </a:pPr>
              <a:t>14</a:t>
            </a:fld>
            <a:endParaRPr lang="en-US"/>
          </a:p>
        </p:txBody>
      </p:sp>
      <p:sp>
        <p:nvSpPr>
          <p:cNvPr id="598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98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it-IT">
              <a:latin typeface="Times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3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50000"/>
              </a:spcBef>
            </a:pPr>
            <a:fld id="{8F0F0FF9-BF30-4F50-848A-2730C783226F}" type="slidenum">
              <a:rPr lang="en-US"/>
              <a:pPr eaLnBrk="0" hangingPunct="0">
                <a:spcBef>
                  <a:spcPct val="50000"/>
                </a:spcBef>
              </a:pPr>
              <a:t>15</a:t>
            </a:fld>
            <a:endParaRPr lang="en-US"/>
          </a:p>
        </p:txBody>
      </p:sp>
      <p:sp>
        <p:nvSpPr>
          <p:cNvPr id="561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61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it-IT">
              <a:latin typeface="Times" pitchFamily="18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72319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1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50000"/>
              </a:spcBef>
            </a:pPr>
            <a:fld id="{8CAA9894-8CB6-4494-8468-3DAF07A18D20}" type="slidenum">
              <a:rPr lang="en-US"/>
              <a:pPr eaLnBrk="0" hangingPunct="0">
                <a:spcBef>
                  <a:spcPct val="50000"/>
                </a:spcBef>
              </a:pPr>
              <a:t>16</a:t>
            </a:fld>
            <a:endParaRPr lang="en-US"/>
          </a:p>
        </p:txBody>
      </p:sp>
      <p:sp>
        <p:nvSpPr>
          <p:cNvPr id="563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it-IT">
              <a:latin typeface="Times" pitchFamily="18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12113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5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50000"/>
              </a:spcBef>
            </a:pPr>
            <a:fld id="{D26C9AC3-C820-421F-9BD5-846A89D38564}" type="slidenum">
              <a:rPr lang="en-US"/>
              <a:pPr eaLnBrk="0" hangingPunct="0">
                <a:spcBef>
                  <a:spcPct val="50000"/>
                </a:spcBef>
              </a:pPr>
              <a:t>19</a:t>
            </a:fld>
            <a:endParaRPr lang="en-US"/>
          </a:p>
        </p:txBody>
      </p:sp>
      <p:sp>
        <p:nvSpPr>
          <p:cNvPr id="569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69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it-IT">
              <a:latin typeface="Times" pitchFamily="18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35775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8333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it-IT">
              <a:latin typeface="Times" pitchFamily="18" charset="0"/>
              <a:ea typeface="ＭＳ Ｐゴシック"/>
              <a:cs typeface="ＭＳ Ｐゴシック"/>
            </a:endParaRPr>
          </a:p>
        </p:txBody>
      </p:sp>
      <p:sp>
        <p:nvSpPr>
          <p:cNvPr id="483331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50000"/>
              </a:spcBef>
            </a:pPr>
            <a:fld id="{64964DE2-DACF-4DD3-97F8-1D9BEB81C5A0}" type="slidenum">
              <a:rPr lang="en-US"/>
              <a:pPr eaLnBrk="0" hangingPunct="0">
                <a:spcBef>
                  <a:spcPct val="50000"/>
                </a:spcBef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315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1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50000"/>
              </a:spcBef>
            </a:pPr>
            <a:fld id="{5CEAB2F4-2AE2-479F-B24B-717FDF2FFD8C}" type="slidenum">
              <a:rPr lang="en-US"/>
              <a:pPr eaLnBrk="0" hangingPunct="0">
                <a:spcBef>
                  <a:spcPct val="50000"/>
                </a:spcBef>
              </a:pPr>
              <a:t>22</a:t>
            </a:fld>
            <a:endParaRPr lang="en-US"/>
          </a:p>
        </p:txBody>
      </p:sp>
      <p:sp>
        <p:nvSpPr>
          <p:cNvPr id="512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12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it-IT">
              <a:latin typeface="Times" pitchFamily="18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80368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152400" y="6477000"/>
            <a:ext cx="8799513" cy="427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US" sz="2200">
                <a:cs typeface="+mn-cs"/>
              </a:rPr>
              <a:t>1-</a:t>
            </a:r>
            <a:fld id="{5A35FE13-EB0E-4E0F-943B-1B23175BF135}" type="slidenum">
              <a:rPr lang="en-US" sz="2200" smtClean="0">
                <a:cs typeface="+mn-cs"/>
              </a:rPr>
              <a:pPr eaLnBrk="0" hangingPunct="0">
                <a:spcBef>
                  <a:spcPct val="50000"/>
                </a:spcBef>
                <a:defRPr/>
              </a:pPr>
              <a:t>‹N›</a:t>
            </a:fld>
            <a:r>
              <a:rPr lang="en-US" sz="2200">
                <a:cs typeface="+mn-cs"/>
              </a:rPr>
              <a:t>         </a:t>
            </a:r>
            <a:r>
              <a:rPr lang="en-US" sz="1400">
                <a:cs typeface="+mn-cs"/>
              </a:rPr>
              <a:t>Martin S. Silberberg, Chimica 3e, Copyright 2012, McGraw-Hill Education (Italy) srl</a:t>
            </a:r>
          </a:p>
        </p:txBody>
      </p:sp>
      <p:sp>
        <p:nvSpPr>
          <p:cNvPr id="1027" name="AutoShape 8">
            <a:hlinkClick r:id="" action="ppaction://hlinkshowjump?jump=previousslide" highlightClick="1"/>
          </p:cNvPr>
          <p:cNvSpPr>
            <a:spLocks noChangeAspect="1" noChangeArrowheads="1"/>
          </p:cNvSpPr>
          <p:nvPr/>
        </p:nvSpPr>
        <p:spPr bwMode="auto">
          <a:xfrm>
            <a:off x="152400" y="6286500"/>
            <a:ext cx="292100" cy="292100"/>
          </a:xfrm>
          <a:prstGeom prst="actionButtonBackPrevious">
            <a:avLst/>
          </a:prstGeom>
          <a:gradFill rotWithShape="0">
            <a:gsLst>
              <a:gs pos="0">
                <a:srgbClr val="037C03"/>
              </a:gs>
              <a:gs pos="100000">
                <a:srgbClr val="013901"/>
              </a:gs>
            </a:gsLst>
            <a:lin ang="0" scaled="1"/>
          </a:gradFill>
          <a:ln>
            <a:noFill/>
          </a:ln>
          <a:extLst>
            <a:ext uri="{91240B29-F687-4f45-9708-019B960494DF}"/>
          </a:extLst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it-IT">
              <a:ea typeface="ＭＳ Ｐゴシック" charset="0"/>
              <a:cs typeface="ＭＳ Ｐゴシック" charset="0"/>
            </a:endParaRPr>
          </a:p>
        </p:txBody>
      </p:sp>
      <p:sp>
        <p:nvSpPr>
          <p:cNvPr id="1028" name="AutoShape 9">
            <a:hlinkClick r:id="" action="ppaction://hlinkshowjump?jump=nextslide" highlightClick="1"/>
          </p:cNvPr>
          <p:cNvSpPr>
            <a:spLocks noChangeAspect="1" noChangeArrowheads="1"/>
          </p:cNvSpPr>
          <p:nvPr/>
        </p:nvSpPr>
        <p:spPr bwMode="auto">
          <a:xfrm>
            <a:off x="8686800" y="6286500"/>
            <a:ext cx="292100" cy="292100"/>
          </a:xfrm>
          <a:prstGeom prst="actionButtonForwardNext">
            <a:avLst/>
          </a:prstGeom>
          <a:gradFill rotWithShape="0">
            <a:gsLst>
              <a:gs pos="0">
                <a:srgbClr val="013901"/>
              </a:gs>
              <a:gs pos="100000">
                <a:srgbClr val="037C03"/>
              </a:gs>
            </a:gsLst>
            <a:lin ang="0" scaled="1"/>
          </a:gradFill>
          <a:ln>
            <a:noFill/>
          </a:ln>
          <a:extLst>
            <a:ext uri="{91240B29-F687-4f45-9708-019B960494DF}"/>
          </a:extLst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it-IT">
              <a:ea typeface="ＭＳ Ｐゴシック" charset="0"/>
              <a:cs typeface="ＭＳ Ｐゴシック" charset="0"/>
            </a:endParaRPr>
          </a:p>
        </p:txBody>
      </p:sp>
      <p:pic>
        <p:nvPicPr>
          <p:cNvPr id="1029" name="Picture 5" descr="6745-9 Silberberg (195x270) Def HR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923213" y="0"/>
            <a:ext cx="1220787" cy="168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8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400">
          <a:solidFill>
            <a:schemeClr val="tx1"/>
          </a:solidFill>
          <a:latin typeface="+mn-lt"/>
          <a:ea typeface="ＭＳ Ｐゴシック" charset="0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  <a:ea typeface="ＭＳ Ｐゴシック" charset="0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0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0"/>
          <a:cs typeface="ＭＳ Ｐゴシック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image" Target="../media/image1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7.xml"/><Relationship Id="rId4" Type="http://schemas.openxmlformats.org/officeDocument/2006/relationships/oleObject" Target="../embeddings/oleObject15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7.xml"/><Relationship Id="rId5" Type="http://schemas.openxmlformats.org/officeDocument/2006/relationships/oleObject" Target="../embeddings/oleObject19.bin"/><Relationship Id="rId4" Type="http://schemas.openxmlformats.org/officeDocument/2006/relationships/oleObject" Target="../embeddings/oleObject18.bin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oleObject" Target="../embeddings/oleObject22.bin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01FF5C7C-56D6-4648-98E3-C52296DCA315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2423160" y="1918334"/>
            <a:ext cx="4074160" cy="1602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algn="ctr" eaLnBrk="0" hangingPunct="0"/>
            <a:r>
              <a:rPr lang="en-US" i="1" dirty="0" err="1"/>
              <a:t>Lezione</a:t>
            </a:r>
            <a:r>
              <a:rPr lang="en-US" i="1" dirty="0"/>
              <a:t> 17  </a:t>
            </a:r>
          </a:p>
          <a:p>
            <a:pPr algn="ctr" eaLnBrk="0" hangingPunct="0"/>
            <a:r>
              <a:rPr lang="en-US" i="1" dirty="0" err="1"/>
              <a:t>Acidi</a:t>
            </a:r>
            <a:r>
              <a:rPr lang="en-US" i="1" dirty="0"/>
              <a:t> e </a:t>
            </a:r>
            <a:r>
              <a:rPr lang="en-US" i="1" dirty="0" err="1"/>
              <a:t>basi</a:t>
            </a:r>
            <a:endParaRPr lang="en-US" i="1" dirty="0"/>
          </a:p>
          <a:p>
            <a:pPr algn="ctr" eaLnBrk="0" hangingPunct="0"/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18637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8238" name="Group 4"/>
          <p:cNvGrpSpPr>
            <a:grpSpLocks/>
          </p:cNvGrpSpPr>
          <p:nvPr/>
        </p:nvGrpSpPr>
        <p:grpSpPr bwMode="auto">
          <a:xfrm>
            <a:off x="2388204" y="846585"/>
            <a:ext cx="4336444" cy="461665"/>
            <a:chOff x="2286000" y="1676400"/>
            <a:chExt cx="4336045" cy="461088"/>
          </a:xfrm>
        </p:grpSpPr>
        <p:sp>
          <p:nvSpPr>
            <p:cNvPr id="478245" name="TextBox 2"/>
            <p:cNvSpPr txBox="1">
              <a:spLocks noChangeArrowheads="1"/>
            </p:cNvSpPr>
            <p:nvPr/>
          </p:nvSpPr>
          <p:spPr bwMode="auto">
            <a:xfrm>
              <a:off x="2286000" y="1676400"/>
              <a:ext cx="4336045" cy="461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dirty="0">
                  <a:solidFill>
                    <a:srgbClr val="FF0000"/>
                  </a:solidFill>
                </a:rPr>
                <a:t>H</a:t>
              </a:r>
              <a:r>
                <a:rPr lang="en-US" baseline="-25000" dirty="0">
                  <a:solidFill>
                    <a:srgbClr val="FF0000"/>
                  </a:solidFill>
                </a:rPr>
                <a:t>2</a:t>
              </a:r>
              <a:r>
                <a:rPr lang="en-US" dirty="0">
                  <a:solidFill>
                    <a:srgbClr val="FF0000"/>
                  </a:solidFill>
                </a:rPr>
                <a:t>S</a:t>
              </a:r>
              <a:r>
                <a:rPr lang="en-US" dirty="0"/>
                <a:t>  + </a:t>
              </a:r>
              <a:r>
                <a:rPr lang="en-US" dirty="0">
                  <a:solidFill>
                    <a:srgbClr val="0066FF"/>
                  </a:solidFill>
                </a:rPr>
                <a:t>NH</a:t>
              </a:r>
              <a:r>
                <a:rPr lang="en-US" baseline="-25000" dirty="0">
                  <a:solidFill>
                    <a:srgbClr val="0066FF"/>
                  </a:solidFill>
                </a:rPr>
                <a:t>3</a:t>
              </a:r>
              <a:r>
                <a:rPr lang="en-US" baseline="-25000" dirty="0"/>
                <a:t>             </a:t>
              </a:r>
              <a:r>
                <a:rPr lang="en-US" dirty="0"/>
                <a:t>  </a:t>
              </a:r>
              <a:r>
                <a:rPr lang="en-US" dirty="0">
                  <a:solidFill>
                    <a:srgbClr val="0066FF"/>
                  </a:solidFill>
                </a:rPr>
                <a:t>HS</a:t>
              </a:r>
              <a:r>
                <a:rPr lang="en-US" baseline="30000" dirty="0">
                  <a:solidFill>
                    <a:srgbClr val="0066FF"/>
                  </a:solidFill>
                </a:rPr>
                <a:t>-</a:t>
              </a:r>
              <a:r>
                <a:rPr lang="en-US" dirty="0"/>
                <a:t> + </a:t>
              </a:r>
              <a:r>
                <a:rPr lang="en-US" dirty="0">
                  <a:solidFill>
                    <a:srgbClr val="FF0000"/>
                  </a:solidFill>
                </a:rPr>
                <a:t>NH</a:t>
              </a:r>
              <a:r>
                <a:rPr lang="en-US" baseline="-25000" dirty="0">
                  <a:solidFill>
                    <a:srgbClr val="FF0000"/>
                  </a:solidFill>
                </a:rPr>
                <a:t>4</a:t>
              </a:r>
              <a:r>
                <a:rPr lang="en-US" baseline="30000" dirty="0">
                  <a:solidFill>
                    <a:srgbClr val="FF0000"/>
                  </a:solidFill>
                </a:rPr>
                <a:t>+</a:t>
              </a:r>
              <a:r>
                <a:rPr lang="en-US" dirty="0"/>
                <a:t>  </a:t>
              </a:r>
            </a:p>
          </p:txBody>
        </p:sp>
        <p:graphicFrame>
          <p:nvGraphicFramePr>
            <p:cNvPr id="478236" name="Object 2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14764310"/>
                </p:ext>
              </p:extLst>
            </p:nvPr>
          </p:nvGraphicFramePr>
          <p:xfrm>
            <a:off x="4085734" y="1773911"/>
            <a:ext cx="608598" cy="2989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2" imgW="358088" imgH="181224" progId="">
                    <p:embed/>
                  </p:oleObj>
                </mc:Choice>
                <mc:Fallback>
                  <p:oleObj r:id="rId2" imgW="358088" imgH="181224" progId="">
                    <p:embed/>
                    <p:pic>
                      <p:nvPicPr>
                        <p:cNvPr id="478236" name="Object 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85734" y="1773911"/>
                          <a:ext cx="608598" cy="29890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746426" y="1308250"/>
            <a:ext cx="7620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H</a:t>
            </a:r>
            <a:r>
              <a:rPr lang="en-US" sz="2000" baseline="-25000" dirty="0"/>
              <a:t>2</a:t>
            </a:r>
            <a:r>
              <a:rPr lang="en-US" sz="2000" dirty="0"/>
              <a:t>S/HS</a:t>
            </a:r>
            <a:r>
              <a:rPr lang="en-US" sz="2000" baseline="30000" dirty="0"/>
              <a:t>-</a:t>
            </a:r>
            <a:r>
              <a:rPr lang="en-US" sz="2000" dirty="0"/>
              <a:t>  NH</a:t>
            </a:r>
            <a:r>
              <a:rPr lang="en-US" sz="2000" baseline="-25000" dirty="0"/>
              <a:t>3</a:t>
            </a:r>
            <a:r>
              <a:rPr lang="en-US" sz="2000" dirty="0"/>
              <a:t>/NH</a:t>
            </a:r>
            <a:r>
              <a:rPr lang="en-US" sz="2000" baseline="-25000" dirty="0"/>
              <a:t>4</a:t>
            </a:r>
            <a:r>
              <a:rPr lang="en-US" sz="2000" baseline="30000" dirty="0"/>
              <a:t>+</a:t>
            </a:r>
            <a:r>
              <a:rPr lang="en-US" sz="2000" dirty="0"/>
              <a:t> </a:t>
            </a:r>
            <a:r>
              <a:rPr lang="en-US" sz="2000" dirty="0" err="1"/>
              <a:t>sono</a:t>
            </a:r>
            <a:r>
              <a:rPr lang="en-US" sz="2000" dirty="0"/>
              <a:t> </a:t>
            </a:r>
            <a:r>
              <a:rPr lang="en-US" sz="2000" b="1" i="1" dirty="0" err="1"/>
              <a:t>coppie</a:t>
            </a:r>
            <a:r>
              <a:rPr lang="en-US" sz="2000" b="1" i="1" dirty="0"/>
              <a:t> </a:t>
            </a:r>
            <a:r>
              <a:rPr lang="en-US" sz="2000" b="1" i="1" dirty="0" err="1"/>
              <a:t>coniugate</a:t>
            </a:r>
            <a:r>
              <a:rPr lang="en-US" sz="2000" b="1" i="1" dirty="0"/>
              <a:t> </a:t>
            </a:r>
            <a:r>
              <a:rPr lang="en-US" sz="2000" b="1" i="1" dirty="0" err="1"/>
              <a:t>acido</a:t>
            </a:r>
            <a:r>
              <a:rPr lang="en-US" sz="2000" b="1" i="1" dirty="0"/>
              <a:t>-base</a:t>
            </a:r>
            <a:endParaRPr lang="en-US" sz="2000" dirty="0"/>
          </a:p>
          <a:p>
            <a:pPr marL="342900" indent="-34290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HS</a:t>
            </a:r>
            <a:r>
              <a:rPr lang="en-US" sz="2000" baseline="30000" dirty="0"/>
              <a:t>-</a:t>
            </a:r>
            <a:r>
              <a:rPr lang="en-US" sz="2000" dirty="0"/>
              <a:t> è la </a:t>
            </a:r>
            <a:r>
              <a:rPr lang="en-US" sz="2000" b="1" i="1" dirty="0"/>
              <a:t>base </a:t>
            </a:r>
            <a:r>
              <a:rPr lang="en-US" sz="2000" b="1" i="1" dirty="0" err="1"/>
              <a:t>coniugata</a:t>
            </a:r>
            <a:r>
              <a:rPr lang="en-US" sz="2000" b="1" i="1" dirty="0"/>
              <a:t> </a:t>
            </a:r>
            <a:r>
              <a:rPr lang="en-US" sz="2000" dirty="0" err="1"/>
              <a:t>dell’acido</a:t>
            </a:r>
            <a:r>
              <a:rPr lang="en-US" sz="2000" dirty="0"/>
              <a:t> H</a:t>
            </a:r>
            <a:r>
              <a:rPr lang="en-US" sz="2000" baseline="-25000" dirty="0"/>
              <a:t>2</a:t>
            </a:r>
            <a:r>
              <a:rPr lang="en-US" sz="2000" dirty="0"/>
              <a:t>S</a:t>
            </a:r>
          </a:p>
          <a:p>
            <a:pPr marL="342900" indent="-34290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NH</a:t>
            </a:r>
            <a:r>
              <a:rPr lang="en-US" sz="2000" baseline="-25000" dirty="0"/>
              <a:t>4</a:t>
            </a:r>
            <a:r>
              <a:rPr lang="en-US" sz="2000" baseline="30000" dirty="0"/>
              <a:t>+</a:t>
            </a:r>
            <a:r>
              <a:rPr lang="en-US" sz="2000" dirty="0"/>
              <a:t> è </a:t>
            </a:r>
            <a:r>
              <a:rPr lang="en-US" sz="2000" dirty="0" err="1"/>
              <a:t>l</a:t>
            </a:r>
            <a:r>
              <a:rPr lang="en-US" sz="2000" b="1" i="1" dirty="0" err="1"/>
              <a:t>’acido</a:t>
            </a:r>
            <a:r>
              <a:rPr lang="en-US" sz="2000" b="1" i="1" dirty="0"/>
              <a:t> </a:t>
            </a:r>
            <a:r>
              <a:rPr lang="en-US" sz="2000" b="1" i="1" dirty="0" err="1"/>
              <a:t>coniugato</a:t>
            </a:r>
            <a:r>
              <a:rPr lang="en-US" sz="2000" b="1" i="1" dirty="0"/>
              <a:t> </a:t>
            </a:r>
            <a:r>
              <a:rPr lang="en-US" sz="2000" b="1" i="1" dirty="0" err="1"/>
              <a:t>della</a:t>
            </a:r>
            <a:r>
              <a:rPr lang="en-US" sz="2000" b="1" i="1" dirty="0"/>
              <a:t> </a:t>
            </a:r>
            <a:r>
              <a:rPr lang="en-US" sz="2000" dirty="0"/>
              <a:t>base</a:t>
            </a:r>
            <a:r>
              <a:rPr lang="en-US" sz="2000" b="1" i="1" dirty="0"/>
              <a:t> </a:t>
            </a:r>
            <a:r>
              <a:rPr lang="en-US" sz="2000" dirty="0"/>
              <a:t>NH</a:t>
            </a:r>
            <a:r>
              <a:rPr lang="en-US" sz="2000" baseline="-25000" dirty="0"/>
              <a:t>3</a:t>
            </a:r>
            <a:endParaRPr lang="en-US" sz="2000" dirty="0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7956AF5B-CE69-4D2A-BE72-058C0EC51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598" y="282770"/>
            <a:ext cx="4591050" cy="46196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i="1" dirty="0" err="1">
                <a:solidFill>
                  <a:schemeClr val="tx1"/>
                </a:solidFill>
              </a:rPr>
              <a:t>Coppie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coniugate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acido</a:t>
            </a:r>
            <a:r>
              <a:rPr lang="en-US" i="1" dirty="0">
                <a:solidFill>
                  <a:schemeClr val="tx1"/>
                </a:solidFill>
              </a:rPr>
              <a:t>-base</a:t>
            </a:r>
            <a:endParaRPr lang="en-US" i="1" baseline="-25000" dirty="0">
              <a:solidFill>
                <a:schemeClr val="tx1"/>
              </a:solidFill>
            </a:endParaRP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DDD38426-27B2-4136-927D-4EE291D3DC45}"/>
              </a:ext>
            </a:extLst>
          </p:cNvPr>
          <p:cNvGrpSpPr/>
          <p:nvPr/>
        </p:nvGrpSpPr>
        <p:grpSpPr>
          <a:xfrm>
            <a:off x="777574" y="2779762"/>
            <a:ext cx="8359775" cy="1969770"/>
            <a:chOff x="762000" y="3126170"/>
            <a:chExt cx="8359775" cy="1969770"/>
          </a:xfrm>
        </p:grpSpPr>
        <p:grpSp>
          <p:nvGrpSpPr>
            <p:cNvPr id="2" name="Gruppo 1">
              <a:extLst>
                <a:ext uri="{FF2B5EF4-FFF2-40B4-BE49-F238E27FC236}">
                  <a16:creationId xmlns:a16="http://schemas.microsoft.com/office/drawing/2014/main" id="{5A49769C-F5FE-4805-B62F-1925E0826648}"/>
                </a:ext>
              </a:extLst>
            </p:cNvPr>
            <p:cNvGrpSpPr/>
            <p:nvPr/>
          </p:nvGrpSpPr>
          <p:grpSpPr>
            <a:xfrm>
              <a:off x="762000" y="3126170"/>
              <a:ext cx="8359775" cy="1969770"/>
              <a:chOff x="857890" y="3120514"/>
              <a:chExt cx="8359775" cy="2787657"/>
            </a:xfrm>
          </p:grpSpPr>
          <p:sp>
            <p:nvSpPr>
              <p:cNvPr id="37" name="TextBox 36"/>
              <p:cNvSpPr txBox="1">
                <a:spLocks noChangeArrowheads="1"/>
              </p:cNvSpPr>
              <p:nvPr/>
            </p:nvSpPr>
            <p:spPr bwMode="auto">
              <a:xfrm>
                <a:off x="857890" y="3120514"/>
                <a:ext cx="8359775" cy="27876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342900" indent="-342900" eaLnBrk="0" hangingPunct="0">
                  <a:spcBef>
                    <a:spcPct val="5000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/>
                  <a:t>In una </a:t>
                </a:r>
                <a:r>
                  <a:rPr lang="en-US" sz="2000" dirty="0" err="1"/>
                  <a:t>reazione</a:t>
                </a:r>
                <a:r>
                  <a:rPr lang="en-US" sz="2000" dirty="0"/>
                  <a:t> </a:t>
                </a:r>
                <a:r>
                  <a:rPr lang="en-US" sz="2000" dirty="0" err="1"/>
                  <a:t>acido</a:t>
                </a:r>
                <a:r>
                  <a:rPr lang="en-US" sz="2000" dirty="0"/>
                  <a:t>-base di  </a:t>
                </a:r>
                <a:r>
                  <a:rPr lang="en-US" sz="2000" dirty="0" err="1"/>
                  <a:t>Brønsted</a:t>
                </a:r>
                <a:r>
                  <a:rPr lang="en-US" sz="2000" dirty="0"/>
                  <a:t>-Lowry</a:t>
                </a:r>
              </a:p>
              <a:p>
                <a:pPr marL="342900" indent="-342900" eaLnBrk="0" hangingPunct="0">
                  <a:spcBef>
                    <a:spcPct val="50000"/>
                  </a:spcBef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algn="ctr" eaLnBrk="0" hangingPunct="0">
                  <a:spcBef>
                    <a:spcPct val="50000"/>
                  </a:spcBef>
                </a:pPr>
                <a:r>
                  <a:rPr lang="en-US" dirty="0">
                    <a:solidFill>
                      <a:srgbClr val="FF0000"/>
                    </a:solidFill>
                  </a:rPr>
                  <a:t>acido</a:t>
                </a:r>
                <a:r>
                  <a:rPr lang="en-US" baseline="-25000" dirty="0">
                    <a:solidFill>
                      <a:srgbClr val="FF0000"/>
                    </a:solidFill>
                  </a:rPr>
                  <a:t>1</a:t>
                </a:r>
                <a:r>
                  <a:rPr lang="en-US" dirty="0"/>
                  <a:t>  + </a:t>
                </a:r>
                <a:r>
                  <a:rPr lang="en-US" dirty="0">
                    <a:solidFill>
                      <a:srgbClr val="0066FF"/>
                    </a:solidFill>
                  </a:rPr>
                  <a:t>base</a:t>
                </a:r>
                <a:r>
                  <a:rPr lang="en-US" baseline="-25000" dirty="0">
                    <a:solidFill>
                      <a:srgbClr val="0066FF"/>
                    </a:solidFill>
                  </a:rPr>
                  <a:t>2</a:t>
                </a:r>
                <a:r>
                  <a:rPr lang="en-US" baseline="-25000" dirty="0"/>
                  <a:t>             </a:t>
                </a:r>
                <a:r>
                  <a:rPr lang="en-US" dirty="0"/>
                  <a:t>  </a:t>
                </a:r>
                <a:r>
                  <a:rPr lang="en-US" dirty="0">
                    <a:solidFill>
                      <a:srgbClr val="0066FF"/>
                    </a:solidFill>
                  </a:rPr>
                  <a:t>base</a:t>
                </a:r>
                <a:r>
                  <a:rPr lang="en-US" baseline="-25000" dirty="0">
                    <a:solidFill>
                      <a:srgbClr val="0066FF"/>
                    </a:solidFill>
                  </a:rPr>
                  <a:t>1</a:t>
                </a:r>
                <a:r>
                  <a:rPr lang="en-US" dirty="0"/>
                  <a:t> + </a:t>
                </a:r>
                <a:r>
                  <a:rPr lang="en-US" dirty="0">
                    <a:solidFill>
                      <a:srgbClr val="FF0000"/>
                    </a:solidFill>
                  </a:rPr>
                  <a:t>acido</a:t>
                </a:r>
                <a:r>
                  <a:rPr lang="en-US" baseline="-25000" dirty="0">
                    <a:solidFill>
                      <a:srgbClr val="FF0000"/>
                    </a:solidFill>
                  </a:rPr>
                  <a:t>2</a:t>
                </a:r>
                <a:r>
                  <a:rPr lang="en-US" dirty="0"/>
                  <a:t> </a:t>
                </a:r>
              </a:p>
              <a:p>
                <a:pPr eaLnBrk="0" hangingPunct="0">
                  <a:spcBef>
                    <a:spcPct val="50000"/>
                  </a:spcBef>
                </a:pPr>
                <a:endParaRPr lang="en-US" dirty="0"/>
              </a:p>
            </p:txBody>
          </p:sp>
          <p:graphicFrame>
            <p:nvGraphicFramePr>
              <p:cNvPr id="13" name="Object 28">
                <a:extLst>
                  <a:ext uri="{FF2B5EF4-FFF2-40B4-BE49-F238E27FC236}">
                    <a16:creationId xmlns:a16="http://schemas.microsoft.com/office/drawing/2014/main" id="{82B77B7F-38B6-460F-85BB-737FD68ECCE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83156851"/>
                  </p:ext>
                </p:extLst>
              </p:nvPr>
            </p:nvGraphicFramePr>
            <p:xfrm>
              <a:off x="4814730" y="4671960"/>
              <a:ext cx="608654" cy="2992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2" imgW="358088" imgH="181224" progId="">
                      <p:embed/>
                    </p:oleObj>
                  </mc:Choice>
                  <mc:Fallback>
                    <p:oleObj r:id="rId2" imgW="358088" imgH="181224" progId="">
                      <p:embed/>
                      <p:pic>
                        <p:nvPicPr>
                          <p:cNvPr id="478236" name="Object 2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14730" y="4671960"/>
                            <a:ext cx="608654" cy="29927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0AC605BC-3284-4FDF-8963-186050A2B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59260" y="3653909"/>
              <a:ext cx="2990476" cy="466667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B6038BFC-7152-4FF1-A8BE-B894D42F0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03678" y="4503921"/>
              <a:ext cx="2876550" cy="428625"/>
            </a:xfrm>
            <a:prstGeom prst="rect">
              <a:avLst/>
            </a:prstGeom>
          </p:spPr>
        </p:pic>
      </p:grpSp>
      <p:pic>
        <p:nvPicPr>
          <p:cNvPr id="3" name="Immagine 2">
            <a:extLst>
              <a:ext uri="{FF2B5EF4-FFF2-40B4-BE49-F238E27FC236}">
                <a16:creationId xmlns:a16="http://schemas.microsoft.com/office/drawing/2014/main" id="{62EF3CD5-8B9F-4661-8A6D-EEAFB4D91D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596" y="4626487"/>
            <a:ext cx="6580952" cy="20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992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2"/>
          <p:cNvSpPr txBox="1">
            <a:spLocks noChangeArrowheads="1"/>
          </p:cNvSpPr>
          <p:nvPr/>
        </p:nvSpPr>
        <p:spPr bwMode="auto">
          <a:xfrm>
            <a:off x="2331623" y="509884"/>
            <a:ext cx="3876675" cy="46166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i="1" dirty="0" err="1">
                <a:solidFill>
                  <a:schemeClr val="tx1"/>
                </a:solidFill>
              </a:rPr>
              <a:t>Acidi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forti</a:t>
            </a:r>
            <a:r>
              <a:rPr lang="en-US" i="1" dirty="0">
                <a:solidFill>
                  <a:schemeClr val="tx1"/>
                </a:solidFill>
              </a:rPr>
              <a:t> e </a:t>
            </a:r>
            <a:r>
              <a:rPr lang="en-US" i="1" dirty="0" err="1">
                <a:solidFill>
                  <a:schemeClr val="tx1"/>
                </a:solidFill>
              </a:rPr>
              <a:t>acidi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deboli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69258" y="1349702"/>
            <a:ext cx="8284464" cy="4581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normAutofit/>
          </a:bodyPr>
          <a:lstStyle/>
          <a:p>
            <a:pPr marL="342900" indent="-342900" algn="ctr" eaLnBrk="0" hangingPunct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Un </a:t>
            </a:r>
            <a:r>
              <a:rPr lang="en-US" sz="2000" dirty="0" err="1"/>
              <a:t>acido</a:t>
            </a:r>
            <a:r>
              <a:rPr lang="en-US" sz="2000" dirty="0"/>
              <a:t> </a:t>
            </a:r>
            <a:r>
              <a:rPr lang="en-US" sz="2000" b="1" i="1" dirty="0"/>
              <a:t>forte </a:t>
            </a:r>
            <a:r>
              <a:rPr lang="en-US" sz="2000" dirty="0"/>
              <a:t>in </a:t>
            </a:r>
            <a:r>
              <a:rPr lang="en-US" sz="2000" dirty="0" err="1"/>
              <a:t>acqua</a:t>
            </a:r>
            <a:r>
              <a:rPr lang="en-US" sz="2000" dirty="0"/>
              <a:t> </a:t>
            </a:r>
            <a:r>
              <a:rPr lang="en-US" sz="2000" dirty="0" err="1"/>
              <a:t>si</a:t>
            </a:r>
            <a:r>
              <a:rPr lang="en-US" sz="2000" dirty="0"/>
              <a:t> </a:t>
            </a:r>
            <a:r>
              <a:rPr lang="en-US" sz="2000" dirty="0" err="1"/>
              <a:t>dissocia</a:t>
            </a:r>
            <a:r>
              <a:rPr lang="en-US" sz="2000" dirty="0"/>
              <a:t> </a:t>
            </a:r>
            <a:r>
              <a:rPr lang="en-US" sz="2000" b="1" i="1" dirty="0" err="1"/>
              <a:t>completamente</a:t>
            </a:r>
            <a:r>
              <a:rPr lang="en-US" sz="2000" dirty="0"/>
              <a:t>: </a:t>
            </a:r>
          </a:p>
          <a:p>
            <a:pPr algn="ctr" eaLnBrk="0" hangingPunct="0">
              <a:spcBef>
                <a:spcPts val="600"/>
              </a:spcBef>
            </a:pPr>
            <a:r>
              <a:rPr lang="en-US" sz="2000" dirty="0"/>
              <a:t>HA(</a:t>
            </a:r>
            <a:r>
              <a:rPr lang="en-US" sz="2000" i="1" dirty="0"/>
              <a:t>g</a:t>
            </a:r>
            <a:r>
              <a:rPr lang="en-US" sz="2000" dirty="0"/>
              <a:t> or </a:t>
            </a:r>
            <a:r>
              <a:rPr lang="en-US" sz="2000" i="1" dirty="0"/>
              <a:t>l</a:t>
            </a:r>
            <a:r>
              <a:rPr lang="en-US" sz="2000" dirty="0"/>
              <a:t>) + H</a:t>
            </a:r>
            <a:r>
              <a:rPr lang="en-US" sz="2000" baseline="-25000" dirty="0"/>
              <a:t>2</a:t>
            </a:r>
            <a:r>
              <a:rPr lang="en-US" sz="2000" dirty="0"/>
              <a:t>O(</a:t>
            </a:r>
            <a:r>
              <a:rPr lang="en-US" sz="2000" i="1" dirty="0"/>
              <a:t>l</a:t>
            </a:r>
            <a:r>
              <a:rPr lang="en-US" sz="2000" dirty="0"/>
              <a:t>) → H</a:t>
            </a:r>
            <a:r>
              <a:rPr lang="en-US" sz="2000" baseline="-25000" dirty="0"/>
              <a:t>3</a:t>
            </a:r>
            <a:r>
              <a:rPr lang="en-US" sz="2000" dirty="0"/>
              <a:t>O</a:t>
            </a:r>
            <a:r>
              <a:rPr lang="en-US" sz="2000" baseline="30000" dirty="0"/>
              <a:t>+</a:t>
            </a:r>
            <a:r>
              <a:rPr lang="en-US" sz="2000" dirty="0"/>
              <a:t>(</a:t>
            </a:r>
            <a:r>
              <a:rPr lang="en-US" sz="2000" i="1" dirty="0" err="1"/>
              <a:t>aq</a:t>
            </a:r>
            <a:r>
              <a:rPr lang="en-US" sz="2000" dirty="0"/>
              <a:t>) + A</a:t>
            </a:r>
            <a:r>
              <a:rPr lang="en-US" sz="2000" baseline="30000" dirty="0"/>
              <a:t>-</a:t>
            </a:r>
            <a:r>
              <a:rPr lang="en-US" sz="2000" dirty="0"/>
              <a:t>(</a:t>
            </a:r>
            <a:r>
              <a:rPr lang="en-US" sz="2000" i="1" dirty="0" err="1"/>
              <a:t>aq</a:t>
            </a:r>
            <a:r>
              <a:rPr lang="en-US" sz="2000" dirty="0"/>
              <a:t>)</a:t>
            </a:r>
          </a:p>
          <a:p>
            <a:pPr marL="342900" indent="-342900" algn="ctr" eaLnBrk="0" hangingPunct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Un </a:t>
            </a:r>
            <a:r>
              <a:rPr lang="en-US" sz="2000" dirty="0" err="1"/>
              <a:t>acido</a:t>
            </a:r>
            <a:r>
              <a:rPr lang="en-US" sz="2000" dirty="0"/>
              <a:t> </a:t>
            </a:r>
            <a:r>
              <a:rPr lang="en-US" sz="2000" b="1" i="1" dirty="0" err="1"/>
              <a:t>debole</a:t>
            </a:r>
            <a:r>
              <a:rPr lang="en-US" sz="2000" b="1" i="1" dirty="0"/>
              <a:t> </a:t>
            </a:r>
            <a:r>
              <a:rPr lang="en-US" sz="2000" dirty="0"/>
              <a:t>in </a:t>
            </a:r>
            <a:r>
              <a:rPr lang="en-US" sz="2000" dirty="0" err="1"/>
              <a:t>acqua</a:t>
            </a:r>
            <a:r>
              <a:rPr lang="en-US" sz="2000" dirty="0"/>
              <a:t> </a:t>
            </a:r>
            <a:r>
              <a:rPr lang="en-US" sz="2000" dirty="0" err="1"/>
              <a:t>si</a:t>
            </a:r>
            <a:r>
              <a:rPr lang="en-US" sz="2000" dirty="0"/>
              <a:t> </a:t>
            </a:r>
            <a:r>
              <a:rPr lang="en-US" sz="2000" dirty="0" err="1"/>
              <a:t>dissocia</a:t>
            </a:r>
            <a:r>
              <a:rPr lang="en-US" sz="2000" dirty="0"/>
              <a:t> </a:t>
            </a:r>
            <a:r>
              <a:rPr lang="en-US" sz="2000" b="1" i="1" dirty="0" err="1"/>
              <a:t>parzialmente</a:t>
            </a:r>
            <a:r>
              <a:rPr lang="en-US" sz="2000" b="1" dirty="0"/>
              <a:t>:</a:t>
            </a:r>
          </a:p>
          <a:p>
            <a:pPr algn="ctr" eaLnBrk="0" hangingPunct="0">
              <a:spcBef>
                <a:spcPts val="600"/>
              </a:spcBef>
            </a:pPr>
            <a:r>
              <a:rPr lang="en-US" sz="2000" dirty="0">
                <a:solidFill>
                  <a:srgbClr val="000000"/>
                </a:solidFill>
              </a:rPr>
              <a:t>HA(</a:t>
            </a:r>
            <a:r>
              <a:rPr lang="en-US" sz="2000" i="1" dirty="0" err="1">
                <a:solidFill>
                  <a:srgbClr val="000000"/>
                </a:solidFill>
              </a:rPr>
              <a:t>aq</a:t>
            </a:r>
            <a:r>
              <a:rPr lang="en-US" sz="2000" dirty="0">
                <a:solidFill>
                  <a:srgbClr val="000000"/>
                </a:solidFill>
              </a:rPr>
              <a:t>) + H</a:t>
            </a:r>
            <a:r>
              <a:rPr lang="en-US" sz="2000" baseline="-25000" dirty="0">
                <a:solidFill>
                  <a:srgbClr val="000000"/>
                </a:solidFill>
              </a:rPr>
              <a:t>2</a:t>
            </a:r>
            <a:r>
              <a:rPr lang="en-US" sz="2000" dirty="0">
                <a:solidFill>
                  <a:srgbClr val="000000"/>
                </a:solidFill>
              </a:rPr>
              <a:t>O(</a:t>
            </a:r>
            <a:r>
              <a:rPr lang="en-US" sz="2000" i="1" dirty="0">
                <a:solidFill>
                  <a:srgbClr val="000000"/>
                </a:solidFill>
              </a:rPr>
              <a:t>l</a:t>
            </a:r>
            <a:r>
              <a:rPr lang="en-US" sz="2000" dirty="0">
                <a:solidFill>
                  <a:srgbClr val="000000"/>
                </a:solidFill>
              </a:rPr>
              <a:t>)   </a:t>
            </a:r>
            <a:r>
              <a:rPr lang="en-US" sz="2000" dirty="0">
                <a:solidFill>
                  <a:srgbClr val="000000"/>
                </a:solidFill>
                <a:sym typeface="Wingdings 3" panose="05040102010807070707" pitchFamily="18" charset="2"/>
              </a:rPr>
              <a:t></a:t>
            </a:r>
            <a:r>
              <a:rPr lang="en-US" sz="2000" dirty="0">
                <a:solidFill>
                  <a:srgbClr val="000000"/>
                </a:solidFill>
              </a:rPr>
              <a:t>    H</a:t>
            </a:r>
            <a:r>
              <a:rPr lang="en-US" sz="2000" baseline="-25000" dirty="0">
                <a:solidFill>
                  <a:srgbClr val="000000"/>
                </a:solidFill>
              </a:rPr>
              <a:t>3</a:t>
            </a:r>
            <a:r>
              <a:rPr lang="en-US" sz="2000" dirty="0">
                <a:solidFill>
                  <a:srgbClr val="000000"/>
                </a:solidFill>
              </a:rPr>
              <a:t>O</a:t>
            </a:r>
            <a:r>
              <a:rPr lang="en-US" sz="2000" baseline="30000" dirty="0">
                <a:solidFill>
                  <a:srgbClr val="000000"/>
                </a:solidFill>
              </a:rPr>
              <a:t>+</a:t>
            </a:r>
            <a:r>
              <a:rPr lang="en-US" sz="2000" dirty="0">
                <a:solidFill>
                  <a:srgbClr val="000000"/>
                </a:solidFill>
              </a:rPr>
              <a:t>(</a:t>
            </a:r>
            <a:r>
              <a:rPr lang="en-US" sz="2000" i="1" dirty="0" err="1">
                <a:solidFill>
                  <a:srgbClr val="000000"/>
                </a:solidFill>
              </a:rPr>
              <a:t>aq</a:t>
            </a:r>
            <a:r>
              <a:rPr lang="en-US" sz="2000" dirty="0">
                <a:solidFill>
                  <a:srgbClr val="000000"/>
                </a:solidFill>
              </a:rPr>
              <a:t>) + A</a:t>
            </a:r>
            <a:r>
              <a:rPr lang="en-US" sz="2000" baseline="30000" dirty="0">
                <a:solidFill>
                  <a:srgbClr val="000000"/>
                </a:solidFill>
              </a:rPr>
              <a:t>-</a:t>
            </a:r>
            <a:r>
              <a:rPr lang="en-US" sz="2000" dirty="0">
                <a:solidFill>
                  <a:srgbClr val="000000"/>
                </a:solidFill>
              </a:rPr>
              <a:t>(</a:t>
            </a:r>
            <a:r>
              <a:rPr lang="en-US" sz="2000" i="1" dirty="0" err="1">
                <a:solidFill>
                  <a:srgbClr val="000000"/>
                </a:solidFill>
              </a:rPr>
              <a:t>aq</a:t>
            </a:r>
            <a:r>
              <a:rPr lang="en-US" sz="2000" dirty="0">
                <a:solidFill>
                  <a:srgbClr val="000000"/>
                </a:solidFill>
              </a:rPr>
              <a:t>)</a:t>
            </a:r>
          </a:p>
          <a:p>
            <a:pPr algn="ctr" eaLnBrk="0" hangingPunct="0">
              <a:spcBef>
                <a:spcPts val="600"/>
              </a:spcBef>
            </a:pPr>
            <a:endParaRPr lang="en-US" sz="2000" b="1" dirty="0">
              <a:solidFill>
                <a:srgbClr val="000000"/>
              </a:solidFill>
            </a:endParaRPr>
          </a:p>
          <a:p>
            <a:pPr eaLnBrk="0" hangingPunct="0">
              <a:spcBef>
                <a:spcPts val="600"/>
              </a:spcBef>
            </a:pPr>
            <a:endParaRPr lang="en-US" sz="2000" b="1" i="1" dirty="0"/>
          </a:p>
          <a:p>
            <a:pPr eaLnBrk="0" hangingPunct="0">
              <a:spcBef>
                <a:spcPts val="600"/>
              </a:spcBef>
            </a:pPr>
            <a:endParaRPr lang="en-US" sz="2000" dirty="0"/>
          </a:p>
          <a:p>
            <a:pPr algn="ctr" eaLnBrk="0" hangingPunct="0">
              <a:spcBef>
                <a:spcPts val="600"/>
              </a:spcBef>
            </a:pPr>
            <a:endParaRPr lang="en-US" sz="2000" dirty="0">
              <a:solidFill>
                <a:srgbClr val="000000"/>
              </a:solidFill>
            </a:endParaRPr>
          </a:p>
          <a:p>
            <a:pPr algn="ctr" eaLnBrk="0" hangingPunct="0">
              <a:spcBef>
                <a:spcPts val="600"/>
              </a:spcBef>
            </a:pPr>
            <a:endParaRPr lang="en-US" sz="2000" dirty="0"/>
          </a:p>
          <a:p>
            <a:pPr algn="ctr" eaLnBrk="0" hangingPunct="0">
              <a:spcBef>
                <a:spcPts val="600"/>
              </a:spcBef>
            </a:pPr>
            <a:endParaRPr lang="en-US" sz="2000" dirty="0"/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7801D6D1-4E37-411B-AC09-DC16E9C43A9F}"/>
              </a:ext>
            </a:extLst>
          </p:cNvPr>
          <p:cNvGrpSpPr>
            <a:grpSpLocks/>
          </p:cNvGrpSpPr>
          <p:nvPr/>
        </p:nvGrpSpPr>
        <p:grpSpPr bwMode="auto">
          <a:xfrm>
            <a:off x="2196945" y="2943745"/>
            <a:ext cx="4750110" cy="784830"/>
            <a:chOff x="609600" y="5110862"/>
            <a:chExt cx="4750832" cy="784736"/>
          </a:xfrm>
        </p:grpSpPr>
        <p:grpSp>
          <p:nvGrpSpPr>
            <p:cNvPr id="17" name="Group 15">
              <a:extLst>
                <a:ext uri="{FF2B5EF4-FFF2-40B4-BE49-F238E27FC236}">
                  <a16:creationId xmlns:a16="http://schemas.microsoft.com/office/drawing/2014/main" id="{83F91AC4-DF94-42B8-A6DE-572E7A20B6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00200" y="5110862"/>
              <a:ext cx="1412240" cy="784736"/>
              <a:chOff x="1600200" y="5105400"/>
              <a:chExt cx="1412240" cy="784736"/>
            </a:xfrm>
          </p:grpSpPr>
          <p:sp>
            <p:nvSpPr>
              <p:cNvPr id="20" name="TextBox 9">
                <a:extLst>
                  <a:ext uri="{FF2B5EF4-FFF2-40B4-BE49-F238E27FC236}">
                    <a16:creationId xmlns:a16="http://schemas.microsoft.com/office/drawing/2014/main" id="{E677D357-42BD-4EE2-A0E0-DFC465C810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00200" y="5105400"/>
                <a:ext cx="1303760" cy="7847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ts val="600"/>
                  </a:spcBef>
                </a:pPr>
                <a:r>
                  <a:rPr lang="en-US" sz="2000" dirty="0"/>
                  <a:t>[H</a:t>
                </a:r>
                <a:r>
                  <a:rPr lang="en-US" sz="2000" baseline="-25000" dirty="0"/>
                  <a:t>3</a:t>
                </a:r>
                <a:r>
                  <a:rPr lang="en-US" sz="2000" dirty="0"/>
                  <a:t>O</a:t>
                </a:r>
                <a:r>
                  <a:rPr lang="en-US" sz="2000" baseline="30000" dirty="0"/>
                  <a:t>+</a:t>
                </a:r>
                <a:r>
                  <a:rPr lang="en-US" sz="2000" dirty="0"/>
                  <a:t>][A</a:t>
                </a:r>
                <a:r>
                  <a:rPr lang="en-US" sz="2000" baseline="30000" dirty="0"/>
                  <a:t>-</a:t>
                </a:r>
                <a:r>
                  <a:rPr lang="en-US" sz="2000" dirty="0"/>
                  <a:t>]</a:t>
                </a:r>
              </a:p>
              <a:p>
                <a:pPr eaLnBrk="0" hangingPunct="0">
                  <a:spcBef>
                    <a:spcPts val="600"/>
                  </a:spcBef>
                </a:pPr>
                <a:r>
                  <a:rPr lang="en-US" sz="2000" dirty="0"/>
                  <a:t>[HA][H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O]</a:t>
                </a:r>
              </a:p>
            </p:txBody>
          </p:sp>
          <p:cxnSp>
            <p:nvCxnSpPr>
              <p:cNvPr id="21" name="Straight Connector 11">
                <a:extLst>
                  <a:ext uri="{FF2B5EF4-FFF2-40B4-BE49-F238E27FC236}">
                    <a16:creationId xmlns:a16="http://schemas.microsoft.com/office/drawing/2014/main" id="{83CF59D7-E805-4EFE-B341-FB504D0C0F0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600200" y="5562600"/>
                <a:ext cx="1412240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18" name="TextBox 13">
              <a:extLst>
                <a:ext uri="{FF2B5EF4-FFF2-40B4-BE49-F238E27FC236}">
                  <a16:creationId xmlns:a16="http://schemas.microsoft.com/office/drawing/2014/main" id="{9657FE8D-A885-4FFE-9696-0C94202243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9600" y="5334000"/>
              <a:ext cx="660858" cy="400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i="1" dirty="0"/>
                <a:t>K</a:t>
              </a:r>
              <a:r>
                <a:rPr lang="en-US" sz="2000" i="1" baseline="-25000" dirty="0"/>
                <a:t>c</a:t>
              </a:r>
              <a:r>
                <a:rPr lang="en-US" sz="2000" i="1" dirty="0"/>
                <a:t> =</a:t>
              </a:r>
            </a:p>
          </p:txBody>
        </p:sp>
        <p:sp>
          <p:nvSpPr>
            <p:cNvPr id="19" name="TextBox 14">
              <a:extLst>
                <a:ext uri="{FF2B5EF4-FFF2-40B4-BE49-F238E27FC236}">
                  <a16:creationId xmlns:a16="http://schemas.microsoft.com/office/drawing/2014/main" id="{672082B4-C2CE-406B-810A-E36D1A6CC8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0619" y="5334000"/>
              <a:ext cx="2119813" cy="400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dirty="0"/>
                <a:t>è molto </a:t>
              </a:r>
              <a:r>
                <a:rPr lang="en-US" sz="2000" b="1" i="1" dirty="0" err="1"/>
                <a:t>piccola</a:t>
              </a:r>
              <a:r>
                <a:rPr lang="en-US" sz="2000" dirty="0"/>
                <a:t>. </a:t>
              </a:r>
            </a:p>
          </p:txBody>
        </p:sp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2CB102F9-277A-476A-8AA6-718136786DAF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50956" y="3882129"/>
            <a:ext cx="4140000" cy="1980000"/>
          </a:xfrm>
          <a:prstGeom prst="rect">
            <a:avLst/>
          </a:prstGeom>
        </p:spPr>
      </p:pic>
      <p:pic>
        <p:nvPicPr>
          <p:cNvPr id="14" name="Immagine 4">
            <a:extLst>
              <a:ext uri="{FF2B5EF4-FFF2-40B4-BE49-F238E27FC236}">
                <a16:creationId xmlns:a16="http://schemas.microsoft.com/office/drawing/2014/main" id="{019BC31D-E0FB-4100-8B81-00B07E5EFD4A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4742" y="3882510"/>
            <a:ext cx="4140000" cy="1980000"/>
          </a:xfrm>
          <a:prstGeom prst="rect">
            <a:avLst/>
          </a:prstGeom>
          <a:noFill/>
          <a:ln w="25400">
            <a:solidFill>
              <a:srgbClr val="0033CC"/>
            </a:solidFill>
            <a:miter lim="800000"/>
            <a:headEnd/>
            <a:tailEnd/>
          </a:ln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8A7E5270-D0A0-457A-85D5-F50E081EC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552" y="5994289"/>
            <a:ext cx="3486623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u="sng" dirty="0" err="1"/>
              <a:t>Acido</a:t>
            </a:r>
            <a:r>
              <a:rPr lang="en-US" sz="1400" u="sng" dirty="0"/>
              <a:t> forte</a:t>
            </a:r>
          </a:p>
          <a:p>
            <a:pPr eaLnBrk="0" hangingPunct="0">
              <a:spcBef>
                <a:spcPct val="50000"/>
              </a:spcBef>
            </a:pPr>
            <a:r>
              <a:rPr lang="en-US" sz="1400" dirty="0" err="1"/>
              <a:t>tutte</a:t>
            </a:r>
            <a:r>
              <a:rPr lang="en-US" sz="1400" dirty="0"/>
              <a:t> le </a:t>
            </a:r>
            <a:r>
              <a:rPr lang="en-US" sz="1400" dirty="0" err="1"/>
              <a:t>molecole</a:t>
            </a:r>
            <a:r>
              <a:rPr lang="en-US" sz="1400" dirty="0"/>
              <a:t> di HA </a:t>
            </a:r>
            <a:r>
              <a:rPr lang="en-US" sz="1400" dirty="0" err="1"/>
              <a:t>sono</a:t>
            </a:r>
            <a:r>
              <a:rPr lang="en-US" sz="1400" dirty="0"/>
              <a:t> dissociate</a:t>
            </a: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B0B44FCD-C67C-4245-9574-75443D953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7564" y="5994289"/>
            <a:ext cx="3934748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u="sng" dirty="0" err="1"/>
              <a:t>Acido</a:t>
            </a:r>
            <a:r>
              <a:rPr lang="en-US" sz="1400" u="sng" dirty="0"/>
              <a:t> </a:t>
            </a:r>
            <a:r>
              <a:rPr lang="en-US" sz="1400" u="sng" dirty="0" err="1"/>
              <a:t>debole</a:t>
            </a:r>
            <a:endParaRPr lang="en-US" sz="1400" u="sng" dirty="0"/>
          </a:p>
          <a:p>
            <a:pPr eaLnBrk="0" hangingPunct="0">
              <a:spcBef>
                <a:spcPct val="50000"/>
              </a:spcBef>
            </a:pPr>
            <a:r>
              <a:rPr lang="en-US" sz="1400" dirty="0"/>
              <a:t>una </a:t>
            </a:r>
            <a:r>
              <a:rPr lang="en-US" sz="1400" dirty="0" err="1"/>
              <a:t>parte</a:t>
            </a:r>
            <a:r>
              <a:rPr lang="en-US" sz="1400" dirty="0"/>
              <a:t> </a:t>
            </a:r>
            <a:r>
              <a:rPr lang="en-US" sz="1400" dirty="0" err="1"/>
              <a:t>delle</a:t>
            </a:r>
            <a:r>
              <a:rPr lang="en-US" sz="1400" dirty="0"/>
              <a:t> </a:t>
            </a:r>
            <a:r>
              <a:rPr lang="en-US" sz="1400" dirty="0" err="1"/>
              <a:t>molecole</a:t>
            </a:r>
            <a:r>
              <a:rPr lang="en-US" sz="1400" dirty="0"/>
              <a:t> di HA è </a:t>
            </a:r>
            <a:r>
              <a:rPr lang="en-US" sz="1400" dirty="0" err="1"/>
              <a:t>indissociata</a:t>
            </a:r>
            <a:endParaRPr lang="en-US" sz="1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1331752" y="411957"/>
            <a:ext cx="5870575" cy="46196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i="1" dirty="0">
                <a:solidFill>
                  <a:schemeClr val="tx1"/>
                </a:solidFill>
              </a:rPr>
              <a:t>La </a:t>
            </a:r>
            <a:r>
              <a:rPr lang="en-US" i="1" dirty="0" err="1">
                <a:solidFill>
                  <a:schemeClr val="tx1"/>
                </a:solidFill>
              </a:rPr>
              <a:t>costante</a:t>
            </a:r>
            <a:r>
              <a:rPr lang="en-US" i="1" dirty="0">
                <a:solidFill>
                  <a:schemeClr val="tx1"/>
                </a:solidFill>
              </a:rPr>
              <a:t> di </a:t>
            </a:r>
            <a:r>
              <a:rPr lang="en-US" i="1" dirty="0" err="1">
                <a:solidFill>
                  <a:schemeClr val="tx1"/>
                </a:solidFill>
              </a:rPr>
              <a:t>dissociazione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acida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n-US" i="1" dirty="0" err="1">
                <a:solidFill>
                  <a:schemeClr val="tx1"/>
                </a:solidFill>
              </a:rPr>
              <a:t>K</a:t>
            </a:r>
            <a:r>
              <a:rPr lang="en-US" i="1" baseline="-25000" dirty="0" err="1">
                <a:solidFill>
                  <a:schemeClr val="tx1"/>
                </a:solidFill>
              </a:rPr>
              <a:t>a</a:t>
            </a:r>
            <a:endParaRPr lang="en-US" i="1" dirty="0">
              <a:solidFill>
                <a:schemeClr val="tx1"/>
              </a:solidFill>
            </a:endParaRP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77DC3CB5-B60F-4C28-A985-D69E7AE9441D}"/>
              </a:ext>
            </a:extLst>
          </p:cNvPr>
          <p:cNvGrpSpPr/>
          <p:nvPr/>
        </p:nvGrpSpPr>
        <p:grpSpPr>
          <a:xfrm>
            <a:off x="1039595" y="1989777"/>
            <a:ext cx="6864568" cy="1006475"/>
            <a:chOff x="927835" y="1986324"/>
            <a:chExt cx="6864568" cy="1006475"/>
          </a:xfrm>
        </p:grpSpPr>
        <p:grpSp>
          <p:nvGrpSpPr>
            <p:cNvPr id="2" name="Group 8"/>
            <p:cNvGrpSpPr>
              <a:grpSpLocks/>
            </p:cNvGrpSpPr>
            <p:nvPr/>
          </p:nvGrpSpPr>
          <p:grpSpPr bwMode="auto">
            <a:xfrm>
              <a:off x="927835" y="2070045"/>
              <a:ext cx="2290762" cy="908050"/>
              <a:chOff x="1066800" y="2209800"/>
              <a:chExt cx="2289982" cy="907941"/>
            </a:xfrm>
          </p:grpSpPr>
          <p:sp>
            <p:nvSpPr>
              <p:cNvPr id="473127" name="TextBox 3"/>
              <p:cNvSpPr txBox="1">
                <a:spLocks noChangeArrowheads="1"/>
              </p:cNvSpPr>
              <p:nvPr/>
            </p:nvSpPr>
            <p:spPr bwMode="auto">
              <a:xfrm>
                <a:off x="1828800" y="2209800"/>
                <a:ext cx="1527982" cy="907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ts val="600"/>
                  </a:spcBef>
                </a:pPr>
                <a:r>
                  <a:rPr lang="en-US"/>
                  <a:t>[H</a:t>
                </a:r>
                <a:r>
                  <a:rPr lang="en-US" baseline="-25000"/>
                  <a:t>3</a:t>
                </a:r>
                <a:r>
                  <a:rPr lang="en-US"/>
                  <a:t>O</a:t>
                </a:r>
                <a:r>
                  <a:rPr lang="en-US" baseline="30000"/>
                  <a:t>+</a:t>
                </a:r>
                <a:r>
                  <a:rPr lang="en-US"/>
                  <a:t>][A</a:t>
                </a:r>
                <a:r>
                  <a:rPr lang="en-US" baseline="30000"/>
                  <a:t>-</a:t>
                </a:r>
                <a:r>
                  <a:rPr lang="en-US"/>
                  <a:t>]</a:t>
                </a:r>
              </a:p>
              <a:p>
                <a:pPr eaLnBrk="0" hangingPunct="0">
                  <a:spcBef>
                    <a:spcPts val="600"/>
                  </a:spcBef>
                </a:pPr>
                <a:r>
                  <a:rPr lang="en-US"/>
                  <a:t>[HA][H</a:t>
                </a:r>
                <a:r>
                  <a:rPr lang="en-US" baseline="-25000"/>
                  <a:t>2</a:t>
                </a:r>
                <a:r>
                  <a:rPr lang="en-US"/>
                  <a:t>O]</a:t>
                </a:r>
              </a:p>
            </p:txBody>
          </p:sp>
          <p:sp>
            <p:nvSpPr>
              <p:cNvPr id="473128" name="TextBox 4"/>
              <p:cNvSpPr txBox="1">
                <a:spLocks noChangeArrowheads="1"/>
              </p:cNvSpPr>
              <p:nvPr/>
            </p:nvSpPr>
            <p:spPr bwMode="auto">
              <a:xfrm>
                <a:off x="1066800" y="2432938"/>
                <a:ext cx="756938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i="1"/>
                  <a:t>K</a:t>
                </a:r>
                <a:r>
                  <a:rPr lang="en-US" i="1" baseline="-25000"/>
                  <a:t>c</a:t>
                </a:r>
                <a:r>
                  <a:rPr lang="en-US" i="1"/>
                  <a:t> =</a:t>
                </a:r>
              </a:p>
            </p:txBody>
          </p:sp>
          <p:cxnSp>
            <p:nvCxnSpPr>
              <p:cNvPr id="473129" name="Straight Connector 6"/>
              <p:cNvCxnSpPr>
                <a:cxnSpLocks noChangeShapeType="1"/>
              </p:cNvCxnSpPr>
              <p:nvPr/>
            </p:nvCxnSpPr>
            <p:spPr bwMode="auto">
              <a:xfrm>
                <a:off x="1905000" y="2667000"/>
                <a:ext cx="1280160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4" name="Gruppo 3">
              <a:extLst>
                <a:ext uri="{FF2B5EF4-FFF2-40B4-BE49-F238E27FC236}">
                  <a16:creationId xmlns:a16="http://schemas.microsoft.com/office/drawing/2014/main" id="{AC62719E-3804-4054-99BF-CF41AD40890E}"/>
                </a:ext>
              </a:extLst>
            </p:cNvPr>
            <p:cNvGrpSpPr/>
            <p:nvPr/>
          </p:nvGrpSpPr>
          <p:grpSpPr>
            <a:xfrm>
              <a:off x="3781509" y="1986324"/>
              <a:ext cx="4010894" cy="1006475"/>
              <a:chOff x="3781509" y="1959407"/>
              <a:chExt cx="4010894" cy="1006475"/>
            </a:xfrm>
          </p:grpSpPr>
          <p:grpSp>
            <p:nvGrpSpPr>
              <p:cNvPr id="3" name="Group 13"/>
              <p:cNvGrpSpPr>
                <a:grpSpLocks/>
              </p:cNvGrpSpPr>
              <p:nvPr/>
            </p:nvGrpSpPr>
            <p:grpSpPr bwMode="auto">
              <a:xfrm>
                <a:off x="3781509" y="1988827"/>
                <a:ext cx="3841750" cy="908050"/>
                <a:chOff x="3352800" y="4191000"/>
                <a:chExt cx="3841233" cy="907941"/>
              </a:xfrm>
            </p:grpSpPr>
            <p:sp>
              <p:nvSpPr>
                <p:cNvPr id="473123" name="TextBox 9"/>
                <p:cNvSpPr txBox="1">
                  <a:spLocks noChangeArrowheads="1"/>
                </p:cNvSpPr>
                <p:nvPr/>
              </p:nvSpPr>
              <p:spPr bwMode="auto">
                <a:xfrm>
                  <a:off x="3352800" y="4414138"/>
                  <a:ext cx="2340705" cy="4616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r>
                    <a:rPr lang="en-US" i="1" dirty="0"/>
                    <a:t>K</a:t>
                  </a:r>
                  <a:r>
                    <a:rPr lang="en-US" baseline="-25000" dirty="0"/>
                    <a:t>c</a:t>
                  </a:r>
                  <a:r>
                    <a:rPr lang="en-US" dirty="0"/>
                    <a:t>[H</a:t>
                  </a:r>
                  <a:r>
                    <a:rPr lang="en-US" baseline="-25000" dirty="0"/>
                    <a:t>2</a:t>
                  </a:r>
                  <a:r>
                    <a:rPr lang="en-US" dirty="0"/>
                    <a:t>O] =   </a:t>
                  </a:r>
                  <a:r>
                    <a:rPr lang="en-US" b="1" i="1" dirty="0"/>
                    <a:t>K</a:t>
                  </a:r>
                  <a:r>
                    <a:rPr lang="en-US" b="1" baseline="-25000" dirty="0"/>
                    <a:t>a</a:t>
                  </a:r>
                  <a:r>
                    <a:rPr lang="en-US" b="1" dirty="0"/>
                    <a:t> =</a:t>
                  </a:r>
                </a:p>
              </p:txBody>
            </p:sp>
            <p:grpSp>
              <p:nvGrpSpPr>
                <p:cNvPr id="473124" name="Group 12"/>
                <p:cNvGrpSpPr>
                  <a:grpSpLocks/>
                </p:cNvGrpSpPr>
                <p:nvPr/>
              </p:nvGrpSpPr>
              <p:grpSpPr bwMode="auto">
                <a:xfrm>
                  <a:off x="5611549" y="4191000"/>
                  <a:ext cx="1582484" cy="907941"/>
                  <a:chOff x="5611549" y="4191000"/>
                  <a:chExt cx="1582484" cy="907941"/>
                </a:xfrm>
              </p:grpSpPr>
              <p:sp>
                <p:nvSpPr>
                  <p:cNvPr id="473125" name="Text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611549" y="4191000"/>
                    <a:ext cx="1582484" cy="90794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 eaLnBrk="0" hangingPunct="0">
                      <a:spcBef>
                        <a:spcPts val="600"/>
                      </a:spcBef>
                    </a:pPr>
                    <a:r>
                      <a:rPr lang="en-US" b="1"/>
                      <a:t>[H</a:t>
                    </a:r>
                    <a:r>
                      <a:rPr lang="en-US" b="1" baseline="-25000"/>
                      <a:t>3</a:t>
                    </a:r>
                    <a:r>
                      <a:rPr lang="en-US" b="1"/>
                      <a:t>O</a:t>
                    </a:r>
                    <a:r>
                      <a:rPr lang="en-US" b="1" baseline="30000"/>
                      <a:t>+</a:t>
                    </a:r>
                    <a:r>
                      <a:rPr lang="en-US" b="1"/>
                      <a:t>][A</a:t>
                    </a:r>
                    <a:r>
                      <a:rPr lang="en-US" b="1" baseline="30000"/>
                      <a:t>-</a:t>
                    </a:r>
                    <a:r>
                      <a:rPr lang="en-US" b="1"/>
                      <a:t>]</a:t>
                    </a:r>
                  </a:p>
                  <a:p>
                    <a:pPr algn="ctr" eaLnBrk="0" hangingPunct="0">
                      <a:spcBef>
                        <a:spcPts val="600"/>
                      </a:spcBef>
                    </a:pPr>
                    <a:r>
                      <a:rPr lang="en-US" b="1"/>
                      <a:t>[HA]</a:t>
                    </a:r>
                  </a:p>
                </p:txBody>
              </p:sp>
              <p:cxnSp>
                <p:nvCxnSpPr>
                  <p:cNvPr id="473126" name="Straight Connector 1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5715000" y="4648200"/>
                    <a:ext cx="1280160" cy="0"/>
                  </a:xfrm>
                  <a:prstGeom prst="line">
                    <a:avLst/>
                  </a:prstGeom>
                  <a:noFill/>
                  <a:ln w="2857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sp>
            <p:nvSpPr>
              <p:cNvPr id="17" name="Rectangle 16"/>
              <p:cNvSpPr>
                <a:spLocks noChangeArrowheads="1"/>
              </p:cNvSpPr>
              <p:nvPr/>
            </p:nvSpPr>
            <p:spPr bwMode="auto">
              <a:xfrm>
                <a:off x="5323840" y="1959407"/>
                <a:ext cx="2468563" cy="1006475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it-IT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018396" y="3562796"/>
            <a:ext cx="60548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Il </a:t>
            </a:r>
            <a:r>
              <a:rPr lang="en-US" sz="2000" dirty="0" err="1"/>
              <a:t>valore</a:t>
            </a:r>
            <a:r>
              <a:rPr lang="en-US" sz="2000" dirty="0"/>
              <a:t> di </a:t>
            </a:r>
            <a:r>
              <a:rPr lang="en-US" sz="2000" i="1" dirty="0"/>
              <a:t>K</a:t>
            </a:r>
            <a:r>
              <a:rPr lang="en-US" sz="2000" baseline="-25000" dirty="0"/>
              <a:t>a</a:t>
            </a:r>
            <a:r>
              <a:rPr lang="en-US" sz="2000" dirty="0"/>
              <a:t> è una </a:t>
            </a:r>
            <a:r>
              <a:rPr lang="en-US" sz="2000" dirty="0" err="1"/>
              <a:t>misura</a:t>
            </a:r>
            <a:r>
              <a:rPr lang="en-US" sz="2000" dirty="0"/>
              <a:t> </a:t>
            </a:r>
            <a:r>
              <a:rPr lang="en-US" sz="2000" dirty="0" err="1"/>
              <a:t>della</a:t>
            </a:r>
            <a:r>
              <a:rPr lang="en-US" sz="2000" dirty="0"/>
              <a:t> forza </a:t>
            </a:r>
            <a:r>
              <a:rPr lang="en-US" sz="2000" dirty="0" err="1"/>
              <a:t>dell’acido</a:t>
            </a:r>
            <a:r>
              <a:rPr lang="en-US" sz="2000" dirty="0"/>
              <a:t>.</a:t>
            </a:r>
          </a:p>
        </p:txBody>
      </p:sp>
      <p:sp>
        <p:nvSpPr>
          <p:cNvPr id="473120" name="Text Box 16"/>
          <p:cNvSpPr txBox="1">
            <a:spLocks noChangeArrowheads="1"/>
          </p:cNvSpPr>
          <p:nvPr/>
        </p:nvSpPr>
        <p:spPr bwMode="auto">
          <a:xfrm>
            <a:off x="1331752" y="4112110"/>
            <a:ext cx="4212988" cy="17851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/>
              <a:t>Maggiore </a:t>
            </a:r>
            <a:r>
              <a:rPr lang="en-US" sz="2000" i="1" dirty="0"/>
              <a:t>K</a:t>
            </a:r>
            <a:r>
              <a:rPr lang="en-US" sz="2000" baseline="-25000" dirty="0"/>
              <a:t>a </a:t>
            </a:r>
          </a:p>
          <a:p>
            <a:pPr lvl="1" eaLnBrk="0" hangingPunct="0">
              <a:spcBef>
                <a:spcPct val="50000"/>
              </a:spcBef>
            </a:pPr>
            <a:r>
              <a:rPr lang="en-US" sz="2000" dirty="0">
                <a:sym typeface="Wingdings" panose="05000000000000000000" pitchFamily="2" charset="2"/>
              </a:rPr>
              <a:t></a:t>
            </a:r>
            <a:r>
              <a:rPr lang="en-US" sz="2000" dirty="0"/>
              <a:t>Maggiore </a:t>
            </a:r>
            <a:r>
              <a:rPr lang="en-US" sz="2000" dirty="0" err="1"/>
              <a:t>dissociazione</a:t>
            </a:r>
            <a:r>
              <a:rPr lang="en-US" sz="2000" dirty="0"/>
              <a:t> di HA </a:t>
            </a:r>
          </a:p>
          <a:p>
            <a:pPr lvl="1" eaLnBrk="0" hangingPunct="0">
              <a:spcBef>
                <a:spcPct val="50000"/>
              </a:spcBef>
            </a:pPr>
            <a:r>
              <a:rPr lang="en-US" sz="2000" dirty="0">
                <a:sym typeface="Wingdings" panose="05000000000000000000" pitchFamily="2" charset="2"/>
              </a:rPr>
              <a:t> </a:t>
            </a:r>
            <a:r>
              <a:rPr lang="en-US" sz="2000" dirty="0"/>
              <a:t>Maggiore [H</a:t>
            </a:r>
            <a:r>
              <a:rPr lang="en-US" sz="2000" baseline="-25000" dirty="0"/>
              <a:t>3</a:t>
            </a:r>
            <a:r>
              <a:rPr lang="en-US" sz="2000" dirty="0"/>
              <a:t>O</a:t>
            </a:r>
            <a:r>
              <a:rPr lang="en-US" sz="2000" baseline="30000" dirty="0"/>
              <a:t>+</a:t>
            </a:r>
            <a:r>
              <a:rPr lang="en-US" sz="2000" dirty="0"/>
              <a:t>] </a:t>
            </a:r>
          </a:p>
          <a:p>
            <a:pPr lvl="1" eaLnBrk="0" hangingPunct="0">
              <a:spcBef>
                <a:spcPct val="50000"/>
              </a:spcBef>
            </a:pPr>
            <a:r>
              <a:rPr lang="en-US" sz="2000" dirty="0">
                <a:sym typeface="Wingdings" panose="05000000000000000000" pitchFamily="2" charset="2"/>
              </a:rPr>
              <a:t> </a:t>
            </a:r>
            <a:r>
              <a:rPr lang="en-US" sz="2000" dirty="0" err="1"/>
              <a:t>Acido</a:t>
            </a:r>
            <a:r>
              <a:rPr lang="en-US" sz="2000" dirty="0"/>
              <a:t> </a:t>
            </a:r>
            <a:r>
              <a:rPr lang="en-US" sz="2000" dirty="0" err="1"/>
              <a:t>più</a:t>
            </a:r>
            <a:r>
              <a:rPr lang="en-US" sz="2000" dirty="0"/>
              <a:t> forte</a:t>
            </a:r>
            <a:endParaRPr lang="en-US" sz="2000" b="1" baseline="-25000" dirty="0">
              <a:solidFill>
                <a:srgbClr val="ED181E"/>
              </a:solidFill>
            </a:endParaRPr>
          </a:p>
        </p:txBody>
      </p:sp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1939334" y="1253087"/>
            <a:ext cx="4694170" cy="400110"/>
            <a:chOff x="1752600" y="1443335"/>
            <a:chExt cx="4694466" cy="399853"/>
          </a:xfrm>
        </p:grpSpPr>
        <p:sp>
          <p:nvSpPr>
            <p:cNvPr id="473112" name="Rectangle 2"/>
            <p:cNvSpPr>
              <a:spLocks noChangeArrowheads="1"/>
            </p:cNvSpPr>
            <p:nvPr/>
          </p:nvSpPr>
          <p:spPr bwMode="auto">
            <a:xfrm>
              <a:off x="1752600" y="1443335"/>
              <a:ext cx="4694466" cy="3998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dirty="0">
                  <a:solidFill>
                    <a:srgbClr val="000000"/>
                  </a:solidFill>
                </a:rPr>
                <a:t>HA(</a:t>
              </a:r>
              <a:r>
                <a:rPr lang="en-US" sz="2000" i="1" dirty="0" err="1">
                  <a:solidFill>
                    <a:srgbClr val="000000"/>
                  </a:solidFill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</a:rPr>
                <a:t>) + H</a:t>
              </a:r>
              <a:r>
                <a:rPr lang="en-US" sz="2000" baseline="-25000" dirty="0">
                  <a:solidFill>
                    <a:srgbClr val="000000"/>
                  </a:solidFill>
                </a:rPr>
                <a:t>2</a:t>
              </a:r>
              <a:r>
                <a:rPr lang="en-US" sz="2000" dirty="0">
                  <a:solidFill>
                    <a:srgbClr val="000000"/>
                  </a:solidFill>
                </a:rPr>
                <a:t>O(</a:t>
              </a:r>
              <a:r>
                <a:rPr lang="en-US" sz="2000" i="1" dirty="0">
                  <a:solidFill>
                    <a:srgbClr val="000000"/>
                  </a:solidFill>
                </a:rPr>
                <a:t>l</a:t>
              </a:r>
              <a:r>
                <a:rPr lang="en-US" sz="2000" dirty="0">
                  <a:solidFill>
                    <a:srgbClr val="000000"/>
                  </a:solidFill>
                </a:rPr>
                <a:t>)          H</a:t>
              </a:r>
              <a:r>
                <a:rPr lang="en-US" sz="2000" baseline="-25000" dirty="0">
                  <a:solidFill>
                    <a:srgbClr val="000000"/>
                  </a:solidFill>
                </a:rPr>
                <a:t>3</a:t>
              </a:r>
              <a:r>
                <a:rPr lang="en-US" sz="2000" dirty="0">
                  <a:solidFill>
                    <a:srgbClr val="000000"/>
                  </a:solidFill>
                </a:rPr>
                <a:t>O</a:t>
              </a:r>
              <a:r>
                <a:rPr lang="en-US" sz="2000" baseline="30000" dirty="0">
                  <a:solidFill>
                    <a:srgbClr val="000000"/>
                  </a:solidFill>
                </a:rPr>
                <a:t>+</a:t>
              </a:r>
              <a:r>
                <a:rPr lang="en-US" sz="2000" dirty="0">
                  <a:solidFill>
                    <a:srgbClr val="000000"/>
                  </a:solidFill>
                </a:rPr>
                <a:t>(</a:t>
              </a:r>
              <a:r>
                <a:rPr lang="en-US" sz="2000" i="1" dirty="0" err="1">
                  <a:solidFill>
                    <a:srgbClr val="000000"/>
                  </a:solidFill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</a:rPr>
                <a:t>) + A</a:t>
              </a:r>
              <a:r>
                <a:rPr lang="en-US" sz="2000" baseline="30000" dirty="0">
                  <a:solidFill>
                    <a:srgbClr val="000000"/>
                  </a:solidFill>
                </a:rPr>
                <a:t>-</a:t>
              </a:r>
              <a:r>
                <a:rPr lang="en-US" sz="2000" dirty="0">
                  <a:solidFill>
                    <a:srgbClr val="000000"/>
                  </a:solidFill>
                </a:rPr>
                <a:t>(</a:t>
              </a:r>
              <a:r>
                <a:rPr lang="en-US" sz="2000" i="1" dirty="0" err="1">
                  <a:solidFill>
                    <a:srgbClr val="000000"/>
                  </a:solidFill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</a:rPr>
                <a:t>)</a:t>
              </a:r>
            </a:p>
          </p:txBody>
        </p:sp>
        <p:graphicFrame>
          <p:nvGraphicFramePr>
            <p:cNvPr id="473103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38821227"/>
                </p:ext>
              </p:extLst>
            </p:nvPr>
          </p:nvGraphicFramePr>
          <p:xfrm>
            <a:off x="3757300" y="1550846"/>
            <a:ext cx="457200" cy="2244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2" imgW="358088" imgH="176688" progId="">
                    <p:embed/>
                  </p:oleObj>
                </mc:Choice>
                <mc:Fallback>
                  <p:oleObj r:id="rId2" imgW="358088" imgH="176688" progId="">
                    <p:embed/>
                    <p:pic>
                      <p:nvPicPr>
                        <p:cNvPr id="0" name="Picture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57300" y="1550846"/>
                          <a:ext cx="457200" cy="2244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1140301" y="244475"/>
            <a:ext cx="7107238" cy="46196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1538288" indent="-1538288" eaLnBrk="0" hangingPunct="0">
              <a:spcBef>
                <a:spcPct val="50000"/>
              </a:spcBef>
              <a:defRPr/>
            </a:pPr>
            <a:r>
              <a:rPr lang="en-US" i="1" dirty="0" err="1">
                <a:solidFill>
                  <a:schemeClr val="tx1"/>
                </a:solidFill>
              </a:rPr>
              <a:t>Valori</a:t>
            </a:r>
            <a:r>
              <a:rPr lang="en-US" i="1" dirty="0">
                <a:solidFill>
                  <a:schemeClr val="tx1"/>
                </a:solidFill>
              </a:rPr>
              <a:t> di K</a:t>
            </a:r>
            <a:r>
              <a:rPr lang="en-US" i="1" baseline="-25000" dirty="0">
                <a:solidFill>
                  <a:schemeClr val="tx1"/>
                </a:solidFill>
              </a:rPr>
              <a:t>a</a:t>
            </a:r>
            <a:r>
              <a:rPr lang="en-US" i="1" dirty="0">
                <a:solidFill>
                  <a:schemeClr val="tx1"/>
                </a:solidFill>
              </a:rPr>
              <a:t> di </a:t>
            </a:r>
            <a:r>
              <a:rPr lang="en-US" i="1" dirty="0" err="1">
                <a:solidFill>
                  <a:schemeClr val="tx1"/>
                </a:solidFill>
              </a:rPr>
              <a:t>alcuni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acidi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monoprotici</a:t>
            </a:r>
            <a:r>
              <a:rPr lang="en-US" i="1" dirty="0">
                <a:solidFill>
                  <a:schemeClr val="tx1"/>
                </a:solidFill>
              </a:rPr>
              <a:t> a 25°C</a:t>
            </a:r>
          </a:p>
        </p:txBody>
      </p:sp>
      <p:pic>
        <p:nvPicPr>
          <p:cNvPr id="480258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944" y="910273"/>
            <a:ext cx="5065712" cy="5561012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696119" y="515292"/>
            <a:ext cx="7751762" cy="46166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i="1" dirty="0" err="1">
                <a:solidFill>
                  <a:schemeClr val="tx1"/>
                </a:solidFill>
              </a:rPr>
              <a:t>Reazione</a:t>
            </a:r>
            <a:r>
              <a:rPr lang="en-US" i="1" dirty="0">
                <a:solidFill>
                  <a:schemeClr val="tx1"/>
                </a:solidFill>
              </a:rPr>
              <a:t> di Zn con un </a:t>
            </a:r>
            <a:r>
              <a:rPr lang="en-US" i="1" dirty="0" err="1">
                <a:solidFill>
                  <a:schemeClr val="tx1"/>
                </a:solidFill>
              </a:rPr>
              <a:t>acido</a:t>
            </a:r>
            <a:r>
              <a:rPr lang="en-US" i="1" dirty="0">
                <a:solidFill>
                  <a:schemeClr val="tx1"/>
                </a:solidFill>
              </a:rPr>
              <a:t> forte e uno </a:t>
            </a:r>
            <a:r>
              <a:rPr lang="en-US" i="1" dirty="0" err="1">
                <a:solidFill>
                  <a:schemeClr val="tx1"/>
                </a:solidFill>
              </a:rPr>
              <a:t>debole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487426" name="Text Box 6"/>
          <p:cNvSpPr txBox="1">
            <a:spLocks noChangeArrowheads="1"/>
          </p:cNvSpPr>
          <p:nvPr/>
        </p:nvSpPr>
        <p:spPr bwMode="auto">
          <a:xfrm>
            <a:off x="110534" y="3353892"/>
            <a:ext cx="1828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/>
              <a:t>1 </a:t>
            </a:r>
            <a:r>
              <a:rPr lang="en-US" sz="2000" i="1" dirty="0"/>
              <a:t>M</a:t>
            </a:r>
            <a:r>
              <a:rPr lang="en-US" sz="2000" dirty="0"/>
              <a:t> HCl(</a:t>
            </a:r>
            <a:r>
              <a:rPr lang="en-US" sz="2000" i="1" dirty="0" err="1"/>
              <a:t>aq</a:t>
            </a:r>
            <a:r>
              <a:rPr lang="en-US" sz="2000" dirty="0"/>
              <a:t>)</a:t>
            </a:r>
          </a:p>
        </p:txBody>
      </p:sp>
      <p:pic>
        <p:nvPicPr>
          <p:cNvPr id="487427" name="Picture 14" descr="Fig18-3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2565" y="3284758"/>
            <a:ext cx="10738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7428" name="Text Box 7"/>
          <p:cNvSpPr txBox="1">
            <a:spLocks noChangeArrowheads="1"/>
          </p:cNvSpPr>
          <p:nvPr/>
        </p:nvSpPr>
        <p:spPr bwMode="auto">
          <a:xfrm>
            <a:off x="4302283" y="3353892"/>
            <a:ext cx="2292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/>
              <a:t>1 </a:t>
            </a:r>
            <a:r>
              <a:rPr lang="en-US" sz="2000" i="1" dirty="0"/>
              <a:t>M</a:t>
            </a:r>
            <a:r>
              <a:rPr lang="en-US" sz="2000" dirty="0"/>
              <a:t> CH</a:t>
            </a:r>
            <a:r>
              <a:rPr lang="en-US" sz="2000" baseline="-25000" dirty="0"/>
              <a:t>3</a:t>
            </a:r>
            <a:r>
              <a:rPr lang="en-US" sz="2000" dirty="0"/>
              <a:t>COOH(</a:t>
            </a:r>
            <a:r>
              <a:rPr lang="en-US" sz="2000" i="1" dirty="0" err="1"/>
              <a:t>aq</a:t>
            </a:r>
            <a:r>
              <a:rPr lang="en-US" sz="2000" dirty="0"/>
              <a:t>)</a:t>
            </a:r>
          </a:p>
        </p:txBody>
      </p:sp>
      <p:pic>
        <p:nvPicPr>
          <p:cNvPr id="487429" name="Picture 16" descr="Fig18-3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14700" y="3284758"/>
            <a:ext cx="1097418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7430" name="TextBox 9"/>
          <p:cNvSpPr txBox="1">
            <a:spLocks noChangeArrowheads="1"/>
          </p:cNvSpPr>
          <p:nvPr/>
        </p:nvSpPr>
        <p:spPr bwMode="auto">
          <a:xfrm>
            <a:off x="4851105" y="4999526"/>
            <a:ext cx="355346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Lo </a:t>
            </a:r>
            <a:r>
              <a:rPr lang="en-US" sz="1800" dirty="0" err="1"/>
              <a:t>zinco</a:t>
            </a:r>
            <a:r>
              <a:rPr lang="en-US" sz="1800" dirty="0"/>
              <a:t> </a:t>
            </a:r>
            <a:r>
              <a:rPr lang="en-US" sz="1800" dirty="0" err="1"/>
              <a:t>reagisce</a:t>
            </a:r>
            <a:r>
              <a:rPr lang="en-US" sz="1800" dirty="0"/>
              <a:t> </a:t>
            </a:r>
            <a:r>
              <a:rPr lang="en-US" sz="1800" dirty="0" err="1"/>
              <a:t>più</a:t>
            </a:r>
            <a:r>
              <a:rPr lang="en-US" sz="1800" dirty="0"/>
              <a:t> </a:t>
            </a:r>
            <a:r>
              <a:rPr lang="en-US" sz="1800" dirty="0" err="1"/>
              <a:t>rapidamente</a:t>
            </a:r>
            <a:r>
              <a:rPr lang="en-US" sz="1800" dirty="0"/>
              <a:t> con HCl </a:t>
            </a:r>
            <a:r>
              <a:rPr lang="en-US" sz="1800" dirty="0" err="1"/>
              <a:t>perché</a:t>
            </a:r>
            <a:r>
              <a:rPr lang="en-US" sz="1800" dirty="0"/>
              <a:t> [H</a:t>
            </a:r>
            <a:r>
              <a:rPr lang="en-US" sz="1800" baseline="-25000" dirty="0"/>
              <a:t>3</a:t>
            </a:r>
            <a:r>
              <a:rPr lang="en-US" sz="1800" dirty="0"/>
              <a:t>O</a:t>
            </a:r>
            <a:r>
              <a:rPr lang="en-US" sz="1800" baseline="30000" dirty="0"/>
              <a:t>+</a:t>
            </a:r>
            <a:r>
              <a:rPr lang="en-US" sz="1800" dirty="0"/>
              <a:t>] è </a:t>
            </a:r>
            <a:r>
              <a:rPr lang="en-US" sz="1800" dirty="0" err="1"/>
              <a:t>maggiore</a:t>
            </a:r>
            <a:endParaRPr lang="en-US" sz="1800" dirty="0"/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C523471F-5FF4-4FC9-8FF6-95D506716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0567" y="4448865"/>
            <a:ext cx="49440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dirty="0"/>
              <a:t>Zn(s) + H</a:t>
            </a:r>
            <a:r>
              <a:rPr lang="en-US" sz="1800" baseline="-25000" dirty="0"/>
              <a:t>3</a:t>
            </a:r>
            <a:r>
              <a:rPr lang="en-US" sz="1800" dirty="0"/>
              <a:t>O</a:t>
            </a:r>
            <a:r>
              <a:rPr lang="en-US" sz="1800" baseline="30000" dirty="0"/>
              <a:t>+</a:t>
            </a:r>
            <a:r>
              <a:rPr lang="en-US" sz="1800" dirty="0"/>
              <a:t>(</a:t>
            </a:r>
            <a:r>
              <a:rPr lang="en-US" sz="1800" i="1" dirty="0" err="1"/>
              <a:t>aq</a:t>
            </a:r>
            <a:r>
              <a:rPr lang="en-US" sz="1800" dirty="0"/>
              <a:t>) →  Zn</a:t>
            </a:r>
            <a:r>
              <a:rPr lang="en-US" sz="1800" baseline="30000" dirty="0"/>
              <a:t>2+</a:t>
            </a:r>
            <a:r>
              <a:rPr lang="en-US" sz="1800" dirty="0"/>
              <a:t>(</a:t>
            </a:r>
            <a:r>
              <a:rPr lang="en-US" sz="1800" i="1" dirty="0" err="1"/>
              <a:t>aq</a:t>
            </a:r>
            <a:r>
              <a:rPr lang="en-US" sz="1800" dirty="0"/>
              <a:t>) + H</a:t>
            </a:r>
            <a:r>
              <a:rPr lang="en-US" sz="1800" baseline="-25000" dirty="0"/>
              <a:t>2</a:t>
            </a:r>
            <a:r>
              <a:rPr lang="en-US" sz="1800" dirty="0"/>
              <a:t>(</a:t>
            </a:r>
            <a:r>
              <a:rPr lang="en-US" sz="1800" i="1" dirty="0"/>
              <a:t>g</a:t>
            </a:r>
            <a:r>
              <a:rPr lang="en-US" sz="1800" dirty="0"/>
              <a:t>) + H</a:t>
            </a:r>
            <a:r>
              <a:rPr lang="en-US" sz="1800" baseline="-25000" dirty="0"/>
              <a:t>2</a:t>
            </a:r>
            <a:r>
              <a:rPr lang="en-US" sz="1800" dirty="0"/>
              <a:t>O(</a:t>
            </a:r>
            <a:r>
              <a:rPr lang="en-US" sz="1800" i="1" dirty="0"/>
              <a:t>l</a:t>
            </a:r>
            <a:r>
              <a:rPr lang="en-US" sz="1800" dirty="0"/>
              <a:t>)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00AB4F-EA36-A3EF-C9F8-1FC3FFBFF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9334" y="1253087"/>
            <a:ext cx="45624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</a:rPr>
              <a:t>HCl(</a:t>
            </a:r>
            <a:r>
              <a:rPr lang="en-US" sz="2000" i="1" dirty="0" err="1">
                <a:solidFill>
                  <a:srgbClr val="000000"/>
                </a:solidFill>
              </a:rPr>
              <a:t>aq</a:t>
            </a:r>
            <a:r>
              <a:rPr lang="en-US" sz="2000" dirty="0">
                <a:solidFill>
                  <a:srgbClr val="000000"/>
                </a:solidFill>
              </a:rPr>
              <a:t>) + H</a:t>
            </a:r>
            <a:r>
              <a:rPr lang="en-US" sz="2000" baseline="-25000" dirty="0">
                <a:solidFill>
                  <a:srgbClr val="000000"/>
                </a:solidFill>
              </a:rPr>
              <a:t>2</a:t>
            </a:r>
            <a:r>
              <a:rPr lang="en-US" sz="2000" dirty="0">
                <a:solidFill>
                  <a:srgbClr val="000000"/>
                </a:solidFill>
              </a:rPr>
              <a:t>O(</a:t>
            </a:r>
            <a:r>
              <a:rPr lang="en-US" sz="2000" i="1" dirty="0">
                <a:solidFill>
                  <a:srgbClr val="000000"/>
                </a:solidFill>
              </a:rPr>
              <a:t>l</a:t>
            </a:r>
            <a:r>
              <a:rPr lang="en-US" sz="2000" dirty="0">
                <a:solidFill>
                  <a:srgbClr val="000000"/>
                </a:solidFill>
              </a:rPr>
              <a:t>) </a:t>
            </a:r>
            <a:r>
              <a:rPr lang="en-US" dirty="0">
                <a:solidFill>
                  <a:srgbClr val="000000"/>
                </a:solidFill>
                <a:sym typeface="Wingdings 3" panose="05040102010807070707" pitchFamily="18" charset="2"/>
              </a:rPr>
              <a:t></a:t>
            </a:r>
            <a:r>
              <a:rPr lang="en-US" sz="2000" dirty="0">
                <a:solidFill>
                  <a:srgbClr val="000000"/>
                </a:solidFill>
              </a:rPr>
              <a:t> H</a:t>
            </a:r>
            <a:r>
              <a:rPr lang="en-US" sz="2000" baseline="-25000" dirty="0">
                <a:solidFill>
                  <a:srgbClr val="000000"/>
                </a:solidFill>
              </a:rPr>
              <a:t>3</a:t>
            </a:r>
            <a:r>
              <a:rPr lang="en-US" sz="2000" dirty="0">
                <a:solidFill>
                  <a:srgbClr val="000000"/>
                </a:solidFill>
              </a:rPr>
              <a:t>O</a:t>
            </a:r>
            <a:r>
              <a:rPr lang="en-US" sz="2000" baseline="30000" dirty="0">
                <a:solidFill>
                  <a:srgbClr val="000000"/>
                </a:solidFill>
              </a:rPr>
              <a:t>+</a:t>
            </a:r>
            <a:r>
              <a:rPr lang="en-US" sz="2000" dirty="0">
                <a:solidFill>
                  <a:srgbClr val="000000"/>
                </a:solidFill>
              </a:rPr>
              <a:t>(</a:t>
            </a:r>
            <a:r>
              <a:rPr lang="en-US" sz="2000" i="1" dirty="0" err="1">
                <a:solidFill>
                  <a:srgbClr val="000000"/>
                </a:solidFill>
              </a:rPr>
              <a:t>aq</a:t>
            </a:r>
            <a:r>
              <a:rPr lang="en-US" sz="2000" dirty="0">
                <a:solidFill>
                  <a:srgbClr val="000000"/>
                </a:solidFill>
              </a:rPr>
              <a:t>) + Cl</a:t>
            </a:r>
            <a:r>
              <a:rPr lang="en-US" sz="2000" baseline="30000" dirty="0">
                <a:solidFill>
                  <a:srgbClr val="000000"/>
                </a:solidFill>
              </a:rPr>
              <a:t>-</a:t>
            </a:r>
            <a:r>
              <a:rPr lang="en-US" sz="2000" dirty="0">
                <a:solidFill>
                  <a:srgbClr val="000000"/>
                </a:solidFill>
              </a:rPr>
              <a:t>(</a:t>
            </a:r>
            <a:r>
              <a:rPr lang="en-US" sz="2000" i="1" dirty="0" err="1">
                <a:solidFill>
                  <a:srgbClr val="000000"/>
                </a:solidFill>
              </a:rPr>
              <a:t>aq</a:t>
            </a:r>
            <a:r>
              <a:rPr lang="en-US" sz="2000" dirty="0">
                <a:solidFill>
                  <a:srgbClr val="000000"/>
                </a:solidFill>
              </a:rPr>
              <a:t>)</a:t>
            </a:r>
          </a:p>
        </p:txBody>
      </p:sp>
      <p:grpSp>
        <p:nvGrpSpPr>
          <p:cNvPr id="5" name="Group 34">
            <a:extLst>
              <a:ext uri="{FF2B5EF4-FFF2-40B4-BE49-F238E27FC236}">
                <a16:creationId xmlns:a16="http://schemas.microsoft.com/office/drawing/2014/main" id="{4B24BD70-79B7-0593-99C3-7B61B72CA8D0}"/>
              </a:ext>
            </a:extLst>
          </p:cNvPr>
          <p:cNvGrpSpPr>
            <a:grpSpLocks/>
          </p:cNvGrpSpPr>
          <p:nvPr/>
        </p:nvGrpSpPr>
        <p:grpSpPr bwMode="auto">
          <a:xfrm>
            <a:off x="1939334" y="2099645"/>
            <a:ext cx="6465231" cy="400110"/>
            <a:chOff x="1736735" y="1474093"/>
            <a:chExt cx="6465640" cy="399853"/>
          </a:xfrm>
        </p:grpSpPr>
        <p:sp>
          <p:nvSpPr>
            <p:cNvPr id="6" name="Rectangle 2">
              <a:extLst>
                <a:ext uri="{FF2B5EF4-FFF2-40B4-BE49-F238E27FC236}">
                  <a16:creationId xmlns:a16="http://schemas.microsoft.com/office/drawing/2014/main" id="{1AA5BE1D-1222-27F2-DB28-07A0679359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6735" y="1474093"/>
              <a:ext cx="6465640" cy="3998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dirty="0">
                  <a:solidFill>
                    <a:srgbClr val="000000"/>
                  </a:solidFill>
                </a:rPr>
                <a:t>CH</a:t>
              </a:r>
              <a:r>
                <a:rPr lang="en-US" sz="2000" baseline="-25000" dirty="0">
                  <a:solidFill>
                    <a:srgbClr val="000000"/>
                  </a:solidFill>
                </a:rPr>
                <a:t>3</a:t>
              </a:r>
              <a:r>
                <a:rPr lang="en-US" sz="2000" dirty="0">
                  <a:solidFill>
                    <a:srgbClr val="000000"/>
                  </a:solidFill>
                </a:rPr>
                <a:t>COOH(</a:t>
              </a:r>
              <a:r>
                <a:rPr lang="en-US" sz="2000" i="1" dirty="0" err="1">
                  <a:solidFill>
                    <a:srgbClr val="000000"/>
                  </a:solidFill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</a:rPr>
                <a:t>) + H</a:t>
              </a:r>
              <a:r>
                <a:rPr lang="en-US" sz="2000" baseline="-25000" dirty="0">
                  <a:solidFill>
                    <a:srgbClr val="000000"/>
                  </a:solidFill>
                </a:rPr>
                <a:t>2</a:t>
              </a:r>
              <a:r>
                <a:rPr lang="en-US" sz="2000" dirty="0">
                  <a:solidFill>
                    <a:srgbClr val="000000"/>
                  </a:solidFill>
                </a:rPr>
                <a:t>O(</a:t>
              </a:r>
              <a:r>
                <a:rPr lang="en-US" sz="2000" i="1" dirty="0">
                  <a:solidFill>
                    <a:srgbClr val="000000"/>
                  </a:solidFill>
                </a:rPr>
                <a:t>l</a:t>
              </a:r>
              <a:r>
                <a:rPr lang="en-US" sz="2000" dirty="0">
                  <a:solidFill>
                    <a:srgbClr val="000000"/>
                  </a:solidFill>
                </a:rPr>
                <a:t>)          H</a:t>
              </a:r>
              <a:r>
                <a:rPr lang="en-US" sz="2000" baseline="-25000" dirty="0">
                  <a:solidFill>
                    <a:srgbClr val="000000"/>
                  </a:solidFill>
                </a:rPr>
                <a:t>3</a:t>
              </a:r>
              <a:r>
                <a:rPr lang="en-US" sz="2000" dirty="0">
                  <a:solidFill>
                    <a:srgbClr val="000000"/>
                  </a:solidFill>
                </a:rPr>
                <a:t>O</a:t>
              </a:r>
              <a:r>
                <a:rPr lang="en-US" sz="2000" baseline="30000" dirty="0">
                  <a:solidFill>
                    <a:srgbClr val="000000"/>
                  </a:solidFill>
                </a:rPr>
                <a:t>+</a:t>
              </a:r>
              <a:r>
                <a:rPr lang="en-US" sz="2000" dirty="0">
                  <a:solidFill>
                    <a:srgbClr val="000000"/>
                  </a:solidFill>
                </a:rPr>
                <a:t>(</a:t>
              </a:r>
              <a:r>
                <a:rPr lang="en-US" sz="2000" i="1" dirty="0" err="1">
                  <a:solidFill>
                    <a:srgbClr val="000000"/>
                  </a:solidFill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</a:rPr>
                <a:t>) + CH</a:t>
              </a:r>
              <a:r>
                <a:rPr lang="en-US" sz="2000" baseline="-25000" dirty="0">
                  <a:solidFill>
                    <a:srgbClr val="000000"/>
                  </a:solidFill>
                </a:rPr>
                <a:t>3</a:t>
              </a:r>
              <a:r>
                <a:rPr lang="en-US" sz="2000" dirty="0">
                  <a:solidFill>
                    <a:srgbClr val="000000"/>
                  </a:solidFill>
                </a:rPr>
                <a:t>COO</a:t>
              </a:r>
              <a:r>
                <a:rPr lang="en-US" sz="2000" baseline="30000" dirty="0">
                  <a:solidFill>
                    <a:srgbClr val="000000"/>
                  </a:solidFill>
                </a:rPr>
                <a:t>-</a:t>
              </a:r>
              <a:r>
                <a:rPr lang="en-US" sz="2000" dirty="0">
                  <a:solidFill>
                    <a:srgbClr val="000000"/>
                  </a:solidFill>
                </a:rPr>
                <a:t>(</a:t>
              </a:r>
              <a:r>
                <a:rPr lang="en-US" sz="2000" i="1" dirty="0" err="1">
                  <a:solidFill>
                    <a:srgbClr val="000000"/>
                  </a:solidFill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</a:rPr>
                <a:t>)</a:t>
              </a:r>
            </a:p>
          </p:txBody>
        </p:sp>
        <p:graphicFrame>
          <p:nvGraphicFramePr>
            <p:cNvPr id="7" name="Object 15">
              <a:extLst>
                <a:ext uri="{FF2B5EF4-FFF2-40B4-BE49-F238E27FC236}">
                  <a16:creationId xmlns:a16="http://schemas.microsoft.com/office/drawing/2014/main" id="{88006224-48AE-097D-28A2-0D830D83EB8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12540950"/>
                </p:ext>
              </p:extLst>
            </p:nvPr>
          </p:nvGraphicFramePr>
          <p:xfrm>
            <a:off x="4670402" y="1585059"/>
            <a:ext cx="457200" cy="2244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5" imgW="358088" imgH="176688" progId="">
                    <p:embed/>
                  </p:oleObj>
                </mc:Choice>
                <mc:Fallback>
                  <p:oleObj r:id="rId5" imgW="358088" imgH="176688" progId="">
                    <p:embed/>
                    <p:pic>
                      <p:nvPicPr>
                        <p:cNvPr id="473103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70402" y="1585059"/>
                          <a:ext cx="457200" cy="2244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5" name="Text Box 11"/>
          <p:cNvSpPr txBox="1">
            <a:spLocks noChangeArrowheads="1"/>
          </p:cNvSpPr>
          <p:nvPr/>
        </p:nvSpPr>
        <p:spPr bwMode="auto">
          <a:xfrm>
            <a:off x="304800" y="982881"/>
            <a:ext cx="80772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Un </a:t>
            </a:r>
            <a:r>
              <a:rPr lang="en-US" sz="2000" b="1" i="1" dirty="0" err="1"/>
              <a:t>acido</a:t>
            </a:r>
            <a:r>
              <a:rPr lang="en-US" sz="2000" b="1" i="1" dirty="0"/>
              <a:t> </a:t>
            </a:r>
            <a:r>
              <a:rPr lang="en-US" sz="2000" b="1" i="1" dirty="0" err="1"/>
              <a:t>poliprotico</a:t>
            </a:r>
            <a:r>
              <a:rPr lang="en-US" sz="2000" b="1" i="1" dirty="0"/>
              <a:t> </a:t>
            </a:r>
            <a:r>
              <a:rPr lang="en-US" sz="2000" dirty="0"/>
              <a:t>è un </a:t>
            </a:r>
            <a:r>
              <a:rPr lang="en-US" sz="2000" dirty="0" err="1"/>
              <a:t>acido</a:t>
            </a:r>
            <a:r>
              <a:rPr lang="en-US" sz="2000" dirty="0"/>
              <a:t> con </a:t>
            </a:r>
            <a:r>
              <a:rPr lang="en-US" sz="2000" dirty="0" err="1"/>
              <a:t>più</a:t>
            </a:r>
            <a:r>
              <a:rPr lang="en-US" sz="2000" dirty="0"/>
              <a:t> di un </a:t>
            </a:r>
            <a:r>
              <a:rPr lang="en-US" sz="2000" dirty="0" err="1"/>
              <a:t>protone</a:t>
            </a:r>
            <a:r>
              <a:rPr lang="en-US" sz="2000" dirty="0"/>
              <a:t> </a:t>
            </a:r>
            <a:r>
              <a:rPr lang="en-US" sz="2000" dirty="0" err="1"/>
              <a:t>ionizzabile</a:t>
            </a:r>
            <a:r>
              <a:rPr lang="en-US" sz="2000" dirty="0"/>
              <a:t>. </a:t>
            </a:r>
          </a:p>
          <a:p>
            <a:pPr marL="342900" indent="-34290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 err="1"/>
              <a:t>Ogni</a:t>
            </a:r>
            <a:r>
              <a:rPr lang="en-US" sz="2000" dirty="0"/>
              <a:t> </a:t>
            </a:r>
            <a:r>
              <a:rPr lang="en-US" sz="2000" dirty="0" err="1"/>
              <a:t>dissociazione</a:t>
            </a:r>
            <a:r>
              <a:rPr lang="en-US" sz="2000" dirty="0"/>
              <a:t> di un </a:t>
            </a:r>
            <a:r>
              <a:rPr lang="en-US" sz="2000" dirty="0" err="1"/>
              <a:t>protone</a:t>
            </a:r>
            <a:r>
              <a:rPr lang="en-US" sz="2000" dirty="0"/>
              <a:t> ha una </a:t>
            </a:r>
            <a:r>
              <a:rPr lang="en-US" sz="2000" i="1" dirty="0"/>
              <a:t>K</a:t>
            </a:r>
            <a:r>
              <a:rPr lang="en-US" sz="2000" baseline="-25000" dirty="0"/>
              <a:t>a</a:t>
            </a:r>
            <a:r>
              <a:rPr lang="en-US" sz="2000" dirty="0"/>
              <a:t> </a:t>
            </a:r>
          </a:p>
        </p:txBody>
      </p:sp>
      <p:sp>
        <p:nvSpPr>
          <p:cNvPr id="52257" name="Text Box 33"/>
          <p:cNvSpPr txBox="1">
            <a:spLocks noChangeArrowheads="1"/>
          </p:cNvSpPr>
          <p:nvPr/>
        </p:nvSpPr>
        <p:spPr bwMode="auto">
          <a:xfrm>
            <a:off x="3611675" y="5157589"/>
            <a:ext cx="1828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b="1" i="1" dirty="0">
                <a:highlight>
                  <a:srgbClr val="FFFF00"/>
                </a:highlight>
              </a:rPr>
              <a:t>K</a:t>
            </a:r>
            <a:r>
              <a:rPr lang="en-US" sz="1800" b="1" baseline="-25000" dirty="0">
                <a:highlight>
                  <a:srgbClr val="FFFF00"/>
                </a:highlight>
              </a:rPr>
              <a:t>a1</a:t>
            </a:r>
            <a:r>
              <a:rPr lang="en-US" sz="1800" b="1" dirty="0">
                <a:highlight>
                  <a:srgbClr val="FFFF00"/>
                </a:highlight>
              </a:rPr>
              <a:t> &gt; </a:t>
            </a:r>
            <a:r>
              <a:rPr lang="en-US" sz="1800" b="1" i="1" dirty="0">
                <a:highlight>
                  <a:srgbClr val="FFFF00"/>
                </a:highlight>
              </a:rPr>
              <a:t>K</a:t>
            </a:r>
            <a:r>
              <a:rPr lang="en-US" sz="1800" b="1" baseline="-25000" dirty="0">
                <a:highlight>
                  <a:srgbClr val="FFFF00"/>
                </a:highlight>
              </a:rPr>
              <a:t>a2</a:t>
            </a:r>
            <a:r>
              <a:rPr lang="en-US" sz="1800" b="1" dirty="0">
                <a:highlight>
                  <a:srgbClr val="FFFF00"/>
                </a:highlight>
              </a:rPr>
              <a:t> &gt; </a:t>
            </a:r>
            <a:r>
              <a:rPr lang="en-US" sz="1800" b="1" i="1" dirty="0">
                <a:highlight>
                  <a:srgbClr val="FFFF00"/>
                </a:highlight>
              </a:rPr>
              <a:t>K</a:t>
            </a:r>
            <a:r>
              <a:rPr lang="en-US" sz="1800" b="1" baseline="-25000" dirty="0">
                <a:highlight>
                  <a:srgbClr val="FFFF00"/>
                </a:highlight>
              </a:rPr>
              <a:t>a3</a:t>
            </a:r>
            <a:endParaRPr lang="en-US" sz="1800" b="1" dirty="0">
              <a:highlight>
                <a:srgbClr val="FFFF00"/>
              </a:highlight>
            </a:endParaRPr>
          </a:p>
        </p:txBody>
      </p:sp>
      <p:sp>
        <p:nvSpPr>
          <p:cNvPr id="16391" name="Text Box 2"/>
          <p:cNvSpPr txBox="1">
            <a:spLocks noChangeArrowheads="1"/>
          </p:cNvSpPr>
          <p:nvPr/>
        </p:nvSpPr>
        <p:spPr bwMode="auto">
          <a:xfrm>
            <a:off x="2819400" y="271542"/>
            <a:ext cx="2681287" cy="46196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i="1" dirty="0" err="1">
                <a:solidFill>
                  <a:schemeClr val="tx1"/>
                </a:solidFill>
              </a:rPr>
              <a:t>Acidi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poliprotici</a:t>
            </a:r>
            <a:endParaRPr lang="en-US" i="1" baseline="-25000" dirty="0">
              <a:solidFill>
                <a:schemeClr val="tx1"/>
              </a:solidFill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394946" y="5631279"/>
            <a:ext cx="835410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La [H</a:t>
            </a:r>
            <a:r>
              <a:rPr lang="en-US" sz="2000" baseline="-25000" dirty="0"/>
              <a:t>3</a:t>
            </a:r>
            <a:r>
              <a:rPr lang="en-US" sz="2000" dirty="0"/>
              <a:t>O</a:t>
            </a:r>
            <a:r>
              <a:rPr lang="en-US" sz="2000" baseline="30000" dirty="0"/>
              <a:t>+</a:t>
            </a:r>
            <a:r>
              <a:rPr lang="en-US" sz="2000" dirty="0"/>
              <a:t>] </a:t>
            </a:r>
            <a:r>
              <a:rPr lang="en-US" sz="2000" dirty="0" err="1"/>
              <a:t>prodotta</a:t>
            </a:r>
            <a:r>
              <a:rPr lang="en-US" sz="2000" dirty="0"/>
              <a:t> </a:t>
            </a:r>
            <a:r>
              <a:rPr lang="en-US" sz="2000" dirty="0" err="1"/>
              <a:t>dalle</a:t>
            </a:r>
            <a:r>
              <a:rPr lang="en-US" sz="2000" dirty="0"/>
              <a:t> </a:t>
            </a:r>
            <a:r>
              <a:rPr lang="en-US" sz="2000" dirty="0" err="1"/>
              <a:t>dissociazioni</a:t>
            </a:r>
            <a:r>
              <a:rPr lang="en-US" sz="2000" dirty="0"/>
              <a:t> </a:t>
            </a:r>
            <a:r>
              <a:rPr lang="en-US" sz="2000" dirty="0" err="1"/>
              <a:t>degli</a:t>
            </a:r>
            <a:r>
              <a:rPr lang="en-US" sz="2000" dirty="0"/>
              <a:t> </a:t>
            </a:r>
            <a:r>
              <a:rPr lang="en-US" sz="2000" dirty="0" err="1"/>
              <a:t>ioni</a:t>
            </a:r>
            <a:r>
              <a:rPr lang="en-US" sz="2000" dirty="0"/>
              <a:t> successive </a:t>
            </a:r>
            <a:r>
              <a:rPr lang="en-US" sz="2000" dirty="0" err="1"/>
              <a:t>alla</a:t>
            </a:r>
            <a:r>
              <a:rPr lang="en-US" sz="2000" dirty="0"/>
              <a:t> prima </a:t>
            </a:r>
            <a:r>
              <a:rPr lang="en-US" sz="2000" dirty="0" err="1"/>
              <a:t>dissociazione</a:t>
            </a:r>
            <a:r>
              <a:rPr lang="en-US" sz="2000" dirty="0"/>
              <a:t> in </a:t>
            </a:r>
            <a:r>
              <a:rPr lang="en-US" sz="2000" dirty="0" err="1"/>
              <a:t>genere</a:t>
            </a:r>
            <a:r>
              <a:rPr lang="en-US" sz="2000" dirty="0"/>
              <a:t> è </a:t>
            </a:r>
            <a:r>
              <a:rPr lang="en-US" sz="2000" dirty="0" err="1"/>
              <a:t>trascurabile</a:t>
            </a:r>
            <a:r>
              <a:rPr lang="en-US" sz="2000" dirty="0"/>
              <a:t> </a:t>
            </a: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CE11684A-888F-4E52-BFA3-B2018AF5E016}"/>
              </a:ext>
            </a:extLst>
          </p:cNvPr>
          <p:cNvCxnSpPr/>
          <p:nvPr/>
        </p:nvCxnSpPr>
        <p:spPr bwMode="auto">
          <a:xfrm>
            <a:off x="6400800" y="2492494"/>
            <a:ext cx="914400" cy="914400"/>
          </a:xfrm>
          <a:prstGeom prst="line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C8102904-6D89-4389-8825-2A5E2345A0A4}"/>
              </a:ext>
            </a:extLst>
          </p:cNvPr>
          <p:cNvGrpSpPr/>
          <p:nvPr/>
        </p:nvGrpSpPr>
        <p:grpSpPr>
          <a:xfrm>
            <a:off x="228600" y="2062628"/>
            <a:ext cx="8717280" cy="2732743"/>
            <a:chOff x="228600" y="2062628"/>
            <a:chExt cx="8717280" cy="2732743"/>
          </a:xfrm>
        </p:grpSpPr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701BFF59-65C1-4D9C-B92D-4BA02CADBDF4}"/>
                </a:ext>
              </a:extLst>
            </p:cNvPr>
            <p:cNvGrpSpPr/>
            <p:nvPr/>
          </p:nvGrpSpPr>
          <p:grpSpPr>
            <a:xfrm>
              <a:off x="228600" y="2062628"/>
              <a:ext cx="8717280" cy="2732743"/>
              <a:chOff x="228600" y="2142479"/>
              <a:chExt cx="8717280" cy="2732743"/>
            </a:xfrm>
          </p:grpSpPr>
          <p:grpSp>
            <p:nvGrpSpPr>
              <p:cNvPr id="3" name="Gruppo 2">
                <a:extLst>
                  <a:ext uri="{FF2B5EF4-FFF2-40B4-BE49-F238E27FC236}">
                    <a16:creationId xmlns:a16="http://schemas.microsoft.com/office/drawing/2014/main" id="{5A0E60B8-A7E0-4030-9D7A-0AAED6B1E57F}"/>
                  </a:ext>
                </a:extLst>
              </p:cNvPr>
              <p:cNvGrpSpPr/>
              <p:nvPr/>
            </p:nvGrpSpPr>
            <p:grpSpPr>
              <a:xfrm>
                <a:off x="304800" y="2191345"/>
                <a:ext cx="8610600" cy="2576513"/>
                <a:chOff x="304800" y="2362200"/>
                <a:chExt cx="8610600" cy="2576513"/>
              </a:xfrm>
            </p:grpSpPr>
            <p:grpSp>
              <p:nvGrpSpPr>
                <p:cNvPr id="2" name="Group 43"/>
                <p:cNvGrpSpPr>
                  <a:grpSpLocks/>
                </p:cNvGrpSpPr>
                <p:nvPr/>
              </p:nvGrpSpPr>
              <p:grpSpPr bwMode="auto">
                <a:xfrm>
                  <a:off x="304800" y="2362200"/>
                  <a:ext cx="8610600" cy="747713"/>
                  <a:chOff x="304800" y="2362200"/>
                  <a:chExt cx="8610600" cy="747713"/>
                </a:xfrm>
              </p:grpSpPr>
              <p:grpSp>
                <p:nvGrpSpPr>
                  <p:cNvPr id="486471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5410200" y="2362200"/>
                    <a:ext cx="3505200" cy="747713"/>
                    <a:chOff x="5334000" y="2362200"/>
                    <a:chExt cx="3505200" cy="747713"/>
                  </a:xfrm>
                </p:grpSpPr>
                <p:grpSp>
                  <p:nvGrpSpPr>
                    <p:cNvPr id="486474" name="Group 2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334000" y="2362200"/>
                      <a:ext cx="2514600" cy="747713"/>
                      <a:chOff x="3888" y="2160"/>
                      <a:chExt cx="1584" cy="471"/>
                    </a:xfrm>
                  </p:grpSpPr>
                  <p:sp>
                    <p:nvSpPr>
                      <p:cNvPr id="486476" name="Text Box 18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3888" y="2256"/>
                        <a:ext cx="480" cy="231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spAutoFit/>
                      </a:bodyPr>
                      <a:lstStyle/>
                      <a:p>
                        <a:pPr eaLnBrk="0" hangingPunct="0">
                          <a:spcBef>
                            <a:spcPct val="50000"/>
                          </a:spcBef>
                        </a:pPr>
                        <a:r>
                          <a:rPr lang="en-US" sz="1800" i="1"/>
                          <a:t>K</a:t>
                        </a:r>
                        <a:r>
                          <a:rPr lang="en-US" sz="1800" baseline="-25000"/>
                          <a:t>a1</a:t>
                        </a:r>
                        <a:r>
                          <a:rPr lang="en-US" sz="1800"/>
                          <a:t> =</a:t>
                        </a:r>
                      </a:p>
                    </p:txBody>
                  </p:sp>
                  <p:sp>
                    <p:nvSpPr>
                      <p:cNvPr id="486477" name="Text Box 1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4320" y="2160"/>
                        <a:ext cx="1152" cy="231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spAutoFit/>
                      </a:bodyPr>
                      <a:lstStyle/>
                      <a:p>
                        <a:pPr eaLnBrk="0" hangingPunct="0">
                          <a:spcBef>
                            <a:spcPct val="50000"/>
                          </a:spcBef>
                        </a:pPr>
                        <a:r>
                          <a:rPr lang="en-US" sz="1800"/>
                          <a:t>[H</a:t>
                        </a:r>
                        <a:r>
                          <a:rPr lang="en-US" sz="1800" baseline="-25000"/>
                          <a:t>3</a:t>
                        </a:r>
                        <a:r>
                          <a:rPr lang="en-US" sz="1800"/>
                          <a:t>O</a:t>
                        </a:r>
                        <a:r>
                          <a:rPr lang="en-US" sz="1800" baseline="30000"/>
                          <a:t>+</a:t>
                        </a:r>
                        <a:r>
                          <a:rPr lang="en-US" sz="1800"/>
                          <a:t>][H</a:t>
                        </a:r>
                        <a:r>
                          <a:rPr lang="en-US" sz="1800" baseline="-25000"/>
                          <a:t>2</a:t>
                        </a:r>
                        <a:r>
                          <a:rPr lang="en-US" sz="1800"/>
                          <a:t>PO</a:t>
                        </a:r>
                        <a:r>
                          <a:rPr lang="en-US" sz="1800" baseline="-25000"/>
                          <a:t>4</a:t>
                        </a:r>
                        <a:r>
                          <a:rPr lang="en-US" sz="1800" baseline="30000"/>
                          <a:t>-</a:t>
                        </a:r>
                        <a:r>
                          <a:rPr lang="en-US" sz="1800"/>
                          <a:t>]</a:t>
                        </a:r>
                      </a:p>
                    </p:txBody>
                  </p:sp>
                  <p:sp>
                    <p:nvSpPr>
                      <p:cNvPr id="486478" name="Text Box 20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4512" y="2400"/>
                        <a:ext cx="672" cy="231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spAutoFit/>
                      </a:bodyPr>
                      <a:lstStyle/>
                      <a:p>
                        <a:pPr eaLnBrk="0" hangingPunct="0">
                          <a:spcBef>
                            <a:spcPct val="50000"/>
                          </a:spcBef>
                        </a:pPr>
                        <a:r>
                          <a:rPr lang="en-US" sz="1800"/>
                          <a:t>[H</a:t>
                        </a:r>
                        <a:r>
                          <a:rPr lang="en-US" sz="1800" baseline="-25000"/>
                          <a:t>3</a:t>
                        </a:r>
                        <a:r>
                          <a:rPr lang="en-US" sz="1800"/>
                          <a:t>PO</a:t>
                        </a:r>
                        <a:r>
                          <a:rPr lang="en-US" sz="1800" baseline="-25000"/>
                          <a:t>4</a:t>
                        </a:r>
                        <a:r>
                          <a:rPr lang="en-US" sz="1800"/>
                          <a:t>]</a:t>
                        </a:r>
                      </a:p>
                    </p:txBody>
                  </p:sp>
                  <p:sp>
                    <p:nvSpPr>
                      <p:cNvPr id="486479" name="Line 2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368" y="2400"/>
                        <a:ext cx="960" cy="0"/>
                      </a:xfrm>
                      <a:prstGeom prst="line">
                        <a:avLst/>
                      </a:prstGeom>
                      <a:noFill/>
                      <a:ln w="2857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/>
                      </a:p>
                    </p:txBody>
                  </p:sp>
                </p:grpSp>
                <p:sp>
                  <p:nvSpPr>
                    <p:cNvPr id="486475" name="Text Box 3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620000" y="2552700"/>
                      <a:ext cx="1219200" cy="366713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eaLnBrk="0" hangingPunct="0">
                        <a:spcBef>
                          <a:spcPct val="50000"/>
                        </a:spcBef>
                      </a:pPr>
                      <a:r>
                        <a:rPr lang="en-US" sz="1800"/>
                        <a:t>= 7,2x10</a:t>
                      </a:r>
                      <a:r>
                        <a:rPr lang="en-US" sz="1800" baseline="30000"/>
                        <a:t>-3</a:t>
                      </a:r>
                      <a:endParaRPr lang="en-US" sz="1800"/>
                    </a:p>
                  </p:txBody>
                </p:sp>
              </p:grpSp>
              <p:grpSp>
                <p:nvGrpSpPr>
                  <p:cNvPr id="486472" name="Group 35"/>
                  <p:cNvGrpSpPr>
                    <a:grpSpLocks/>
                  </p:cNvGrpSpPr>
                  <p:nvPr/>
                </p:nvGrpSpPr>
                <p:grpSpPr bwMode="auto">
                  <a:xfrm>
                    <a:off x="304800" y="2514600"/>
                    <a:ext cx="5029200" cy="369332"/>
                    <a:chOff x="304800" y="2514600"/>
                    <a:chExt cx="5029200" cy="369332"/>
                  </a:xfrm>
                </p:grpSpPr>
                <p:sp>
                  <p:nvSpPr>
                    <p:cNvPr id="486473" name="Text Box 1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04800" y="2514600"/>
                      <a:ext cx="5029200" cy="36933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eaLnBrk="0" hangingPunct="0">
                        <a:spcBef>
                          <a:spcPct val="50000"/>
                        </a:spcBef>
                      </a:pPr>
                      <a:r>
                        <a:rPr lang="en-US" sz="1800" dirty="0"/>
                        <a:t>H</a:t>
                      </a:r>
                      <a:r>
                        <a:rPr lang="en-US" sz="1800" baseline="-25000" dirty="0"/>
                        <a:t>3</a:t>
                      </a:r>
                      <a:r>
                        <a:rPr lang="en-US" sz="1800" dirty="0"/>
                        <a:t>PO</a:t>
                      </a:r>
                      <a:r>
                        <a:rPr lang="en-US" sz="1800" baseline="-25000" dirty="0"/>
                        <a:t>4</a:t>
                      </a:r>
                      <a:r>
                        <a:rPr lang="en-US" sz="1800" dirty="0"/>
                        <a:t>(</a:t>
                      </a:r>
                      <a:r>
                        <a:rPr lang="en-US" sz="1800" i="1" dirty="0" err="1"/>
                        <a:t>aq</a:t>
                      </a:r>
                      <a:r>
                        <a:rPr lang="en-US" sz="1800" dirty="0"/>
                        <a:t>) + H</a:t>
                      </a:r>
                      <a:r>
                        <a:rPr lang="en-US" sz="1800" baseline="-25000" dirty="0"/>
                        <a:t>2</a:t>
                      </a:r>
                      <a:r>
                        <a:rPr lang="en-US" sz="1800" dirty="0"/>
                        <a:t>O(</a:t>
                      </a:r>
                      <a:r>
                        <a:rPr lang="en-US" sz="1800" i="1" dirty="0"/>
                        <a:t>l</a:t>
                      </a:r>
                      <a:r>
                        <a:rPr lang="en-US" sz="1800" dirty="0"/>
                        <a:t>)         H</a:t>
                      </a:r>
                      <a:r>
                        <a:rPr lang="en-US" sz="1800" baseline="-25000" dirty="0"/>
                        <a:t>2</a:t>
                      </a:r>
                      <a:r>
                        <a:rPr lang="en-US" sz="1800" dirty="0"/>
                        <a:t>PO</a:t>
                      </a:r>
                      <a:r>
                        <a:rPr lang="en-US" sz="1800" baseline="-25000" dirty="0"/>
                        <a:t>4</a:t>
                      </a:r>
                      <a:r>
                        <a:rPr lang="en-US" sz="1800" baseline="30000" dirty="0"/>
                        <a:t>-</a:t>
                      </a:r>
                      <a:r>
                        <a:rPr lang="en-US" sz="1800" dirty="0"/>
                        <a:t>(</a:t>
                      </a:r>
                      <a:r>
                        <a:rPr lang="en-US" sz="1800" i="1" dirty="0" err="1"/>
                        <a:t>aq</a:t>
                      </a:r>
                      <a:r>
                        <a:rPr lang="en-US" sz="1800" dirty="0"/>
                        <a:t>) + H</a:t>
                      </a:r>
                      <a:r>
                        <a:rPr lang="en-US" sz="1800" baseline="-25000" dirty="0"/>
                        <a:t>3</a:t>
                      </a:r>
                      <a:r>
                        <a:rPr lang="en-US" sz="1800" dirty="0"/>
                        <a:t>O</a:t>
                      </a:r>
                      <a:r>
                        <a:rPr lang="en-US" sz="1800" baseline="30000" dirty="0"/>
                        <a:t>+</a:t>
                      </a:r>
                      <a:r>
                        <a:rPr lang="en-US" sz="1800" dirty="0"/>
                        <a:t>(</a:t>
                      </a:r>
                      <a:r>
                        <a:rPr lang="en-US" sz="1800" i="1" dirty="0" err="1"/>
                        <a:t>aq</a:t>
                      </a:r>
                      <a:r>
                        <a:rPr lang="en-US" sz="1800" dirty="0"/>
                        <a:t>)</a:t>
                      </a:r>
                    </a:p>
                  </p:txBody>
                </p:sp>
                <p:graphicFrame>
                  <p:nvGraphicFramePr>
                    <p:cNvPr id="486443" name="Object 4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2438400" y="2590800"/>
                    <a:ext cx="457171" cy="224623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r:id="rId3" imgW="358088" imgH="176688" progId="">
                            <p:embed/>
                          </p:oleObj>
                        </mc:Choice>
                        <mc:Fallback>
                          <p:oleObj r:id="rId3" imgW="358088" imgH="176688" progId="">
                            <p:embed/>
                            <p:pic>
                              <p:nvPicPr>
                                <p:cNvPr id="486443" name="Object 4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4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2438400" y="2590800"/>
                                  <a:ext cx="457171" cy="22462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chemeClr val="accent1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chemeClr val="tx1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8099" dir="2700000" algn="ctr" rotWithShape="0">
                                          <a:schemeClr val="bg2">
                                            <a:alpha val="74997"/>
                                          </a:schemeClr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p:grpSp>
            </p:grpSp>
            <p:grpSp>
              <p:nvGrpSpPr>
                <p:cNvPr id="6" name="Group 44"/>
                <p:cNvGrpSpPr>
                  <a:grpSpLocks/>
                </p:cNvGrpSpPr>
                <p:nvPr/>
              </p:nvGrpSpPr>
              <p:grpSpPr bwMode="auto">
                <a:xfrm>
                  <a:off x="304800" y="3214688"/>
                  <a:ext cx="8534400" cy="747712"/>
                  <a:chOff x="381000" y="3214687"/>
                  <a:chExt cx="8534400" cy="747713"/>
                </a:xfrm>
              </p:grpSpPr>
              <p:grpSp>
                <p:nvGrpSpPr>
                  <p:cNvPr id="486462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5410200" y="3214687"/>
                    <a:ext cx="3505200" cy="747713"/>
                    <a:chOff x="5334000" y="3214687"/>
                    <a:chExt cx="3505200" cy="747713"/>
                  </a:xfrm>
                </p:grpSpPr>
                <p:grpSp>
                  <p:nvGrpSpPr>
                    <p:cNvPr id="486465" name="Group 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334000" y="3214687"/>
                      <a:ext cx="2514600" cy="747713"/>
                      <a:chOff x="3888" y="2160"/>
                      <a:chExt cx="1584" cy="471"/>
                    </a:xfrm>
                  </p:grpSpPr>
                  <p:sp>
                    <p:nvSpPr>
                      <p:cNvPr id="486467" name="Text Box 2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3888" y="2256"/>
                        <a:ext cx="480" cy="231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spAutoFit/>
                      </a:bodyPr>
                      <a:lstStyle/>
                      <a:p>
                        <a:pPr eaLnBrk="0" hangingPunct="0">
                          <a:spcBef>
                            <a:spcPct val="50000"/>
                          </a:spcBef>
                        </a:pPr>
                        <a:r>
                          <a:rPr lang="en-US" sz="1800" i="1"/>
                          <a:t>K</a:t>
                        </a:r>
                        <a:r>
                          <a:rPr lang="en-US" sz="1800" baseline="-25000"/>
                          <a:t>a2</a:t>
                        </a:r>
                        <a:r>
                          <a:rPr lang="en-US" sz="1800"/>
                          <a:t> =</a:t>
                        </a:r>
                      </a:p>
                    </p:txBody>
                  </p:sp>
                  <p:sp>
                    <p:nvSpPr>
                      <p:cNvPr id="486468" name="Text Box 25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4320" y="2160"/>
                        <a:ext cx="1152" cy="231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spAutoFit/>
                      </a:bodyPr>
                      <a:lstStyle/>
                      <a:p>
                        <a:pPr eaLnBrk="0" hangingPunct="0">
                          <a:spcBef>
                            <a:spcPct val="50000"/>
                          </a:spcBef>
                        </a:pPr>
                        <a:r>
                          <a:rPr lang="en-US" sz="1800"/>
                          <a:t>[H</a:t>
                        </a:r>
                        <a:r>
                          <a:rPr lang="en-US" sz="1800" baseline="-25000"/>
                          <a:t>3</a:t>
                        </a:r>
                        <a:r>
                          <a:rPr lang="en-US" sz="1800"/>
                          <a:t>O</a:t>
                        </a:r>
                        <a:r>
                          <a:rPr lang="en-US" sz="1800" baseline="30000"/>
                          <a:t>+</a:t>
                        </a:r>
                        <a:r>
                          <a:rPr lang="en-US" sz="1800"/>
                          <a:t>][HPO</a:t>
                        </a:r>
                        <a:r>
                          <a:rPr lang="en-US" sz="1800" baseline="-25000"/>
                          <a:t>4</a:t>
                        </a:r>
                        <a:r>
                          <a:rPr lang="en-US" sz="1800" baseline="30000"/>
                          <a:t>2-</a:t>
                        </a:r>
                        <a:r>
                          <a:rPr lang="en-US" sz="1800"/>
                          <a:t>]</a:t>
                        </a:r>
                      </a:p>
                    </p:txBody>
                  </p:sp>
                  <p:sp>
                    <p:nvSpPr>
                      <p:cNvPr id="486469" name="Text Box 26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4512" y="2400"/>
                        <a:ext cx="672" cy="231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spAutoFit/>
                      </a:bodyPr>
                      <a:lstStyle/>
                      <a:p>
                        <a:pPr eaLnBrk="0" hangingPunct="0">
                          <a:spcBef>
                            <a:spcPct val="50000"/>
                          </a:spcBef>
                        </a:pPr>
                        <a:r>
                          <a:rPr lang="en-US" sz="1800"/>
                          <a:t>[H</a:t>
                        </a:r>
                        <a:r>
                          <a:rPr lang="en-US" sz="1800" baseline="-25000"/>
                          <a:t>2</a:t>
                        </a:r>
                        <a:r>
                          <a:rPr lang="en-US" sz="1800"/>
                          <a:t>PO</a:t>
                        </a:r>
                        <a:r>
                          <a:rPr lang="en-US" sz="1800" baseline="-25000"/>
                          <a:t>4</a:t>
                        </a:r>
                        <a:r>
                          <a:rPr lang="en-US" sz="1800" baseline="30000"/>
                          <a:t>-</a:t>
                        </a:r>
                        <a:r>
                          <a:rPr lang="en-US" sz="1800"/>
                          <a:t>]</a:t>
                        </a:r>
                      </a:p>
                    </p:txBody>
                  </p:sp>
                  <p:sp>
                    <p:nvSpPr>
                      <p:cNvPr id="486470" name="Line 2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368" y="2400"/>
                        <a:ext cx="960" cy="0"/>
                      </a:xfrm>
                      <a:prstGeom prst="line">
                        <a:avLst/>
                      </a:prstGeom>
                      <a:noFill/>
                      <a:ln w="2857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/>
                      </a:p>
                    </p:txBody>
                  </p:sp>
                </p:grpSp>
                <p:sp>
                  <p:nvSpPr>
                    <p:cNvPr id="486466" name="Text Box 3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620000" y="3405187"/>
                      <a:ext cx="1219200" cy="36933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eaLnBrk="0" hangingPunct="0">
                        <a:spcBef>
                          <a:spcPct val="50000"/>
                        </a:spcBef>
                      </a:pPr>
                      <a:r>
                        <a:rPr lang="en-US" sz="1800"/>
                        <a:t>= 6,3x10</a:t>
                      </a:r>
                      <a:r>
                        <a:rPr lang="en-US" sz="1800" baseline="30000"/>
                        <a:t>-8</a:t>
                      </a:r>
                      <a:endParaRPr lang="en-US" sz="1800"/>
                    </a:p>
                  </p:txBody>
                </p:sp>
              </p:grpSp>
              <p:grpSp>
                <p:nvGrpSpPr>
                  <p:cNvPr id="486463" name="Group 34"/>
                  <p:cNvGrpSpPr>
                    <a:grpSpLocks/>
                  </p:cNvGrpSpPr>
                  <p:nvPr/>
                </p:nvGrpSpPr>
                <p:grpSpPr bwMode="auto">
                  <a:xfrm>
                    <a:off x="381000" y="3403877"/>
                    <a:ext cx="5105400" cy="369332"/>
                    <a:chOff x="533400" y="3619500"/>
                    <a:chExt cx="5105400" cy="369332"/>
                  </a:xfrm>
                </p:grpSpPr>
                <p:sp>
                  <p:nvSpPr>
                    <p:cNvPr id="486464" name="Text Box 1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33400" y="3619500"/>
                      <a:ext cx="5105400" cy="36933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eaLnBrk="0" hangingPunct="0">
                        <a:spcBef>
                          <a:spcPct val="50000"/>
                        </a:spcBef>
                      </a:pPr>
                      <a:r>
                        <a:rPr lang="en-US" sz="1800"/>
                        <a:t>H</a:t>
                      </a:r>
                      <a:r>
                        <a:rPr lang="en-US" sz="1800" baseline="-25000"/>
                        <a:t>2</a:t>
                      </a:r>
                      <a:r>
                        <a:rPr lang="en-US" sz="1800"/>
                        <a:t>PO</a:t>
                      </a:r>
                      <a:r>
                        <a:rPr lang="en-US" sz="1800" baseline="-25000"/>
                        <a:t>4</a:t>
                      </a:r>
                      <a:r>
                        <a:rPr lang="en-US" sz="1800" baseline="30000"/>
                        <a:t>-</a:t>
                      </a:r>
                      <a:r>
                        <a:rPr lang="en-US" sz="1800"/>
                        <a:t>(</a:t>
                      </a:r>
                      <a:r>
                        <a:rPr lang="en-US" sz="1800" i="1"/>
                        <a:t>aq</a:t>
                      </a:r>
                      <a:r>
                        <a:rPr lang="en-US" sz="1800"/>
                        <a:t>) + H</a:t>
                      </a:r>
                      <a:r>
                        <a:rPr lang="en-US" sz="1800" baseline="-25000"/>
                        <a:t>2</a:t>
                      </a:r>
                      <a:r>
                        <a:rPr lang="en-US" sz="1800"/>
                        <a:t>O(</a:t>
                      </a:r>
                      <a:r>
                        <a:rPr lang="en-US" sz="1800" i="1"/>
                        <a:t>l</a:t>
                      </a:r>
                      <a:r>
                        <a:rPr lang="en-US" sz="1800"/>
                        <a:t>)         HPO</a:t>
                      </a:r>
                      <a:r>
                        <a:rPr lang="en-US" sz="1800" baseline="-25000"/>
                        <a:t>4</a:t>
                      </a:r>
                      <a:r>
                        <a:rPr lang="en-US" sz="1800" baseline="30000"/>
                        <a:t>2-</a:t>
                      </a:r>
                      <a:r>
                        <a:rPr lang="en-US" sz="1800"/>
                        <a:t>(</a:t>
                      </a:r>
                      <a:r>
                        <a:rPr lang="en-US" sz="1800" i="1"/>
                        <a:t>aq</a:t>
                      </a:r>
                      <a:r>
                        <a:rPr lang="en-US" sz="1800"/>
                        <a:t>) + H</a:t>
                      </a:r>
                      <a:r>
                        <a:rPr lang="en-US" sz="1800" baseline="-25000"/>
                        <a:t>3</a:t>
                      </a:r>
                      <a:r>
                        <a:rPr lang="en-US" sz="1800"/>
                        <a:t>O</a:t>
                      </a:r>
                      <a:r>
                        <a:rPr lang="en-US" sz="1800" baseline="30000"/>
                        <a:t>+</a:t>
                      </a:r>
                      <a:r>
                        <a:rPr lang="en-US" sz="1800"/>
                        <a:t>(</a:t>
                      </a:r>
                      <a:r>
                        <a:rPr lang="en-US" sz="1800" i="1"/>
                        <a:t>aq</a:t>
                      </a:r>
                      <a:r>
                        <a:rPr lang="en-US" sz="1800"/>
                        <a:t>)</a:t>
                      </a:r>
                    </a:p>
                  </p:txBody>
                </p:sp>
                <p:graphicFrame>
                  <p:nvGraphicFramePr>
                    <p:cNvPr id="486444" name="Object 44"/>
                    <p:cNvGraphicFramePr>
                      <a:graphicFrameLocks noChangeAspect="1"/>
                    </p:cNvGraphicFramePr>
                    <p:nvPr>
                      <p:extLst>
                        <p:ext uri="{D42A27DB-BD31-4B8C-83A1-F6EECF244321}">
                          <p14:modId xmlns:p14="http://schemas.microsoft.com/office/powerpoint/2010/main" val="77695087"/>
                        </p:ext>
                      </p:extLst>
                    </p:nvPr>
                  </p:nvGraphicFramePr>
                  <p:xfrm>
                    <a:off x="2631440" y="3690937"/>
                    <a:ext cx="457200" cy="223838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r:id="rId5" imgW="358088" imgH="176688" progId="">
                            <p:embed/>
                          </p:oleObj>
                        </mc:Choice>
                        <mc:Fallback>
                          <p:oleObj r:id="rId5" imgW="358088" imgH="176688" progId="">
                            <p:embed/>
                            <p:pic>
                              <p:nvPicPr>
                                <p:cNvPr id="486444" name="Object 4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4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2631440" y="3690937"/>
                                  <a:ext cx="457200" cy="223838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chemeClr val="accent1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chemeClr val="tx1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8099" dir="2700000" algn="ctr" rotWithShape="0">
                                          <a:schemeClr val="bg2">
                                            <a:alpha val="74997"/>
                                          </a:schemeClr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p:grpSp>
            </p:grpSp>
            <p:grpSp>
              <p:nvGrpSpPr>
                <p:cNvPr id="10" name="Group 45"/>
                <p:cNvGrpSpPr>
                  <a:grpSpLocks/>
                </p:cNvGrpSpPr>
                <p:nvPr/>
              </p:nvGrpSpPr>
              <p:grpSpPr bwMode="auto">
                <a:xfrm>
                  <a:off x="304800" y="4191000"/>
                  <a:ext cx="8534400" cy="747713"/>
                  <a:chOff x="304800" y="4191000"/>
                  <a:chExt cx="8611286" cy="747713"/>
                </a:xfrm>
              </p:grpSpPr>
              <p:grpSp>
                <p:nvGrpSpPr>
                  <p:cNvPr id="486453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410200" y="4191000"/>
                    <a:ext cx="3505886" cy="747713"/>
                    <a:chOff x="4800600" y="4953000"/>
                    <a:chExt cx="3505886" cy="747713"/>
                  </a:xfrm>
                </p:grpSpPr>
                <p:grpSp>
                  <p:nvGrpSpPr>
                    <p:cNvPr id="486456" name="Group 2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800600" y="4953000"/>
                      <a:ext cx="2514600" cy="747713"/>
                      <a:chOff x="3888" y="2160"/>
                      <a:chExt cx="1584" cy="471"/>
                    </a:xfrm>
                  </p:grpSpPr>
                  <p:sp>
                    <p:nvSpPr>
                      <p:cNvPr id="486458" name="Text Box 2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3888" y="2256"/>
                        <a:ext cx="480" cy="231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spAutoFit/>
                      </a:bodyPr>
                      <a:lstStyle/>
                      <a:p>
                        <a:pPr eaLnBrk="0" hangingPunct="0">
                          <a:spcBef>
                            <a:spcPct val="50000"/>
                          </a:spcBef>
                        </a:pPr>
                        <a:r>
                          <a:rPr lang="en-US" sz="1800" i="1"/>
                          <a:t>K</a:t>
                        </a:r>
                        <a:r>
                          <a:rPr lang="en-US" sz="1800" baseline="-25000"/>
                          <a:t>a3</a:t>
                        </a:r>
                        <a:r>
                          <a:rPr lang="en-US" sz="1800"/>
                          <a:t> =</a:t>
                        </a:r>
                      </a:p>
                    </p:txBody>
                  </p:sp>
                  <p:sp>
                    <p:nvSpPr>
                      <p:cNvPr id="486459" name="Text Box 30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4320" y="2160"/>
                        <a:ext cx="1152" cy="231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spAutoFit/>
                      </a:bodyPr>
                      <a:lstStyle/>
                      <a:p>
                        <a:pPr eaLnBrk="0" hangingPunct="0">
                          <a:spcBef>
                            <a:spcPct val="50000"/>
                          </a:spcBef>
                        </a:pPr>
                        <a:r>
                          <a:rPr lang="en-US" sz="1800"/>
                          <a:t>[H</a:t>
                        </a:r>
                        <a:r>
                          <a:rPr lang="en-US" sz="1800" baseline="-25000"/>
                          <a:t>3</a:t>
                        </a:r>
                        <a:r>
                          <a:rPr lang="en-US" sz="1800"/>
                          <a:t>O</a:t>
                        </a:r>
                        <a:r>
                          <a:rPr lang="en-US" sz="1800" baseline="30000"/>
                          <a:t>+</a:t>
                        </a:r>
                        <a:r>
                          <a:rPr lang="en-US" sz="1800"/>
                          <a:t>][PO</a:t>
                        </a:r>
                        <a:r>
                          <a:rPr lang="en-US" sz="1800" baseline="-25000"/>
                          <a:t>4</a:t>
                        </a:r>
                        <a:r>
                          <a:rPr lang="en-US" sz="1800" baseline="30000"/>
                          <a:t>3-</a:t>
                        </a:r>
                        <a:r>
                          <a:rPr lang="en-US" sz="1800"/>
                          <a:t>]</a:t>
                        </a:r>
                      </a:p>
                    </p:txBody>
                  </p:sp>
                  <p:sp>
                    <p:nvSpPr>
                      <p:cNvPr id="486460" name="Text Box 31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4512" y="2400"/>
                        <a:ext cx="672" cy="231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spAutoFit/>
                      </a:bodyPr>
                      <a:lstStyle/>
                      <a:p>
                        <a:pPr eaLnBrk="0" hangingPunct="0">
                          <a:spcBef>
                            <a:spcPct val="50000"/>
                          </a:spcBef>
                        </a:pPr>
                        <a:r>
                          <a:rPr lang="en-US" sz="1800"/>
                          <a:t>[HPO</a:t>
                        </a:r>
                        <a:r>
                          <a:rPr lang="en-US" sz="1800" baseline="-25000"/>
                          <a:t>4</a:t>
                        </a:r>
                        <a:r>
                          <a:rPr lang="en-US" sz="1800" baseline="30000"/>
                          <a:t>2-</a:t>
                        </a:r>
                        <a:r>
                          <a:rPr lang="en-US" sz="1800"/>
                          <a:t>]</a:t>
                        </a:r>
                      </a:p>
                    </p:txBody>
                  </p:sp>
                  <p:sp>
                    <p:nvSpPr>
                      <p:cNvPr id="486461" name="Line 3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368" y="2400"/>
                        <a:ext cx="864" cy="0"/>
                      </a:xfrm>
                      <a:prstGeom prst="line">
                        <a:avLst/>
                      </a:prstGeom>
                      <a:noFill/>
                      <a:ln w="2857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/>
                      </a:p>
                    </p:txBody>
                  </p:sp>
                </p:grpSp>
                <p:sp>
                  <p:nvSpPr>
                    <p:cNvPr id="486457" name="Text Box 3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934886" y="5143500"/>
                      <a:ext cx="1371600" cy="366713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eaLnBrk="0" hangingPunct="0">
                        <a:spcBef>
                          <a:spcPct val="50000"/>
                        </a:spcBef>
                      </a:pPr>
                      <a:r>
                        <a:rPr lang="en-US" sz="1800"/>
                        <a:t>= 4,2x10</a:t>
                      </a:r>
                      <a:r>
                        <a:rPr lang="en-US" sz="1800" baseline="30000"/>
                        <a:t>-13</a:t>
                      </a:r>
                      <a:endParaRPr lang="en-US" sz="1800"/>
                    </a:p>
                  </p:txBody>
                </p:sp>
              </p:grpSp>
              <p:grpSp>
                <p:nvGrpSpPr>
                  <p:cNvPr id="486454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304800" y="4343400"/>
                    <a:ext cx="4953000" cy="369332"/>
                    <a:chOff x="457200" y="4800600"/>
                    <a:chExt cx="4953000" cy="369332"/>
                  </a:xfrm>
                </p:grpSpPr>
                <p:sp>
                  <p:nvSpPr>
                    <p:cNvPr id="486455" name="Text Box 1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57200" y="4800600"/>
                      <a:ext cx="4953000" cy="36933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eaLnBrk="0" hangingPunct="0">
                        <a:spcBef>
                          <a:spcPct val="50000"/>
                        </a:spcBef>
                      </a:pPr>
                      <a:r>
                        <a:rPr lang="en-US" sz="1800"/>
                        <a:t>HPO</a:t>
                      </a:r>
                      <a:r>
                        <a:rPr lang="en-US" sz="1800" baseline="-25000"/>
                        <a:t>4</a:t>
                      </a:r>
                      <a:r>
                        <a:rPr lang="en-US" sz="1800" baseline="30000"/>
                        <a:t>2-</a:t>
                      </a:r>
                      <a:r>
                        <a:rPr lang="en-US" sz="1800"/>
                        <a:t>(</a:t>
                      </a:r>
                      <a:r>
                        <a:rPr lang="en-US" sz="1800" i="1"/>
                        <a:t>aq</a:t>
                      </a:r>
                      <a:r>
                        <a:rPr lang="en-US" sz="1800"/>
                        <a:t>) + H</a:t>
                      </a:r>
                      <a:r>
                        <a:rPr lang="en-US" sz="1800" baseline="-25000"/>
                        <a:t>2</a:t>
                      </a:r>
                      <a:r>
                        <a:rPr lang="en-US" sz="1800"/>
                        <a:t>O(</a:t>
                      </a:r>
                      <a:r>
                        <a:rPr lang="en-US" sz="1800" i="1"/>
                        <a:t>l</a:t>
                      </a:r>
                      <a:r>
                        <a:rPr lang="en-US" sz="1800"/>
                        <a:t>)         PO</a:t>
                      </a:r>
                      <a:r>
                        <a:rPr lang="en-US" sz="1800" baseline="-25000"/>
                        <a:t>4</a:t>
                      </a:r>
                      <a:r>
                        <a:rPr lang="en-US" sz="1800" baseline="30000"/>
                        <a:t>3-</a:t>
                      </a:r>
                      <a:r>
                        <a:rPr lang="en-US" sz="1800"/>
                        <a:t>(</a:t>
                      </a:r>
                      <a:r>
                        <a:rPr lang="en-US" sz="1800" i="1"/>
                        <a:t>aq</a:t>
                      </a:r>
                      <a:r>
                        <a:rPr lang="en-US" sz="1800"/>
                        <a:t>) + H</a:t>
                      </a:r>
                      <a:r>
                        <a:rPr lang="en-US" sz="1800" baseline="-25000"/>
                        <a:t>3</a:t>
                      </a:r>
                      <a:r>
                        <a:rPr lang="en-US" sz="1800"/>
                        <a:t>O</a:t>
                      </a:r>
                      <a:r>
                        <a:rPr lang="en-US" sz="1800" baseline="30000"/>
                        <a:t>+</a:t>
                      </a:r>
                      <a:r>
                        <a:rPr lang="en-US" sz="1800"/>
                        <a:t>(</a:t>
                      </a:r>
                      <a:r>
                        <a:rPr lang="en-US" sz="1800" i="1"/>
                        <a:t>aq</a:t>
                      </a:r>
                      <a:r>
                        <a:rPr lang="en-US" sz="1800"/>
                        <a:t>)</a:t>
                      </a:r>
                    </a:p>
                  </p:txBody>
                </p:sp>
                <p:graphicFrame>
                  <p:nvGraphicFramePr>
                    <p:cNvPr id="486445" name="Object 45"/>
                    <p:cNvGraphicFramePr>
                      <a:graphicFrameLocks noChangeAspect="1"/>
                    </p:cNvGraphicFramePr>
                    <p:nvPr>
                      <p:extLst>
                        <p:ext uri="{D42A27DB-BD31-4B8C-83A1-F6EECF244321}">
                          <p14:modId xmlns:p14="http://schemas.microsoft.com/office/powerpoint/2010/main" val="4130677267"/>
                        </p:ext>
                      </p:extLst>
                    </p:nvPr>
                  </p:nvGraphicFramePr>
                  <p:xfrm>
                    <a:off x="2621555" y="4872037"/>
                    <a:ext cx="457200" cy="223838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r:id="rId6" imgW="358088" imgH="176688" progId="">
                            <p:embed/>
                          </p:oleObj>
                        </mc:Choice>
                        <mc:Fallback>
                          <p:oleObj r:id="rId6" imgW="358088" imgH="176688" progId="">
                            <p:embed/>
                            <p:pic>
                              <p:nvPicPr>
                                <p:cNvPr id="486445" name="Object 4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4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2621555" y="4872037"/>
                                  <a:ext cx="457200" cy="223838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chemeClr val="accent1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chemeClr val="tx1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8099" dir="2700000" algn="ctr" rotWithShape="0">
                                          <a:schemeClr val="bg2">
                                            <a:alpha val="74997"/>
                                          </a:schemeClr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p:grpSp>
            </p:grpSp>
          </p:grpSp>
          <p:sp>
            <p:nvSpPr>
              <p:cNvPr id="4" name="Rettangolo 3">
                <a:extLst>
                  <a:ext uri="{FF2B5EF4-FFF2-40B4-BE49-F238E27FC236}">
                    <a16:creationId xmlns:a16="http://schemas.microsoft.com/office/drawing/2014/main" id="{E3A6B6EE-E02B-49B6-9705-0BFA44F8C65A}"/>
                  </a:ext>
                </a:extLst>
              </p:cNvPr>
              <p:cNvSpPr/>
              <p:nvPr/>
            </p:nvSpPr>
            <p:spPr bwMode="auto">
              <a:xfrm>
                <a:off x="228600" y="2142479"/>
                <a:ext cx="8717280" cy="2732743"/>
              </a:xfrm>
              <a:prstGeom prst="rect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cxnSp>
          <p:nvCxnSpPr>
            <p:cNvPr id="47" name="Connettore diritto 46">
              <a:extLst>
                <a:ext uri="{FF2B5EF4-FFF2-40B4-BE49-F238E27FC236}">
                  <a16:creationId xmlns:a16="http://schemas.microsoft.com/office/drawing/2014/main" id="{4C7A89B0-6C5F-4EBC-912A-7906D699814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188529" y="2485351"/>
              <a:ext cx="1446711" cy="714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onnettore diritto 50">
              <a:extLst>
                <a:ext uri="{FF2B5EF4-FFF2-40B4-BE49-F238E27FC236}">
                  <a16:creationId xmlns:a16="http://schemas.microsoft.com/office/drawing/2014/main" id="{2A1263D7-72DF-43C5-81DF-30026A067F6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025969" y="4313875"/>
              <a:ext cx="1446711" cy="714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Connettore diritto 51">
              <a:extLst>
                <a:ext uri="{FF2B5EF4-FFF2-40B4-BE49-F238E27FC236}">
                  <a16:creationId xmlns:a16="http://schemas.microsoft.com/office/drawing/2014/main" id="{1D51D208-E4C2-445E-8DD7-B30FA0B87483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044293" y="3319979"/>
              <a:ext cx="1446711" cy="714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08650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18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1918" y="1120775"/>
            <a:ext cx="6380163" cy="53181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88E96343-BA03-41A9-A572-94A77CEE30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317500"/>
            <a:ext cx="7990840" cy="46166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538288" indent="-1538288" eaLnBrk="0" hangingPunct="0">
              <a:spcBef>
                <a:spcPct val="50000"/>
              </a:spcBef>
              <a:defRPr/>
            </a:pPr>
            <a:r>
              <a:rPr lang="en-US" i="1" dirty="0" err="1">
                <a:solidFill>
                  <a:schemeClr val="tx1"/>
                </a:solidFill>
              </a:rPr>
              <a:t>Valori</a:t>
            </a:r>
            <a:r>
              <a:rPr lang="en-US" i="1" dirty="0">
                <a:solidFill>
                  <a:schemeClr val="tx1"/>
                </a:solidFill>
              </a:rPr>
              <a:t> di K</a:t>
            </a:r>
            <a:r>
              <a:rPr lang="en-US" i="1" baseline="-25000" dirty="0">
                <a:solidFill>
                  <a:schemeClr val="tx1"/>
                </a:solidFill>
              </a:rPr>
              <a:t>a</a:t>
            </a:r>
            <a:r>
              <a:rPr lang="en-US" i="1" dirty="0">
                <a:solidFill>
                  <a:schemeClr val="tx1"/>
                </a:solidFill>
              </a:rPr>
              <a:t> successive di </a:t>
            </a:r>
            <a:r>
              <a:rPr lang="en-US" i="1" dirty="0" err="1">
                <a:solidFill>
                  <a:schemeClr val="tx1"/>
                </a:solidFill>
              </a:rPr>
              <a:t>alcuni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acidi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poliprotici</a:t>
            </a:r>
            <a:r>
              <a:rPr lang="en-US" i="1" dirty="0">
                <a:solidFill>
                  <a:schemeClr val="tx1"/>
                </a:solidFill>
              </a:rPr>
              <a:t> a 25°C</a:t>
            </a:r>
          </a:p>
        </p:txBody>
      </p:sp>
    </p:spTree>
    <p:extLst>
      <p:ext uri="{BB962C8B-B14F-4D97-AF65-F5344CB8AC3E}">
        <p14:creationId xmlns:p14="http://schemas.microsoft.com/office/powerpoint/2010/main" val="2918068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 bwMode="auto">
          <a:xfrm>
            <a:off x="533400" y="1364298"/>
            <a:ext cx="8077200" cy="4525962"/>
          </a:xfrm>
          <a:noFill/>
          <a:ln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1000"/>
              </a:spcBef>
            </a:pPr>
            <a:r>
              <a:rPr lang="en-US" sz="2000" b="1" i="1" dirty="0" err="1">
                <a:ea typeface="ＭＳ Ｐゴシック"/>
                <a:cs typeface="Arial" charset="0"/>
              </a:rPr>
              <a:t>acidi</a:t>
            </a:r>
            <a:r>
              <a:rPr lang="en-US" sz="2000" b="1" i="1" dirty="0">
                <a:ea typeface="ＭＳ Ｐゴシック"/>
                <a:cs typeface="Arial" charset="0"/>
              </a:rPr>
              <a:t> </a:t>
            </a:r>
            <a:r>
              <a:rPr lang="en-US" sz="2000" b="1" i="1" dirty="0" err="1">
                <a:ea typeface="ＭＳ Ｐゴシック"/>
                <a:cs typeface="Arial" charset="0"/>
              </a:rPr>
              <a:t>forti</a:t>
            </a:r>
            <a:r>
              <a:rPr lang="en-US" sz="2000" dirty="0">
                <a:ea typeface="ＭＳ Ｐゴシック"/>
                <a:cs typeface="Arial" charset="0"/>
              </a:rPr>
              <a:t>:</a:t>
            </a:r>
          </a:p>
          <a:p>
            <a:pPr lvl="1">
              <a:spcBef>
                <a:spcPts val="1000"/>
              </a:spcBef>
            </a:pPr>
            <a:r>
              <a:rPr lang="en-US" sz="2000" dirty="0" err="1">
                <a:ea typeface="ＭＳ Ｐゴシック"/>
                <a:cs typeface="Arial" charset="0"/>
              </a:rPr>
              <a:t>acidi</a:t>
            </a:r>
            <a:r>
              <a:rPr lang="en-US" sz="2000" dirty="0">
                <a:ea typeface="ＭＳ Ｐゴシック"/>
                <a:cs typeface="Arial" charset="0"/>
              </a:rPr>
              <a:t> </a:t>
            </a:r>
            <a:r>
              <a:rPr lang="en-US" sz="2000" dirty="0" err="1">
                <a:ea typeface="ＭＳ Ｐゴシック"/>
                <a:cs typeface="Arial" charset="0"/>
              </a:rPr>
              <a:t>alogenidrici</a:t>
            </a:r>
            <a:r>
              <a:rPr lang="en-US" sz="2000" dirty="0">
                <a:ea typeface="ＭＳ Ｐゴシック"/>
                <a:cs typeface="Arial" charset="0"/>
              </a:rPr>
              <a:t> (HCl, HBr, HI);</a:t>
            </a:r>
          </a:p>
          <a:p>
            <a:pPr lvl="1">
              <a:spcBef>
                <a:spcPts val="1000"/>
              </a:spcBef>
            </a:pPr>
            <a:r>
              <a:rPr lang="en-US" sz="2000" dirty="0" err="1">
                <a:ea typeface="ＭＳ Ｐゴシック"/>
                <a:cs typeface="Arial" charset="0"/>
              </a:rPr>
              <a:t>ossiacidi</a:t>
            </a:r>
            <a:r>
              <a:rPr lang="en-US" sz="2000" dirty="0">
                <a:ea typeface="ＭＳ Ｐゴシック"/>
                <a:cs typeface="Arial" charset="0"/>
              </a:rPr>
              <a:t> in cui </a:t>
            </a:r>
            <a:r>
              <a:rPr lang="en-US" sz="2000" dirty="0" err="1">
                <a:ea typeface="ＭＳ Ｐゴシック"/>
                <a:cs typeface="Arial" charset="0"/>
              </a:rPr>
              <a:t>il</a:t>
            </a:r>
            <a:r>
              <a:rPr lang="en-US" sz="2000" dirty="0">
                <a:ea typeface="ＭＳ Ｐゴシック"/>
                <a:cs typeface="Arial" charset="0"/>
              </a:rPr>
              <a:t> </a:t>
            </a:r>
            <a:r>
              <a:rPr lang="en-US" sz="2000" dirty="0" err="1">
                <a:ea typeface="ＭＳ Ｐゴシック"/>
                <a:cs typeface="Arial" charset="0"/>
              </a:rPr>
              <a:t>numero</a:t>
            </a:r>
            <a:r>
              <a:rPr lang="en-US" sz="2000" dirty="0">
                <a:ea typeface="ＭＳ Ｐゴシック"/>
                <a:cs typeface="Arial" charset="0"/>
              </a:rPr>
              <a:t> di </a:t>
            </a:r>
            <a:r>
              <a:rPr lang="en-US" sz="2000" dirty="0" err="1">
                <a:ea typeface="ＭＳ Ｐゴシック"/>
                <a:cs typeface="Arial" charset="0"/>
              </a:rPr>
              <a:t>atomi</a:t>
            </a:r>
            <a:r>
              <a:rPr lang="en-US" sz="2000" dirty="0">
                <a:ea typeface="ＭＳ Ｐゴシック"/>
                <a:cs typeface="Arial" charset="0"/>
              </a:rPr>
              <a:t> di O </a:t>
            </a:r>
            <a:r>
              <a:rPr lang="en-US" sz="2000" dirty="0" err="1">
                <a:ea typeface="ＭＳ Ｐゴシック"/>
                <a:cs typeface="Arial" charset="0"/>
              </a:rPr>
              <a:t>supera</a:t>
            </a:r>
            <a:r>
              <a:rPr lang="en-US" sz="2000" dirty="0">
                <a:ea typeface="ＭＳ Ｐゴシック"/>
                <a:cs typeface="Arial" charset="0"/>
              </a:rPr>
              <a:t> di due o </a:t>
            </a:r>
            <a:r>
              <a:rPr lang="en-US" sz="2000" dirty="0" err="1">
                <a:ea typeface="ＭＳ Ｐゴシック"/>
                <a:cs typeface="Arial" charset="0"/>
              </a:rPr>
              <a:t>più</a:t>
            </a:r>
            <a:r>
              <a:rPr lang="en-US" sz="2000" dirty="0">
                <a:ea typeface="ＭＳ Ｐゴシック"/>
                <a:cs typeface="Arial" charset="0"/>
              </a:rPr>
              <a:t> </a:t>
            </a:r>
            <a:r>
              <a:rPr lang="en-US" sz="2000" dirty="0" err="1">
                <a:ea typeface="ＭＳ Ｐゴシック"/>
                <a:cs typeface="Arial" charset="0"/>
              </a:rPr>
              <a:t>il</a:t>
            </a:r>
            <a:r>
              <a:rPr lang="en-US" sz="2000" dirty="0">
                <a:ea typeface="ＭＳ Ｐゴシック"/>
                <a:cs typeface="Arial" charset="0"/>
              </a:rPr>
              <a:t> </a:t>
            </a:r>
            <a:r>
              <a:rPr lang="en-US" sz="2000" dirty="0" err="1">
                <a:ea typeface="ＭＳ Ｐゴシック"/>
                <a:cs typeface="Arial" charset="0"/>
              </a:rPr>
              <a:t>numero</a:t>
            </a:r>
            <a:r>
              <a:rPr lang="en-US" sz="2000" dirty="0">
                <a:ea typeface="ＭＳ Ｐゴシック"/>
                <a:cs typeface="Arial" charset="0"/>
              </a:rPr>
              <a:t> di </a:t>
            </a:r>
            <a:r>
              <a:rPr lang="en-US" sz="2000" dirty="0" err="1">
                <a:ea typeface="ＭＳ Ｐゴシック"/>
                <a:cs typeface="Arial" charset="0"/>
              </a:rPr>
              <a:t>protoni</a:t>
            </a:r>
            <a:r>
              <a:rPr lang="en-US" sz="2000" dirty="0">
                <a:ea typeface="ＭＳ Ｐゴシック"/>
                <a:cs typeface="Arial" charset="0"/>
              </a:rPr>
              <a:t> </a:t>
            </a:r>
            <a:r>
              <a:rPr lang="en-US" sz="2000" dirty="0" err="1">
                <a:ea typeface="ＭＳ Ｐゴシック"/>
                <a:cs typeface="Arial" charset="0"/>
              </a:rPr>
              <a:t>ionizzabili</a:t>
            </a:r>
            <a:r>
              <a:rPr lang="en-US" sz="2000" dirty="0">
                <a:ea typeface="ＭＳ Ｐゴシック"/>
                <a:cs typeface="Arial" charset="0"/>
              </a:rPr>
              <a:t> (ad es. HNO</a:t>
            </a:r>
            <a:r>
              <a:rPr lang="en-US" sz="2000" baseline="-25000" dirty="0">
                <a:ea typeface="ＭＳ Ｐゴシック"/>
                <a:cs typeface="Arial" charset="0"/>
              </a:rPr>
              <a:t>3</a:t>
            </a:r>
            <a:r>
              <a:rPr lang="en-US" sz="2000" dirty="0">
                <a:ea typeface="ＭＳ Ｐゴシック"/>
                <a:cs typeface="Arial" charset="0"/>
              </a:rPr>
              <a:t>, H</a:t>
            </a:r>
            <a:r>
              <a:rPr lang="en-US" sz="2000" baseline="-25000" dirty="0">
                <a:ea typeface="ＭＳ Ｐゴシック"/>
                <a:cs typeface="Arial" charset="0"/>
              </a:rPr>
              <a:t>2</a:t>
            </a:r>
            <a:r>
              <a:rPr lang="en-US" sz="2000" dirty="0">
                <a:ea typeface="ＭＳ Ｐゴシック"/>
                <a:cs typeface="Arial" charset="0"/>
              </a:rPr>
              <a:t>SO</a:t>
            </a:r>
            <a:r>
              <a:rPr lang="en-US" sz="2000" baseline="-25000" dirty="0">
                <a:ea typeface="ＭＳ Ｐゴシック"/>
                <a:cs typeface="Arial" charset="0"/>
              </a:rPr>
              <a:t>4</a:t>
            </a:r>
            <a:r>
              <a:rPr lang="en-US" sz="2000" dirty="0">
                <a:ea typeface="ＭＳ Ｐゴシック"/>
                <a:cs typeface="Arial" charset="0"/>
              </a:rPr>
              <a:t>, HClO</a:t>
            </a:r>
            <a:r>
              <a:rPr lang="en-US" sz="2000" baseline="-25000" dirty="0">
                <a:ea typeface="ＭＳ Ｐゴシック"/>
                <a:cs typeface="Arial" charset="0"/>
              </a:rPr>
              <a:t>4</a:t>
            </a:r>
            <a:r>
              <a:rPr lang="en-US" sz="2000" dirty="0">
                <a:ea typeface="ＭＳ Ｐゴシック"/>
                <a:cs typeface="Arial" charset="0"/>
              </a:rPr>
              <a:t>).</a:t>
            </a:r>
          </a:p>
          <a:p>
            <a:pPr>
              <a:spcBef>
                <a:spcPts val="1000"/>
              </a:spcBef>
            </a:pPr>
            <a:r>
              <a:rPr lang="en-US" sz="2000" b="1" i="1" dirty="0" err="1">
                <a:ea typeface="ＭＳ Ｐゴシック"/>
                <a:cs typeface="Arial" charset="0"/>
              </a:rPr>
              <a:t>acidi</a:t>
            </a:r>
            <a:r>
              <a:rPr lang="en-US" sz="2000" b="1" i="1" dirty="0">
                <a:ea typeface="ＭＳ Ｐゴシック"/>
                <a:cs typeface="Arial" charset="0"/>
              </a:rPr>
              <a:t> </a:t>
            </a:r>
            <a:r>
              <a:rPr lang="en-US" sz="2000" b="1" i="1" dirty="0" err="1">
                <a:ea typeface="ＭＳ Ｐゴシック"/>
                <a:cs typeface="Arial" charset="0"/>
              </a:rPr>
              <a:t>deboli</a:t>
            </a:r>
            <a:r>
              <a:rPr lang="en-US" sz="2000" dirty="0">
                <a:ea typeface="ＭＳ Ｐゴシック"/>
                <a:cs typeface="Arial" charset="0"/>
              </a:rPr>
              <a:t>:</a:t>
            </a:r>
            <a:endParaRPr lang="en-US" sz="2000" b="1" i="1" dirty="0">
              <a:ea typeface="ＭＳ Ｐゴシック"/>
              <a:cs typeface="Arial" charset="0"/>
            </a:endParaRPr>
          </a:p>
          <a:p>
            <a:pPr lvl="1">
              <a:spcBef>
                <a:spcPts val="1000"/>
              </a:spcBef>
            </a:pPr>
            <a:r>
              <a:rPr lang="en-US" sz="2000" dirty="0" err="1">
                <a:ea typeface="ＭＳ Ｐゴシック"/>
                <a:cs typeface="Arial" charset="0"/>
              </a:rPr>
              <a:t>acido</a:t>
            </a:r>
            <a:r>
              <a:rPr lang="en-US" sz="2000" dirty="0">
                <a:ea typeface="ＭＳ Ｐゴシック"/>
                <a:cs typeface="Arial" charset="0"/>
              </a:rPr>
              <a:t> </a:t>
            </a:r>
            <a:r>
              <a:rPr lang="en-US" sz="2000" dirty="0" err="1">
                <a:ea typeface="ＭＳ Ｐゴシック"/>
                <a:cs typeface="Arial" charset="0"/>
              </a:rPr>
              <a:t>alogenidrico</a:t>
            </a:r>
            <a:r>
              <a:rPr lang="en-US" sz="2000" dirty="0">
                <a:ea typeface="ＭＳ Ｐゴシック"/>
                <a:cs typeface="Arial" charset="0"/>
              </a:rPr>
              <a:t> HF;</a:t>
            </a:r>
          </a:p>
          <a:p>
            <a:pPr lvl="1">
              <a:spcBef>
                <a:spcPts val="1000"/>
              </a:spcBef>
            </a:pPr>
            <a:r>
              <a:rPr lang="en-US" sz="2000" dirty="0" err="1">
                <a:ea typeface="ＭＳ Ｐゴシック"/>
                <a:cs typeface="Arial" charset="0"/>
              </a:rPr>
              <a:t>acidi</a:t>
            </a:r>
            <a:r>
              <a:rPr lang="en-US" sz="2000" dirty="0">
                <a:ea typeface="ＭＳ Ｐゴシック"/>
                <a:cs typeface="Arial" charset="0"/>
              </a:rPr>
              <a:t> in cui H non è legato a O </a:t>
            </a:r>
            <a:r>
              <a:rPr lang="en-US" sz="2000" dirty="0" err="1">
                <a:ea typeface="ＭＳ Ｐゴシック"/>
                <a:cs typeface="Arial" charset="0"/>
              </a:rPr>
              <a:t>o</a:t>
            </a:r>
            <a:r>
              <a:rPr lang="en-US" sz="2000" dirty="0">
                <a:ea typeface="ＭＳ Ｐゴシック"/>
                <a:cs typeface="Arial" charset="0"/>
              </a:rPr>
              <a:t> a un </a:t>
            </a:r>
            <a:r>
              <a:rPr lang="en-US" sz="2000" dirty="0" err="1">
                <a:ea typeface="ＭＳ Ｐゴシック"/>
                <a:cs typeface="Arial" charset="0"/>
              </a:rPr>
              <a:t>alogeno</a:t>
            </a:r>
            <a:r>
              <a:rPr lang="en-US" sz="2000" dirty="0">
                <a:ea typeface="ＭＳ Ｐゴシック"/>
                <a:cs typeface="Arial" charset="0"/>
              </a:rPr>
              <a:t> (ad es. HCN);</a:t>
            </a:r>
          </a:p>
          <a:p>
            <a:pPr lvl="1">
              <a:spcBef>
                <a:spcPts val="1000"/>
              </a:spcBef>
            </a:pPr>
            <a:r>
              <a:rPr lang="en-US" sz="2000" dirty="0" err="1">
                <a:ea typeface="ＭＳ Ｐゴシック"/>
                <a:cs typeface="Arial" charset="0"/>
              </a:rPr>
              <a:t>ossiacidi</a:t>
            </a:r>
            <a:r>
              <a:rPr lang="en-US" sz="2000" dirty="0">
                <a:ea typeface="ＭＳ Ｐゴシック"/>
                <a:cs typeface="Arial" charset="0"/>
              </a:rPr>
              <a:t> in cui </a:t>
            </a:r>
            <a:r>
              <a:rPr lang="en-US" sz="2000" dirty="0" err="1">
                <a:ea typeface="ＭＳ Ｐゴシック"/>
                <a:cs typeface="Arial" charset="0"/>
              </a:rPr>
              <a:t>il</a:t>
            </a:r>
            <a:r>
              <a:rPr lang="en-US" sz="2000" dirty="0">
                <a:ea typeface="ＭＳ Ｐゴシック"/>
                <a:cs typeface="Arial" charset="0"/>
              </a:rPr>
              <a:t> </a:t>
            </a:r>
            <a:r>
              <a:rPr lang="en-US" sz="2000" dirty="0" err="1">
                <a:ea typeface="ＭＳ Ｐゴシック"/>
                <a:cs typeface="Arial" charset="0"/>
              </a:rPr>
              <a:t>numero</a:t>
            </a:r>
            <a:r>
              <a:rPr lang="en-US" sz="2000" dirty="0">
                <a:ea typeface="ＭＳ Ｐゴシック"/>
                <a:cs typeface="Arial" charset="0"/>
              </a:rPr>
              <a:t> di </a:t>
            </a:r>
            <a:r>
              <a:rPr lang="en-US" sz="2000" dirty="0" err="1">
                <a:ea typeface="ＭＳ Ｐゴシック"/>
                <a:cs typeface="Arial" charset="0"/>
              </a:rPr>
              <a:t>atomi</a:t>
            </a:r>
            <a:r>
              <a:rPr lang="en-US" sz="2000" dirty="0">
                <a:ea typeface="ＭＳ Ｐゴシック"/>
                <a:cs typeface="Arial" charset="0"/>
              </a:rPr>
              <a:t> di O è </a:t>
            </a:r>
            <a:r>
              <a:rPr lang="en-US" sz="2000" dirty="0" err="1">
                <a:ea typeface="ＭＳ Ｐゴシック"/>
                <a:cs typeface="Arial" charset="0"/>
              </a:rPr>
              <a:t>uguale</a:t>
            </a:r>
            <a:r>
              <a:rPr lang="en-US" sz="2000" dirty="0">
                <a:ea typeface="ＭＳ Ｐゴシック"/>
                <a:cs typeface="Arial" charset="0"/>
              </a:rPr>
              <a:t> a, o </a:t>
            </a:r>
            <a:r>
              <a:rPr lang="en-US" sz="2000" dirty="0" err="1">
                <a:ea typeface="ＭＳ Ｐゴシック"/>
                <a:cs typeface="Arial" charset="0"/>
              </a:rPr>
              <a:t>supera</a:t>
            </a:r>
            <a:r>
              <a:rPr lang="en-US" sz="2000" dirty="0">
                <a:ea typeface="ＭＳ Ｐゴシック"/>
                <a:cs typeface="Arial" charset="0"/>
              </a:rPr>
              <a:t> di uno, </a:t>
            </a:r>
            <a:r>
              <a:rPr lang="en-US" sz="2000" dirty="0" err="1">
                <a:ea typeface="ＭＳ Ｐゴシック"/>
                <a:cs typeface="Arial" charset="0"/>
              </a:rPr>
              <a:t>il</a:t>
            </a:r>
            <a:r>
              <a:rPr lang="en-US" sz="2000" dirty="0">
                <a:ea typeface="ＭＳ Ｐゴシック"/>
                <a:cs typeface="Arial" charset="0"/>
              </a:rPr>
              <a:t> </a:t>
            </a:r>
            <a:r>
              <a:rPr lang="en-US" sz="2000" dirty="0" err="1">
                <a:ea typeface="ＭＳ Ｐゴシック"/>
                <a:cs typeface="Arial" charset="0"/>
              </a:rPr>
              <a:t>numero</a:t>
            </a:r>
            <a:r>
              <a:rPr lang="en-US" sz="2000" dirty="0">
                <a:ea typeface="ＭＳ Ｐゴシック"/>
                <a:cs typeface="Arial" charset="0"/>
              </a:rPr>
              <a:t> di </a:t>
            </a:r>
            <a:r>
              <a:rPr lang="en-US" sz="2000" dirty="0" err="1">
                <a:ea typeface="ＭＳ Ｐゴシック"/>
                <a:cs typeface="Arial" charset="0"/>
              </a:rPr>
              <a:t>protoni</a:t>
            </a:r>
            <a:r>
              <a:rPr lang="en-US" sz="2000" dirty="0">
                <a:ea typeface="ＭＳ Ｐゴシック"/>
                <a:cs typeface="Arial" charset="0"/>
              </a:rPr>
              <a:t> </a:t>
            </a:r>
            <a:r>
              <a:rPr lang="en-US" sz="2000" dirty="0" err="1">
                <a:ea typeface="ＭＳ Ｐゴシック"/>
                <a:cs typeface="Arial" charset="0"/>
              </a:rPr>
              <a:t>ionizzabili</a:t>
            </a:r>
            <a:r>
              <a:rPr lang="en-US" sz="2000" dirty="0">
                <a:ea typeface="ＭＳ Ｐゴシック"/>
                <a:cs typeface="Arial" charset="0"/>
              </a:rPr>
              <a:t> (ad es. </a:t>
            </a:r>
            <a:r>
              <a:rPr lang="en-US" sz="2000" dirty="0" err="1">
                <a:ea typeface="ＭＳ Ｐゴシック"/>
                <a:cs typeface="Arial" charset="0"/>
              </a:rPr>
              <a:t>HClO</a:t>
            </a:r>
            <a:r>
              <a:rPr lang="en-US" sz="2000" dirty="0">
                <a:ea typeface="ＭＳ Ｐゴシック"/>
                <a:cs typeface="Arial" charset="0"/>
              </a:rPr>
              <a:t>, HNO</a:t>
            </a:r>
            <a:r>
              <a:rPr lang="en-US" sz="2000" baseline="-25000" dirty="0">
                <a:ea typeface="ＭＳ Ｐゴシック"/>
                <a:cs typeface="Arial" charset="0"/>
              </a:rPr>
              <a:t>2</a:t>
            </a:r>
            <a:r>
              <a:rPr lang="en-US" sz="2000" dirty="0">
                <a:ea typeface="ＭＳ Ｐゴシック"/>
                <a:cs typeface="Arial" charset="0"/>
              </a:rPr>
              <a:t>);</a:t>
            </a:r>
          </a:p>
          <a:p>
            <a:pPr lvl="1">
              <a:spcBef>
                <a:spcPts val="1000"/>
              </a:spcBef>
            </a:pPr>
            <a:r>
              <a:rPr lang="en-US" sz="2000" dirty="0" err="1">
                <a:ea typeface="ＭＳ Ｐゴシック"/>
                <a:cs typeface="Arial" charset="0"/>
              </a:rPr>
              <a:t>acidi</a:t>
            </a:r>
            <a:r>
              <a:rPr lang="en-US" sz="2000" dirty="0">
                <a:ea typeface="ＭＳ Ｐゴシック"/>
                <a:cs typeface="Arial" charset="0"/>
              </a:rPr>
              <a:t> </a:t>
            </a:r>
            <a:r>
              <a:rPr lang="en-US" sz="2000" dirty="0" err="1">
                <a:ea typeface="ＭＳ Ｐゴシック"/>
                <a:cs typeface="Arial" charset="0"/>
              </a:rPr>
              <a:t>carbossilici</a:t>
            </a:r>
            <a:r>
              <a:rPr lang="en-US" sz="2000" dirty="0">
                <a:ea typeface="ＭＳ Ｐゴシック"/>
                <a:cs typeface="Arial" charset="0"/>
              </a:rPr>
              <a:t>  (R-COO</a:t>
            </a:r>
            <a:r>
              <a:rPr lang="en-US" sz="2000" b="1" dirty="0">
                <a:ea typeface="ＭＳ Ｐゴシック"/>
                <a:cs typeface="Arial" charset="0"/>
              </a:rPr>
              <a:t>H</a:t>
            </a:r>
            <a:r>
              <a:rPr lang="en-US" sz="2000" dirty="0">
                <a:ea typeface="ＭＳ Ｐゴシック"/>
                <a:cs typeface="Arial" charset="0"/>
              </a:rPr>
              <a:t>; ad es.  </a:t>
            </a:r>
            <a:r>
              <a:rPr lang="en-US" sz="2000" dirty="0" err="1">
                <a:ea typeface="ＭＳ Ｐゴシック"/>
                <a:cs typeface="Arial" charset="0"/>
              </a:rPr>
              <a:t>acido</a:t>
            </a:r>
            <a:r>
              <a:rPr lang="en-US" sz="2000" dirty="0">
                <a:ea typeface="ＭＳ Ｐゴシック"/>
                <a:cs typeface="Arial" charset="0"/>
              </a:rPr>
              <a:t> </a:t>
            </a:r>
            <a:r>
              <a:rPr lang="en-US" sz="2000" dirty="0" err="1">
                <a:ea typeface="ＭＳ Ｐゴシック"/>
                <a:cs typeface="Arial" charset="0"/>
              </a:rPr>
              <a:t>acetico</a:t>
            </a:r>
            <a:r>
              <a:rPr lang="en-US" sz="2000" dirty="0">
                <a:ea typeface="ＭＳ Ｐゴシック"/>
                <a:cs typeface="Arial" charset="0"/>
              </a:rPr>
              <a:t> CH</a:t>
            </a:r>
            <a:r>
              <a:rPr lang="en-US" sz="2000" baseline="-25000" dirty="0">
                <a:ea typeface="ＭＳ Ｐゴシック"/>
                <a:cs typeface="Arial" charset="0"/>
              </a:rPr>
              <a:t>3</a:t>
            </a:r>
            <a:r>
              <a:rPr lang="en-US" sz="2000" dirty="0">
                <a:ea typeface="ＭＳ Ｐゴシック"/>
                <a:cs typeface="Arial" charset="0"/>
              </a:rPr>
              <a:t>COO</a:t>
            </a:r>
            <a:r>
              <a:rPr lang="en-US" sz="2000" b="1" dirty="0">
                <a:ea typeface="ＭＳ Ｐゴシック"/>
                <a:cs typeface="Arial" charset="0"/>
              </a:rPr>
              <a:t>H</a:t>
            </a:r>
            <a:r>
              <a:rPr lang="en-US" sz="2000" dirty="0">
                <a:ea typeface="ＭＳ Ｐゴシック"/>
                <a:cs typeface="Arial" charset="0"/>
              </a:rPr>
              <a:t>)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3E09992D-BA9A-464D-B651-6E25041796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4388" y="528935"/>
            <a:ext cx="3885452" cy="46166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i="1" dirty="0" err="1">
                <a:solidFill>
                  <a:schemeClr val="tx1"/>
                </a:solidFill>
              </a:rPr>
              <a:t>Acidi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forti</a:t>
            </a:r>
            <a:r>
              <a:rPr lang="en-US" i="1" dirty="0">
                <a:solidFill>
                  <a:schemeClr val="tx1"/>
                </a:solidFill>
              </a:rPr>
              <a:t> e </a:t>
            </a:r>
            <a:r>
              <a:rPr lang="en-US" i="1" dirty="0" err="1">
                <a:solidFill>
                  <a:schemeClr val="tx1"/>
                </a:solidFill>
              </a:rPr>
              <a:t>acidi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deboli</a:t>
            </a:r>
            <a:endParaRPr lang="en-US" i="1" baseline="-2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2811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2"/>
          <p:cNvSpPr txBox="1">
            <a:spLocks noChangeArrowheads="1"/>
          </p:cNvSpPr>
          <p:nvPr/>
        </p:nvSpPr>
        <p:spPr bwMode="auto">
          <a:xfrm>
            <a:off x="3461117" y="486007"/>
            <a:ext cx="2044700" cy="46196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i="1" dirty="0" err="1">
                <a:solidFill>
                  <a:schemeClr val="tx1"/>
                </a:solidFill>
              </a:rPr>
              <a:t>Basi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deboli</a:t>
            </a:r>
            <a:endParaRPr lang="en-US" i="1" baseline="-250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30567" y="1091983"/>
            <a:ext cx="8305799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SzPct val="200000"/>
              <a:buFont typeface="Arial" panose="020B0604020202020204" pitchFamily="34" charset="0"/>
              <a:buChar char="•"/>
            </a:pPr>
            <a:r>
              <a:rPr lang="en-US" sz="2000" dirty="0"/>
              <a:t>Una base di </a:t>
            </a:r>
            <a:r>
              <a:rPr lang="en-US" sz="2000" dirty="0" err="1"/>
              <a:t>Brønsted</a:t>
            </a:r>
            <a:r>
              <a:rPr lang="en-US" sz="2000" dirty="0"/>
              <a:t>-Lowry è una specie </a:t>
            </a:r>
            <a:r>
              <a:rPr lang="en-US" sz="2000" dirty="0" err="1"/>
              <a:t>che</a:t>
            </a:r>
            <a:r>
              <a:rPr lang="en-US" sz="2000" dirty="0"/>
              <a:t> </a:t>
            </a:r>
            <a:r>
              <a:rPr lang="en-US" sz="2000" dirty="0" err="1"/>
              <a:t>accetta</a:t>
            </a:r>
            <a:r>
              <a:rPr lang="en-US" sz="2000" dirty="0"/>
              <a:t> uno </a:t>
            </a:r>
            <a:r>
              <a:rPr lang="en-US" sz="2000" dirty="0" err="1"/>
              <a:t>ione</a:t>
            </a:r>
            <a:r>
              <a:rPr lang="en-US" sz="2000" dirty="0"/>
              <a:t> H</a:t>
            </a:r>
            <a:r>
              <a:rPr lang="en-US" sz="2000" baseline="30000" dirty="0"/>
              <a:t>+</a:t>
            </a:r>
            <a:r>
              <a:rPr lang="en-US" sz="2000" dirty="0"/>
              <a:t>. </a:t>
            </a:r>
          </a:p>
          <a:p>
            <a:pPr marL="342900" indent="-342900" eaLnBrk="0" hangingPunct="0">
              <a:spcBef>
                <a:spcPct val="50000"/>
              </a:spcBef>
              <a:buSzPct val="200000"/>
              <a:buFont typeface="Arial" panose="020B0604020202020204" pitchFamily="34" charset="0"/>
              <a:buChar char="•"/>
            </a:pPr>
            <a:r>
              <a:rPr lang="en-US" sz="2000" dirty="0"/>
              <a:t>Una base </a:t>
            </a:r>
            <a:r>
              <a:rPr lang="en-US" sz="2000" dirty="0" err="1"/>
              <a:t>debole</a:t>
            </a:r>
            <a:r>
              <a:rPr lang="en-US" sz="2000" dirty="0"/>
              <a:t> in </a:t>
            </a:r>
            <a:r>
              <a:rPr lang="en-US" sz="2000" dirty="0" err="1"/>
              <a:t>acqua</a:t>
            </a:r>
            <a:r>
              <a:rPr lang="en-US" sz="2000" dirty="0"/>
              <a:t>: 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03005" y="2053529"/>
            <a:ext cx="5426075" cy="461963"/>
            <a:chOff x="2260718" y="1900487"/>
            <a:chExt cx="5426486" cy="461665"/>
          </a:xfrm>
        </p:grpSpPr>
        <p:sp>
          <p:nvSpPr>
            <p:cNvPr id="490525" name="TextBox 3"/>
            <p:cNvSpPr txBox="1">
              <a:spLocks noChangeArrowheads="1"/>
            </p:cNvSpPr>
            <p:nvPr/>
          </p:nvSpPr>
          <p:spPr bwMode="auto">
            <a:xfrm>
              <a:off x="2260718" y="1900487"/>
              <a:ext cx="542648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dirty="0"/>
                <a:t>B(</a:t>
              </a:r>
              <a:r>
                <a:rPr lang="en-US" i="1" dirty="0" err="1"/>
                <a:t>aq</a:t>
              </a:r>
              <a:r>
                <a:rPr lang="en-US" dirty="0"/>
                <a:t>) + H</a:t>
              </a:r>
              <a:r>
                <a:rPr lang="en-US" baseline="-25000" dirty="0"/>
                <a:t>2</a:t>
              </a:r>
              <a:r>
                <a:rPr lang="en-US" dirty="0"/>
                <a:t>O(</a:t>
              </a:r>
              <a:r>
                <a:rPr lang="en-US" i="1" dirty="0"/>
                <a:t>l</a:t>
              </a:r>
              <a:r>
                <a:rPr lang="en-US" dirty="0"/>
                <a:t>)         BH</a:t>
              </a:r>
              <a:r>
                <a:rPr lang="en-US" baseline="30000" dirty="0"/>
                <a:t>+</a:t>
              </a:r>
              <a:r>
                <a:rPr lang="en-US" dirty="0"/>
                <a:t>(</a:t>
              </a:r>
              <a:r>
                <a:rPr lang="en-US" i="1" dirty="0" err="1"/>
                <a:t>aq</a:t>
              </a:r>
              <a:r>
                <a:rPr lang="en-US" dirty="0"/>
                <a:t>) + OH</a:t>
              </a:r>
              <a:r>
                <a:rPr lang="en-US" baseline="30000" dirty="0"/>
                <a:t>-</a:t>
              </a:r>
              <a:r>
                <a:rPr lang="en-US" dirty="0"/>
                <a:t>(</a:t>
              </a:r>
              <a:r>
                <a:rPr lang="en-US" i="1" dirty="0" err="1"/>
                <a:t>aq</a:t>
              </a:r>
              <a:r>
                <a:rPr lang="en-US" dirty="0"/>
                <a:t>)</a:t>
              </a:r>
            </a:p>
          </p:txBody>
        </p:sp>
        <p:graphicFrame>
          <p:nvGraphicFramePr>
            <p:cNvPr id="490512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54406330"/>
                </p:ext>
              </p:extLst>
            </p:nvPr>
          </p:nvGraphicFramePr>
          <p:xfrm>
            <a:off x="4475712" y="2020990"/>
            <a:ext cx="457171" cy="2246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2" imgW="358088" imgH="176688" progId="">
                    <p:embed/>
                  </p:oleObj>
                </mc:Choice>
                <mc:Fallback>
                  <p:oleObj r:id="rId2" imgW="358088" imgH="176688" progId="">
                    <p:embed/>
                    <p:pic>
                      <p:nvPicPr>
                        <p:cNvPr id="490512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75712" y="2020990"/>
                          <a:ext cx="457171" cy="22462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89521" y="2729009"/>
            <a:ext cx="48336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SzPct val="200000"/>
              <a:buFont typeface="Arial" panose="020B0604020202020204" pitchFamily="34" charset="0"/>
              <a:buChar char="•"/>
            </a:pPr>
            <a:r>
              <a:rPr lang="en-US" sz="2000" i="1" dirty="0" err="1"/>
              <a:t>Costante</a:t>
            </a:r>
            <a:r>
              <a:rPr lang="en-US" sz="2000" i="1" dirty="0"/>
              <a:t> di </a:t>
            </a:r>
            <a:r>
              <a:rPr lang="en-US" sz="2000" i="1" dirty="0" err="1"/>
              <a:t>dissociazione</a:t>
            </a:r>
            <a:r>
              <a:rPr lang="en-US" sz="2000" i="1" dirty="0"/>
              <a:t> </a:t>
            </a:r>
            <a:r>
              <a:rPr lang="en-US" sz="2000" i="1" dirty="0" err="1"/>
              <a:t>basica</a:t>
            </a:r>
            <a:r>
              <a:rPr lang="en-US" sz="2000" i="1" dirty="0"/>
              <a:t> </a:t>
            </a:r>
            <a:r>
              <a:rPr lang="en-US" sz="2000" i="1" dirty="0" err="1"/>
              <a:t>K</a:t>
            </a:r>
            <a:r>
              <a:rPr lang="en-US" sz="2000" baseline="-25000" dirty="0" err="1"/>
              <a:t>b</a:t>
            </a:r>
            <a:r>
              <a:rPr lang="en-US" sz="2000" baseline="-25000" dirty="0"/>
              <a:t> </a:t>
            </a:r>
            <a:r>
              <a:rPr lang="en-US" sz="2000" dirty="0"/>
              <a:t>: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AD029B58-712C-48DB-898F-6381FDDA3F3D}"/>
              </a:ext>
            </a:extLst>
          </p:cNvPr>
          <p:cNvGrpSpPr/>
          <p:nvPr/>
        </p:nvGrpSpPr>
        <p:grpSpPr>
          <a:xfrm>
            <a:off x="6079188" y="2292319"/>
            <a:ext cx="2743200" cy="1066800"/>
            <a:chOff x="5536614" y="2696465"/>
            <a:chExt cx="2743200" cy="1066800"/>
          </a:xfrm>
        </p:grpSpPr>
        <p:grpSp>
          <p:nvGrpSpPr>
            <p:cNvPr id="490519" name="Group 13"/>
            <p:cNvGrpSpPr>
              <a:grpSpLocks/>
            </p:cNvGrpSpPr>
            <p:nvPr/>
          </p:nvGrpSpPr>
          <p:grpSpPr bwMode="auto">
            <a:xfrm>
              <a:off x="5536614" y="2772665"/>
              <a:ext cx="2561807" cy="907941"/>
              <a:chOff x="1981200" y="3962400"/>
              <a:chExt cx="2561807" cy="907941"/>
            </a:xfrm>
          </p:grpSpPr>
          <p:grpSp>
            <p:nvGrpSpPr>
              <p:cNvPr id="490521" name="Group 12"/>
              <p:cNvGrpSpPr>
                <a:grpSpLocks/>
              </p:cNvGrpSpPr>
              <p:nvPr/>
            </p:nvGrpSpPr>
            <p:grpSpPr bwMode="auto">
              <a:xfrm>
                <a:off x="2851517" y="3962400"/>
                <a:ext cx="1691490" cy="907941"/>
                <a:chOff x="2851517" y="3962400"/>
                <a:chExt cx="1691490" cy="907941"/>
              </a:xfrm>
            </p:grpSpPr>
            <p:sp>
              <p:nvSpPr>
                <p:cNvPr id="490523" name="TextBox 7"/>
                <p:cNvSpPr txBox="1">
                  <a:spLocks noChangeArrowheads="1"/>
                </p:cNvSpPr>
                <p:nvPr/>
              </p:nvSpPr>
              <p:spPr bwMode="auto">
                <a:xfrm>
                  <a:off x="2851517" y="3962400"/>
                  <a:ext cx="1691490" cy="9079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hangingPunct="0">
                    <a:spcBef>
                      <a:spcPts val="600"/>
                    </a:spcBef>
                  </a:pPr>
                  <a:r>
                    <a:rPr lang="en-US" b="1"/>
                    <a:t>[BH</a:t>
                  </a:r>
                  <a:r>
                    <a:rPr lang="en-US" b="1" baseline="30000"/>
                    <a:t>+</a:t>
                  </a:r>
                  <a:r>
                    <a:rPr lang="en-US" b="1"/>
                    <a:t>][OH</a:t>
                  </a:r>
                  <a:r>
                    <a:rPr lang="en-US" b="1" baseline="30000"/>
                    <a:t>-</a:t>
                  </a:r>
                  <a:r>
                    <a:rPr lang="en-US" b="1"/>
                    <a:t>]</a:t>
                  </a:r>
                </a:p>
                <a:p>
                  <a:pPr algn="ctr" eaLnBrk="0" hangingPunct="0">
                    <a:spcBef>
                      <a:spcPts val="600"/>
                    </a:spcBef>
                  </a:pPr>
                  <a:r>
                    <a:rPr lang="en-US" b="1"/>
                    <a:t>[B]</a:t>
                  </a:r>
                </a:p>
              </p:txBody>
            </p:sp>
            <p:cxnSp>
              <p:nvCxnSpPr>
                <p:cNvPr id="490524" name="Straight Connector 9"/>
                <p:cNvCxnSpPr>
                  <a:cxnSpLocks noChangeShapeType="1"/>
                </p:cNvCxnSpPr>
                <p:nvPr/>
              </p:nvCxnSpPr>
              <p:spPr bwMode="auto">
                <a:xfrm>
                  <a:off x="2971800" y="4419600"/>
                  <a:ext cx="1479620" cy="0"/>
                </a:xfrm>
                <a:prstGeom prst="line">
                  <a:avLst/>
                </a:prstGeom>
                <a:noFill/>
                <a:ln w="28575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sp>
            <p:nvSpPr>
              <p:cNvPr id="490522" name="TextBox 11"/>
              <p:cNvSpPr txBox="1">
                <a:spLocks noChangeArrowheads="1"/>
              </p:cNvSpPr>
              <p:nvPr/>
            </p:nvSpPr>
            <p:spPr bwMode="auto">
              <a:xfrm>
                <a:off x="1981200" y="4185538"/>
                <a:ext cx="797013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b="1" i="1" dirty="0" err="1"/>
                  <a:t>K</a:t>
                </a:r>
                <a:r>
                  <a:rPr lang="en-US" b="1" baseline="-25000" dirty="0" err="1"/>
                  <a:t>b</a:t>
                </a:r>
                <a:r>
                  <a:rPr lang="en-US" b="1" dirty="0"/>
                  <a:t> =</a:t>
                </a:r>
              </a:p>
            </p:txBody>
          </p:sp>
        </p:grpSp>
        <p:sp>
          <p:nvSpPr>
            <p:cNvPr id="490520" name="Rectangle 14"/>
            <p:cNvSpPr>
              <a:spLocks noChangeArrowheads="1"/>
            </p:cNvSpPr>
            <p:nvPr/>
          </p:nvSpPr>
          <p:spPr bwMode="auto">
            <a:xfrm>
              <a:off x="5536614" y="2696465"/>
              <a:ext cx="2743200" cy="1066800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>
                <a:spcBef>
                  <a:spcPct val="50000"/>
                </a:spcBef>
              </a:pPr>
              <a:endParaRPr lang="it-IT"/>
            </a:p>
          </p:txBody>
        </p:sp>
      </p:grp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03005" y="6311066"/>
            <a:ext cx="8305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eaLnBrk="0" hangingPunct="0">
              <a:spcBef>
                <a:spcPct val="50000"/>
              </a:spcBef>
              <a:buSzPct val="200000"/>
              <a:buFont typeface="Arial" panose="020B0604020202020204" pitchFamily="34" charset="0"/>
              <a:buChar char="•"/>
            </a:pPr>
            <a:r>
              <a:rPr lang="en-US" sz="1400" b="1" i="1" dirty="0"/>
              <a:t>La base non </a:t>
            </a:r>
            <a:r>
              <a:rPr lang="en-US" sz="1400" b="1" i="1" dirty="0" err="1"/>
              <a:t>si</a:t>
            </a:r>
            <a:r>
              <a:rPr lang="en-US" sz="1400" b="1" i="1" dirty="0"/>
              <a:t> </a:t>
            </a:r>
            <a:r>
              <a:rPr lang="en-US" sz="1400" b="1" i="1" dirty="0" err="1"/>
              <a:t>dissocia</a:t>
            </a:r>
            <a:r>
              <a:rPr lang="en-US" sz="1400" b="1" i="1" dirty="0"/>
              <a:t> </a:t>
            </a:r>
            <a:r>
              <a:rPr lang="en-US" sz="1400" dirty="0"/>
              <a:t>in </a:t>
            </a:r>
            <a:r>
              <a:rPr lang="en-US" sz="1400" dirty="0" err="1"/>
              <a:t>soluzione</a:t>
            </a:r>
            <a:r>
              <a:rPr lang="en-US" sz="1400" dirty="0"/>
              <a:t>; </a:t>
            </a:r>
            <a:r>
              <a:rPr lang="en-US" sz="1400" dirty="0" err="1"/>
              <a:t>gli</a:t>
            </a:r>
            <a:r>
              <a:rPr lang="en-US" sz="1400" dirty="0"/>
              <a:t> </a:t>
            </a:r>
            <a:r>
              <a:rPr lang="en-US" sz="1400" b="1" i="1" dirty="0" err="1"/>
              <a:t>ioni</a:t>
            </a:r>
            <a:r>
              <a:rPr lang="en-US" sz="1400" b="1" i="1" dirty="0"/>
              <a:t> </a:t>
            </a:r>
            <a:r>
              <a:rPr lang="en-US" sz="1400" dirty="0"/>
              <a:t>OH</a:t>
            </a:r>
            <a:r>
              <a:rPr lang="en-US" sz="1400" baseline="30000" dirty="0"/>
              <a:t>- </a:t>
            </a:r>
            <a:r>
              <a:rPr lang="en-US" sz="1400" dirty="0" err="1"/>
              <a:t>sono</a:t>
            </a:r>
            <a:r>
              <a:rPr lang="en-US" sz="1400" dirty="0"/>
              <a:t> </a:t>
            </a:r>
            <a:r>
              <a:rPr lang="en-US" sz="1400" dirty="0" err="1"/>
              <a:t>prodotti</a:t>
            </a:r>
            <a:r>
              <a:rPr lang="en-US" sz="1400" dirty="0"/>
              <a:t> </a:t>
            </a:r>
            <a:r>
              <a:rPr lang="en-US" sz="1400" dirty="0" err="1"/>
              <a:t>dalla</a:t>
            </a:r>
            <a:r>
              <a:rPr lang="en-US" sz="1400" dirty="0"/>
              <a:t> </a:t>
            </a:r>
            <a:r>
              <a:rPr lang="en-US" sz="1400" dirty="0" err="1"/>
              <a:t>reazione</a:t>
            </a:r>
            <a:r>
              <a:rPr lang="en-US" sz="1400" dirty="0"/>
              <a:t> </a:t>
            </a:r>
            <a:r>
              <a:rPr lang="en-US" sz="1400" dirty="0" err="1"/>
              <a:t>della</a:t>
            </a:r>
            <a:r>
              <a:rPr lang="en-US" sz="1400" dirty="0"/>
              <a:t> base con H</a:t>
            </a:r>
            <a:r>
              <a:rPr lang="en-US" sz="1400" baseline="-25000" dirty="0"/>
              <a:t>2</a:t>
            </a:r>
            <a:r>
              <a:rPr lang="en-US" sz="1400" dirty="0"/>
              <a:t>O.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F819C71-A069-407A-AE90-F3F855508B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905" y="3648570"/>
            <a:ext cx="7920000" cy="2283905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138314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322" name="Immagin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495" y="1085850"/>
            <a:ext cx="5664200" cy="5387975"/>
          </a:xfrm>
          <a:prstGeom prst="rect">
            <a:avLst/>
          </a:prstGeom>
          <a:noFill/>
          <a:ln w="28575">
            <a:solidFill>
              <a:srgbClr val="0033CC"/>
            </a:solidFill>
            <a:miter lim="800000"/>
            <a:headEnd/>
            <a:tailEnd/>
          </a:ln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53483031-3ADB-4D9D-8235-FCF2D23342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2061" y="282575"/>
            <a:ext cx="7107238" cy="46196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1538288" indent="-1538288" eaLnBrk="0" hangingPunct="0">
              <a:spcBef>
                <a:spcPct val="50000"/>
              </a:spcBef>
              <a:defRPr/>
            </a:pPr>
            <a:r>
              <a:rPr lang="en-US" i="1" dirty="0" err="1">
                <a:solidFill>
                  <a:schemeClr val="tx1"/>
                </a:solidFill>
              </a:rPr>
              <a:t>Valori</a:t>
            </a:r>
            <a:r>
              <a:rPr lang="en-US" i="1" dirty="0">
                <a:solidFill>
                  <a:schemeClr val="tx1"/>
                </a:solidFill>
              </a:rPr>
              <a:t> di </a:t>
            </a:r>
            <a:r>
              <a:rPr lang="en-US" i="1" dirty="0" err="1">
                <a:solidFill>
                  <a:schemeClr val="tx1"/>
                </a:solidFill>
              </a:rPr>
              <a:t>K</a:t>
            </a:r>
            <a:r>
              <a:rPr lang="en-US" i="1" baseline="-25000" dirty="0" err="1">
                <a:solidFill>
                  <a:schemeClr val="tx1"/>
                </a:solidFill>
              </a:rPr>
              <a:t>b</a:t>
            </a:r>
            <a:r>
              <a:rPr lang="en-US" i="1" dirty="0">
                <a:solidFill>
                  <a:schemeClr val="tx1"/>
                </a:solidFill>
              </a:rPr>
              <a:t> di </a:t>
            </a:r>
            <a:r>
              <a:rPr lang="en-US" i="1" dirty="0" err="1">
                <a:solidFill>
                  <a:schemeClr val="tx1"/>
                </a:solidFill>
              </a:rPr>
              <a:t>alcuni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basi</a:t>
            </a:r>
            <a:r>
              <a:rPr lang="en-US" i="1" dirty="0">
                <a:solidFill>
                  <a:schemeClr val="tx1"/>
                </a:solidFill>
              </a:rPr>
              <a:t> (ammine) a 25°C</a:t>
            </a:r>
          </a:p>
        </p:txBody>
      </p:sp>
    </p:spTree>
    <p:extLst>
      <p:ext uri="{BB962C8B-B14F-4D97-AF65-F5344CB8AC3E}">
        <p14:creationId xmlns:p14="http://schemas.microsoft.com/office/powerpoint/2010/main" val="2692027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/>
        </p:nvSpPr>
        <p:spPr bwMode="auto">
          <a:xfrm>
            <a:off x="2712720" y="355600"/>
            <a:ext cx="407416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eaLnBrk="0" hangingPunct="0"/>
            <a:r>
              <a:rPr lang="en-US" i="1" dirty="0" err="1"/>
              <a:t>Acidi</a:t>
            </a:r>
            <a:r>
              <a:rPr lang="en-US" i="1" dirty="0"/>
              <a:t> e </a:t>
            </a:r>
            <a:r>
              <a:rPr lang="en-US" i="1" dirty="0" err="1"/>
              <a:t>basi</a:t>
            </a:r>
            <a:endParaRPr lang="en-US" i="1" dirty="0"/>
          </a:p>
          <a:p>
            <a:pPr algn="ctr" eaLnBrk="0" hangingPunct="0"/>
            <a:endParaRPr lang="en-US" sz="2800" i="1" dirty="0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293370" y="1023977"/>
            <a:ext cx="855726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 err="1"/>
              <a:t>Definizione</a:t>
            </a:r>
            <a:r>
              <a:rPr lang="en-US" sz="2000" dirty="0"/>
              <a:t> di </a:t>
            </a:r>
            <a:r>
              <a:rPr lang="en-US" sz="2000" dirty="0" err="1"/>
              <a:t>acidi</a:t>
            </a:r>
            <a:r>
              <a:rPr lang="en-US" sz="2000" dirty="0"/>
              <a:t> e </a:t>
            </a:r>
            <a:r>
              <a:rPr lang="en-US" sz="2000" dirty="0" err="1"/>
              <a:t>basi</a:t>
            </a:r>
            <a:r>
              <a:rPr lang="en-US" sz="2000" dirty="0"/>
              <a:t> secondo Arrhenius</a:t>
            </a:r>
          </a:p>
          <a:p>
            <a:pPr marL="342900" indent="-34290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 err="1"/>
              <a:t>Definizione</a:t>
            </a:r>
            <a:r>
              <a:rPr lang="en-US" sz="2000" dirty="0"/>
              <a:t> di </a:t>
            </a:r>
            <a:r>
              <a:rPr lang="en-US" sz="2000" dirty="0" err="1"/>
              <a:t>acidi</a:t>
            </a:r>
            <a:r>
              <a:rPr lang="en-US" sz="2000" dirty="0"/>
              <a:t> e </a:t>
            </a:r>
            <a:r>
              <a:rPr lang="en-US" sz="2000" dirty="0" err="1"/>
              <a:t>basi</a:t>
            </a:r>
            <a:r>
              <a:rPr lang="en-US" sz="2000" dirty="0"/>
              <a:t> secondo   </a:t>
            </a:r>
            <a:r>
              <a:rPr lang="en-US" sz="2000" dirty="0" err="1"/>
              <a:t>Brønsted</a:t>
            </a:r>
            <a:r>
              <a:rPr lang="en-US" sz="2000" dirty="0"/>
              <a:t>-Lowry. </a:t>
            </a:r>
            <a:r>
              <a:rPr lang="en-US" sz="2000" dirty="0" err="1"/>
              <a:t>Trasferimento</a:t>
            </a:r>
            <a:r>
              <a:rPr lang="en-US" sz="2000" dirty="0"/>
              <a:t> </a:t>
            </a:r>
            <a:r>
              <a:rPr lang="en-US" sz="2000" dirty="0" err="1"/>
              <a:t>protonico</a:t>
            </a:r>
            <a:r>
              <a:rPr lang="en-US" sz="2000" dirty="0"/>
              <a:t> </a:t>
            </a:r>
          </a:p>
          <a:p>
            <a:pPr marL="342900" indent="-34290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 err="1"/>
              <a:t>Autoionizzazione</a:t>
            </a:r>
            <a:r>
              <a:rPr lang="en-US" sz="2000" dirty="0"/>
              <a:t> </a:t>
            </a:r>
            <a:r>
              <a:rPr lang="en-US" sz="2000" dirty="0" err="1"/>
              <a:t>dell’acqua</a:t>
            </a:r>
            <a:r>
              <a:rPr lang="en-US" sz="2000" dirty="0"/>
              <a:t> e </a:t>
            </a:r>
            <a:r>
              <a:rPr lang="en-US" sz="2000" dirty="0" err="1"/>
              <a:t>scala</a:t>
            </a:r>
            <a:r>
              <a:rPr lang="en-US" sz="2000" dirty="0"/>
              <a:t> del pH</a:t>
            </a:r>
          </a:p>
          <a:p>
            <a:pPr marL="342900" indent="-34290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 err="1"/>
              <a:t>Generalizzazione</a:t>
            </a:r>
            <a:r>
              <a:rPr lang="en-US" sz="2000" dirty="0"/>
              <a:t> del </a:t>
            </a:r>
            <a:r>
              <a:rPr lang="en-US" sz="2000" dirty="0" err="1"/>
              <a:t>concetto</a:t>
            </a:r>
            <a:r>
              <a:rPr lang="en-US" sz="2000" dirty="0"/>
              <a:t> di </a:t>
            </a:r>
            <a:r>
              <a:rPr lang="en-US" sz="2000" dirty="0" err="1"/>
              <a:t>Brønsted</a:t>
            </a:r>
            <a:r>
              <a:rPr lang="en-US" sz="2000" dirty="0"/>
              <a:t>- Lowry: </a:t>
            </a:r>
            <a:r>
              <a:rPr lang="en-US" sz="2000" dirty="0" err="1"/>
              <a:t>l’effetto</a:t>
            </a:r>
            <a:r>
              <a:rPr lang="en-US" sz="2000" dirty="0"/>
              <a:t> di </a:t>
            </a:r>
            <a:r>
              <a:rPr lang="en-US" sz="2000" dirty="0" err="1"/>
              <a:t>livellamento</a:t>
            </a:r>
            <a:endParaRPr lang="en-US" sz="2000" dirty="0"/>
          </a:p>
          <a:p>
            <a:pPr marL="355600" indent="-35560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 err="1"/>
              <a:t>Equilibri</a:t>
            </a:r>
            <a:r>
              <a:rPr lang="en-US" sz="2000" dirty="0"/>
              <a:t> in </a:t>
            </a:r>
            <a:r>
              <a:rPr lang="en-US" sz="2000" dirty="0" err="1"/>
              <a:t>soluzione</a:t>
            </a:r>
            <a:r>
              <a:rPr lang="en-US" sz="2000" dirty="0"/>
              <a:t> di </a:t>
            </a:r>
            <a:r>
              <a:rPr lang="en-US" sz="2000" dirty="0" err="1"/>
              <a:t>acidi</a:t>
            </a:r>
            <a:r>
              <a:rPr lang="en-US" sz="2000" dirty="0"/>
              <a:t>(</a:t>
            </a:r>
            <a:r>
              <a:rPr lang="en-US" sz="2000" dirty="0" err="1"/>
              <a:t>basi</a:t>
            </a:r>
            <a:r>
              <a:rPr lang="en-US" sz="2000" dirty="0"/>
              <a:t>) </a:t>
            </a:r>
            <a:r>
              <a:rPr lang="en-US" sz="2000" dirty="0" err="1"/>
              <a:t>forti</a:t>
            </a:r>
            <a:r>
              <a:rPr lang="en-US" sz="2000" dirty="0"/>
              <a:t> e </a:t>
            </a:r>
            <a:r>
              <a:rPr lang="en-US" sz="2000" dirty="0" err="1"/>
              <a:t>deboli</a:t>
            </a:r>
            <a:endParaRPr lang="en-US" sz="2000" dirty="0"/>
          </a:p>
          <a:p>
            <a:pPr marL="355600" indent="-35560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 err="1"/>
              <a:t>Equilibri</a:t>
            </a:r>
            <a:r>
              <a:rPr lang="en-US" sz="2000" dirty="0"/>
              <a:t> </a:t>
            </a:r>
            <a:r>
              <a:rPr lang="en-US" sz="2000" dirty="0" err="1"/>
              <a:t>acido</a:t>
            </a:r>
            <a:r>
              <a:rPr lang="en-US" sz="2000" dirty="0"/>
              <a:t>-base </a:t>
            </a:r>
            <a:r>
              <a:rPr lang="en-US" sz="2000" dirty="0" err="1"/>
              <a:t>delle</a:t>
            </a:r>
            <a:r>
              <a:rPr lang="en-US" sz="2000" dirty="0"/>
              <a:t> </a:t>
            </a:r>
            <a:r>
              <a:rPr lang="en-US" sz="2000" dirty="0" err="1"/>
              <a:t>soluzioni</a:t>
            </a:r>
            <a:r>
              <a:rPr lang="en-US" sz="2000" dirty="0"/>
              <a:t> saline</a:t>
            </a:r>
          </a:p>
          <a:p>
            <a:pPr marL="355600" indent="-35560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 err="1"/>
              <a:t>Soluzione</a:t>
            </a:r>
            <a:r>
              <a:rPr lang="en-US" sz="2000" dirty="0"/>
              <a:t> </a:t>
            </a:r>
            <a:r>
              <a:rPr lang="en-US" sz="2000" dirty="0" err="1"/>
              <a:t>tampone</a:t>
            </a:r>
            <a:endParaRPr lang="en-US" sz="2000" dirty="0"/>
          </a:p>
          <a:p>
            <a:pPr marL="355600" indent="-35560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 err="1"/>
              <a:t>Proprietà</a:t>
            </a:r>
            <a:r>
              <a:rPr lang="en-US" sz="2000" dirty="0"/>
              <a:t> </a:t>
            </a:r>
            <a:r>
              <a:rPr lang="en-US" sz="2000" dirty="0" err="1"/>
              <a:t>molecolari</a:t>
            </a:r>
            <a:r>
              <a:rPr lang="en-US" sz="2000" dirty="0"/>
              <a:t> e forza di un </a:t>
            </a:r>
            <a:r>
              <a:rPr lang="en-US" sz="2000" dirty="0" err="1"/>
              <a:t>acido</a:t>
            </a:r>
            <a:endParaRPr lang="en-US" sz="2000" dirty="0"/>
          </a:p>
          <a:p>
            <a:pPr marL="342900" indent="-34290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 err="1"/>
              <a:t>Acidi</a:t>
            </a:r>
            <a:r>
              <a:rPr lang="en-US" sz="2000" dirty="0"/>
              <a:t> e </a:t>
            </a:r>
            <a:r>
              <a:rPr lang="en-US" sz="2000" dirty="0" err="1"/>
              <a:t>basi</a:t>
            </a:r>
            <a:r>
              <a:rPr lang="en-US" sz="2000" dirty="0"/>
              <a:t> secondo Lewis: </a:t>
            </a:r>
            <a:r>
              <a:rPr lang="en-US" sz="2000" dirty="0" err="1"/>
              <a:t>donazione</a:t>
            </a:r>
            <a:r>
              <a:rPr lang="en-US" sz="2000" dirty="0"/>
              <a:t> di </a:t>
            </a:r>
            <a:r>
              <a:rPr lang="en-US" sz="2000" dirty="0" err="1"/>
              <a:t>coppie</a:t>
            </a:r>
            <a:r>
              <a:rPr lang="en-US" sz="2000" dirty="0"/>
              <a:t> di </a:t>
            </a:r>
            <a:r>
              <a:rPr lang="en-US" sz="2000" dirty="0" err="1"/>
              <a:t>elettroni</a:t>
            </a:r>
            <a:endParaRPr lang="en-US" sz="2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39102" y="1755299"/>
            <a:ext cx="8265795" cy="3172302"/>
          </a:xfrm>
          <a:ln>
            <a:solidFill>
              <a:srgbClr val="0033CC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1000"/>
              </a:spcBef>
            </a:pPr>
            <a:r>
              <a:rPr lang="en-US" sz="2000" dirty="0" err="1">
                <a:ea typeface="ＭＳ Ｐゴシック"/>
                <a:cs typeface="Arial" charset="0"/>
              </a:rPr>
              <a:t>Sono</a:t>
            </a:r>
            <a:r>
              <a:rPr lang="en-US" sz="2000" b="1" i="1" dirty="0">
                <a:ea typeface="ＭＳ Ｐゴシック"/>
                <a:cs typeface="Arial" charset="0"/>
              </a:rPr>
              <a:t> </a:t>
            </a:r>
            <a:r>
              <a:rPr lang="en-US" sz="2000" b="1" i="1" dirty="0" err="1">
                <a:ea typeface="ＭＳ Ｐゴシック"/>
                <a:cs typeface="Arial" charset="0"/>
              </a:rPr>
              <a:t>basi</a:t>
            </a:r>
            <a:r>
              <a:rPr lang="en-US" sz="2000" b="1" i="1" dirty="0">
                <a:ea typeface="ＭＳ Ｐゴシック"/>
                <a:cs typeface="Arial" charset="0"/>
              </a:rPr>
              <a:t> </a:t>
            </a:r>
            <a:r>
              <a:rPr lang="en-US" sz="2000" b="1" i="1" dirty="0" err="1">
                <a:ea typeface="ＭＳ Ｐゴシック"/>
                <a:cs typeface="Arial" charset="0"/>
              </a:rPr>
              <a:t>forti</a:t>
            </a:r>
            <a:r>
              <a:rPr lang="en-US" sz="2000" dirty="0">
                <a:ea typeface="ＭＳ Ｐゴシック"/>
                <a:cs typeface="Arial" charset="0"/>
              </a:rPr>
              <a:t>:</a:t>
            </a:r>
          </a:p>
          <a:p>
            <a:pPr lvl="1">
              <a:spcBef>
                <a:spcPts val="1000"/>
              </a:spcBef>
            </a:pPr>
            <a:r>
              <a:rPr lang="en-US" sz="2000" dirty="0" err="1">
                <a:ea typeface="ＭＳ Ｐゴシック"/>
                <a:cs typeface="Arial" charset="0"/>
              </a:rPr>
              <a:t>composti</a:t>
            </a:r>
            <a:r>
              <a:rPr lang="en-US" sz="2000" dirty="0">
                <a:ea typeface="ＭＳ Ｐゴシック"/>
                <a:cs typeface="Arial" charset="0"/>
              </a:rPr>
              <a:t> </a:t>
            </a:r>
            <a:r>
              <a:rPr lang="en-US" sz="2000" dirty="0" err="1">
                <a:ea typeface="ＭＳ Ｐゴシック"/>
                <a:cs typeface="Arial" charset="0"/>
              </a:rPr>
              <a:t>solubili</a:t>
            </a:r>
            <a:r>
              <a:rPr lang="en-US" sz="2000" dirty="0">
                <a:ea typeface="ＭＳ Ｐゴシック"/>
                <a:cs typeface="Arial" charset="0"/>
              </a:rPr>
              <a:t> </a:t>
            </a:r>
            <a:r>
              <a:rPr lang="en-US" sz="2000" dirty="0" err="1">
                <a:ea typeface="ＭＳ Ｐゴシック"/>
                <a:cs typeface="Arial" charset="0"/>
              </a:rPr>
              <a:t>contenenti</a:t>
            </a:r>
            <a:r>
              <a:rPr lang="en-US" sz="2000" dirty="0">
                <a:ea typeface="ＭＳ Ｐゴシック"/>
                <a:cs typeface="Arial" charset="0"/>
              </a:rPr>
              <a:t> </a:t>
            </a:r>
            <a:r>
              <a:rPr lang="en-US" sz="2000" dirty="0" err="1">
                <a:ea typeface="ＭＳ Ｐゴシック"/>
                <a:cs typeface="Arial" charset="0"/>
              </a:rPr>
              <a:t>ioni</a:t>
            </a:r>
            <a:r>
              <a:rPr lang="en-US" sz="2000" dirty="0">
                <a:ea typeface="ＭＳ Ｐゴシック"/>
                <a:cs typeface="Arial" charset="0"/>
              </a:rPr>
              <a:t> O</a:t>
            </a:r>
            <a:r>
              <a:rPr lang="en-US" sz="2000" baseline="30000" dirty="0">
                <a:ea typeface="ＭＳ Ｐゴシック"/>
                <a:cs typeface="Arial" charset="0"/>
              </a:rPr>
              <a:t>2-</a:t>
            </a:r>
            <a:r>
              <a:rPr lang="en-US" sz="2000" dirty="0">
                <a:ea typeface="ＭＳ Ｐゴシック"/>
                <a:cs typeface="Arial" charset="0"/>
              </a:rPr>
              <a:t> o OH</a:t>
            </a:r>
            <a:r>
              <a:rPr lang="en-US" sz="2000" baseline="30000" dirty="0">
                <a:ea typeface="ＭＳ Ｐゴシック"/>
                <a:cs typeface="Arial" charset="0"/>
              </a:rPr>
              <a:t>-</a:t>
            </a:r>
            <a:endParaRPr lang="en-US" sz="2000" dirty="0">
              <a:ea typeface="ＭＳ Ｐゴシック"/>
              <a:cs typeface="Arial" charset="0"/>
            </a:endParaRPr>
          </a:p>
          <a:p>
            <a:pPr marL="690563" lvl="2" indent="-233363">
              <a:spcBef>
                <a:spcPts val="1000"/>
              </a:spcBef>
            </a:pPr>
            <a:r>
              <a:rPr lang="en-US" sz="2000" dirty="0">
                <a:solidFill>
                  <a:srgbClr val="000000"/>
                </a:solidFill>
                <a:ea typeface="ＭＳ Ｐゴシック"/>
              </a:rPr>
              <a:t>M</a:t>
            </a:r>
            <a:r>
              <a:rPr lang="en-US" sz="2000" baseline="-25000" dirty="0">
                <a:solidFill>
                  <a:srgbClr val="000000"/>
                </a:solidFill>
                <a:ea typeface="ＭＳ Ｐゴシック"/>
              </a:rPr>
              <a:t>2</a:t>
            </a:r>
            <a:r>
              <a:rPr lang="en-US" sz="2000" dirty="0">
                <a:solidFill>
                  <a:srgbClr val="000000"/>
                </a:solidFill>
                <a:ea typeface="ＭＳ Ｐゴシック"/>
              </a:rPr>
              <a:t>O o MOH, in cui M = </a:t>
            </a:r>
            <a:r>
              <a:rPr lang="en-US" sz="2000" dirty="0" err="1">
                <a:solidFill>
                  <a:srgbClr val="000000"/>
                </a:solidFill>
                <a:ea typeface="ＭＳ Ｐゴシック"/>
              </a:rPr>
              <a:t>metallo</a:t>
            </a:r>
            <a:r>
              <a:rPr lang="en-US" sz="2000" dirty="0">
                <a:solidFill>
                  <a:srgbClr val="000000"/>
                </a:solidFill>
                <a:ea typeface="ＭＳ Ｐゴシック"/>
              </a:rPr>
              <a:t> del Gruppo 1 (Li, Na, K, </a:t>
            </a:r>
            <a:r>
              <a:rPr lang="en-US" sz="2000" dirty="0" err="1">
                <a:solidFill>
                  <a:srgbClr val="000000"/>
                </a:solidFill>
                <a:ea typeface="ＭＳ Ｐゴシック"/>
              </a:rPr>
              <a:t>Rb</a:t>
            </a:r>
            <a:r>
              <a:rPr lang="en-US" sz="2000" dirty="0">
                <a:solidFill>
                  <a:srgbClr val="000000"/>
                </a:solidFill>
                <a:ea typeface="ＭＳ Ｐゴシック"/>
              </a:rPr>
              <a:t>, Cs)</a:t>
            </a:r>
          </a:p>
          <a:p>
            <a:pPr marL="690563" lvl="2" indent="-233363">
              <a:spcBef>
                <a:spcPts val="1000"/>
              </a:spcBef>
            </a:pPr>
            <a:r>
              <a:rPr lang="en-US" sz="2000" dirty="0">
                <a:solidFill>
                  <a:srgbClr val="000000"/>
                </a:solidFill>
                <a:ea typeface="ＭＳ Ｐゴシック"/>
              </a:rPr>
              <a:t>MO o M(OH)</a:t>
            </a:r>
            <a:r>
              <a:rPr lang="en-US" sz="2000" baseline="-25000" dirty="0">
                <a:solidFill>
                  <a:srgbClr val="000000"/>
                </a:solidFill>
                <a:ea typeface="ＭＳ Ｐゴシック"/>
              </a:rPr>
              <a:t>2</a:t>
            </a:r>
            <a:r>
              <a:rPr lang="en-US" sz="2000" dirty="0">
                <a:solidFill>
                  <a:srgbClr val="000000"/>
                </a:solidFill>
                <a:ea typeface="ＭＳ Ｐゴシック"/>
              </a:rPr>
              <a:t>, in cui  M = </a:t>
            </a:r>
            <a:r>
              <a:rPr lang="en-US" sz="2000" dirty="0" err="1">
                <a:solidFill>
                  <a:srgbClr val="000000"/>
                </a:solidFill>
                <a:ea typeface="ＭＳ Ｐゴシック"/>
              </a:rPr>
              <a:t>metallo</a:t>
            </a:r>
            <a:r>
              <a:rPr lang="en-US" sz="2000" dirty="0">
                <a:solidFill>
                  <a:srgbClr val="000000"/>
                </a:solidFill>
                <a:ea typeface="ＭＳ Ｐゴシック"/>
              </a:rPr>
              <a:t> del Gruppo 2 (Ca, Sr, Ba)</a:t>
            </a:r>
            <a:endParaRPr lang="en-US" sz="2000" dirty="0">
              <a:ea typeface="ＭＳ Ｐゴシック"/>
              <a:cs typeface="Arial" charset="0"/>
            </a:endParaRPr>
          </a:p>
          <a:p>
            <a:pPr>
              <a:spcBef>
                <a:spcPts val="1000"/>
              </a:spcBef>
            </a:pPr>
            <a:r>
              <a:rPr lang="en-US" sz="2000" dirty="0" err="1">
                <a:ea typeface="ＭＳ Ｐゴシック"/>
                <a:cs typeface="Arial" charset="0"/>
              </a:rPr>
              <a:t>Sono</a:t>
            </a:r>
            <a:r>
              <a:rPr lang="en-US" sz="2000" b="1" i="1" dirty="0">
                <a:ea typeface="ＭＳ Ｐゴシック"/>
                <a:cs typeface="Arial" charset="0"/>
              </a:rPr>
              <a:t> </a:t>
            </a:r>
            <a:r>
              <a:rPr lang="en-US" sz="2000" b="1" i="1" dirty="0" err="1">
                <a:ea typeface="ＭＳ Ｐゴシック"/>
                <a:cs typeface="Arial" charset="0"/>
              </a:rPr>
              <a:t>basi</a:t>
            </a:r>
            <a:r>
              <a:rPr lang="en-US" sz="2000" b="1" i="1" dirty="0">
                <a:ea typeface="ＭＳ Ｐゴシック"/>
                <a:cs typeface="Arial" charset="0"/>
              </a:rPr>
              <a:t> </a:t>
            </a:r>
            <a:r>
              <a:rPr lang="en-US" sz="2000" b="1" i="1" dirty="0" err="1">
                <a:ea typeface="ＭＳ Ｐゴシック"/>
                <a:cs typeface="Arial" charset="0"/>
              </a:rPr>
              <a:t>deboli</a:t>
            </a:r>
            <a:r>
              <a:rPr lang="en-US" sz="2000" dirty="0">
                <a:ea typeface="ＭＳ Ｐゴシック"/>
                <a:cs typeface="Arial" charset="0"/>
              </a:rPr>
              <a:t>:</a:t>
            </a:r>
          </a:p>
          <a:p>
            <a:pPr lvl="1">
              <a:spcBef>
                <a:spcPts val="1000"/>
              </a:spcBef>
            </a:pPr>
            <a:r>
              <a:rPr lang="en-US" sz="2000" dirty="0" err="1">
                <a:ea typeface="ＭＳ Ｐゴシック"/>
                <a:cs typeface="Arial" charset="0"/>
              </a:rPr>
              <a:t>ammoniaca</a:t>
            </a:r>
            <a:r>
              <a:rPr lang="en-US" sz="2000" dirty="0">
                <a:ea typeface="ＭＳ Ｐゴシック"/>
                <a:cs typeface="Arial" charset="0"/>
              </a:rPr>
              <a:t> (NH</a:t>
            </a:r>
            <a:r>
              <a:rPr lang="en-US" sz="2000" baseline="-25000" dirty="0">
                <a:ea typeface="ＭＳ Ｐゴシック"/>
                <a:cs typeface="Arial" charset="0"/>
              </a:rPr>
              <a:t>3</a:t>
            </a:r>
            <a:r>
              <a:rPr lang="en-US" sz="2000" dirty="0">
                <a:ea typeface="ＭＳ Ｐゴシック"/>
                <a:cs typeface="Arial" charset="0"/>
              </a:rPr>
              <a:t>)</a:t>
            </a:r>
          </a:p>
          <a:p>
            <a:pPr lvl="1">
              <a:spcBef>
                <a:spcPts val="1000"/>
              </a:spcBef>
            </a:pPr>
            <a:r>
              <a:rPr lang="en-US" sz="2000" dirty="0">
                <a:ea typeface="ＭＳ Ｐゴシック"/>
                <a:cs typeface="Arial" charset="0"/>
              </a:rPr>
              <a:t>ammine (R-NH</a:t>
            </a:r>
            <a:r>
              <a:rPr lang="en-US" sz="2000" baseline="-25000" dirty="0">
                <a:ea typeface="ＭＳ Ｐゴシック"/>
                <a:cs typeface="Arial" charset="0"/>
              </a:rPr>
              <a:t>2</a:t>
            </a:r>
            <a:r>
              <a:rPr lang="en-US" sz="2000" dirty="0">
                <a:ea typeface="ＭＳ Ｐゴシック"/>
                <a:cs typeface="Arial" charset="0"/>
              </a:rPr>
              <a:t>, R</a:t>
            </a:r>
            <a:r>
              <a:rPr lang="en-US" sz="2000" baseline="-25000" dirty="0">
                <a:ea typeface="ＭＳ Ｐゴシック"/>
                <a:cs typeface="Arial" charset="0"/>
              </a:rPr>
              <a:t>2</a:t>
            </a:r>
            <a:r>
              <a:rPr lang="en-US" sz="2000" dirty="0">
                <a:ea typeface="ＭＳ Ｐゴシック"/>
                <a:cs typeface="Arial" charset="0"/>
              </a:rPr>
              <a:t>–NH</a:t>
            </a:r>
            <a:r>
              <a:rPr lang="en-US" sz="2000" baseline="-25000" dirty="0">
                <a:ea typeface="ＭＳ Ｐゴシック"/>
                <a:cs typeface="Arial" charset="0"/>
              </a:rPr>
              <a:t>2</a:t>
            </a:r>
            <a:r>
              <a:rPr lang="en-US" sz="2000" dirty="0">
                <a:ea typeface="ＭＳ Ｐゴシック"/>
                <a:cs typeface="Arial" charset="0"/>
              </a:rPr>
              <a:t>, R</a:t>
            </a:r>
            <a:r>
              <a:rPr lang="en-US" sz="2000" baseline="-25000" dirty="0">
                <a:ea typeface="ＭＳ Ｐゴシック"/>
                <a:cs typeface="Arial" charset="0"/>
              </a:rPr>
              <a:t>3</a:t>
            </a:r>
            <a:r>
              <a:rPr lang="en-US" sz="2000" dirty="0">
                <a:ea typeface="ＭＳ Ｐゴシック"/>
                <a:cs typeface="Arial" charset="0"/>
              </a:rPr>
              <a:t>–NH)                                            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CFC91163-022C-48D4-A96A-CDD0AACF6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4388" y="528935"/>
            <a:ext cx="3885452" cy="46166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i="1" dirty="0" err="1">
                <a:solidFill>
                  <a:schemeClr val="tx1"/>
                </a:solidFill>
              </a:rPr>
              <a:t>Basi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forti</a:t>
            </a:r>
            <a:r>
              <a:rPr lang="en-US" i="1" dirty="0">
                <a:solidFill>
                  <a:schemeClr val="tx1"/>
                </a:solidFill>
              </a:rPr>
              <a:t> e </a:t>
            </a:r>
            <a:r>
              <a:rPr lang="en-US" i="1" dirty="0" err="1">
                <a:solidFill>
                  <a:schemeClr val="tx1"/>
                </a:solidFill>
              </a:rPr>
              <a:t>basi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deboli</a:t>
            </a:r>
            <a:endParaRPr lang="en-US" i="1" baseline="-2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1331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2"/>
          <p:cNvSpPr txBox="1">
            <a:spLocks noChangeArrowheads="1"/>
          </p:cNvSpPr>
          <p:nvPr/>
        </p:nvSpPr>
        <p:spPr bwMode="auto">
          <a:xfrm>
            <a:off x="396240" y="452467"/>
            <a:ext cx="8351520" cy="46166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i="1" dirty="0" err="1">
                <a:solidFill>
                  <a:schemeClr val="tx1"/>
                </a:solidFill>
              </a:rPr>
              <a:t>Direzione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netta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delle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reazioni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acido</a:t>
            </a:r>
            <a:r>
              <a:rPr lang="en-US" i="1" dirty="0">
                <a:solidFill>
                  <a:schemeClr val="tx1"/>
                </a:solidFill>
              </a:rPr>
              <a:t>/base di </a:t>
            </a:r>
            <a:r>
              <a:rPr lang="en-US" i="1" dirty="0" err="1">
                <a:solidFill>
                  <a:schemeClr val="tx1"/>
                </a:solidFill>
              </a:rPr>
              <a:t>Brønsted</a:t>
            </a:r>
            <a:r>
              <a:rPr lang="en-US" i="1" dirty="0">
                <a:solidFill>
                  <a:schemeClr val="tx1"/>
                </a:solidFill>
              </a:rPr>
              <a:t>-Lowry</a:t>
            </a:r>
            <a:endParaRPr lang="en-US" i="1" baseline="-250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96240" y="1301164"/>
            <a:ext cx="822198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it-IT" sz="2000" dirty="0"/>
              <a:t>La </a:t>
            </a:r>
            <a:r>
              <a:rPr lang="it-IT" sz="2000" b="1" i="1" dirty="0"/>
              <a:t>direzione</a:t>
            </a:r>
            <a:r>
              <a:rPr lang="it-IT" sz="2000" i="1" dirty="0"/>
              <a:t> </a:t>
            </a:r>
            <a:r>
              <a:rPr lang="it-IT" sz="2000" b="1" i="1" dirty="0"/>
              <a:t>netta</a:t>
            </a:r>
            <a:r>
              <a:rPr lang="it-IT" sz="2000" dirty="0"/>
              <a:t> di una reazione acido-base dipende dalle </a:t>
            </a:r>
            <a:r>
              <a:rPr lang="it-IT" sz="2000" b="1" i="1" dirty="0"/>
              <a:t>forze relative </a:t>
            </a:r>
            <a:r>
              <a:rPr lang="it-IT" sz="2000" dirty="0"/>
              <a:t>degli acidi e delle basi che partecipano alla reazione</a:t>
            </a:r>
          </a:p>
          <a:p>
            <a:pPr marL="342900" indent="-34290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it-IT" sz="2000" dirty="0"/>
              <a:t>Una reazione procede in prevalenza nel verso in cui si forma la specie </a:t>
            </a:r>
            <a:r>
              <a:rPr lang="it-IT" sz="2000" b="1" i="1" dirty="0" err="1"/>
              <a:t>piu</a:t>
            </a:r>
            <a:r>
              <a:rPr lang="it-IT" sz="2000" b="1" i="1" dirty="0"/>
              <a:t>̀ debole</a:t>
            </a:r>
            <a:endParaRPr lang="it-IT" sz="2000" dirty="0"/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9B56F8D0-9FA2-493E-9C6E-07F419525A6B}"/>
              </a:ext>
            </a:extLst>
          </p:cNvPr>
          <p:cNvGrpSpPr/>
          <p:nvPr/>
        </p:nvGrpSpPr>
        <p:grpSpPr>
          <a:xfrm>
            <a:off x="932324" y="3179396"/>
            <a:ext cx="7487085" cy="2377440"/>
            <a:chOff x="935554" y="3545840"/>
            <a:chExt cx="7487085" cy="2377440"/>
          </a:xfrm>
        </p:grpSpPr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32A21CC0-FCFA-48E0-9694-CAFE1125C3BE}"/>
                </a:ext>
              </a:extLst>
            </p:cNvPr>
            <p:cNvGrpSpPr/>
            <p:nvPr/>
          </p:nvGrpSpPr>
          <p:grpSpPr>
            <a:xfrm>
              <a:off x="1059814" y="3905567"/>
              <a:ext cx="7362825" cy="1773238"/>
              <a:chOff x="1082675" y="3336925"/>
              <a:chExt cx="7362825" cy="1773238"/>
            </a:xfrm>
          </p:grpSpPr>
          <p:grpSp>
            <p:nvGrpSpPr>
              <p:cNvPr id="7" name="Gruppo 6">
                <a:extLst>
                  <a:ext uri="{FF2B5EF4-FFF2-40B4-BE49-F238E27FC236}">
                    <a16:creationId xmlns:a16="http://schemas.microsoft.com/office/drawing/2014/main" id="{65685D6F-0438-4742-A43C-7A28746AE27F}"/>
                  </a:ext>
                </a:extLst>
              </p:cNvPr>
              <p:cNvGrpSpPr/>
              <p:nvPr/>
            </p:nvGrpSpPr>
            <p:grpSpPr>
              <a:xfrm>
                <a:off x="1681047" y="3336925"/>
                <a:ext cx="5695950" cy="1681163"/>
                <a:chOff x="1828800" y="3429000"/>
                <a:chExt cx="5695950" cy="1681163"/>
              </a:xfrm>
            </p:grpSpPr>
            <p:grpSp>
              <p:nvGrpSpPr>
                <p:cNvPr id="2" name="Group 4"/>
                <p:cNvGrpSpPr>
                  <a:grpSpLocks/>
                </p:cNvGrpSpPr>
                <p:nvPr/>
              </p:nvGrpSpPr>
              <p:grpSpPr bwMode="auto">
                <a:xfrm>
                  <a:off x="1828800" y="3429000"/>
                  <a:ext cx="5695950" cy="461963"/>
                  <a:chOff x="2286000" y="1676400"/>
                  <a:chExt cx="5695263" cy="461088"/>
                </a:xfrm>
              </p:grpSpPr>
              <p:sp>
                <p:nvSpPr>
                  <p:cNvPr id="481317" name="Text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86000" y="1676400"/>
                    <a:ext cx="5695263" cy="4610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r>
                      <a:rPr lang="en-US" b="1" dirty="0">
                        <a:solidFill>
                          <a:srgbClr val="FF0000"/>
                        </a:solidFill>
                      </a:rPr>
                      <a:t>H</a:t>
                    </a:r>
                    <a:r>
                      <a:rPr lang="en-US" b="1" baseline="-25000" dirty="0">
                        <a:solidFill>
                          <a:srgbClr val="FF0000"/>
                        </a:solidFill>
                      </a:rPr>
                      <a:t>2</a:t>
                    </a:r>
                    <a:r>
                      <a:rPr lang="en-US" b="1" dirty="0">
                        <a:solidFill>
                          <a:srgbClr val="FF0000"/>
                        </a:solidFill>
                      </a:rPr>
                      <a:t>S    </a:t>
                    </a:r>
                    <a:r>
                      <a:rPr lang="en-US" b="1" dirty="0"/>
                      <a:t>  +     </a:t>
                    </a:r>
                    <a:r>
                      <a:rPr lang="en-US" b="1" dirty="0">
                        <a:solidFill>
                          <a:srgbClr val="0066FF"/>
                        </a:solidFill>
                      </a:rPr>
                      <a:t>NH</a:t>
                    </a:r>
                    <a:r>
                      <a:rPr lang="en-US" b="1" baseline="-25000" dirty="0">
                        <a:solidFill>
                          <a:srgbClr val="0066FF"/>
                        </a:solidFill>
                      </a:rPr>
                      <a:t>3</a:t>
                    </a:r>
                    <a:r>
                      <a:rPr lang="en-US" b="1" baseline="-25000" dirty="0"/>
                      <a:t>             </a:t>
                    </a:r>
                    <a:r>
                      <a:rPr lang="en-US" b="1" dirty="0"/>
                      <a:t>  </a:t>
                    </a:r>
                    <a:r>
                      <a:rPr lang="en-US" b="1" dirty="0">
                        <a:solidFill>
                          <a:srgbClr val="0066FF"/>
                        </a:solidFill>
                      </a:rPr>
                      <a:t>HS</a:t>
                    </a:r>
                    <a:r>
                      <a:rPr lang="en-US" b="1" baseline="30000" dirty="0">
                        <a:solidFill>
                          <a:srgbClr val="0066FF"/>
                        </a:solidFill>
                      </a:rPr>
                      <a:t>-</a:t>
                    </a:r>
                    <a:r>
                      <a:rPr lang="en-US" b="1" dirty="0"/>
                      <a:t>     +     </a:t>
                    </a:r>
                    <a:r>
                      <a:rPr lang="en-US" b="1" dirty="0">
                        <a:solidFill>
                          <a:srgbClr val="FF0000"/>
                        </a:solidFill>
                      </a:rPr>
                      <a:t>NH</a:t>
                    </a:r>
                    <a:r>
                      <a:rPr lang="en-US" b="1" baseline="-25000" dirty="0">
                        <a:solidFill>
                          <a:srgbClr val="FF0000"/>
                        </a:solidFill>
                      </a:rPr>
                      <a:t>4</a:t>
                    </a:r>
                    <a:r>
                      <a:rPr lang="en-US" b="1" baseline="30000" dirty="0">
                        <a:solidFill>
                          <a:srgbClr val="FF0000"/>
                        </a:solidFill>
                      </a:rPr>
                      <a:t>+</a:t>
                    </a:r>
                    <a:r>
                      <a:rPr lang="en-US" b="1" dirty="0"/>
                      <a:t>  </a:t>
                    </a:r>
                  </a:p>
                </p:txBody>
              </p:sp>
              <p:graphicFrame>
                <p:nvGraphicFramePr>
                  <p:cNvPr id="481297" name="Object 17"/>
                  <p:cNvGraphicFramePr>
                    <a:graphicFrameLocks noChangeAspect="1"/>
                  </p:cNvGraphicFramePr>
                  <p:nvPr/>
                </p:nvGraphicFramePr>
                <p:xfrm>
                  <a:off x="4725120" y="1752506"/>
                  <a:ext cx="608598" cy="298903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CS ChemDraw Drawing" r:id="rId2" imgW="376280" imgH="179421" progId="">
                          <p:embed/>
                        </p:oleObj>
                      </mc:Choice>
                      <mc:Fallback>
                        <p:oleObj name="CS ChemDraw Drawing" r:id="rId2" imgW="376280" imgH="179421" progId="">
                          <p:embed/>
                          <p:pic>
                            <p:nvPicPr>
                              <p:cNvPr id="481297" name="Object 17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3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4725120" y="1752506"/>
                                <a:ext cx="608598" cy="298903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chemeClr val="accent1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8099" dir="2700000" algn="ctr" rotWithShape="0">
                                        <a:schemeClr val="bg2">
                                          <a:alpha val="74997"/>
                                        </a:scheme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grpSp>
              <p:nvGrpSpPr>
                <p:cNvPr id="5" name="Group 31"/>
                <p:cNvGrpSpPr>
                  <a:grpSpLocks/>
                </p:cNvGrpSpPr>
                <p:nvPr/>
              </p:nvGrpSpPr>
              <p:grpSpPr bwMode="auto">
                <a:xfrm>
                  <a:off x="2971800" y="3886200"/>
                  <a:ext cx="3805238" cy="1223963"/>
                  <a:chOff x="2971800" y="3886200"/>
                  <a:chExt cx="3805806" cy="1223553"/>
                </a:xfrm>
              </p:grpSpPr>
              <p:grpSp>
                <p:nvGrpSpPr>
                  <p:cNvPr id="481311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2971800" y="3886200"/>
                    <a:ext cx="2083744" cy="1223553"/>
                    <a:chOff x="2971800" y="4114800"/>
                    <a:chExt cx="2083744" cy="1223553"/>
                  </a:xfrm>
                </p:grpSpPr>
                <p:sp>
                  <p:nvSpPr>
                    <p:cNvPr id="481315" name="TextBox 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971800" y="4876800"/>
                      <a:ext cx="2083744" cy="461553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eaLnBrk="0" hangingPunct="0">
                        <a:spcBef>
                          <a:spcPct val="50000"/>
                        </a:spcBef>
                      </a:pPr>
                      <a:r>
                        <a:rPr lang="en-US"/>
                        <a:t>base più forte</a:t>
                      </a:r>
                    </a:p>
                  </p:txBody>
                </p:sp>
                <p:cxnSp>
                  <p:nvCxnSpPr>
                    <p:cNvPr id="481316" name="Straight Arrow Connector 13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 flipH="1" flipV="1">
                      <a:off x="3238897" y="4533503"/>
                      <a:ext cx="838200" cy="794"/>
                    </a:xfrm>
                    <a:prstGeom prst="straightConnector1">
                      <a:avLst/>
                    </a:prstGeom>
                    <a:noFill/>
                    <a:ln w="50800" algn="ctr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</p:spPr>
                </p:cxnSp>
              </p:grpSp>
              <p:grpSp>
                <p:nvGrpSpPr>
                  <p:cNvPr id="481312" name="Group 20"/>
                  <p:cNvGrpSpPr>
                    <a:grpSpLocks/>
                  </p:cNvGrpSpPr>
                  <p:nvPr/>
                </p:nvGrpSpPr>
                <p:grpSpPr bwMode="auto">
                  <a:xfrm>
                    <a:off x="4419602" y="3886200"/>
                    <a:ext cx="2358004" cy="842553"/>
                    <a:chOff x="4419602" y="4114800"/>
                    <a:chExt cx="2358004" cy="842553"/>
                  </a:xfrm>
                </p:grpSpPr>
                <p:cxnSp>
                  <p:nvCxnSpPr>
                    <p:cNvPr id="481313" name="Straight Arrow Connector 16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 flipH="1" flipV="1">
                      <a:off x="4953397" y="4343003"/>
                      <a:ext cx="457200" cy="794"/>
                    </a:xfrm>
                    <a:prstGeom prst="straightConnector1">
                      <a:avLst/>
                    </a:prstGeom>
                    <a:noFill/>
                    <a:ln w="50800" algn="ctr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</p:spPr>
                </p:cxnSp>
                <p:sp>
                  <p:nvSpPr>
                    <p:cNvPr id="481314" name="TextBox 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419602" y="4495800"/>
                      <a:ext cx="2358004" cy="461553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eaLnBrk="0" hangingPunct="0">
                        <a:spcBef>
                          <a:spcPct val="50000"/>
                        </a:spcBef>
                      </a:pPr>
                      <a:r>
                        <a:rPr lang="en-US"/>
                        <a:t>base più debole</a:t>
                      </a:r>
                    </a:p>
                  </p:txBody>
                </p:sp>
              </p:grpSp>
            </p:grpSp>
          </p:grpSp>
          <p:grpSp>
            <p:nvGrpSpPr>
              <p:cNvPr id="8" name="Group 30"/>
              <p:cNvGrpSpPr>
                <a:grpSpLocks/>
              </p:cNvGrpSpPr>
              <p:nvPr/>
            </p:nvGrpSpPr>
            <p:grpSpPr bwMode="auto">
              <a:xfrm>
                <a:off x="1082675" y="3886200"/>
                <a:ext cx="7362825" cy="1223963"/>
                <a:chOff x="1082397" y="3886200"/>
                <a:chExt cx="7364115" cy="1223553"/>
              </a:xfrm>
            </p:grpSpPr>
            <p:grpSp>
              <p:nvGrpSpPr>
                <p:cNvPr id="481305" name="Group 18"/>
                <p:cNvGrpSpPr>
                  <a:grpSpLocks/>
                </p:cNvGrpSpPr>
                <p:nvPr/>
              </p:nvGrpSpPr>
              <p:grpSpPr bwMode="auto">
                <a:xfrm>
                  <a:off x="1082397" y="3886201"/>
                  <a:ext cx="2165240" cy="842552"/>
                  <a:chOff x="1082397" y="4114801"/>
                  <a:chExt cx="2165240" cy="842552"/>
                </a:xfrm>
              </p:grpSpPr>
              <p:sp>
                <p:nvSpPr>
                  <p:cNvPr id="481309" name="Text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82397" y="4495800"/>
                    <a:ext cx="2165240" cy="46155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r>
                      <a:rPr lang="en-US"/>
                      <a:t>acido più forte</a:t>
                    </a:r>
                  </a:p>
                </p:txBody>
              </p:sp>
              <p:cxnSp>
                <p:nvCxnSpPr>
                  <p:cNvPr id="481310" name="Straight Arrow Connector 11"/>
                  <p:cNvCxnSpPr>
                    <a:cxnSpLocks noChangeShapeType="1"/>
                  </p:cNvCxnSpPr>
                  <p:nvPr/>
                </p:nvCxnSpPr>
                <p:spPr bwMode="auto">
                  <a:xfrm rot="5400000" flipH="1" flipV="1">
                    <a:off x="1832897" y="4339303"/>
                    <a:ext cx="457200" cy="8195"/>
                  </a:xfrm>
                  <a:prstGeom prst="straightConnector1">
                    <a:avLst/>
                  </a:prstGeom>
                  <a:noFill/>
                  <a:ln w="50800" algn="ctr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</p:cxnSp>
            </p:grpSp>
            <p:grpSp>
              <p:nvGrpSpPr>
                <p:cNvPr id="481306" name="Group 28"/>
                <p:cNvGrpSpPr>
                  <a:grpSpLocks/>
                </p:cNvGrpSpPr>
                <p:nvPr/>
              </p:nvGrpSpPr>
              <p:grpSpPr bwMode="auto">
                <a:xfrm>
                  <a:off x="6019800" y="3886200"/>
                  <a:ext cx="2426712" cy="1223553"/>
                  <a:chOff x="6019800" y="3886200"/>
                  <a:chExt cx="2426712" cy="1223553"/>
                </a:xfrm>
              </p:grpSpPr>
              <p:sp>
                <p:nvSpPr>
                  <p:cNvPr id="481307" name="Text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019800" y="4648200"/>
                    <a:ext cx="2426712" cy="46155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r>
                      <a:rPr lang="en-US"/>
                      <a:t>acido più debole</a:t>
                    </a:r>
                  </a:p>
                </p:txBody>
              </p:sp>
              <p:cxnSp>
                <p:nvCxnSpPr>
                  <p:cNvPr id="481308" name="Straight Arrow Connector 26"/>
                  <p:cNvCxnSpPr>
                    <a:cxnSpLocks noChangeShapeType="1"/>
                  </p:cNvCxnSpPr>
                  <p:nvPr/>
                </p:nvCxnSpPr>
                <p:spPr bwMode="auto">
                  <a:xfrm rot="5400000" flipH="1" flipV="1">
                    <a:off x="6363097" y="4304903"/>
                    <a:ext cx="838200" cy="794"/>
                  </a:xfrm>
                  <a:prstGeom prst="straightConnector1">
                    <a:avLst/>
                  </a:prstGeom>
                  <a:noFill/>
                  <a:ln w="50800" algn="ctr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</p:cxnSp>
            </p:grpSp>
          </p:grpSp>
        </p:grp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7BB959ED-AB01-4C1E-A073-51A39195A053}"/>
                </a:ext>
              </a:extLst>
            </p:cNvPr>
            <p:cNvSpPr/>
            <p:nvPr/>
          </p:nvSpPr>
          <p:spPr bwMode="auto">
            <a:xfrm>
              <a:off x="935554" y="3545840"/>
              <a:ext cx="7487085" cy="2377440"/>
            </a:xfrm>
            <a:prstGeom prst="rect">
              <a:avLst/>
            </a:prstGeom>
            <a:noFill/>
            <a:ln w="444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52445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4" name="Text Box 4"/>
          <p:cNvSpPr txBox="1">
            <a:spLocks noChangeArrowheads="1"/>
          </p:cNvSpPr>
          <p:nvPr/>
        </p:nvSpPr>
        <p:spPr bwMode="auto">
          <a:xfrm>
            <a:off x="1818005" y="310197"/>
            <a:ext cx="5689600" cy="46196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it-IT" i="1" dirty="0">
                <a:solidFill>
                  <a:schemeClr val="tx1"/>
                </a:solidFill>
              </a:rPr>
              <a:t>Forza di coppie coniugate acido-base </a:t>
            </a:r>
          </a:p>
        </p:txBody>
      </p:sp>
      <p:sp>
        <p:nvSpPr>
          <p:cNvPr id="510978" name="TextBox 5"/>
          <p:cNvSpPr txBox="1">
            <a:spLocks noChangeArrowheads="1"/>
          </p:cNvSpPr>
          <p:nvPr/>
        </p:nvSpPr>
        <p:spPr bwMode="auto">
          <a:xfrm>
            <a:off x="4841239" y="2692137"/>
            <a:ext cx="3632835" cy="189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eaLnBrk="0" hangingPunct="0">
              <a:spcBef>
                <a:spcPct val="50000"/>
              </a:spcBef>
              <a:buSzPct val="200000"/>
              <a:buFont typeface="Arial" panose="020B0604020202020204" pitchFamily="34" charset="0"/>
              <a:buChar char="•"/>
            </a:pPr>
            <a:r>
              <a:rPr lang="it-IT" sz="1800" dirty="0"/>
              <a:t>Più forte è l’acido, più debole è la base coniugata. </a:t>
            </a:r>
          </a:p>
          <a:p>
            <a:pPr marL="285750" indent="-285750" eaLnBrk="0" hangingPunct="0">
              <a:spcBef>
                <a:spcPct val="50000"/>
              </a:spcBef>
              <a:buSzPct val="200000"/>
              <a:buFont typeface="Arial" panose="020B0604020202020204" pitchFamily="34" charset="0"/>
              <a:buChar char="•"/>
            </a:pPr>
            <a:r>
              <a:rPr lang="it-IT" sz="1800" dirty="0"/>
              <a:t>Quando un acido reagisce con una base situata più in basso lungo l’elenco, la reazione procede verso destra </a:t>
            </a:r>
            <a:r>
              <a:rPr lang="en-US" sz="1800" dirty="0"/>
              <a:t>(</a:t>
            </a:r>
            <a:r>
              <a:rPr lang="en-US" sz="1800" i="1" dirty="0"/>
              <a:t>K</a:t>
            </a:r>
            <a:r>
              <a:rPr lang="en-US" sz="1800" baseline="-25000" dirty="0"/>
              <a:t>c</a:t>
            </a:r>
            <a:r>
              <a:rPr lang="en-US" sz="1800" dirty="0"/>
              <a:t> &gt; 1).</a:t>
            </a:r>
          </a:p>
        </p:txBody>
      </p:sp>
      <p:pic>
        <p:nvPicPr>
          <p:cNvPr id="510979" name="Immagin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926" y="1066800"/>
            <a:ext cx="3860800" cy="5143500"/>
          </a:xfrm>
          <a:prstGeom prst="rect">
            <a:avLst/>
          </a:prstGeom>
          <a:noFill/>
          <a:ln w="31750">
            <a:solidFill>
              <a:srgbClr val="FFFF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00222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E8658438-0509-4C79-9E73-8085272480CB}"/>
              </a:ext>
            </a:extLst>
          </p:cNvPr>
          <p:cNvSpPr/>
          <p:nvPr/>
        </p:nvSpPr>
        <p:spPr>
          <a:xfrm>
            <a:off x="1442720" y="2967335"/>
            <a:ext cx="6817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i="1" dirty="0" err="1"/>
              <a:t>Autoionizzazione</a:t>
            </a:r>
            <a:r>
              <a:rPr lang="en-US" i="1" dirty="0"/>
              <a:t> </a:t>
            </a:r>
            <a:r>
              <a:rPr lang="en-US" i="1" dirty="0" err="1"/>
              <a:t>dell’acqua</a:t>
            </a:r>
            <a:r>
              <a:rPr lang="en-US" i="1" dirty="0"/>
              <a:t> e </a:t>
            </a:r>
            <a:r>
              <a:rPr lang="en-US" i="1" dirty="0" err="1"/>
              <a:t>scala</a:t>
            </a:r>
            <a:r>
              <a:rPr lang="en-US" i="1" dirty="0"/>
              <a:t> del pH</a:t>
            </a:r>
          </a:p>
        </p:txBody>
      </p:sp>
    </p:spTree>
    <p:extLst>
      <p:ext uri="{BB962C8B-B14F-4D97-AF65-F5344CB8AC3E}">
        <p14:creationId xmlns:p14="http://schemas.microsoft.com/office/powerpoint/2010/main" val="30129866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2233612" y="575150"/>
            <a:ext cx="4600575" cy="46196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i="1" dirty="0" err="1">
                <a:solidFill>
                  <a:schemeClr val="tx1"/>
                </a:solidFill>
              </a:rPr>
              <a:t>Autoionizzazzione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dell’acqua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475154" name="TextBox 4"/>
          <p:cNvSpPr txBox="1">
            <a:spLocks noChangeArrowheads="1"/>
          </p:cNvSpPr>
          <p:nvPr/>
        </p:nvSpPr>
        <p:spPr bwMode="auto">
          <a:xfrm>
            <a:off x="457199" y="3831836"/>
            <a:ext cx="8153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it-IT" sz="2000" dirty="0"/>
              <a:t>L’acqua si dissocia parzialmente in ioni in un processo di equilibrio (</a:t>
            </a:r>
            <a:r>
              <a:rPr lang="it-IT" sz="2000" b="1" dirty="0" err="1"/>
              <a:t>autoionizzazione</a:t>
            </a:r>
            <a:r>
              <a:rPr lang="it-IT" sz="2000" b="1" dirty="0"/>
              <a:t>)</a:t>
            </a:r>
            <a:r>
              <a:rPr lang="it-IT" sz="2000" dirty="0"/>
              <a:t>:</a:t>
            </a:r>
            <a:r>
              <a:rPr lang="it-IT" sz="2000" b="1" dirty="0"/>
              <a:t> </a:t>
            </a:r>
            <a:endParaRPr lang="it-IT" sz="2000" dirty="0"/>
          </a:p>
        </p:txBody>
      </p:sp>
      <p:grpSp>
        <p:nvGrpSpPr>
          <p:cNvPr id="475155" name="Group 8"/>
          <p:cNvGrpSpPr>
            <a:grpSpLocks/>
          </p:cNvGrpSpPr>
          <p:nvPr/>
        </p:nvGrpSpPr>
        <p:grpSpPr bwMode="auto">
          <a:xfrm>
            <a:off x="2233612" y="4652363"/>
            <a:ext cx="5105400" cy="461963"/>
            <a:chOff x="2057400" y="5105400"/>
            <a:chExt cx="5105400" cy="461665"/>
          </a:xfrm>
        </p:grpSpPr>
        <p:sp>
          <p:nvSpPr>
            <p:cNvPr id="475157" name="TextBox 5"/>
            <p:cNvSpPr txBox="1">
              <a:spLocks noChangeArrowheads="1"/>
            </p:cNvSpPr>
            <p:nvPr/>
          </p:nvSpPr>
          <p:spPr bwMode="auto">
            <a:xfrm>
              <a:off x="2057400" y="5105400"/>
              <a:ext cx="51054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dirty="0"/>
                <a:t>2H</a:t>
              </a:r>
              <a:r>
                <a:rPr lang="en-US" baseline="-25000" dirty="0"/>
                <a:t>2</a:t>
              </a:r>
              <a:r>
                <a:rPr lang="en-US" dirty="0"/>
                <a:t>O (</a:t>
              </a:r>
              <a:r>
                <a:rPr lang="en-US" i="1" dirty="0"/>
                <a:t>l</a:t>
              </a:r>
              <a:r>
                <a:rPr lang="en-US" dirty="0"/>
                <a:t>)        H</a:t>
              </a:r>
              <a:r>
                <a:rPr lang="en-US" baseline="-25000" dirty="0"/>
                <a:t>3</a:t>
              </a:r>
              <a:r>
                <a:rPr lang="en-US" dirty="0"/>
                <a:t>O</a:t>
              </a:r>
              <a:r>
                <a:rPr lang="en-US" baseline="30000" dirty="0"/>
                <a:t>+</a:t>
              </a:r>
              <a:r>
                <a:rPr lang="en-US" dirty="0"/>
                <a:t> </a:t>
              </a:r>
              <a:r>
                <a:rPr lang="en-US" i="1" dirty="0"/>
                <a:t>(</a:t>
              </a:r>
              <a:r>
                <a:rPr lang="en-US" i="1" dirty="0" err="1"/>
                <a:t>aq</a:t>
              </a:r>
              <a:r>
                <a:rPr lang="en-US" dirty="0"/>
                <a:t>) </a:t>
              </a:r>
              <a:r>
                <a:rPr lang="en-US" i="1" dirty="0"/>
                <a:t>+</a:t>
              </a:r>
              <a:r>
                <a:rPr lang="en-US" dirty="0"/>
                <a:t> OH</a:t>
              </a:r>
              <a:r>
                <a:rPr lang="en-US" baseline="30000" dirty="0"/>
                <a:t>-</a:t>
              </a:r>
              <a:r>
                <a:rPr lang="en-US" dirty="0"/>
                <a:t> (</a:t>
              </a:r>
              <a:r>
                <a:rPr lang="en-US" i="1" dirty="0" err="1"/>
                <a:t>aq</a:t>
              </a:r>
              <a:r>
                <a:rPr lang="en-US" dirty="0"/>
                <a:t>)  </a:t>
              </a:r>
            </a:p>
          </p:txBody>
        </p:sp>
        <p:graphicFrame>
          <p:nvGraphicFramePr>
            <p:cNvPr id="475152" name="Object 16"/>
            <p:cNvGraphicFramePr>
              <a:graphicFrameLocks noChangeAspect="1"/>
            </p:cNvGraphicFramePr>
            <p:nvPr/>
          </p:nvGraphicFramePr>
          <p:xfrm>
            <a:off x="3352800" y="5223993"/>
            <a:ext cx="457200" cy="2244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2" imgW="358088" imgH="176688" progId="">
                    <p:embed/>
                  </p:oleObj>
                </mc:Choice>
                <mc:Fallback>
                  <p:oleObj r:id="rId2" imgW="358088" imgH="176688" progId="">
                    <p:embed/>
                    <p:pic>
                      <p:nvPicPr>
                        <p:cNvPr id="0" name="Picture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52800" y="5223993"/>
                          <a:ext cx="457200" cy="2244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475156" name="Immagine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537" y="1428432"/>
            <a:ext cx="7908925" cy="18288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2"/>
          <p:cNvSpPr txBox="1">
            <a:spLocks noChangeArrowheads="1"/>
          </p:cNvSpPr>
          <p:nvPr/>
        </p:nvSpPr>
        <p:spPr bwMode="auto">
          <a:xfrm>
            <a:off x="1504315" y="474006"/>
            <a:ext cx="5146675" cy="46196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i="1" dirty="0">
                <a:solidFill>
                  <a:schemeClr val="tx1"/>
                </a:solidFill>
              </a:rPr>
              <a:t>Il </a:t>
            </a:r>
            <a:r>
              <a:rPr lang="en-US" i="1" dirty="0" err="1">
                <a:solidFill>
                  <a:schemeClr val="tx1"/>
                </a:solidFill>
              </a:rPr>
              <a:t>prodotto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ionico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dell’acqua</a:t>
            </a:r>
            <a:r>
              <a:rPr lang="en-US" i="1" dirty="0">
                <a:solidFill>
                  <a:schemeClr val="tx1"/>
                </a:solidFill>
              </a:rPr>
              <a:t> (K</a:t>
            </a:r>
            <a:r>
              <a:rPr lang="en-US" i="1" baseline="-25000" dirty="0">
                <a:solidFill>
                  <a:schemeClr val="tx1"/>
                </a:solidFill>
              </a:rPr>
              <a:t>w</a:t>
            </a:r>
            <a:r>
              <a:rPr lang="en-US" i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476203" name="TextBox 3"/>
          <p:cNvSpPr txBox="1">
            <a:spLocks noChangeArrowheads="1"/>
          </p:cNvSpPr>
          <p:nvPr/>
        </p:nvSpPr>
        <p:spPr bwMode="auto">
          <a:xfrm>
            <a:off x="895258" y="1470417"/>
            <a:ext cx="5105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dirty="0"/>
              <a:t>2H</a:t>
            </a:r>
            <a:r>
              <a:rPr lang="en-US" baseline="-25000" dirty="0"/>
              <a:t>2</a:t>
            </a:r>
            <a:r>
              <a:rPr lang="en-US" dirty="0"/>
              <a:t>O (</a:t>
            </a:r>
            <a:r>
              <a:rPr lang="en-US" i="1" dirty="0"/>
              <a:t>l</a:t>
            </a:r>
            <a:r>
              <a:rPr lang="en-US" dirty="0"/>
              <a:t>) </a:t>
            </a:r>
            <a:r>
              <a:rPr lang="en-US" dirty="0">
                <a:sym typeface="Wingdings 3" panose="05040102010807070707" pitchFamily="18" charset="2"/>
              </a:rPr>
              <a:t></a:t>
            </a:r>
            <a:r>
              <a:rPr lang="en-US" dirty="0"/>
              <a:t> H</a:t>
            </a:r>
            <a:r>
              <a:rPr lang="en-US" baseline="-25000" dirty="0"/>
              <a:t>3</a:t>
            </a:r>
            <a:r>
              <a:rPr lang="en-US" dirty="0"/>
              <a:t>O</a:t>
            </a:r>
            <a:r>
              <a:rPr lang="en-US" baseline="30000" dirty="0"/>
              <a:t>+</a:t>
            </a:r>
            <a:r>
              <a:rPr lang="en-US" dirty="0"/>
              <a:t> </a:t>
            </a:r>
            <a:r>
              <a:rPr lang="en-US" i="1" dirty="0"/>
              <a:t>(</a:t>
            </a:r>
            <a:r>
              <a:rPr lang="en-US" i="1" dirty="0" err="1"/>
              <a:t>aq</a:t>
            </a:r>
            <a:r>
              <a:rPr lang="en-US" dirty="0"/>
              <a:t>) </a:t>
            </a:r>
            <a:r>
              <a:rPr lang="en-US" i="1" dirty="0"/>
              <a:t>+</a:t>
            </a:r>
            <a:r>
              <a:rPr lang="en-US" dirty="0"/>
              <a:t> OH</a:t>
            </a:r>
            <a:r>
              <a:rPr lang="en-US" baseline="30000" dirty="0"/>
              <a:t>-</a:t>
            </a:r>
            <a:r>
              <a:rPr lang="en-US" dirty="0"/>
              <a:t> (</a:t>
            </a:r>
            <a:r>
              <a:rPr lang="en-US" i="1" dirty="0" err="1"/>
              <a:t>aq</a:t>
            </a:r>
            <a:r>
              <a:rPr lang="en-US" dirty="0"/>
              <a:t>)  </a:t>
            </a: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5903098" y="1236345"/>
            <a:ext cx="2290763" cy="908050"/>
            <a:chOff x="1066800" y="2209800"/>
            <a:chExt cx="2289982" cy="907941"/>
          </a:xfrm>
        </p:grpSpPr>
        <p:sp>
          <p:nvSpPr>
            <p:cNvPr id="476200" name="TextBox 6"/>
            <p:cNvSpPr txBox="1">
              <a:spLocks noChangeArrowheads="1"/>
            </p:cNvSpPr>
            <p:nvPr/>
          </p:nvSpPr>
          <p:spPr bwMode="auto">
            <a:xfrm>
              <a:off x="1828800" y="2209800"/>
              <a:ext cx="1527982" cy="9079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ts val="600"/>
                </a:spcBef>
              </a:pPr>
              <a:r>
                <a:rPr lang="en-US" dirty="0"/>
                <a:t>[H</a:t>
              </a:r>
              <a:r>
                <a:rPr lang="en-US" baseline="-25000" dirty="0"/>
                <a:t>3</a:t>
              </a:r>
              <a:r>
                <a:rPr lang="en-US" dirty="0"/>
                <a:t>O</a:t>
              </a:r>
              <a:r>
                <a:rPr lang="en-US" baseline="30000" dirty="0"/>
                <a:t>+</a:t>
              </a:r>
              <a:r>
                <a:rPr lang="en-US" dirty="0"/>
                <a:t>][A</a:t>
              </a:r>
              <a:r>
                <a:rPr lang="en-US" baseline="30000" dirty="0"/>
                <a:t>-</a:t>
              </a:r>
              <a:r>
                <a:rPr lang="en-US" dirty="0"/>
                <a:t>]</a:t>
              </a:r>
            </a:p>
            <a:p>
              <a:pPr algn="ctr" eaLnBrk="0" hangingPunct="0">
                <a:spcBef>
                  <a:spcPts val="600"/>
                </a:spcBef>
              </a:pPr>
              <a:r>
                <a:rPr lang="en-US" dirty="0"/>
                <a:t>[H</a:t>
              </a:r>
              <a:r>
                <a:rPr lang="en-US" baseline="-25000" dirty="0"/>
                <a:t>2</a:t>
              </a:r>
              <a:r>
                <a:rPr lang="en-US" dirty="0"/>
                <a:t>O]</a:t>
              </a:r>
              <a:r>
                <a:rPr lang="en-US" baseline="30000" dirty="0"/>
                <a:t>2</a:t>
              </a:r>
              <a:endParaRPr lang="en-US" dirty="0"/>
            </a:p>
          </p:txBody>
        </p:sp>
        <p:sp>
          <p:nvSpPr>
            <p:cNvPr id="476201" name="TextBox 7"/>
            <p:cNvSpPr txBox="1">
              <a:spLocks noChangeArrowheads="1"/>
            </p:cNvSpPr>
            <p:nvPr/>
          </p:nvSpPr>
          <p:spPr bwMode="auto">
            <a:xfrm>
              <a:off x="1066800" y="2432938"/>
              <a:ext cx="75693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i="1"/>
                <a:t>K</a:t>
              </a:r>
              <a:r>
                <a:rPr lang="en-US" i="1" baseline="-25000"/>
                <a:t>c</a:t>
              </a:r>
              <a:r>
                <a:rPr lang="en-US" i="1"/>
                <a:t> =</a:t>
              </a:r>
            </a:p>
          </p:txBody>
        </p:sp>
        <p:cxnSp>
          <p:nvCxnSpPr>
            <p:cNvPr id="476202" name="Straight Connector 8"/>
            <p:cNvCxnSpPr>
              <a:cxnSpLocks noChangeShapeType="1"/>
            </p:cNvCxnSpPr>
            <p:nvPr/>
          </p:nvCxnSpPr>
          <p:spPr bwMode="auto">
            <a:xfrm>
              <a:off x="1905000" y="2667000"/>
              <a:ext cx="1280160" cy="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AF5876FB-6811-444B-AC0D-EBD60B4CF385}"/>
              </a:ext>
            </a:extLst>
          </p:cNvPr>
          <p:cNvGrpSpPr/>
          <p:nvPr/>
        </p:nvGrpSpPr>
        <p:grpSpPr>
          <a:xfrm>
            <a:off x="895258" y="3124200"/>
            <a:ext cx="7126923" cy="609600"/>
            <a:chOff x="609600" y="2890724"/>
            <a:chExt cx="7126923" cy="609600"/>
          </a:xfrm>
        </p:grpSpPr>
        <p:sp>
          <p:nvSpPr>
            <p:cNvPr id="16" name="TextBox 15"/>
            <p:cNvSpPr txBox="1">
              <a:spLocks noChangeArrowheads="1"/>
            </p:cNvSpPr>
            <p:nvPr/>
          </p:nvSpPr>
          <p:spPr bwMode="auto">
            <a:xfrm>
              <a:off x="609600" y="2971801"/>
              <a:ext cx="712692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i="1" dirty="0"/>
                <a:t>K</a:t>
              </a:r>
              <a:r>
                <a:rPr lang="en-US" i="1" baseline="-25000" dirty="0"/>
                <a:t>c</a:t>
              </a:r>
              <a:r>
                <a:rPr lang="en-US" dirty="0"/>
                <a:t>[H</a:t>
              </a:r>
              <a:r>
                <a:rPr lang="en-US" baseline="-25000" dirty="0"/>
                <a:t>2</a:t>
              </a:r>
              <a:r>
                <a:rPr lang="en-US" dirty="0"/>
                <a:t>O]</a:t>
              </a:r>
              <a:r>
                <a:rPr lang="en-US" baseline="30000" dirty="0"/>
                <a:t>2</a:t>
              </a:r>
              <a:r>
                <a:rPr lang="en-US" dirty="0"/>
                <a:t> = </a:t>
              </a:r>
              <a:r>
                <a:rPr lang="en-US" b="1" i="1" dirty="0"/>
                <a:t>K</a:t>
              </a:r>
              <a:r>
                <a:rPr lang="en-US" b="1" baseline="-25000" dirty="0"/>
                <a:t>w</a:t>
              </a:r>
              <a:r>
                <a:rPr lang="en-US" b="1" dirty="0"/>
                <a:t> = [H</a:t>
              </a:r>
              <a:r>
                <a:rPr lang="en-US" b="1" baseline="-25000" dirty="0"/>
                <a:t>3</a:t>
              </a:r>
              <a:r>
                <a:rPr lang="en-US" b="1" dirty="0"/>
                <a:t>O</a:t>
              </a:r>
              <a:r>
                <a:rPr lang="en-US" b="1" baseline="30000" dirty="0"/>
                <a:t>+</a:t>
              </a:r>
              <a:r>
                <a:rPr lang="en-US" b="1" dirty="0"/>
                <a:t>][OH</a:t>
              </a:r>
              <a:r>
                <a:rPr lang="en-US" b="1" baseline="30000" dirty="0"/>
                <a:t>-</a:t>
              </a:r>
              <a:r>
                <a:rPr lang="en-US" b="1" dirty="0"/>
                <a:t>] = 1,0x10</a:t>
              </a:r>
              <a:r>
                <a:rPr lang="en-US" b="1" baseline="30000" dirty="0"/>
                <a:t>-14</a:t>
              </a:r>
              <a:r>
                <a:rPr lang="en-US" b="1" dirty="0"/>
                <a:t> (a 25°C)</a:t>
              </a: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2152154" y="2890724"/>
              <a:ext cx="5562600" cy="6096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>
                <a:spcBef>
                  <a:spcPct val="50000"/>
                </a:spcBef>
              </a:pPr>
              <a:endParaRPr lang="it-IT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1053055" y="4371583"/>
            <a:ext cx="6811327" cy="1016000"/>
            <a:chOff x="609600" y="4114800"/>
            <a:chExt cx="6811721" cy="1016562"/>
          </a:xfrm>
        </p:grpSpPr>
        <p:sp>
          <p:nvSpPr>
            <p:cNvPr id="476197" name="TextBox 19"/>
            <p:cNvSpPr txBox="1">
              <a:spLocks noChangeArrowheads="1"/>
            </p:cNvSpPr>
            <p:nvPr/>
          </p:nvSpPr>
          <p:spPr bwMode="auto">
            <a:xfrm>
              <a:off x="4458650" y="4637766"/>
              <a:ext cx="296267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dirty="0"/>
                <a:t>= 1.0x10</a:t>
              </a:r>
              <a:r>
                <a:rPr lang="en-US" baseline="30000" dirty="0"/>
                <a:t>-7</a:t>
              </a:r>
              <a:r>
                <a:rPr lang="en-US" dirty="0"/>
                <a:t> (at  25°C)</a:t>
              </a:r>
            </a:p>
          </p:txBody>
        </p:sp>
        <p:grpSp>
          <p:nvGrpSpPr>
            <p:cNvPr id="476198" name="Group 22"/>
            <p:cNvGrpSpPr>
              <a:grpSpLocks/>
            </p:cNvGrpSpPr>
            <p:nvPr/>
          </p:nvGrpSpPr>
          <p:grpSpPr bwMode="auto">
            <a:xfrm>
              <a:off x="609600" y="4114800"/>
              <a:ext cx="5791200" cy="1016562"/>
              <a:chOff x="685800" y="4503003"/>
              <a:chExt cx="5791200" cy="1016562"/>
            </a:xfrm>
          </p:grpSpPr>
          <p:sp>
            <p:nvSpPr>
              <p:cNvPr id="476199" name="TextBox 17"/>
              <p:cNvSpPr txBox="1">
                <a:spLocks noChangeArrowheads="1"/>
              </p:cNvSpPr>
              <p:nvPr/>
            </p:nvSpPr>
            <p:spPr bwMode="auto">
              <a:xfrm>
                <a:off x="685800" y="4503003"/>
                <a:ext cx="5791200" cy="10165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/>
                  <a:t>In acqua pura,</a:t>
                </a:r>
              </a:p>
              <a:p>
                <a:pPr eaLnBrk="0" hangingPunct="0">
                  <a:spcBef>
                    <a:spcPct val="50000"/>
                  </a:spcBef>
                </a:pPr>
                <a:r>
                  <a:rPr lang="en-US"/>
                  <a:t>[H</a:t>
                </a:r>
                <a:r>
                  <a:rPr lang="en-US" baseline="-25000"/>
                  <a:t>3</a:t>
                </a:r>
                <a:r>
                  <a:rPr lang="en-US"/>
                  <a:t>O</a:t>
                </a:r>
                <a:r>
                  <a:rPr lang="en-US" baseline="30000"/>
                  <a:t>+</a:t>
                </a:r>
                <a:r>
                  <a:rPr lang="en-US"/>
                  <a:t>] = [OH</a:t>
                </a:r>
                <a:r>
                  <a:rPr lang="en-US" baseline="30000"/>
                  <a:t>-</a:t>
                </a:r>
                <a:r>
                  <a:rPr lang="en-US"/>
                  <a:t>] =</a:t>
                </a:r>
              </a:p>
            </p:txBody>
          </p:sp>
          <p:graphicFrame>
            <p:nvGraphicFramePr>
              <p:cNvPr id="476189" name="Object 2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80833384"/>
                  </p:ext>
                </p:extLst>
              </p:nvPr>
            </p:nvGraphicFramePr>
            <p:xfrm>
              <a:off x="2971436" y="4982763"/>
              <a:ext cx="1563413" cy="5334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2" imgW="944817" imgH="322920" progId="">
                      <p:embed/>
                    </p:oleObj>
                  </mc:Choice>
                  <mc:Fallback>
                    <p:oleObj r:id="rId2" imgW="944817" imgH="322920" progId="">
                      <p:embed/>
                      <p:pic>
                        <p:nvPicPr>
                          <p:cNvPr id="0" name="Picture 2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71436" y="4982763"/>
                            <a:ext cx="1563413" cy="5334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F80EAA38-F61D-44F1-AE55-3ABF957E82B4}"/>
              </a:ext>
            </a:extLst>
          </p:cNvPr>
          <p:cNvGrpSpPr/>
          <p:nvPr/>
        </p:nvGrpSpPr>
        <p:grpSpPr>
          <a:xfrm>
            <a:off x="340632" y="1375403"/>
            <a:ext cx="8803368" cy="1606557"/>
            <a:chOff x="170316" y="1143195"/>
            <a:chExt cx="8803368" cy="1606557"/>
          </a:xfrm>
        </p:grpSpPr>
        <p:grpSp>
          <p:nvGrpSpPr>
            <p:cNvPr id="488449" name="Group 1"/>
            <p:cNvGrpSpPr>
              <a:grpSpLocks/>
            </p:cNvGrpSpPr>
            <p:nvPr/>
          </p:nvGrpSpPr>
          <p:grpSpPr bwMode="auto">
            <a:xfrm>
              <a:off x="2326481" y="1953078"/>
              <a:ext cx="4446498" cy="400110"/>
              <a:chOff x="1066800" y="4495800"/>
              <a:chExt cx="4445008" cy="400230"/>
            </a:xfrm>
          </p:grpSpPr>
          <p:sp>
            <p:nvSpPr>
              <p:cNvPr id="488458" name="Text Box 14"/>
              <p:cNvSpPr txBox="1">
                <a:spLocks noChangeArrowheads="1"/>
              </p:cNvSpPr>
              <p:nvPr/>
            </p:nvSpPr>
            <p:spPr bwMode="auto">
              <a:xfrm>
                <a:off x="1066800" y="4495800"/>
                <a:ext cx="1801492" cy="40023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000" i="1" dirty="0"/>
                  <a:t>[H</a:t>
                </a:r>
                <a:r>
                  <a:rPr lang="en-US" sz="2000" i="1" baseline="-25000" dirty="0"/>
                  <a:t>3</a:t>
                </a:r>
                <a:r>
                  <a:rPr lang="en-US" sz="2000" i="1" dirty="0"/>
                  <a:t>O</a:t>
                </a:r>
                <a:r>
                  <a:rPr lang="en-US" sz="2000" i="1" baseline="30000" dirty="0"/>
                  <a:t>+</a:t>
                </a:r>
                <a:r>
                  <a:rPr lang="en-US" sz="2000" i="1" dirty="0"/>
                  <a:t>] </a:t>
                </a:r>
                <a:r>
                  <a:rPr lang="en-US" sz="2000" i="1" dirty="0" err="1"/>
                  <a:t>più</a:t>
                </a:r>
                <a:r>
                  <a:rPr lang="en-US" sz="2000" i="1" dirty="0"/>
                  <a:t> </a:t>
                </a:r>
                <a:r>
                  <a:rPr lang="en-US" sz="2000" i="1" dirty="0" err="1"/>
                  <a:t>alta</a:t>
                </a:r>
                <a:endParaRPr lang="en-US" sz="2000" i="1" dirty="0"/>
              </a:p>
            </p:txBody>
          </p:sp>
          <p:sp>
            <p:nvSpPr>
              <p:cNvPr id="488459" name="Line 15"/>
              <p:cNvSpPr>
                <a:spLocks noChangeShapeType="1"/>
              </p:cNvSpPr>
              <p:nvPr/>
            </p:nvSpPr>
            <p:spPr bwMode="auto">
              <a:xfrm>
                <a:off x="2895600" y="4695855"/>
                <a:ext cx="609600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it-IT" i="1"/>
              </a:p>
            </p:txBody>
          </p:sp>
          <p:sp>
            <p:nvSpPr>
              <p:cNvPr id="488460" name="Text Box 17"/>
              <p:cNvSpPr txBox="1">
                <a:spLocks noChangeArrowheads="1"/>
              </p:cNvSpPr>
              <p:nvPr/>
            </p:nvSpPr>
            <p:spPr bwMode="auto">
              <a:xfrm>
                <a:off x="3505200" y="4495800"/>
                <a:ext cx="2006608" cy="40023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000" i="1" dirty="0"/>
                  <a:t>[OH</a:t>
                </a:r>
                <a:r>
                  <a:rPr lang="en-US" sz="2000" i="1" baseline="30000" dirty="0"/>
                  <a:t>-</a:t>
                </a:r>
                <a:r>
                  <a:rPr lang="en-US" sz="2000" i="1" dirty="0"/>
                  <a:t>] </a:t>
                </a:r>
                <a:r>
                  <a:rPr lang="en-US" sz="2000" i="1" dirty="0" err="1"/>
                  <a:t>più</a:t>
                </a:r>
                <a:r>
                  <a:rPr lang="en-US" sz="2000" i="1" dirty="0"/>
                  <a:t> </a:t>
                </a:r>
                <a:r>
                  <a:rPr lang="en-US" sz="2000" i="1" dirty="0" err="1"/>
                  <a:t>bassa</a:t>
                </a:r>
                <a:r>
                  <a:rPr lang="en-US" sz="2000" i="1" dirty="0"/>
                  <a:t> </a:t>
                </a:r>
              </a:p>
            </p:txBody>
          </p:sp>
        </p:grpSp>
        <p:grpSp>
          <p:nvGrpSpPr>
            <p:cNvPr id="488450" name="Group 5"/>
            <p:cNvGrpSpPr>
              <a:grpSpLocks/>
            </p:cNvGrpSpPr>
            <p:nvPr/>
          </p:nvGrpSpPr>
          <p:grpSpPr bwMode="auto">
            <a:xfrm>
              <a:off x="2326481" y="2349642"/>
              <a:ext cx="4581583" cy="400110"/>
              <a:chOff x="1066800" y="4495800"/>
              <a:chExt cx="4582246" cy="400230"/>
            </a:xfrm>
          </p:grpSpPr>
          <p:sp>
            <p:nvSpPr>
              <p:cNvPr id="488455" name="Text Box 14"/>
              <p:cNvSpPr txBox="1">
                <a:spLocks noChangeArrowheads="1"/>
              </p:cNvSpPr>
              <p:nvPr/>
            </p:nvSpPr>
            <p:spPr bwMode="auto">
              <a:xfrm>
                <a:off x="1066800" y="4495800"/>
                <a:ext cx="1736624" cy="40023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000" i="1"/>
                  <a:t>[OH</a:t>
                </a:r>
                <a:r>
                  <a:rPr lang="en-US" sz="2000" i="1" baseline="30000"/>
                  <a:t>-</a:t>
                </a:r>
                <a:r>
                  <a:rPr lang="en-US" sz="2000" i="1"/>
                  <a:t>] più alta </a:t>
                </a:r>
              </a:p>
            </p:txBody>
          </p:sp>
          <p:sp>
            <p:nvSpPr>
              <p:cNvPr id="488456" name="Line 15"/>
              <p:cNvSpPr>
                <a:spLocks noChangeShapeType="1"/>
              </p:cNvSpPr>
              <p:nvPr/>
            </p:nvSpPr>
            <p:spPr bwMode="auto">
              <a:xfrm>
                <a:off x="2895600" y="4695855"/>
                <a:ext cx="609600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it-IT" i="1"/>
              </a:p>
            </p:txBody>
          </p:sp>
          <p:sp>
            <p:nvSpPr>
              <p:cNvPr id="488457" name="Text Box 17"/>
              <p:cNvSpPr txBox="1">
                <a:spLocks noChangeArrowheads="1"/>
              </p:cNvSpPr>
              <p:nvPr/>
            </p:nvSpPr>
            <p:spPr bwMode="auto">
              <a:xfrm>
                <a:off x="3505200" y="4495800"/>
                <a:ext cx="2143846" cy="40023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000" i="1" dirty="0"/>
                  <a:t>[H</a:t>
                </a:r>
                <a:r>
                  <a:rPr lang="en-US" sz="2000" i="1" baseline="-25000" dirty="0"/>
                  <a:t>3</a:t>
                </a:r>
                <a:r>
                  <a:rPr lang="en-US" sz="2000" i="1" dirty="0"/>
                  <a:t>O</a:t>
                </a:r>
                <a:r>
                  <a:rPr lang="en-US" sz="2000" i="1" baseline="30000" dirty="0"/>
                  <a:t>+</a:t>
                </a:r>
                <a:r>
                  <a:rPr lang="en-US" sz="2000" i="1" dirty="0"/>
                  <a:t>] </a:t>
                </a:r>
                <a:r>
                  <a:rPr lang="en-US" sz="2000" i="1" dirty="0" err="1"/>
                  <a:t>più</a:t>
                </a:r>
                <a:r>
                  <a:rPr lang="en-US" sz="2000" i="1" dirty="0"/>
                  <a:t> </a:t>
                </a:r>
                <a:r>
                  <a:rPr lang="en-US" sz="2000" i="1" dirty="0" err="1"/>
                  <a:t>bassa</a:t>
                </a:r>
                <a:r>
                  <a:rPr lang="en-US" sz="2000" i="1" dirty="0"/>
                  <a:t> </a:t>
                </a:r>
              </a:p>
            </p:txBody>
          </p:sp>
        </p:grpSp>
        <p:sp>
          <p:nvSpPr>
            <p:cNvPr id="488451" name="TextBox 9"/>
            <p:cNvSpPr txBox="1">
              <a:spLocks noChangeArrowheads="1"/>
            </p:cNvSpPr>
            <p:nvPr/>
          </p:nvSpPr>
          <p:spPr bwMode="auto">
            <a:xfrm>
              <a:off x="170316" y="1143195"/>
              <a:ext cx="8803368" cy="784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42900" indent="-342900" eaLnBrk="0" hangingPunct="0">
                <a:spcBef>
                  <a:spcPct val="50000"/>
                </a:spcBef>
                <a:buFont typeface="Arial" panose="020B0604020202020204" pitchFamily="34" charset="0"/>
                <a:buChar char="•"/>
              </a:pPr>
              <a:r>
                <a:rPr lang="en-US" sz="1800" b="1" i="1" dirty="0" err="1"/>
                <a:t>Entrambi</a:t>
              </a:r>
              <a:r>
                <a:rPr lang="en-US" sz="1800" b="1" i="1" dirty="0"/>
                <a:t> </a:t>
              </a:r>
              <a:r>
                <a:rPr lang="en-US" sz="1800" b="1" i="1" dirty="0" err="1"/>
                <a:t>gli</a:t>
              </a:r>
              <a:r>
                <a:rPr lang="en-US" sz="1800" b="1" i="1" dirty="0"/>
                <a:t> </a:t>
              </a:r>
              <a:r>
                <a:rPr lang="en-US" sz="1800" b="1" i="1" dirty="0" err="1"/>
                <a:t>ioni</a:t>
              </a:r>
              <a:r>
                <a:rPr lang="en-US" sz="1800" b="1" i="1" dirty="0"/>
                <a:t> </a:t>
              </a:r>
              <a:r>
                <a:rPr lang="en-US" sz="1800" dirty="0"/>
                <a:t>[H</a:t>
              </a:r>
              <a:r>
                <a:rPr lang="en-US" sz="1800" baseline="-25000" dirty="0"/>
                <a:t>3</a:t>
              </a:r>
              <a:r>
                <a:rPr lang="en-US" sz="1800" dirty="0"/>
                <a:t>O</a:t>
              </a:r>
              <a:r>
                <a:rPr lang="en-US" sz="1800" baseline="30000" dirty="0"/>
                <a:t>+</a:t>
              </a:r>
              <a:r>
                <a:rPr lang="en-US" sz="1800" dirty="0"/>
                <a:t>] e [OH</a:t>
              </a:r>
              <a:r>
                <a:rPr lang="en-US" sz="1800" baseline="30000" dirty="0"/>
                <a:t>-</a:t>
              </a:r>
              <a:r>
                <a:rPr lang="en-US" sz="1800" dirty="0"/>
                <a:t>], </a:t>
              </a:r>
              <a:r>
                <a:rPr lang="en-US" sz="1800" dirty="0" err="1"/>
                <a:t>sono</a:t>
              </a:r>
              <a:r>
                <a:rPr lang="en-US" sz="1800" dirty="0"/>
                <a:t> </a:t>
              </a:r>
              <a:r>
                <a:rPr lang="en-US" sz="1800" dirty="0" err="1"/>
                <a:t>presenti</a:t>
              </a:r>
              <a:r>
                <a:rPr lang="en-US" sz="1800" dirty="0"/>
                <a:t> in </a:t>
              </a:r>
              <a:r>
                <a:rPr lang="en-US" sz="1800" dirty="0" err="1"/>
                <a:t>tutti</a:t>
              </a:r>
              <a:r>
                <a:rPr lang="en-US" sz="1800" dirty="0"/>
                <a:t> </a:t>
              </a:r>
              <a:r>
                <a:rPr lang="en-US" sz="1800" dirty="0" err="1"/>
                <a:t>i</a:t>
              </a:r>
              <a:r>
                <a:rPr lang="en-US" sz="1800" dirty="0"/>
                <a:t> </a:t>
              </a:r>
              <a:r>
                <a:rPr lang="en-US" sz="1800" dirty="0" err="1"/>
                <a:t>sistemi</a:t>
              </a:r>
              <a:r>
                <a:rPr lang="en-US" sz="1800" dirty="0"/>
                <a:t> </a:t>
              </a:r>
              <a:r>
                <a:rPr lang="en-US" sz="1800" dirty="0" err="1"/>
                <a:t>acquosi</a:t>
              </a:r>
              <a:endParaRPr lang="en-US" sz="1800" dirty="0"/>
            </a:p>
            <a:p>
              <a:pPr marL="342900" indent="-342900" eaLnBrk="0" hangingPunct="0">
                <a:spcBef>
                  <a:spcPct val="50000"/>
                </a:spcBef>
                <a:buFont typeface="Arial" panose="020B0604020202020204" pitchFamily="34" charset="0"/>
                <a:buChar char="•"/>
              </a:pPr>
              <a:r>
                <a:rPr lang="en-US" sz="1800" dirty="0"/>
                <a:t>Una </a:t>
              </a:r>
              <a:r>
                <a:rPr lang="en-US" sz="1800" dirty="0" err="1"/>
                <a:t>variazione</a:t>
              </a:r>
              <a:r>
                <a:rPr lang="en-US" sz="1800" dirty="0"/>
                <a:t> di [H</a:t>
              </a:r>
              <a:r>
                <a:rPr lang="en-US" sz="1800" baseline="-25000" dirty="0"/>
                <a:t>3</a:t>
              </a:r>
              <a:r>
                <a:rPr lang="en-US" sz="1800" dirty="0"/>
                <a:t>O</a:t>
              </a:r>
              <a:r>
                <a:rPr lang="en-US" sz="1800" baseline="30000" dirty="0"/>
                <a:t>+</a:t>
              </a:r>
              <a:r>
                <a:rPr lang="en-US" sz="1800" dirty="0"/>
                <a:t>] </a:t>
              </a:r>
              <a:r>
                <a:rPr lang="en-US" sz="1800" dirty="0" err="1"/>
                <a:t>determina</a:t>
              </a:r>
              <a:r>
                <a:rPr lang="en-US" sz="1800" dirty="0"/>
                <a:t> una </a:t>
              </a:r>
              <a:r>
                <a:rPr lang="en-US" sz="1800" dirty="0" err="1"/>
                <a:t>variazione</a:t>
              </a:r>
              <a:r>
                <a:rPr lang="en-US" sz="1800" dirty="0"/>
                <a:t> </a:t>
              </a:r>
              <a:r>
                <a:rPr lang="en-US" sz="1800" dirty="0" err="1"/>
                <a:t>inversa</a:t>
              </a:r>
              <a:r>
                <a:rPr lang="en-US" sz="1800" dirty="0"/>
                <a:t> di [OH</a:t>
              </a:r>
              <a:r>
                <a:rPr lang="en-US" sz="1800" baseline="30000" dirty="0"/>
                <a:t>-</a:t>
              </a:r>
              <a:r>
                <a:rPr lang="en-US" sz="1800" dirty="0"/>
                <a:t>], e </a:t>
              </a:r>
              <a:r>
                <a:rPr lang="en-US" sz="1800" dirty="0" err="1"/>
                <a:t>viceversa</a:t>
              </a:r>
              <a:endParaRPr lang="en-US" sz="1800" dirty="0"/>
            </a:p>
          </p:txBody>
        </p:sp>
      </p:grpSp>
      <p:sp>
        <p:nvSpPr>
          <p:cNvPr id="488454" name="TextBox 11"/>
          <p:cNvSpPr txBox="1">
            <a:spLocks noChangeArrowheads="1"/>
          </p:cNvSpPr>
          <p:nvPr/>
        </p:nvSpPr>
        <p:spPr bwMode="auto">
          <a:xfrm>
            <a:off x="238238" y="3454936"/>
            <a:ext cx="8651762" cy="2677656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tabLst>
                <a:tab pos="3089275" algn="l"/>
              </a:tabLst>
            </a:pPr>
            <a:r>
              <a:rPr lang="en-US" dirty="0" err="1">
                <a:solidFill>
                  <a:srgbClr val="FF0000"/>
                </a:solidFill>
              </a:rPr>
              <a:t>Soluzione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acida</a:t>
            </a:r>
            <a:r>
              <a:rPr lang="en-US" dirty="0">
                <a:solidFill>
                  <a:srgbClr val="FF0000"/>
                </a:solidFill>
              </a:rPr>
              <a:t>	[H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  <a:r>
              <a:rPr lang="en-US" dirty="0">
                <a:solidFill>
                  <a:srgbClr val="FF0000"/>
                </a:solidFill>
              </a:rPr>
              <a:t>O</a:t>
            </a:r>
            <a:r>
              <a:rPr lang="en-US" baseline="30000" dirty="0">
                <a:solidFill>
                  <a:srgbClr val="FF0000"/>
                </a:solidFill>
              </a:rPr>
              <a:t>+</a:t>
            </a:r>
            <a:r>
              <a:rPr lang="en-US" dirty="0">
                <a:solidFill>
                  <a:srgbClr val="FF0000"/>
                </a:solidFill>
              </a:rPr>
              <a:t>] &gt; [OH</a:t>
            </a:r>
            <a:r>
              <a:rPr lang="en-US" baseline="30000" dirty="0">
                <a:solidFill>
                  <a:srgbClr val="FF0000"/>
                </a:solidFill>
              </a:rPr>
              <a:t>-</a:t>
            </a:r>
            <a:r>
              <a:rPr lang="en-US" dirty="0">
                <a:solidFill>
                  <a:srgbClr val="FF0000"/>
                </a:solidFill>
              </a:rPr>
              <a:t>]	      [H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  <a:r>
              <a:rPr lang="en-US" dirty="0">
                <a:solidFill>
                  <a:srgbClr val="FF0000"/>
                </a:solidFill>
              </a:rPr>
              <a:t>O</a:t>
            </a:r>
            <a:r>
              <a:rPr lang="en-US" baseline="30000" dirty="0">
                <a:solidFill>
                  <a:srgbClr val="FF0000"/>
                </a:solidFill>
              </a:rPr>
              <a:t>+</a:t>
            </a:r>
            <a:r>
              <a:rPr lang="en-US" dirty="0">
                <a:solidFill>
                  <a:srgbClr val="FF0000"/>
                </a:solidFill>
              </a:rPr>
              <a:t>] &gt; </a:t>
            </a:r>
            <a:r>
              <a:rPr lang="en-US" dirty="0"/>
              <a:t>1,0x10</a:t>
            </a:r>
            <a:r>
              <a:rPr lang="en-US" baseline="30000" dirty="0"/>
              <a:t>-7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 eaLnBrk="0" hangingPunct="0">
              <a:spcBef>
                <a:spcPct val="50000"/>
              </a:spcBef>
              <a:tabLst>
                <a:tab pos="3089275" algn="l"/>
              </a:tabLst>
            </a:pPr>
            <a:r>
              <a:rPr lang="en-US" dirty="0">
                <a:solidFill>
                  <a:srgbClr val="FF0000"/>
                </a:solidFill>
              </a:rPr>
              <a:t>				</a:t>
            </a:r>
            <a:r>
              <a:rPr lang="en-US" dirty="0">
                <a:solidFill>
                  <a:srgbClr val="0033CC"/>
                </a:solidFill>
              </a:rPr>
              <a:t>       [OH</a:t>
            </a:r>
            <a:r>
              <a:rPr lang="en-US" baseline="30000" dirty="0">
                <a:solidFill>
                  <a:srgbClr val="0033CC"/>
                </a:solidFill>
              </a:rPr>
              <a:t>-</a:t>
            </a:r>
            <a:r>
              <a:rPr lang="en-US" dirty="0">
                <a:solidFill>
                  <a:srgbClr val="0033CC"/>
                </a:solidFill>
              </a:rPr>
              <a:t>]  &lt;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1,0x10</a:t>
            </a:r>
            <a:r>
              <a:rPr lang="en-US" baseline="30000" dirty="0"/>
              <a:t>-7</a:t>
            </a:r>
            <a:endParaRPr lang="en-US" dirty="0">
              <a:solidFill>
                <a:srgbClr val="FF0000"/>
              </a:solidFill>
            </a:endParaRPr>
          </a:p>
          <a:p>
            <a:pPr eaLnBrk="0" hangingPunct="0">
              <a:spcBef>
                <a:spcPct val="50000"/>
              </a:spcBef>
              <a:tabLst>
                <a:tab pos="3089275" algn="l"/>
              </a:tabLst>
            </a:pPr>
            <a:r>
              <a:rPr lang="en-US" dirty="0" err="1"/>
              <a:t>Soluzione</a:t>
            </a:r>
            <a:r>
              <a:rPr lang="en-US" dirty="0"/>
              <a:t> </a:t>
            </a:r>
            <a:r>
              <a:rPr lang="en-US" dirty="0" err="1"/>
              <a:t>neutra</a:t>
            </a:r>
            <a:r>
              <a:rPr lang="en-US" dirty="0"/>
              <a:t>,	[H</a:t>
            </a:r>
            <a:r>
              <a:rPr lang="en-US" baseline="-25000" dirty="0"/>
              <a:t>3</a:t>
            </a:r>
            <a:r>
              <a:rPr lang="en-US" dirty="0"/>
              <a:t>O</a:t>
            </a:r>
            <a:r>
              <a:rPr lang="en-US" baseline="30000" dirty="0"/>
              <a:t>+</a:t>
            </a:r>
            <a:r>
              <a:rPr lang="en-US" dirty="0"/>
              <a:t>] = [OH</a:t>
            </a:r>
            <a:r>
              <a:rPr lang="en-US" baseline="30000" dirty="0"/>
              <a:t>-</a:t>
            </a:r>
            <a:r>
              <a:rPr lang="en-US" dirty="0"/>
              <a:t>] = 1,0x10</a:t>
            </a:r>
            <a:r>
              <a:rPr lang="en-US" baseline="30000" dirty="0"/>
              <a:t>-7</a:t>
            </a:r>
            <a:endParaRPr lang="en-US" dirty="0"/>
          </a:p>
          <a:p>
            <a:pPr eaLnBrk="0" hangingPunct="0">
              <a:spcBef>
                <a:spcPct val="50000"/>
              </a:spcBef>
              <a:tabLst>
                <a:tab pos="3089275" algn="l"/>
              </a:tabLst>
            </a:pPr>
            <a:r>
              <a:rPr lang="en-US" dirty="0" err="1">
                <a:solidFill>
                  <a:srgbClr val="0033CC"/>
                </a:solidFill>
              </a:rPr>
              <a:t>Soluzione</a:t>
            </a:r>
            <a:r>
              <a:rPr lang="en-US" dirty="0">
                <a:solidFill>
                  <a:srgbClr val="0033CC"/>
                </a:solidFill>
              </a:rPr>
              <a:t> </a:t>
            </a:r>
            <a:r>
              <a:rPr lang="en-US" dirty="0" err="1">
                <a:solidFill>
                  <a:srgbClr val="0033CC"/>
                </a:solidFill>
              </a:rPr>
              <a:t>basica</a:t>
            </a:r>
            <a:r>
              <a:rPr lang="en-US" dirty="0">
                <a:solidFill>
                  <a:srgbClr val="0033CC"/>
                </a:solidFill>
              </a:rPr>
              <a:t>,	[H</a:t>
            </a:r>
            <a:r>
              <a:rPr lang="en-US" baseline="-25000" dirty="0">
                <a:solidFill>
                  <a:srgbClr val="0033CC"/>
                </a:solidFill>
              </a:rPr>
              <a:t>3</a:t>
            </a:r>
            <a:r>
              <a:rPr lang="en-US" dirty="0">
                <a:solidFill>
                  <a:srgbClr val="0033CC"/>
                </a:solidFill>
              </a:rPr>
              <a:t>O</a:t>
            </a:r>
            <a:r>
              <a:rPr lang="en-US" baseline="30000" dirty="0">
                <a:solidFill>
                  <a:srgbClr val="0033CC"/>
                </a:solidFill>
              </a:rPr>
              <a:t>+</a:t>
            </a:r>
            <a:r>
              <a:rPr lang="en-US" dirty="0">
                <a:solidFill>
                  <a:srgbClr val="0033CC"/>
                </a:solidFill>
              </a:rPr>
              <a:t>] &lt; [OH</a:t>
            </a:r>
            <a:r>
              <a:rPr lang="en-US" baseline="30000" dirty="0">
                <a:solidFill>
                  <a:srgbClr val="0033CC"/>
                </a:solidFill>
              </a:rPr>
              <a:t>-</a:t>
            </a:r>
            <a:r>
              <a:rPr lang="en-US" dirty="0">
                <a:solidFill>
                  <a:srgbClr val="0033CC"/>
                </a:solidFill>
              </a:rPr>
              <a:t>]</a:t>
            </a:r>
            <a:r>
              <a:rPr lang="en-US" dirty="0">
                <a:solidFill>
                  <a:srgbClr val="FF0000"/>
                </a:solidFill>
              </a:rPr>
              <a:t> 	       [H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  <a:r>
              <a:rPr lang="en-US" dirty="0">
                <a:solidFill>
                  <a:srgbClr val="FF0000"/>
                </a:solidFill>
              </a:rPr>
              <a:t>O</a:t>
            </a:r>
            <a:r>
              <a:rPr lang="en-US" baseline="30000" dirty="0">
                <a:solidFill>
                  <a:srgbClr val="FF0000"/>
                </a:solidFill>
              </a:rPr>
              <a:t>+</a:t>
            </a:r>
            <a:r>
              <a:rPr lang="en-US" dirty="0">
                <a:solidFill>
                  <a:srgbClr val="FF0000"/>
                </a:solidFill>
              </a:rPr>
              <a:t>] &lt; </a:t>
            </a:r>
            <a:r>
              <a:rPr lang="en-US" dirty="0"/>
              <a:t>1,0x10</a:t>
            </a:r>
            <a:r>
              <a:rPr lang="en-US" baseline="30000" dirty="0"/>
              <a:t>-7</a:t>
            </a:r>
          </a:p>
          <a:p>
            <a:pPr eaLnBrk="0" hangingPunct="0">
              <a:spcBef>
                <a:spcPct val="50000"/>
              </a:spcBef>
              <a:tabLst>
                <a:tab pos="3089275" algn="l"/>
              </a:tabLst>
            </a:pPr>
            <a:r>
              <a:rPr lang="en-US" baseline="30000" dirty="0">
                <a:solidFill>
                  <a:srgbClr val="0033CC"/>
                </a:solidFill>
              </a:rPr>
              <a:t>				</a:t>
            </a:r>
            <a:r>
              <a:rPr lang="en-US" dirty="0">
                <a:solidFill>
                  <a:srgbClr val="0033CC"/>
                </a:solidFill>
              </a:rPr>
              <a:t>        [OH</a:t>
            </a:r>
            <a:r>
              <a:rPr lang="en-US" baseline="30000" dirty="0">
                <a:solidFill>
                  <a:srgbClr val="0033CC"/>
                </a:solidFill>
              </a:rPr>
              <a:t>-</a:t>
            </a:r>
            <a:r>
              <a:rPr lang="en-US" dirty="0">
                <a:solidFill>
                  <a:srgbClr val="0033CC"/>
                </a:solidFill>
              </a:rPr>
              <a:t>]  &gt;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1,0x10</a:t>
            </a:r>
            <a:r>
              <a:rPr lang="en-US" baseline="30000" dirty="0"/>
              <a:t>-7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0033CC"/>
              </a:solidFill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B5DB4042-3B78-467C-A7F6-01407F3D0AC0}"/>
              </a:ext>
            </a:extLst>
          </p:cNvPr>
          <p:cNvGrpSpPr/>
          <p:nvPr/>
        </p:nvGrpSpPr>
        <p:grpSpPr>
          <a:xfrm>
            <a:off x="168649" y="598040"/>
            <a:ext cx="8792471" cy="462955"/>
            <a:chOff x="1120511" y="465937"/>
            <a:chExt cx="8792471" cy="462955"/>
          </a:xfrm>
        </p:grpSpPr>
        <p:sp>
          <p:nvSpPr>
            <p:cNvPr id="14" name="TextBox 3">
              <a:extLst>
                <a:ext uri="{FF2B5EF4-FFF2-40B4-BE49-F238E27FC236}">
                  <a16:creationId xmlns:a16="http://schemas.microsoft.com/office/drawing/2014/main" id="{5FB0F2D0-BFE5-473E-939D-233730FF9A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0511" y="465937"/>
              <a:ext cx="510540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dirty="0"/>
                <a:t>2H</a:t>
              </a:r>
              <a:r>
                <a:rPr lang="en-US" baseline="-25000" dirty="0"/>
                <a:t>2</a:t>
              </a:r>
              <a:r>
                <a:rPr lang="en-US" dirty="0"/>
                <a:t>O (</a:t>
              </a:r>
              <a:r>
                <a:rPr lang="en-US" i="1" dirty="0"/>
                <a:t>l</a:t>
              </a:r>
              <a:r>
                <a:rPr lang="en-US" dirty="0"/>
                <a:t>) </a:t>
              </a:r>
              <a:r>
                <a:rPr lang="en-US" dirty="0">
                  <a:sym typeface="Wingdings 3" panose="05040102010807070707" pitchFamily="18" charset="2"/>
                </a:rPr>
                <a:t></a:t>
              </a:r>
              <a:r>
                <a:rPr lang="en-US" dirty="0"/>
                <a:t> H</a:t>
              </a:r>
              <a:r>
                <a:rPr lang="en-US" baseline="-25000" dirty="0"/>
                <a:t>3</a:t>
              </a:r>
              <a:r>
                <a:rPr lang="en-US" dirty="0"/>
                <a:t>O</a:t>
              </a:r>
              <a:r>
                <a:rPr lang="en-US" baseline="30000" dirty="0"/>
                <a:t>+</a:t>
              </a:r>
              <a:r>
                <a:rPr lang="en-US" dirty="0"/>
                <a:t> </a:t>
              </a:r>
              <a:r>
                <a:rPr lang="en-US" i="1" dirty="0"/>
                <a:t>(</a:t>
              </a:r>
              <a:r>
                <a:rPr lang="en-US" i="1" dirty="0" err="1"/>
                <a:t>aq</a:t>
              </a:r>
              <a:r>
                <a:rPr lang="en-US" dirty="0"/>
                <a:t>) </a:t>
              </a:r>
              <a:r>
                <a:rPr lang="en-US" i="1" dirty="0"/>
                <a:t>+</a:t>
              </a:r>
              <a:r>
                <a:rPr lang="en-US" dirty="0"/>
                <a:t> OH</a:t>
              </a:r>
              <a:r>
                <a:rPr lang="en-US" baseline="30000" dirty="0"/>
                <a:t>-</a:t>
              </a:r>
              <a:r>
                <a:rPr lang="en-US" dirty="0"/>
                <a:t> (</a:t>
              </a:r>
              <a:r>
                <a:rPr lang="en-US" i="1" dirty="0" err="1"/>
                <a:t>aq</a:t>
              </a:r>
              <a:r>
                <a:rPr lang="en-US" dirty="0"/>
                <a:t>)  </a:t>
              </a:r>
            </a:p>
          </p:txBody>
        </p:sp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id="{9CB0AB0A-FEAF-4EA5-A26B-95158714D189}"/>
                </a:ext>
              </a:extLst>
            </p:cNvPr>
            <p:cNvSpPr/>
            <p:nvPr/>
          </p:nvSpPr>
          <p:spPr>
            <a:xfrm>
              <a:off x="5871491" y="467227"/>
              <a:ext cx="404149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/>
                <a:t>K</a:t>
              </a:r>
              <a:r>
                <a:rPr lang="en-US" baseline="-25000" dirty="0"/>
                <a:t>w</a:t>
              </a:r>
              <a:r>
                <a:rPr lang="en-US" dirty="0"/>
                <a:t> = [H</a:t>
              </a:r>
              <a:r>
                <a:rPr lang="en-US" baseline="-25000" dirty="0"/>
                <a:t>3</a:t>
              </a:r>
              <a:r>
                <a:rPr lang="en-US" dirty="0"/>
                <a:t>O</a:t>
              </a:r>
              <a:r>
                <a:rPr lang="en-US" baseline="30000" dirty="0"/>
                <a:t>+</a:t>
              </a:r>
              <a:r>
                <a:rPr lang="en-US" dirty="0"/>
                <a:t>][OH</a:t>
              </a:r>
              <a:r>
                <a:rPr lang="en-US" baseline="30000" dirty="0"/>
                <a:t>-</a:t>
              </a:r>
              <a:r>
                <a:rPr lang="en-US" dirty="0"/>
                <a:t>] = 1,0x10</a:t>
              </a:r>
              <a:r>
                <a:rPr lang="en-US" baseline="30000" dirty="0"/>
                <a:t>-14</a:t>
              </a:r>
              <a:endParaRPr lang="it-IT" dirty="0"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3468688" y="280862"/>
            <a:ext cx="2292350" cy="46196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i="1" dirty="0">
                <a:solidFill>
                  <a:schemeClr val="tx1"/>
                </a:solidFill>
              </a:rPr>
              <a:t>La </a:t>
            </a:r>
            <a:r>
              <a:rPr lang="en-US" i="1" dirty="0" err="1">
                <a:solidFill>
                  <a:schemeClr val="tx1"/>
                </a:solidFill>
              </a:rPr>
              <a:t>scala</a:t>
            </a:r>
            <a:r>
              <a:rPr lang="en-US" i="1" dirty="0">
                <a:solidFill>
                  <a:schemeClr val="tx1"/>
                </a:solidFill>
              </a:rPr>
              <a:t> di pH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486507" y="1786467"/>
            <a:ext cx="2408238" cy="461963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/>
              <a:t>pH = -log[H</a:t>
            </a:r>
            <a:r>
              <a:rPr lang="en-US" b="1" baseline="-25000"/>
              <a:t>3</a:t>
            </a:r>
            <a:r>
              <a:rPr lang="en-US" b="1"/>
              <a:t>O</a:t>
            </a:r>
            <a:r>
              <a:rPr lang="en-US" b="1" baseline="30000"/>
              <a:t>+</a:t>
            </a:r>
            <a:r>
              <a:rPr lang="en-US" b="1"/>
              <a:t>]</a:t>
            </a:r>
          </a:p>
        </p:txBody>
      </p:sp>
      <p:sp>
        <p:nvSpPr>
          <p:cNvPr id="491525" name="TextBox 5"/>
          <p:cNvSpPr txBox="1">
            <a:spLocks noChangeArrowheads="1"/>
          </p:cNvSpPr>
          <p:nvPr/>
        </p:nvSpPr>
        <p:spPr bwMode="auto">
          <a:xfrm>
            <a:off x="208042" y="2586836"/>
            <a:ext cx="87279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Il pH di una </a:t>
            </a:r>
            <a:r>
              <a:rPr lang="en-US" sz="2000" dirty="0" err="1"/>
              <a:t>soluzione</a:t>
            </a:r>
            <a:r>
              <a:rPr lang="en-US" sz="2000" dirty="0"/>
              <a:t> è una </a:t>
            </a:r>
            <a:r>
              <a:rPr lang="en-US" sz="2000" dirty="0" err="1"/>
              <a:t>misura</a:t>
            </a:r>
            <a:r>
              <a:rPr lang="en-US" sz="2000" dirty="0"/>
              <a:t> </a:t>
            </a:r>
            <a:r>
              <a:rPr lang="en-US" sz="2000" dirty="0" err="1"/>
              <a:t>dell’acidità</a:t>
            </a:r>
            <a:r>
              <a:rPr lang="en-US" sz="2000" dirty="0"/>
              <a:t> di una </a:t>
            </a:r>
            <a:r>
              <a:rPr lang="en-US" sz="2000" dirty="0" err="1"/>
              <a:t>soluzione</a:t>
            </a:r>
            <a:r>
              <a:rPr lang="en-US" sz="2000" dirty="0"/>
              <a:t> </a:t>
            </a:r>
            <a:r>
              <a:rPr lang="en-US" sz="2000" dirty="0" err="1"/>
              <a:t>acquosa</a:t>
            </a:r>
            <a:endParaRPr lang="en-US" sz="2000" dirty="0"/>
          </a:p>
        </p:txBody>
      </p:sp>
      <p:sp>
        <p:nvSpPr>
          <p:cNvPr id="491526" name="TextBox 6"/>
          <p:cNvSpPr txBox="1">
            <a:spLocks noChangeArrowheads="1"/>
          </p:cNvSpPr>
          <p:nvPr/>
        </p:nvSpPr>
        <p:spPr bwMode="auto">
          <a:xfrm>
            <a:off x="1975230" y="3429000"/>
            <a:ext cx="5193540" cy="156997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  <a:tabLst>
                <a:tab pos="3089275" algn="l"/>
              </a:tabLst>
            </a:pPr>
            <a:r>
              <a:rPr lang="en-US">
                <a:solidFill>
                  <a:srgbClr val="FF0000"/>
                </a:solidFill>
              </a:rPr>
              <a:t>In soluzione acida,	pH &lt; 7,00</a:t>
            </a:r>
          </a:p>
          <a:p>
            <a:pPr eaLnBrk="0" hangingPunct="0">
              <a:spcBef>
                <a:spcPct val="50000"/>
              </a:spcBef>
              <a:tabLst>
                <a:tab pos="3089275" algn="l"/>
              </a:tabLst>
            </a:pPr>
            <a:r>
              <a:rPr lang="en-US"/>
              <a:t>In soluzione neutra,	pH = 7,00</a:t>
            </a:r>
          </a:p>
          <a:p>
            <a:pPr eaLnBrk="0" hangingPunct="0">
              <a:spcBef>
                <a:spcPct val="50000"/>
              </a:spcBef>
              <a:tabLst>
                <a:tab pos="3089275" algn="l"/>
              </a:tabLst>
            </a:pPr>
            <a:r>
              <a:rPr lang="en-US">
                <a:solidFill>
                  <a:srgbClr val="0033CC"/>
                </a:solidFill>
              </a:rPr>
              <a:t>In soluzione basica,	pH &gt; 7,00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08042" y="5441625"/>
            <a:ext cx="87279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b="1" i="1" dirty="0"/>
              <a:t>Maggiore</a:t>
            </a:r>
            <a:r>
              <a:rPr lang="en-US" sz="2000" dirty="0"/>
              <a:t> </a:t>
            </a:r>
            <a:r>
              <a:rPr lang="en-US" sz="2000" dirty="0" err="1"/>
              <a:t>il</a:t>
            </a:r>
            <a:r>
              <a:rPr lang="en-US" sz="2000" dirty="0"/>
              <a:t> pH, </a:t>
            </a:r>
            <a:r>
              <a:rPr lang="en-US" sz="2000" b="1" i="1" dirty="0" err="1"/>
              <a:t>minore</a:t>
            </a:r>
            <a:r>
              <a:rPr lang="en-US" sz="2000" b="1" i="1" dirty="0"/>
              <a:t> </a:t>
            </a:r>
            <a:r>
              <a:rPr lang="en-US" sz="2000" dirty="0"/>
              <a:t>[H</a:t>
            </a:r>
            <a:r>
              <a:rPr lang="en-US" sz="2000" baseline="-25000" dirty="0"/>
              <a:t>3</a:t>
            </a:r>
            <a:r>
              <a:rPr lang="en-US" sz="2000" dirty="0"/>
              <a:t>O</a:t>
            </a:r>
            <a:r>
              <a:rPr lang="en-US" sz="2000" baseline="30000" dirty="0"/>
              <a:t>+</a:t>
            </a:r>
            <a:r>
              <a:rPr lang="en-US" sz="2000" dirty="0"/>
              <a:t>] e </a:t>
            </a:r>
            <a:r>
              <a:rPr lang="en-US" sz="2000" b="1" i="1" dirty="0" err="1"/>
              <a:t>meno</a:t>
            </a:r>
            <a:r>
              <a:rPr lang="en-US" sz="2000" b="1" i="1" dirty="0"/>
              <a:t> </a:t>
            </a:r>
            <a:r>
              <a:rPr lang="en-US" sz="2000" b="1" i="1" dirty="0" err="1"/>
              <a:t>acida</a:t>
            </a:r>
            <a:r>
              <a:rPr lang="en-US" sz="2000" b="1" i="1" dirty="0"/>
              <a:t> (</a:t>
            </a:r>
            <a:r>
              <a:rPr lang="en-US" sz="2000" b="1" i="1" dirty="0" err="1"/>
              <a:t>più</a:t>
            </a:r>
            <a:r>
              <a:rPr lang="en-US" sz="2000" b="1" i="1" dirty="0"/>
              <a:t> </a:t>
            </a:r>
            <a:r>
              <a:rPr lang="en-US" sz="2000" b="1" i="1" dirty="0" err="1"/>
              <a:t>basica</a:t>
            </a:r>
            <a:r>
              <a:rPr lang="en-US" sz="2000" b="1" i="1" dirty="0"/>
              <a:t>) </a:t>
            </a:r>
            <a:r>
              <a:rPr lang="en-US" sz="2000" dirty="0"/>
              <a:t>la </a:t>
            </a:r>
            <a:r>
              <a:rPr lang="en-US" sz="2000" dirty="0" err="1"/>
              <a:t>soluzione</a:t>
            </a:r>
            <a:endParaRPr lang="en-US" sz="2000" dirty="0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13DD54F5-299D-48D5-8978-29E677B5DEA7}"/>
              </a:ext>
            </a:extLst>
          </p:cNvPr>
          <p:cNvGrpSpPr/>
          <p:nvPr/>
        </p:nvGrpSpPr>
        <p:grpSpPr>
          <a:xfrm>
            <a:off x="904264" y="890773"/>
            <a:ext cx="7736230" cy="511473"/>
            <a:chOff x="1120511" y="416427"/>
            <a:chExt cx="7736230" cy="511473"/>
          </a:xfrm>
        </p:grpSpPr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DCDD8486-EE99-40BC-8985-DB424902B0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0511" y="465937"/>
              <a:ext cx="510540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dirty="0"/>
                <a:t>2H</a:t>
              </a:r>
              <a:r>
                <a:rPr lang="en-US" baseline="-25000" dirty="0"/>
                <a:t>2</a:t>
              </a:r>
              <a:r>
                <a:rPr lang="en-US" dirty="0"/>
                <a:t>O (</a:t>
              </a:r>
              <a:r>
                <a:rPr lang="en-US" i="1" dirty="0"/>
                <a:t>l</a:t>
              </a:r>
              <a:r>
                <a:rPr lang="en-US" dirty="0"/>
                <a:t>) </a:t>
              </a:r>
              <a:r>
                <a:rPr lang="en-US" dirty="0">
                  <a:sym typeface="Wingdings 3" panose="05040102010807070707" pitchFamily="18" charset="2"/>
                </a:rPr>
                <a:t></a:t>
              </a:r>
              <a:r>
                <a:rPr lang="en-US" dirty="0"/>
                <a:t> H</a:t>
              </a:r>
              <a:r>
                <a:rPr lang="en-US" baseline="-25000" dirty="0"/>
                <a:t>3</a:t>
              </a:r>
              <a:r>
                <a:rPr lang="en-US" dirty="0"/>
                <a:t>O</a:t>
              </a:r>
              <a:r>
                <a:rPr lang="en-US" baseline="30000" dirty="0"/>
                <a:t>+</a:t>
              </a:r>
              <a:r>
                <a:rPr lang="en-US" dirty="0"/>
                <a:t> </a:t>
              </a:r>
              <a:r>
                <a:rPr lang="en-US" i="1" dirty="0"/>
                <a:t>(</a:t>
              </a:r>
              <a:r>
                <a:rPr lang="en-US" i="1" dirty="0" err="1"/>
                <a:t>aq</a:t>
              </a:r>
              <a:r>
                <a:rPr lang="en-US" dirty="0"/>
                <a:t>) </a:t>
              </a:r>
              <a:r>
                <a:rPr lang="en-US" i="1" dirty="0"/>
                <a:t>+</a:t>
              </a:r>
              <a:r>
                <a:rPr lang="en-US" dirty="0"/>
                <a:t> OH</a:t>
              </a:r>
              <a:r>
                <a:rPr lang="en-US" baseline="30000" dirty="0"/>
                <a:t>-</a:t>
              </a:r>
              <a:r>
                <a:rPr lang="en-US" dirty="0"/>
                <a:t> (</a:t>
              </a:r>
              <a:r>
                <a:rPr lang="en-US" i="1" dirty="0" err="1"/>
                <a:t>aq</a:t>
              </a:r>
              <a:r>
                <a:rPr lang="en-US" dirty="0"/>
                <a:t>)  </a:t>
              </a:r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03A143EF-A37B-4674-B136-8F5556F4152A}"/>
                </a:ext>
              </a:extLst>
            </p:cNvPr>
            <p:cNvSpPr/>
            <p:nvPr/>
          </p:nvSpPr>
          <p:spPr>
            <a:xfrm>
              <a:off x="6054371" y="416427"/>
              <a:ext cx="280237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/>
                <a:t>K</a:t>
              </a:r>
              <a:r>
                <a:rPr lang="en-US" baseline="-25000" dirty="0"/>
                <a:t>w</a:t>
              </a:r>
              <a:r>
                <a:rPr lang="en-US" dirty="0"/>
                <a:t> = [H</a:t>
              </a:r>
              <a:r>
                <a:rPr lang="en-US" baseline="-25000" dirty="0"/>
                <a:t>3</a:t>
              </a:r>
              <a:r>
                <a:rPr lang="en-US" dirty="0"/>
                <a:t>O</a:t>
              </a:r>
              <a:r>
                <a:rPr lang="en-US" baseline="30000" dirty="0"/>
                <a:t>+</a:t>
              </a:r>
              <a:r>
                <a:rPr lang="en-US" dirty="0"/>
                <a:t>][OH</a:t>
              </a:r>
              <a:r>
                <a:rPr lang="en-US" baseline="30000" dirty="0"/>
                <a:t>-</a:t>
              </a:r>
              <a:r>
                <a:rPr lang="en-US" dirty="0"/>
                <a:t>] = </a:t>
              </a:r>
              <a:endParaRPr lang="it-IT" dirty="0"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Text Box 10"/>
          <p:cNvSpPr txBox="1">
            <a:spLocks noChangeArrowheads="1"/>
          </p:cNvSpPr>
          <p:nvPr/>
        </p:nvSpPr>
        <p:spPr bwMode="auto">
          <a:xfrm>
            <a:off x="624840" y="610870"/>
            <a:ext cx="3655696" cy="83099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it-IT" i="1" dirty="0">
                <a:solidFill>
                  <a:schemeClr val="tx1"/>
                </a:solidFill>
              </a:rPr>
              <a:t>Valori di pH di alcune soluzioni acquose </a:t>
            </a:r>
          </a:p>
        </p:txBody>
      </p:sp>
      <p:sp>
        <p:nvSpPr>
          <p:cNvPr id="492546" name="Text Box 11"/>
          <p:cNvSpPr txBox="1">
            <a:spLocks noChangeArrowheads="1"/>
          </p:cNvSpPr>
          <p:nvPr/>
        </p:nvSpPr>
        <p:spPr bwMode="auto">
          <a:xfrm>
            <a:off x="800101" y="3794760"/>
            <a:ext cx="2514600" cy="46166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pH = -log [H</a:t>
            </a:r>
            <a:r>
              <a:rPr lang="en-US" baseline="-25000"/>
              <a:t>3</a:t>
            </a:r>
            <a:r>
              <a:rPr lang="en-US"/>
              <a:t>O</a:t>
            </a:r>
            <a:r>
              <a:rPr lang="en-US" baseline="30000"/>
              <a:t>+</a:t>
            </a:r>
            <a:r>
              <a:rPr lang="en-US"/>
              <a:t>]</a:t>
            </a:r>
          </a:p>
        </p:txBody>
      </p:sp>
      <p:pic>
        <p:nvPicPr>
          <p:cNvPr id="4925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3465" y="418306"/>
            <a:ext cx="2332038" cy="602138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2130584" y="369243"/>
            <a:ext cx="4744720" cy="46166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538288" indent="-1538288" eaLnBrk="0" hangingPunct="0">
              <a:spcBef>
                <a:spcPct val="50000"/>
              </a:spcBef>
              <a:defRPr/>
            </a:pP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Relazione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tra</a:t>
            </a:r>
            <a:r>
              <a:rPr lang="en-US" i="1" dirty="0">
                <a:solidFill>
                  <a:schemeClr val="tx1"/>
                </a:solidFill>
              </a:rPr>
              <a:t> K</a:t>
            </a:r>
            <a:r>
              <a:rPr lang="en-US" i="1" baseline="-25000" dirty="0">
                <a:solidFill>
                  <a:schemeClr val="tx1"/>
                </a:solidFill>
              </a:rPr>
              <a:t>a</a:t>
            </a:r>
            <a:r>
              <a:rPr lang="en-US" i="1" dirty="0">
                <a:solidFill>
                  <a:schemeClr val="tx1"/>
                </a:solidFill>
              </a:rPr>
              <a:t> e </a:t>
            </a:r>
            <a:r>
              <a:rPr lang="en-US" i="1" dirty="0" err="1">
                <a:solidFill>
                  <a:schemeClr val="tx1"/>
                </a:solidFill>
              </a:rPr>
              <a:t>pK</a:t>
            </a:r>
            <a:r>
              <a:rPr lang="en-US" i="1" baseline="-25000" dirty="0" err="1">
                <a:solidFill>
                  <a:schemeClr val="tx1"/>
                </a:solidFill>
              </a:rPr>
              <a:t>a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573442" name="TextBox 3"/>
          <p:cNvSpPr txBox="1">
            <a:spLocks noChangeArrowheads="1"/>
          </p:cNvSpPr>
          <p:nvPr/>
        </p:nvSpPr>
        <p:spPr bwMode="auto">
          <a:xfrm>
            <a:off x="3442970" y="3906601"/>
            <a:ext cx="1957388" cy="4619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/>
              <a:t>p</a:t>
            </a:r>
            <a:r>
              <a:rPr lang="en-US" b="1" i="1"/>
              <a:t>K</a:t>
            </a:r>
            <a:r>
              <a:rPr lang="en-US" b="1" baseline="-25000"/>
              <a:t>a</a:t>
            </a:r>
            <a:r>
              <a:rPr lang="en-US" b="1"/>
              <a:t> = -log</a:t>
            </a:r>
            <a:r>
              <a:rPr lang="en-US" b="1" i="1"/>
              <a:t>K</a:t>
            </a:r>
            <a:r>
              <a:rPr lang="en-US" b="1" baseline="-25000"/>
              <a:t>a</a:t>
            </a:r>
          </a:p>
        </p:txBody>
      </p:sp>
      <p:pic>
        <p:nvPicPr>
          <p:cNvPr id="57344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388" y="1632749"/>
            <a:ext cx="8751887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2284730" y="344488"/>
            <a:ext cx="3130550" cy="46166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538288" indent="-1538288" eaLnBrk="0" hangingPunct="0">
              <a:spcBef>
                <a:spcPct val="50000"/>
              </a:spcBef>
              <a:defRPr/>
            </a:pPr>
            <a:r>
              <a:rPr lang="it-IT" i="1" dirty="0">
                <a:solidFill>
                  <a:schemeClr val="tx1"/>
                </a:solidFill>
              </a:rPr>
              <a:t>Acidi e basi comuni </a:t>
            </a:r>
            <a:endParaRPr lang="en-US" i="1" dirty="0">
              <a:solidFill>
                <a:schemeClr val="tx1"/>
              </a:solidFill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3610" y="1084263"/>
            <a:ext cx="6646863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2423952" y="279576"/>
            <a:ext cx="4296095" cy="83099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i="1" dirty="0">
                <a:solidFill>
                  <a:schemeClr val="tx1"/>
                </a:solidFill>
              </a:rPr>
              <a:t>pH, pOH, e </a:t>
            </a:r>
            <a:r>
              <a:rPr lang="en-US" i="1" dirty="0" err="1">
                <a:solidFill>
                  <a:schemeClr val="tx1"/>
                </a:solidFill>
              </a:rPr>
              <a:t>pK</a:t>
            </a:r>
            <a:r>
              <a:rPr lang="en-US" i="1" baseline="-25000" dirty="0" err="1">
                <a:solidFill>
                  <a:schemeClr val="tx1"/>
                </a:solidFill>
              </a:rPr>
              <a:t>w</a:t>
            </a:r>
            <a:r>
              <a:rPr lang="en-US" b="1" i="1" dirty="0"/>
              <a:t> 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en-US" sz="1600" i="1" dirty="0" err="1">
                <a:solidFill>
                  <a:schemeClr val="tx1"/>
                </a:solidFill>
              </a:rPr>
              <a:t>Relazioni</a:t>
            </a:r>
            <a:r>
              <a:rPr lang="en-US" sz="1600" i="1" dirty="0">
                <a:solidFill>
                  <a:schemeClr val="tx1"/>
                </a:solidFill>
              </a:rPr>
              <a:t> </a:t>
            </a:r>
            <a:r>
              <a:rPr lang="en-US" sz="1600" i="1" dirty="0" err="1">
                <a:solidFill>
                  <a:schemeClr val="tx1"/>
                </a:solidFill>
              </a:rPr>
              <a:t>tra</a:t>
            </a:r>
            <a:r>
              <a:rPr lang="en-US" sz="1600" i="1" dirty="0">
                <a:solidFill>
                  <a:schemeClr val="tx1"/>
                </a:solidFill>
              </a:rPr>
              <a:t> [H</a:t>
            </a:r>
            <a:r>
              <a:rPr lang="en-US" sz="1600" i="1" baseline="-25000" dirty="0">
                <a:solidFill>
                  <a:schemeClr val="tx1"/>
                </a:solidFill>
              </a:rPr>
              <a:t>3</a:t>
            </a:r>
            <a:r>
              <a:rPr lang="en-US" sz="1600" i="1" dirty="0">
                <a:solidFill>
                  <a:schemeClr val="tx1"/>
                </a:solidFill>
              </a:rPr>
              <a:t>O</a:t>
            </a:r>
            <a:r>
              <a:rPr lang="en-US" sz="1600" i="1" baseline="30000" dirty="0">
                <a:solidFill>
                  <a:schemeClr val="tx1"/>
                </a:solidFill>
              </a:rPr>
              <a:t>+</a:t>
            </a:r>
            <a:r>
              <a:rPr lang="en-US" sz="1600" i="1" dirty="0">
                <a:solidFill>
                  <a:schemeClr val="tx1"/>
                </a:solidFill>
              </a:rPr>
              <a:t>], pH, [OH</a:t>
            </a:r>
            <a:r>
              <a:rPr lang="en-US" sz="1600" i="1" baseline="30000" dirty="0">
                <a:solidFill>
                  <a:schemeClr val="tx1"/>
                </a:solidFill>
              </a:rPr>
              <a:t>-</a:t>
            </a:r>
            <a:r>
              <a:rPr lang="en-US" sz="1600" i="1" dirty="0">
                <a:solidFill>
                  <a:schemeClr val="tx1"/>
                </a:solidFill>
              </a:rPr>
              <a:t>] e pOH</a:t>
            </a:r>
            <a:endParaRPr lang="en-US" sz="1600" i="1" baseline="-250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13080" y="1854989"/>
            <a:ext cx="264795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ts val="600"/>
              </a:spcBef>
            </a:pPr>
            <a:r>
              <a:rPr lang="en-US" dirty="0"/>
              <a:t>pH =     -log[H</a:t>
            </a:r>
            <a:r>
              <a:rPr lang="en-US" baseline="-25000" dirty="0"/>
              <a:t>3</a:t>
            </a:r>
            <a:r>
              <a:rPr lang="en-US" dirty="0"/>
              <a:t>O</a:t>
            </a:r>
            <a:r>
              <a:rPr lang="en-US" baseline="30000" dirty="0"/>
              <a:t>+</a:t>
            </a:r>
            <a:r>
              <a:rPr lang="en-US" dirty="0"/>
              <a:t>]</a:t>
            </a:r>
          </a:p>
          <a:p>
            <a:pPr eaLnBrk="0" hangingPunct="0">
              <a:spcBef>
                <a:spcPts val="600"/>
              </a:spcBef>
            </a:pPr>
            <a:r>
              <a:rPr lang="en-US" dirty="0"/>
              <a:t>pOH =  -log[OH</a:t>
            </a:r>
            <a:r>
              <a:rPr lang="en-US" baseline="30000" dirty="0"/>
              <a:t>-</a:t>
            </a:r>
            <a:r>
              <a:rPr lang="en-US" dirty="0"/>
              <a:t>]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557468" y="1851996"/>
            <a:ext cx="4851008" cy="46166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ts val="600"/>
              </a:spcBef>
            </a:pPr>
            <a:r>
              <a:rPr lang="en-US" b="1">
                <a:highlight>
                  <a:srgbClr val="FFFF00"/>
                </a:highlight>
              </a:rPr>
              <a:t>p</a:t>
            </a:r>
            <a:r>
              <a:rPr lang="en-US" b="1" i="1">
                <a:highlight>
                  <a:srgbClr val="FFFF00"/>
                </a:highlight>
              </a:rPr>
              <a:t>K</a:t>
            </a:r>
            <a:r>
              <a:rPr lang="en-US" b="1" i="1" baseline="-25000">
                <a:highlight>
                  <a:srgbClr val="FFFF00"/>
                </a:highlight>
              </a:rPr>
              <a:t>w</a:t>
            </a:r>
            <a:r>
              <a:rPr lang="en-US" b="1" i="1">
                <a:highlight>
                  <a:srgbClr val="FFFF00"/>
                </a:highlight>
              </a:rPr>
              <a:t> = </a:t>
            </a:r>
            <a:r>
              <a:rPr lang="en-US" b="1">
                <a:highlight>
                  <a:srgbClr val="FFFF00"/>
                </a:highlight>
              </a:rPr>
              <a:t>pH + pOH = 14,00 a 25°C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837055" y="1220576"/>
            <a:ext cx="51403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i="1" dirty="0"/>
              <a:t>K</a:t>
            </a:r>
            <a:r>
              <a:rPr lang="en-US" baseline="-25000" dirty="0"/>
              <a:t>w</a:t>
            </a:r>
            <a:r>
              <a:rPr lang="en-US" dirty="0"/>
              <a:t> = [H</a:t>
            </a:r>
            <a:r>
              <a:rPr lang="en-US" baseline="-25000" dirty="0"/>
              <a:t>3</a:t>
            </a:r>
            <a:r>
              <a:rPr lang="en-US" dirty="0"/>
              <a:t>O</a:t>
            </a:r>
            <a:r>
              <a:rPr lang="en-US" baseline="30000" dirty="0"/>
              <a:t>+</a:t>
            </a:r>
            <a:r>
              <a:rPr lang="en-US" dirty="0"/>
              <a:t>][OH</a:t>
            </a:r>
            <a:r>
              <a:rPr lang="en-US" baseline="30000" dirty="0"/>
              <a:t>-</a:t>
            </a:r>
            <a:r>
              <a:rPr lang="en-US" dirty="0"/>
              <a:t>] = 1,0x10</a:t>
            </a:r>
            <a:r>
              <a:rPr lang="en-US" baseline="30000" dirty="0"/>
              <a:t>-14</a:t>
            </a:r>
            <a:r>
              <a:rPr lang="en-US" dirty="0"/>
              <a:t> a 25°C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27976" y="3165385"/>
            <a:ext cx="4018902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Clr>
                <a:srgbClr val="FF0000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1600" dirty="0"/>
              <a:t>pH + pOH = </a:t>
            </a:r>
            <a:r>
              <a:rPr lang="en-US" sz="1600" dirty="0" err="1"/>
              <a:t>p</a:t>
            </a:r>
            <a:r>
              <a:rPr lang="en-US" sz="1600" i="1" dirty="0" err="1"/>
              <a:t>K</a:t>
            </a:r>
            <a:r>
              <a:rPr lang="en-US" sz="1600" baseline="-25000" dirty="0" err="1"/>
              <a:t>w</a:t>
            </a:r>
            <a:r>
              <a:rPr lang="en-US" sz="1600" baseline="-25000" dirty="0"/>
              <a:t> </a:t>
            </a:r>
            <a:r>
              <a:rPr lang="en-US" sz="1600" dirty="0"/>
              <a:t>per </a:t>
            </a:r>
            <a:r>
              <a:rPr lang="en-US" sz="1600" dirty="0" err="1"/>
              <a:t>ogni</a:t>
            </a:r>
            <a:r>
              <a:rPr lang="en-US" sz="1600" dirty="0"/>
              <a:t> </a:t>
            </a:r>
            <a:r>
              <a:rPr lang="en-US" sz="1600" dirty="0" err="1"/>
              <a:t>soluzione</a:t>
            </a:r>
            <a:r>
              <a:rPr lang="en-US" sz="1600" dirty="0"/>
              <a:t> </a:t>
            </a:r>
            <a:r>
              <a:rPr lang="en-US" sz="1600" dirty="0" err="1"/>
              <a:t>acquosa</a:t>
            </a:r>
            <a:r>
              <a:rPr lang="en-US" sz="1600" dirty="0"/>
              <a:t> a </a:t>
            </a:r>
            <a:r>
              <a:rPr lang="en-US" sz="1600" dirty="0" err="1"/>
              <a:t>tutte</a:t>
            </a:r>
            <a:r>
              <a:rPr lang="en-US" sz="1600" dirty="0"/>
              <a:t> le temperature </a:t>
            </a:r>
          </a:p>
          <a:p>
            <a:pPr marL="342900" indent="-342900" eaLnBrk="0" hangingPunct="0">
              <a:spcBef>
                <a:spcPct val="50000"/>
              </a:spcBef>
              <a:buClr>
                <a:srgbClr val="FF0000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1600" i="1" dirty="0"/>
              <a:t>K</a:t>
            </a:r>
            <a:r>
              <a:rPr lang="en-US" sz="1600" baseline="-25000" dirty="0"/>
              <a:t>w</a:t>
            </a:r>
            <a:r>
              <a:rPr lang="en-US" sz="1600" dirty="0"/>
              <a:t> è una </a:t>
            </a:r>
            <a:r>
              <a:rPr lang="en-US" sz="1600" dirty="0" err="1"/>
              <a:t>costante</a:t>
            </a:r>
            <a:r>
              <a:rPr lang="en-US" sz="1600" dirty="0"/>
              <a:t>: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valori</a:t>
            </a:r>
            <a:r>
              <a:rPr lang="en-US" sz="1600" dirty="0"/>
              <a:t> di </a:t>
            </a:r>
            <a:r>
              <a:rPr lang="en-US" sz="1600" dirty="0" err="1"/>
              <a:t>pH,pOH</a:t>
            </a:r>
            <a:r>
              <a:rPr lang="en-US" sz="1600" dirty="0"/>
              <a:t>  ( [H</a:t>
            </a:r>
            <a:r>
              <a:rPr lang="en-US" sz="1600" baseline="-25000" dirty="0"/>
              <a:t>3</a:t>
            </a:r>
            <a:r>
              <a:rPr lang="en-US" sz="1600" dirty="0"/>
              <a:t>O</a:t>
            </a:r>
            <a:r>
              <a:rPr lang="en-US" sz="1600" baseline="30000" dirty="0"/>
              <a:t>+</a:t>
            </a:r>
            <a:r>
              <a:rPr lang="en-US" sz="1600" dirty="0"/>
              <a:t>], e [OH</a:t>
            </a:r>
            <a:r>
              <a:rPr lang="en-US" sz="1600" baseline="30000" dirty="0"/>
              <a:t>-</a:t>
            </a:r>
            <a:r>
              <a:rPr lang="en-US" sz="1600" dirty="0"/>
              <a:t>] ) </a:t>
            </a:r>
            <a:r>
              <a:rPr lang="en-US" sz="1600" dirty="0" err="1"/>
              <a:t>sono</a:t>
            </a:r>
            <a:r>
              <a:rPr lang="en-US" sz="1600" dirty="0"/>
              <a:t> </a:t>
            </a:r>
            <a:r>
              <a:rPr lang="en-US" sz="1600" dirty="0" err="1"/>
              <a:t>correlati</a:t>
            </a:r>
            <a:r>
              <a:rPr lang="en-US" sz="1600" dirty="0"/>
              <a:t>: </a:t>
            </a:r>
          </a:p>
          <a:p>
            <a:pPr lvl="1" eaLnBrk="0" hangingPunct="0">
              <a:spcBef>
                <a:spcPct val="50000"/>
              </a:spcBef>
              <a:buFont typeface="Arial" charset="0"/>
              <a:buChar char="•"/>
            </a:pPr>
            <a:r>
              <a:rPr lang="en-US" sz="1600" dirty="0"/>
              <a:t> Se [H</a:t>
            </a:r>
            <a:r>
              <a:rPr lang="en-US" sz="1600" baseline="-25000" dirty="0"/>
              <a:t>3</a:t>
            </a:r>
            <a:r>
              <a:rPr lang="en-US" sz="1600" dirty="0"/>
              <a:t>O</a:t>
            </a:r>
            <a:r>
              <a:rPr lang="en-US" sz="1600" baseline="30000" dirty="0"/>
              <a:t>+</a:t>
            </a:r>
            <a:r>
              <a:rPr lang="en-US" sz="1600" dirty="0"/>
              <a:t>] </a:t>
            </a:r>
            <a:r>
              <a:rPr lang="en-US" sz="1600" dirty="0" err="1"/>
              <a:t>aumenta</a:t>
            </a:r>
            <a:r>
              <a:rPr lang="en-US" sz="1600" dirty="0"/>
              <a:t>, [OH</a:t>
            </a:r>
            <a:r>
              <a:rPr lang="en-US" sz="1600" baseline="30000" dirty="0"/>
              <a:t>-</a:t>
            </a:r>
            <a:r>
              <a:rPr lang="en-US" sz="1600" dirty="0"/>
              <a:t>] </a:t>
            </a:r>
            <a:r>
              <a:rPr lang="en-US" sz="1600" dirty="0" err="1"/>
              <a:t>diminuisce</a:t>
            </a:r>
            <a:r>
              <a:rPr lang="en-US" sz="1600" dirty="0"/>
              <a:t> (e </a:t>
            </a:r>
            <a:r>
              <a:rPr lang="en-US" sz="1600" dirty="0" err="1"/>
              <a:t>viceversa</a:t>
            </a:r>
            <a:r>
              <a:rPr lang="en-US" sz="1600" dirty="0"/>
              <a:t>);</a:t>
            </a:r>
          </a:p>
          <a:p>
            <a:pPr lvl="1" eaLnBrk="0" hangingPunct="0">
              <a:spcBef>
                <a:spcPct val="50000"/>
              </a:spcBef>
              <a:buFont typeface="Arial" charset="0"/>
              <a:buChar char="•"/>
            </a:pPr>
            <a:r>
              <a:rPr lang="en-US" sz="1600" dirty="0"/>
              <a:t> Se pH </a:t>
            </a:r>
            <a:r>
              <a:rPr lang="en-US" sz="1600" dirty="0" err="1"/>
              <a:t>aumenta</a:t>
            </a:r>
            <a:r>
              <a:rPr lang="en-US" sz="1600" dirty="0"/>
              <a:t>, pOH </a:t>
            </a:r>
            <a:r>
              <a:rPr lang="en-US" sz="1600" dirty="0" err="1"/>
              <a:t>diminuisce</a:t>
            </a:r>
            <a:r>
              <a:rPr lang="en-US" sz="1600" dirty="0"/>
              <a:t> (e </a:t>
            </a:r>
            <a:r>
              <a:rPr lang="en-US" sz="1600" dirty="0" err="1"/>
              <a:t>viceversa</a:t>
            </a:r>
            <a:r>
              <a:rPr lang="en-US" sz="1600" dirty="0"/>
              <a:t>).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158C469-B277-4A3D-AE06-271CB2EAB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737" y="2483118"/>
            <a:ext cx="4499163" cy="4246401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ext Box 9"/>
          <p:cNvSpPr txBox="1">
            <a:spLocks noChangeArrowheads="1"/>
          </p:cNvSpPr>
          <p:nvPr/>
        </p:nvSpPr>
        <p:spPr bwMode="auto">
          <a:xfrm>
            <a:off x="537845" y="432247"/>
            <a:ext cx="8068310" cy="46166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i="1" dirty="0" err="1">
                <a:solidFill>
                  <a:schemeClr val="tx1"/>
                </a:solidFill>
              </a:rPr>
              <a:t>Metodi</a:t>
            </a:r>
            <a:r>
              <a:rPr lang="en-US" i="1" dirty="0">
                <a:solidFill>
                  <a:schemeClr val="tx1"/>
                </a:solidFill>
              </a:rPr>
              <a:t> per </a:t>
            </a:r>
            <a:r>
              <a:rPr lang="en-US" i="1" dirty="0" err="1">
                <a:solidFill>
                  <a:schemeClr val="tx1"/>
                </a:solidFill>
              </a:rPr>
              <a:t>misurare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il</a:t>
            </a:r>
            <a:r>
              <a:rPr lang="en-US" i="1" dirty="0">
                <a:solidFill>
                  <a:schemeClr val="tx1"/>
                </a:solidFill>
              </a:rPr>
              <a:t> pH di </a:t>
            </a:r>
            <a:r>
              <a:rPr lang="en-US" i="1" dirty="0" err="1">
                <a:solidFill>
                  <a:schemeClr val="tx1"/>
                </a:solidFill>
              </a:rPr>
              <a:t>una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soluzione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acquosa</a:t>
            </a:r>
            <a:endParaRPr lang="en-US" i="1" dirty="0">
              <a:solidFill>
                <a:schemeClr val="tx1"/>
              </a:solidFill>
            </a:endParaRPr>
          </a:p>
        </p:txBody>
      </p:sp>
      <p:grpSp>
        <p:nvGrpSpPr>
          <p:cNvPr id="498690" name="Group 12"/>
          <p:cNvGrpSpPr>
            <a:grpSpLocks/>
          </p:cNvGrpSpPr>
          <p:nvPr/>
        </p:nvGrpSpPr>
        <p:grpSpPr bwMode="auto">
          <a:xfrm>
            <a:off x="685800" y="1219200"/>
            <a:ext cx="3505200" cy="4014788"/>
            <a:chOff x="432" y="768"/>
            <a:chExt cx="2208" cy="2529"/>
          </a:xfrm>
        </p:grpSpPr>
        <p:pic>
          <p:nvPicPr>
            <p:cNvPr id="49869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2" y="768"/>
              <a:ext cx="2208" cy="20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8695" name="Text Box 10"/>
            <p:cNvSpPr txBox="1">
              <a:spLocks noChangeArrowheads="1"/>
            </p:cNvSpPr>
            <p:nvPr/>
          </p:nvSpPr>
          <p:spPr bwMode="auto">
            <a:xfrm>
              <a:off x="594" y="2851"/>
              <a:ext cx="1883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dirty="0" err="1"/>
                <a:t>Cartina</a:t>
              </a:r>
              <a:r>
                <a:rPr lang="en-US" sz="2000" dirty="0"/>
                <a:t> </a:t>
              </a:r>
              <a:r>
                <a:rPr lang="en-US" sz="2000" dirty="0" err="1"/>
                <a:t>indicatrice</a:t>
              </a:r>
              <a:r>
                <a:rPr lang="en-US" sz="2000" dirty="0"/>
                <a:t> di pH (</a:t>
              </a:r>
              <a:r>
                <a:rPr lang="en-US" sz="2000" dirty="0" err="1"/>
                <a:t>tornasole</a:t>
              </a:r>
              <a:r>
                <a:rPr lang="en-US" sz="2000" dirty="0"/>
                <a:t>)</a:t>
              </a:r>
            </a:p>
          </p:txBody>
        </p:sp>
      </p:grpSp>
      <p:grpSp>
        <p:nvGrpSpPr>
          <p:cNvPr id="498691" name="Group 13"/>
          <p:cNvGrpSpPr>
            <a:grpSpLocks/>
          </p:cNvGrpSpPr>
          <p:nvPr/>
        </p:nvGrpSpPr>
        <p:grpSpPr bwMode="auto">
          <a:xfrm>
            <a:off x="4724400" y="2362200"/>
            <a:ext cx="3581400" cy="3871913"/>
            <a:chOff x="2976" y="1488"/>
            <a:chExt cx="2256" cy="2439"/>
          </a:xfrm>
        </p:grpSpPr>
        <p:pic>
          <p:nvPicPr>
            <p:cNvPr id="498692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76" y="1488"/>
              <a:ext cx="2256" cy="2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8693" name="Text Box 11"/>
            <p:cNvSpPr txBox="1">
              <a:spLocks noChangeArrowheads="1"/>
            </p:cNvSpPr>
            <p:nvPr/>
          </p:nvSpPr>
          <p:spPr bwMode="auto">
            <a:xfrm>
              <a:off x="3702" y="3677"/>
              <a:ext cx="91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dirty="0"/>
                <a:t>pH-metro</a:t>
              </a: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A5337F4-B618-48F0-9EF7-7B6DF4D5275D}"/>
              </a:ext>
            </a:extLst>
          </p:cNvPr>
          <p:cNvSpPr txBox="1"/>
          <p:nvPr/>
        </p:nvSpPr>
        <p:spPr>
          <a:xfrm>
            <a:off x="1300480" y="2099102"/>
            <a:ext cx="62687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spcBef>
                <a:spcPts val="600"/>
              </a:spcBef>
            </a:pPr>
            <a:r>
              <a:rPr lang="en-US" dirty="0"/>
              <a:t>HA(</a:t>
            </a:r>
            <a:r>
              <a:rPr lang="en-US" i="1" dirty="0"/>
              <a:t>g</a:t>
            </a:r>
            <a:r>
              <a:rPr lang="en-US" dirty="0"/>
              <a:t> or </a:t>
            </a:r>
            <a:r>
              <a:rPr lang="en-US" i="1" dirty="0"/>
              <a:t>l</a:t>
            </a:r>
            <a:r>
              <a:rPr lang="en-US" dirty="0"/>
              <a:t>) + H</a:t>
            </a:r>
            <a:r>
              <a:rPr lang="en-US" baseline="-25000" dirty="0"/>
              <a:t>2</a:t>
            </a:r>
            <a:r>
              <a:rPr lang="en-US" dirty="0"/>
              <a:t>O(</a:t>
            </a:r>
            <a:r>
              <a:rPr lang="en-US" i="1" dirty="0"/>
              <a:t>l</a:t>
            </a:r>
            <a:r>
              <a:rPr lang="en-US" dirty="0"/>
              <a:t>) → H</a:t>
            </a:r>
            <a:r>
              <a:rPr lang="en-US" baseline="-25000" dirty="0"/>
              <a:t>3</a:t>
            </a:r>
            <a:r>
              <a:rPr lang="en-US" dirty="0"/>
              <a:t>O</a:t>
            </a:r>
            <a:r>
              <a:rPr lang="en-US" baseline="30000" dirty="0"/>
              <a:t>+</a:t>
            </a:r>
            <a:r>
              <a:rPr lang="en-US" dirty="0"/>
              <a:t>(</a:t>
            </a:r>
            <a:r>
              <a:rPr lang="en-US" i="1" dirty="0" err="1"/>
              <a:t>aq</a:t>
            </a:r>
            <a:r>
              <a:rPr lang="en-US" dirty="0"/>
              <a:t>) + A</a:t>
            </a:r>
            <a:r>
              <a:rPr lang="en-US" baseline="30000" dirty="0"/>
              <a:t>-</a:t>
            </a:r>
            <a:r>
              <a:rPr lang="en-US" dirty="0"/>
              <a:t>(</a:t>
            </a:r>
            <a:r>
              <a:rPr lang="en-US" i="1" dirty="0" err="1"/>
              <a:t>aq</a:t>
            </a:r>
            <a:r>
              <a:rPr lang="en-US" dirty="0"/>
              <a:t>)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7B722D10-5F2D-4E8D-AE41-01E93BEFCC78}"/>
              </a:ext>
            </a:extLst>
          </p:cNvPr>
          <p:cNvGrpSpPr>
            <a:grpSpLocks/>
          </p:cNvGrpSpPr>
          <p:nvPr/>
        </p:nvGrpSpPr>
        <p:grpSpPr bwMode="auto">
          <a:xfrm>
            <a:off x="2093564" y="3945385"/>
            <a:ext cx="4336444" cy="461665"/>
            <a:chOff x="2286000" y="1676400"/>
            <a:chExt cx="4336045" cy="461088"/>
          </a:xfrm>
        </p:grpSpPr>
        <p:sp>
          <p:nvSpPr>
            <p:cNvPr id="4" name="TextBox 2">
              <a:extLst>
                <a:ext uri="{FF2B5EF4-FFF2-40B4-BE49-F238E27FC236}">
                  <a16:creationId xmlns:a16="http://schemas.microsoft.com/office/drawing/2014/main" id="{14605E88-D808-432D-A35A-D42C0F85CE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6000" y="1676400"/>
              <a:ext cx="4336045" cy="461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dirty="0"/>
                <a:t>H</a:t>
              </a:r>
              <a:r>
                <a:rPr lang="en-US" baseline="-25000" dirty="0"/>
                <a:t>2</a:t>
              </a:r>
              <a:r>
                <a:rPr lang="en-US" dirty="0"/>
                <a:t>S  + NH</a:t>
              </a:r>
              <a:r>
                <a:rPr lang="en-US" baseline="-25000" dirty="0"/>
                <a:t>3             </a:t>
              </a:r>
              <a:r>
                <a:rPr lang="en-US" dirty="0"/>
                <a:t>  HS</a:t>
              </a:r>
              <a:r>
                <a:rPr lang="en-US" baseline="30000" dirty="0"/>
                <a:t>-</a:t>
              </a:r>
              <a:r>
                <a:rPr lang="en-US" dirty="0"/>
                <a:t> + NH</a:t>
              </a:r>
              <a:r>
                <a:rPr lang="en-US" baseline="-25000" dirty="0"/>
                <a:t>4</a:t>
              </a:r>
              <a:r>
                <a:rPr lang="en-US" baseline="30000" dirty="0"/>
                <a:t>+</a:t>
              </a:r>
              <a:r>
                <a:rPr lang="en-US" dirty="0"/>
                <a:t>  </a:t>
              </a:r>
            </a:p>
          </p:txBody>
        </p:sp>
        <p:graphicFrame>
          <p:nvGraphicFramePr>
            <p:cNvPr id="5" name="Object 28">
              <a:extLst>
                <a:ext uri="{FF2B5EF4-FFF2-40B4-BE49-F238E27FC236}">
                  <a16:creationId xmlns:a16="http://schemas.microsoft.com/office/drawing/2014/main" id="{4D4AFF2E-D8DA-4728-BD46-F1930DEF323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67716847"/>
                </p:ext>
              </p:extLst>
            </p:nvPr>
          </p:nvGraphicFramePr>
          <p:xfrm>
            <a:off x="4085734" y="1773911"/>
            <a:ext cx="608598" cy="2989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2" imgW="358088" imgH="181224" progId="">
                    <p:embed/>
                  </p:oleObj>
                </mc:Choice>
                <mc:Fallback>
                  <p:oleObj r:id="rId2" imgW="358088" imgH="181224" progId="">
                    <p:embed/>
                    <p:pic>
                      <p:nvPicPr>
                        <p:cNvPr id="478236" name="Object 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85734" y="1773911"/>
                          <a:ext cx="608598" cy="29890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3797262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2298700" y="591345"/>
            <a:ext cx="3919538" cy="46196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i="1" dirty="0" err="1">
                <a:solidFill>
                  <a:schemeClr val="tx1"/>
                </a:solidFill>
              </a:rPr>
              <a:t>L’effetto</a:t>
            </a:r>
            <a:r>
              <a:rPr lang="en-US" i="1" dirty="0">
                <a:solidFill>
                  <a:schemeClr val="tx1"/>
                </a:solidFill>
              </a:rPr>
              <a:t> di </a:t>
            </a:r>
            <a:r>
              <a:rPr lang="en-US" i="1" dirty="0" err="1">
                <a:solidFill>
                  <a:schemeClr val="tx1"/>
                </a:solidFill>
              </a:rPr>
              <a:t>livellamento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25450" y="4058812"/>
            <a:ext cx="7924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H</a:t>
            </a:r>
            <a:r>
              <a:rPr lang="en-US" sz="2000" baseline="-25000" dirty="0"/>
              <a:t>2</a:t>
            </a:r>
            <a:r>
              <a:rPr lang="en-US" sz="2000" dirty="0"/>
              <a:t>O </a:t>
            </a:r>
            <a:r>
              <a:rPr lang="en-US" sz="2000" dirty="0" err="1"/>
              <a:t>esercita</a:t>
            </a:r>
            <a:r>
              <a:rPr lang="en-US" sz="2000" dirty="0"/>
              <a:t> un </a:t>
            </a:r>
            <a:r>
              <a:rPr lang="en-US" sz="2000" b="1" i="1" dirty="0" err="1"/>
              <a:t>effetto</a:t>
            </a:r>
            <a:r>
              <a:rPr lang="en-US" sz="2000" b="1" i="1" dirty="0"/>
              <a:t> di </a:t>
            </a:r>
            <a:r>
              <a:rPr lang="en-US" sz="2000" b="1" i="1" dirty="0" err="1"/>
              <a:t>livellamento</a:t>
            </a:r>
            <a:r>
              <a:rPr lang="en-US" sz="2000" b="1" i="1" dirty="0"/>
              <a:t> </a:t>
            </a:r>
            <a:r>
              <a:rPr lang="en-US" sz="2000" dirty="0" err="1"/>
              <a:t>su</a:t>
            </a:r>
            <a:r>
              <a:rPr lang="en-US" sz="2000" dirty="0"/>
              <a:t> </a:t>
            </a:r>
            <a:r>
              <a:rPr lang="en-US" sz="2000" dirty="0" err="1"/>
              <a:t>qualsiasi</a:t>
            </a:r>
            <a:r>
              <a:rPr lang="en-US" sz="2000" dirty="0"/>
              <a:t> </a:t>
            </a:r>
            <a:r>
              <a:rPr lang="en-US" sz="2000" dirty="0" err="1"/>
              <a:t>acido</a:t>
            </a:r>
            <a:r>
              <a:rPr lang="en-US" sz="2000" dirty="0"/>
              <a:t> o base forte.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25450" y="1257300"/>
            <a:ext cx="73691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b="1" i="1" dirty="0"/>
              <a:t>Tutti </a:t>
            </a:r>
            <a:r>
              <a:rPr lang="en-US" sz="2000" dirty="0" err="1"/>
              <a:t>gli</a:t>
            </a:r>
            <a:r>
              <a:rPr lang="en-US" sz="2000" dirty="0"/>
              <a:t> </a:t>
            </a:r>
            <a:r>
              <a:rPr lang="en-US" sz="2000" dirty="0" err="1"/>
              <a:t>acidi</a:t>
            </a:r>
            <a:r>
              <a:rPr lang="en-US" sz="2000" dirty="0"/>
              <a:t> e le </a:t>
            </a:r>
            <a:r>
              <a:rPr lang="en-US" sz="2000" dirty="0" err="1"/>
              <a:t>basi</a:t>
            </a:r>
            <a:r>
              <a:rPr lang="en-US" sz="2000" dirty="0"/>
              <a:t> </a:t>
            </a:r>
            <a:r>
              <a:rPr lang="en-US" sz="2000" dirty="0" err="1"/>
              <a:t>forti</a:t>
            </a:r>
            <a:r>
              <a:rPr lang="en-US" sz="2000" dirty="0"/>
              <a:t> </a:t>
            </a:r>
            <a:r>
              <a:rPr lang="en-US" sz="2000" dirty="0" err="1"/>
              <a:t>sono</a:t>
            </a:r>
            <a:r>
              <a:rPr lang="en-US" sz="2000" dirty="0"/>
              <a:t> </a:t>
            </a:r>
            <a:r>
              <a:rPr lang="en-US" sz="2000" b="1" i="1" dirty="0" err="1"/>
              <a:t>ugualmente</a:t>
            </a:r>
            <a:r>
              <a:rPr lang="en-US" sz="2000" b="1" i="1" dirty="0"/>
              <a:t> </a:t>
            </a:r>
            <a:r>
              <a:rPr lang="en-US" sz="2000" b="1" i="1" dirty="0" err="1"/>
              <a:t>forti</a:t>
            </a:r>
            <a:r>
              <a:rPr lang="en-US" sz="2000" b="1" i="1" dirty="0"/>
              <a:t> </a:t>
            </a:r>
            <a:r>
              <a:rPr lang="en-US" sz="2000" dirty="0"/>
              <a:t>in </a:t>
            </a:r>
            <a:r>
              <a:rPr lang="en-US" sz="2000" dirty="0" err="1"/>
              <a:t>acqua</a:t>
            </a:r>
            <a:r>
              <a:rPr lang="en-US" sz="2000" dirty="0"/>
              <a:t>.</a:t>
            </a:r>
            <a:endParaRPr lang="en-US" sz="2000" b="1" i="1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25450" y="2029462"/>
            <a:ext cx="7924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Tutti </a:t>
            </a:r>
            <a:r>
              <a:rPr lang="en-US" sz="2000" dirty="0" err="1"/>
              <a:t>gli</a:t>
            </a:r>
            <a:r>
              <a:rPr lang="en-US" sz="2000" dirty="0"/>
              <a:t> </a:t>
            </a:r>
            <a:r>
              <a:rPr lang="en-US" sz="2000" dirty="0" err="1"/>
              <a:t>acidi</a:t>
            </a:r>
            <a:r>
              <a:rPr lang="en-US" sz="2000" dirty="0"/>
              <a:t> </a:t>
            </a:r>
            <a:r>
              <a:rPr lang="en-US" sz="2000" dirty="0" err="1"/>
              <a:t>forti</a:t>
            </a:r>
            <a:r>
              <a:rPr lang="en-US" sz="2000" dirty="0"/>
              <a:t> </a:t>
            </a:r>
            <a:r>
              <a:rPr lang="en-US" sz="2000" dirty="0" err="1"/>
              <a:t>si</a:t>
            </a:r>
            <a:r>
              <a:rPr lang="en-US" sz="2000" dirty="0"/>
              <a:t> </a:t>
            </a:r>
            <a:r>
              <a:rPr lang="en-US" sz="2000" dirty="0" err="1"/>
              <a:t>dissociano</a:t>
            </a:r>
            <a:r>
              <a:rPr lang="en-US" sz="2000" dirty="0"/>
              <a:t> </a:t>
            </a:r>
            <a:r>
              <a:rPr lang="en-US" sz="2000" dirty="0" err="1"/>
              <a:t>completamente</a:t>
            </a:r>
            <a:r>
              <a:rPr lang="en-US" sz="2000" dirty="0"/>
              <a:t> per </a:t>
            </a:r>
            <a:r>
              <a:rPr lang="en-US" sz="2000" dirty="0" err="1"/>
              <a:t>formare</a:t>
            </a:r>
            <a:r>
              <a:rPr lang="en-US" sz="2000" dirty="0"/>
              <a:t> H</a:t>
            </a:r>
            <a:r>
              <a:rPr lang="en-US" sz="2000" baseline="-25000" dirty="0"/>
              <a:t>3</a:t>
            </a:r>
            <a:r>
              <a:rPr lang="en-US" sz="2000" dirty="0"/>
              <a:t>O</a:t>
            </a:r>
            <a:r>
              <a:rPr lang="en-US" sz="2000" baseline="30000" dirty="0"/>
              <a:t>+</a:t>
            </a:r>
            <a:r>
              <a:rPr lang="en-US" sz="2000" dirty="0"/>
              <a:t> e </a:t>
            </a:r>
            <a:r>
              <a:rPr lang="en-US" sz="2000" dirty="0" err="1"/>
              <a:t>tutte</a:t>
            </a:r>
            <a:r>
              <a:rPr lang="en-US" sz="2000" dirty="0"/>
              <a:t> le </a:t>
            </a:r>
            <a:r>
              <a:rPr lang="en-US" sz="2000" dirty="0" err="1"/>
              <a:t>basi</a:t>
            </a:r>
            <a:r>
              <a:rPr lang="en-US" sz="2000" dirty="0"/>
              <a:t> </a:t>
            </a:r>
            <a:r>
              <a:rPr lang="en-US" sz="2000" dirty="0" err="1"/>
              <a:t>forti</a:t>
            </a:r>
            <a:r>
              <a:rPr lang="en-US" sz="2000" dirty="0"/>
              <a:t> </a:t>
            </a:r>
            <a:r>
              <a:rPr lang="en-US" sz="2000" dirty="0" err="1"/>
              <a:t>si</a:t>
            </a:r>
            <a:r>
              <a:rPr lang="en-US" sz="2000" dirty="0"/>
              <a:t> </a:t>
            </a:r>
            <a:r>
              <a:rPr lang="en-US" sz="2000" dirty="0" err="1"/>
              <a:t>dissociano</a:t>
            </a:r>
            <a:r>
              <a:rPr lang="en-US" sz="2000" dirty="0"/>
              <a:t> </a:t>
            </a:r>
            <a:r>
              <a:rPr lang="en-US" sz="2000" dirty="0" err="1"/>
              <a:t>completamente</a:t>
            </a:r>
            <a:r>
              <a:rPr lang="en-US" sz="2000" dirty="0"/>
              <a:t> per </a:t>
            </a:r>
            <a:r>
              <a:rPr lang="en-US" sz="2000" dirty="0" err="1"/>
              <a:t>formare</a:t>
            </a:r>
            <a:r>
              <a:rPr lang="en-US" sz="2000" dirty="0"/>
              <a:t> OH</a:t>
            </a:r>
            <a:r>
              <a:rPr lang="en-US" sz="2000" baseline="30000" dirty="0"/>
              <a:t>-</a:t>
            </a:r>
            <a:r>
              <a:rPr lang="en-US" sz="2000" dirty="0"/>
              <a:t>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25450" y="3052832"/>
            <a:ext cx="7924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In </a:t>
            </a:r>
            <a:r>
              <a:rPr lang="en-US" sz="2000" dirty="0" err="1"/>
              <a:t>acqua</a:t>
            </a:r>
            <a:r>
              <a:rPr lang="en-US" sz="2000" dirty="0"/>
              <a:t>, </a:t>
            </a:r>
            <a:r>
              <a:rPr lang="en-US" sz="2000" dirty="0" err="1">
                <a:solidFill>
                  <a:srgbClr val="FF0000"/>
                </a:solidFill>
              </a:rPr>
              <a:t>l’acido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più</a:t>
            </a:r>
            <a:r>
              <a:rPr lang="en-US" sz="2000" dirty="0">
                <a:solidFill>
                  <a:srgbClr val="FF0000"/>
                </a:solidFill>
              </a:rPr>
              <a:t> forte </a:t>
            </a:r>
            <a:r>
              <a:rPr lang="en-US" sz="2000" dirty="0" err="1">
                <a:solidFill>
                  <a:srgbClr val="FF0000"/>
                </a:solidFill>
              </a:rPr>
              <a:t>possibile</a:t>
            </a:r>
            <a:r>
              <a:rPr lang="en-US" sz="2000" dirty="0">
                <a:solidFill>
                  <a:srgbClr val="FF0000"/>
                </a:solidFill>
              </a:rPr>
              <a:t> è </a:t>
            </a:r>
            <a:r>
              <a:rPr lang="en-US" sz="2000" b="1" dirty="0">
                <a:solidFill>
                  <a:srgbClr val="FF0000"/>
                </a:solidFill>
              </a:rPr>
              <a:t>H</a:t>
            </a:r>
            <a:r>
              <a:rPr lang="en-US" sz="2000" b="1" baseline="-25000" dirty="0">
                <a:solidFill>
                  <a:srgbClr val="FF0000"/>
                </a:solidFill>
              </a:rPr>
              <a:t>3</a:t>
            </a:r>
            <a:r>
              <a:rPr lang="en-US" sz="2000" b="1" dirty="0">
                <a:solidFill>
                  <a:srgbClr val="FF0000"/>
                </a:solidFill>
              </a:rPr>
              <a:t>O</a:t>
            </a:r>
            <a:r>
              <a:rPr lang="en-US" sz="2000" b="1" baseline="30000" dirty="0">
                <a:solidFill>
                  <a:srgbClr val="FF0000"/>
                </a:solidFill>
              </a:rPr>
              <a:t>+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e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0033CC"/>
                </a:solidFill>
              </a:rPr>
              <a:t>la base </a:t>
            </a:r>
            <a:r>
              <a:rPr lang="en-US" sz="2000" dirty="0" err="1">
                <a:solidFill>
                  <a:srgbClr val="0033CC"/>
                </a:solidFill>
              </a:rPr>
              <a:t>più</a:t>
            </a:r>
            <a:r>
              <a:rPr lang="en-US" sz="2000" dirty="0">
                <a:solidFill>
                  <a:srgbClr val="0033CC"/>
                </a:solidFill>
              </a:rPr>
              <a:t> forte </a:t>
            </a:r>
            <a:r>
              <a:rPr lang="en-US" sz="2000" dirty="0" err="1">
                <a:solidFill>
                  <a:srgbClr val="0033CC"/>
                </a:solidFill>
              </a:rPr>
              <a:t>possibile</a:t>
            </a:r>
            <a:r>
              <a:rPr lang="en-US" sz="2000" dirty="0">
                <a:solidFill>
                  <a:srgbClr val="0033CC"/>
                </a:solidFill>
              </a:rPr>
              <a:t> è </a:t>
            </a:r>
            <a:r>
              <a:rPr lang="en-US" sz="2000" b="1" dirty="0">
                <a:solidFill>
                  <a:srgbClr val="0033CC"/>
                </a:solidFill>
              </a:rPr>
              <a:t>OH</a:t>
            </a:r>
            <a:r>
              <a:rPr lang="en-US" sz="2000" b="1" baseline="30000" dirty="0"/>
              <a:t>-</a:t>
            </a:r>
            <a:r>
              <a:rPr lang="en-US" sz="2000" dirty="0"/>
              <a:t>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F5C0B07-2835-4277-8063-AB985263E7B3}"/>
              </a:ext>
            </a:extLst>
          </p:cNvPr>
          <p:cNvSpPr txBox="1"/>
          <p:nvPr/>
        </p:nvSpPr>
        <p:spPr>
          <a:xfrm>
            <a:off x="1327309" y="4833959"/>
            <a:ext cx="62687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spcBef>
                <a:spcPts val="600"/>
              </a:spcBef>
            </a:pPr>
            <a:r>
              <a:rPr lang="en-US" sz="2000" dirty="0"/>
              <a:t>HA(</a:t>
            </a:r>
            <a:r>
              <a:rPr lang="en-US" sz="2000" i="1" dirty="0"/>
              <a:t>g</a:t>
            </a:r>
            <a:r>
              <a:rPr lang="en-US" sz="2000" dirty="0"/>
              <a:t> or </a:t>
            </a:r>
            <a:r>
              <a:rPr lang="en-US" sz="2000" i="1" dirty="0"/>
              <a:t>l</a:t>
            </a:r>
            <a:r>
              <a:rPr lang="en-US" sz="2000" dirty="0"/>
              <a:t>) + H</a:t>
            </a:r>
            <a:r>
              <a:rPr lang="en-US" sz="2000" baseline="-25000" dirty="0"/>
              <a:t>2</a:t>
            </a:r>
            <a:r>
              <a:rPr lang="en-US" sz="2000" dirty="0"/>
              <a:t>O(</a:t>
            </a:r>
            <a:r>
              <a:rPr lang="en-US" sz="2000" i="1" dirty="0"/>
              <a:t>l</a:t>
            </a:r>
            <a:r>
              <a:rPr lang="en-US" sz="2000" dirty="0"/>
              <a:t>) → H</a:t>
            </a:r>
            <a:r>
              <a:rPr lang="en-US" sz="2000" baseline="-25000" dirty="0"/>
              <a:t>3</a:t>
            </a:r>
            <a:r>
              <a:rPr lang="en-US" sz="2000" dirty="0"/>
              <a:t>O</a:t>
            </a:r>
            <a:r>
              <a:rPr lang="en-US" sz="2000" baseline="30000" dirty="0"/>
              <a:t>+</a:t>
            </a:r>
            <a:r>
              <a:rPr lang="en-US" sz="2000" dirty="0"/>
              <a:t>(</a:t>
            </a:r>
            <a:r>
              <a:rPr lang="en-US" sz="2000" i="1" dirty="0" err="1"/>
              <a:t>aq</a:t>
            </a:r>
            <a:r>
              <a:rPr lang="en-US" sz="2000" dirty="0"/>
              <a:t>) + A</a:t>
            </a:r>
            <a:r>
              <a:rPr lang="en-US" sz="2000" baseline="30000" dirty="0"/>
              <a:t>-</a:t>
            </a:r>
            <a:r>
              <a:rPr lang="en-US" sz="2000" dirty="0"/>
              <a:t>(</a:t>
            </a:r>
            <a:r>
              <a:rPr lang="en-US" sz="2000" i="1" dirty="0" err="1"/>
              <a:t>aq</a:t>
            </a:r>
            <a:r>
              <a:rPr lang="en-US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183643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78" name="TextBox 5"/>
          <p:cNvSpPr txBox="1">
            <a:spLocks noChangeArrowheads="1"/>
          </p:cNvSpPr>
          <p:nvPr/>
        </p:nvSpPr>
        <p:spPr bwMode="auto">
          <a:xfrm>
            <a:off x="4932679" y="1889760"/>
            <a:ext cx="3632835" cy="189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eaLnBrk="0" hangingPunct="0">
              <a:spcBef>
                <a:spcPct val="50000"/>
              </a:spcBef>
              <a:buSzPct val="200000"/>
              <a:buFont typeface="Arial" panose="020B0604020202020204" pitchFamily="34" charset="0"/>
              <a:buChar char="•"/>
            </a:pPr>
            <a:r>
              <a:rPr lang="it-IT" sz="1800" dirty="0"/>
              <a:t>Più forte è l’acido, più debole è la base coniugata. </a:t>
            </a:r>
          </a:p>
          <a:p>
            <a:pPr marL="285750" indent="-285750" eaLnBrk="0" hangingPunct="0">
              <a:spcBef>
                <a:spcPct val="50000"/>
              </a:spcBef>
              <a:buSzPct val="200000"/>
              <a:buFont typeface="Arial" panose="020B0604020202020204" pitchFamily="34" charset="0"/>
              <a:buChar char="•"/>
            </a:pPr>
            <a:r>
              <a:rPr lang="it-IT" sz="1800" dirty="0"/>
              <a:t>Quando un acido reagisce con una base situata più in basso lungo l’elenco, la reazione procede verso destra </a:t>
            </a:r>
            <a:r>
              <a:rPr lang="en-US" sz="1800" dirty="0"/>
              <a:t>(</a:t>
            </a:r>
            <a:r>
              <a:rPr lang="en-US" sz="1800" i="1" dirty="0"/>
              <a:t>K</a:t>
            </a:r>
            <a:r>
              <a:rPr lang="en-US" sz="1800" baseline="-25000" dirty="0"/>
              <a:t>c</a:t>
            </a:r>
            <a:r>
              <a:rPr lang="en-US" sz="1800" dirty="0"/>
              <a:t> &gt; 1).</a:t>
            </a:r>
          </a:p>
        </p:txBody>
      </p:sp>
      <p:pic>
        <p:nvPicPr>
          <p:cNvPr id="510979" name="Immagin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926" y="1066800"/>
            <a:ext cx="3860800" cy="5143500"/>
          </a:xfrm>
          <a:prstGeom prst="rect">
            <a:avLst/>
          </a:prstGeom>
          <a:noFill/>
          <a:ln w="3175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2BBD02F-F1C8-475E-840E-A3A847DA482A}"/>
              </a:ext>
            </a:extLst>
          </p:cNvPr>
          <p:cNvSpPr txBox="1"/>
          <p:nvPr/>
        </p:nvSpPr>
        <p:spPr>
          <a:xfrm>
            <a:off x="1534160" y="321102"/>
            <a:ext cx="62687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spcBef>
                <a:spcPts val="600"/>
              </a:spcBef>
            </a:pPr>
            <a:r>
              <a:rPr lang="en-US" dirty="0"/>
              <a:t>HA(</a:t>
            </a:r>
            <a:r>
              <a:rPr lang="en-US" i="1" dirty="0"/>
              <a:t>g</a:t>
            </a:r>
            <a:r>
              <a:rPr lang="en-US" dirty="0"/>
              <a:t> or </a:t>
            </a:r>
            <a:r>
              <a:rPr lang="en-US" i="1" dirty="0"/>
              <a:t>l</a:t>
            </a:r>
            <a:r>
              <a:rPr lang="en-US" dirty="0"/>
              <a:t>) + H</a:t>
            </a:r>
            <a:r>
              <a:rPr lang="en-US" baseline="-25000" dirty="0"/>
              <a:t>2</a:t>
            </a:r>
            <a:r>
              <a:rPr lang="en-US" dirty="0"/>
              <a:t>O(</a:t>
            </a:r>
            <a:r>
              <a:rPr lang="en-US" i="1" dirty="0"/>
              <a:t>l</a:t>
            </a:r>
            <a:r>
              <a:rPr lang="en-US" dirty="0"/>
              <a:t>) → H</a:t>
            </a:r>
            <a:r>
              <a:rPr lang="en-US" baseline="-25000" dirty="0"/>
              <a:t>3</a:t>
            </a:r>
            <a:r>
              <a:rPr lang="en-US" dirty="0"/>
              <a:t>O</a:t>
            </a:r>
            <a:r>
              <a:rPr lang="en-US" baseline="30000" dirty="0"/>
              <a:t>+</a:t>
            </a:r>
            <a:r>
              <a:rPr lang="en-US" dirty="0"/>
              <a:t>(</a:t>
            </a:r>
            <a:r>
              <a:rPr lang="en-US" i="1" dirty="0" err="1"/>
              <a:t>aq</a:t>
            </a:r>
            <a:r>
              <a:rPr lang="en-US" dirty="0"/>
              <a:t>) + A</a:t>
            </a:r>
            <a:r>
              <a:rPr lang="en-US" baseline="30000" dirty="0"/>
              <a:t>-</a:t>
            </a:r>
            <a:r>
              <a:rPr lang="en-US" dirty="0"/>
              <a:t>(</a:t>
            </a:r>
            <a:r>
              <a:rPr lang="en-US" i="1" dirty="0" err="1"/>
              <a:t>aq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648489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CD7ABCCD-B276-452E-A9B1-B6D6BB7102E8}"/>
              </a:ext>
            </a:extLst>
          </p:cNvPr>
          <p:cNvSpPr/>
          <p:nvPr/>
        </p:nvSpPr>
        <p:spPr>
          <a:xfrm>
            <a:off x="1249680" y="2133580"/>
            <a:ext cx="6858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i="1" dirty="0" err="1"/>
              <a:t>Equilibri</a:t>
            </a:r>
            <a:r>
              <a:rPr lang="en-US" i="1" dirty="0"/>
              <a:t> in </a:t>
            </a:r>
            <a:r>
              <a:rPr lang="en-US" i="1" dirty="0" err="1"/>
              <a:t>soluzione</a:t>
            </a:r>
            <a:r>
              <a:rPr lang="en-US" i="1" dirty="0"/>
              <a:t> di </a:t>
            </a:r>
            <a:r>
              <a:rPr lang="en-US" i="1" dirty="0" err="1"/>
              <a:t>acidi</a:t>
            </a:r>
            <a:r>
              <a:rPr lang="en-US" i="1" dirty="0"/>
              <a:t> e </a:t>
            </a:r>
            <a:r>
              <a:rPr lang="en-US" i="1" dirty="0" err="1"/>
              <a:t>basi</a:t>
            </a:r>
            <a:r>
              <a:rPr lang="en-US" i="1" dirty="0"/>
              <a:t> </a:t>
            </a:r>
          </a:p>
          <a:p>
            <a:pPr eaLnBrk="0" hangingPunct="0">
              <a:spcBef>
                <a:spcPct val="50000"/>
              </a:spcBef>
            </a:pPr>
            <a:r>
              <a:rPr lang="en-US" sz="1600" i="1" dirty="0"/>
              <a:t>(</a:t>
            </a:r>
            <a:r>
              <a:rPr lang="en-US" sz="1600" i="1" dirty="0" err="1"/>
              <a:t>vedi</a:t>
            </a:r>
            <a:r>
              <a:rPr lang="en-US" sz="1600" i="1" dirty="0"/>
              <a:t>  </a:t>
            </a:r>
            <a:r>
              <a:rPr lang="en-US" sz="1600" i="1" dirty="0" err="1"/>
              <a:t>lezioni</a:t>
            </a:r>
            <a:r>
              <a:rPr lang="en-US" sz="1600" i="1" dirty="0"/>
              <a:t> di </a:t>
            </a:r>
            <a:r>
              <a:rPr lang="en-US" sz="1600" i="1" dirty="0" err="1"/>
              <a:t>Laboratorio</a:t>
            </a:r>
            <a:r>
              <a:rPr lang="en-US" sz="1600" i="1" dirty="0"/>
              <a:t> di </a:t>
            </a:r>
            <a:r>
              <a:rPr lang="en-US" sz="1600" i="1" dirty="0" err="1"/>
              <a:t>Chimica</a:t>
            </a:r>
            <a:r>
              <a:rPr lang="en-US" sz="1600" i="1" dirty="0"/>
              <a:t> </a:t>
            </a:r>
            <a:r>
              <a:rPr lang="en-US" sz="1600" i="1" dirty="0" err="1"/>
              <a:t>Generale</a:t>
            </a:r>
            <a:r>
              <a:rPr lang="en-US" sz="1600" i="1" dirty="0"/>
              <a:t> e </a:t>
            </a:r>
            <a:r>
              <a:rPr lang="en-US" sz="1600" i="1" dirty="0" err="1"/>
              <a:t>Inorganica</a:t>
            </a:r>
            <a:r>
              <a:rPr lang="en-US" sz="1600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138011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334293" y="1426369"/>
            <a:ext cx="6475413" cy="4005262"/>
          </a:xfrm>
          <a:prstGeom prst="roundRect">
            <a:avLst/>
          </a:prstGeom>
          <a:ln w="28575">
            <a:solidFill>
              <a:schemeClr val="tx1"/>
            </a:solidFill>
          </a:ln>
        </p:spPr>
        <p:txBody>
          <a:bodyPr anchor="ctr">
            <a:spAutoFit/>
          </a:bodyPr>
          <a:lstStyle/>
          <a:p>
            <a:pPr marL="457200" indent="-457200" eaLnBrk="0" hangingPunct="0">
              <a:spcAft>
                <a:spcPts val="1000"/>
              </a:spcAft>
              <a:buFont typeface="Arial" charset="0"/>
              <a:buAutoNum type="arabicPeriod"/>
            </a:pPr>
            <a:r>
              <a:rPr lang="en-US" sz="2000"/>
              <a:t>Scrivere un’equazione bilanciata.</a:t>
            </a:r>
          </a:p>
          <a:p>
            <a:pPr marL="457200" indent="-457200" eaLnBrk="0" hangingPunct="0">
              <a:spcAft>
                <a:spcPts val="1000"/>
              </a:spcAft>
              <a:buFont typeface="Arial" charset="0"/>
              <a:buAutoNum type="arabicPeriod"/>
            </a:pPr>
            <a:r>
              <a:rPr lang="en-US" sz="2000"/>
              <a:t>Scrivere l’espressione di </a:t>
            </a:r>
            <a:r>
              <a:rPr lang="en-US" sz="2000" i="1"/>
              <a:t>K</a:t>
            </a:r>
            <a:r>
              <a:rPr lang="en-US" sz="2000" baseline="-25000"/>
              <a:t>a</a:t>
            </a:r>
            <a:r>
              <a:rPr lang="en-US" sz="2000"/>
              <a:t>.</a:t>
            </a:r>
          </a:p>
          <a:p>
            <a:pPr marL="457200" indent="-457200" eaLnBrk="0" hangingPunct="0">
              <a:spcAft>
                <a:spcPts val="1000"/>
              </a:spcAft>
              <a:buFont typeface="Arial" charset="0"/>
              <a:buAutoNum type="arabicPeriod"/>
            </a:pPr>
            <a:r>
              <a:rPr lang="en-US" sz="2000"/>
              <a:t>Definire </a:t>
            </a:r>
            <a:r>
              <a:rPr lang="en-US" sz="2000" i="1"/>
              <a:t>x</a:t>
            </a:r>
            <a:r>
              <a:rPr lang="en-US" sz="2000"/>
              <a:t> come la variazione di concentrazione che avviene durante la reazione.</a:t>
            </a:r>
          </a:p>
          <a:p>
            <a:pPr marL="457200" indent="-457200" eaLnBrk="0" hangingPunct="0">
              <a:spcAft>
                <a:spcPts val="1000"/>
              </a:spcAft>
              <a:buFont typeface="Arial" charset="0"/>
              <a:buAutoNum type="arabicPeriod"/>
            </a:pPr>
            <a:r>
              <a:rPr lang="en-US" sz="2000"/>
              <a:t>Costruire una tabella di reazione in base a </a:t>
            </a:r>
            <a:r>
              <a:rPr lang="en-US" sz="2000" i="1"/>
              <a:t>x</a:t>
            </a:r>
            <a:r>
              <a:rPr lang="en-US" sz="2000"/>
              <a:t>.</a:t>
            </a:r>
          </a:p>
          <a:p>
            <a:pPr marL="457200" indent="-457200" eaLnBrk="0" hangingPunct="0">
              <a:spcAft>
                <a:spcPts val="1000"/>
              </a:spcAft>
              <a:buFont typeface="Arial" charset="0"/>
              <a:buAutoNum type="arabicPeriod"/>
            </a:pPr>
            <a:r>
              <a:rPr lang="en-US" sz="2000"/>
              <a:t>Formulare ipotesi che semplifichino i calcoli.</a:t>
            </a:r>
          </a:p>
          <a:p>
            <a:pPr marL="457200" indent="-457200" eaLnBrk="0" hangingPunct="0">
              <a:spcAft>
                <a:spcPts val="1000"/>
              </a:spcAft>
              <a:buFont typeface="Arial" charset="0"/>
              <a:buAutoNum type="arabicPeriod"/>
            </a:pPr>
            <a:r>
              <a:rPr lang="en-US" sz="2000"/>
              <a:t>Sostituire i valori nell’espressione per </a:t>
            </a:r>
            <a:r>
              <a:rPr lang="en-US" sz="2000" i="1"/>
              <a:t>K</a:t>
            </a:r>
            <a:r>
              <a:rPr lang="en-US" sz="2000" baseline="-25000"/>
              <a:t>a</a:t>
            </a:r>
            <a:r>
              <a:rPr lang="en-US" sz="2000"/>
              <a:t> e risolvere rispetto a </a:t>
            </a:r>
            <a:r>
              <a:rPr lang="en-US" sz="2000" i="1"/>
              <a:t>x</a:t>
            </a:r>
            <a:r>
              <a:rPr lang="en-US" sz="2000"/>
              <a:t>.</a:t>
            </a:r>
          </a:p>
          <a:p>
            <a:pPr marL="457200" indent="-457200" eaLnBrk="0" hangingPunct="0">
              <a:spcAft>
                <a:spcPts val="1000"/>
              </a:spcAft>
              <a:buFont typeface="Arial" charset="0"/>
              <a:buAutoNum type="arabicPeriod"/>
            </a:pPr>
            <a:r>
              <a:rPr lang="en-US" sz="2000"/>
              <a:t>Verificare che le ipotesi siano giustificate.</a:t>
            </a:r>
            <a:endParaRPr lang="en-US" sz="2000" b="1" i="1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05996C46-8D3B-457B-A27B-2B4BC2790DB4}"/>
              </a:ext>
            </a:extLst>
          </p:cNvPr>
          <p:cNvSpPr/>
          <p:nvPr/>
        </p:nvSpPr>
        <p:spPr>
          <a:xfrm>
            <a:off x="1295400" y="430510"/>
            <a:ext cx="685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i="1" dirty="0" err="1"/>
              <a:t>Equilibri</a:t>
            </a:r>
            <a:r>
              <a:rPr lang="en-US" i="1" dirty="0"/>
              <a:t> in </a:t>
            </a:r>
            <a:r>
              <a:rPr lang="en-US" i="1" dirty="0" err="1"/>
              <a:t>soluzione</a:t>
            </a:r>
            <a:r>
              <a:rPr lang="en-US" i="1" dirty="0"/>
              <a:t> di </a:t>
            </a:r>
            <a:r>
              <a:rPr lang="en-US" i="1" dirty="0" err="1"/>
              <a:t>acidi</a:t>
            </a:r>
            <a:r>
              <a:rPr lang="en-US" i="1" dirty="0"/>
              <a:t>(</a:t>
            </a:r>
            <a:r>
              <a:rPr lang="en-US" i="1" dirty="0" err="1"/>
              <a:t>basi</a:t>
            </a:r>
            <a:r>
              <a:rPr lang="en-US" i="1" dirty="0"/>
              <a:t>) </a:t>
            </a:r>
            <a:r>
              <a:rPr lang="en-US" i="1" dirty="0" err="1"/>
              <a:t>forti</a:t>
            </a:r>
            <a:r>
              <a:rPr lang="en-US" i="1" dirty="0"/>
              <a:t> e </a:t>
            </a:r>
            <a:r>
              <a:rPr lang="en-US" i="1" dirty="0" err="1"/>
              <a:t>deboli</a:t>
            </a:r>
            <a:endParaRPr lang="en-US" i="1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2"/>
          <p:cNvSpPr txBox="1">
            <a:spLocks noChangeArrowheads="1"/>
          </p:cNvSpPr>
          <p:nvPr/>
        </p:nvSpPr>
        <p:spPr bwMode="auto">
          <a:xfrm>
            <a:off x="2284737" y="457917"/>
            <a:ext cx="3876675" cy="46166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i="1" dirty="0" err="1">
                <a:solidFill>
                  <a:schemeClr val="tx1"/>
                </a:solidFill>
              </a:rPr>
              <a:t>Acidi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forti</a:t>
            </a:r>
            <a:r>
              <a:rPr lang="en-US" i="1" dirty="0">
                <a:solidFill>
                  <a:schemeClr val="tx1"/>
                </a:solidFill>
              </a:rPr>
              <a:t> e </a:t>
            </a:r>
            <a:r>
              <a:rPr lang="en-US" i="1" dirty="0" err="1">
                <a:solidFill>
                  <a:schemeClr val="tx1"/>
                </a:solidFill>
              </a:rPr>
              <a:t>acidi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deboli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29768" y="1247981"/>
            <a:ext cx="8284464" cy="4581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normAutofit/>
          </a:bodyPr>
          <a:lstStyle/>
          <a:p>
            <a:pPr marL="342900" indent="-342900" algn="ctr" eaLnBrk="0" hangingPunct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Un </a:t>
            </a:r>
            <a:r>
              <a:rPr lang="en-US" sz="2000" dirty="0" err="1"/>
              <a:t>acido</a:t>
            </a:r>
            <a:r>
              <a:rPr lang="en-US" sz="2000" dirty="0"/>
              <a:t> </a:t>
            </a:r>
            <a:r>
              <a:rPr lang="en-US" sz="2000" b="1" i="1" dirty="0"/>
              <a:t>forte </a:t>
            </a:r>
            <a:r>
              <a:rPr lang="en-US" sz="2000" dirty="0"/>
              <a:t>in </a:t>
            </a:r>
            <a:r>
              <a:rPr lang="en-US" sz="2000" dirty="0" err="1"/>
              <a:t>acqua</a:t>
            </a:r>
            <a:r>
              <a:rPr lang="en-US" sz="2000" dirty="0"/>
              <a:t> </a:t>
            </a:r>
            <a:r>
              <a:rPr lang="en-US" sz="2000" dirty="0" err="1"/>
              <a:t>si</a:t>
            </a:r>
            <a:r>
              <a:rPr lang="en-US" sz="2000" dirty="0"/>
              <a:t> </a:t>
            </a:r>
            <a:r>
              <a:rPr lang="en-US" sz="2000" dirty="0" err="1"/>
              <a:t>dissocia</a:t>
            </a:r>
            <a:r>
              <a:rPr lang="en-US" sz="2000" dirty="0"/>
              <a:t> </a:t>
            </a:r>
            <a:r>
              <a:rPr lang="en-US" sz="2000" b="1" i="1" dirty="0" err="1"/>
              <a:t>completamente</a:t>
            </a:r>
            <a:r>
              <a:rPr lang="en-US" sz="2000" b="1" i="1" dirty="0"/>
              <a:t> </a:t>
            </a:r>
            <a:r>
              <a:rPr lang="en-US" sz="2000" dirty="0"/>
              <a:t>in </a:t>
            </a:r>
            <a:r>
              <a:rPr lang="en-US" sz="2000" dirty="0" err="1"/>
              <a:t>ioni</a:t>
            </a:r>
            <a:r>
              <a:rPr lang="en-US" sz="2000" dirty="0"/>
              <a:t>: </a:t>
            </a:r>
          </a:p>
          <a:p>
            <a:pPr algn="ctr" eaLnBrk="0" hangingPunct="0">
              <a:spcBef>
                <a:spcPts val="600"/>
              </a:spcBef>
            </a:pPr>
            <a:r>
              <a:rPr lang="en-US" sz="2000" dirty="0"/>
              <a:t>HA(</a:t>
            </a:r>
            <a:r>
              <a:rPr lang="en-US" sz="2000" i="1" dirty="0"/>
              <a:t>g</a:t>
            </a:r>
            <a:r>
              <a:rPr lang="en-US" sz="2000" dirty="0"/>
              <a:t> or </a:t>
            </a:r>
            <a:r>
              <a:rPr lang="en-US" sz="2000" i="1" dirty="0"/>
              <a:t>l</a:t>
            </a:r>
            <a:r>
              <a:rPr lang="en-US" sz="2000" dirty="0"/>
              <a:t>) + H</a:t>
            </a:r>
            <a:r>
              <a:rPr lang="en-US" sz="2000" baseline="-25000" dirty="0"/>
              <a:t>2</a:t>
            </a:r>
            <a:r>
              <a:rPr lang="en-US" sz="2000" dirty="0"/>
              <a:t>O(</a:t>
            </a:r>
            <a:r>
              <a:rPr lang="en-US" sz="2000" i="1" dirty="0"/>
              <a:t>l</a:t>
            </a:r>
            <a:r>
              <a:rPr lang="en-US" sz="2000" dirty="0"/>
              <a:t>) → H</a:t>
            </a:r>
            <a:r>
              <a:rPr lang="en-US" sz="2000" baseline="-25000" dirty="0"/>
              <a:t>3</a:t>
            </a:r>
            <a:r>
              <a:rPr lang="en-US" sz="2000" dirty="0"/>
              <a:t>O</a:t>
            </a:r>
            <a:r>
              <a:rPr lang="en-US" sz="2000" baseline="30000" dirty="0"/>
              <a:t>+</a:t>
            </a:r>
            <a:r>
              <a:rPr lang="en-US" sz="2000" dirty="0"/>
              <a:t>(</a:t>
            </a:r>
            <a:r>
              <a:rPr lang="en-US" sz="2000" i="1" dirty="0" err="1"/>
              <a:t>aq</a:t>
            </a:r>
            <a:r>
              <a:rPr lang="en-US" sz="2000" dirty="0"/>
              <a:t>) + A</a:t>
            </a:r>
            <a:r>
              <a:rPr lang="en-US" sz="2000" baseline="30000" dirty="0"/>
              <a:t>-</a:t>
            </a:r>
            <a:r>
              <a:rPr lang="en-US" sz="2000" dirty="0"/>
              <a:t>(</a:t>
            </a:r>
            <a:r>
              <a:rPr lang="en-US" sz="2000" i="1" dirty="0" err="1"/>
              <a:t>aq</a:t>
            </a:r>
            <a:r>
              <a:rPr lang="en-US" sz="2000" dirty="0"/>
              <a:t>)</a:t>
            </a:r>
          </a:p>
          <a:p>
            <a:pPr marL="342900" indent="-342900" algn="ctr" eaLnBrk="0" hangingPunct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Un </a:t>
            </a:r>
            <a:r>
              <a:rPr lang="en-US" sz="2000" dirty="0" err="1"/>
              <a:t>acido</a:t>
            </a:r>
            <a:r>
              <a:rPr lang="en-US" sz="2000" dirty="0"/>
              <a:t> </a:t>
            </a:r>
            <a:r>
              <a:rPr lang="en-US" sz="2000" b="1" i="1" dirty="0" err="1"/>
              <a:t>debole</a:t>
            </a:r>
            <a:r>
              <a:rPr lang="en-US" sz="2000" b="1" i="1" dirty="0"/>
              <a:t> </a:t>
            </a:r>
            <a:r>
              <a:rPr lang="en-US" sz="2000" dirty="0"/>
              <a:t>in </a:t>
            </a:r>
            <a:r>
              <a:rPr lang="en-US" sz="2000" dirty="0" err="1"/>
              <a:t>acqua</a:t>
            </a:r>
            <a:r>
              <a:rPr lang="en-US" sz="2000" dirty="0"/>
              <a:t> </a:t>
            </a:r>
            <a:r>
              <a:rPr lang="en-US" sz="2000" dirty="0" err="1"/>
              <a:t>si</a:t>
            </a:r>
            <a:r>
              <a:rPr lang="en-US" sz="2000" dirty="0"/>
              <a:t> </a:t>
            </a:r>
            <a:r>
              <a:rPr lang="en-US" sz="2000" dirty="0" err="1"/>
              <a:t>dissocia</a:t>
            </a:r>
            <a:r>
              <a:rPr lang="en-US" sz="2000" dirty="0"/>
              <a:t> </a:t>
            </a:r>
            <a:r>
              <a:rPr lang="en-US" sz="2000" b="1" i="1" dirty="0" err="1"/>
              <a:t>parzialmente</a:t>
            </a:r>
            <a:r>
              <a:rPr lang="en-US" sz="2000" b="1" i="1" dirty="0"/>
              <a:t> </a:t>
            </a:r>
            <a:r>
              <a:rPr lang="en-US" sz="2000" dirty="0"/>
              <a:t>in </a:t>
            </a:r>
            <a:r>
              <a:rPr lang="en-US" sz="2000" dirty="0" err="1"/>
              <a:t>ioni</a:t>
            </a:r>
            <a:r>
              <a:rPr lang="en-US" sz="2000" b="1" dirty="0"/>
              <a:t>:</a:t>
            </a:r>
          </a:p>
          <a:p>
            <a:pPr algn="ctr" eaLnBrk="0" hangingPunct="0">
              <a:spcBef>
                <a:spcPts val="600"/>
              </a:spcBef>
            </a:pPr>
            <a:r>
              <a:rPr lang="en-US" sz="2000" dirty="0">
                <a:solidFill>
                  <a:srgbClr val="000000"/>
                </a:solidFill>
              </a:rPr>
              <a:t>HA(</a:t>
            </a:r>
            <a:r>
              <a:rPr lang="en-US" sz="2000" i="1" dirty="0" err="1">
                <a:solidFill>
                  <a:srgbClr val="000000"/>
                </a:solidFill>
              </a:rPr>
              <a:t>aq</a:t>
            </a:r>
            <a:r>
              <a:rPr lang="en-US" sz="2000" dirty="0">
                <a:solidFill>
                  <a:srgbClr val="000000"/>
                </a:solidFill>
              </a:rPr>
              <a:t>) + H</a:t>
            </a:r>
            <a:r>
              <a:rPr lang="en-US" sz="2000" baseline="-25000" dirty="0">
                <a:solidFill>
                  <a:srgbClr val="000000"/>
                </a:solidFill>
              </a:rPr>
              <a:t>2</a:t>
            </a:r>
            <a:r>
              <a:rPr lang="en-US" sz="2000" dirty="0">
                <a:solidFill>
                  <a:srgbClr val="000000"/>
                </a:solidFill>
              </a:rPr>
              <a:t>O(</a:t>
            </a:r>
            <a:r>
              <a:rPr lang="en-US" sz="2000" i="1" dirty="0">
                <a:solidFill>
                  <a:srgbClr val="000000"/>
                </a:solidFill>
              </a:rPr>
              <a:t>l</a:t>
            </a:r>
            <a:r>
              <a:rPr lang="en-US" sz="2000" dirty="0">
                <a:solidFill>
                  <a:srgbClr val="000000"/>
                </a:solidFill>
              </a:rPr>
              <a:t>)       H</a:t>
            </a:r>
            <a:r>
              <a:rPr lang="en-US" sz="2000" baseline="-25000" dirty="0">
                <a:solidFill>
                  <a:srgbClr val="000000"/>
                </a:solidFill>
              </a:rPr>
              <a:t>3</a:t>
            </a:r>
            <a:r>
              <a:rPr lang="en-US" sz="2000" dirty="0">
                <a:solidFill>
                  <a:srgbClr val="000000"/>
                </a:solidFill>
              </a:rPr>
              <a:t>O</a:t>
            </a:r>
            <a:r>
              <a:rPr lang="en-US" sz="2000" baseline="30000" dirty="0">
                <a:solidFill>
                  <a:srgbClr val="000000"/>
                </a:solidFill>
              </a:rPr>
              <a:t>+</a:t>
            </a:r>
            <a:r>
              <a:rPr lang="en-US" sz="2000" dirty="0">
                <a:solidFill>
                  <a:srgbClr val="000000"/>
                </a:solidFill>
              </a:rPr>
              <a:t>(</a:t>
            </a:r>
            <a:r>
              <a:rPr lang="en-US" sz="2000" i="1" dirty="0" err="1">
                <a:solidFill>
                  <a:srgbClr val="000000"/>
                </a:solidFill>
              </a:rPr>
              <a:t>aq</a:t>
            </a:r>
            <a:r>
              <a:rPr lang="en-US" sz="2000" dirty="0">
                <a:solidFill>
                  <a:srgbClr val="000000"/>
                </a:solidFill>
              </a:rPr>
              <a:t>) + A</a:t>
            </a:r>
            <a:r>
              <a:rPr lang="en-US" sz="2000" baseline="30000" dirty="0">
                <a:solidFill>
                  <a:srgbClr val="000000"/>
                </a:solidFill>
              </a:rPr>
              <a:t>-</a:t>
            </a:r>
            <a:r>
              <a:rPr lang="en-US" sz="2000" dirty="0">
                <a:solidFill>
                  <a:srgbClr val="000000"/>
                </a:solidFill>
              </a:rPr>
              <a:t>(</a:t>
            </a:r>
            <a:r>
              <a:rPr lang="en-US" sz="2000" i="1" dirty="0" err="1">
                <a:solidFill>
                  <a:srgbClr val="000000"/>
                </a:solidFill>
              </a:rPr>
              <a:t>aq</a:t>
            </a:r>
            <a:r>
              <a:rPr lang="en-US" sz="2000" dirty="0">
                <a:solidFill>
                  <a:srgbClr val="000000"/>
                </a:solidFill>
              </a:rPr>
              <a:t>)</a:t>
            </a:r>
          </a:p>
          <a:p>
            <a:pPr algn="ctr" eaLnBrk="0" hangingPunct="0">
              <a:spcBef>
                <a:spcPts val="600"/>
              </a:spcBef>
            </a:pPr>
            <a:endParaRPr lang="en-US" b="1" dirty="0">
              <a:solidFill>
                <a:srgbClr val="000000"/>
              </a:solidFill>
            </a:endParaRPr>
          </a:p>
          <a:p>
            <a:pPr algn="ctr" eaLnBrk="0" hangingPunct="0">
              <a:spcBef>
                <a:spcPts val="600"/>
              </a:spcBef>
            </a:pPr>
            <a:endParaRPr lang="en-US" dirty="0"/>
          </a:p>
          <a:p>
            <a:pPr algn="ctr" eaLnBrk="0" hangingPunct="0">
              <a:spcBef>
                <a:spcPts val="600"/>
              </a:spcBef>
            </a:pPr>
            <a:endParaRPr lang="en-US" dirty="0"/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7801D6D1-4E37-411B-AC09-DC16E9C43A9F}"/>
              </a:ext>
            </a:extLst>
          </p:cNvPr>
          <p:cNvGrpSpPr>
            <a:grpSpLocks/>
          </p:cNvGrpSpPr>
          <p:nvPr/>
        </p:nvGrpSpPr>
        <p:grpSpPr bwMode="auto">
          <a:xfrm>
            <a:off x="3186906" y="3339063"/>
            <a:ext cx="2518199" cy="908050"/>
            <a:chOff x="609600" y="5110862"/>
            <a:chExt cx="2518582" cy="907941"/>
          </a:xfrm>
        </p:grpSpPr>
        <p:grpSp>
          <p:nvGrpSpPr>
            <p:cNvPr id="17" name="Group 15">
              <a:extLst>
                <a:ext uri="{FF2B5EF4-FFF2-40B4-BE49-F238E27FC236}">
                  <a16:creationId xmlns:a16="http://schemas.microsoft.com/office/drawing/2014/main" id="{83F91AC4-DF94-42B8-A6DE-572E7A20B6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00200" y="5110862"/>
              <a:ext cx="1527982" cy="907941"/>
              <a:chOff x="1600200" y="5105400"/>
              <a:chExt cx="1527982" cy="907941"/>
            </a:xfrm>
          </p:grpSpPr>
          <p:sp>
            <p:nvSpPr>
              <p:cNvPr id="20" name="TextBox 9">
                <a:extLst>
                  <a:ext uri="{FF2B5EF4-FFF2-40B4-BE49-F238E27FC236}">
                    <a16:creationId xmlns:a16="http://schemas.microsoft.com/office/drawing/2014/main" id="{E677D357-42BD-4EE2-A0E0-DFC465C810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00200" y="5105400"/>
                <a:ext cx="1527982" cy="907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ts val="600"/>
                  </a:spcBef>
                </a:pPr>
                <a:r>
                  <a:rPr lang="en-US" dirty="0"/>
                  <a:t>[H</a:t>
                </a:r>
                <a:r>
                  <a:rPr lang="en-US" baseline="-25000" dirty="0"/>
                  <a:t>3</a:t>
                </a:r>
                <a:r>
                  <a:rPr lang="en-US" dirty="0"/>
                  <a:t>O</a:t>
                </a:r>
                <a:r>
                  <a:rPr lang="en-US" baseline="30000" dirty="0"/>
                  <a:t>+</a:t>
                </a:r>
                <a:r>
                  <a:rPr lang="en-US" dirty="0"/>
                  <a:t>][A</a:t>
                </a:r>
                <a:r>
                  <a:rPr lang="en-US" baseline="30000" dirty="0"/>
                  <a:t>-</a:t>
                </a:r>
                <a:r>
                  <a:rPr lang="en-US" dirty="0"/>
                  <a:t>]</a:t>
                </a:r>
              </a:p>
              <a:p>
                <a:pPr eaLnBrk="0" hangingPunct="0">
                  <a:spcBef>
                    <a:spcPts val="600"/>
                  </a:spcBef>
                </a:pPr>
                <a:r>
                  <a:rPr lang="en-US" dirty="0"/>
                  <a:t>   [HA]</a:t>
                </a:r>
              </a:p>
            </p:txBody>
          </p:sp>
          <p:cxnSp>
            <p:nvCxnSpPr>
              <p:cNvPr id="21" name="Straight Connector 11">
                <a:extLst>
                  <a:ext uri="{FF2B5EF4-FFF2-40B4-BE49-F238E27FC236}">
                    <a16:creationId xmlns:a16="http://schemas.microsoft.com/office/drawing/2014/main" id="{83CF59D7-E805-4EFE-B341-FB504D0C0F0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600200" y="5562600"/>
                <a:ext cx="1412240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18" name="TextBox 13">
              <a:extLst>
                <a:ext uri="{FF2B5EF4-FFF2-40B4-BE49-F238E27FC236}">
                  <a16:creationId xmlns:a16="http://schemas.microsoft.com/office/drawing/2014/main" id="{9657FE8D-A885-4FFE-9696-0C94202243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9600" y="5334000"/>
              <a:ext cx="768276" cy="4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i="1" dirty="0"/>
                <a:t>K</a:t>
              </a:r>
              <a:r>
                <a:rPr lang="en-US" i="1" baseline="-25000" dirty="0"/>
                <a:t>a</a:t>
              </a:r>
              <a:r>
                <a:rPr lang="en-US" i="1" dirty="0"/>
                <a:t> =</a:t>
              </a:r>
            </a:p>
          </p:txBody>
        </p: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9BF48459-7175-43A8-9405-3C163F36B132}"/>
              </a:ext>
            </a:extLst>
          </p:cNvPr>
          <p:cNvGrpSpPr/>
          <p:nvPr/>
        </p:nvGrpSpPr>
        <p:grpSpPr>
          <a:xfrm>
            <a:off x="506784" y="4669646"/>
            <a:ext cx="8130431" cy="401400"/>
            <a:chOff x="1120511" y="465937"/>
            <a:chExt cx="8130431" cy="401400"/>
          </a:xfrm>
        </p:grpSpPr>
        <p:sp>
          <p:nvSpPr>
            <p:cNvPr id="11" name="TextBox 3">
              <a:extLst>
                <a:ext uri="{FF2B5EF4-FFF2-40B4-BE49-F238E27FC236}">
                  <a16:creationId xmlns:a16="http://schemas.microsoft.com/office/drawing/2014/main" id="{2148E37D-29C1-420C-A3FD-AA0F6885EA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0511" y="465937"/>
              <a:ext cx="51054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dirty="0"/>
                <a:t>2H</a:t>
              </a:r>
              <a:r>
                <a:rPr lang="en-US" sz="2000" baseline="-25000" dirty="0"/>
                <a:t>2</a:t>
              </a:r>
              <a:r>
                <a:rPr lang="en-US" sz="2000" dirty="0"/>
                <a:t>O (</a:t>
              </a:r>
              <a:r>
                <a:rPr lang="en-US" sz="2000" i="1" dirty="0"/>
                <a:t>l</a:t>
              </a:r>
              <a:r>
                <a:rPr lang="en-US" sz="2000" dirty="0"/>
                <a:t>) </a:t>
              </a:r>
              <a:r>
                <a:rPr lang="en-US" sz="2000" dirty="0">
                  <a:sym typeface="Wingdings 3" panose="05040102010807070707" pitchFamily="18" charset="2"/>
                </a:rPr>
                <a:t></a:t>
              </a:r>
              <a:r>
                <a:rPr lang="en-US" sz="2000" dirty="0"/>
                <a:t> H</a:t>
              </a:r>
              <a:r>
                <a:rPr lang="en-US" sz="2000" baseline="-25000" dirty="0"/>
                <a:t>3</a:t>
              </a:r>
              <a:r>
                <a:rPr lang="en-US" sz="2000" dirty="0"/>
                <a:t>O</a:t>
              </a:r>
              <a:r>
                <a:rPr lang="en-US" sz="2000" baseline="30000" dirty="0"/>
                <a:t>+</a:t>
              </a:r>
              <a:r>
                <a:rPr lang="en-US" sz="2000" dirty="0"/>
                <a:t> </a:t>
              </a:r>
              <a:r>
                <a:rPr lang="en-US" sz="2000" i="1" dirty="0"/>
                <a:t>(</a:t>
              </a:r>
              <a:r>
                <a:rPr lang="en-US" sz="2000" i="1" dirty="0" err="1"/>
                <a:t>aq</a:t>
              </a:r>
              <a:r>
                <a:rPr lang="en-US" sz="2000" dirty="0"/>
                <a:t>) </a:t>
              </a:r>
              <a:r>
                <a:rPr lang="en-US" sz="2000" i="1" dirty="0"/>
                <a:t>+</a:t>
              </a:r>
              <a:r>
                <a:rPr lang="en-US" sz="2000" dirty="0"/>
                <a:t> OH</a:t>
              </a:r>
              <a:r>
                <a:rPr lang="en-US" sz="2000" baseline="30000" dirty="0"/>
                <a:t>-</a:t>
              </a:r>
              <a:r>
                <a:rPr lang="en-US" sz="2000" dirty="0"/>
                <a:t> (</a:t>
              </a:r>
              <a:r>
                <a:rPr lang="en-US" sz="2000" i="1" dirty="0" err="1"/>
                <a:t>aq</a:t>
              </a:r>
              <a:r>
                <a:rPr lang="en-US" sz="2000" dirty="0"/>
                <a:t>)  </a:t>
              </a:r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FB81EE35-29B9-41DD-BD58-B4893FD32790}"/>
                </a:ext>
              </a:extLst>
            </p:cNvPr>
            <p:cNvSpPr/>
            <p:nvPr/>
          </p:nvSpPr>
          <p:spPr>
            <a:xfrm>
              <a:off x="5871491" y="467227"/>
              <a:ext cx="337945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i="1" dirty="0"/>
                <a:t>K</a:t>
              </a:r>
              <a:r>
                <a:rPr lang="en-US" sz="2000" baseline="-25000" dirty="0"/>
                <a:t>w</a:t>
              </a:r>
              <a:r>
                <a:rPr lang="en-US" sz="2000" dirty="0"/>
                <a:t> = [H</a:t>
              </a:r>
              <a:r>
                <a:rPr lang="en-US" sz="2000" baseline="-25000" dirty="0"/>
                <a:t>3</a:t>
              </a:r>
              <a:r>
                <a:rPr lang="en-US" sz="2000" dirty="0"/>
                <a:t>O</a:t>
              </a:r>
              <a:r>
                <a:rPr lang="en-US" sz="2000" baseline="30000" dirty="0"/>
                <a:t>+</a:t>
              </a:r>
              <a:r>
                <a:rPr lang="en-US" sz="2000" dirty="0"/>
                <a:t>][OH</a:t>
              </a:r>
              <a:r>
                <a:rPr lang="en-US" sz="2000" baseline="30000" dirty="0"/>
                <a:t>-</a:t>
              </a:r>
              <a:r>
                <a:rPr lang="en-US" sz="2000" dirty="0"/>
                <a:t>] = 1,0x10</a:t>
              </a:r>
              <a:r>
                <a:rPr lang="en-US" sz="2000" baseline="30000" dirty="0"/>
                <a:t>-14</a:t>
              </a:r>
              <a:endParaRPr lang="it-IT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081364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61315" y="1546144"/>
            <a:ext cx="8485505" cy="1611789"/>
          </a:xfrm>
          <a:prstGeom prst="roundRect">
            <a:avLst/>
          </a:prstGeom>
          <a:ln w="28575"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 eaLnBrk="0" hangingPunct="0">
              <a:spcBef>
                <a:spcPts val="1000"/>
              </a:spcBef>
              <a:defRPr/>
            </a:pPr>
            <a:r>
              <a:rPr lang="it-IT" sz="1800" b="1" i="1" dirty="0">
                <a:ea typeface="ＭＳ Ｐゴシック" charset="0"/>
                <a:cs typeface="+mn-cs"/>
              </a:rPr>
              <a:t>Il sistema di notazione</a:t>
            </a:r>
            <a:endParaRPr lang="en-US" sz="1800" dirty="0">
              <a:ea typeface="ＭＳ Ｐゴシック" charset="0"/>
              <a:cs typeface="+mn-cs"/>
            </a:endParaRPr>
          </a:p>
          <a:p>
            <a:pPr eaLnBrk="0" hangingPunct="0">
              <a:spcBef>
                <a:spcPts val="1000"/>
              </a:spcBef>
              <a:buFont typeface="Arial" pitchFamily="34" charset="0"/>
              <a:buChar char="•"/>
              <a:defRPr/>
            </a:pPr>
            <a:r>
              <a:rPr lang="en-US" sz="1800" b="1" dirty="0">
                <a:ea typeface="ＭＳ Ｐゴシック" charset="0"/>
                <a:cs typeface="+mn-cs"/>
              </a:rPr>
              <a:t>  </a:t>
            </a:r>
            <a:r>
              <a:rPr lang="en-US" sz="1800" dirty="0">
                <a:ea typeface="ＭＳ Ｐゴシック" charset="0"/>
                <a:cs typeface="+mn-cs"/>
              </a:rPr>
              <a:t>le </a:t>
            </a:r>
            <a:r>
              <a:rPr lang="en-US" sz="1800" dirty="0" err="1">
                <a:ea typeface="ＭＳ Ｐゴシック" charset="0"/>
                <a:cs typeface="+mn-cs"/>
              </a:rPr>
              <a:t>concentrazioni</a:t>
            </a:r>
            <a:r>
              <a:rPr lang="en-US" sz="1800" dirty="0">
                <a:ea typeface="ＭＳ Ｐゴシック" charset="0"/>
                <a:cs typeface="+mn-cs"/>
              </a:rPr>
              <a:t> </a:t>
            </a:r>
            <a:r>
              <a:rPr lang="en-US" sz="1800" dirty="0" err="1">
                <a:ea typeface="ＭＳ Ｐゴシック" charset="0"/>
                <a:cs typeface="+mn-cs"/>
              </a:rPr>
              <a:t>molari</a:t>
            </a:r>
            <a:r>
              <a:rPr lang="en-US" sz="1800" dirty="0">
                <a:ea typeface="ＭＳ Ｐゴシック" charset="0"/>
                <a:cs typeface="+mn-cs"/>
              </a:rPr>
              <a:t> </a:t>
            </a:r>
            <a:r>
              <a:rPr lang="en-US" sz="1800" dirty="0" err="1">
                <a:ea typeface="ＭＳ Ｐゴシック" charset="0"/>
                <a:cs typeface="+mn-cs"/>
              </a:rPr>
              <a:t>si</a:t>
            </a:r>
            <a:r>
              <a:rPr lang="en-US" sz="1800" dirty="0">
                <a:ea typeface="ＭＳ Ｐゴシック" charset="0"/>
                <a:cs typeface="+mn-cs"/>
              </a:rPr>
              <a:t> </a:t>
            </a:r>
            <a:r>
              <a:rPr lang="en-US" sz="1800" dirty="0" err="1">
                <a:ea typeface="ＭＳ Ｐゴシック" charset="0"/>
                <a:cs typeface="+mn-cs"/>
              </a:rPr>
              <a:t>indicano</a:t>
            </a:r>
            <a:r>
              <a:rPr lang="en-US" sz="1800" dirty="0">
                <a:ea typeface="ＭＳ Ｐゴシック" charset="0"/>
                <a:cs typeface="+mn-cs"/>
              </a:rPr>
              <a:t> con [ ].</a:t>
            </a:r>
          </a:p>
          <a:p>
            <a:pPr marL="230188" indent="-230188" eaLnBrk="0" hangingPunct="0">
              <a:spcBef>
                <a:spcPts val="1000"/>
              </a:spcBef>
              <a:buFont typeface="Arial" pitchFamily="34" charset="0"/>
              <a:buChar char="•"/>
              <a:defRPr/>
            </a:pPr>
            <a:r>
              <a:rPr lang="en-US" sz="1800" dirty="0">
                <a:ea typeface="ＭＳ Ｐゴシック" charset="0"/>
                <a:cs typeface="+mn-cs"/>
              </a:rPr>
              <a:t> le </a:t>
            </a:r>
            <a:r>
              <a:rPr lang="en-US" sz="1800" dirty="0" err="1">
                <a:ea typeface="ＭＳ Ｐゴシック" charset="0"/>
                <a:cs typeface="+mn-cs"/>
              </a:rPr>
              <a:t>parentesi</a:t>
            </a:r>
            <a:r>
              <a:rPr lang="en-US" sz="1800" dirty="0">
                <a:ea typeface="ＭＳ Ｐゴシック" charset="0"/>
                <a:cs typeface="+mn-cs"/>
              </a:rPr>
              <a:t> </a:t>
            </a:r>
            <a:r>
              <a:rPr lang="en-US" sz="1800" dirty="0" err="1">
                <a:ea typeface="ＭＳ Ｐゴシック" charset="0"/>
                <a:cs typeface="+mn-cs"/>
              </a:rPr>
              <a:t>quadre</a:t>
            </a:r>
            <a:r>
              <a:rPr lang="en-US" sz="1800" dirty="0">
                <a:ea typeface="ＭＳ Ｐゴシック" charset="0"/>
                <a:cs typeface="+mn-cs"/>
              </a:rPr>
              <a:t> </a:t>
            </a:r>
            <a:r>
              <a:rPr lang="en-US" sz="1800" b="1" i="1" dirty="0" err="1">
                <a:ea typeface="ＭＳ Ｐゴシック" charset="0"/>
                <a:cs typeface="+mn-cs"/>
              </a:rPr>
              <a:t>senza</a:t>
            </a:r>
            <a:r>
              <a:rPr lang="en-US" sz="1800" b="1" i="1" dirty="0">
                <a:ea typeface="ＭＳ Ｐゴシック" charset="0"/>
                <a:cs typeface="+mn-cs"/>
              </a:rPr>
              <a:t> </a:t>
            </a:r>
            <a:r>
              <a:rPr lang="en-US" sz="1800" b="1" i="1" dirty="0" err="1">
                <a:ea typeface="ＭＳ Ｐゴシック" charset="0"/>
                <a:cs typeface="+mn-cs"/>
              </a:rPr>
              <a:t>pedice</a:t>
            </a:r>
            <a:r>
              <a:rPr lang="en-US" sz="1800" b="1" i="1" dirty="0">
                <a:ea typeface="ＭＳ Ｐゴシック" charset="0"/>
                <a:cs typeface="+mn-cs"/>
              </a:rPr>
              <a:t> </a:t>
            </a:r>
            <a:r>
              <a:rPr lang="en-US" sz="1800" dirty="0" err="1">
                <a:ea typeface="ＭＳ Ｐゴシック" charset="0"/>
                <a:cs typeface="+mn-cs"/>
              </a:rPr>
              <a:t>si</a:t>
            </a:r>
            <a:r>
              <a:rPr lang="en-US" sz="1800" dirty="0">
                <a:ea typeface="ＭＳ Ｐゴシック" charset="0"/>
                <a:cs typeface="+mn-cs"/>
              </a:rPr>
              <a:t> </a:t>
            </a:r>
            <a:r>
              <a:rPr lang="en-US" sz="1800" dirty="0" err="1">
                <a:ea typeface="ＭＳ Ｐゴシック" charset="0"/>
                <a:cs typeface="+mn-cs"/>
              </a:rPr>
              <a:t>riferiscono</a:t>
            </a:r>
            <a:r>
              <a:rPr lang="en-US" sz="1800" dirty="0">
                <a:ea typeface="ＭＳ Ｐゴシック" charset="0"/>
                <a:cs typeface="+mn-cs"/>
              </a:rPr>
              <a:t> </a:t>
            </a:r>
            <a:r>
              <a:rPr lang="en-US" sz="1800" dirty="0" err="1">
                <a:ea typeface="ＭＳ Ｐゴシック" charset="0"/>
                <a:cs typeface="+mn-cs"/>
              </a:rPr>
              <a:t>alla</a:t>
            </a:r>
            <a:r>
              <a:rPr lang="en-US" sz="1800" dirty="0">
                <a:ea typeface="ＭＳ Ｐゴシック" charset="0"/>
                <a:cs typeface="+mn-cs"/>
              </a:rPr>
              <a:t> </a:t>
            </a:r>
            <a:r>
              <a:rPr lang="en-US" sz="1800" b="1" i="1" dirty="0" err="1">
                <a:ea typeface="ＭＳ Ｐゴシック" charset="0"/>
                <a:cs typeface="+mn-cs"/>
              </a:rPr>
              <a:t>concentrazione</a:t>
            </a:r>
            <a:r>
              <a:rPr lang="en-US" sz="1800" b="1" i="1" dirty="0">
                <a:ea typeface="ＭＳ Ｐゴシック" charset="0"/>
                <a:cs typeface="+mn-cs"/>
              </a:rPr>
              <a:t> </a:t>
            </a:r>
            <a:r>
              <a:rPr lang="en-US" sz="1800" b="1" i="1" dirty="0" err="1">
                <a:ea typeface="ＭＳ Ｐゴシック" charset="0"/>
                <a:cs typeface="+mn-cs"/>
              </a:rPr>
              <a:t>molare</a:t>
            </a:r>
            <a:r>
              <a:rPr lang="en-US" sz="1800" b="1" i="1" dirty="0">
                <a:ea typeface="ＭＳ Ｐゴシック" charset="0"/>
                <a:cs typeface="+mn-cs"/>
              </a:rPr>
              <a:t> </a:t>
            </a:r>
            <a:r>
              <a:rPr lang="en-US" sz="1800" b="1" i="1" dirty="0" err="1">
                <a:ea typeface="ＭＳ Ｐゴシック" charset="0"/>
                <a:cs typeface="+mn-cs"/>
              </a:rPr>
              <a:t>della</a:t>
            </a:r>
            <a:r>
              <a:rPr lang="en-US" sz="1800" b="1" i="1" dirty="0">
                <a:ea typeface="ＭＳ Ｐゴシック" charset="0"/>
                <a:cs typeface="+mn-cs"/>
              </a:rPr>
              <a:t> specie </a:t>
            </a:r>
            <a:r>
              <a:rPr lang="en-US" sz="1800" b="1" i="1" dirty="0" err="1">
                <a:ea typeface="ＭＳ Ｐゴシック" charset="0"/>
                <a:cs typeface="+mn-cs"/>
              </a:rPr>
              <a:t>all’equilibrio</a:t>
            </a:r>
            <a:r>
              <a:rPr lang="en-US" sz="1800" b="1" i="1" dirty="0">
                <a:ea typeface="ＭＳ Ｐゴシック" charset="0"/>
                <a:cs typeface="+mn-cs"/>
              </a:rPr>
              <a:t>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935480" y="3700067"/>
            <a:ext cx="6774180" cy="1611789"/>
          </a:xfrm>
          <a:prstGeom prst="roundRect">
            <a:avLst/>
          </a:prstGeom>
          <a:ln w="28575"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 eaLnBrk="0" hangingPunct="0">
              <a:spcBef>
                <a:spcPts val="1000"/>
              </a:spcBef>
              <a:defRPr/>
            </a:pPr>
            <a:r>
              <a:rPr lang="en-US" sz="1800" b="1" i="1" dirty="0" err="1">
                <a:ea typeface="ＭＳ Ｐゴシック" charset="0"/>
                <a:cs typeface="+mn-cs"/>
              </a:rPr>
              <a:t>Ipotesi</a:t>
            </a:r>
            <a:endParaRPr lang="en-US" sz="1800" dirty="0">
              <a:ea typeface="ＭＳ Ｐゴシック" charset="0"/>
              <a:cs typeface="+mn-cs"/>
            </a:endParaRPr>
          </a:p>
          <a:p>
            <a:pPr marL="231775" indent="-231775" eaLnBrk="0" hangingPunct="0">
              <a:spcBef>
                <a:spcPts val="1000"/>
              </a:spcBef>
              <a:buFont typeface="Arial" pitchFamily="34" charset="0"/>
              <a:buChar char="•"/>
              <a:defRPr/>
            </a:pPr>
            <a:r>
              <a:rPr lang="en-US" sz="1800" dirty="0">
                <a:ea typeface="ＭＳ Ｐゴシック" charset="0"/>
                <a:cs typeface="+mn-cs"/>
              </a:rPr>
              <a:t> [H</a:t>
            </a:r>
            <a:r>
              <a:rPr lang="en-US" sz="1800" baseline="-25000" dirty="0">
                <a:ea typeface="ＭＳ Ｐゴシック" charset="0"/>
                <a:cs typeface="+mn-cs"/>
              </a:rPr>
              <a:t>3</a:t>
            </a:r>
            <a:r>
              <a:rPr lang="en-US" sz="1800" dirty="0">
                <a:ea typeface="ＭＳ Ｐゴシック" charset="0"/>
                <a:cs typeface="+mn-cs"/>
              </a:rPr>
              <a:t>O</a:t>
            </a:r>
            <a:r>
              <a:rPr lang="en-US" sz="1800" baseline="30000" dirty="0">
                <a:ea typeface="ＭＳ Ｐゴシック" charset="0"/>
                <a:cs typeface="+mn-cs"/>
              </a:rPr>
              <a:t>+</a:t>
            </a:r>
            <a:r>
              <a:rPr lang="en-US" sz="1800" dirty="0">
                <a:ea typeface="ＭＳ Ｐゴシック" charset="0"/>
                <a:cs typeface="+mn-cs"/>
              </a:rPr>
              <a:t>] </a:t>
            </a:r>
            <a:r>
              <a:rPr lang="en-US" sz="1800" dirty="0" err="1">
                <a:ea typeface="ＭＳ Ｐゴシック" charset="0"/>
                <a:cs typeface="+mn-cs"/>
              </a:rPr>
              <a:t>derivante</a:t>
            </a:r>
            <a:r>
              <a:rPr lang="en-US" sz="1800" dirty="0">
                <a:ea typeface="ＭＳ Ｐゴシック" charset="0"/>
                <a:cs typeface="+mn-cs"/>
              </a:rPr>
              <a:t> </a:t>
            </a:r>
            <a:r>
              <a:rPr lang="en-US" sz="1800" dirty="0" err="1">
                <a:ea typeface="ＭＳ Ｐゴシック" charset="0"/>
                <a:cs typeface="+mn-cs"/>
              </a:rPr>
              <a:t>dall’autoionizzazione</a:t>
            </a:r>
            <a:r>
              <a:rPr lang="en-US" sz="1800" dirty="0">
                <a:ea typeface="ＭＳ Ｐゴシック" charset="0"/>
                <a:cs typeface="+mn-cs"/>
              </a:rPr>
              <a:t> di H</a:t>
            </a:r>
            <a:r>
              <a:rPr lang="en-US" sz="1800" baseline="-25000" dirty="0">
                <a:ea typeface="ＭＳ Ｐゴシック" charset="0"/>
                <a:cs typeface="+mn-cs"/>
              </a:rPr>
              <a:t>2</a:t>
            </a:r>
            <a:r>
              <a:rPr lang="en-US" sz="1800" dirty="0">
                <a:ea typeface="ＭＳ Ｐゴシック" charset="0"/>
                <a:cs typeface="+mn-cs"/>
              </a:rPr>
              <a:t>O </a:t>
            </a:r>
            <a:r>
              <a:rPr lang="en-US" sz="1800" dirty="0" err="1">
                <a:ea typeface="ＭＳ Ｐゴシック" charset="0"/>
                <a:cs typeface="+mn-cs"/>
              </a:rPr>
              <a:t>è</a:t>
            </a:r>
            <a:r>
              <a:rPr lang="en-US" sz="1800" dirty="0">
                <a:ea typeface="ＭＳ Ｐゴシック" charset="0"/>
                <a:cs typeface="+mn-cs"/>
              </a:rPr>
              <a:t> </a:t>
            </a:r>
            <a:r>
              <a:rPr lang="en-US" sz="1800" dirty="0" err="1">
                <a:ea typeface="ＭＳ Ｐゴシック" charset="0"/>
                <a:cs typeface="+mn-cs"/>
              </a:rPr>
              <a:t>trascurabile</a:t>
            </a:r>
            <a:r>
              <a:rPr lang="en-US" sz="1800" dirty="0">
                <a:ea typeface="ＭＳ Ｐゴシック" charset="0"/>
                <a:cs typeface="+mn-cs"/>
              </a:rPr>
              <a:t>.</a:t>
            </a:r>
          </a:p>
          <a:p>
            <a:pPr marL="231775" indent="-231775" eaLnBrk="0" hangingPunct="0">
              <a:spcBef>
                <a:spcPts val="1000"/>
              </a:spcBef>
              <a:buFont typeface="Arial" pitchFamily="34" charset="0"/>
              <a:buChar char="•"/>
              <a:defRPr/>
            </a:pPr>
            <a:r>
              <a:rPr lang="en-US" sz="1800" dirty="0">
                <a:ea typeface="ＭＳ Ｐゴシック" charset="0"/>
                <a:cs typeface="+mn-cs"/>
              </a:rPr>
              <a:t> un </a:t>
            </a:r>
            <a:r>
              <a:rPr lang="en-US" sz="1800" dirty="0" err="1">
                <a:ea typeface="ＭＳ Ｐゴシック" charset="0"/>
                <a:cs typeface="+mn-cs"/>
              </a:rPr>
              <a:t>acido</a:t>
            </a:r>
            <a:r>
              <a:rPr lang="en-US" sz="1800" dirty="0">
                <a:ea typeface="ＭＳ Ｐゴシック" charset="0"/>
                <a:cs typeface="+mn-cs"/>
              </a:rPr>
              <a:t> </a:t>
            </a:r>
            <a:r>
              <a:rPr lang="en-US" sz="1800" dirty="0" err="1">
                <a:ea typeface="ＭＳ Ｐゴシック" charset="0"/>
                <a:cs typeface="+mn-cs"/>
              </a:rPr>
              <a:t>debole</a:t>
            </a:r>
            <a:r>
              <a:rPr lang="en-US" sz="1800" dirty="0">
                <a:ea typeface="ＭＳ Ｐゴシック" charset="0"/>
                <a:cs typeface="+mn-cs"/>
              </a:rPr>
              <a:t> ha </a:t>
            </a:r>
            <a:r>
              <a:rPr lang="en-US" sz="1800" i="1" dirty="0" err="1">
                <a:ea typeface="ＭＳ Ｐゴシック" charset="0"/>
                <a:cs typeface="+mn-cs"/>
              </a:rPr>
              <a:t>K</a:t>
            </a:r>
            <a:r>
              <a:rPr lang="en-US" sz="1800" baseline="-25000" dirty="0" err="1">
                <a:ea typeface="ＭＳ Ｐゴシック" charset="0"/>
                <a:cs typeface="+mn-cs"/>
              </a:rPr>
              <a:t>a</a:t>
            </a:r>
            <a:r>
              <a:rPr lang="en-US" sz="1800" dirty="0">
                <a:ea typeface="ＭＳ Ｐゴシック" charset="0"/>
                <a:cs typeface="+mn-cs"/>
              </a:rPr>
              <a:t> molto </a:t>
            </a:r>
            <a:r>
              <a:rPr lang="en-US" sz="1800" dirty="0" err="1">
                <a:ea typeface="ＭＳ Ｐゴシック" charset="0"/>
                <a:cs typeface="+mn-cs"/>
              </a:rPr>
              <a:t>piccola</a:t>
            </a:r>
            <a:r>
              <a:rPr lang="en-US" sz="1800" dirty="0">
                <a:ea typeface="ＭＳ Ｐゴシック" charset="0"/>
                <a:cs typeface="+mn-cs"/>
              </a:rPr>
              <a:t> e la </a:t>
            </a:r>
            <a:r>
              <a:rPr lang="en-US" sz="1800" dirty="0" err="1">
                <a:ea typeface="ＭＳ Ｐゴシック" charset="0"/>
                <a:cs typeface="+mn-cs"/>
              </a:rPr>
              <a:t>sua</a:t>
            </a:r>
            <a:r>
              <a:rPr lang="en-US" sz="1800" dirty="0">
                <a:ea typeface="ＭＳ Ｐゴシック" charset="0"/>
                <a:cs typeface="+mn-cs"/>
              </a:rPr>
              <a:t> </a:t>
            </a:r>
            <a:r>
              <a:rPr lang="en-US" sz="1800" dirty="0" err="1">
                <a:ea typeface="ＭＳ Ｐゴシック" charset="0"/>
                <a:cs typeface="+mn-cs"/>
              </a:rPr>
              <a:t>dissociazione</a:t>
            </a:r>
            <a:r>
              <a:rPr lang="en-US" sz="1800" dirty="0">
                <a:ea typeface="ＭＳ Ｐゴシック" charset="0"/>
                <a:cs typeface="+mn-cs"/>
              </a:rPr>
              <a:t> </a:t>
            </a:r>
            <a:r>
              <a:rPr lang="en-US" sz="1800" dirty="0" err="1">
                <a:ea typeface="ＭＳ Ｐゴシック" charset="0"/>
                <a:cs typeface="+mn-cs"/>
              </a:rPr>
              <a:t>è</a:t>
            </a:r>
            <a:r>
              <a:rPr lang="en-US" sz="1800" dirty="0">
                <a:ea typeface="ＭＳ Ｐゴシック" charset="0"/>
                <a:cs typeface="+mn-cs"/>
              </a:rPr>
              <a:t> </a:t>
            </a:r>
            <a:r>
              <a:rPr lang="en-US" sz="1800" dirty="0" err="1">
                <a:ea typeface="ＭＳ Ｐゴシック" charset="0"/>
                <a:cs typeface="+mn-cs"/>
              </a:rPr>
              <a:t>trascurabile</a:t>
            </a:r>
            <a:r>
              <a:rPr lang="en-US" sz="1800" dirty="0">
                <a:ea typeface="ＭＳ Ｐゴシック" charset="0"/>
                <a:cs typeface="+mn-cs"/>
              </a:rPr>
              <a:t>. [HA] ≈ [HA]</a:t>
            </a:r>
            <a:r>
              <a:rPr lang="en-US" sz="1800" baseline="-25000" dirty="0" err="1">
                <a:ea typeface="ＭＳ Ｐゴシック" charset="0"/>
                <a:cs typeface="+mn-cs"/>
              </a:rPr>
              <a:t>iniz</a:t>
            </a:r>
            <a:r>
              <a:rPr lang="en-US" sz="1800" dirty="0">
                <a:ea typeface="ＭＳ Ｐゴシック" charset="0"/>
                <a:cs typeface="+mn-cs"/>
              </a:rPr>
              <a:t>.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DDCFD31-FC4C-4E8E-B421-6CE6DDE70D05}"/>
              </a:ext>
            </a:extLst>
          </p:cNvPr>
          <p:cNvSpPr/>
          <p:nvPr/>
        </p:nvSpPr>
        <p:spPr>
          <a:xfrm>
            <a:off x="1254760" y="379710"/>
            <a:ext cx="685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i="1" dirty="0" err="1"/>
              <a:t>Equilibri</a:t>
            </a:r>
            <a:r>
              <a:rPr lang="en-US" i="1" dirty="0"/>
              <a:t> in </a:t>
            </a:r>
            <a:r>
              <a:rPr lang="en-US" i="1" dirty="0" err="1"/>
              <a:t>soluzione</a:t>
            </a:r>
            <a:r>
              <a:rPr lang="en-US" i="1" dirty="0"/>
              <a:t> di </a:t>
            </a:r>
            <a:r>
              <a:rPr lang="en-US" i="1" dirty="0" err="1"/>
              <a:t>acidi</a:t>
            </a:r>
            <a:r>
              <a:rPr lang="en-US" i="1" dirty="0"/>
              <a:t>(</a:t>
            </a:r>
            <a:r>
              <a:rPr lang="en-US" i="1" dirty="0" err="1"/>
              <a:t>basi</a:t>
            </a:r>
            <a:r>
              <a:rPr lang="en-US" i="1" dirty="0"/>
              <a:t>) </a:t>
            </a:r>
            <a:r>
              <a:rPr lang="en-US" i="1" dirty="0" err="1"/>
              <a:t>forti</a:t>
            </a:r>
            <a:r>
              <a:rPr lang="en-US" i="1" dirty="0"/>
              <a:t> e </a:t>
            </a:r>
            <a:r>
              <a:rPr lang="en-US" i="1" dirty="0" err="1"/>
              <a:t>deboli</a:t>
            </a:r>
            <a:endParaRPr lang="en-US" i="1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2"/>
          <p:cNvSpPr txBox="1">
            <a:spLocks noChangeArrowheads="1"/>
          </p:cNvSpPr>
          <p:nvPr/>
        </p:nvSpPr>
        <p:spPr bwMode="auto">
          <a:xfrm>
            <a:off x="2331623" y="509884"/>
            <a:ext cx="3876675" cy="46166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i="1" dirty="0" err="1">
                <a:solidFill>
                  <a:schemeClr val="tx1"/>
                </a:solidFill>
              </a:rPr>
              <a:t>Acidi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forti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29767" y="1138047"/>
            <a:ext cx="8284464" cy="4581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normAutofit/>
          </a:bodyPr>
          <a:lstStyle/>
          <a:p>
            <a:pPr marL="342900" indent="-342900" algn="ctr" eaLnBrk="0" hangingPunct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Un </a:t>
            </a:r>
            <a:r>
              <a:rPr lang="en-US" sz="2000" dirty="0" err="1"/>
              <a:t>acido</a:t>
            </a:r>
            <a:r>
              <a:rPr lang="en-US" sz="2000" dirty="0"/>
              <a:t> </a:t>
            </a:r>
            <a:r>
              <a:rPr lang="en-US" sz="2000" b="1" i="1" dirty="0"/>
              <a:t>forte </a:t>
            </a:r>
            <a:r>
              <a:rPr lang="en-US" sz="2000" dirty="0"/>
              <a:t>in </a:t>
            </a:r>
            <a:r>
              <a:rPr lang="en-US" sz="2000" dirty="0" err="1"/>
              <a:t>acqua</a:t>
            </a:r>
            <a:r>
              <a:rPr lang="en-US" sz="2000" dirty="0"/>
              <a:t> </a:t>
            </a:r>
            <a:r>
              <a:rPr lang="en-US" sz="2000" dirty="0" err="1"/>
              <a:t>si</a:t>
            </a:r>
            <a:r>
              <a:rPr lang="en-US" sz="2000" dirty="0"/>
              <a:t> </a:t>
            </a:r>
            <a:r>
              <a:rPr lang="en-US" sz="2000" dirty="0" err="1"/>
              <a:t>dissocia</a:t>
            </a:r>
            <a:r>
              <a:rPr lang="en-US" sz="2000" dirty="0"/>
              <a:t> </a:t>
            </a:r>
            <a:r>
              <a:rPr lang="en-US" sz="2000" b="1" i="1" dirty="0" err="1"/>
              <a:t>completamente</a:t>
            </a:r>
            <a:r>
              <a:rPr lang="en-US" sz="2000" b="1" i="1" dirty="0"/>
              <a:t> </a:t>
            </a:r>
            <a:r>
              <a:rPr lang="en-US" sz="2000" dirty="0"/>
              <a:t>in </a:t>
            </a:r>
            <a:r>
              <a:rPr lang="en-US" sz="2000" dirty="0" err="1"/>
              <a:t>ioni</a:t>
            </a:r>
            <a:r>
              <a:rPr lang="en-US" sz="2000" dirty="0"/>
              <a:t>: </a:t>
            </a:r>
          </a:p>
          <a:p>
            <a:pPr algn="ctr" eaLnBrk="0" hangingPunct="0">
              <a:spcBef>
                <a:spcPts val="600"/>
              </a:spcBef>
            </a:pPr>
            <a:r>
              <a:rPr lang="en-US" sz="2000" dirty="0"/>
              <a:t>HA(</a:t>
            </a:r>
            <a:r>
              <a:rPr lang="en-US" sz="2000" i="1" dirty="0"/>
              <a:t>g</a:t>
            </a:r>
            <a:r>
              <a:rPr lang="en-US" sz="2000" dirty="0"/>
              <a:t> or </a:t>
            </a:r>
            <a:r>
              <a:rPr lang="en-US" sz="2000" i="1" dirty="0"/>
              <a:t>l</a:t>
            </a:r>
            <a:r>
              <a:rPr lang="en-US" sz="2000" dirty="0"/>
              <a:t>) + H</a:t>
            </a:r>
            <a:r>
              <a:rPr lang="en-US" sz="2000" baseline="-25000" dirty="0"/>
              <a:t>2</a:t>
            </a:r>
            <a:r>
              <a:rPr lang="en-US" sz="2000" dirty="0"/>
              <a:t>O(</a:t>
            </a:r>
            <a:r>
              <a:rPr lang="en-US" sz="2000" i="1" dirty="0"/>
              <a:t>l</a:t>
            </a:r>
            <a:r>
              <a:rPr lang="en-US" sz="2000" dirty="0"/>
              <a:t>) → H</a:t>
            </a:r>
            <a:r>
              <a:rPr lang="en-US" sz="2000" baseline="-25000" dirty="0"/>
              <a:t>3</a:t>
            </a:r>
            <a:r>
              <a:rPr lang="en-US" sz="2000" dirty="0"/>
              <a:t>O</a:t>
            </a:r>
            <a:r>
              <a:rPr lang="en-US" sz="2000" baseline="30000" dirty="0"/>
              <a:t>+</a:t>
            </a:r>
            <a:r>
              <a:rPr lang="en-US" sz="2000" dirty="0"/>
              <a:t>(</a:t>
            </a:r>
            <a:r>
              <a:rPr lang="en-US" sz="2000" i="1" dirty="0" err="1"/>
              <a:t>aq</a:t>
            </a:r>
            <a:r>
              <a:rPr lang="en-US" sz="2000" dirty="0"/>
              <a:t>) + A</a:t>
            </a:r>
            <a:r>
              <a:rPr lang="en-US" sz="2000" baseline="30000" dirty="0"/>
              <a:t>-</a:t>
            </a:r>
            <a:r>
              <a:rPr lang="en-US" sz="2000" dirty="0"/>
              <a:t>(</a:t>
            </a:r>
            <a:r>
              <a:rPr lang="en-US" sz="2000" i="1" dirty="0" err="1"/>
              <a:t>aq</a:t>
            </a:r>
            <a:r>
              <a:rPr lang="en-US" sz="2000" dirty="0"/>
              <a:t>)</a:t>
            </a:r>
          </a:p>
          <a:p>
            <a:pPr algn="ctr" eaLnBrk="0" hangingPunct="0">
              <a:spcBef>
                <a:spcPts val="600"/>
              </a:spcBef>
            </a:pPr>
            <a:endParaRPr lang="en-US" sz="2000" dirty="0"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9BF48459-7175-43A8-9405-3C163F36B132}"/>
              </a:ext>
            </a:extLst>
          </p:cNvPr>
          <p:cNvGrpSpPr/>
          <p:nvPr/>
        </p:nvGrpSpPr>
        <p:grpSpPr>
          <a:xfrm>
            <a:off x="702171" y="4358515"/>
            <a:ext cx="8200963" cy="401400"/>
            <a:chOff x="1120511" y="465937"/>
            <a:chExt cx="8200963" cy="401400"/>
          </a:xfrm>
        </p:grpSpPr>
        <p:sp>
          <p:nvSpPr>
            <p:cNvPr id="11" name="TextBox 3">
              <a:extLst>
                <a:ext uri="{FF2B5EF4-FFF2-40B4-BE49-F238E27FC236}">
                  <a16:creationId xmlns:a16="http://schemas.microsoft.com/office/drawing/2014/main" id="{2148E37D-29C1-420C-A3FD-AA0F6885EA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0511" y="465937"/>
              <a:ext cx="51054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dirty="0"/>
                <a:t>2H</a:t>
              </a:r>
              <a:r>
                <a:rPr lang="en-US" sz="2000" baseline="-25000" dirty="0"/>
                <a:t>2</a:t>
              </a:r>
              <a:r>
                <a:rPr lang="en-US" sz="2000" dirty="0"/>
                <a:t>O (</a:t>
              </a:r>
              <a:r>
                <a:rPr lang="en-US" sz="2000" i="1" dirty="0"/>
                <a:t>l</a:t>
              </a:r>
              <a:r>
                <a:rPr lang="en-US" sz="2000" dirty="0"/>
                <a:t>) </a:t>
              </a:r>
              <a:r>
                <a:rPr lang="en-US" sz="2000" dirty="0">
                  <a:sym typeface="Wingdings 3" panose="05040102010807070707" pitchFamily="18" charset="2"/>
                </a:rPr>
                <a:t></a:t>
              </a:r>
              <a:r>
                <a:rPr lang="en-US" sz="2000" dirty="0"/>
                <a:t> H</a:t>
              </a:r>
              <a:r>
                <a:rPr lang="en-US" sz="2000" baseline="-25000" dirty="0"/>
                <a:t>3</a:t>
              </a:r>
              <a:r>
                <a:rPr lang="en-US" sz="2000" dirty="0"/>
                <a:t>O</a:t>
              </a:r>
              <a:r>
                <a:rPr lang="en-US" sz="2000" baseline="30000" dirty="0"/>
                <a:t>+</a:t>
              </a:r>
              <a:r>
                <a:rPr lang="en-US" sz="2000" dirty="0"/>
                <a:t> </a:t>
              </a:r>
              <a:r>
                <a:rPr lang="en-US" sz="2000" i="1" dirty="0"/>
                <a:t>(</a:t>
              </a:r>
              <a:r>
                <a:rPr lang="en-US" sz="2000" i="1" dirty="0" err="1"/>
                <a:t>aq</a:t>
              </a:r>
              <a:r>
                <a:rPr lang="en-US" sz="2000" dirty="0"/>
                <a:t>) </a:t>
              </a:r>
              <a:r>
                <a:rPr lang="en-US" sz="2000" i="1" dirty="0"/>
                <a:t>+</a:t>
              </a:r>
              <a:r>
                <a:rPr lang="en-US" sz="2000" dirty="0"/>
                <a:t> OH</a:t>
              </a:r>
              <a:r>
                <a:rPr lang="en-US" sz="2000" baseline="30000" dirty="0"/>
                <a:t>-</a:t>
              </a:r>
              <a:r>
                <a:rPr lang="en-US" sz="2000" dirty="0"/>
                <a:t> (</a:t>
              </a:r>
              <a:r>
                <a:rPr lang="en-US" sz="2000" i="1" dirty="0" err="1"/>
                <a:t>aq</a:t>
              </a:r>
              <a:r>
                <a:rPr lang="en-US" sz="2000" dirty="0"/>
                <a:t>)  </a:t>
              </a:r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FB81EE35-29B9-41DD-BD58-B4893FD32790}"/>
                </a:ext>
              </a:extLst>
            </p:cNvPr>
            <p:cNvSpPr/>
            <p:nvPr/>
          </p:nvSpPr>
          <p:spPr>
            <a:xfrm>
              <a:off x="5871491" y="467227"/>
              <a:ext cx="344998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i="1" dirty="0"/>
                <a:t>K</a:t>
              </a:r>
              <a:r>
                <a:rPr lang="en-US" sz="2000" baseline="-25000" dirty="0"/>
                <a:t>w</a:t>
              </a:r>
              <a:r>
                <a:rPr lang="en-US" sz="2000" dirty="0"/>
                <a:t> = [H</a:t>
              </a:r>
              <a:r>
                <a:rPr lang="en-US" sz="2000" baseline="-25000" dirty="0"/>
                <a:t>3</a:t>
              </a:r>
              <a:r>
                <a:rPr lang="en-US" sz="2000" dirty="0"/>
                <a:t>O</a:t>
              </a:r>
              <a:r>
                <a:rPr lang="en-US" sz="2000" baseline="30000" dirty="0"/>
                <a:t>+</a:t>
              </a:r>
              <a:r>
                <a:rPr lang="en-US" sz="2000" dirty="0"/>
                <a:t>] [OH</a:t>
              </a:r>
              <a:r>
                <a:rPr lang="en-US" sz="2000" baseline="30000" dirty="0"/>
                <a:t>-</a:t>
              </a:r>
              <a:r>
                <a:rPr lang="en-US" sz="2000" dirty="0"/>
                <a:t>] = 1,0x10</a:t>
              </a:r>
              <a:r>
                <a:rPr lang="en-US" sz="2000" baseline="30000" dirty="0"/>
                <a:t>-14</a:t>
              </a:r>
              <a:endParaRPr lang="it-IT" sz="2000" dirty="0"/>
            </a:p>
          </p:txBody>
        </p:sp>
      </p:grp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DD4165E-06BD-47D2-9170-8C45B8EA4652}"/>
              </a:ext>
            </a:extLst>
          </p:cNvPr>
          <p:cNvSpPr txBox="1"/>
          <p:nvPr/>
        </p:nvSpPr>
        <p:spPr>
          <a:xfrm>
            <a:off x="1193066" y="2869823"/>
            <a:ext cx="67578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[H</a:t>
            </a:r>
            <a:r>
              <a:rPr lang="en-US" sz="2000" baseline="-25000" dirty="0"/>
              <a:t>3</a:t>
            </a:r>
            <a:r>
              <a:rPr lang="en-US" sz="2000" dirty="0"/>
              <a:t>O</a:t>
            </a:r>
            <a:r>
              <a:rPr lang="en-US" sz="2000" baseline="30000" dirty="0"/>
              <a:t>+</a:t>
            </a:r>
            <a:r>
              <a:rPr lang="en-US" sz="2000" dirty="0"/>
              <a:t>] = C</a:t>
            </a:r>
            <a:r>
              <a:rPr lang="en-US" sz="2000" baseline="-25000" dirty="0"/>
              <a:t>HA      </a:t>
            </a:r>
            <a:r>
              <a:rPr lang="en-US" sz="2000" dirty="0" err="1"/>
              <a:t>concentrazione</a:t>
            </a:r>
            <a:r>
              <a:rPr lang="en-US" sz="2000" dirty="0"/>
              <a:t> </a:t>
            </a:r>
            <a:r>
              <a:rPr lang="en-US" sz="2000" dirty="0" err="1"/>
              <a:t>dell’acido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549427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F6D821A5-6722-43D4-9AA4-98E12BAE54E0}"/>
              </a:ext>
            </a:extLst>
          </p:cNvPr>
          <p:cNvSpPr/>
          <p:nvPr/>
        </p:nvSpPr>
        <p:spPr>
          <a:xfrm>
            <a:off x="2540000" y="2879636"/>
            <a:ext cx="4693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i="1" dirty="0" err="1"/>
              <a:t>Acidi</a:t>
            </a:r>
            <a:r>
              <a:rPr lang="en-US" i="1" dirty="0"/>
              <a:t> e </a:t>
            </a:r>
            <a:r>
              <a:rPr lang="en-US" i="1" dirty="0" err="1"/>
              <a:t>basi</a:t>
            </a:r>
            <a:r>
              <a:rPr lang="en-US" i="1" dirty="0"/>
              <a:t> di Arrhenius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6954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126483" y="316475"/>
            <a:ext cx="8672819" cy="46166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i="1" dirty="0" err="1">
                <a:solidFill>
                  <a:schemeClr val="tx1"/>
                </a:solidFill>
              </a:rPr>
              <a:t>Acidi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deboli</a:t>
            </a:r>
            <a:r>
              <a:rPr lang="en-US" i="1" dirty="0">
                <a:solidFill>
                  <a:schemeClr val="tx1"/>
                </a:solidFill>
              </a:rPr>
              <a:t> - </a:t>
            </a:r>
            <a:r>
              <a:rPr lang="en-US" i="1" dirty="0" err="1">
                <a:solidFill>
                  <a:schemeClr val="tx1"/>
                </a:solidFill>
              </a:rPr>
              <a:t>Concentrazione</a:t>
            </a:r>
            <a:r>
              <a:rPr lang="en-US" i="1" dirty="0">
                <a:solidFill>
                  <a:schemeClr val="tx1"/>
                </a:solidFill>
              </a:rPr>
              <a:t> e </a:t>
            </a:r>
            <a:r>
              <a:rPr lang="en-US" i="1" dirty="0" err="1">
                <a:solidFill>
                  <a:schemeClr val="tx1"/>
                </a:solidFill>
              </a:rPr>
              <a:t>grado</a:t>
            </a:r>
            <a:r>
              <a:rPr lang="en-US" i="1" dirty="0">
                <a:solidFill>
                  <a:schemeClr val="tx1"/>
                </a:solidFill>
              </a:rPr>
              <a:t> di  </a:t>
            </a:r>
            <a:r>
              <a:rPr lang="en-US" i="1" dirty="0" err="1">
                <a:solidFill>
                  <a:schemeClr val="tx1"/>
                </a:solidFill>
              </a:rPr>
              <a:t>dissociazione</a:t>
            </a:r>
            <a:endParaRPr lang="en-US" i="1" baseline="-25000" dirty="0">
              <a:solidFill>
                <a:schemeClr val="tx1"/>
              </a:solidFill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76412" y="1841707"/>
            <a:ext cx="6611276" cy="971709"/>
            <a:chOff x="134" y="384"/>
            <a:chExt cx="4378" cy="571"/>
          </a:xfrm>
        </p:grpSpPr>
        <p:sp>
          <p:nvSpPr>
            <p:cNvPr id="485402" name="Text Box 2"/>
            <p:cNvSpPr txBox="1">
              <a:spLocks noChangeArrowheads="1"/>
            </p:cNvSpPr>
            <p:nvPr/>
          </p:nvSpPr>
          <p:spPr bwMode="auto">
            <a:xfrm>
              <a:off x="134" y="528"/>
              <a:ext cx="2938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dirty="0"/>
                <a:t>% di HA </a:t>
              </a:r>
              <a:r>
                <a:rPr lang="en-US" sz="2000" dirty="0" err="1"/>
                <a:t>dissociato</a:t>
              </a:r>
              <a:r>
                <a:rPr lang="en-US" sz="2000" dirty="0"/>
                <a:t> = </a:t>
              </a:r>
            </a:p>
          </p:txBody>
        </p:sp>
        <p:sp>
          <p:nvSpPr>
            <p:cNvPr id="485403" name="Text Box 3"/>
            <p:cNvSpPr txBox="1">
              <a:spLocks noChangeArrowheads="1"/>
            </p:cNvSpPr>
            <p:nvPr/>
          </p:nvSpPr>
          <p:spPr bwMode="auto">
            <a:xfrm>
              <a:off x="2832" y="384"/>
              <a:ext cx="1056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dirty="0"/>
                <a:t>[HA]</a:t>
              </a:r>
            </a:p>
          </p:txBody>
        </p:sp>
        <p:sp>
          <p:nvSpPr>
            <p:cNvPr id="485404" name="Text Box 4"/>
            <p:cNvSpPr txBox="1">
              <a:spLocks noChangeArrowheads="1"/>
            </p:cNvSpPr>
            <p:nvPr/>
          </p:nvSpPr>
          <p:spPr bwMode="auto">
            <a:xfrm>
              <a:off x="2832" y="720"/>
              <a:ext cx="768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/>
                <a:t>[HA]</a:t>
              </a:r>
              <a:r>
                <a:rPr lang="en-US" sz="2000" baseline="-25000"/>
                <a:t>iniz</a:t>
              </a:r>
              <a:endParaRPr lang="en-US" sz="2000"/>
            </a:p>
          </p:txBody>
        </p:sp>
        <p:sp>
          <p:nvSpPr>
            <p:cNvPr id="485405" name="Text Box 5"/>
            <p:cNvSpPr txBox="1">
              <a:spLocks noChangeArrowheads="1"/>
            </p:cNvSpPr>
            <p:nvPr/>
          </p:nvSpPr>
          <p:spPr bwMode="auto">
            <a:xfrm>
              <a:off x="3744" y="528"/>
              <a:ext cx="768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dirty="0"/>
                <a:t>x 100</a:t>
              </a:r>
            </a:p>
          </p:txBody>
        </p:sp>
        <p:sp>
          <p:nvSpPr>
            <p:cNvPr id="485406" name="Line 6"/>
            <p:cNvSpPr>
              <a:spLocks noChangeShapeType="1"/>
            </p:cNvSpPr>
            <p:nvPr/>
          </p:nvSpPr>
          <p:spPr bwMode="auto">
            <a:xfrm>
              <a:off x="2832" y="698"/>
              <a:ext cx="79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 sz="2000"/>
            </a:p>
          </p:txBody>
        </p:sp>
      </p:grpSp>
      <p:sp>
        <p:nvSpPr>
          <p:cNvPr id="51204" name="TextBox 10"/>
          <p:cNvSpPr txBox="1">
            <a:spLocks noChangeArrowheads="1"/>
          </p:cNvSpPr>
          <p:nvPr/>
        </p:nvSpPr>
        <p:spPr bwMode="auto">
          <a:xfrm>
            <a:off x="424515" y="3832270"/>
            <a:ext cx="8305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it-IT" sz="2000" dirty="0"/>
              <a:t>Al </a:t>
            </a:r>
            <a:r>
              <a:rPr lang="it-IT" sz="2000" b="1" i="1" dirty="0"/>
              <a:t>diminuire</a:t>
            </a:r>
            <a:r>
              <a:rPr lang="it-IT" sz="2000" dirty="0"/>
              <a:t> della concentrazione iniziale dell’acido, la dissociazione percentuale dell’acido </a:t>
            </a:r>
            <a:r>
              <a:rPr lang="it-IT" sz="2000" b="1" i="1" dirty="0"/>
              <a:t>aumenta</a:t>
            </a:r>
            <a:r>
              <a:rPr lang="it-IT" sz="2000" dirty="0"/>
              <a:t>. </a:t>
            </a:r>
          </a:p>
        </p:txBody>
      </p:sp>
      <p:sp>
        <p:nvSpPr>
          <p:cNvPr id="485400" name="TextBox 15"/>
          <p:cNvSpPr txBox="1">
            <a:spLocks noChangeArrowheads="1"/>
          </p:cNvSpPr>
          <p:nvPr/>
        </p:nvSpPr>
        <p:spPr bwMode="auto">
          <a:xfrm>
            <a:off x="424515" y="4645107"/>
            <a:ext cx="8374787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Una  </a:t>
            </a:r>
            <a:r>
              <a:rPr lang="en-US" sz="2000" b="1" i="1" dirty="0" err="1"/>
              <a:t>diminuzione</a:t>
            </a:r>
            <a:r>
              <a:rPr lang="en-US" sz="2000" b="1" i="1" dirty="0"/>
              <a:t> </a:t>
            </a:r>
            <a:r>
              <a:rPr lang="en-US" sz="2000" dirty="0"/>
              <a:t>in [HA]</a:t>
            </a:r>
            <a:r>
              <a:rPr lang="en-US" sz="2000" baseline="-25000" dirty="0" err="1"/>
              <a:t>iniz</a:t>
            </a:r>
            <a:r>
              <a:rPr lang="en-US" sz="2000" dirty="0"/>
              <a:t> </a:t>
            </a:r>
            <a:r>
              <a:rPr lang="en-US" sz="2000" dirty="0" err="1"/>
              <a:t>implica</a:t>
            </a:r>
            <a:r>
              <a:rPr lang="en-US" sz="2000" dirty="0"/>
              <a:t> una  </a:t>
            </a:r>
            <a:r>
              <a:rPr lang="en-US" sz="2000" b="1" i="1" dirty="0" err="1"/>
              <a:t>diminuzione</a:t>
            </a:r>
            <a:r>
              <a:rPr lang="en-US" sz="2000" b="1" i="1" dirty="0"/>
              <a:t> </a:t>
            </a:r>
            <a:r>
              <a:rPr lang="en-US" sz="2000" dirty="0"/>
              <a:t>in 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 dirty="0"/>
              <a:t>     [HA]</a:t>
            </a:r>
            <a:r>
              <a:rPr lang="en-US" sz="2000" baseline="-25000" dirty="0" err="1"/>
              <a:t>dissoc</a:t>
            </a:r>
            <a:r>
              <a:rPr lang="en-US" sz="2000" dirty="0"/>
              <a:t> = [H</a:t>
            </a:r>
            <a:r>
              <a:rPr lang="en-US" sz="2000" baseline="-25000" dirty="0"/>
              <a:t>3</a:t>
            </a:r>
            <a:r>
              <a:rPr lang="en-US" sz="2000" dirty="0"/>
              <a:t>O</a:t>
            </a:r>
            <a:r>
              <a:rPr lang="en-US" sz="2000" baseline="30000" dirty="0"/>
              <a:t>+</a:t>
            </a:r>
            <a:r>
              <a:rPr lang="en-US" sz="2000" dirty="0"/>
              <a:t>] = [A</a:t>
            </a:r>
            <a:r>
              <a:rPr lang="en-US" sz="2000" baseline="30000" dirty="0"/>
              <a:t>-</a:t>
            </a:r>
            <a:r>
              <a:rPr lang="en-US" sz="2000" dirty="0"/>
              <a:t>]: </a:t>
            </a:r>
            <a:r>
              <a:rPr lang="en-US" sz="2000" dirty="0" err="1"/>
              <a:t>l’equilibrio</a:t>
            </a:r>
            <a:r>
              <a:rPr lang="en-US" sz="2000" dirty="0"/>
              <a:t> </a:t>
            </a:r>
            <a:r>
              <a:rPr lang="en-US" sz="2000" dirty="0" err="1"/>
              <a:t>si</a:t>
            </a:r>
            <a:r>
              <a:rPr lang="en-US" sz="2000" dirty="0"/>
              <a:t> </a:t>
            </a:r>
            <a:r>
              <a:rPr lang="en-US" sz="2000" dirty="0" err="1"/>
              <a:t>sposta</a:t>
            </a:r>
            <a:r>
              <a:rPr lang="en-US" sz="2000" dirty="0"/>
              <a:t> verso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b="1" i="1" dirty="0" err="1"/>
              <a:t>prodotti</a:t>
            </a:r>
            <a:r>
              <a:rPr lang="en-US" sz="2000" dirty="0"/>
              <a:t>.</a:t>
            </a:r>
            <a:endParaRPr lang="en-US" sz="2000" b="1" i="1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397797" y="5663408"/>
            <a:ext cx="840150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La </a:t>
            </a:r>
            <a:r>
              <a:rPr lang="en-US" sz="2000" dirty="0" err="1">
                <a:solidFill>
                  <a:srgbClr val="000000"/>
                </a:solidFill>
              </a:rPr>
              <a:t>frazione</a:t>
            </a:r>
            <a:r>
              <a:rPr lang="en-US" sz="2000" dirty="0">
                <a:solidFill>
                  <a:srgbClr val="000000"/>
                </a:solidFill>
              </a:rPr>
              <a:t> (%) di </a:t>
            </a:r>
            <a:r>
              <a:rPr lang="en-US" sz="2000" dirty="0" err="1">
                <a:solidFill>
                  <a:srgbClr val="000000"/>
                </a:solidFill>
              </a:rPr>
              <a:t>ioni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presenti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</a:rPr>
              <a:t>aumenta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anche</a:t>
            </a:r>
            <a:r>
              <a:rPr lang="en-US" sz="2000" dirty="0">
                <a:solidFill>
                  <a:srgbClr val="000000"/>
                </a:solidFill>
              </a:rPr>
              <a:t> se il </a:t>
            </a:r>
            <a:r>
              <a:rPr lang="en-US" sz="2000" dirty="0" err="1">
                <a:solidFill>
                  <a:srgbClr val="000000"/>
                </a:solidFill>
              </a:rPr>
              <a:t>valore</a:t>
            </a:r>
            <a:r>
              <a:rPr lang="en-US" sz="2000" dirty="0">
                <a:solidFill>
                  <a:srgbClr val="000000"/>
                </a:solidFill>
              </a:rPr>
              <a:t> di  [HA]</a:t>
            </a:r>
            <a:r>
              <a:rPr lang="en-US" sz="2000" baseline="-25000" dirty="0" err="1">
                <a:solidFill>
                  <a:srgbClr val="000000"/>
                </a:solidFill>
              </a:rPr>
              <a:t>dissoc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diminuisce</a:t>
            </a:r>
            <a:r>
              <a:rPr lang="en-US" sz="2000" dirty="0">
                <a:solidFill>
                  <a:srgbClr val="000000"/>
                </a:solidFill>
              </a:rPr>
              <a:t>.</a:t>
            </a:r>
          </a:p>
        </p:txBody>
      </p:sp>
      <p:grpSp>
        <p:nvGrpSpPr>
          <p:cNvPr id="17" name="Group 34">
            <a:extLst>
              <a:ext uri="{FF2B5EF4-FFF2-40B4-BE49-F238E27FC236}">
                <a16:creationId xmlns:a16="http://schemas.microsoft.com/office/drawing/2014/main" id="{768CC8F5-AC6B-4700-9112-99C762208868}"/>
              </a:ext>
            </a:extLst>
          </p:cNvPr>
          <p:cNvGrpSpPr>
            <a:grpSpLocks/>
          </p:cNvGrpSpPr>
          <p:nvPr/>
        </p:nvGrpSpPr>
        <p:grpSpPr bwMode="auto">
          <a:xfrm>
            <a:off x="696912" y="1202907"/>
            <a:ext cx="4482574" cy="400110"/>
            <a:chOff x="1752600" y="1443335"/>
            <a:chExt cx="4482858" cy="399852"/>
          </a:xfrm>
        </p:grpSpPr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08DE148B-A3EF-4DC9-BF80-EE9E71CEC5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2600" y="1443335"/>
              <a:ext cx="4482858" cy="3998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dirty="0">
                  <a:solidFill>
                    <a:srgbClr val="000000"/>
                  </a:solidFill>
                </a:rPr>
                <a:t>HA(</a:t>
              </a:r>
              <a:r>
                <a:rPr lang="en-US" sz="2000" i="1" dirty="0" err="1">
                  <a:solidFill>
                    <a:srgbClr val="000000"/>
                  </a:solidFill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</a:rPr>
                <a:t>) + H</a:t>
              </a:r>
              <a:r>
                <a:rPr lang="en-US" sz="2000" baseline="-25000" dirty="0">
                  <a:solidFill>
                    <a:srgbClr val="000000"/>
                  </a:solidFill>
                </a:rPr>
                <a:t>2</a:t>
              </a:r>
              <a:r>
                <a:rPr lang="en-US" sz="2000" dirty="0">
                  <a:solidFill>
                    <a:srgbClr val="000000"/>
                  </a:solidFill>
                </a:rPr>
                <a:t>O(</a:t>
              </a:r>
              <a:r>
                <a:rPr lang="en-US" sz="2000" i="1" dirty="0">
                  <a:solidFill>
                    <a:srgbClr val="000000"/>
                  </a:solidFill>
                </a:rPr>
                <a:t>l</a:t>
              </a:r>
              <a:r>
                <a:rPr lang="en-US" sz="2000" dirty="0">
                  <a:solidFill>
                    <a:srgbClr val="000000"/>
                  </a:solidFill>
                </a:rPr>
                <a:t>)       H</a:t>
              </a:r>
              <a:r>
                <a:rPr lang="en-US" sz="2000" baseline="-25000" dirty="0">
                  <a:solidFill>
                    <a:srgbClr val="000000"/>
                  </a:solidFill>
                </a:rPr>
                <a:t>3</a:t>
              </a:r>
              <a:r>
                <a:rPr lang="en-US" sz="2000" dirty="0">
                  <a:solidFill>
                    <a:srgbClr val="000000"/>
                  </a:solidFill>
                </a:rPr>
                <a:t>O</a:t>
              </a:r>
              <a:r>
                <a:rPr lang="en-US" sz="2000" baseline="30000" dirty="0">
                  <a:solidFill>
                    <a:srgbClr val="000000"/>
                  </a:solidFill>
                </a:rPr>
                <a:t>+</a:t>
              </a:r>
              <a:r>
                <a:rPr lang="en-US" sz="2000" dirty="0">
                  <a:solidFill>
                    <a:srgbClr val="000000"/>
                  </a:solidFill>
                </a:rPr>
                <a:t>(</a:t>
              </a:r>
              <a:r>
                <a:rPr lang="en-US" sz="2000" i="1" dirty="0" err="1">
                  <a:solidFill>
                    <a:srgbClr val="000000"/>
                  </a:solidFill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</a:rPr>
                <a:t>) + A</a:t>
              </a:r>
              <a:r>
                <a:rPr lang="en-US" sz="2000" baseline="30000" dirty="0">
                  <a:solidFill>
                    <a:srgbClr val="000000"/>
                  </a:solidFill>
                </a:rPr>
                <a:t>-</a:t>
              </a:r>
              <a:r>
                <a:rPr lang="en-US" sz="2000" dirty="0">
                  <a:solidFill>
                    <a:srgbClr val="000000"/>
                  </a:solidFill>
                </a:rPr>
                <a:t>(</a:t>
              </a:r>
              <a:r>
                <a:rPr lang="en-US" sz="2000" i="1" dirty="0" err="1">
                  <a:solidFill>
                    <a:srgbClr val="000000"/>
                  </a:solidFill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</a:rPr>
                <a:t>)</a:t>
              </a:r>
            </a:p>
          </p:txBody>
        </p:sp>
        <p:graphicFrame>
          <p:nvGraphicFramePr>
            <p:cNvPr id="19" name="Object 16">
              <a:extLst>
                <a:ext uri="{FF2B5EF4-FFF2-40B4-BE49-F238E27FC236}">
                  <a16:creationId xmlns:a16="http://schemas.microsoft.com/office/drawing/2014/main" id="{2E3D452C-08EE-47F4-BCE1-C8C822CD46B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77868944"/>
                </p:ext>
              </p:extLst>
            </p:nvPr>
          </p:nvGraphicFramePr>
          <p:xfrm>
            <a:off x="3623923" y="1547790"/>
            <a:ext cx="457200" cy="2244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2" imgW="358088" imgH="176688" progId="">
                    <p:embed/>
                  </p:oleObj>
                </mc:Choice>
                <mc:Fallback>
                  <p:oleObj r:id="rId2" imgW="358088" imgH="176688" progId="">
                    <p:embed/>
                    <p:pic>
                      <p:nvPicPr>
                        <p:cNvPr id="485392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23923" y="1547790"/>
                          <a:ext cx="457200" cy="2244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8B23670D-8F8C-4074-B20B-7BE4EB72AC85}"/>
              </a:ext>
            </a:extLst>
          </p:cNvPr>
          <p:cNvGrpSpPr>
            <a:grpSpLocks/>
          </p:cNvGrpSpPr>
          <p:nvPr/>
        </p:nvGrpSpPr>
        <p:grpSpPr bwMode="auto">
          <a:xfrm>
            <a:off x="6281103" y="926306"/>
            <a:ext cx="2518199" cy="908050"/>
            <a:chOff x="609600" y="5110862"/>
            <a:chExt cx="2518582" cy="907941"/>
          </a:xfrm>
        </p:grpSpPr>
        <p:grpSp>
          <p:nvGrpSpPr>
            <p:cNvPr id="22" name="Group 15">
              <a:extLst>
                <a:ext uri="{FF2B5EF4-FFF2-40B4-BE49-F238E27FC236}">
                  <a16:creationId xmlns:a16="http://schemas.microsoft.com/office/drawing/2014/main" id="{420AF699-3A9A-4944-ADD0-F43A03C8F7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00200" y="5110862"/>
              <a:ext cx="1527982" cy="907941"/>
              <a:chOff x="1600200" y="5105400"/>
              <a:chExt cx="1527982" cy="907941"/>
            </a:xfrm>
          </p:grpSpPr>
          <p:sp>
            <p:nvSpPr>
              <p:cNvPr id="24" name="TextBox 9">
                <a:extLst>
                  <a:ext uri="{FF2B5EF4-FFF2-40B4-BE49-F238E27FC236}">
                    <a16:creationId xmlns:a16="http://schemas.microsoft.com/office/drawing/2014/main" id="{A76ABE2D-6236-4A08-BC51-AEFB6E39E96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00200" y="5105400"/>
                <a:ext cx="1527982" cy="907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ts val="600"/>
                  </a:spcBef>
                </a:pPr>
                <a:r>
                  <a:rPr lang="en-US" dirty="0"/>
                  <a:t>[H</a:t>
                </a:r>
                <a:r>
                  <a:rPr lang="en-US" baseline="-25000" dirty="0"/>
                  <a:t>3</a:t>
                </a:r>
                <a:r>
                  <a:rPr lang="en-US" dirty="0"/>
                  <a:t>O</a:t>
                </a:r>
                <a:r>
                  <a:rPr lang="en-US" baseline="30000" dirty="0"/>
                  <a:t>+</a:t>
                </a:r>
                <a:r>
                  <a:rPr lang="en-US" dirty="0"/>
                  <a:t>][A</a:t>
                </a:r>
                <a:r>
                  <a:rPr lang="en-US" baseline="30000" dirty="0"/>
                  <a:t>-</a:t>
                </a:r>
                <a:r>
                  <a:rPr lang="en-US" dirty="0"/>
                  <a:t>]</a:t>
                </a:r>
              </a:p>
              <a:p>
                <a:pPr eaLnBrk="0" hangingPunct="0">
                  <a:spcBef>
                    <a:spcPts val="600"/>
                  </a:spcBef>
                </a:pPr>
                <a:r>
                  <a:rPr lang="en-US" dirty="0"/>
                  <a:t>   [HA]</a:t>
                </a:r>
              </a:p>
            </p:txBody>
          </p:sp>
          <p:cxnSp>
            <p:nvCxnSpPr>
              <p:cNvPr id="25" name="Straight Connector 11">
                <a:extLst>
                  <a:ext uri="{FF2B5EF4-FFF2-40B4-BE49-F238E27FC236}">
                    <a16:creationId xmlns:a16="http://schemas.microsoft.com/office/drawing/2014/main" id="{55888DA7-1BDE-4123-BC9E-A236FC96418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600200" y="5562600"/>
                <a:ext cx="1412240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23" name="TextBox 13">
              <a:extLst>
                <a:ext uri="{FF2B5EF4-FFF2-40B4-BE49-F238E27FC236}">
                  <a16:creationId xmlns:a16="http://schemas.microsoft.com/office/drawing/2014/main" id="{208DBF17-2801-4963-B168-8DDF6EE107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9600" y="5334000"/>
              <a:ext cx="768276" cy="4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i="1" dirty="0"/>
                <a:t>K</a:t>
              </a:r>
              <a:r>
                <a:rPr lang="en-US" i="1" baseline="-25000" dirty="0"/>
                <a:t>a</a:t>
              </a:r>
              <a:r>
                <a:rPr lang="en-US" i="1" dirty="0"/>
                <a:t> =</a:t>
              </a:r>
            </a:p>
          </p:txBody>
        </p:sp>
      </p:grp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D652CFBD-ACF7-4934-AC7A-008A9395BBFF}"/>
              </a:ext>
            </a:extLst>
          </p:cNvPr>
          <p:cNvSpPr txBox="1"/>
          <p:nvPr/>
        </p:nvSpPr>
        <p:spPr>
          <a:xfrm>
            <a:off x="510701" y="2861345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[HA]</a:t>
            </a:r>
            <a:r>
              <a:rPr lang="en-US" sz="2000" baseline="-25000" dirty="0" err="1"/>
              <a:t>dissoc</a:t>
            </a:r>
            <a:r>
              <a:rPr lang="en-US" sz="2000" dirty="0"/>
              <a:t> = [H</a:t>
            </a:r>
            <a:r>
              <a:rPr lang="en-US" sz="2000" baseline="-25000" dirty="0"/>
              <a:t>3</a:t>
            </a:r>
            <a:r>
              <a:rPr lang="en-US" sz="2000" dirty="0"/>
              <a:t>O</a:t>
            </a:r>
            <a:r>
              <a:rPr lang="en-US" sz="2000" baseline="30000" dirty="0"/>
              <a:t>+</a:t>
            </a:r>
            <a:r>
              <a:rPr lang="en-US" sz="2000" dirty="0"/>
              <a:t>] = [A</a:t>
            </a:r>
            <a:r>
              <a:rPr lang="en-US" sz="2000" baseline="30000" dirty="0"/>
              <a:t>-</a:t>
            </a:r>
            <a:r>
              <a:rPr lang="en-US" sz="2000" dirty="0"/>
              <a:t>]</a:t>
            </a:r>
            <a:endParaRPr lang="it-IT" sz="20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7" name="Text Box 19"/>
          <p:cNvSpPr txBox="1">
            <a:spLocks noChangeArrowheads="1"/>
          </p:cNvSpPr>
          <p:nvPr/>
        </p:nvSpPr>
        <p:spPr bwMode="auto">
          <a:xfrm>
            <a:off x="381648" y="432595"/>
            <a:ext cx="8427071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dirty="0"/>
              <a:t>Per </a:t>
            </a:r>
            <a:r>
              <a:rPr lang="en-US" sz="1800" dirty="0" err="1"/>
              <a:t>l’acido</a:t>
            </a:r>
            <a:r>
              <a:rPr lang="en-US" sz="1800" dirty="0"/>
              <a:t> HA, </a:t>
            </a:r>
            <a:r>
              <a:rPr lang="en-US" sz="1800" i="1" dirty="0"/>
              <a:t>K</a:t>
            </a:r>
            <a:r>
              <a:rPr lang="en-US" sz="1800" baseline="-25000" dirty="0"/>
              <a:t>a</a:t>
            </a:r>
            <a:r>
              <a:rPr lang="en-US" sz="1800" dirty="0"/>
              <a:t> = 1,0 </a:t>
            </a:r>
            <a:r>
              <a:rPr lang="en-US" sz="1800" dirty="0">
                <a:sym typeface="Symbol" pitchFamily="18" charset="2"/>
              </a:rPr>
              <a:t></a:t>
            </a:r>
            <a:r>
              <a:rPr lang="en-US" sz="1800" dirty="0"/>
              <a:t>10</a:t>
            </a:r>
            <a:r>
              <a:rPr lang="en-US" sz="1800" baseline="30000" dirty="0"/>
              <a:t>-5</a:t>
            </a:r>
            <a:r>
              <a:rPr lang="en-US" sz="1800" dirty="0"/>
              <a:t>.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 err="1"/>
              <a:t>Calcolare</a:t>
            </a:r>
            <a:r>
              <a:rPr lang="en-US" sz="1800" dirty="0"/>
              <a:t> [H</a:t>
            </a:r>
            <a:r>
              <a:rPr lang="en-US" sz="1800" baseline="-25000" dirty="0"/>
              <a:t>3</a:t>
            </a:r>
            <a:r>
              <a:rPr lang="en-US" sz="1800" dirty="0"/>
              <a:t>O]</a:t>
            </a:r>
            <a:r>
              <a:rPr lang="en-US" sz="1800" baseline="30000" dirty="0"/>
              <a:t>+</a:t>
            </a:r>
            <a:r>
              <a:rPr lang="en-US" sz="1800" dirty="0"/>
              <a:t> e la % di </a:t>
            </a:r>
            <a:r>
              <a:rPr lang="en-US" sz="1800" dirty="0" err="1"/>
              <a:t>dissociazione</a:t>
            </a:r>
            <a:r>
              <a:rPr lang="en-US" sz="1800" dirty="0"/>
              <a:t> per </a:t>
            </a:r>
            <a:r>
              <a:rPr lang="en-US" sz="1800" dirty="0" err="1"/>
              <a:t>tre</a:t>
            </a:r>
            <a:r>
              <a:rPr lang="en-US" sz="1800" dirty="0"/>
              <a:t> </a:t>
            </a:r>
            <a:r>
              <a:rPr lang="en-US" sz="1800" dirty="0" err="1"/>
              <a:t>soluzioni</a:t>
            </a:r>
            <a:r>
              <a:rPr lang="en-US" sz="1800" dirty="0"/>
              <a:t> di </a:t>
            </a:r>
            <a:r>
              <a:rPr lang="en-US" sz="1800" dirty="0" err="1"/>
              <a:t>concentrazione</a:t>
            </a:r>
            <a:r>
              <a:rPr lang="en-US" sz="1800" dirty="0"/>
              <a:t> a) 0,1 M; b) 0,01 M; c) 0,001 M.</a:t>
            </a:r>
          </a:p>
        </p:txBody>
      </p:sp>
      <p:grpSp>
        <p:nvGrpSpPr>
          <p:cNvPr id="559109" name="Group 34"/>
          <p:cNvGrpSpPr>
            <a:grpSpLocks/>
          </p:cNvGrpSpPr>
          <p:nvPr/>
        </p:nvGrpSpPr>
        <p:grpSpPr bwMode="auto">
          <a:xfrm>
            <a:off x="1660811" y="1531306"/>
            <a:ext cx="5353050" cy="461962"/>
            <a:chOff x="1737259" y="1443334"/>
            <a:chExt cx="5353389" cy="461665"/>
          </a:xfrm>
        </p:grpSpPr>
        <p:sp>
          <p:nvSpPr>
            <p:cNvPr id="559169" name="Rectangle 2"/>
            <p:cNvSpPr>
              <a:spLocks noChangeArrowheads="1"/>
            </p:cNvSpPr>
            <p:nvPr/>
          </p:nvSpPr>
          <p:spPr bwMode="auto">
            <a:xfrm>
              <a:off x="1737259" y="1443334"/>
              <a:ext cx="535338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dirty="0">
                  <a:solidFill>
                    <a:srgbClr val="000000"/>
                  </a:solidFill>
                </a:rPr>
                <a:t>HA(</a:t>
              </a:r>
              <a:r>
                <a:rPr lang="en-US" i="1" dirty="0" err="1">
                  <a:solidFill>
                    <a:srgbClr val="000000"/>
                  </a:solidFill>
                </a:rPr>
                <a:t>aq</a:t>
              </a:r>
              <a:r>
                <a:rPr lang="en-US" dirty="0">
                  <a:solidFill>
                    <a:srgbClr val="000000"/>
                  </a:solidFill>
                </a:rPr>
                <a:t>) + H</a:t>
              </a:r>
              <a:r>
                <a:rPr lang="en-US" baseline="-25000" dirty="0">
                  <a:solidFill>
                    <a:srgbClr val="000000"/>
                  </a:solidFill>
                </a:rPr>
                <a:t>2</a:t>
              </a:r>
              <a:r>
                <a:rPr lang="en-US" dirty="0">
                  <a:solidFill>
                    <a:srgbClr val="000000"/>
                  </a:solidFill>
                </a:rPr>
                <a:t>O(</a:t>
              </a:r>
              <a:r>
                <a:rPr lang="en-US" i="1" dirty="0">
                  <a:solidFill>
                    <a:srgbClr val="000000"/>
                  </a:solidFill>
                </a:rPr>
                <a:t>l</a:t>
              </a:r>
              <a:r>
                <a:rPr lang="en-US" dirty="0">
                  <a:solidFill>
                    <a:srgbClr val="000000"/>
                  </a:solidFill>
                </a:rPr>
                <a:t>)       H</a:t>
              </a:r>
              <a:r>
                <a:rPr lang="en-US" baseline="-25000" dirty="0">
                  <a:solidFill>
                    <a:srgbClr val="000000"/>
                  </a:solidFill>
                </a:rPr>
                <a:t>3</a:t>
              </a:r>
              <a:r>
                <a:rPr lang="en-US" dirty="0">
                  <a:solidFill>
                    <a:srgbClr val="000000"/>
                  </a:solidFill>
                </a:rPr>
                <a:t>O</a:t>
              </a:r>
              <a:r>
                <a:rPr lang="en-US" baseline="30000" dirty="0">
                  <a:solidFill>
                    <a:srgbClr val="000000"/>
                  </a:solidFill>
                </a:rPr>
                <a:t>+</a:t>
              </a:r>
              <a:r>
                <a:rPr lang="en-US" dirty="0">
                  <a:solidFill>
                    <a:srgbClr val="000000"/>
                  </a:solidFill>
                </a:rPr>
                <a:t>(</a:t>
              </a:r>
              <a:r>
                <a:rPr lang="en-US" i="1" dirty="0" err="1">
                  <a:solidFill>
                    <a:srgbClr val="000000"/>
                  </a:solidFill>
                </a:rPr>
                <a:t>aq</a:t>
              </a:r>
              <a:r>
                <a:rPr lang="en-US" dirty="0">
                  <a:solidFill>
                    <a:srgbClr val="000000"/>
                  </a:solidFill>
                </a:rPr>
                <a:t>) + A</a:t>
              </a:r>
              <a:r>
                <a:rPr lang="en-US" baseline="30000" dirty="0">
                  <a:solidFill>
                    <a:srgbClr val="000000"/>
                  </a:solidFill>
                </a:rPr>
                <a:t>-</a:t>
              </a:r>
              <a:r>
                <a:rPr lang="en-US" dirty="0">
                  <a:solidFill>
                    <a:srgbClr val="000000"/>
                  </a:solidFill>
                </a:rPr>
                <a:t>(</a:t>
              </a:r>
              <a:r>
                <a:rPr lang="en-US" i="1" dirty="0" err="1">
                  <a:solidFill>
                    <a:srgbClr val="000000"/>
                  </a:solidFill>
                </a:rPr>
                <a:t>aq</a:t>
              </a:r>
              <a:r>
                <a:rPr lang="en-US" dirty="0">
                  <a:solidFill>
                    <a:srgbClr val="000000"/>
                  </a:solidFill>
                </a:rPr>
                <a:t>)</a:t>
              </a:r>
            </a:p>
          </p:txBody>
        </p:sp>
        <p:graphicFrame>
          <p:nvGraphicFramePr>
            <p:cNvPr id="559106" name="Object 2"/>
            <p:cNvGraphicFramePr>
              <a:graphicFrameLocks noChangeAspect="1"/>
            </p:cNvGraphicFramePr>
            <p:nvPr/>
          </p:nvGraphicFramePr>
          <p:xfrm>
            <a:off x="4038600" y="1561928"/>
            <a:ext cx="457200" cy="2244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2" imgW="358088" imgH="176688" progId="">
                    <p:embed/>
                  </p:oleObj>
                </mc:Choice>
                <mc:Fallback>
                  <p:oleObj r:id="rId2" imgW="358088" imgH="176688" progId="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8600" y="1561928"/>
                          <a:ext cx="457200" cy="2244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8" name="Tabell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6624248"/>
              </p:ext>
            </p:extLst>
          </p:nvPr>
        </p:nvGraphicFramePr>
        <p:xfrm>
          <a:off x="684735" y="2393661"/>
          <a:ext cx="5142184" cy="14833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1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25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25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25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25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[HA]</a:t>
                      </a:r>
                      <a:r>
                        <a:rPr lang="it-IT" baseline="-25000" dirty="0" err="1"/>
                        <a:t>iniz</a:t>
                      </a:r>
                      <a:endParaRPr lang="it-IT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[HA]</a:t>
                      </a:r>
                      <a:endParaRPr lang="it-IT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[H</a:t>
                      </a:r>
                      <a:r>
                        <a:rPr lang="en-US" sz="1800" baseline="-25000" dirty="0"/>
                        <a:t>3</a:t>
                      </a:r>
                      <a:r>
                        <a:rPr lang="en-US" sz="1800" dirty="0"/>
                        <a:t>O]</a:t>
                      </a:r>
                      <a:r>
                        <a:rPr lang="en-US" sz="1800" baseline="30000" dirty="0"/>
                        <a:t>+</a:t>
                      </a:r>
                      <a:r>
                        <a:rPr lang="en-US" sz="1800" dirty="0"/>
                        <a:t> 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[A</a:t>
                      </a:r>
                      <a:r>
                        <a:rPr lang="it-IT" baseline="30000" dirty="0"/>
                        <a:t>-</a:t>
                      </a:r>
                      <a:r>
                        <a:rPr lang="it-IT" dirty="0"/>
                        <a:t>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(a)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0,1-x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(b)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0,01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0,01-y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(c)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0,001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0,001-z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5914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it-IT"/>
          </a:p>
        </p:txBody>
      </p:sp>
      <p:sp>
        <p:nvSpPr>
          <p:cNvPr id="559143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it-IT"/>
          </a:p>
        </p:txBody>
      </p:sp>
      <p:sp>
        <p:nvSpPr>
          <p:cNvPr id="559145" name="Rectangle 7"/>
          <p:cNvSpPr>
            <a:spLocks noChangeArrowheads="1"/>
          </p:cNvSpPr>
          <p:nvPr/>
        </p:nvSpPr>
        <p:spPr bwMode="auto">
          <a:xfrm>
            <a:off x="0" y="1181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 sz="1800">
              <a:cs typeface="Arial" charset="0"/>
            </a:endParaRPr>
          </a:p>
        </p:txBody>
      </p:sp>
      <p:sp>
        <p:nvSpPr>
          <p:cNvPr id="559146" name="Text Box 19"/>
          <p:cNvSpPr txBox="1">
            <a:spLocks noChangeArrowheads="1"/>
          </p:cNvSpPr>
          <p:nvPr/>
        </p:nvSpPr>
        <p:spPr bwMode="auto">
          <a:xfrm>
            <a:off x="253343" y="4388482"/>
            <a:ext cx="85759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dirty="0" err="1"/>
              <a:t>Sostituendo</a:t>
            </a:r>
            <a:r>
              <a:rPr lang="en-US" sz="1800" dirty="0"/>
              <a:t> le </a:t>
            </a:r>
            <a:r>
              <a:rPr lang="en-US" sz="1800" dirty="0" err="1"/>
              <a:t>espressioni</a:t>
            </a:r>
            <a:r>
              <a:rPr lang="en-US" sz="1800" dirty="0"/>
              <a:t> </a:t>
            </a:r>
            <a:r>
              <a:rPr lang="en-US" sz="1800" dirty="0" err="1"/>
              <a:t>delle</a:t>
            </a:r>
            <a:r>
              <a:rPr lang="en-US" sz="1800" dirty="0"/>
              <a:t> </a:t>
            </a:r>
            <a:r>
              <a:rPr lang="en-US" sz="1800" dirty="0" err="1"/>
              <a:t>concentrazioni</a:t>
            </a:r>
            <a:r>
              <a:rPr lang="en-US" sz="1800" dirty="0"/>
              <a:t> e </a:t>
            </a:r>
            <a:r>
              <a:rPr lang="en-US" sz="1800" dirty="0" err="1"/>
              <a:t>risolvendo</a:t>
            </a:r>
            <a:r>
              <a:rPr lang="en-US" sz="1800" dirty="0"/>
              <a:t> per x, y e z:</a:t>
            </a:r>
          </a:p>
        </p:txBody>
      </p:sp>
      <p:graphicFrame>
        <p:nvGraphicFramePr>
          <p:cNvPr id="25" name="Tabella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6428042"/>
              </p:ext>
            </p:extLst>
          </p:nvPr>
        </p:nvGraphicFramePr>
        <p:xfrm>
          <a:off x="1356995" y="4923744"/>
          <a:ext cx="4219326" cy="14833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7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1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16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[H</a:t>
                      </a:r>
                      <a:r>
                        <a:rPr lang="en-US" sz="1800" baseline="-25000" dirty="0"/>
                        <a:t>3</a:t>
                      </a:r>
                      <a:r>
                        <a:rPr lang="en-US" sz="1800" dirty="0"/>
                        <a:t>O]</a:t>
                      </a:r>
                      <a:r>
                        <a:rPr lang="en-US" sz="1800" baseline="30000" dirty="0"/>
                        <a:t>+</a:t>
                      </a:r>
                      <a:r>
                        <a:rPr lang="en-US" sz="1800" dirty="0"/>
                        <a:t> 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%</a:t>
                      </a:r>
                      <a:r>
                        <a:rPr lang="it-IT" baseline="0" dirty="0"/>
                        <a:t> dissociazione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(a)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 </a:t>
                      </a:r>
                      <a:r>
                        <a:rPr lang="it-IT" dirty="0">
                          <a:sym typeface="Symbol"/>
                        </a:rPr>
                        <a:t></a:t>
                      </a:r>
                      <a:r>
                        <a:rPr lang="it-IT" dirty="0"/>
                        <a:t> 10</a:t>
                      </a:r>
                      <a:r>
                        <a:rPr lang="it-IT" baseline="30000" dirty="0"/>
                        <a:t>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(b)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3,2 </a:t>
                      </a:r>
                      <a:r>
                        <a:rPr lang="it-IT" dirty="0">
                          <a:sym typeface="Symbol"/>
                        </a:rPr>
                        <a:t></a:t>
                      </a:r>
                      <a:r>
                        <a:rPr lang="it-IT" dirty="0"/>
                        <a:t> 10</a:t>
                      </a:r>
                      <a:r>
                        <a:rPr lang="it-IT" baseline="30000" dirty="0"/>
                        <a:t>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(c)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1 </a:t>
                      </a:r>
                      <a:r>
                        <a:rPr lang="it-IT" dirty="0">
                          <a:sym typeface="Symbol"/>
                        </a:rPr>
                        <a:t></a:t>
                      </a:r>
                      <a:r>
                        <a:rPr lang="it-IT" dirty="0"/>
                        <a:t> 10</a:t>
                      </a:r>
                      <a:r>
                        <a:rPr lang="it-IT" baseline="30000" dirty="0"/>
                        <a:t>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3" name="Group 16">
            <a:extLst>
              <a:ext uri="{FF2B5EF4-FFF2-40B4-BE49-F238E27FC236}">
                <a16:creationId xmlns:a16="http://schemas.microsoft.com/office/drawing/2014/main" id="{D5F7A9E0-70D3-42E5-A3E8-23C300A99844}"/>
              </a:ext>
            </a:extLst>
          </p:cNvPr>
          <p:cNvGrpSpPr>
            <a:grpSpLocks/>
          </p:cNvGrpSpPr>
          <p:nvPr/>
        </p:nvGrpSpPr>
        <p:grpSpPr bwMode="auto">
          <a:xfrm>
            <a:off x="6199823" y="2561580"/>
            <a:ext cx="2518199" cy="908050"/>
            <a:chOff x="609600" y="5110862"/>
            <a:chExt cx="2518582" cy="907941"/>
          </a:xfrm>
        </p:grpSpPr>
        <p:grpSp>
          <p:nvGrpSpPr>
            <p:cNvPr id="14" name="Group 15">
              <a:extLst>
                <a:ext uri="{FF2B5EF4-FFF2-40B4-BE49-F238E27FC236}">
                  <a16:creationId xmlns:a16="http://schemas.microsoft.com/office/drawing/2014/main" id="{905D85E9-10D4-4492-A519-F7980B2A10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00200" y="5110862"/>
              <a:ext cx="1527982" cy="907941"/>
              <a:chOff x="1600200" y="5105400"/>
              <a:chExt cx="1527982" cy="907941"/>
            </a:xfrm>
          </p:grpSpPr>
          <p:sp>
            <p:nvSpPr>
              <p:cNvPr id="16" name="TextBox 9">
                <a:extLst>
                  <a:ext uri="{FF2B5EF4-FFF2-40B4-BE49-F238E27FC236}">
                    <a16:creationId xmlns:a16="http://schemas.microsoft.com/office/drawing/2014/main" id="{EFBBE09A-D97B-4AD6-8D69-50198CEFB3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00200" y="5105400"/>
                <a:ext cx="1527982" cy="907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ts val="600"/>
                  </a:spcBef>
                </a:pPr>
                <a:r>
                  <a:rPr lang="en-US" dirty="0"/>
                  <a:t>[H</a:t>
                </a:r>
                <a:r>
                  <a:rPr lang="en-US" baseline="-25000" dirty="0"/>
                  <a:t>3</a:t>
                </a:r>
                <a:r>
                  <a:rPr lang="en-US" dirty="0"/>
                  <a:t>O</a:t>
                </a:r>
                <a:r>
                  <a:rPr lang="en-US" baseline="30000" dirty="0"/>
                  <a:t>+</a:t>
                </a:r>
                <a:r>
                  <a:rPr lang="en-US" dirty="0"/>
                  <a:t>][A</a:t>
                </a:r>
                <a:r>
                  <a:rPr lang="en-US" baseline="30000" dirty="0"/>
                  <a:t>-</a:t>
                </a:r>
                <a:r>
                  <a:rPr lang="en-US" dirty="0"/>
                  <a:t>]</a:t>
                </a:r>
              </a:p>
              <a:p>
                <a:pPr eaLnBrk="0" hangingPunct="0">
                  <a:spcBef>
                    <a:spcPts val="600"/>
                  </a:spcBef>
                </a:pPr>
                <a:r>
                  <a:rPr lang="en-US" dirty="0"/>
                  <a:t>   [HA]</a:t>
                </a:r>
              </a:p>
            </p:txBody>
          </p:sp>
          <p:cxnSp>
            <p:nvCxnSpPr>
              <p:cNvPr id="17" name="Straight Connector 11">
                <a:extLst>
                  <a:ext uri="{FF2B5EF4-FFF2-40B4-BE49-F238E27FC236}">
                    <a16:creationId xmlns:a16="http://schemas.microsoft.com/office/drawing/2014/main" id="{BEA6ABC6-3A11-4A77-A361-0ED206C6848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600200" y="5562600"/>
                <a:ext cx="1412240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15" name="TextBox 13">
              <a:extLst>
                <a:ext uri="{FF2B5EF4-FFF2-40B4-BE49-F238E27FC236}">
                  <a16:creationId xmlns:a16="http://schemas.microsoft.com/office/drawing/2014/main" id="{51518175-771E-47AE-B0BD-D838C15710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9600" y="5334000"/>
              <a:ext cx="768276" cy="4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i="1" dirty="0"/>
                <a:t>K</a:t>
              </a:r>
              <a:r>
                <a:rPr lang="en-US" i="1" baseline="-25000" dirty="0"/>
                <a:t>a</a:t>
              </a:r>
              <a:r>
                <a:rPr lang="en-US" i="1" dirty="0"/>
                <a:t> =</a:t>
              </a:r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79228" y="1100255"/>
            <a:ext cx="81391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 err="1"/>
              <a:t>Gli</a:t>
            </a:r>
            <a:r>
              <a:rPr lang="en-US" sz="2000" dirty="0"/>
              <a:t> </a:t>
            </a:r>
            <a:r>
              <a:rPr lang="en-US" sz="2000" b="1" i="1" dirty="0" err="1"/>
              <a:t>anioni</a:t>
            </a:r>
            <a:r>
              <a:rPr lang="en-US" sz="2000" dirty="0"/>
              <a:t> </a:t>
            </a:r>
            <a:r>
              <a:rPr lang="en-US" sz="2000" dirty="0" err="1"/>
              <a:t>degli</a:t>
            </a:r>
            <a:r>
              <a:rPr lang="en-US" sz="2000" dirty="0"/>
              <a:t> </a:t>
            </a:r>
            <a:r>
              <a:rPr lang="en-US" sz="2000" dirty="0" err="1"/>
              <a:t>acidi</a:t>
            </a:r>
            <a:r>
              <a:rPr lang="en-US" sz="2000" dirty="0"/>
              <a:t> </a:t>
            </a:r>
            <a:r>
              <a:rPr lang="en-US" sz="2000" dirty="0" err="1"/>
              <a:t>deboli</a:t>
            </a:r>
            <a:r>
              <a:rPr lang="en-US" sz="2000" dirty="0"/>
              <a:t> </a:t>
            </a:r>
            <a:r>
              <a:rPr lang="en-US" sz="2000" dirty="0" err="1"/>
              <a:t>si</a:t>
            </a:r>
            <a:r>
              <a:rPr lang="en-US" sz="2000" dirty="0"/>
              <a:t> </a:t>
            </a:r>
            <a:r>
              <a:rPr lang="en-US" sz="2000" dirty="0" err="1"/>
              <a:t>comportano</a:t>
            </a:r>
            <a:r>
              <a:rPr lang="en-US" sz="2000" dirty="0"/>
              <a:t> da </a:t>
            </a:r>
            <a:r>
              <a:rPr lang="en-US" sz="2000" b="1" i="1" dirty="0" err="1"/>
              <a:t>basi</a:t>
            </a:r>
            <a:r>
              <a:rPr lang="en-US" sz="2000" b="1" i="1" dirty="0"/>
              <a:t> </a:t>
            </a:r>
            <a:r>
              <a:rPr lang="en-US" sz="2000" b="1" i="1" dirty="0" err="1"/>
              <a:t>deboli</a:t>
            </a:r>
            <a:r>
              <a:rPr lang="en-US" sz="2000" dirty="0"/>
              <a:t>.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728888" y="1685125"/>
            <a:ext cx="7666037" cy="857250"/>
            <a:chOff x="640148" y="1981199"/>
            <a:chExt cx="7665388" cy="857250"/>
          </a:xfrm>
        </p:grpSpPr>
        <p:grpSp>
          <p:nvGrpSpPr>
            <p:cNvPr id="493608" name="Group 5"/>
            <p:cNvGrpSpPr>
              <a:grpSpLocks/>
            </p:cNvGrpSpPr>
            <p:nvPr/>
          </p:nvGrpSpPr>
          <p:grpSpPr bwMode="auto">
            <a:xfrm>
              <a:off x="640148" y="2209949"/>
              <a:ext cx="4430646" cy="400110"/>
              <a:chOff x="1219200" y="2286000"/>
              <a:chExt cx="4430646" cy="400110"/>
            </a:xfrm>
          </p:grpSpPr>
          <p:sp>
            <p:nvSpPr>
              <p:cNvPr id="493614" name="TextBox 3"/>
              <p:cNvSpPr txBox="1">
                <a:spLocks noChangeArrowheads="1"/>
              </p:cNvSpPr>
              <p:nvPr/>
            </p:nvSpPr>
            <p:spPr bwMode="auto">
              <a:xfrm>
                <a:off x="1219200" y="2286000"/>
                <a:ext cx="4430646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000" dirty="0"/>
                  <a:t>A</a:t>
                </a:r>
                <a:r>
                  <a:rPr lang="en-US" sz="2000" baseline="30000" dirty="0"/>
                  <a:t>-</a:t>
                </a:r>
                <a:r>
                  <a:rPr lang="en-US" sz="2000" dirty="0"/>
                  <a:t>(</a:t>
                </a:r>
                <a:r>
                  <a:rPr lang="en-US" sz="2000" i="1" dirty="0" err="1"/>
                  <a:t>aq</a:t>
                </a:r>
                <a:r>
                  <a:rPr lang="en-US" sz="2000" dirty="0"/>
                  <a:t>) + H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O(</a:t>
                </a:r>
                <a:r>
                  <a:rPr lang="en-US" sz="2000" i="1" dirty="0"/>
                  <a:t>l</a:t>
                </a:r>
                <a:r>
                  <a:rPr lang="en-US" sz="2000" dirty="0"/>
                  <a:t>)        HA(</a:t>
                </a:r>
                <a:r>
                  <a:rPr lang="en-US" sz="2000" i="1" dirty="0" err="1"/>
                  <a:t>aq</a:t>
                </a:r>
                <a:r>
                  <a:rPr lang="en-US" sz="2000" dirty="0"/>
                  <a:t>) + OH</a:t>
                </a:r>
                <a:r>
                  <a:rPr lang="en-US" sz="2000" baseline="30000" dirty="0"/>
                  <a:t>-</a:t>
                </a:r>
                <a:r>
                  <a:rPr lang="en-US" sz="2000" dirty="0"/>
                  <a:t>(</a:t>
                </a:r>
                <a:r>
                  <a:rPr lang="en-US" sz="2000" i="1" dirty="0" err="1"/>
                  <a:t>aq</a:t>
                </a:r>
                <a:r>
                  <a:rPr lang="en-US" sz="2000" dirty="0"/>
                  <a:t>)</a:t>
                </a:r>
              </a:p>
            </p:txBody>
          </p:sp>
          <p:graphicFrame>
            <p:nvGraphicFramePr>
              <p:cNvPr id="493596" name="Object 2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32385091"/>
                  </p:ext>
                </p:extLst>
              </p:nvPr>
            </p:nvGraphicFramePr>
            <p:xfrm>
              <a:off x="3124399" y="2367604"/>
              <a:ext cx="457200" cy="23650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S ChemDraw Drawing" r:id="rId2" imgW="388418" imgH="184015" progId="">
                      <p:embed/>
                    </p:oleObj>
                  </mc:Choice>
                  <mc:Fallback>
                    <p:oleObj name="CS ChemDraw Drawing" r:id="rId2" imgW="388418" imgH="184015" progId="">
                      <p:embed/>
                      <p:pic>
                        <p:nvPicPr>
                          <p:cNvPr id="0" name="Picture 2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24399" y="2367604"/>
                            <a:ext cx="457200" cy="23650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493609" name="Group 9"/>
            <p:cNvGrpSpPr>
              <a:grpSpLocks/>
            </p:cNvGrpSpPr>
            <p:nvPr/>
          </p:nvGrpSpPr>
          <p:grpSpPr bwMode="auto">
            <a:xfrm>
              <a:off x="6096000" y="1981199"/>
              <a:ext cx="2209536" cy="857250"/>
              <a:chOff x="1430" y="816"/>
              <a:chExt cx="1287" cy="540"/>
            </a:xfrm>
          </p:grpSpPr>
          <p:sp>
            <p:nvSpPr>
              <p:cNvPr id="493610" name="Text Box 5"/>
              <p:cNvSpPr txBox="1">
                <a:spLocks noChangeArrowheads="1"/>
              </p:cNvSpPr>
              <p:nvPr/>
            </p:nvSpPr>
            <p:spPr bwMode="auto">
              <a:xfrm>
                <a:off x="1430" y="1008"/>
                <a:ext cx="444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000" i="1"/>
                  <a:t>K</a:t>
                </a:r>
                <a:r>
                  <a:rPr lang="en-US" sz="2000" baseline="-25000"/>
                  <a:t>b</a:t>
                </a:r>
                <a:r>
                  <a:rPr lang="en-US" sz="2000"/>
                  <a:t> = </a:t>
                </a:r>
              </a:p>
            </p:txBody>
          </p:sp>
          <p:sp>
            <p:nvSpPr>
              <p:cNvPr id="493611" name="Rectangle 6"/>
              <p:cNvSpPr>
                <a:spLocks noChangeArrowheads="1"/>
              </p:cNvSpPr>
              <p:nvPr/>
            </p:nvSpPr>
            <p:spPr bwMode="auto">
              <a:xfrm>
                <a:off x="1776" y="816"/>
                <a:ext cx="941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000"/>
                  <a:t> [HA][OH</a:t>
                </a:r>
                <a:r>
                  <a:rPr lang="en-US" sz="2000" baseline="30000"/>
                  <a:t>-</a:t>
                </a:r>
                <a:r>
                  <a:rPr lang="en-US" sz="2000"/>
                  <a:t>]</a:t>
                </a:r>
              </a:p>
            </p:txBody>
          </p:sp>
          <p:sp>
            <p:nvSpPr>
              <p:cNvPr id="493612" name="Rectangle 7"/>
              <p:cNvSpPr>
                <a:spLocks noChangeArrowheads="1"/>
              </p:cNvSpPr>
              <p:nvPr/>
            </p:nvSpPr>
            <p:spPr bwMode="auto">
              <a:xfrm>
                <a:off x="2057" y="1104"/>
                <a:ext cx="438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000"/>
                  <a:t> [A</a:t>
                </a:r>
                <a:r>
                  <a:rPr lang="en-US" sz="2000" baseline="30000"/>
                  <a:t>-</a:t>
                </a:r>
                <a:r>
                  <a:rPr lang="en-US" sz="2000"/>
                  <a:t>]</a:t>
                </a:r>
              </a:p>
            </p:txBody>
          </p:sp>
          <p:sp>
            <p:nvSpPr>
              <p:cNvPr id="493613" name="Line 8"/>
              <p:cNvSpPr>
                <a:spLocks noChangeShapeType="1"/>
              </p:cNvSpPr>
              <p:nvPr/>
            </p:nvSpPr>
            <p:spPr bwMode="auto">
              <a:xfrm>
                <a:off x="1824" y="1104"/>
                <a:ext cx="87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 sz="2000"/>
              </a:p>
            </p:txBody>
          </p:sp>
        </p:grpSp>
      </p:grp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79228" y="2694058"/>
            <a:ext cx="81391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Una </a:t>
            </a:r>
            <a:r>
              <a:rPr lang="en-US" sz="2000" dirty="0" err="1"/>
              <a:t>soluzione</a:t>
            </a:r>
            <a:r>
              <a:rPr lang="en-US" sz="2000" dirty="0"/>
              <a:t> di HA è </a:t>
            </a:r>
            <a:r>
              <a:rPr lang="en-US" sz="2000" b="1" i="1" dirty="0" err="1"/>
              <a:t>acida</a:t>
            </a:r>
            <a:r>
              <a:rPr lang="en-US" sz="2000" dirty="0"/>
              <a:t>, </a:t>
            </a:r>
            <a:r>
              <a:rPr lang="en-US" sz="2000" dirty="0" err="1"/>
              <a:t>mentre</a:t>
            </a:r>
            <a:r>
              <a:rPr lang="en-US" sz="2000" dirty="0"/>
              <a:t> una </a:t>
            </a:r>
            <a:r>
              <a:rPr lang="en-US" sz="2000" dirty="0" err="1"/>
              <a:t>soluzione</a:t>
            </a:r>
            <a:r>
              <a:rPr lang="en-US" sz="2000" dirty="0"/>
              <a:t> di A</a:t>
            </a:r>
            <a:r>
              <a:rPr lang="en-US" sz="2000" baseline="30000" dirty="0"/>
              <a:t>-</a:t>
            </a:r>
            <a:r>
              <a:rPr lang="en-US" sz="2000" dirty="0"/>
              <a:t> è </a:t>
            </a:r>
            <a:r>
              <a:rPr lang="en-US" sz="2000" b="1" i="1" dirty="0" err="1"/>
              <a:t>basica</a:t>
            </a:r>
            <a:r>
              <a:rPr lang="en-US" sz="2000" dirty="0"/>
              <a:t>.</a:t>
            </a:r>
          </a:p>
        </p:txBody>
      </p: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830565" y="3170312"/>
            <a:ext cx="4467890" cy="400110"/>
            <a:chOff x="863659" y="3630228"/>
            <a:chExt cx="4467093" cy="399971"/>
          </a:xfrm>
        </p:grpSpPr>
        <p:sp>
          <p:nvSpPr>
            <p:cNvPr id="493606" name="Rectangle 6"/>
            <p:cNvSpPr>
              <a:spLocks noChangeArrowheads="1"/>
            </p:cNvSpPr>
            <p:nvPr/>
          </p:nvSpPr>
          <p:spPr bwMode="auto">
            <a:xfrm>
              <a:off x="863659" y="3630228"/>
              <a:ext cx="4467093" cy="3999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dirty="0">
                  <a:solidFill>
                    <a:srgbClr val="000000"/>
                  </a:solidFill>
                </a:rPr>
                <a:t>HF(</a:t>
              </a:r>
              <a:r>
                <a:rPr lang="en-US" sz="2000" i="1" dirty="0" err="1">
                  <a:solidFill>
                    <a:srgbClr val="000000"/>
                  </a:solidFill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</a:rPr>
                <a:t>) + H</a:t>
              </a:r>
              <a:r>
                <a:rPr lang="en-US" sz="2000" baseline="-25000" dirty="0">
                  <a:solidFill>
                    <a:srgbClr val="000000"/>
                  </a:solidFill>
                </a:rPr>
                <a:t>2</a:t>
              </a:r>
              <a:r>
                <a:rPr lang="en-US" sz="2000" dirty="0">
                  <a:solidFill>
                    <a:srgbClr val="000000"/>
                  </a:solidFill>
                </a:rPr>
                <a:t>O(</a:t>
              </a:r>
              <a:r>
                <a:rPr lang="en-US" sz="2000" i="1" dirty="0">
                  <a:solidFill>
                    <a:srgbClr val="000000"/>
                  </a:solidFill>
                </a:rPr>
                <a:t>l</a:t>
              </a:r>
              <a:r>
                <a:rPr lang="en-US" sz="2000" dirty="0">
                  <a:solidFill>
                    <a:srgbClr val="000000"/>
                  </a:solidFill>
                </a:rPr>
                <a:t>)       H</a:t>
              </a:r>
              <a:r>
                <a:rPr lang="en-US" sz="2000" baseline="-25000" dirty="0">
                  <a:solidFill>
                    <a:srgbClr val="000000"/>
                  </a:solidFill>
                </a:rPr>
                <a:t>3</a:t>
              </a:r>
              <a:r>
                <a:rPr lang="en-US" sz="2000" dirty="0">
                  <a:solidFill>
                    <a:srgbClr val="000000"/>
                  </a:solidFill>
                </a:rPr>
                <a:t>O</a:t>
              </a:r>
              <a:r>
                <a:rPr lang="en-US" sz="2000" baseline="30000" dirty="0">
                  <a:solidFill>
                    <a:srgbClr val="000000"/>
                  </a:solidFill>
                </a:rPr>
                <a:t>+</a:t>
              </a:r>
              <a:r>
                <a:rPr lang="en-US" sz="2000" dirty="0">
                  <a:solidFill>
                    <a:srgbClr val="000000"/>
                  </a:solidFill>
                </a:rPr>
                <a:t>(</a:t>
              </a:r>
              <a:r>
                <a:rPr lang="en-US" sz="2000" i="1" dirty="0" err="1">
                  <a:solidFill>
                    <a:srgbClr val="000000"/>
                  </a:solidFill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</a:rPr>
                <a:t>) + F</a:t>
              </a:r>
              <a:r>
                <a:rPr lang="en-US" sz="2000" baseline="30000" dirty="0">
                  <a:solidFill>
                    <a:srgbClr val="000000"/>
                  </a:solidFill>
                </a:rPr>
                <a:t>-</a:t>
              </a:r>
              <a:r>
                <a:rPr lang="en-US" sz="2000" dirty="0">
                  <a:solidFill>
                    <a:srgbClr val="000000"/>
                  </a:solidFill>
                </a:rPr>
                <a:t>(</a:t>
              </a:r>
              <a:r>
                <a:rPr lang="en-US" sz="2000" i="1" dirty="0" err="1">
                  <a:solidFill>
                    <a:srgbClr val="000000"/>
                  </a:solidFill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</a:rPr>
                <a:t>)</a:t>
              </a:r>
            </a:p>
          </p:txBody>
        </p:sp>
        <p:graphicFrame>
          <p:nvGraphicFramePr>
            <p:cNvPr id="493597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2469989"/>
                </p:ext>
              </p:extLst>
            </p:nvPr>
          </p:nvGraphicFramePr>
          <p:xfrm>
            <a:off x="2768831" y="3739841"/>
            <a:ext cx="457200" cy="2365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4" imgW="388418" imgH="184015" progId="">
                    <p:embed/>
                  </p:oleObj>
                </mc:Choice>
                <mc:Fallback>
                  <p:oleObj name="CS ChemDraw Drawing" r:id="rId4" imgW="388418" imgH="184015" progId="">
                    <p:embed/>
                    <p:pic>
                      <p:nvPicPr>
                        <p:cNvPr id="0" name="Picture 2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68831" y="3739841"/>
                          <a:ext cx="457200" cy="2365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93604" name="TextBox 20"/>
          <p:cNvSpPr txBox="1">
            <a:spLocks noChangeArrowheads="1"/>
          </p:cNvSpPr>
          <p:nvPr/>
        </p:nvSpPr>
        <p:spPr bwMode="auto">
          <a:xfrm>
            <a:off x="465266" y="3763833"/>
            <a:ext cx="8367033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HF è un </a:t>
            </a:r>
            <a:r>
              <a:rPr lang="en-US" sz="2000" dirty="0" err="1"/>
              <a:t>acido</a:t>
            </a:r>
            <a:r>
              <a:rPr lang="en-US" sz="2000" dirty="0"/>
              <a:t> </a:t>
            </a:r>
            <a:r>
              <a:rPr lang="en-US" sz="2000" dirty="0" err="1"/>
              <a:t>debole</a:t>
            </a:r>
            <a:r>
              <a:rPr lang="en-US" sz="2000" dirty="0"/>
              <a:t> (</a:t>
            </a:r>
            <a:r>
              <a:rPr lang="en-US" sz="2000" i="1" dirty="0"/>
              <a:t>K</a:t>
            </a:r>
            <a:r>
              <a:rPr lang="en-US" sz="2000" i="1" baseline="-25000" dirty="0"/>
              <a:t>a</a:t>
            </a:r>
            <a:r>
              <a:rPr lang="en-US" sz="2000" i="1" dirty="0"/>
              <a:t>=6,8x10</a:t>
            </a:r>
            <a:r>
              <a:rPr lang="en-US" sz="2000" i="1" baseline="30000" dirty="0"/>
              <a:t>-4</a:t>
            </a:r>
            <a:r>
              <a:rPr lang="en-US" sz="2000" i="1" dirty="0"/>
              <a:t>)</a:t>
            </a:r>
            <a:r>
              <a:rPr lang="en-US" sz="2000" dirty="0"/>
              <a:t>, </a:t>
            </a:r>
            <a:r>
              <a:rPr lang="en-US" sz="2000" dirty="0" err="1"/>
              <a:t>perciò</a:t>
            </a:r>
            <a:r>
              <a:rPr lang="en-US" sz="2000" dirty="0"/>
              <a:t> </a:t>
            </a:r>
            <a:r>
              <a:rPr lang="en-US" sz="2000" dirty="0" err="1"/>
              <a:t>l’equilibrio</a:t>
            </a:r>
            <a:r>
              <a:rPr lang="en-US" sz="2000" dirty="0"/>
              <a:t> è </a:t>
            </a:r>
            <a:r>
              <a:rPr lang="en-US" sz="2000" dirty="0" err="1"/>
              <a:t>spostato</a:t>
            </a:r>
            <a:r>
              <a:rPr lang="en-US" sz="2000" dirty="0"/>
              <a:t> a </a:t>
            </a:r>
            <a:r>
              <a:rPr lang="en-US" sz="2000" i="1" dirty="0"/>
              <a:t>sinistra</a:t>
            </a:r>
            <a:endParaRPr lang="en-US" sz="2000" i="1" baseline="30000" dirty="0"/>
          </a:p>
          <a:p>
            <a:pPr eaLnBrk="0" hangingPunct="0">
              <a:spcBef>
                <a:spcPct val="50000"/>
              </a:spcBef>
            </a:pPr>
            <a:endParaRPr lang="en-US" sz="2000" i="1" dirty="0"/>
          </a:p>
          <a:p>
            <a:pPr eaLnBrk="0" hangingPunct="0">
              <a:spcBef>
                <a:spcPct val="50000"/>
              </a:spcBef>
            </a:pPr>
            <a:r>
              <a:rPr lang="en-US" sz="2000" dirty="0"/>
              <a:t>   [HF] &gt;&gt; [F</a:t>
            </a:r>
            <a:r>
              <a:rPr lang="en-US" sz="2000" baseline="30000" dirty="0"/>
              <a:t>-</a:t>
            </a:r>
            <a:r>
              <a:rPr lang="en-US" sz="2000" dirty="0"/>
              <a:t>],  [H</a:t>
            </a:r>
            <a:r>
              <a:rPr lang="en-US" sz="2000" baseline="-25000" dirty="0"/>
              <a:t>3</a:t>
            </a:r>
            <a:r>
              <a:rPr lang="en-US" sz="2000" dirty="0"/>
              <a:t>O</a:t>
            </a:r>
            <a:r>
              <a:rPr lang="en-US" sz="2000" baseline="30000" dirty="0"/>
              <a:t>+</a:t>
            </a:r>
            <a:r>
              <a:rPr lang="en-US" sz="2000" dirty="0"/>
              <a:t>]</a:t>
            </a:r>
            <a:r>
              <a:rPr lang="en-US" sz="2000" baseline="-25000" dirty="0"/>
              <a:t>HF+H2O</a:t>
            </a:r>
            <a:r>
              <a:rPr lang="en-US" sz="2000" dirty="0"/>
              <a:t> &gt;&gt; [OH</a:t>
            </a:r>
            <a:r>
              <a:rPr lang="en-US" sz="2000" baseline="30000" dirty="0"/>
              <a:t>-</a:t>
            </a:r>
            <a:r>
              <a:rPr lang="en-US" sz="2000" dirty="0"/>
              <a:t>] </a:t>
            </a:r>
            <a:endParaRPr lang="en-US" dirty="0"/>
          </a:p>
          <a:p>
            <a:pPr eaLnBrk="0" hangingPunct="0">
              <a:spcBef>
                <a:spcPct val="50000"/>
              </a:spcBef>
            </a:pPr>
            <a:r>
              <a:rPr lang="en-US" sz="2000" dirty="0"/>
              <a:t>   La </a:t>
            </a:r>
            <a:r>
              <a:rPr lang="en-US" sz="2000" dirty="0" err="1"/>
              <a:t>soluzione</a:t>
            </a:r>
            <a:r>
              <a:rPr lang="en-US" sz="2000" dirty="0"/>
              <a:t> è </a:t>
            </a:r>
            <a:r>
              <a:rPr lang="en-US" sz="2000" b="1" i="1" dirty="0" err="1"/>
              <a:t>acida</a:t>
            </a:r>
            <a:r>
              <a:rPr lang="en-US" dirty="0"/>
              <a:t>.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43E87211-DFC9-4DC9-A24B-3982F3F065EB}"/>
              </a:ext>
            </a:extLst>
          </p:cNvPr>
          <p:cNvSpPr/>
          <p:nvPr/>
        </p:nvSpPr>
        <p:spPr>
          <a:xfrm>
            <a:off x="830565" y="397122"/>
            <a:ext cx="74412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i="1" dirty="0" err="1"/>
              <a:t>Equilibri</a:t>
            </a:r>
            <a:r>
              <a:rPr lang="en-US" i="1" dirty="0"/>
              <a:t> in </a:t>
            </a:r>
            <a:r>
              <a:rPr lang="en-US" i="1" dirty="0" err="1"/>
              <a:t>soluzione</a:t>
            </a:r>
            <a:r>
              <a:rPr lang="en-US" i="1" dirty="0"/>
              <a:t> di </a:t>
            </a:r>
            <a:r>
              <a:rPr lang="en-US" i="1" dirty="0" err="1"/>
              <a:t>anioni</a:t>
            </a:r>
            <a:r>
              <a:rPr lang="en-US" i="1" dirty="0"/>
              <a:t> di </a:t>
            </a:r>
            <a:r>
              <a:rPr lang="en-US" i="1" dirty="0" err="1"/>
              <a:t>acidi</a:t>
            </a:r>
            <a:r>
              <a:rPr lang="en-US" i="1" dirty="0"/>
              <a:t>(</a:t>
            </a:r>
            <a:r>
              <a:rPr lang="en-US" i="1" dirty="0" err="1"/>
              <a:t>basi</a:t>
            </a:r>
            <a:r>
              <a:rPr lang="en-US" i="1" dirty="0"/>
              <a:t>) </a:t>
            </a:r>
            <a:r>
              <a:rPr lang="en-US" i="1" dirty="0" err="1"/>
              <a:t>deboli</a:t>
            </a:r>
            <a:endParaRPr lang="en-US" i="1" dirty="0"/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AB5B85ED-7E5C-4C1E-8335-8A0B694A43CA}"/>
              </a:ext>
            </a:extLst>
          </p:cNvPr>
          <p:cNvGrpSpPr/>
          <p:nvPr/>
        </p:nvGrpSpPr>
        <p:grpSpPr>
          <a:xfrm>
            <a:off x="579228" y="4495449"/>
            <a:ext cx="8130431" cy="401400"/>
            <a:chOff x="1120511" y="465937"/>
            <a:chExt cx="8130431" cy="401400"/>
          </a:xfrm>
        </p:grpSpPr>
        <p:sp>
          <p:nvSpPr>
            <p:cNvPr id="23" name="TextBox 3">
              <a:extLst>
                <a:ext uri="{FF2B5EF4-FFF2-40B4-BE49-F238E27FC236}">
                  <a16:creationId xmlns:a16="http://schemas.microsoft.com/office/drawing/2014/main" id="{B8B51E95-6F38-4370-A022-1B43C110F6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0511" y="465937"/>
              <a:ext cx="51054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dirty="0"/>
                <a:t>2H</a:t>
              </a:r>
              <a:r>
                <a:rPr lang="en-US" sz="2000" baseline="-25000" dirty="0"/>
                <a:t>2</a:t>
              </a:r>
              <a:r>
                <a:rPr lang="en-US" sz="2000" dirty="0"/>
                <a:t>O (</a:t>
              </a:r>
              <a:r>
                <a:rPr lang="en-US" sz="2000" i="1" dirty="0"/>
                <a:t>l</a:t>
              </a:r>
              <a:r>
                <a:rPr lang="en-US" sz="2000" dirty="0"/>
                <a:t>) </a:t>
              </a:r>
              <a:r>
                <a:rPr lang="en-US" sz="2000" dirty="0">
                  <a:sym typeface="Wingdings 3" panose="05040102010807070707" pitchFamily="18" charset="2"/>
                </a:rPr>
                <a:t></a:t>
              </a:r>
              <a:r>
                <a:rPr lang="en-US" sz="2000" dirty="0"/>
                <a:t> H</a:t>
              </a:r>
              <a:r>
                <a:rPr lang="en-US" sz="2000" baseline="-25000" dirty="0"/>
                <a:t>3</a:t>
              </a:r>
              <a:r>
                <a:rPr lang="en-US" sz="2000" dirty="0"/>
                <a:t>O</a:t>
              </a:r>
              <a:r>
                <a:rPr lang="en-US" sz="2000" baseline="30000" dirty="0"/>
                <a:t>+</a:t>
              </a:r>
              <a:r>
                <a:rPr lang="en-US" sz="2000" dirty="0"/>
                <a:t> </a:t>
              </a:r>
              <a:r>
                <a:rPr lang="en-US" sz="2000" i="1" dirty="0"/>
                <a:t>(</a:t>
              </a:r>
              <a:r>
                <a:rPr lang="en-US" sz="2000" i="1" dirty="0" err="1"/>
                <a:t>aq</a:t>
              </a:r>
              <a:r>
                <a:rPr lang="en-US" sz="2000" dirty="0"/>
                <a:t>) </a:t>
              </a:r>
              <a:r>
                <a:rPr lang="en-US" sz="2000" i="1" dirty="0"/>
                <a:t>+</a:t>
              </a:r>
              <a:r>
                <a:rPr lang="en-US" sz="2000" dirty="0"/>
                <a:t> OH</a:t>
              </a:r>
              <a:r>
                <a:rPr lang="en-US" sz="2000" baseline="30000" dirty="0"/>
                <a:t>-</a:t>
              </a:r>
              <a:r>
                <a:rPr lang="en-US" sz="2000" dirty="0"/>
                <a:t> (</a:t>
              </a:r>
              <a:r>
                <a:rPr lang="en-US" sz="2000" i="1" dirty="0" err="1"/>
                <a:t>aq</a:t>
              </a:r>
              <a:r>
                <a:rPr lang="en-US" sz="2000" dirty="0"/>
                <a:t>) </a:t>
              </a:r>
            </a:p>
          </p:txBody>
        </p:sp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00C11240-2DCD-4A8A-B0CE-B3569275DB49}"/>
                </a:ext>
              </a:extLst>
            </p:cNvPr>
            <p:cNvSpPr/>
            <p:nvPr/>
          </p:nvSpPr>
          <p:spPr>
            <a:xfrm>
              <a:off x="5871491" y="467227"/>
              <a:ext cx="337945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i="1" dirty="0"/>
                <a:t>K</a:t>
              </a:r>
              <a:r>
                <a:rPr lang="en-US" sz="2000" baseline="-25000" dirty="0"/>
                <a:t>w</a:t>
              </a:r>
              <a:r>
                <a:rPr lang="en-US" sz="2000" dirty="0"/>
                <a:t> = [H</a:t>
              </a:r>
              <a:r>
                <a:rPr lang="en-US" sz="2000" baseline="-25000" dirty="0"/>
                <a:t>3</a:t>
              </a:r>
              <a:r>
                <a:rPr lang="en-US" sz="2000" dirty="0"/>
                <a:t>O</a:t>
              </a:r>
              <a:r>
                <a:rPr lang="en-US" sz="2000" baseline="30000" dirty="0"/>
                <a:t>+</a:t>
              </a:r>
              <a:r>
                <a:rPr lang="en-US" sz="2000" dirty="0"/>
                <a:t>][OH</a:t>
              </a:r>
              <a:r>
                <a:rPr lang="en-US" sz="2000" baseline="30000" dirty="0"/>
                <a:t>-</a:t>
              </a:r>
              <a:r>
                <a:rPr lang="en-US" sz="2000" dirty="0"/>
                <a:t>] = 1,0x10</a:t>
              </a:r>
              <a:r>
                <a:rPr lang="en-US" sz="2000" baseline="30000" dirty="0"/>
                <a:t>-14</a:t>
              </a:r>
              <a:endParaRPr lang="it-IT" sz="2000" dirty="0"/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616" name="Group 2"/>
          <p:cNvGrpSpPr>
            <a:grpSpLocks/>
          </p:cNvGrpSpPr>
          <p:nvPr/>
        </p:nvGrpSpPr>
        <p:grpSpPr bwMode="auto">
          <a:xfrm>
            <a:off x="1549400" y="1654147"/>
            <a:ext cx="4402167" cy="400110"/>
            <a:chOff x="1219200" y="2286000"/>
            <a:chExt cx="4402452" cy="399888"/>
          </a:xfrm>
        </p:grpSpPr>
        <p:sp>
          <p:nvSpPr>
            <p:cNvPr id="494618" name="TextBox 3"/>
            <p:cNvSpPr txBox="1">
              <a:spLocks noChangeArrowheads="1"/>
            </p:cNvSpPr>
            <p:nvPr/>
          </p:nvSpPr>
          <p:spPr bwMode="auto">
            <a:xfrm>
              <a:off x="1219200" y="2286000"/>
              <a:ext cx="4402452" cy="39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/>
                <a:t>F</a:t>
              </a:r>
              <a:r>
                <a:rPr lang="en-US" sz="2000" baseline="30000"/>
                <a:t>-</a:t>
              </a:r>
              <a:r>
                <a:rPr lang="en-US" sz="2000"/>
                <a:t>(</a:t>
              </a:r>
              <a:r>
                <a:rPr lang="en-US" sz="2000" i="1"/>
                <a:t>aq</a:t>
              </a:r>
              <a:r>
                <a:rPr lang="en-US" sz="2000"/>
                <a:t>) + H</a:t>
              </a:r>
              <a:r>
                <a:rPr lang="en-US" sz="2000" baseline="-25000"/>
                <a:t>2</a:t>
              </a:r>
              <a:r>
                <a:rPr lang="en-US" sz="2000"/>
                <a:t>O(</a:t>
              </a:r>
              <a:r>
                <a:rPr lang="en-US" sz="2000" i="1"/>
                <a:t>l</a:t>
              </a:r>
              <a:r>
                <a:rPr lang="en-US" sz="2000"/>
                <a:t>)        HF(</a:t>
              </a:r>
              <a:r>
                <a:rPr lang="en-US" sz="2000" i="1"/>
                <a:t>aq</a:t>
              </a:r>
              <a:r>
                <a:rPr lang="en-US" sz="2000"/>
                <a:t>) + OH</a:t>
              </a:r>
              <a:r>
                <a:rPr lang="en-US" sz="2000" baseline="30000"/>
                <a:t>-</a:t>
              </a:r>
              <a:r>
                <a:rPr lang="en-US" sz="2000"/>
                <a:t>(</a:t>
              </a:r>
              <a:r>
                <a:rPr lang="en-US" sz="2000" i="1"/>
                <a:t>aq</a:t>
              </a:r>
              <a:r>
                <a:rPr lang="en-US" sz="2000"/>
                <a:t>)</a:t>
              </a:r>
            </a:p>
          </p:txBody>
        </p:sp>
        <p:graphicFrame>
          <p:nvGraphicFramePr>
            <p:cNvPr id="494608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18776655"/>
                </p:ext>
              </p:extLst>
            </p:nvPr>
          </p:nvGraphicFramePr>
          <p:xfrm>
            <a:off x="3068436" y="2399299"/>
            <a:ext cx="457200" cy="2365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2" imgW="388418" imgH="184015" progId="">
                    <p:embed/>
                  </p:oleObj>
                </mc:Choice>
                <mc:Fallback>
                  <p:oleObj name="CS ChemDraw Drawing" r:id="rId2" imgW="388418" imgH="184015" progId="">
                    <p:embed/>
                    <p:pic>
                      <p:nvPicPr>
                        <p:cNvPr id="0" name="Picture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68436" y="2399299"/>
                          <a:ext cx="457200" cy="2365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94610" name="TextBox 9"/>
          <p:cNvSpPr txBox="1">
            <a:spLocks noChangeArrowheads="1"/>
          </p:cNvSpPr>
          <p:nvPr/>
        </p:nvSpPr>
        <p:spPr bwMode="auto">
          <a:xfrm>
            <a:off x="685800" y="838200"/>
            <a:ext cx="78689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Se </a:t>
            </a:r>
            <a:r>
              <a:rPr lang="en-US" sz="2000" dirty="0" err="1"/>
              <a:t>si</a:t>
            </a:r>
            <a:r>
              <a:rPr lang="en-US" sz="2000" dirty="0"/>
              <a:t> </a:t>
            </a:r>
            <a:r>
              <a:rPr lang="en-US" sz="2000" dirty="0" err="1"/>
              <a:t>scioglie</a:t>
            </a:r>
            <a:r>
              <a:rPr lang="en-US" sz="2000" dirty="0"/>
              <a:t> </a:t>
            </a:r>
            <a:r>
              <a:rPr lang="en-US" sz="2000" dirty="0" err="1"/>
              <a:t>NaF</a:t>
            </a:r>
            <a:r>
              <a:rPr lang="en-US" sz="2000" dirty="0"/>
              <a:t> in H</a:t>
            </a:r>
            <a:r>
              <a:rPr lang="en-US" sz="2000" baseline="-25000" dirty="0"/>
              <a:t>2</a:t>
            </a:r>
            <a:r>
              <a:rPr lang="en-US" sz="2000" dirty="0"/>
              <a:t>O, il sale </a:t>
            </a:r>
            <a:r>
              <a:rPr lang="en-US" sz="2000" dirty="0" err="1"/>
              <a:t>si</a:t>
            </a:r>
            <a:r>
              <a:rPr lang="en-US" sz="2000" dirty="0"/>
              <a:t> </a:t>
            </a:r>
            <a:r>
              <a:rPr lang="en-US" sz="2000" dirty="0" err="1"/>
              <a:t>dissocia</a:t>
            </a:r>
            <a:r>
              <a:rPr lang="en-US" sz="2000" dirty="0"/>
              <a:t> </a:t>
            </a:r>
            <a:r>
              <a:rPr lang="en-US" sz="2000" dirty="0" err="1"/>
              <a:t>completamente</a:t>
            </a:r>
            <a:r>
              <a:rPr lang="en-US" sz="2000" dirty="0"/>
              <a:t> e F</a:t>
            </a:r>
            <a:r>
              <a:rPr lang="en-US" sz="2000" baseline="30000" dirty="0"/>
              <a:t>-</a:t>
            </a:r>
            <a:r>
              <a:rPr lang="en-US" sz="2000" dirty="0"/>
              <a:t> </a:t>
            </a:r>
            <a:r>
              <a:rPr lang="en-US" sz="2000" dirty="0" err="1"/>
              <a:t>si</a:t>
            </a:r>
            <a:r>
              <a:rPr lang="en-US" sz="2000" dirty="0"/>
              <a:t> </a:t>
            </a:r>
            <a:r>
              <a:rPr lang="en-US" sz="2000" dirty="0" err="1"/>
              <a:t>comporta</a:t>
            </a:r>
            <a:r>
              <a:rPr lang="en-US" sz="2000" dirty="0"/>
              <a:t> da base </a:t>
            </a:r>
            <a:r>
              <a:rPr lang="en-US" sz="2000" dirty="0" err="1"/>
              <a:t>debole</a:t>
            </a:r>
            <a:r>
              <a:rPr lang="en-US" sz="2000" dirty="0"/>
              <a:t>:</a:t>
            </a:r>
          </a:p>
        </p:txBody>
      </p:sp>
      <p:sp>
        <p:nvSpPr>
          <p:cNvPr id="494614" name="TextBox 6"/>
          <p:cNvSpPr txBox="1">
            <a:spLocks noChangeArrowheads="1"/>
          </p:cNvSpPr>
          <p:nvPr/>
        </p:nvSpPr>
        <p:spPr bwMode="auto">
          <a:xfrm>
            <a:off x="985959" y="2364887"/>
            <a:ext cx="5206875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/>
              <a:t>[F</a:t>
            </a:r>
            <a:r>
              <a:rPr lang="en-US" sz="2000" baseline="30000" dirty="0"/>
              <a:t>-</a:t>
            </a:r>
            <a:r>
              <a:rPr lang="en-US" sz="2000" dirty="0"/>
              <a:t> ] &gt;&gt; [HF], and [OH</a:t>
            </a:r>
            <a:r>
              <a:rPr lang="en-US" sz="2000" baseline="30000" dirty="0"/>
              <a:t>-</a:t>
            </a:r>
            <a:r>
              <a:rPr lang="en-US" sz="2000" dirty="0"/>
              <a:t> ]</a:t>
            </a:r>
            <a:r>
              <a:rPr lang="en-US" sz="2000" baseline="-25000" dirty="0"/>
              <a:t> HF+H2O</a:t>
            </a:r>
            <a:r>
              <a:rPr lang="en-US" sz="2000" dirty="0"/>
              <a:t> &gt;&gt; [H</a:t>
            </a:r>
            <a:r>
              <a:rPr lang="en-US" sz="2000" baseline="-25000" dirty="0"/>
              <a:t>3</a:t>
            </a:r>
            <a:r>
              <a:rPr lang="en-US" sz="2000" dirty="0"/>
              <a:t>O</a:t>
            </a:r>
            <a:r>
              <a:rPr lang="en-US" sz="2000" baseline="30000" dirty="0"/>
              <a:t>+</a:t>
            </a:r>
            <a:r>
              <a:rPr lang="en-US" sz="2000" dirty="0"/>
              <a:t> ]      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 dirty="0"/>
              <a:t>la </a:t>
            </a:r>
            <a:r>
              <a:rPr lang="en-US" sz="2000" dirty="0" err="1"/>
              <a:t>soluzione</a:t>
            </a:r>
            <a:r>
              <a:rPr lang="en-US" sz="2000" dirty="0"/>
              <a:t> è </a:t>
            </a:r>
            <a:r>
              <a:rPr lang="en-US" sz="2000" b="1" i="1" dirty="0" err="1"/>
              <a:t>basica</a:t>
            </a:r>
            <a:r>
              <a:rPr lang="en-US" sz="2000" dirty="0"/>
              <a:t>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Text Box 2"/>
          <p:cNvSpPr txBox="1">
            <a:spLocks noChangeArrowheads="1"/>
          </p:cNvSpPr>
          <p:nvPr/>
        </p:nvSpPr>
        <p:spPr bwMode="auto">
          <a:xfrm>
            <a:off x="469900" y="406400"/>
            <a:ext cx="6927850" cy="46196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i="1" dirty="0">
                <a:solidFill>
                  <a:schemeClr val="tx1"/>
                </a:solidFill>
              </a:rPr>
              <a:t>K</a:t>
            </a:r>
            <a:r>
              <a:rPr lang="en-US" i="1" baseline="-25000" dirty="0">
                <a:solidFill>
                  <a:schemeClr val="tx1"/>
                </a:solidFill>
              </a:rPr>
              <a:t>a</a:t>
            </a:r>
            <a:r>
              <a:rPr lang="en-US" i="1" dirty="0">
                <a:solidFill>
                  <a:schemeClr val="tx1"/>
                </a:solidFill>
              </a:rPr>
              <a:t> e </a:t>
            </a:r>
            <a:r>
              <a:rPr lang="en-US" i="1" dirty="0" err="1">
                <a:solidFill>
                  <a:schemeClr val="tx1"/>
                </a:solidFill>
              </a:rPr>
              <a:t>K</a:t>
            </a:r>
            <a:r>
              <a:rPr lang="en-US" i="1" baseline="-25000" dirty="0" err="1">
                <a:solidFill>
                  <a:schemeClr val="tx1"/>
                </a:solidFill>
              </a:rPr>
              <a:t>b</a:t>
            </a:r>
            <a:r>
              <a:rPr lang="en-US" i="1" dirty="0">
                <a:solidFill>
                  <a:schemeClr val="tx1"/>
                </a:solidFill>
              </a:rPr>
              <a:t> di una </a:t>
            </a:r>
            <a:r>
              <a:rPr lang="en-US" i="1" dirty="0" err="1">
                <a:solidFill>
                  <a:schemeClr val="tx1"/>
                </a:solidFill>
              </a:rPr>
              <a:t>coppia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coniugata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acido</a:t>
            </a:r>
            <a:r>
              <a:rPr lang="en-US" i="1" dirty="0">
                <a:solidFill>
                  <a:schemeClr val="tx1"/>
                </a:solidFill>
              </a:rPr>
              <a:t>-base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352675" y="1295400"/>
            <a:ext cx="3560763" cy="461963"/>
            <a:chOff x="1905000" y="1905000"/>
            <a:chExt cx="3560270" cy="461665"/>
          </a:xfrm>
        </p:grpSpPr>
        <p:sp>
          <p:nvSpPr>
            <p:cNvPr id="495687" name="TextBox 2"/>
            <p:cNvSpPr txBox="1">
              <a:spLocks noChangeArrowheads="1"/>
            </p:cNvSpPr>
            <p:nvPr/>
          </p:nvSpPr>
          <p:spPr bwMode="auto">
            <a:xfrm>
              <a:off x="1905000" y="1905000"/>
              <a:ext cx="356027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HA + H</a:t>
              </a:r>
              <a:r>
                <a:rPr lang="en-US" baseline="-25000"/>
                <a:t>2</a:t>
              </a:r>
              <a:r>
                <a:rPr lang="en-US"/>
                <a:t>O        H</a:t>
              </a:r>
              <a:r>
                <a:rPr lang="en-US" baseline="-25000"/>
                <a:t>3</a:t>
              </a:r>
              <a:r>
                <a:rPr lang="en-US"/>
                <a:t>O</a:t>
              </a:r>
              <a:r>
                <a:rPr lang="en-US" baseline="30000"/>
                <a:t>+</a:t>
              </a:r>
              <a:r>
                <a:rPr lang="en-US"/>
                <a:t> + A</a:t>
              </a:r>
              <a:r>
                <a:rPr lang="en-US" baseline="30000"/>
                <a:t>-</a:t>
              </a:r>
              <a:r>
                <a:rPr lang="en-US"/>
                <a:t> </a:t>
              </a:r>
            </a:p>
          </p:txBody>
        </p:sp>
        <p:graphicFrame>
          <p:nvGraphicFramePr>
            <p:cNvPr id="495659" name="Object 43"/>
            <p:cNvGraphicFramePr>
              <a:graphicFrameLocks noChangeAspect="1"/>
            </p:cNvGraphicFramePr>
            <p:nvPr/>
          </p:nvGraphicFramePr>
          <p:xfrm>
            <a:off x="3429000" y="2017581"/>
            <a:ext cx="457200" cy="2365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2" imgW="388418" imgH="184015" progId="">
                    <p:embed/>
                  </p:oleObj>
                </mc:Choice>
                <mc:Fallback>
                  <p:oleObj name="CS ChemDraw Drawing" r:id="rId2" imgW="388418" imgH="184015" progId="">
                    <p:embed/>
                    <p:pic>
                      <p:nvPicPr>
                        <p:cNvPr id="0" name="Picture 4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29000" y="2017581"/>
                          <a:ext cx="457200" cy="2365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2286000" y="1752600"/>
            <a:ext cx="3694113" cy="461963"/>
            <a:chOff x="1905000" y="1905000"/>
            <a:chExt cx="3694281" cy="461665"/>
          </a:xfrm>
        </p:grpSpPr>
        <p:sp>
          <p:nvSpPr>
            <p:cNvPr id="495686" name="TextBox 6"/>
            <p:cNvSpPr txBox="1">
              <a:spLocks noChangeArrowheads="1"/>
            </p:cNvSpPr>
            <p:nvPr/>
          </p:nvSpPr>
          <p:spPr bwMode="auto">
            <a:xfrm>
              <a:off x="1905000" y="1905000"/>
              <a:ext cx="369428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A</a:t>
              </a:r>
              <a:r>
                <a:rPr lang="en-US" baseline="30000"/>
                <a:t>-</a:t>
              </a:r>
              <a:r>
                <a:rPr lang="en-US"/>
                <a:t> + H</a:t>
              </a:r>
              <a:r>
                <a:rPr lang="en-US" baseline="-25000"/>
                <a:t>2</a:t>
              </a:r>
              <a:r>
                <a:rPr lang="en-US"/>
                <a:t>O          HA + OH</a:t>
              </a:r>
              <a:r>
                <a:rPr lang="en-US" baseline="30000"/>
                <a:t>-</a:t>
              </a:r>
              <a:r>
                <a:rPr lang="en-US"/>
                <a:t>  </a:t>
              </a:r>
            </a:p>
          </p:txBody>
        </p:sp>
        <p:graphicFrame>
          <p:nvGraphicFramePr>
            <p:cNvPr id="495660" name="Object 44"/>
            <p:cNvGraphicFramePr>
              <a:graphicFrameLocks noChangeAspect="1"/>
            </p:cNvGraphicFramePr>
            <p:nvPr/>
          </p:nvGraphicFramePr>
          <p:xfrm>
            <a:off x="3429000" y="2017581"/>
            <a:ext cx="457200" cy="2365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4" imgW="388418" imgH="184015" progId="">
                    <p:embed/>
                  </p:oleObj>
                </mc:Choice>
                <mc:Fallback>
                  <p:oleObj name="CS ChemDraw Drawing" r:id="rId4" imgW="388418" imgH="184015" progId="">
                    <p:embed/>
                    <p:pic>
                      <p:nvPicPr>
                        <p:cNvPr id="0" name="Picture 4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29000" y="2017581"/>
                          <a:ext cx="457200" cy="2365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2286000" y="2286000"/>
            <a:ext cx="3867150" cy="538163"/>
            <a:chOff x="2286000" y="2286000"/>
            <a:chExt cx="3866764" cy="537865"/>
          </a:xfrm>
        </p:grpSpPr>
        <p:cxnSp>
          <p:nvCxnSpPr>
            <p:cNvPr id="495683" name="Straight Connector 9"/>
            <p:cNvCxnSpPr>
              <a:cxnSpLocks noChangeShapeType="1"/>
            </p:cNvCxnSpPr>
            <p:nvPr/>
          </p:nvCxnSpPr>
          <p:spPr bwMode="auto">
            <a:xfrm>
              <a:off x="2286000" y="2286000"/>
              <a:ext cx="3436374" cy="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495684" name="Group 11"/>
            <p:cNvGrpSpPr>
              <a:grpSpLocks/>
            </p:cNvGrpSpPr>
            <p:nvPr/>
          </p:nvGrpSpPr>
          <p:grpSpPr bwMode="auto">
            <a:xfrm>
              <a:off x="2286000" y="2362200"/>
              <a:ext cx="3866764" cy="461665"/>
              <a:chOff x="1905000" y="1905000"/>
              <a:chExt cx="3866764" cy="461665"/>
            </a:xfrm>
          </p:grpSpPr>
          <p:sp>
            <p:nvSpPr>
              <p:cNvPr id="495685" name="TextBox 12"/>
              <p:cNvSpPr txBox="1">
                <a:spLocks noChangeArrowheads="1"/>
              </p:cNvSpPr>
              <p:nvPr/>
            </p:nvSpPr>
            <p:spPr bwMode="auto">
              <a:xfrm>
                <a:off x="1905000" y="1905000"/>
                <a:ext cx="3866764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/>
                  <a:t>       2H</a:t>
                </a:r>
                <a:r>
                  <a:rPr lang="en-US" baseline="-25000"/>
                  <a:t>2</a:t>
                </a:r>
                <a:r>
                  <a:rPr lang="en-US"/>
                  <a:t>O        H</a:t>
                </a:r>
                <a:r>
                  <a:rPr lang="en-US" baseline="-25000"/>
                  <a:t>3</a:t>
                </a:r>
                <a:r>
                  <a:rPr lang="en-US"/>
                  <a:t>O</a:t>
                </a:r>
                <a:r>
                  <a:rPr lang="en-US" baseline="30000"/>
                  <a:t>+</a:t>
                </a:r>
                <a:r>
                  <a:rPr lang="en-US"/>
                  <a:t> + OH</a:t>
                </a:r>
                <a:r>
                  <a:rPr lang="en-US" baseline="30000"/>
                  <a:t>-</a:t>
                </a:r>
                <a:r>
                  <a:rPr lang="en-US"/>
                  <a:t> </a:t>
                </a:r>
              </a:p>
            </p:txBody>
          </p:sp>
          <p:graphicFrame>
            <p:nvGraphicFramePr>
              <p:cNvPr id="495661" name="Object 45"/>
              <p:cNvGraphicFramePr>
                <a:graphicFrameLocks noChangeAspect="1"/>
              </p:cNvGraphicFramePr>
              <p:nvPr/>
            </p:nvGraphicFramePr>
            <p:xfrm>
              <a:off x="3429000" y="2017581"/>
              <a:ext cx="457200" cy="23650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S ChemDraw Drawing" r:id="rId5" imgW="388418" imgH="184015" progId="">
                      <p:embed/>
                    </p:oleObj>
                  </mc:Choice>
                  <mc:Fallback>
                    <p:oleObj name="CS ChemDraw Drawing" r:id="rId5" imgW="388418" imgH="184015" progId="">
                      <p:embed/>
                      <p:pic>
                        <p:nvPicPr>
                          <p:cNvPr id="0" name="Picture 4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29000" y="2017581"/>
                            <a:ext cx="457200" cy="23650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724400" y="3805238"/>
            <a:ext cx="20145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ts val="600"/>
              </a:spcBef>
            </a:pPr>
            <a:r>
              <a:rPr lang="en-US"/>
              <a:t>= [H</a:t>
            </a:r>
            <a:r>
              <a:rPr lang="en-US" baseline="-25000"/>
              <a:t>3</a:t>
            </a:r>
            <a:r>
              <a:rPr lang="en-US"/>
              <a:t>O</a:t>
            </a:r>
            <a:r>
              <a:rPr lang="en-US" baseline="30000"/>
              <a:t>+</a:t>
            </a:r>
            <a:r>
              <a:rPr lang="en-US"/>
              <a:t>][OH</a:t>
            </a:r>
            <a:r>
              <a:rPr lang="en-US" baseline="30000"/>
              <a:t>-</a:t>
            </a:r>
            <a:r>
              <a:rPr lang="en-US"/>
              <a:t>]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685800" y="2971800"/>
            <a:ext cx="6711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i="1"/>
              <a:t>K</a:t>
            </a:r>
            <a:r>
              <a:rPr lang="en-US" i="1" baseline="-25000"/>
              <a:t>c</a:t>
            </a:r>
            <a:r>
              <a:rPr lang="en-US" i="1"/>
              <a:t> </a:t>
            </a:r>
            <a:r>
              <a:rPr lang="en-US"/>
              <a:t>per la reazione complessiva = </a:t>
            </a:r>
            <a:r>
              <a:rPr lang="en-US" i="1"/>
              <a:t>K</a:t>
            </a:r>
            <a:r>
              <a:rPr lang="en-US" baseline="-25000"/>
              <a:t>1</a:t>
            </a:r>
            <a:r>
              <a:rPr lang="en-US"/>
              <a:t> x </a:t>
            </a:r>
            <a:r>
              <a:rPr lang="en-US" i="1"/>
              <a:t>K</a:t>
            </a:r>
            <a:r>
              <a:rPr lang="en-US" baseline="-25000"/>
              <a:t>2,</a:t>
            </a:r>
            <a:r>
              <a:rPr lang="en-US"/>
              <a:t> perciò:</a:t>
            </a:r>
            <a:endParaRPr lang="en-US" baseline="-25000"/>
          </a:p>
        </p:txBody>
      </p: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1066800" y="3652838"/>
            <a:ext cx="3546475" cy="908050"/>
            <a:chOff x="533400" y="3810000"/>
            <a:chExt cx="3546110" cy="907941"/>
          </a:xfrm>
        </p:grpSpPr>
        <p:grpSp>
          <p:nvGrpSpPr>
            <p:cNvPr id="495676" name="Group 21"/>
            <p:cNvGrpSpPr>
              <a:grpSpLocks/>
            </p:cNvGrpSpPr>
            <p:nvPr/>
          </p:nvGrpSpPr>
          <p:grpSpPr bwMode="auto">
            <a:xfrm>
              <a:off x="533400" y="3810000"/>
              <a:ext cx="1502824" cy="907941"/>
              <a:chOff x="488208" y="3587859"/>
              <a:chExt cx="1502824" cy="907941"/>
            </a:xfrm>
          </p:grpSpPr>
          <p:sp>
            <p:nvSpPr>
              <p:cNvPr id="495681" name="TextBox 14"/>
              <p:cNvSpPr txBox="1">
                <a:spLocks noChangeArrowheads="1"/>
              </p:cNvSpPr>
              <p:nvPr/>
            </p:nvSpPr>
            <p:spPr bwMode="auto">
              <a:xfrm>
                <a:off x="488208" y="3587859"/>
                <a:ext cx="1494320" cy="907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>
                  <a:spcBef>
                    <a:spcPts val="600"/>
                  </a:spcBef>
                </a:pPr>
                <a:r>
                  <a:rPr lang="en-US"/>
                  <a:t>[H</a:t>
                </a:r>
                <a:r>
                  <a:rPr lang="en-US" baseline="-25000"/>
                  <a:t>3</a:t>
                </a:r>
                <a:r>
                  <a:rPr lang="en-US"/>
                  <a:t>O</a:t>
                </a:r>
                <a:r>
                  <a:rPr lang="en-US" baseline="30000"/>
                  <a:t>+</a:t>
                </a:r>
                <a:r>
                  <a:rPr lang="en-US"/>
                  <a:t>][A</a:t>
                </a:r>
                <a:r>
                  <a:rPr lang="en-US" baseline="30000"/>
                  <a:t>-</a:t>
                </a:r>
                <a:r>
                  <a:rPr lang="en-US"/>
                  <a:t>]</a:t>
                </a:r>
              </a:p>
              <a:p>
                <a:pPr algn="ctr" eaLnBrk="0" hangingPunct="0">
                  <a:spcBef>
                    <a:spcPts val="600"/>
                  </a:spcBef>
                </a:pPr>
                <a:r>
                  <a:rPr lang="en-US"/>
                  <a:t>[HA]</a:t>
                </a:r>
              </a:p>
            </p:txBody>
          </p:sp>
          <p:cxnSp>
            <p:nvCxnSpPr>
              <p:cNvPr id="495682" name="Straight Connector 18"/>
              <p:cNvCxnSpPr>
                <a:cxnSpLocks noChangeShapeType="1"/>
              </p:cNvCxnSpPr>
              <p:nvPr/>
            </p:nvCxnSpPr>
            <p:spPr bwMode="auto">
              <a:xfrm>
                <a:off x="533400" y="4038600"/>
                <a:ext cx="1457632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495677" name="Group 22"/>
            <p:cNvGrpSpPr>
              <a:grpSpLocks/>
            </p:cNvGrpSpPr>
            <p:nvPr/>
          </p:nvGrpSpPr>
          <p:grpSpPr bwMode="auto">
            <a:xfrm>
              <a:off x="2590800" y="3810000"/>
              <a:ext cx="1488710" cy="907941"/>
              <a:chOff x="2667000" y="3657600"/>
              <a:chExt cx="1488710" cy="907941"/>
            </a:xfrm>
          </p:grpSpPr>
          <p:sp>
            <p:nvSpPr>
              <p:cNvPr id="495679" name="TextBox 15"/>
              <p:cNvSpPr txBox="1">
                <a:spLocks noChangeArrowheads="1"/>
              </p:cNvSpPr>
              <p:nvPr/>
            </p:nvSpPr>
            <p:spPr bwMode="auto">
              <a:xfrm>
                <a:off x="2672612" y="3657600"/>
                <a:ext cx="1483098" cy="907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>
                  <a:spcBef>
                    <a:spcPts val="600"/>
                  </a:spcBef>
                </a:pPr>
                <a:r>
                  <a:rPr lang="en-US"/>
                  <a:t>[HA][OH</a:t>
                </a:r>
                <a:r>
                  <a:rPr lang="en-US" baseline="30000"/>
                  <a:t>-</a:t>
                </a:r>
                <a:r>
                  <a:rPr lang="en-US"/>
                  <a:t>]</a:t>
                </a:r>
              </a:p>
              <a:p>
                <a:pPr algn="ctr" eaLnBrk="0" hangingPunct="0">
                  <a:spcBef>
                    <a:spcPts val="600"/>
                  </a:spcBef>
                </a:pPr>
                <a:r>
                  <a:rPr lang="en-US"/>
                  <a:t>[A</a:t>
                </a:r>
                <a:r>
                  <a:rPr lang="en-US" baseline="30000"/>
                  <a:t>-</a:t>
                </a:r>
                <a:r>
                  <a:rPr lang="en-US"/>
                  <a:t>]</a:t>
                </a:r>
              </a:p>
            </p:txBody>
          </p:sp>
          <p:cxnSp>
            <p:nvCxnSpPr>
              <p:cNvPr id="495680" name="Straight Connector 20"/>
              <p:cNvCxnSpPr>
                <a:cxnSpLocks noChangeShapeType="1"/>
              </p:cNvCxnSpPr>
              <p:nvPr/>
            </p:nvCxnSpPr>
            <p:spPr bwMode="auto">
              <a:xfrm>
                <a:off x="2667000" y="4114800"/>
                <a:ext cx="1457632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495678" name="TextBox 24"/>
            <p:cNvSpPr txBox="1">
              <a:spLocks noChangeArrowheads="1"/>
            </p:cNvSpPr>
            <p:nvPr/>
          </p:nvSpPr>
          <p:spPr bwMode="auto">
            <a:xfrm>
              <a:off x="2133600" y="3886200"/>
              <a:ext cx="33855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x</a:t>
              </a:r>
            </a:p>
          </p:txBody>
        </p:sp>
      </p:grp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447800" y="4567238"/>
            <a:ext cx="47466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i="1"/>
              <a:t>K</a:t>
            </a:r>
            <a:r>
              <a:rPr lang="en-US" b="1" baseline="-25000"/>
              <a:t>a</a:t>
            </a:r>
            <a:r>
              <a:rPr lang="en-US" b="1"/>
              <a:t>          x        </a:t>
            </a:r>
            <a:r>
              <a:rPr lang="en-US" b="1" i="1"/>
              <a:t>K</a:t>
            </a:r>
            <a:r>
              <a:rPr lang="en-US" b="1" baseline="-25000"/>
              <a:t>b</a:t>
            </a:r>
            <a:r>
              <a:rPr lang="en-US" b="1"/>
              <a:t>           =        </a:t>
            </a:r>
            <a:r>
              <a:rPr lang="en-US" b="1" i="1"/>
              <a:t>K</a:t>
            </a:r>
            <a:r>
              <a:rPr lang="en-US" b="1" baseline="-25000"/>
              <a:t>w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685800" y="5410200"/>
            <a:ext cx="81565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dirty="0"/>
              <a:t>Questa </a:t>
            </a:r>
            <a:r>
              <a:rPr lang="en-US" dirty="0" err="1"/>
              <a:t>relazione</a:t>
            </a:r>
            <a:r>
              <a:rPr lang="en-US" dirty="0"/>
              <a:t> è </a:t>
            </a:r>
            <a:r>
              <a:rPr lang="en-US" dirty="0" err="1"/>
              <a:t>valida</a:t>
            </a:r>
            <a:r>
              <a:rPr lang="en-US" dirty="0"/>
              <a:t> per </a:t>
            </a:r>
            <a:r>
              <a:rPr lang="en-US" dirty="0" err="1"/>
              <a:t>qualsiasi</a:t>
            </a:r>
            <a:r>
              <a:rPr lang="en-US" dirty="0"/>
              <a:t> </a:t>
            </a:r>
            <a:r>
              <a:rPr lang="en-US" b="1" i="1" dirty="0" err="1"/>
              <a:t>coppia</a:t>
            </a:r>
            <a:r>
              <a:rPr lang="en-US" b="1" i="1" dirty="0"/>
              <a:t> </a:t>
            </a:r>
            <a:r>
              <a:rPr lang="en-US" b="1" i="1" dirty="0" err="1"/>
              <a:t>coniugata</a:t>
            </a:r>
            <a:r>
              <a:rPr lang="en-US" b="1" i="1" dirty="0"/>
              <a:t> </a:t>
            </a:r>
            <a:r>
              <a:rPr lang="en-US" b="1" i="1" dirty="0" err="1"/>
              <a:t>acido</a:t>
            </a:r>
            <a:r>
              <a:rPr lang="en-US" b="1" i="1" dirty="0"/>
              <a:t>-base</a:t>
            </a:r>
            <a:r>
              <a:rPr lang="en-US" dirty="0"/>
              <a:t>.</a:t>
            </a:r>
          </a:p>
        </p:txBody>
      </p:sp>
      <p:grpSp>
        <p:nvGrpSpPr>
          <p:cNvPr id="9" name="Group 40"/>
          <p:cNvGrpSpPr>
            <a:grpSpLocks/>
          </p:cNvGrpSpPr>
          <p:nvPr/>
        </p:nvGrpSpPr>
        <p:grpSpPr bwMode="auto">
          <a:xfrm>
            <a:off x="2286000" y="1524000"/>
            <a:ext cx="3540125" cy="457200"/>
            <a:chOff x="2286000" y="1524000"/>
            <a:chExt cx="3539613" cy="457200"/>
          </a:xfrm>
        </p:grpSpPr>
        <p:cxnSp>
          <p:nvCxnSpPr>
            <p:cNvPr id="495672" name="Straight Connector 31"/>
            <p:cNvCxnSpPr>
              <a:cxnSpLocks noChangeShapeType="1"/>
            </p:cNvCxnSpPr>
            <p:nvPr/>
          </p:nvCxnSpPr>
          <p:spPr bwMode="auto">
            <a:xfrm>
              <a:off x="2374490" y="1524000"/>
              <a:ext cx="471949" cy="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495673" name="Straight Connector 35"/>
            <p:cNvCxnSpPr>
              <a:cxnSpLocks noChangeShapeType="1"/>
            </p:cNvCxnSpPr>
            <p:nvPr/>
          </p:nvCxnSpPr>
          <p:spPr bwMode="auto">
            <a:xfrm>
              <a:off x="5410200" y="1524000"/>
              <a:ext cx="415413" cy="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495674" name="Straight Connector 37"/>
            <p:cNvCxnSpPr>
              <a:cxnSpLocks noChangeShapeType="1"/>
            </p:cNvCxnSpPr>
            <p:nvPr/>
          </p:nvCxnSpPr>
          <p:spPr bwMode="auto">
            <a:xfrm>
              <a:off x="2286000" y="1981200"/>
              <a:ext cx="415413" cy="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495675" name="Straight Connector 39"/>
            <p:cNvCxnSpPr>
              <a:cxnSpLocks noChangeShapeType="1"/>
            </p:cNvCxnSpPr>
            <p:nvPr/>
          </p:nvCxnSpPr>
          <p:spPr bwMode="auto">
            <a:xfrm>
              <a:off x="4343400" y="1981200"/>
              <a:ext cx="415413" cy="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</p:cxn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884396" y="490933"/>
            <a:ext cx="6983095" cy="46166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i="1" dirty="0" err="1">
                <a:solidFill>
                  <a:schemeClr val="tx1"/>
                </a:solidFill>
              </a:rPr>
              <a:t>Idrolisi</a:t>
            </a:r>
            <a:r>
              <a:rPr lang="en-US" i="1" dirty="0">
                <a:solidFill>
                  <a:schemeClr val="tx1"/>
                </a:solidFill>
              </a:rPr>
              <a:t> di </a:t>
            </a:r>
            <a:r>
              <a:rPr lang="en-US" i="1" dirty="0" err="1">
                <a:solidFill>
                  <a:schemeClr val="tx1"/>
                </a:solidFill>
              </a:rPr>
              <a:t>sali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che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producono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soluzioni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neutre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586754" name="TextBox 3"/>
          <p:cNvSpPr txBox="1">
            <a:spLocks noChangeArrowheads="1"/>
          </p:cNvSpPr>
          <p:nvPr/>
        </p:nvSpPr>
        <p:spPr bwMode="auto">
          <a:xfrm>
            <a:off x="609600" y="1524000"/>
            <a:ext cx="7696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Un sale </a:t>
            </a:r>
            <a:r>
              <a:rPr lang="en-US" sz="2000" dirty="0" err="1"/>
              <a:t>costituito</a:t>
            </a:r>
            <a:r>
              <a:rPr lang="en-US" sz="2000" dirty="0"/>
              <a:t> </a:t>
            </a:r>
            <a:r>
              <a:rPr lang="en-US" sz="2000" dirty="0" err="1"/>
              <a:t>dall’</a:t>
            </a:r>
            <a:r>
              <a:rPr lang="en-US" sz="2000" b="1" i="1" dirty="0" err="1"/>
              <a:t>anione</a:t>
            </a:r>
            <a:r>
              <a:rPr lang="en-US" sz="2000" dirty="0"/>
              <a:t> di un </a:t>
            </a:r>
            <a:r>
              <a:rPr lang="en-US" sz="2000" b="1" i="1" dirty="0" err="1"/>
              <a:t>acido</a:t>
            </a:r>
            <a:r>
              <a:rPr lang="en-US" sz="2000" b="1" i="1" dirty="0"/>
              <a:t> forte </a:t>
            </a:r>
            <a:r>
              <a:rPr lang="en-US" sz="2000" dirty="0"/>
              <a:t>e dal </a:t>
            </a:r>
            <a:r>
              <a:rPr lang="en-US" sz="2000" b="1" i="1" dirty="0" err="1"/>
              <a:t>catione</a:t>
            </a:r>
            <a:r>
              <a:rPr lang="en-US" sz="2000" dirty="0"/>
              <a:t> di una </a:t>
            </a:r>
            <a:r>
              <a:rPr lang="en-US" sz="2000" b="1" i="1" dirty="0"/>
              <a:t>base forte </a:t>
            </a:r>
            <a:r>
              <a:rPr lang="en-US" sz="2000" dirty="0"/>
              <a:t>produce una </a:t>
            </a:r>
            <a:r>
              <a:rPr lang="en-US" sz="2000" dirty="0" err="1"/>
              <a:t>soluzione</a:t>
            </a:r>
            <a:r>
              <a:rPr lang="en-US" sz="2000" dirty="0"/>
              <a:t> </a:t>
            </a:r>
            <a:r>
              <a:rPr lang="en-US" sz="2000" b="1" i="1" dirty="0" err="1"/>
              <a:t>neutra</a:t>
            </a:r>
            <a:r>
              <a:rPr lang="en-US" sz="2000" dirty="0"/>
              <a:t>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798888" y="2514600"/>
            <a:ext cx="11541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NaNO</a:t>
            </a:r>
            <a:r>
              <a:rPr lang="en-US" baseline="-25000"/>
              <a:t>3</a:t>
            </a:r>
            <a:endParaRPr lang="en-US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143000" y="2971800"/>
            <a:ext cx="2971800" cy="1393825"/>
            <a:chOff x="1143000" y="2971800"/>
            <a:chExt cx="2971800" cy="1393615"/>
          </a:xfrm>
        </p:grpSpPr>
        <p:cxnSp>
          <p:nvCxnSpPr>
            <p:cNvPr id="586761" name="Straight Arrow Connector 7"/>
            <p:cNvCxnSpPr>
              <a:cxnSpLocks noChangeShapeType="1"/>
            </p:cNvCxnSpPr>
            <p:nvPr/>
          </p:nvCxnSpPr>
          <p:spPr bwMode="auto">
            <a:xfrm rot="5400000" flipH="1" flipV="1">
              <a:off x="3230880" y="2971800"/>
              <a:ext cx="609600" cy="609600"/>
            </a:xfrm>
            <a:prstGeom prst="straightConnector1">
              <a:avLst/>
            </a:prstGeom>
            <a:noFill/>
            <a:ln w="4445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586762" name="TextBox 8"/>
            <p:cNvSpPr txBox="1">
              <a:spLocks noChangeArrowheads="1"/>
            </p:cNvSpPr>
            <p:nvPr/>
          </p:nvSpPr>
          <p:spPr bwMode="auto">
            <a:xfrm>
              <a:off x="1143000" y="3657600"/>
              <a:ext cx="2971800" cy="707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b="1" dirty="0"/>
                <a:t>Na</a:t>
              </a:r>
              <a:r>
                <a:rPr lang="en-US" sz="2000" b="1" baseline="30000" dirty="0"/>
                <a:t>+</a:t>
              </a:r>
              <a:r>
                <a:rPr lang="en-US" sz="2000" b="1" dirty="0"/>
                <a:t> è il </a:t>
              </a:r>
              <a:r>
                <a:rPr lang="en-US" sz="2000" b="1" dirty="0" err="1"/>
                <a:t>catione</a:t>
              </a:r>
              <a:r>
                <a:rPr lang="en-US" sz="2000" b="1" dirty="0"/>
                <a:t> di NaOH, una base forte.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4114800" y="2971800"/>
            <a:ext cx="3235325" cy="1393825"/>
            <a:chOff x="4114799" y="2971800"/>
            <a:chExt cx="3235325" cy="1393615"/>
          </a:xfrm>
        </p:grpSpPr>
        <p:cxnSp>
          <p:nvCxnSpPr>
            <p:cNvPr id="586759" name="Straight Arrow Connector 9"/>
            <p:cNvCxnSpPr>
              <a:cxnSpLocks noChangeShapeType="1"/>
            </p:cNvCxnSpPr>
            <p:nvPr/>
          </p:nvCxnSpPr>
          <p:spPr bwMode="auto">
            <a:xfrm rot="16200000" flipV="1">
              <a:off x="4572000" y="2971800"/>
              <a:ext cx="609600" cy="609600"/>
            </a:xfrm>
            <a:prstGeom prst="straightConnector1">
              <a:avLst/>
            </a:prstGeom>
            <a:noFill/>
            <a:ln w="4445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586760" name="TextBox 10"/>
            <p:cNvSpPr txBox="1">
              <a:spLocks noChangeArrowheads="1"/>
            </p:cNvSpPr>
            <p:nvPr/>
          </p:nvSpPr>
          <p:spPr bwMode="auto">
            <a:xfrm>
              <a:off x="4114799" y="3657600"/>
              <a:ext cx="3235325" cy="707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b="1"/>
                <a:t>NO</a:t>
              </a:r>
              <a:r>
                <a:rPr lang="en-US" sz="2000" b="1" baseline="-25000"/>
                <a:t>3</a:t>
              </a:r>
              <a:r>
                <a:rPr lang="en-US" sz="2000" b="1" baseline="30000"/>
                <a:t>-</a:t>
              </a:r>
              <a:r>
                <a:rPr lang="en-US" sz="2000" b="1"/>
                <a:t> è l’anione di HNO</a:t>
              </a:r>
              <a:r>
                <a:rPr lang="en-US" sz="2000" b="1" baseline="-25000"/>
                <a:t>3</a:t>
              </a:r>
              <a:r>
                <a:rPr lang="en-US" sz="2000" b="1"/>
                <a:t>, un acido forte.</a:t>
              </a:r>
            </a:p>
          </p:txBody>
        </p:sp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09600" y="4648200"/>
            <a:ext cx="7924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La </a:t>
            </a:r>
            <a:r>
              <a:rPr lang="en-US" sz="2000" dirty="0" err="1"/>
              <a:t>soluzione</a:t>
            </a:r>
            <a:r>
              <a:rPr lang="en-US" sz="2000" dirty="0"/>
              <a:t> di </a:t>
            </a:r>
            <a:r>
              <a:rPr lang="en-US" sz="2000" dirty="0" err="1"/>
              <a:t>nitrato</a:t>
            </a:r>
            <a:r>
              <a:rPr lang="en-US" sz="2000" dirty="0"/>
              <a:t> di sodio è </a:t>
            </a:r>
            <a:r>
              <a:rPr lang="en-US" sz="2000" dirty="0" err="1"/>
              <a:t>neutra</a:t>
            </a:r>
            <a:r>
              <a:rPr lang="en-US" sz="2000" dirty="0"/>
              <a:t> </a:t>
            </a:r>
            <a:r>
              <a:rPr lang="en-US" sz="2000" dirty="0" err="1"/>
              <a:t>perché</a:t>
            </a:r>
            <a:r>
              <a:rPr lang="en-US" sz="2000" dirty="0"/>
              <a:t> né Na</a:t>
            </a:r>
            <a:r>
              <a:rPr lang="en-US" sz="2000" baseline="30000" dirty="0"/>
              <a:t>+</a:t>
            </a:r>
            <a:r>
              <a:rPr lang="en-US" sz="2000" dirty="0"/>
              <a:t> </a:t>
            </a:r>
            <a:r>
              <a:rPr lang="en-US" sz="2000" dirty="0" err="1"/>
              <a:t>nè</a:t>
            </a:r>
            <a:r>
              <a:rPr lang="en-US" sz="2000" dirty="0"/>
              <a:t> NO</a:t>
            </a:r>
            <a:r>
              <a:rPr lang="en-US" sz="2000" baseline="-25000" dirty="0"/>
              <a:t>3</a:t>
            </a:r>
            <a:r>
              <a:rPr lang="en-US" sz="2000" baseline="30000" dirty="0"/>
              <a:t>-</a:t>
            </a:r>
            <a:r>
              <a:rPr lang="en-US" sz="2000" dirty="0"/>
              <a:t> </a:t>
            </a:r>
            <a:r>
              <a:rPr lang="en-US" sz="2000" dirty="0" err="1"/>
              <a:t>reagiscono</a:t>
            </a:r>
            <a:r>
              <a:rPr lang="en-US" sz="2000" dirty="0"/>
              <a:t> con H</a:t>
            </a:r>
            <a:r>
              <a:rPr lang="en-US" sz="2000" baseline="-25000" dirty="0"/>
              <a:t>2</a:t>
            </a:r>
            <a:r>
              <a:rPr lang="en-US" sz="2000" dirty="0"/>
              <a:t>O.</a:t>
            </a:r>
          </a:p>
        </p:txBody>
      </p:sp>
    </p:spTree>
    <p:extLst>
      <p:ext uri="{BB962C8B-B14F-4D97-AF65-F5344CB8AC3E}">
        <p14:creationId xmlns:p14="http://schemas.microsoft.com/office/powerpoint/2010/main" val="3702316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53" name="TextBox 3"/>
          <p:cNvSpPr txBox="1">
            <a:spLocks noChangeArrowheads="1"/>
          </p:cNvSpPr>
          <p:nvPr/>
        </p:nvSpPr>
        <p:spPr bwMode="auto">
          <a:xfrm>
            <a:off x="609600" y="1524000"/>
            <a:ext cx="7696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Un sale </a:t>
            </a:r>
            <a:r>
              <a:rPr lang="en-US" sz="2000" dirty="0" err="1"/>
              <a:t>costituito</a:t>
            </a:r>
            <a:r>
              <a:rPr lang="en-US" sz="2000" dirty="0"/>
              <a:t> </a:t>
            </a:r>
            <a:r>
              <a:rPr lang="en-US" sz="2000" dirty="0" err="1"/>
              <a:t>dall’</a:t>
            </a:r>
            <a:r>
              <a:rPr lang="en-US" sz="2000" b="1" i="1" dirty="0" err="1"/>
              <a:t>anione</a:t>
            </a:r>
            <a:r>
              <a:rPr lang="en-US" sz="2000" dirty="0"/>
              <a:t> di un </a:t>
            </a:r>
            <a:r>
              <a:rPr lang="en-US" sz="2000" b="1" i="1" dirty="0" err="1"/>
              <a:t>acido</a:t>
            </a:r>
            <a:r>
              <a:rPr lang="en-US" sz="2000" b="1" i="1" dirty="0"/>
              <a:t> forte </a:t>
            </a:r>
            <a:r>
              <a:rPr lang="en-US" sz="2000" dirty="0"/>
              <a:t>e dal </a:t>
            </a:r>
            <a:r>
              <a:rPr lang="en-US" sz="2000" b="1" i="1" dirty="0" err="1"/>
              <a:t>catione</a:t>
            </a:r>
            <a:r>
              <a:rPr lang="en-US" sz="2000" dirty="0"/>
              <a:t> di una </a:t>
            </a:r>
            <a:r>
              <a:rPr lang="en-US" sz="2000" b="1" i="1" dirty="0"/>
              <a:t>base </a:t>
            </a:r>
            <a:r>
              <a:rPr lang="en-US" sz="2000" b="1" i="1" dirty="0" err="1"/>
              <a:t>debole</a:t>
            </a:r>
            <a:r>
              <a:rPr lang="en-US" sz="2000" b="1" i="1" dirty="0"/>
              <a:t> </a:t>
            </a:r>
            <a:r>
              <a:rPr lang="en-US" sz="2000" dirty="0"/>
              <a:t>produce una </a:t>
            </a:r>
            <a:r>
              <a:rPr lang="en-US" sz="2000" dirty="0" err="1"/>
              <a:t>soluzione</a:t>
            </a:r>
            <a:r>
              <a:rPr lang="en-US" sz="2000" dirty="0"/>
              <a:t> </a:t>
            </a:r>
            <a:r>
              <a:rPr lang="en-US" sz="2000" b="1" i="1" dirty="0" err="1"/>
              <a:t>acida</a:t>
            </a:r>
            <a:r>
              <a:rPr lang="en-US" sz="2000" dirty="0"/>
              <a:t>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798888" y="2514600"/>
            <a:ext cx="10350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NH</a:t>
            </a:r>
            <a:r>
              <a:rPr lang="en-US" baseline="-25000"/>
              <a:t>4</a:t>
            </a:r>
            <a:r>
              <a:rPr lang="en-US"/>
              <a:t>Cl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143000" y="2971800"/>
            <a:ext cx="2971800" cy="1393825"/>
            <a:chOff x="1143000" y="2971800"/>
            <a:chExt cx="2971800" cy="1393686"/>
          </a:xfrm>
        </p:grpSpPr>
        <p:cxnSp>
          <p:nvCxnSpPr>
            <p:cNvPr id="500763" name="Straight Arrow Connector 7"/>
            <p:cNvCxnSpPr>
              <a:cxnSpLocks noChangeShapeType="1"/>
            </p:cNvCxnSpPr>
            <p:nvPr/>
          </p:nvCxnSpPr>
          <p:spPr bwMode="auto">
            <a:xfrm rot="5400000" flipH="1" flipV="1">
              <a:off x="3230880" y="2971800"/>
              <a:ext cx="609600" cy="609600"/>
            </a:xfrm>
            <a:prstGeom prst="straightConnector1">
              <a:avLst/>
            </a:prstGeom>
            <a:noFill/>
            <a:ln w="4445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500764" name="TextBox 8"/>
            <p:cNvSpPr txBox="1">
              <a:spLocks noChangeArrowheads="1"/>
            </p:cNvSpPr>
            <p:nvPr/>
          </p:nvSpPr>
          <p:spPr bwMode="auto">
            <a:xfrm>
              <a:off x="1143000" y="3657600"/>
              <a:ext cx="297180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b="1"/>
                <a:t>NH</a:t>
              </a:r>
              <a:r>
                <a:rPr lang="en-US" sz="2000" b="1" baseline="-25000"/>
                <a:t>4</a:t>
              </a:r>
              <a:r>
                <a:rPr lang="en-US" sz="2000" b="1"/>
                <a:t> </a:t>
              </a:r>
              <a:r>
                <a:rPr lang="en-US" sz="2000" b="1" baseline="30000"/>
                <a:t>+</a:t>
              </a:r>
              <a:r>
                <a:rPr lang="en-US" sz="2000" b="1"/>
                <a:t> è il catione di NH</a:t>
              </a:r>
              <a:r>
                <a:rPr lang="en-US" sz="2000" b="1" baseline="-25000"/>
                <a:t>3</a:t>
              </a:r>
              <a:r>
                <a:rPr lang="en-US" sz="2000" b="1"/>
                <a:t>, una base debole.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4114800" y="2971800"/>
            <a:ext cx="2667000" cy="1393825"/>
            <a:chOff x="4114800" y="2971800"/>
            <a:chExt cx="2667000" cy="1393686"/>
          </a:xfrm>
        </p:grpSpPr>
        <p:cxnSp>
          <p:nvCxnSpPr>
            <p:cNvPr id="500761" name="Straight Arrow Connector 9"/>
            <p:cNvCxnSpPr>
              <a:cxnSpLocks noChangeShapeType="1"/>
            </p:cNvCxnSpPr>
            <p:nvPr/>
          </p:nvCxnSpPr>
          <p:spPr bwMode="auto">
            <a:xfrm rot="16200000" flipV="1">
              <a:off x="4572000" y="2971800"/>
              <a:ext cx="609600" cy="609600"/>
            </a:xfrm>
            <a:prstGeom prst="straightConnector1">
              <a:avLst/>
            </a:prstGeom>
            <a:noFill/>
            <a:ln w="4445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500762" name="TextBox 10"/>
            <p:cNvSpPr txBox="1">
              <a:spLocks noChangeArrowheads="1"/>
            </p:cNvSpPr>
            <p:nvPr/>
          </p:nvSpPr>
          <p:spPr bwMode="auto">
            <a:xfrm>
              <a:off x="4114800" y="3657600"/>
              <a:ext cx="266700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b="1" dirty="0"/>
                <a:t>Cl</a:t>
              </a:r>
              <a:r>
                <a:rPr lang="en-US" sz="2000" b="1" baseline="30000" dirty="0"/>
                <a:t>-</a:t>
              </a:r>
              <a:r>
                <a:rPr lang="en-US" sz="2000" b="1" dirty="0"/>
                <a:t> è </a:t>
              </a:r>
              <a:r>
                <a:rPr lang="en-US" sz="2000" b="1" dirty="0" err="1"/>
                <a:t>l’anione</a:t>
              </a:r>
              <a:r>
                <a:rPr lang="en-US" sz="2000" b="1" dirty="0"/>
                <a:t> di HCl, un </a:t>
              </a:r>
              <a:r>
                <a:rPr lang="en-US" sz="2000" b="1" dirty="0" err="1"/>
                <a:t>acido</a:t>
              </a:r>
              <a:r>
                <a:rPr lang="en-US" sz="2000" b="1" dirty="0"/>
                <a:t> forte.</a:t>
              </a:r>
            </a:p>
          </p:txBody>
        </p:sp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09600" y="4648200"/>
            <a:ext cx="8153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La </a:t>
            </a:r>
            <a:r>
              <a:rPr lang="en-US" sz="2000" dirty="0" err="1"/>
              <a:t>soluzione</a:t>
            </a:r>
            <a:r>
              <a:rPr lang="en-US" sz="2000" dirty="0"/>
              <a:t> di </a:t>
            </a:r>
            <a:r>
              <a:rPr lang="en-US" sz="2000" dirty="0" err="1"/>
              <a:t>cloruro</a:t>
            </a:r>
            <a:r>
              <a:rPr lang="en-US" sz="2000" dirty="0"/>
              <a:t> </a:t>
            </a:r>
            <a:r>
              <a:rPr lang="en-US" sz="2000" dirty="0" err="1"/>
              <a:t>d’ammonio</a:t>
            </a:r>
            <a:r>
              <a:rPr lang="en-US" sz="2000" dirty="0"/>
              <a:t> è </a:t>
            </a:r>
            <a:r>
              <a:rPr lang="en-US" sz="2000" b="1" i="1" dirty="0" err="1"/>
              <a:t>acida</a:t>
            </a:r>
            <a:r>
              <a:rPr lang="en-US" sz="2000" dirty="0"/>
              <a:t>, </a:t>
            </a:r>
            <a:r>
              <a:rPr lang="en-US" sz="2000" dirty="0" err="1"/>
              <a:t>perché</a:t>
            </a:r>
            <a:r>
              <a:rPr lang="en-US" sz="2000" dirty="0"/>
              <a:t> NH</a:t>
            </a:r>
            <a:r>
              <a:rPr lang="en-US" sz="2000" baseline="-25000" dirty="0"/>
              <a:t>4</a:t>
            </a:r>
            <a:r>
              <a:rPr lang="en-US" sz="2000" baseline="30000" dirty="0"/>
              <a:t>+</a:t>
            </a:r>
            <a:r>
              <a:rPr lang="en-US" sz="2000" dirty="0"/>
              <a:t> </a:t>
            </a:r>
            <a:r>
              <a:rPr lang="en-US" sz="2000" dirty="0" err="1"/>
              <a:t>reagisce</a:t>
            </a:r>
            <a:r>
              <a:rPr lang="en-US" sz="2000" dirty="0"/>
              <a:t> con H</a:t>
            </a:r>
            <a:r>
              <a:rPr lang="en-US" sz="2000" baseline="-25000" dirty="0"/>
              <a:t>2</a:t>
            </a:r>
            <a:r>
              <a:rPr lang="en-US" sz="2000" dirty="0"/>
              <a:t>O per </a:t>
            </a:r>
            <a:r>
              <a:rPr lang="en-US" sz="2000" dirty="0" err="1"/>
              <a:t>produrre</a:t>
            </a:r>
            <a:r>
              <a:rPr lang="en-US" sz="2000" dirty="0"/>
              <a:t> H</a:t>
            </a:r>
            <a:r>
              <a:rPr lang="en-US" sz="2000" baseline="-25000" dirty="0"/>
              <a:t>3</a:t>
            </a:r>
            <a:r>
              <a:rPr lang="en-US" sz="2000" dirty="0"/>
              <a:t>O</a:t>
            </a:r>
            <a:r>
              <a:rPr lang="en-US" sz="2000" baseline="30000" dirty="0"/>
              <a:t>+</a:t>
            </a:r>
            <a:r>
              <a:rPr lang="en-US" sz="2000" dirty="0"/>
              <a:t>:</a:t>
            </a:r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600200" y="5557838"/>
            <a:ext cx="5867400" cy="461962"/>
            <a:chOff x="1295400" y="5314091"/>
            <a:chExt cx="5867400" cy="461665"/>
          </a:xfrm>
        </p:grpSpPr>
        <p:sp>
          <p:nvSpPr>
            <p:cNvPr id="500760" name="TextBox 12"/>
            <p:cNvSpPr txBox="1">
              <a:spLocks noChangeArrowheads="1"/>
            </p:cNvSpPr>
            <p:nvPr/>
          </p:nvSpPr>
          <p:spPr bwMode="auto">
            <a:xfrm flipH="1">
              <a:off x="1295400" y="5314091"/>
              <a:ext cx="58674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NH</a:t>
              </a:r>
              <a:r>
                <a:rPr lang="en-US" baseline="-25000"/>
                <a:t>4</a:t>
              </a:r>
              <a:r>
                <a:rPr lang="en-US" baseline="30000"/>
                <a:t>+</a:t>
              </a:r>
              <a:r>
                <a:rPr lang="en-US"/>
                <a:t>(</a:t>
              </a:r>
              <a:r>
                <a:rPr lang="en-US" i="1"/>
                <a:t>aq</a:t>
              </a:r>
              <a:r>
                <a:rPr lang="en-US"/>
                <a:t>) + H</a:t>
              </a:r>
              <a:r>
                <a:rPr lang="en-US" baseline="-25000"/>
                <a:t>2</a:t>
              </a:r>
              <a:r>
                <a:rPr lang="en-US"/>
                <a:t>O(</a:t>
              </a:r>
              <a:r>
                <a:rPr lang="en-US" i="1"/>
                <a:t>l</a:t>
              </a:r>
              <a:r>
                <a:rPr lang="en-US"/>
                <a:t>)       NH</a:t>
              </a:r>
              <a:r>
                <a:rPr lang="en-US" baseline="-25000"/>
                <a:t>3</a:t>
              </a:r>
              <a:r>
                <a:rPr lang="en-US"/>
                <a:t>(</a:t>
              </a:r>
              <a:r>
                <a:rPr lang="en-US" i="1"/>
                <a:t>aq</a:t>
              </a:r>
              <a:r>
                <a:rPr lang="en-US"/>
                <a:t>) + H</a:t>
              </a:r>
              <a:r>
                <a:rPr lang="en-US" baseline="-25000"/>
                <a:t>3</a:t>
              </a:r>
              <a:r>
                <a:rPr lang="en-US"/>
                <a:t>O</a:t>
              </a:r>
              <a:r>
                <a:rPr lang="en-US" baseline="30000"/>
                <a:t>+</a:t>
              </a:r>
              <a:r>
                <a:rPr lang="en-US"/>
                <a:t>(</a:t>
              </a:r>
              <a:r>
                <a:rPr lang="en-US" i="1"/>
                <a:t>aq</a:t>
              </a:r>
              <a:r>
                <a:rPr lang="en-US"/>
                <a:t>)</a:t>
              </a:r>
            </a:p>
          </p:txBody>
        </p:sp>
        <p:graphicFrame>
          <p:nvGraphicFramePr>
            <p:cNvPr id="500752" name="Object 16"/>
            <p:cNvGraphicFramePr>
              <a:graphicFrameLocks noChangeAspect="1"/>
            </p:cNvGraphicFramePr>
            <p:nvPr/>
          </p:nvGraphicFramePr>
          <p:xfrm>
            <a:off x="3886200" y="5426672"/>
            <a:ext cx="457200" cy="2365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2" imgW="388418" imgH="184015" progId="">
                    <p:embed/>
                  </p:oleObj>
                </mc:Choice>
                <mc:Fallback>
                  <p:oleObj name="CS ChemDraw Drawing" r:id="rId2" imgW="388418" imgH="184015" progId="">
                    <p:embed/>
                    <p:pic>
                      <p:nvPicPr>
                        <p:cNvPr id="500752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86200" y="5426672"/>
                          <a:ext cx="457200" cy="2365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5" name="Text Box 2">
            <a:extLst>
              <a:ext uri="{FF2B5EF4-FFF2-40B4-BE49-F238E27FC236}">
                <a16:creationId xmlns:a16="http://schemas.microsoft.com/office/drawing/2014/main" id="{012B4910-654D-4DAB-9494-8555D9812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396" y="490933"/>
            <a:ext cx="6983095" cy="46166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i="1" dirty="0" err="1">
                <a:solidFill>
                  <a:schemeClr val="tx1"/>
                </a:solidFill>
              </a:rPr>
              <a:t>Idrolisi</a:t>
            </a:r>
            <a:r>
              <a:rPr lang="en-US" i="1" dirty="0">
                <a:solidFill>
                  <a:schemeClr val="tx1"/>
                </a:solidFill>
              </a:rPr>
              <a:t> di </a:t>
            </a:r>
            <a:r>
              <a:rPr lang="en-US" i="1" dirty="0" err="1">
                <a:solidFill>
                  <a:schemeClr val="tx1"/>
                </a:solidFill>
              </a:rPr>
              <a:t>sali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che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producono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soluzioni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acidi</a:t>
            </a:r>
            <a:endParaRPr 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0621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7" name="TextBox 3"/>
          <p:cNvSpPr txBox="1">
            <a:spLocks noChangeArrowheads="1"/>
          </p:cNvSpPr>
          <p:nvPr/>
        </p:nvSpPr>
        <p:spPr bwMode="auto">
          <a:xfrm>
            <a:off x="384175" y="1587500"/>
            <a:ext cx="7696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Un sale </a:t>
            </a:r>
            <a:r>
              <a:rPr lang="en-US" sz="2000" dirty="0" err="1"/>
              <a:t>costituito</a:t>
            </a:r>
            <a:r>
              <a:rPr lang="en-US" sz="2000" dirty="0"/>
              <a:t> </a:t>
            </a:r>
            <a:r>
              <a:rPr lang="en-US" sz="2000" dirty="0" err="1"/>
              <a:t>dall’</a:t>
            </a:r>
            <a:r>
              <a:rPr lang="en-US" sz="2000" b="1" i="1" dirty="0" err="1"/>
              <a:t>anione</a:t>
            </a:r>
            <a:r>
              <a:rPr lang="en-US" sz="2000" dirty="0"/>
              <a:t> di un </a:t>
            </a:r>
            <a:r>
              <a:rPr lang="en-US" sz="2000" b="1" i="1" dirty="0" err="1"/>
              <a:t>acido</a:t>
            </a:r>
            <a:r>
              <a:rPr lang="en-US" sz="2000" b="1" i="1" dirty="0"/>
              <a:t> </a:t>
            </a:r>
            <a:r>
              <a:rPr lang="en-US" sz="2000" b="1" i="1" dirty="0" err="1"/>
              <a:t>debole</a:t>
            </a:r>
            <a:r>
              <a:rPr lang="en-US" sz="2000" b="1" i="1" dirty="0"/>
              <a:t> </a:t>
            </a:r>
            <a:r>
              <a:rPr lang="en-US" sz="2000" dirty="0"/>
              <a:t>e dal </a:t>
            </a:r>
            <a:r>
              <a:rPr lang="en-US" sz="2000" b="1" i="1" dirty="0" err="1"/>
              <a:t>catione</a:t>
            </a:r>
            <a:r>
              <a:rPr lang="en-US" sz="2000" dirty="0"/>
              <a:t> di una </a:t>
            </a:r>
            <a:r>
              <a:rPr lang="en-US" sz="2000" b="1" i="1" dirty="0"/>
              <a:t>base forte </a:t>
            </a:r>
            <a:r>
              <a:rPr lang="en-US" sz="2000" dirty="0"/>
              <a:t>produce una </a:t>
            </a:r>
            <a:r>
              <a:rPr lang="en-US" sz="2000" dirty="0" err="1"/>
              <a:t>soluzione</a:t>
            </a:r>
            <a:r>
              <a:rPr lang="en-US" sz="2000" dirty="0"/>
              <a:t> </a:t>
            </a:r>
            <a:r>
              <a:rPr lang="en-US" sz="2000" b="1" i="1" dirty="0" err="1"/>
              <a:t>basica</a:t>
            </a:r>
            <a:r>
              <a:rPr lang="en-US" sz="2000" dirty="0"/>
              <a:t>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124200" y="2514600"/>
            <a:ext cx="18383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CH</a:t>
            </a:r>
            <a:r>
              <a:rPr lang="en-US" baseline="-25000"/>
              <a:t>3</a:t>
            </a:r>
            <a:r>
              <a:rPr lang="en-US"/>
              <a:t>COONa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730250" y="2971800"/>
            <a:ext cx="3638550" cy="1393825"/>
            <a:chOff x="730250" y="2971800"/>
            <a:chExt cx="3638550" cy="1393615"/>
          </a:xfrm>
        </p:grpSpPr>
        <p:cxnSp>
          <p:nvCxnSpPr>
            <p:cNvPr id="501787" name="Straight Arrow Connector 7"/>
            <p:cNvCxnSpPr>
              <a:cxnSpLocks noChangeShapeType="1"/>
            </p:cNvCxnSpPr>
            <p:nvPr/>
          </p:nvCxnSpPr>
          <p:spPr bwMode="auto">
            <a:xfrm rot="5400000" flipH="1" flipV="1">
              <a:off x="3230880" y="2971800"/>
              <a:ext cx="609600" cy="609600"/>
            </a:xfrm>
            <a:prstGeom prst="straightConnector1">
              <a:avLst/>
            </a:prstGeom>
            <a:noFill/>
            <a:ln w="4445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501788" name="TextBox 8"/>
            <p:cNvSpPr txBox="1">
              <a:spLocks noChangeArrowheads="1"/>
            </p:cNvSpPr>
            <p:nvPr/>
          </p:nvSpPr>
          <p:spPr bwMode="auto">
            <a:xfrm>
              <a:off x="730250" y="3657600"/>
              <a:ext cx="3638550" cy="707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b="1"/>
                <a:t>CH</a:t>
              </a:r>
              <a:r>
                <a:rPr lang="en-US" sz="2000" b="1" baseline="-25000"/>
                <a:t>3</a:t>
              </a:r>
              <a:r>
                <a:rPr lang="en-US" sz="2000" b="1"/>
                <a:t>COO</a:t>
              </a:r>
              <a:r>
                <a:rPr lang="en-US" sz="2000" b="1" baseline="30000"/>
                <a:t>-</a:t>
              </a:r>
              <a:r>
                <a:rPr lang="en-US" sz="2000" b="1"/>
                <a:t> è l’anione di CH</a:t>
              </a:r>
              <a:r>
                <a:rPr lang="en-US" sz="2000" b="1" baseline="-25000"/>
                <a:t>3</a:t>
              </a:r>
              <a:r>
                <a:rPr lang="en-US" sz="2000" b="1"/>
                <a:t>COOH, un acido debole.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4495800" y="2971800"/>
            <a:ext cx="3822700" cy="1346200"/>
            <a:chOff x="4495800" y="2971800"/>
            <a:chExt cx="3822700" cy="1345994"/>
          </a:xfrm>
        </p:grpSpPr>
        <p:cxnSp>
          <p:nvCxnSpPr>
            <p:cNvPr id="501785" name="Straight Arrow Connector 9"/>
            <p:cNvCxnSpPr>
              <a:cxnSpLocks noChangeShapeType="1"/>
            </p:cNvCxnSpPr>
            <p:nvPr/>
          </p:nvCxnSpPr>
          <p:spPr bwMode="auto">
            <a:xfrm rot="16200000" flipV="1">
              <a:off x="4572000" y="2971800"/>
              <a:ext cx="609600" cy="609600"/>
            </a:xfrm>
            <a:prstGeom prst="straightConnector1">
              <a:avLst/>
            </a:prstGeom>
            <a:noFill/>
            <a:ln w="4445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501786" name="TextBox 10"/>
            <p:cNvSpPr txBox="1">
              <a:spLocks noChangeArrowheads="1"/>
            </p:cNvSpPr>
            <p:nvPr/>
          </p:nvSpPr>
          <p:spPr bwMode="auto">
            <a:xfrm>
              <a:off x="4495800" y="3609979"/>
              <a:ext cx="3822700" cy="707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b="1"/>
                <a:t>Na</a:t>
              </a:r>
              <a:r>
                <a:rPr lang="en-US" sz="2000" b="1" baseline="30000"/>
                <a:t>+</a:t>
              </a:r>
              <a:r>
                <a:rPr lang="en-US" sz="2000" b="1"/>
                <a:t> è il catione di NaOH, una base forte.</a:t>
              </a:r>
            </a:p>
          </p:txBody>
        </p:sp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84175" y="4552336"/>
            <a:ext cx="8153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La </a:t>
            </a:r>
            <a:r>
              <a:rPr lang="en-US" sz="2000" dirty="0" err="1"/>
              <a:t>soluzione</a:t>
            </a:r>
            <a:r>
              <a:rPr lang="en-US" sz="2000" dirty="0"/>
              <a:t> di </a:t>
            </a:r>
            <a:r>
              <a:rPr lang="en-US" sz="2000" dirty="0" err="1"/>
              <a:t>acetato</a:t>
            </a:r>
            <a:r>
              <a:rPr lang="en-US" sz="2000" dirty="0"/>
              <a:t> di sodio è </a:t>
            </a:r>
            <a:r>
              <a:rPr lang="en-US" sz="2000" b="1" i="1" dirty="0" err="1"/>
              <a:t>basica</a:t>
            </a:r>
            <a:r>
              <a:rPr lang="en-US" sz="2000" dirty="0"/>
              <a:t>, </a:t>
            </a:r>
            <a:r>
              <a:rPr lang="en-US" sz="2000" dirty="0" err="1"/>
              <a:t>perché</a:t>
            </a:r>
            <a:r>
              <a:rPr lang="en-US" sz="2000" dirty="0"/>
              <a:t> CH</a:t>
            </a:r>
            <a:r>
              <a:rPr lang="en-US" sz="2000" baseline="-25000" dirty="0"/>
              <a:t>3</a:t>
            </a:r>
            <a:r>
              <a:rPr lang="en-US" sz="2000" dirty="0"/>
              <a:t>COO</a:t>
            </a:r>
            <a:r>
              <a:rPr lang="en-US" sz="2000" baseline="30000" dirty="0"/>
              <a:t>-</a:t>
            </a:r>
            <a:r>
              <a:rPr lang="en-US" sz="2000" dirty="0"/>
              <a:t> </a:t>
            </a:r>
            <a:r>
              <a:rPr lang="en-US" sz="2000" dirty="0" err="1"/>
              <a:t>reagisce</a:t>
            </a:r>
            <a:r>
              <a:rPr lang="en-US" sz="2000" dirty="0"/>
              <a:t> con H</a:t>
            </a:r>
            <a:r>
              <a:rPr lang="en-US" sz="2000" baseline="-25000" dirty="0"/>
              <a:t>2</a:t>
            </a:r>
            <a:r>
              <a:rPr lang="en-US" sz="2000" dirty="0"/>
              <a:t>O per </a:t>
            </a:r>
            <a:r>
              <a:rPr lang="en-US" sz="2000" dirty="0" err="1"/>
              <a:t>produrre</a:t>
            </a:r>
            <a:r>
              <a:rPr lang="en-US" sz="2000" dirty="0"/>
              <a:t> OH</a:t>
            </a:r>
            <a:r>
              <a:rPr lang="en-US" sz="2000" baseline="30000" dirty="0"/>
              <a:t>-</a:t>
            </a:r>
            <a:r>
              <a:rPr lang="en-US" sz="2000" dirty="0"/>
              <a:t>:</a:t>
            </a:r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838200" y="5557838"/>
            <a:ext cx="7315200" cy="461962"/>
            <a:chOff x="914400" y="5314091"/>
            <a:chExt cx="7315200" cy="461665"/>
          </a:xfrm>
        </p:grpSpPr>
        <p:sp>
          <p:nvSpPr>
            <p:cNvPr id="501784" name="TextBox 12"/>
            <p:cNvSpPr txBox="1">
              <a:spLocks noChangeArrowheads="1"/>
            </p:cNvSpPr>
            <p:nvPr/>
          </p:nvSpPr>
          <p:spPr bwMode="auto">
            <a:xfrm flipH="1">
              <a:off x="914400" y="5314091"/>
              <a:ext cx="73152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CH</a:t>
              </a:r>
              <a:r>
                <a:rPr lang="en-US" baseline="-25000"/>
                <a:t>3</a:t>
              </a:r>
              <a:r>
                <a:rPr lang="en-US"/>
                <a:t>COO</a:t>
              </a:r>
              <a:r>
                <a:rPr lang="en-US" baseline="30000"/>
                <a:t>-</a:t>
              </a:r>
              <a:r>
                <a:rPr lang="en-US"/>
                <a:t>(</a:t>
              </a:r>
              <a:r>
                <a:rPr lang="en-US" i="1"/>
                <a:t>aq</a:t>
              </a:r>
              <a:r>
                <a:rPr lang="en-US"/>
                <a:t>) + H</a:t>
              </a:r>
              <a:r>
                <a:rPr lang="en-US" baseline="-25000"/>
                <a:t>2</a:t>
              </a:r>
              <a:r>
                <a:rPr lang="en-US"/>
                <a:t>O(</a:t>
              </a:r>
              <a:r>
                <a:rPr lang="en-US" i="1"/>
                <a:t>l</a:t>
              </a:r>
              <a:r>
                <a:rPr lang="en-US"/>
                <a:t>)       CH</a:t>
              </a:r>
              <a:r>
                <a:rPr lang="en-US" baseline="-25000"/>
                <a:t>3</a:t>
              </a:r>
              <a:r>
                <a:rPr lang="en-US"/>
                <a:t>COOH(</a:t>
              </a:r>
              <a:r>
                <a:rPr lang="en-US" i="1"/>
                <a:t>aq</a:t>
              </a:r>
              <a:r>
                <a:rPr lang="en-US"/>
                <a:t>) + OH</a:t>
              </a:r>
              <a:r>
                <a:rPr lang="en-US" baseline="30000"/>
                <a:t>-</a:t>
              </a:r>
              <a:r>
                <a:rPr lang="en-US"/>
                <a:t>(</a:t>
              </a:r>
              <a:r>
                <a:rPr lang="en-US" i="1"/>
                <a:t>aq</a:t>
              </a:r>
              <a:r>
                <a:rPr lang="en-US"/>
                <a:t>)</a:t>
              </a:r>
            </a:p>
          </p:txBody>
        </p:sp>
        <p:graphicFrame>
          <p:nvGraphicFramePr>
            <p:cNvPr id="501776" name="Object 16"/>
            <p:cNvGraphicFramePr>
              <a:graphicFrameLocks noChangeAspect="1"/>
            </p:cNvGraphicFramePr>
            <p:nvPr/>
          </p:nvGraphicFramePr>
          <p:xfrm>
            <a:off x="4114800" y="5426672"/>
            <a:ext cx="457200" cy="2365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2" imgW="388418" imgH="205362" progId="">
                    <p:embed/>
                  </p:oleObj>
                </mc:Choice>
                <mc:Fallback>
                  <p:oleObj name="CS ChemDraw Drawing" r:id="rId2" imgW="388418" imgH="205362" progId="">
                    <p:embed/>
                    <p:pic>
                      <p:nvPicPr>
                        <p:cNvPr id="501776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14800" y="5426672"/>
                          <a:ext cx="457200" cy="2365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5" name="Text Box 2">
            <a:extLst>
              <a:ext uri="{FF2B5EF4-FFF2-40B4-BE49-F238E27FC236}">
                <a16:creationId xmlns:a16="http://schemas.microsoft.com/office/drawing/2014/main" id="{638666BF-362A-4653-B32E-DA866C7A1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396" y="490933"/>
            <a:ext cx="6983095" cy="46166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i="1" dirty="0" err="1">
                <a:solidFill>
                  <a:schemeClr val="tx1"/>
                </a:solidFill>
              </a:rPr>
              <a:t>Idrolisi</a:t>
            </a:r>
            <a:r>
              <a:rPr lang="en-US" i="1" dirty="0">
                <a:solidFill>
                  <a:schemeClr val="tx1"/>
                </a:solidFill>
              </a:rPr>
              <a:t> di </a:t>
            </a:r>
            <a:r>
              <a:rPr lang="en-US" i="1" dirty="0" err="1">
                <a:solidFill>
                  <a:schemeClr val="tx1"/>
                </a:solidFill>
              </a:rPr>
              <a:t>sali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che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producono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soluzioni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basiche</a:t>
            </a:r>
            <a:endParaRPr 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3687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3" name="TextBox 2"/>
          <p:cNvSpPr txBox="1">
            <a:spLocks noChangeArrowheads="1"/>
          </p:cNvSpPr>
          <p:nvPr/>
        </p:nvSpPr>
        <p:spPr bwMode="auto">
          <a:xfrm>
            <a:off x="609600" y="1630363"/>
            <a:ext cx="7924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Se un sale è </a:t>
            </a:r>
            <a:r>
              <a:rPr lang="en-US" sz="2000" dirty="0" err="1"/>
              <a:t>costituito</a:t>
            </a:r>
            <a:r>
              <a:rPr lang="en-US" sz="2000" dirty="0"/>
              <a:t> </a:t>
            </a:r>
            <a:r>
              <a:rPr lang="en-US" sz="2000" dirty="0" err="1"/>
              <a:t>dall’</a:t>
            </a:r>
            <a:r>
              <a:rPr lang="en-US" sz="2000" b="1" i="1" dirty="0" err="1"/>
              <a:t>anione</a:t>
            </a:r>
            <a:r>
              <a:rPr lang="en-US" sz="2000" dirty="0"/>
              <a:t> di un </a:t>
            </a:r>
            <a:r>
              <a:rPr lang="en-US" sz="2000" b="1" i="1" dirty="0" err="1"/>
              <a:t>acido</a:t>
            </a:r>
            <a:r>
              <a:rPr lang="en-US" sz="2000" b="1" i="1" dirty="0"/>
              <a:t> </a:t>
            </a:r>
            <a:r>
              <a:rPr lang="en-US" sz="2000" b="1" i="1" dirty="0" err="1"/>
              <a:t>debole</a:t>
            </a:r>
            <a:r>
              <a:rPr lang="en-US" sz="2000" b="1" i="1" dirty="0"/>
              <a:t> </a:t>
            </a:r>
            <a:r>
              <a:rPr lang="en-US" sz="2000" dirty="0"/>
              <a:t>e dal </a:t>
            </a:r>
            <a:r>
              <a:rPr lang="en-US" sz="2000" b="1" i="1" dirty="0" err="1"/>
              <a:t>catione</a:t>
            </a:r>
            <a:r>
              <a:rPr lang="en-US" sz="2000" dirty="0"/>
              <a:t> di una </a:t>
            </a:r>
            <a:r>
              <a:rPr lang="en-US" sz="2000" b="1" i="1" dirty="0"/>
              <a:t>base </a:t>
            </a:r>
            <a:r>
              <a:rPr lang="en-US" sz="2000" b="1" i="1" dirty="0" err="1"/>
              <a:t>debole</a:t>
            </a:r>
            <a:r>
              <a:rPr lang="en-US" sz="2000" dirty="0"/>
              <a:t>, il pH </a:t>
            </a:r>
            <a:r>
              <a:rPr lang="en-US" sz="2000" dirty="0" err="1"/>
              <a:t>della</a:t>
            </a:r>
            <a:r>
              <a:rPr lang="en-US" sz="2000" dirty="0"/>
              <a:t> </a:t>
            </a:r>
            <a:r>
              <a:rPr lang="en-US" sz="2000" dirty="0" err="1"/>
              <a:t>soluzione</a:t>
            </a:r>
            <a:r>
              <a:rPr lang="en-US" sz="2000" dirty="0"/>
              <a:t> </a:t>
            </a:r>
            <a:r>
              <a:rPr lang="en-US" sz="2000" dirty="0" err="1"/>
              <a:t>dipende</a:t>
            </a:r>
            <a:r>
              <a:rPr lang="en-US" sz="2000" dirty="0"/>
              <a:t> </a:t>
            </a:r>
            <a:r>
              <a:rPr lang="en-US" sz="2000" dirty="0" err="1"/>
              <a:t>dalla</a:t>
            </a:r>
            <a:r>
              <a:rPr lang="en-US" sz="2000" dirty="0"/>
              <a:t> forza </a:t>
            </a:r>
            <a:r>
              <a:rPr lang="en-US" sz="2000" dirty="0" err="1"/>
              <a:t>acida</a:t>
            </a:r>
            <a:r>
              <a:rPr lang="en-US" sz="2000" dirty="0"/>
              <a:t> o </a:t>
            </a:r>
            <a:r>
              <a:rPr lang="en-US" sz="2000" dirty="0" err="1"/>
              <a:t>basica</a:t>
            </a:r>
            <a:r>
              <a:rPr lang="en-US" sz="2000" dirty="0"/>
              <a:t> </a:t>
            </a:r>
            <a:r>
              <a:rPr lang="en-US" sz="2000" dirty="0" err="1"/>
              <a:t>relativa</a:t>
            </a:r>
            <a:r>
              <a:rPr lang="en-US" sz="2000" dirty="0"/>
              <a:t> </a:t>
            </a:r>
            <a:r>
              <a:rPr lang="en-US" sz="2000" dirty="0" err="1"/>
              <a:t>degli</a:t>
            </a:r>
            <a:r>
              <a:rPr lang="en-US" sz="2000" dirty="0"/>
              <a:t> </a:t>
            </a:r>
            <a:r>
              <a:rPr lang="en-US" sz="2000" dirty="0" err="1"/>
              <a:t>ioni</a:t>
            </a:r>
            <a:endParaRPr lang="en-US" sz="2000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992563" y="3048000"/>
            <a:ext cx="11890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NH</a:t>
            </a:r>
            <a:r>
              <a:rPr lang="en-US" baseline="-25000"/>
              <a:t>4</a:t>
            </a:r>
            <a:r>
              <a:rPr lang="en-US"/>
              <a:t>CN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295400" y="3505200"/>
            <a:ext cx="3200400" cy="1241425"/>
            <a:chOff x="914400" y="2971800"/>
            <a:chExt cx="3200400" cy="1241206"/>
          </a:xfrm>
        </p:grpSpPr>
        <p:cxnSp>
          <p:nvCxnSpPr>
            <p:cNvPr id="591888" name="Straight Arrow Connector 5"/>
            <p:cNvCxnSpPr>
              <a:cxnSpLocks noChangeShapeType="1"/>
            </p:cNvCxnSpPr>
            <p:nvPr/>
          </p:nvCxnSpPr>
          <p:spPr bwMode="auto">
            <a:xfrm rot="5400000" flipH="1" flipV="1">
              <a:off x="3230880" y="2971800"/>
              <a:ext cx="609600" cy="609600"/>
            </a:xfrm>
            <a:prstGeom prst="straightConnector1">
              <a:avLst/>
            </a:prstGeom>
            <a:noFill/>
            <a:ln w="4445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591889" name="TextBox 6"/>
            <p:cNvSpPr txBox="1">
              <a:spLocks noChangeArrowheads="1"/>
            </p:cNvSpPr>
            <p:nvPr/>
          </p:nvSpPr>
          <p:spPr bwMode="auto">
            <a:xfrm>
              <a:off x="914400" y="3505200"/>
              <a:ext cx="3200400" cy="707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b="1"/>
                <a:t>NH</a:t>
              </a:r>
              <a:r>
                <a:rPr lang="en-US" sz="2000" b="1" baseline="-25000"/>
                <a:t>4</a:t>
              </a:r>
              <a:r>
                <a:rPr lang="en-US" sz="2000" b="1"/>
                <a:t>+ è il catione di una base debole, NH</a:t>
              </a:r>
              <a:r>
                <a:rPr lang="en-US" sz="2000" b="1" baseline="-25000"/>
                <a:t>3</a:t>
              </a:r>
              <a:r>
                <a:rPr lang="en-US" sz="2000" b="1"/>
                <a:t>.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4495800" y="3505200"/>
            <a:ext cx="2819400" cy="1241425"/>
            <a:chOff x="4114800" y="2971800"/>
            <a:chExt cx="2819400" cy="1241206"/>
          </a:xfrm>
        </p:grpSpPr>
        <p:cxnSp>
          <p:nvCxnSpPr>
            <p:cNvPr id="591886" name="Straight Arrow Connector 8"/>
            <p:cNvCxnSpPr>
              <a:cxnSpLocks noChangeShapeType="1"/>
            </p:cNvCxnSpPr>
            <p:nvPr/>
          </p:nvCxnSpPr>
          <p:spPr bwMode="auto">
            <a:xfrm rot="16200000" flipV="1">
              <a:off x="4572000" y="2971800"/>
              <a:ext cx="609600" cy="609600"/>
            </a:xfrm>
            <a:prstGeom prst="straightConnector1">
              <a:avLst/>
            </a:prstGeom>
            <a:noFill/>
            <a:ln w="4445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591887" name="TextBox 9"/>
            <p:cNvSpPr txBox="1">
              <a:spLocks noChangeArrowheads="1"/>
            </p:cNvSpPr>
            <p:nvPr/>
          </p:nvSpPr>
          <p:spPr bwMode="auto">
            <a:xfrm>
              <a:off x="4114800" y="3505200"/>
              <a:ext cx="2819400" cy="707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b="1"/>
                <a:t>CN</a:t>
              </a:r>
              <a:r>
                <a:rPr lang="en-US" sz="2000" b="1" baseline="30000"/>
                <a:t>-</a:t>
              </a:r>
              <a:r>
                <a:rPr lang="en-US" sz="2000" b="1"/>
                <a:t> è l’anione di un acido debole, HCN.</a:t>
              </a:r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1638300" y="5786438"/>
            <a:ext cx="5791200" cy="461962"/>
            <a:chOff x="1638300" y="5786438"/>
            <a:chExt cx="5791200" cy="461962"/>
          </a:xfrm>
        </p:grpSpPr>
        <p:grpSp>
          <p:nvGrpSpPr>
            <p:cNvPr id="591883" name="Group 14"/>
            <p:cNvGrpSpPr>
              <a:grpSpLocks/>
            </p:cNvGrpSpPr>
            <p:nvPr/>
          </p:nvGrpSpPr>
          <p:grpSpPr bwMode="auto">
            <a:xfrm>
              <a:off x="1638300" y="5786438"/>
              <a:ext cx="5791200" cy="461962"/>
              <a:chOff x="914400" y="5314091"/>
              <a:chExt cx="5791200" cy="461665"/>
            </a:xfrm>
          </p:grpSpPr>
          <p:sp>
            <p:nvSpPr>
              <p:cNvPr id="591885" name="TextBox 26"/>
              <p:cNvSpPr txBox="1">
                <a:spLocks noChangeArrowheads="1"/>
              </p:cNvSpPr>
              <p:nvPr/>
            </p:nvSpPr>
            <p:spPr bwMode="auto">
              <a:xfrm flipH="1">
                <a:off x="914400" y="5314091"/>
                <a:ext cx="579120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/>
                  <a:t>CN</a:t>
                </a:r>
                <a:r>
                  <a:rPr lang="en-US" baseline="30000"/>
                  <a:t>-</a:t>
                </a:r>
                <a:r>
                  <a:rPr lang="en-US"/>
                  <a:t>(</a:t>
                </a:r>
                <a:r>
                  <a:rPr lang="en-US" i="1"/>
                  <a:t>aq</a:t>
                </a:r>
                <a:r>
                  <a:rPr lang="en-US"/>
                  <a:t>) + H</a:t>
                </a:r>
                <a:r>
                  <a:rPr lang="en-US" baseline="-25000"/>
                  <a:t>2</a:t>
                </a:r>
                <a:r>
                  <a:rPr lang="en-US"/>
                  <a:t>O(</a:t>
                </a:r>
                <a:r>
                  <a:rPr lang="en-US" i="1"/>
                  <a:t>l</a:t>
                </a:r>
                <a:r>
                  <a:rPr lang="en-US"/>
                  <a:t>)       HCN(</a:t>
                </a:r>
                <a:r>
                  <a:rPr lang="en-US" i="1"/>
                  <a:t>aq</a:t>
                </a:r>
                <a:r>
                  <a:rPr lang="en-US"/>
                  <a:t>) + OH</a:t>
                </a:r>
                <a:r>
                  <a:rPr lang="en-US" baseline="30000"/>
                  <a:t>-</a:t>
                </a:r>
                <a:r>
                  <a:rPr lang="en-US"/>
                  <a:t>(</a:t>
                </a:r>
                <a:r>
                  <a:rPr lang="en-US" i="1"/>
                  <a:t>aq</a:t>
                </a:r>
                <a:r>
                  <a:rPr lang="en-US"/>
                  <a:t>)</a:t>
                </a:r>
              </a:p>
            </p:txBody>
          </p:sp>
        </p:grpSp>
        <p:pic>
          <p:nvPicPr>
            <p:cNvPr id="591884" name="Object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000500" y="5899150"/>
              <a:ext cx="457200" cy="236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1600200" y="5105400"/>
            <a:ext cx="5867400" cy="461963"/>
            <a:chOff x="1600200" y="5105400"/>
            <a:chExt cx="5867400" cy="461963"/>
          </a:xfrm>
        </p:grpSpPr>
        <p:grpSp>
          <p:nvGrpSpPr>
            <p:cNvPr id="591880" name="Group 22"/>
            <p:cNvGrpSpPr>
              <a:grpSpLocks/>
            </p:cNvGrpSpPr>
            <p:nvPr/>
          </p:nvGrpSpPr>
          <p:grpSpPr bwMode="auto">
            <a:xfrm>
              <a:off x="1600200" y="5105400"/>
              <a:ext cx="5867400" cy="461963"/>
              <a:chOff x="1295400" y="5314091"/>
              <a:chExt cx="5867400" cy="461665"/>
            </a:xfrm>
          </p:grpSpPr>
          <p:sp>
            <p:nvSpPr>
              <p:cNvPr id="591882" name="TextBox 23"/>
              <p:cNvSpPr txBox="1">
                <a:spLocks noChangeArrowheads="1"/>
              </p:cNvSpPr>
              <p:nvPr/>
            </p:nvSpPr>
            <p:spPr bwMode="auto">
              <a:xfrm flipH="1">
                <a:off x="1295400" y="5314091"/>
                <a:ext cx="586740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/>
                  <a:t>NH</a:t>
                </a:r>
                <a:r>
                  <a:rPr lang="en-US" baseline="-25000"/>
                  <a:t>4</a:t>
                </a:r>
                <a:r>
                  <a:rPr lang="en-US" baseline="30000"/>
                  <a:t>+</a:t>
                </a:r>
                <a:r>
                  <a:rPr lang="en-US"/>
                  <a:t>(</a:t>
                </a:r>
                <a:r>
                  <a:rPr lang="en-US" i="1"/>
                  <a:t>aq</a:t>
                </a:r>
                <a:r>
                  <a:rPr lang="en-US"/>
                  <a:t>) + H</a:t>
                </a:r>
                <a:r>
                  <a:rPr lang="en-US" baseline="-25000"/>
                  <a:t>2</a:t>
                </a:r>
                <a:r>
                  <a:rPr lang="en-US"/>
                  <a:t>O(</a:t>
                </a:r>
                <a:r>
                  <a:rPr lang="en-US" i="1"/>
                  <a:t>l</a:t>
                </a:r>
                <a:r>
                  <a:rPr lang="en-US"/>
                  <a:t>)       NH</a:t>
                </a:r>
                <a:r>
                  <a:rPr lang="en-US" baseline="-25000"/>
                  <a:t>3</a:t>
                </a:r>
                <a:r>
                  <a:rPr lang="en-US"/>
                  <a:t>(</a:t>
                </a:r>
                <a:r>
                  <a:rPr lang="en-US" i="1"/>
                  <a:t>aq</a:t>
                </a:r>
                <a:r>
                  <a:rPr lang="en-US"/>
                  <a:t>) + H</a:t>
                </a:r>
                <a:r>
                  <a:rPr lang="en-US" baseline="-25000"/>
                  <a:t>3</a:t>
                </a:r>
                <a:r>
                  <a:rPr lang="en-US"/>
                  <a:t>O</a:t>
                </a:r>
                <a:r>
                  <a:rPr lang="en-US" baseline="30000"/>
                  <a:t>+</a:t>
                </a:r>
                <a:r>
                  <a:rPr lang="en-US"/>
                  <a:t>(</a:t>
                </a:r>
                <a:r>
                  <a:rPr lang="en-US" i="1"/>
                  <a:t>aq</a:t>
                </a:r>
                <a:r>
                  <a:rPr lang="en-US"/>
                  <a:t>)</a:t>
                </a:r>
              </a:p>
            </p:txBody>
          </p:sp>
        </p:grpSp>
        <p:pic>
          <p:nvPicPr>
            <p:cNvPr id="591881" name="Object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5218113"/>
              <a:ext cx="457200" cy="236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Text Box 2">
            <a:extLst>
              <a:ext uri="{FF2B5EF4-FFF2-40B4-BE49-F238E27FC236}">
                <a16:creationId xmlns:a16="http://schemas.microsoft.com/office/drawing/2014/main" id="{7003B5E9-5077-4505-A004-2E972E4CB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756" y="532618"/>
            <a:ext cx="6983095" cy="83099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i="1" dirty="0" err="1">
                <a:solidFill>
                  <a:schemeClr val="tx1"/>
                </a:solidFill>
              </a:rPr>
              <a:t>Idrolisi</a:t>
            </a:r>
            <a:r>
              <a:rPr lang="en-US" i="1" dirty="0">
                <a:solidFill>
                  <a:schemeClr val="tx1"/>
                </a:solidFill>
              </a:rPr>
              <a:t> di </a:t>
            </a:r>
            <a:r>
              <a:rPr lang="en-US" i="1" dirty="0" err="1">
                <a:solidFill>
                  <a:schemeClr val="tx1"/>
                </a:solidFill>
              </a:rPr>
              <a:t>sali</a:t>
            </a:r>
            <a:r>
              <a:rPr lang="en-US" i="1" dirty="0">
                <a:solidFill>
                  <a:schemeClr val="tx1"/>
                </a:solidFill>
              </a:rPr>
              <a:t> di </a:t>
            </a:r>
            <a:r>
              <a:rPr lang="en-US" i="1" dirty="0" err="1">
                <a:solidFill>
                  <a:schemeClr val="tx1"/>
                </a:solidFill>
              </a:rPr>
              <a:t>cationi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debolmente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acidi</a:t>
            </a:r>
            <a:r>
              <a:rPr lang="en-US" i="1" dirty="0">
                <a:solidFill>
                  <a:schemeClr val="tx1"/>
                </a:solidFill>
              </a:rPr>
              <a:t> e </a:t>
            </a:r>
            <a:r>
              <a:rPr lang="en-US" i="1" dirty="0" err="1">
                <a:solidFill>
                  <a:schemeClr val="tx1"/>
                </a:solidFill>
              </a:rPr>
              <a:t>anioni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debolmente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basici</a:t>
            </a:r>
            <a:endParaRPr 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8768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1066800" y="2133600"/>
            <a:ext cx="6927850" cy="908050"/>
            <a:chOff x="685800" y="762000"/>
            <a:chExt cx="6928450" cy="907832"/>
          </a:xfrm>
        </p:grpSpPr>
        <p:grpSp>
          <p:nvGrpSpPr>
            <p:cNvPr id="592912" name="Group 14"/>
            <p:cNvGrpSpPr>
              <a:grpSpLocks/>
            </p:cNvGrpSpPr>
            <p:nvPr/>
          </p:nvGrpSpPr>
          <p:grpSpPr bwMode="auto">
            <a:xfrm>
              <a:off x="685800" y="762000"/>
              <a:ext cx="5138710" cy="907832"/>
              <a:chOff x="533400" y="4876800"/>
              <a:chExt cx="5138710" cy="907832"/>
            </a:xfrm>
          </p:grpSpPr>
          <p:sp>
            <p:nvSpPr>
              <p:cNvPr id="592914" name="TextBox 1"/>
              <p:cNvSpPr txBox="1">
                <a:spLocks noChangeArrowheads="1"/>
              </p:cNvSpPr>
              <p:nvPr/>
            </p:nvSpPr>
            <p:spPr bwMode="auto">
              <a:xfrm>
                <a:off x="533400" y="5029200"/>
                <a:ext cx="1945567" cy="4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i="1"/>
                  <a:t>K</a:t>
                </a:r>
                <a:r>
                  <a:rPr lang="en-US" baseline="-25000"/>
                  <a:t>a</a:t>
                </a:r>
                <a:r>
                  <a:rPr lang="en-US"/>
                  <a:t> di NH</a:t>
                </a:r>
                <a:r>
                  <a:rPr lang="en-US" baseline="-25000"/>
                  <a:t>4</a:t>
                </a:r>
                <a:r>
                  <a:rPr lang="en-US" baseline="30000"/>
                  <a:t>+</a:t>
                </a:r>
                <a:r>
                  <a:rPr lang="en-US"/>
                  <a:t> =</a:t>
                </a:r>
                <a:endParaRPr lang="en-US" i="1"/>
              </a:p>
            </p:txBody>
          </p:sp>
          <p:grpSp>
            <p:nvGrpSpPr>
              <p:cNvPr id="592915" name="Group 2"/>
              <p:cNvGrpSpPr>
                <a:grpSpLocks/>
              </p:cNvGrpSpPr>
              <p:nvPr/>
            </p:nvGrpSpPr>
            <p:grpSpPr bwMode="auto">
              <a:xfrm>
                <a:off x="2282912" y="4876800"/>
                <a:ext cx="1500612" cy="907832"/>
                <a:chOff x="2435312" y="5615970"/>
                <a:chExt cx="1500612" cy="907832"/>
              </a:xfrm>
            </p:grpSpPr>
            <p:sp>
              <p:nvSpPr>
                <p:cNvPr id="592921" name="TextBox 3"/>
                <p:cNvSpPr txBox="1">
                  <a:spLocks noChangeArrowheads="1"/>
                </p:cNvSpPr>
                <p:nvPr/>
              </p:nvSpPr>
              <p:spPr bwMode="auto">
                <a:xfrm>
                  <a:off x="2435312" y="5615970"/>
                  <a:ext cx="1500612" cy="9078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hangingPunct="0">
                    <a:spcBef>
                      <a:spcPts val="600"/>
                    </a:spcBef>
                  </a:pPr>
                  <a:r>
                    <a:rPr lang="en-US" i="1"/>
                    <a:t>K</a:t>
                  </a:r>
                  <a:r>
                    <a:rPr lang="en-US" baseline="-25000"/>
                    <a:t>w</a:t>
                  </a:r>
                  <a:endParaRPr lang="en-US"/>
                </a:p>
                <a:p>
                  <a:pPr algn="ctr" eaLnBrk="0" hangingPunct="0">
                    <a:spcBef>
                      <a:spcPts val="600"/>
                    </a:spcBef>
                  </a:pPr>
                  <a:r>
                    <a:rPr lang="en-US" i="1"/>
                    <a:t>K</a:t>
                  </a:r>
                  <a:r>
                    <a:rPr lang="en-US" baseline="-25000"/>
                    <a:t>b</a:t>
                  </a:r>
                  <a:r>
                    <a:rPr lang="en-US"/>
                    <a:t> di NH</a:t>
                  </a:r>
                  <a:r>
                    <a:rPr lang="en-US" baseline="-25000"/>
                    <a:t>3</a:t>
                  </a:r>
                  <a:r>
                    <a:rPr lang="en-US"/>
                    <a:t> </a:t>
                  </a:r>
                </a:p>
              </p:txBody>
            </p:sp>
            <p:cxnSp>
              <p:nvCxnSpPr>
                <p:cNvPr id="592922" name="Straight Connector 4"/>
                <p:cNvCxnSpPr>
                  <a:cxnSpLocks noChangeShapeType="1"/>
                </p:cNvCxnSpPr>
                <p:nvPr/>
              </p:nvCxnSpPr>
              <p:spPr bwMode="auto">
                <a:xfrm>
                  <a:off x="2514600" y="6073170"/>
                  <a:ext cx="1236406" cy="0"/>
                </a:xfrm>
                <a:prstGeom prst="line">
                  <a:avLst/>
                </a:prstGeom>
                <a:noFill/>
                <a:ln w="28575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592916" name="Group 5"/>
              <p:cNvGrpSpPr>
                <a:grpSpLocks/>
              </p:cNvGrpSpPr>
              <p:nvPr/>
            </p:nvGrpSpPr>
            <p:grpSpPr bwMode="auto">
              <a:xfrm>
                <a:off x="3810000" y="4876800"/>
                <a:ext cx="1862110" cy="907832"/>
                <a:chOff x="4383508" y="5257800"/>
                <a:chExt cx="1862110" cy="907832"/>
              </a:xfrm>
            </p:grpSpPr>
            <p:grpSp>
              <p:nvGrpSpPr>
                <p:cNvPr id="592917" name="Group 16"/>
                <p:cNvGrpSpPr>
                  <a:grpSpLocks/>
                </p:cNvGrpSpPr>
                <p:nvPr/>
              </p:nvGrpSpPr>
              <p:grpSpPr bwMode="auto">
                <a:xfrm>
                  <a:off x="4697615" y="5257800"/>
                  <a:ext cx="1548003" cy="907832"/>
                  <a:chOff x="2411615" y="5615970"/>
                  <a:chExt cx="1548003" cy="907832"/>
                </a:xfrm>
              </p:grpSpPr>
              <p:sp>
                <p:nvSpPr>
                  <p:cNvPr id="592919" name="Text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11615" y="5615970"/>
                    <a:ext cx="1548003" cy="90783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 eaLnBrk="0" hangingPunct="0">
                      <a:spcBef>
                        <a:spcPts val="600"/>
                      </a:spcBef>
                    </a:pPr>
                    <a:r>
                      <a:rPr lang="en-US"/>
                      <a:t>1,0x10</a:t>
                    </a:r>
                    <a:r>
                      <a:rPr lang="en-US" baseline="30000"/>
                      <a:t>-14</a:t>
                    </a:r>
                    <a:endParaRPr lang="en-US"/>
                  </a:p>
                  <a:p>
                    <a:pPr algn="ctr" eaLnBrk="0" hangingPunct="0">
                      <a:spcBef>
                        <a:spcPts val="600"/>
                      </a:spcBef>
                    </a:pPr>
                    <a:r>
                      <a:rPr lang="en-US"/>
                      <a:t>1,.76x10</a:t>
                    </a:r>
                    <a:r>
                      <a:rPr lang="en-US" baseline="30000"/>
                      <a:t>-5</a:t>
                    </a:r>
                    <a:r>
                      <a:rPr lang="en-US"/>
                      <a:t>  </a:t>
                    </a:r>
                  </a:p>
                </p:txBody>
              </p:sp>
              <p:cxnSp>
                <p:nvCxnSpPr>
                  <p:cNvPr id="592920" name="Straight Connector 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458065" y="6019800"/>
                    <a:ext cx="1312606" cy="0"/>
                  </a:xfrm>
                  <a:prstGeom prst="line">
                    <a:avLst/>
                  </a:prstGeom>
                  <a:noFill/>
                  <a:ln w="2857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sp>
              <p:nvSpPr>
                <p:cNvPr id="592918" name="TextBox 7"/>
                <p:cNvSpPr txBox="1">
                  <a:spLocks noChangeArrowheads="1"/>
                </p:cNvSpPr>
                <p:nvPr/>
              </p:nvSpPr>
              <p:spPr bwMode="auto">
                <a:xfrm>
                  <a:off x="4383508" y="5450160"/>
                  <a:ext cx="364202" cy="4616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r>
                    <a:rPr lang="en-US"/>
                    <a:t>=</a:t>
                  </a:r>
                </a:p>
              </p:txBody>
            </p:sp>
          </p:grpSp>
        </p:grpSp>
        <p:sp>
          <p:nvSpPr>
            <p:cNvPr id="592913" name="TextBox 15"/>
            <p:cNvSpPr txBox="1">
              <a:spLocks noChangeArrowheads="1"/>
            </p:cNvSpPr>
            <p:nvPr/>
          </p:nvSpPr>
          <p:spPr bwMode="auto">
            <a:xfrm>
              <a:off x="5943600" y="985138"/>
              <a:ext cx="167065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= 5,7x10</a:t>
              </a:r>
              <a:r>
                <a:rPr lang="en-US" baseline="30000"/>
                <a:t>-10</a:t>
              </a:r>
            </a:p>
          </p:txBody>
        </p:sp>
      </p:grpSp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1123950" y="3429000"/>
            <a:ext cx="6815138" cy="908050"/>
            <a:chOff x="685800" y="762000"/>
            <a:chExt cx="6814636" cy="907832"/>
          </a:xfrm>
        </p:grpSpPr>
        <p:grpSp>
          <p:nvGrpSpPr>
            <p:cNvPr id="592901" name="Group 14"/>
            <p:cNvGrpSpPr>
              <a:grpSpLocks/>
            </p:cNvGrpSpPr>
            <p:nvPr/>
          </p:nvGrpSpPr>
          <p:grpSpPr bwMode="auto">
            <a:xfrm>
              <a:off x="685800" y="762000"/>
              <a:ext cx="5067310" cy="907832"/>
              <a:chOff x="533400" y="4876800"/>
              <a:chExt cx="5067310" cy="907832"/>
            </a:xfrm>
          </p:grpSpPr>
          <p:sp>
            <p:nvSpPr>
              <p:cNvPr id="592903" name="TextBox 20"/>
              <p:cNvSpPr txBox="1">
                <a:spLocks noChangeArrowheads="1"/>
              </p:cNvSpPr>
              <p:nvPr/>
            </p:nvSpPr>
            <p:spPr bwMode="auto">
              <a:xfrm>
                <a:off x="533400" y="5029200"/>
                <a:ext cx="1779658" cy="4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i="1"/>
                  <a:t>K</a:t>
                </a:r>
                <a:r>
                  <a:rPr lang="en-US" baseline="-25000"/>
                  <a:t>b</a:t>
                </a:r>
                <a:r>
                  <a:rPr lang="en-US"/>
                  <a:t> di CN</a:t>
                </a:r>
                <a:r>
                  <a:rPr lang="en-US" baseline="30000"/>
                  <a:t>-</a:t>
                </a:r>
                <a:r>
                  <a:rPr lang="en-US"/>
                  <a:t> =</a:t>
                </a:r>
                <a:endParaRPr lang="en-US" i="1"/>
              </a:p>
            </p:txBody>
          </p:sp>
          <p:grpSp>
            <p:nvGrpSpPr>
              <p:cNvPr id="592904" name="Group 2"/>
              <p:cNvGrpSpPr>
                <a:grpSpLocks/>
              </p:cNvGrpSpPr>
              <p:nvPr/>
            </p:nvGrpSpPr>
            <p:grpSpPr bwMode="auto">
              <a:xfrm>
                <a:off x="2228960" y="4876800"/>
                <a:ext cx="1608517" cy="907832"/>
                <a:chOff x="2381360" y="5615970"/>
                <a:chExt cx="1608517" cy="907832"/>
              </a:xfrm>
            </p:grpSpPr>
            <p:sp>
              <p:nvSpPr>
                <p:cNvPr id="592910" name="TextBox 3"/>
                <p:cNvSpPr txBox="1">
                  <a:spLocks noChangeArrowheads="1"/>
                </p:cNvSpPr>
                <p:nvPr/>
              </p:nvSpPr>
              <p:spPr bwMode="auto">
                <a:xfrm>
                  <a:off x="2381360" y="5615970"/>
                  <a:ext cx="1608517" cy="9078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hangingPunct="0">
                    <a:spcBef>
                      <a:spcPts val="600"/>
                    </a:spcBef>
                  </a:pPr>
                  <a:r>
                    <a:rPr lang="en-US" i="1"/>
                    <a:t>K</a:t>
                  </a:r>
                  <a:r>
                    <a:rPr lang="en-US" baseline="-25000"/>
                    <a:t>w</a:t>
                  </a:r>
                  <a:endParaRPr lang="en-US"/>
                </a:p>
                <a:p>
                  <a:pPr algn="ctr" eaLnBrk="0" hangingPunct="0">
                    <a:spcBef>
                      <a:spcPts val="600"/>
                    </a:spcBef>
                  </a:pPr>
                  <a:r>
                    <a:rPr lang="en-US" i="1"/>
                    <a:t>K</a:t>
                  </a:r>
                  <a:r>
                    <a:rPr lang="en-US" baseline="-25000"/>
                    <a:t>a</a:t>
                  </a:r>
                  <a:r>
                    <a:rPr lang="en-US"/>
                    <a:t> di HCN </a:t>
                  </a:r>
                </a:p>
              </p:txBody>
            </p:sp>
            <p:cxnSp>
              <p:nvCxnSpPr>
                <p:cNvPr id="592911" name="Straight Connector 4"/>
                <p:cNvCxnSpPr>
                  <a:cxnSpLocks noChangeShapeType="1"/>
                </p:cNvCxnSpPr>
                <p:nvPr/>
              </p:nvCxnSpPr>
              <p:spPr bwMode="auto">
                <a:xfrm>
                  <a:off x="2514600" y="6073170"/>
                  <a:ext cx="1236406" cy="0"/>
                </a:xfrm>
                <a:prstGeom prst="line">
                  <a:avLst/>
                </a:prstGeom>
                <a:noFill/>
                <a:ln w="28575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592905" name="Group 5"/>
              <p:cNvGrpSpPr>
                <a:grpSpLocks/>
              </p:cNvGrpSpPr>
              <p:nvPr/>
            </p:nvGrpSpPr>
            <p:grpSpPr bwMode="auto">
              <a:xfrm>
                <a:off x="3810000" y="4876800"/>
                <a:ext cx="1790710" cy="907832"/>
                <a:chOff x="4383508" y="5257800"/>
                <a:chExt cx="1790710" cy="907832"/>
              </a:xfrm>
            </p:grpSpPr>
            <p:grpSp>
              <p:nvGrpSpPr>
                <p:cNvPr id="592906" name="Group 16"/>
                <p:cNvGrpSpPr>
                  <a:grpSpLocks/>
                </p:cNvGrpSpPr>
                <p:nvPr/>
              </p:nvGrpSpPr>
              <p:grpSpPr bwMode="auto">
                <a:xfrm>
                  <a:off x="4744065" y="5257800"/>
                  <a:ext cx="1430153" cy="907832"/>
                  <a:chOff x="2458065" y="5615970"/>
                  <a:chExt cx="1430153" cy="907832"/>
                </a:xfrm>
              </p:grpSpPr>
              <p:sp>
                <p:nvSpPr>
                  <p:cNvPr id="592908" name="TextBox 2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83018" y="5615970"/>
                    <a:ext cx="1405200" cy="90783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 eaLnBrk="0" hangingPunct="0">
                      <a:spcBef>
                        <a:spcPts val="600"/>
                      </a:spcBef>
                    </a:pPr>
                    <a:r>
                      <a:rPr lang="en-US"/>
                      <a:t>1,0x10</a:t>
                    </a:r>
                    <a:r>
                      <a:rPr lang="en-US" baseline="30000"/>
                      <a:t>-14</a:t>
                    </a:r>
                    <a:endParaRPr lang="en-US"/>
                  </a:p>
                  <a:p>
                    <a:pPr algn="ctr" eaLnBrk="0" hangingPunct="0">
                      <a:spcBef>
                        <a:spcPts val="600"/>
                      </a:spcBef>
                    </a:pPr>
                    <a:r>
                      <a:rPr lang="en-US"/>
                      <a:t>6,2x10</a:t>
                    </a:r>
                    <a:r>
                      <a:rPr lang="en-US" baseline="30000"/>
                      <a:t>-10</a:t>
                    </a:r>
                    <a:r>
                      <a:rPr lang="en-US"/>
                      <a:t>  </a:t>
                    </a:r>
                  </a:p>
                </p:txBody>
              </p:sp>
              <p:cxnSp>
                <p:nvCxnSpPr>
                  <p:cNvPr id="592909" name="Straight Connector 2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458065" y="6019800"/>
                    <a:ext cx="1312606" cy="0"/>
                  </a:xfrm>
                  <a:prstGeom prst="line">
                    <a:avLst/>
                  </a:prstGeom>
                  <a:noFill/>
                  <a:ln w="2857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sp>
              <p:nvSpPr>
                <p:cNvPr id="592907" name="TextBox 7"/>
                <p:cNvSpPr txBox="1">
                  <a:spLocks noChangeArrowheads="1"/>
                </p:cNvSpPr>
                <p:nvPr/>
              </p:nvSpPr>
              <p:spPr bwMode="auto">
                <a:xfrm>
                  <a:off x="4383508" y="5450160"/>
                  <a:ext cx="364202" cy="4616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r>
                    <a:rPr lang="en-US"/>
                    <a:t>=</a:t>
                  </a:r>
                </a:p>
              </p:txBody>
            </p:sp>
          </p:grpSp>
        </p:grpSp>
        <p:sp>
          <p:nvSpPr>
            <p:cNvPr id="592902" name="TextBox 19"/>
            <p:cNvSpPr txBox="1">
              <a:spLocks noChangeArrowheads="1"/>
            </p:cNvSpPr>
            <p:nvPr/>
          </p:nvSpPr>
          <p:spPr bwMode="auto">
            <a:xfrm>
              <a:off x="5943600" y="985138"/>
              <a:ext cx="155683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= 1,6x10</a:t>
              </a:r>
              <a:r>
                <a:rPr lang="en-US" baseline="30000"/>
                <a:t>-5</a:t>
              </a:r>
            </a:p>
          </p:txBody>
        </p:sp>
      </p:grpSp>
      <p:sp>
        <p:nvSpPr>
          <p:cNvPr id="592899" name="TextBox 29"/>
          <p:cNvSpPr txBox="1">
            <a:spLocks noChangeArrowheads="1"/>
          </p:cNvSpPr>
          <p:nvPr/>
        </p:nvSpPr>
        <p:spPr bwMode="auto">
          <a:xfrm>
            <a:off x="457200" y="762000"/>
            <a:ext cx="740251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it-IT" sz="2000" dirty="0"/>
              <a:t>La reazione che procede più verso destra ha la maggiore influenza sul pH della soluzione, perciò si deve confrontare la </a:t>
            </a:r>
            <a:r>
              <a:rPr lang="en-US" sz="2000" i="1" dirty="0"/>
              <a:t>K</a:t>
            </a:r>
            <a:r>
              <a:rPr lang="en-US" sz="2000" baseline="-25000" dirty="0"/>
              <a:t>a</a:t>
            </a:r>
            <a:r>
              <a:rPr lang="en-US" sz="2000" dirty="0"/>
              <a:t> di NH</a:t>
            </a:r>
            <a:r>
              <a:rPr lang="en-US" sz="2000" baseline="-25000" dirty="0"/>
              <a:t>4</a:t>
            </a:r>
            <a:r>
              <a:rPr lang="en-US" sz="2000" baseline="30000" dirty="0"/>
              <a:t>+</a:t>
            </a:r>
            <a:r>
              <a:rPr lang="en-US" sz="2000" dirty="0"/>
              <a:t> con la </a:t>
            </a:r>
            <a:r>
              <a:rPr lang="en-US" sz="2000" i="1" dirty="0" err="1"/>
              <a:t>K</a:t>
            </a:r>
            <a:r>
              <a:rPr lang="en-US" sz="2000" baseline="-25000" dirty="0" err="1"/>
              <a:t>b</a:t>
            </a:r>
            <a:r>
              <a:rPr lang="en-US" sz="2000" dirty="0"/>
              <a:t> di CN</a:t>
            </a:r>
            <a:r>
              <a:rPr lang="en-US" sz="2000" baseline="30000" dirty="0"/>
              <a:t>-</a:t>
            </a:r>
            <a:r>
              <a:rPr lang="en-US" sz="2000" dirty="0"/>
              <a:t>.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304516" y="4905245"/>
            <a:ext cx="8077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i="1" dirty="0" err="1"/>
              <a:t>K</a:t>
            </a:r>
            <a:r>
              <a:rPr lang="en-US" sz="2000" baseline="-25000" dirty="0" err="1"/>
              <a:t>b</a:t>
            </a:r>
            <a:r>
              <a:rPr lang="en-US" sz="2000" dirty="0"/>
              <a:t> di CN</a:t>
            </a:r>
            <a:r>
              <a:rPr lang="en-US" sz="2000" baseline="30000" dirty="0"/>
              <a:t>-</a:t>
            </a:r>
            <a:r>
              <a:rPr lang="en-US" sz="2000" dirty="0"/>
              <a:t> &gt; </a:t>
            </a:r>
            <a:r>
              <a:rPr lang="en-US" sz="2000" i="1" dirty="0"/>
              <a:t>K</a:t>
            </a:r>
            <a:r>
              <a:rPr lang="en-US" sz="2000" baseline="-25000" dirty="0"/>
              <a:t>a</a:t>
            </a:r>
            <a:r>
              <a:rPr lang="en-US" sz="2000" dirty="0"/>
              <a:t> di NH</a:t>
            </a:r>
            <a:r>
              <a:rPr lang="en-US" sz="2000" baseline="-25000" dirty="0"/>
              <a:t>4</a:t>
            </a:r>
            <a:r>
              <a:rPr lang="en-US" sz="2000" baseline="30000" dirty="0"/>
              <a:t>+</a:t>
            </a:r>
            <a:r>
              <a:rPr lang="en-US" sz="2000" dirty="0"/>
              <a:t>, </a:t>
            </a:r>
            <a:r>
              <a:rPr lang="en-US" sz="2000" dirty="0" err="1"/>
              <a:t>quindi</a:t>
            </a:r>
            <a:r>
              <a:rPr lang="en-US" sz="2000" dirty="0"/>
              <a:t> CN</a:t>
            </a:r>
            <a:r>
              <a:rPr lang="en-US" sz="2000" baseline="30000" dirty="0"/>
              <a:t>-</a:t>
            </a:r>
            <a:r>
              <a:rPr lang="en-US" sz="2000" dirty="0"/>
              <a:t> è una base </a:t>
            </a:r>
            <a:r>
              <a:rPr lang="en-US" sz="2000" dirty="0" err="1"/>
              <a:t>più</a:t>
            </a:r>
            <a:r>
              <a:rPr lang="en-US" sz="2000" dirty="0"/>
              <a:t> forte di </a:t>
            </a:r>
            <a:r>
              <a:rPr lang="en-US" sz="2000" dirty="0" err="1"/>
              <a:t>quanto</a:t>
            </a:r>
            <a:r>
              <a:rPr lang="en-US" sz="2000" dirty="0"/>
              <a:t> non </a:t>
            </a:r>
            <a:r>
              <a:rPr lang="en-US" sz="2000" dirty="0" err="1"/>
              <a:t>sia</a:t>
            </a:r>
            <a:r>
              <a:rPr lang="en-US" sz="2000" dirty="0"/>
              <a:t> </a:t>
            </a:r>
            <a:r>
              <a:rPr lang="en-US" sz="2000" dirty="0" err="1"/>
              <a:t>acido</a:t>
            </a:r>
            <a:r>
              <a:rPr lang="en-US" sz="2000" dirty="0"/>
              <a:t> NH</a:t>
            </a:r>
            <a:r>
              <a:rPr lang="en-US" sz="2000" baseline="-25000" dirty="0"/>
              <a:t>4</a:t>
            </a:r>
            <a:r>
              <a:rPr lang="en-US" sz="2000" baseline="30000" dirty="0"/>
              <a:t>+</a:t>
            </a:r>
            <a:r>
              <a:rPr lang="en-US" sz="2000" dirty="0"/>
              <a:t>. Una </a:t>
            </a:r>
            <a:r>
              <a:rPr lang="en-US" sz="2000" dirty="0" err="1"/>
              <a:t>soluzione</a:t>
            </a:r>
            <a:r>
              <a:rPr lang="en-US" sz="2000" dirty="0"/>
              <a:t> di NH</a:t>
            </a:r>
            <a:r>
              <a:rPr lang="en-US" sz="2000" baseline="-25000" dirty="0"/>
              <a:t>4</a:t>
            </a:r>
            <a:r>
              <a:rPr lang="en-US" sz="2000" dirty="0"/>
              <a:t>CN è </a:t>
            </a:r>
            <a:r>
              <a:rPr lang="en-US" sz="2000" dirty="0" err="1"/>
              <a:t>basica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8243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1709339" y="623491"/>
            <a:ext cx="5725319" cy="46166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i="1" dirty="0" err="1">
                <a:solidFill>
                  <a:schemeClr val="tx1"/>
                </a:solidFill>
              </a:rPr>
              <a:t>Definizione</a:t>
            </a:r>
            <a:r>
              <a:rPr lang="en-US" i="1" dirty="0">
                <a:solidFill>
                  <a:schemeClr val="tx1"/>
                </a:solidFill>
              </a:rPr>
              <a:t> di </a:t>
            </a:r>
            <a:r>
              <a:rPr lang="en-US" i="1" dirty="0" err="1">
                <a:solidFill>
                  <a:schemeClr val="tx1"/>
                </a:solidFill>
              </a:rPr>
              <a:t>acido</a:t>
            </a:r>
            <a:r>
              <a:rPr lang="en-US" i="1" dirty="0">
                <a:solidFill>
                  <a:schemeClr val="tx1"/>
                </a:solidFill>
              </a:rPr>
              <a:t> e base di Arrhenius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20461" y="1539121"/>
            <a:ext cx="8103076" cy="4739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SzPct val="200000"/>
              <a:buFont typeface="Arial" panose="020B0604020202020204" pitchFamily="34" charset="0"/>
              <a:buChar char="•"/>
            </a:pPr>
            <a:r>
              <a:rPr lang="en-US" sz="2000" dirty="0" err="1"/>
              <a:t>Definizione</a:t>
            </a:r>
            <a:r>
              <a:rPr lang="en-US" sz="2000" dirty="0"/>
              <a:t> di </a:t>
            </a:r>
            <a:r>
              <a:rPr lang="en-US" sz="2000" dirty="0" err="1"/>
              <a:t>acidi</a:t>
            </a:r>
            <a:r>
              <a:rPr lang="en-US" sz="2000" dirty="0"/>
              <a:t> e </a:t>
            </a:r>
            <a:r>
              <a:rPr lang="en-US" sz="2000" dirty="0" err="1"/>
              <a:t>basi</a:t>
            </a:r>
            <a:r>
              <a:rPr lang="en-US" sz="2000" dirty="0"/>
              <a:t> in </a:t>
            </a:r>
            <a:r>
              <a:rPr lang="en-US" sz="2000" dirty="0" err="1"/>
              <a:t>comportamento</a:t>
            </a:r>
            <a:r>
              <a:rPr lang="en-US" sz="2000" dirty="0"/>
              <a:t> in </a:t>
            </a:r>
            <a:r>
              <a:rPr lang="en-US" sz="2000" dirty="0" err="1"/>
              <a:t>soluzione</a:t>
            </a:r>
            <a:r>
              <a:rPr lang="en-US" sz="2000" dirty="0"/>
              <a:t> </a:t>
            </a:r>
            <a:r>
              <a:rPr lang="en-US" sz="2000" b="1" i="1" dirty="0" err="1"/>
              <a:t>acquosa</a:t>
            </a:r>
            <a:r>
              <a:rPr lang="en-US" sz="2000" dirty="0"/>
              <a:t> </a:t>
            </a:r>
          </a:p>
          <a:p>
            <a:pPr marL="342900" indent="-342900" eaLnBrk="0" hangingPunct="0">
              <a:spcBef>
                <a:spcPct val="50000"/>
              </a:spcBef>
              <a:buSzPct val="200000"/>
              <a:buFont typeface="Arial" panose="020B0604020202020204" pitchFamily="34" charset="0"/>
              <a:buChar char="•"/>
            </a:pPr>
            <a:r>
              <a:rPr lang="en-US" sz="2000" dirty="0"/>
              <a:t>Un </a:t>
            </a:r>
            <a:r>
              <a:rPr lang="en-US" sz="2000" b="1" i="1" dirty="0" err="1">
                <a:solidFill>
                  <a:srgbClr val="FF0000"/>
                </a:solidFill>
              </a:rPr>
              <a:t>acido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è un </a:t>
            </a:r>
            <a:r>
              <a:rPr lang="en-US" sz="2000" dirty="0" err="1"/>
              <a:t>composto</a:t>
            </a:r>
            <a:r>
              <a:rPr lang="en-US" sz="2000" dirty="0"/>
              <a:t> </a:t>
            </a:r>
            <a:r>
              <a:rPr lang="en-US" sz="2000" dirty="0" err="1"/>
              <a:t>che</a:t>
            </a:r>
            <a:r>
              <a:rPr lang="en-US" sz="2000" dirty="0"/>
              <a:t> </a:t>
            </a:r>
            <a:r>
              <a:rPr lang="en-US" sz="2000" dirty="0" err="1"/>
              <a:t>contiene</a:t>
            </a:r>
            <a:r>
              <a:rPr lang="en-US" sz="2000" dirty="0"/>
              <a:t> H </a:t>
            </a:r>
            <a:r>
              <a:rPr lang="en-US" sz="2000" dirty="0" err="1"/>
              <a:t>nella</a:t>
            </a:r>
            <a:r>
              <a:rPr lang="en-US" sz="2000" dirty="0"/>
              <a:t> </a:t>
            </a:r>
            <a:r>
              <a:rPr lang="en-US" sz="2000" dirty="0" err="1"/>
              <a:t>sua</a:t>
            </a:r>
            <a:r>
              <a:rPr lang="en-US" sz="2000" dirty="0"/>
              <a:t> formula e </a:t>
            </a:r>
            <a:r>
              <a:rPr lang="en-US" sz="2000" dirty="0" err="1"/>
              <a:t>si</a:t>
            </a:r>
            <a:r>
              <a:rPr lang="en-US" sz="2000" dirty="0"/>
              <a:t> </a:t>
            </a:r>
            <a:r>
              <a:rPr lang="en-US" sz="2000" dirty="0" err="1"/>
              <a:t>dissocia</a:t>
            </a:r>
            <a:r>
              <a:rPr lang="en-US" sz="2000" dirty="0"/>
              <a:t> </a:t>
            </a:r>
            <a:r>
              <a:rPr lang="en-US" sz="2000" dirty="0" err="1"/>
              <a:t>producendo</a:t>
            </a:r>
            <a:r>
              <a:rPr lang="en-US" sz="2000" dirty="0"/>
              <a:t> uno </a:t>
            </a:r>
            <a:r>
              <a:rPr lang="en-US" sz="2000" dirty="0" err="1"/>
              <a:t>ione</a:t>
            </a:r>
            <a:r>
              <a:rPr lang="en-US" sz="2000" dirty="0"/>
              <a:t> H</a:t>
            </a:r>
            <a:r>
              <a:rPr lang="en-US" sz="2000" baseline="30000" dirty="0"/>
              <a:t>+</a:t>
            </a:r>
          </a:p>
          <a:p>
            <a:pPr marL="342900" indent="-342900" eaLnBrk="0" hangingPunct="0">
              <a:spcBef>
                <a:spcPct val="50000"/>
              </a:spcBef>
              <a:buSzPct val="200000"/>
              <a:buFont typeface="Arial" panose="020B0604020202020204" pitchFamily="34" charset="0"/>
              <a:buChar char="•"/>
            </a:pPr>
            <a:endParaRPr lang="en-US" sz="2000" baseline="30000" dirty="0"/>
          </a:p>
          <a:p>
            <a:pPr marL="342900" indent="-342900" eaLnBrk="0" hangingPunct="0">
              <a:spcBef>
                <a:spcPct val="50000"/>
              </a:spcBef>
              <a:buSzPct val="200000"/>
              <a:buFont typeface="Arial" panose="020B0604020202020204" pitchFamily="34" charset="0"/>
              <a:buChar char="•"/>
            </a:pPr>
            <a:endParaRPr lang="en-US" sz="2000" baseline="30000" dirty="0"/>
          </a:p>
          <a:p>
            <a:pPr marL="342900" indent="-342900" eaLnBrk="0" hangingPunct="0">
              <a:spcBef>
                <a:spcPct val="50000"/>
              </a:spcBef>
              <a:buSzPct val="200000"/>
              <a:buFont typeface="Arial" panose="020B0604020202020204" pitchFamily="34" charset="0"/>
              <a:buChar char="•"/>
            </a:pPr>
            <a:r>
              <a:rPr lang="en-US" sz="2000" dirty="0"/>
              <a:t>Una </a:t>
            </a:r>
            <a:r>
              <a:rPr lang="en-US" sz="2000" b="1" i="1" dirty="0">
                <a:solidFill>
                  <a:srgbClr val="0033CC"/>
                </a:solidFill>
              </a:rPr>
              <a:t>base</a:t>
            </a:r>
            <a:r>
              <a:rPr lang="en-US" sz="2000" b="1" i="1" dirty="0"/>
              <a:t> </a:t>
            </a:r>
            <a:r>
              <a:rPr lang="en-US" sz="2000" dirty="0"/>
              <a:t>è un </a:t>
            </a:r>
            <a:r>
              <a:rPr lang="en-US" sz="2000" dirty="0" err="1"/>
              <a:t>composto</a:t>
            </a:r>
            <a:r>
              <a:rPr lang="en-US" sz="2000" dirty="0"/>
              <a:t> </a:t>
            </a:r>
            <a:r>
              <a:rPr lang="en-US" sz="2000" dirty="0" err="1"/>
              <a:t>che</a:t>
            </a:r>
            <a:r>
              <a:rPr lang="en-US" sz="2000" dirty="0"/>
              <a:t> </a:t>
            </a:r>
            <a:r>
              <a:rPr lang="en-US" sz="2000" dirty="0" err="1"/>
              <a:t>contiene</a:t>
            </a:r>
            <a:r>
              <a:rPr lang="en-US" sz="2000" dirty="0"/>
              <a:t> OH </a:t>
            </a:r>
            <a:r>
              <a:rPr lang="en-US" sz="2000" dirty="0" err="1"/>
              <a:t>nella</a:t>
            </a:r>
            <a:r>
              <a:rPr lang="en-US" sz="2000" dirty="0"/>
              <a:t> </a:t>
            </a:r>
            <a:r>
              <a:rPr lang="en-US" sz="2000" dirty="0" err="1"/>
              <a:t>sua</a:t>
            </a:r>
            <a:r>
              <a:rPr lang="en-US" sz="2000" dirty="0"/>
              <a:t> formula e </a:t>
            </a:r>
            <a:r>
              <a:rPr lang="en-US" sz="2000" dirty="0" err="1"/>
              <a:t>si</a:t>
            </a:r>
            <a:r>
              <a:rPr lang="en-US" sz="2000" dirty="0"/>
              <a:t> </a:t>
            </a:r>
            <a:r>
              <a:rPr lang="en-US" sz="2000" dirty="0" err="1"/>
              <a:t>dissocia</a:t>
            </a:r>
            <a:r>
              <a:rPr lang="en-US" sz="2000" dirty="0"/>
              <a:t> per </a:t>
            </a:r>
            <a:r>
              <a:rPr lang="en-US" sz="2000" dirty="0" err="1"/>
              <a:t>produrre</a:t>
            </a:r>
            <a:r>
              <a:rPr lang="en-US" sz="2000" dirty="0"/>
              <a:t> OH</a:t>
            </a:r>
            <a:r>
              <a:rPr lang="en-US" sz="2000" baseline="30000" dirty="0"/>
              <a:t>-</a:t>
            </a:r>
          </a:p>
          <a:p>
            <a:pPr marL="342900" indent="-342900" eaLnBrk="0" hangingPunct="0">
              <a:spcBef>
                <a:spcPct val="50000"/>
              </a:spcBef>
              <a:buSzPct val="200000"/>
              <a:buFont typeface="Arial" panose="020B0604020202020204" pitchFamily="34" charset="0"/>
              <a:buChar char="•"/>
            </a:pPr>
            <a:endParaRPr lang="en-US" sz="2000" baseline="30000" dirty="0"/>
          </a:p>
          <a:p>
            <a:pPr marL="342900" indent="-342900" eaLnBrk="0" hangingPunct="0">
              <a:spcBef>
                <a:spcPct val="50000"/>
              </a:spcBef>
              <a:buSzPct val="200000"/>
              <a:buFont typeface="Arial" panose="020B0604020202020204" pitchFamily="34" charset="0"/>
              <a:buChar char="•"/>
            </a:pPr>
            <a:endParaRPr lang="en-US" sz="2000" baseline="30000" dirty="0"/>
          </a:p>
          <a:p>
            <a:pPr marL="342900" indent="-342900" eaLnBrk="0" hangingPunct="0">
              <a:spcBef>
                <a:spcPct val="50000"/>
              </a:spcBef>
              <a:buSzPct val="200000"/>
              <a:buFont typeface="Arial" panose="020B0604020202020204" pitchFamily="34" charset="0"/>
              <a:buChar char="•"/>
            </a:pPr>
            <a:r>
              <a:rPr lang="en-US" sz="2000" dirty="0" err="1"/>
              <a:t>Reazione</a:t>
            </a:r>
            <a:r>
              <a:rPr lang="en-US" sz="2000" dirty="0"/>
              <a:t> di </a:t>
            </a:r>
            <a:r>
              <a:rPr lang="en-US" sz="2000" dirty="0" err="1"/>
              <a:t>neutralizzazione</a:t>
            </a:r>
            <a:r>
              <a:rPr lang="en-US" sz="2000" dirty="0"/>
              <a:t>:  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dirty="0">
                <a:highlight>
                  <a:srgbClr val="FFFF00"/>
                </a:highlight>
              </a:rPr>
              <a:t>H</a:t>
            </a:r>
            <a:r>
              <a:rPr lang="en-US" baseline="30000" dirty="0">
                <a:highlight>
                  <a:srgbClr val="FFFF00"/>
                </a:highlight>
              </a:rPr>
              <a:t>+</a:t>
            </a:r>
            <a:r>
              <a:rPr lang="en-US" dirty="0">
                <a:highlight>
                  <a:srgbClr val="FFFF00"/>
                </a:highlight>
              </a:rPr>
              <a:t>(</a:t>
            </a:r>
            <a:r>
              <a:rPr lang="en-US" i="1" dirty="0" err="1">
                <a:highlight>
                  <a:srgbClr val="FFFF00"/>
                </a:highlight>
              </a:rPr>
              <a:t>aq</a:t>
            </a:r>
            <a:r>
              <a:rPr lang="en-US" dirty="0">
                <a:highlight>
                  <a:srgbClr val="FFFF00"/>
                </a:highlight>
              </a:rPr>
              <a:t>) + OH</a:t>
            </a:r>
            <a:r>
              <a:rPr lang="en-US" baseline="30000" dirty="0">
                <a:highlight>
                  <a:srgbClr val="FFFF00"/>
                </a:highlight>
              </a:rPr>
              <a:t>-</a:t>
            </a:r>
            <a:r>
              <a:rPr lang="en-US" dirty="0">
                <a:highlight>
                  <a:srgbClr val="FFFF00"/>
                </a:highlight>
              </a:rPr>
              <a:t>(</a:t>
            </a:r>
            <a:r>
              <a:rPr lang="en-US" i="1" dirty="0" err="1">
                <a:highlight>
                  <a:srgbClr val="FFFF00"/>
                </a:highlight>
              </a:rPr>
              <a:t>aq</a:t>
            </a:r>
            <a:r>
              <a:rPr lang="en-US" dirty="0">
                <a:highlight>
                  <a:srgbClr val="FFFF00"/>
                </a:highlight>
              </a:rPr>
              <a:t>) → H</a:t>
            </a:r>
            <a:r>
              <a:rPr lang="en-US" baseline="-25000" dirty="0">
                <a:highlight>
                  <a:srgbClr val="FFFF00"/>
                </a:highlight>
              </a:rPr>
              <a:t>2</a:t>
            </a:r>
            <a:r>
              <a:rPr lang="en-US" dirty="0">
                <a:highlight>
                  <a:srgbClr val="FFFF00"/>
                </a:highlight>
              </a:rPr>
              <a:t>O(</a:t>
            </a:r>
            <a:r>
              <a:rPr lang="en-US" i="1" dirty="0">
                <a:highlight>
                  <a:srgbClr val="FFFF00"/>
                </a:highlight>
              </a:rPr>
              <a:t>l</a:t>
            </a:r>
            <a:r>
              <a:rPr lang="en-US" dirty="0">
                <a:highlight>
                  <a:srgbClr val="FFFF00"/>
                </a:highlight>
              </a:rPr>
              <a:t>)   </a:t>
            </a:r>
            <a:r>
              <a:rPr lang="en-US" dirty="0" err="1">
                <a:highlight>
                  <a:srgbClr val="FFFF00"/>
                </a:highlight>
                <a:latin typeface="Symbol" pitchFamily="18" charset="2"/>
              </a:rPr>
              <a:t>D</a:t>
            </a:r>
            <a:r>
              <a:rPr lang="en-US" i="1" dirty="0" err="1">
                <a:highlight>
                  <a:srgbClr val="FFFF00"/>
                </a:highlight>
              </a:rPr>
              <a:t>H</a:t>
            </a:r>
            <a:r>
              <a:rPr lang="en-US" dirty="0" err="1">
                <a:highlight>
                  <a:srgbClr val="FFFF00"/>
                </a:highlight>
              </a:rPr>
              <a:t>°</a:t>
            </a:r>
            <a:r>
              <a:rPr lang="en-US" baseline="-25000" dirty="0" err="1">
                <a:highlight>
                  <a:srgbClr val="FFFF00"/>
                </a:highlight>
              </a:rPr>
              <a:t>r</a:t>
            </a:r>
            <a:r>
              <a:rPr lang="en-US" dirty="0">
                <a:highlight>
                  <a:srgbClr val="FFFF00"/>
                </a:highlight>
              </a:rPr>
              <a:t> = -55,9 kJ</a:t>
            </a:r>
          </a:p>
          <a:p>
            <a:pPr eaLnBrk="0" hangingPunct="0">
              <a:spcBef>
                <a:spcPct val="50000"/>
              </a:spcBef>
            </a:pPr>
            <a:endParaRPr lang="en-US" dirty="0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E45CF4EF-7F4A-47ED-B8D4-EDFB01EFE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6766" y="2808404"/>
            <a:ext cx="3581430" cy="46166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dirty="0"/>
              <a:t>HCl</a:t>
            </a:r>
            <a:r>
              <a:rPr lang="en-US" baseline="-25000" dirty="0"/>
              <a:t>(</a:t>
            </a:r>
            <a:r>
              <a:rPr lang="en-US" baseline="-25000" dirty="0" err="1"/>
              <a:t>aq</a:t>
            </a:r>
            <a:r>
              <a:rPr lang="en-US" baseline="-25000" dirty="0"/>
              <a:t>)</a:t>
            </a:r>
            <a:r>
              <a:rPr lang="en-US" dirty="0"/>
              <a:t> →  Cl</a:t>
            </a:r>
            <a:r>
              <a:rPr lang="en-US" baseline="30000" dirty="0"/>
              <a:t>-</a:t>
            </a:r>
            <a:r>
              <a:rPr lang="en-US" baseline="-25000" dirty="0"/>
              <a:t>(</a:t>
            </a:r>
            <a:r>
              <a:rPr lang="en-US" baseline="-25000" dirty="0" err="1"/>
              <a:t>aq</a:t>
            </a:r>
            <a:r>
              <a:rPr lang="en-US" baseline="-25000" dirty="0"/>
              <a:t>)</a:t>
            </a:r>
            <a:r>
              <a:rPr lang="en-US" dirty="0"/>
              <a:t> + H</a:t>
            </a:r>
            <a:r>
              <a:rPr lang="en-US" baseline="30000" dirty="0"/>
              <a:t>+</a:t>
            </a:r>
            <a:r>
              <a:rPr lang="en-US" dirty="0"/>
              <a:t> </a:t>
            </a:r>
            <a:r>
              <a:rPr lang="en-US" baseline="-25000" dirty="0"/>
              <a:t>(</a:t>
            </a:r>
            <a:r>
              <a:rPr lang="en-US" baseline="-25000" dirty="0" err="1"/>
              <a:t>aq</a:t>
            </a:r>
            <a:r>
              <a:rPr lang="en-US" baseline="-25000" dirty="0"/>
              <a:t>)</a:t>
            </a:r>
            <a:r>
              <a:rPr lang="en-US" dirty="0"/>
              <a:t> </a:t>
            </a: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899A55FB-406D-454D-8ABC-20894A80B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798" y="4185699"/>
            <a:ext cx="4315605" cy="461665"/>
          </a:xfrm>
          <a:prstGeom prst="rect">
            <a:avLst/>
          </a:prstGeom>
          <a:noFill/>
          <a:ln w="19050">
            <a:solidFill>
              <a:srgbClr val="0033CC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dirty="0"/>
              <a:t>NaOH</a:t>
            </a:r>
            <a:r>
              <a:rPr lang="en-US" baseline="-25000" dirty="0"/>
              <a:t>(</a:t>
            </a:r>
            <a:r>
              <a:rPr lang="en-US" baseline="-25000" dirty="0" err="1"/>
              <a:t>aq</a:t>
            </a:r>
            <a:r>
              <a:rPr lang="en-US" baseline="-25000" dirty="0"/>
              <a:t>)</a:t>
            </a:r>
            <a:r>
              <a:rPr lang="en-US" dirty="0"/>
              <a:t> →  Na</a:t>
            </a:r>
            <a:r>
              <a:rPr lang="en-US" baseline="30000" dirty="0"/>
              <a:t>+</a:t>
            </a:r>
            <a:r>
              <a:rPr lang="en-US" baseline="-25000" dirty="0"/>
              <a:t>(</a:t>
            </a:r>
            <a:r>
              <a:rPr lang="en-US" baseline="-25000" dirty="0" err="1"/>
              <a:t>aq</a:t>
            </a:r>
            <a:r>
              <a:rPr lang="en-US" baseline="-25000" dirty="0"/>
              <a:t>)</a:t>
            </a:r>
            <a:r>
              <a:rPr lang="en-US" dirty="0"/>
              <a:t> + OH</a:t>
            </a:r>
            <a:r>
              <a:rPr lang="en-US" baseline="30000" dirty="0"/>
              <a:t>-</a:t>
            </a:r>
            <a:r>
              <a:rPr lang="en-US" dirty="0"/>
              <a:t> </a:t>
            </a:r>
            <a:r>
              <a:rPr lang="en-US" baseline="-25000" dirty="0"/>
              <a:t>(</a:t>
            </a:r>
            <a:r>
              <a:rPr lang="en-US" baseline="-25000" dirty="0" err="1"/>
              <a:t>aq</a:t>
            </a:r>
            <a:r>
              <a:rPr lang="en-US" baseline="-25000" dirty="0"/>
              <a:t>)</a:t>
            </a:r>
            <a:r>
              <a:rPr lang="en-US" dirty="0"/>
              <a:t> 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1277620" y="533400"/>
            <a:ext cx="7115175" cy="46166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1538288" indent="-1538288" eaLnBrk="0" hangingPunct="0">
              <a:spcBef>
                <a:spcPct val="50000"/>
              </a:spcBef>
              <a:defRPr/>
            </a:pPr>
            <a:r>
              <a:rPr lang="en-US" i="1" dirty="0" err="1">
                <a:solidFill>
                  <a:schemeClr val="tx1"/>
                </a:solidFill>
              </a:rPr>
              <a:t>Comportamento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acido</a:t>
            </a:r>
            <a:r>
              <a:rPr lang="en-US" i="1" dirty="0">
                <a:solidFill>
                  <a:schemeClr val="tx1"/>
                </a:solidFill>
              </a:rPr>
              <a:t>-base </a:t>
            </a:r>
            <a:r>
              <a:rPr lang="en-US" i="1" dirty="0" err="1">
                <a:solidFill>
                  <a:schemeClr val="tx1"/>
                </a:solidFill>
              </a:rPr>
              <a:t>dei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sali</a:t>
            </a:r>
            <a:r>
              <a:rPr lang="en-US" i="1" dirty="0">
                <a:solidFill>
                  <a:schemeClr val="tx1"/>
                </a:solidFill>
              </a:rPr>
              <a:t> in </a:t>
            </a:r>
            <a:r>
              <a:rPr lang="en-US" i="1" dirty="0" err="1">
                <a:solidFill>
                  <a:schemeClr val="tx1"/>
                </a:solidFill>
              </a:rPr>
              <a:t>acqua</a:t>
            </a:r>
            <a:endParaRPr lang="en-US" i="1" dirty="0">
              <a:solidFill>
                <a:schemeClr val="tx1"/>
              </a:solidFill>
            </a:endParaRPr>
          </a:p>
        </p:txBody>
      </p:sp>
      <p:pic>
        <p:nvPicPr>
          <p:cNvPr id="5939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3406" y="1452880"/>
            <a:ext cx="4828392" cy="487172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308872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CCA2A63E-C05D-44CB-84F3-8C0C30605026}"/>
              </a:ext>
            </a:extLst>
          </p:cNvPr>
          <p:cNvSpPr/>
          <p:nvPr/>
        </p:nvSpPr>
        <p:spPr>
          <a:xfrm>
            <a:off x="1039029" y="955348"/>
            <a:ext cx="28232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i="1" dirty="0" err="1"/>
              <a:t>Soluzione</a:t>
            </a:r>
            <a:r>
              <a:rPr lang="en-US" i="1" dirty="0"/>
              <a:t> </a:t>
            </a:r>
            <a:r>
              <a:rPr lang="en-US" i="1" dirty="0" err="1"/>
              <a:t>tampone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1844878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AED35068-AE54-4106-839B-8D33315E9618}"/>
              </a:ext>
            </a:extLst>
          </p:cNvPr>
          <p:cNvSpPr/>
          <p:nvPr/>
        </p:nvSpPr>
        <p:spPr>
          <a:xfrm>
            <a:off x="1899920" y="2967335"/>
            <a:ext cx="5669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err="1"/>
              <a:t>Proprietà</a:t>
            </a:r>
            <a:r>
              <a:rPr lang="en-US" i="1" dirty="0"/>
              <a:t> </a:t>
            </a:r>
            <a:r>
              <a:rPr lang="en-US" i="1" dirty="0" err="1"/>
              <a:t>molecolari</a:t>
            </a:r>
            <a:r>
              <a:rPr lang="en-US" i="1" dirty="0"/>
              <a:t> e forza di un </a:t>
            </a:r>
            <a:r>
              <a:rPr lang="en-US" i="1" dirty="0" err="1"/>
              <a:t>acido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42686966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924878" y="265538"/>
            <a:ext cx="7128510" cy="707886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it-IT" sz="2000" i="1" dirty="0">
                <a:solidFill>
                  <a:schemeClr val="tx1"/>
                </a:solidFill>
              </a:rPr>
              <a:t>Effetto delle proprietà atomiche e molecolari sull’acidità degli i</a:t>
            </a:r>
            <a:r>
              <a:rPr lang="en-US" sz="2000" i="1" dirty="0" err="1">
                <a:solidFill>
                  <a:schemeClr val="tx1"/>
                </a:solidFill>
              </a:rPr>
              <a:t>druri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i="1" dirty="0" err="1">
                <a:solidFill>
                  <a:schemeClr val="tx1"/>
                </a:solidFill>
              </a:rPr>
              <a:t>dei</a:t>
            </a:r>
            <a:r>
              <a:rPr lang="en-US" sz="2000" i="1" dirty="0">
                <a:solidFill>
                  <a:schemeClr val="tx1"/>
                </a:solidFill>
              </a:rPr>
              <a:t> non </a:t>
            </a:r>
            <a:r>
              <a:rPr lang="en-US" sz="2000" i="1" dirty="0" err="1">
                <a:solidFill>
                  <a:schemeClr val="tx1"/>
                </a:solidFill>
              </a:rPr>
              <a:t>metalli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19577" y="1993439"/>
            <a:ext cx="6867586" cy="1528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  <a:spcAft>
                <a:spcPts val="800"/>
              </a:spcAft>
            </a:pPr>
            <a:r>
              <a:rPr lang="en-US" sz="2000" dirty="0"/>
              <a:t>La forza </a:t>
            </a:r>
            <a:r>
              <a:rPr lang="en-US" sz="2000" dirty="0" err="1"/>
              <a:t>acida</a:t>
            </a:r>
            <a:r>
              <a:rPr lang="en-US" sz="2000" dirty="0"/>
              <a:t> </a:t>
            </a:r>
            <a:r>
              <a:rPr lang="en-US" sz="2000" dirty="0" err="1"/>
              <a:t>degli</a:t>
            </a:r>
            <a:r>
              <a:rPr lang="en-US" sz="2000" dirty="0"/>
              <a:t> </a:t>
            </a:r>
            <a:r>
              <a:rPr lang="en-US" sz="2000" dirty="0" err="1"/>
              <a:t>idruri</a:t>
            </a:r>
            <a:r>
              <a:rPr lang="en-US" sz="2000" dirty="0"/>
              <a:t> </a:t>
            </a:r>
            <a:r>
              <a:rPr lang="en-US" sz="2000" dirty="0" err="1"/>
              <a:t>dei</a:t>
            </a:r>
            <a:r>
              <a:rPr lang="en-US" sz="2000" dirty="0"/>
              <a:t> non </a:t>
            </a:r>
            <a:r>
              <a:rPr lang="en-US" sz="2000" dirty="0" err="1"/>
              <a:t>metalli</a:t>
            </a:r>
            <a:r>
              <a:rPr lang="en-US" sz="2000" dirty="0"/>
              <a:t> (E-H) </a:t>
            </a:r>
            <a:r>
              <a:rPr lang="en-US" sz="2000" dirty="0" err="1"/>
              <a:t>dipende</a:t>
            </a:r>
            <a:r>
              <a:rPr lang="en-US" sz="2000" dirty="0"/>
              <a:t> da:</a:t>
            </a:r>
          </a:p>
          <a:p>
            <a:pPr eaLnBrk="0" hangingPunct="0">
              <a:spcBef>
                <a:spcPct val="50000"/>
              </a:spcBef>
              <a:spcAft>
                <a:spcPts val="800"/>
              </a:spcAft>
              <a:buFont typeface="Arial" charset="0"/>
              <a:buChar char="•"/>
            </a:pPr>
            <a:r>
              <a:rPr lang="en-US" sz="2000" dirty="0"/>
              <a:t>  </a:t>
            </a:r>
            <a:r>
              <a:rPr lang="en-US" sz="2000" dirty="0" err="1"/>
              <a:t>l’elettronegatività</a:t>
            </a:r>
            <a:r>
              <a:rPr lang="en-US" sz="2000" dirty="0"/>
              <a:t> del non </a:t>
            </a:r>
            <a:r>
              <a:rPr lang="en-US" sz="2000" dirty="0" err="1"/>
              <a:t>metallo</a:t>
            </a:r>
            <a:r>
              <a:rPr lang="en-US" sz="2000" dirty="0"/>
              <a:t> </a:t>
            </a:r>
            <a:r>
              <a:rPr lang="en-US" sz="2000" dirty="0" err="1"/>
              <a:t>centrale</a:t>
            </a:r>
            <a:r>
              <a:rPr lang="en-US" sz="2000" dirty="0"/>
              <a:t> (E);</a:t>
            </a:r>
          </a:p>
          <a:p>
            <a:pPr eaLnBrk="0" hangingPunct="0">
              <a:spcBef>
                <a:spcPct val="50000"/>
              </a:spcBef>
              <a:spcAft>
                <a:spcPts val="800"/>
              </a:spcAft>
              <a:buFont typeface="Arial" charset="0"/>
              <a:buChar char="•"/>
            </a:pPr>
            <a:r>
              <a:rPr lang="en-US" sz="2000" dirty="0"/>
              <a:t>  la forza del </a:t>
            </a:r>
            <a:r>
              <a:rPr lang="en-US" sz="2000" dirty="0" err="1"/>
              <a:t>legame</a:t>
            </a:r>
            <a:r>
              <a:rPr lang="en-US" sz="2000" dirty="0"/>
              <a:t> E-H.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70987" y="3961073"/>
            <a:ext cx="7543800" cy="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La forza </a:t>
            </a:r>
            <a:r>
              <a:rPr lang="en-US" sz="2000" dirty="0" err="1"/>
              <a:t>acida</a:t>
            </a:r>
            <a:r>
              <a:rPr lang="en-US" sz="2000" dirty="0"/>
              <a:t> </a:t>
            </a:r>
            <a:r>
              <a:rPr lang="en-US" sz="2000" b="1" i="1" dirty="0" err="1"/>
              <a:t>aumenta</a:t>
            </a:r>
            <a:r>
              <a:rPr lang="en-US" sz="2000" b="1" i="1" dirty="0"/>
              <a:t> </a:t>
            </a:r>
            <a:r>
              <a:rPr lang="en-US" sz="2000" dirty="0" err="1"/>
              <a:t>lungo</a:t>
            </a:r>
            <a:r>
              <a:rPr lang="en-US" sz="2000" dirty="0"/>
              <a:t> un </a:t>
            </a:r>
            <a:r>
              <a:rPr lang="en-US" sz="2000" b="1" i="1" dirty="0" err="1"/>
              <a:t>periodo</a:t>
            </a:r>
            <a:r>
              <a:rPr lang="en-US" sz="2000" b="1" i="1" dirty="0"/>
              <a:t>.</a:t>
            </a:r>
          </a:p>
          <a:p>
            <a:pPr marL="342900" indent="-342900" eaLnBrk="0" hangingPunct="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 err="1"/>
              <a:t>L’acidità</a:t>
            </a:r>
            <a:r>
              <a:rPr lang="en-US" sz="2000" dirty="0"/>
              <a:t> </a:t>
            </a:r>
            <a:r>
              <a:rPr lang="en-US" sz="2000" dirty="0" err="1"/>
              <a:t>aumenta</a:t>
            </a:r>
            <a:r>
              <a:rPr lang="en-US" sz="2000" dirty="0"/>
              <a:t> </a:t>
            </a:r>
            <a:r>
              <a:rPr lang="en-US" sz="2000" dirty="0" err="1"/>
              <a:t>perché</a:t>
            </a:r>
            <a:r>
              <a:rPr lang="en-US" sz="2000" dirty="0"/>
              <a:t> </a:t>
            </a:r>
            <a:r>
              <a:rPr lang="en-US" sz="2000" dirty="0" err="1"/>
              <a:t>aumenta</a:t>
            </a:r>
            <a:r>
              <a:rPr lang="en-US" sz="2000" dirty="0"/>
              <a:t> </a:t>
            </a:r>
            <a:r>
              <a:rPr lang="en-US" sz="2000" dirty="0" err="1"/>
              <a:t>l’elttronegatività</a:t>
            </a:r>
            <a:r>
              <a:rPr lang="en-US" sz="2000" dirty="0"/>
              <a:t> di E.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9245" y="5099050"/>
            <a:ext cx="8834755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La forza </a:t>
            </a:r>
            <a:r>
              <a:rPr lang="en-US" sz="2000" dirty="0" err="1"/>
              <a:t>acida</a:t>
            </a:r>
            <a:r>
              <a:rPr lang="en-US" sz="2000" dirty="0"/>
              <a:t> </a:t>
            </a:r>
            <a:r>
              <a:rPr lang="en-US" sz="2000" b="1" i="1" dirty="0" err="1"/>
              <a:t>aumenta</a:t>
            </a:r>
            <a:r>
              <a:rPr lang="en-US" sz="2000" b="1" i="1" dirty="0"/>
              <a:t> </a:t>
            </a:r>
            <a:r>
              <a:rPr lang="en-US" sz="2000" dirty="0" err="1"/>
              <a:t>lungo</a:t>
            </a:r>
            <a:r>
              <a:rPr lang="en-US" sz="2000" dirty="0"/>
              <a:t> un </a:t>
            </a:r>
            <a:r>
              <a:rPr lang="en-US" sz="2000" b="1" i="1" dirty="0" err="1"/>
              <a:t>gruppo</a:t>
            </a:r>
            <a:r>
              <a:rPr lang="en-US" sz="2000" dirty="0"/>
              <a:t>.</a:t>
            </a:r>
          </a:p>
          <a:p>
            <a:pPr marL="342900" indent="-342900" eaLnBrk="0" hangingPunct="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La </a:t>
            </a:r>
            <a:r>
              <a:rPr lang="en-US" sz="2000" dirty="0" err="1"/>
              <a:t>lunghezza</a:t>
            </a:r>
            <a:r>
              <a:rPr lang="en-US" sz="2000" dirty="0"/>
              <a:t> del </a:t>
            </a:r>
            <a:r>
              <a:rPr lang="en-US" sz="2000" dirty="0" err="1"/>
              <a:t>legame</a:t>
            </a:r>
            <a:r>
              <a:rPr lang="en-US" sz="2000" dirty="0"/>
              <a:t> E-H </a:t>
            </a:r>
            <a:r>
              <a:rPr lang="en-US" sz="2000" dirty="0" err="1"/>
              <a:t>aumenta</a:t>
            </a:r>
            <a:r>
              <a:rPr lang="en-US" sz="2000" dirty="0"/>
              <a:t> </a:t>
            </a:r>
            <a:r>
              <a:rPr lang="en-US" sz="2000" dirty="0" err="1"/>
              <a:t>lungo</a:t>
            </a:r>
            <a:r>
              <a:rPr lang="en-US" sz="2000" dirty="0"/>
              <a:t> un </a:t>
            </a:r>
            <a:r>
              <a:rPr lang="en-US" sz="2000" dirty="0" err="1"/>
              <a:t>gruppo</a:t>
            </a:r>
            <a:r>
              <a:rPr lang="en-US" sz="2000" dirty="0"/>
              <a:t> e </a:t>
            </a:r>
            <a:r>
              <a:rPr lang="en-US" sz="2000" dirty="0" err="1"/>
              <a:t>parallelamente</a:t>
            </a:r>
            <a:r>
              <a:rPr lang="en-US" sz="2000" dirty="0"/>
              <a:t> </a:t>
            </a:r>
            <a:r>
              <a:rPr lang="en-US" sz="2000" dirty="0" err="1"/>
              <a:t>diminusce</a:t>
            </a:r>
            <a:r>
              <a:rPr lang="en-US" sz="2000" dirty="0"/>
              <a:t> la forza del </a:t>
            </a:r>
            <a:r>
              <a:rPr lang="en-US" sz="2000" dirty="0" err="1"/>
              <a:t>legame</a:t>
            </a:r>
            <a:r>
              <a:rPr lang="en-US" sz="2000" dirty="0"/>
              <a:t>.</a:t>
            </a:r>
          </a:p>
        </p:txBody>
      </p:sp>
      <p:grpSp>
        <p:nvGrpSpPr>
          <p:cNvPr id="7" name="Group 34">
            <a:extLst>
              <a:ext uri="{FF2B5EF4-FFF2-40B4-BE49-F238E27FC236}">
                <a16:creationId xmlns:a16="http://schemas.microsoft.com/office/drawing/2014/main" id="{9EEC7F70-D97F-4A64-9487-FC3AE77F5ACB}"/>
              </a:ext>
            </a:extLst>
          </p:cNvPr>
          <p:cNvGrpSpPr>
            <a:grpSpLocks/>
          </p:cNvGrpSpPr>
          <p:nvPr/>
        </p:nvGrpSpPr>
        <p:grpSpPr bwMode="auto">
          <a:xfrm>
            <a:off x="924878" y="1303523"/>
            <a:ext cx="5370381" cy="461665"/>
            <a:chOff x="1819105" y="1595254"/>
            <a:chExt cx="5370721" cy="461367"/>
          </a:xfrm>
        </p:grpSpPr>
        <p:sp>
          <p:nvSpPr>
            <p:cNvPr id="8" name="Rectangle 2">
              <a:extLst>
                <a:ext uri="{FF2B5EF4-FFF2-40B4-BE49-F238E27FC236}">
                  <a16:creationId xmlns:a16="http://schemas.microsoft.com/office/drawing/2014/main" id="{1B4A32B9-233E-4914-89D0-4CAC787690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9105" y="1595254"/>
              <a:ext cx="5370721" cy="461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dirty="0">
                  <a:solidFill>
                    <a:srgbClr val="000000"/>
                  </a:solidFill>
                </a:rPr>
                <a:t>EH(</a:t>
              </a:r>
              <a:r>
                <a:rPr lang="en-US" i="1" dirty="0" err="1">
                  <a:solidFill>
                    <a:srgbClr val="000000"/>
                  </a:solidFill>
                </a:rPr>
                <a:t>aq</a:t>
              </a:r>
              <a:r>
                <a:rPr lang="en-US" dirty="0">
                  <a:solidFill>
                    <a:srgbClr val="000000"/>
                  </a:solidFill>
                </a:rPr>
                <a:t>) + H</a:t>
              </a:r>
              <a:r>
                <a:rPr lang="en-US" baseline="-25000" dirty="0">
                  <a:solidFill>
                    <a:srgbClr val="000000"/>
                  </a:solidFill>
                </a:rPr>
                <a:t>2</a:t>
              </a:r>
              <a:r>
                <a:rPr lang="en-US" dirty="0">
                  <a:solidFill>
                    <a:srgbClr val="000000"/>
                  </a:solidFill>
                </a:rPr>
                <a:t>O(</a:t>
              </a:r>
              <a:r>
                <a:rPr lang="en-US" i="1" dirty="0">
                  <a:solidFill>
                    <a:srgbClr val="000000"/>
                  </a:solidFill>
                </a:rPr>
                <a:t>l</a:t>
              </a:r>
              <a:r>
                <a:rPr lang="en-US" dirty="0">
                  <a:solidFill>
                    <a:srgbClr val="000000"/>
                  </a:solidFill>
                </a:rPr>
                <a:t>)       H</a:t>
              </a:r>
              <a:r>
                <a:rPr lang="en-US" baseline="-25000" dirty="0">
                  <a:solidFill>
                    <a:srgbClr val="000000"/>
                  </a:solidFill>
                </a:rPr>
                <a:t>3</a:t>
              </a:r>
              <a:r>
                <a:rPr lang="en-US" dirty="0">
                  <a:solidFill>
                    <a:srgbClr val="000000"/>
                  </a:solidFill>
                </a:rPr>
                <a:t>O</a:t>
              </a:r>
              <a:r>
                <a:rPr lang="en-US" baseline="30000" dirty="0">
                  <a:solidFill>
                    <a:srgbClr val="000000"/>
                  </a:solidFill>
                </a:rPr>
                <a:t>+</a:t>
              </a:r>
              <a:r>
                <a:rPr lang="en-US" dirty="0">
                  <a:solidFill>
                    <a:srgbClr val="000000"/>
                  </a:solidFill>
                </a:rPr>
                <a:t>(</a:t>
              </a:r>
              <a:r>
                <a:rPr lang="en-US" i="1" dirty="0" err="1">
                  <a:solidFill>
                    <a:srgbClr val="000000"/>
                  </a:solidFill>
                </a:rPr>
                <a:t>aq</a:t>
              </a:r>
              <a:r>
                <a:rPr lang="en-US" dirty="0">
                  <a:solidFill>
                    <a:srgbClr val="000000"/>
                  </a:solidFill>
                </a:rPr>
                <a:t>) + E</a:t>
              </a:r>
              <a:r>
                <a:rPr lang="en-US" baseline="30000" dirty="0">
                  <a:solidFill>
                    <a:srgbClr val="000000"/>
                  </a:solidFill>
                </a:rPr>
                <a:t>-</a:t>
              </a:r>
              <a:r>
                <a:rPr lang="en-US" dirty="0">
                  <a:solidFill>
                    <a:srgbClr val="000000"/>
                  </a:solidFill>
                </a:rPr>
                <a:t>(</a:t>
              </a:r>
              <a:r>
                <a:rPr lang="en-US" i="1" dirty="0" err="1">
                  <a:solidFill>
                    <a:srgbClr val="000000"/>
                  </a:solidFill>
                </a:rPr>
                <a:t>aq</a:t>
              </a:r>
              <a:r>
                <a:rPr lang="en-US" dirty="0">
                  <a:solidFill>
                    <a:srgbClr val="000000"/>
                  </a:solidFill>
                </a:rPr>
                <a:t>)</a:t>
              </a:r>
            </a:p>
          </p:txBody>
        </p:sp>
        <p:graphicFrame>
          <p:nvGraphicFramePr>
            <p:cNvPr id="9" name="Object 16">
              <a:extLst>
                <a:ext uri="{FF2B5EF4-FFF2-40B4-BE49-F238E27FC236}">
                  <a16:creationId xmlns:a16="http://schemas.microsoft.com/office/drawing/2014/main" id="{A8DB37E6-ABA5-467F-A823-94BDA302842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23900747"/>
                </p:ext>
              </p:extLst>
            </p:nvPr>
          </p:nvGraphicFramePr>
          <p:xfrm>
            <a:off x="4152907" y="1697036"/>
            <a:ext cx="457200" cy="2244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2" imgW="358088" imgH="176688" progId="">
                    <p:embed/>
                  </p:oleObj>
                </mc:Choice>
                <mc:Fallback>
                  <p:oleObj r:id="rId2" imgW="358088" imgH="176688" progId="">
                    <p:embed/>
                    <p:pic>
                      <p:nvPicPr>
                        <p:cNvPr id="19" name="Object 16">
                          <a:extLst>
                            <a:ext uri="{FF2B5EF4-FFF2-40B4-BE49-F238E27FC236}">
                              <a16:creationId xmlns:a16="http://schemas.microsoft.com/office/drawing/2014/main" id="{2E3D452C-08EE-47F4-BCE1-C8C822CD46B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52907" y="1697036"/>
                          <a:ext cx="457200" cy="2244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7537" name="Group 15"/>
          <p:cNvGrpSpPr>
            <a:grpSpLocks/>
          </p:cNvGrpSpPr>
          <p:nvPr/>
        </p:nvGrpSpPr>
        <p:grpSpPr bwMode="auto">
          <a:xfrm>
            <a:off x="2713038" y="1676400"/>
            <a:ext cx="1325562" cy="4521200"/>
            <a:chOff x="1720" y="816"/>
            <a:chExt cx="835" cy="2848"/>
          </a:xfrm>
        </p:grpSpPr>
        <p:sp>
          <p:nvSpPr>
            <p:cNvPr id="577547" name="Text Box 5"/>
            <p:cNvSpPr txBox="1">
              <a:spLocks noChangeArrowheads="1"/>
            </p:cNvSpPr>
            <p:nvPr/>
          </p:nvSpPr>
          <p:spPr bwMode="auto">
            <a:xfrm>
              <a:off x="1720" y="816"/>
              <a:ext cx="833" cy="2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000" b="1"/>
                <a:t>6A(16)</a:t>
              </a:r>
            </a:p>
          </p:txBody>
        </p:sp>
        <p:sp>
          <p:nvSpPr>
            <p:cNvPr id="577548" name="Text Box 7"/>
            <p:cNvSpPr txBox="1">
              <a:spLocks noChangeArrowheads="1"/>
            </p:cNvSpPr>
            <p:nvPr/>
          </p:nvSpPr>
          <p:spPr bwMode="auto">
            <a:xfrm>
              <a:off x="1720" y="1080"/>
              <a:ext cx="835" cy="6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200000"/>
                </a:lnSpc>
                <a:spcBef>
                  <a:spcPct val="50000"/>
                </a:spcBef>
                <a:spcAft>
                  <a:spcPct val="100000"/>
                </a:spcAft>
              </a:pPr>
              <a:r>
                <a:rPr lang="en-US" sz="2000" b="1"/>
                <a:t>H</a:t>
              </a:r>
              <a:r>
                <a:rPr lang="en-US" sz="2000" b="1" baseline="-25000"/>
                <a:t>2</a:t>
              </a:r>
              <a:r>
                <a:rPr lang="en-US" sz="2000" b="1"/>
                <a:t>O</a:t>
              </a:r>
            </a:p>
          </p:txBody>
        </p:sp>
        <p:sp>
          <p:nvSpPr>
            <p:cNvPr id="577549" name="Text Box 9"/>
            <p:cNvSpPr txBox="1">
              <a:spLocks noChangeArrowheads="1"/>
            </p:cNvSpPr>
            <p:nvPr/>
          </p:nvSpPr>
          <p:spPr bwMode="auto">
            <a:xfrm>
              <a:off x="1720" y="1728"/>
              <a:ext cx="835" cy="640"/>
            </a:xfrm>
            <a:prstGeom prst="rect">
              <a:avLst/>
            </a:prstGeom>
            <a:gradFill rotWithShape="0">
              <a:gsLst>
                <a:gs pos="0">
                  <a:srgbClr val="F63F1B"/>
                </a:gs>
                <a:gs pos="100000">
                  <a:srgbClr val="FEF2F0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200000"/>
                </a:lnSpc>
                <a:spcBef>
                  <a:spcPct val="50000"/>
                </a:spcBef>
                <a:spcAft>
                  <a:spcPct val="100000"/>
                </a:spcAft>
              </a:pPr>
              <a:r>
                <a:rPr lang="en-US" sz="2000" b="1"/>
                <a:t>H</a:t>
              </a:r>
              <a:r>
                <a:rPr lang="en-US" sz="2000" b="1" baseline="-25000"/>
                <a:t>2</a:t>
              </a:r>
              <a:r>
                <a:rPr lang="en-US" sz="2000" b="1"/>
                <a:t>S</a:t>
              </a:r>
            </a:p>
          </p:txBody>
        </p:sp>
        <p:sp>
          <p:nvSpPr>
            <p:cNvPr id="577550" name="Text Box 10"/>
            <p:cNvSpPr txBox="1">
              <a:spLocks noChangeArrowheads="1"/>
            </p:cNvSpPr>
            <p:nvPr/>
          </p:nvSpPr>
          <p:spPr bwMode="auto">
            <a:xfrm>
              <a:off x="1720" y="2376"/>
              <a:ext cx="835" cy="640"/>
            </a:xfrm>
            <a:prstGeom prst="rect">
              <a:avLst/>
            </a:prstGeom>
            <a:gradFill rotWithShape="0">
              <a:gsLst>
                <a:gs pos="0">
                  <a:srgbClr val="F63F1B"/>
                </a:gs>
                <a:gs pos="100000">
                  <a:srgbClr val="FBA594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200000"/>
                </a:lnSpc>
                <a:spcBef>
                  <a:spcPct val="50000"/>
                </a:spcBef>
                <a:spcAft>
                  <a:spcPct val="100000"/>
                </a:spcAft>
              </a:pPr>
              <a:r>
                <a:rPr lang="en-US" sz="2000" b="1"/>
                <a:t>H</a:t>
              </a:r>
              <a:r>
                <a:rPr lang="en-US" sz="2000" b="1" baseline="-25000"/>
                <a:t>2</a:t>
              </a:r>
              <a:r>
                <a:rPr lang="en-US" sz="2000" b="1"/>
                <a:t>Se</a:t>
              </a:r>
            </a:p>
          </p:txBody>
        </p:sp>
        <p:sp>
          <p:nvSpPr>
            <p:cNvPr id="577551" name="Text Box 11"/>
            <p:cNvSpPr txBox="1">
              <a:spLocks noChangeArrowheads="1"/>
            </p:cNvSpPr>
            <p:nvPr/>
          </p:nvSpPr>
          <p:spPr bwMode="auto">
            <a:xfrm>
              <a:off x="1720" y="3024"/>
              <a:ext cx="835" cy="640"/>
            </a:xfrm>
            <a:prstGeom prst="rect">
              <a:avLst/>
            </a:prstGeom>
            <a:gradFill rotWithShape="0">
              <a:gsLst>
                <a:gs pos="0">
                  <a:srgbClr val="F63F1B"/>
                </a:gs>
                <a:gs pos="100000">
                  <a:srgbClr val="FA8F7A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200000"/>
                </a:lnSpc>
                <a:spcBef>
                  <a:spcPct val="50000"/>
                </a:spcBef>
                <a:spcAft>
                  <a:spcPct val="100000"/>
                </a:spcAft>
              </a:pPr>
              <a:r>
                <a:rPr lang="en-US" sz="2000" b="1"/>
                <a:t>H</a:t>
              </a:r>
              <a:r>
                <a:rPr lang="en-US" sz="2000" b="1" baseline="-25000"/>
                <a:t>2</a:t>
              </a:r>
              <a:r>
                <a:rPr lang="en-US" sz="2000" b="1"/>
                <a:t>Te</a:t>
              </a:r>
            </a:p>
          </p:txBody>
        </p:sp>
      </p:grpSp>
      <p:grpSp>
        <p:nvGrpSpPr>
          <p:cNvPr id="577538" name="Group 16"/>
          <p:cNvGrpSpPr>
            <a:grpSpLocks/>
          </p:cNvGrpSpPr>
          <p:nvPr/>
        </p:nvGrpSpPr>
        <p:grpSpPr bwMode="auto">
          <a:xfrm>
            <a:off x="4038600" y="1676400"/>
            <a:ext cx="1325563" cy="4521200"/>
            <a:chOff x="2832" y="816"/>
            <a:chExt cx="835" cy="2848"/>
          </a:xfrm>
        </p:grpSpPr>
        <p:sp>
          <p:nvSpPr>
            <p:cNvPr id="577542" name="Text Box 6"/>
            <p:cNvSpPr txBox="1">
              <a:spLocks noChangeArrowheads="1"/>
            </p:cNvSpPr>
            <p:nvPr/>
          </p:nvSpPr>
          <p:spPr bwMode="auto">
            <a:xfrm>
              <a:off x="2832" y="816"/>
              <a:ext cx="833" cy="2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000" b="1"/>
                <a:t>7A(17)</a:t>
              </a:r>
            </a:p>
          </p:txBody>
        </p:sp>
        <p:sp>
          <p:nvSpPr>
            <p:cNvPr id="577543" name="Text Box 8"/>
            <p:cNvSpPr txBox="1">
              <a:spLocks noChangeArrowheads="1"/>
            </p:cNvSpPr>
            <p:nvPr/>
          </p:nvSpPr>
          <p:spPr bwMode="auto">
            <a:xfrm>
              <a:off x="2832" y="1080"/>
              <a:ext cx="835" cy="640"/>
            </a:xfrm>
            <a:prstGeom prst="rect">
              <a:avLst/>
            </a:prstGeom>
            <a:gradFill rotWithShape="0">
              <a:gsLst>
                <a:gs pos="0">
                  <a:srgbClr val="F63F1B"/>
                </a:gs>
                <a:gs pos="100000">
                  <a:srgbClr val="FBAD9E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200000"/>
                </a:lnSpc>
                <a:spcBef>
                  <a:spcPct val="50000"/>
                </a:spcBef>
                <a:spcAft>
                  <a:spcPct val="100000"/>
                </a:spcAft>
              </a:pPr>
              <a:r>
                <a:rPr lang="en-US" sz="2000" b="1"/>
                <a:t>HF</a:t>
              </a:r>
            </a:p>
          </p:txBody>
        </p:sp>
        <p:sp>
          <p:nvSpPr>
            <p:cNvPr id="577544" name="Text Box 12"/>
            <p:cNvSpPr txBox="1">
              <a:spLocks noChangeArrowheads="1"/>
            </p:cNvSpPr>
            <p:nvPr/>
          </p:nvSpPr>
          <p:spPr bwMode="auto">
            <a:xfrm>
              <a:off x="2832" y="1728"/>
              <a:ext cx="835" cy="640"/>
            </a:xfrm>
            <a:prstGeom prst="rect">
              <a:avLst/>
            </a:prstGeom>
            <a:gradFill rotWithShape="0">
              <a:gsLst>
                <a:gs pos="0">
                  <a:srgbClr val="F63F1B"/>
                </a:gs>
                <a:gs pos="100000">
                  <a:srgbClr val="F86C51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200000"/>
                </a:lnSpc>
                <a:spcBef>
                  <a:spcPct val="50000"/>
                </a:spcBef>
                <a:spcAft>
                  <a:spcPct val="100000"/>
                </a:spcAft>
              </a:pPr>
              <a:r>
                <a:rPr lang="en-US" sz="2000" b="1" dirty="0"/>
                <a:t>HCl</a:t>
              </a:r>
            </a:p>
          </p:txBody>
        </p:sp>
        <p:sp>
          <p:nvSpPr>
            <p:cNvPr id="577545" name="Text Box 13"/>
            <p:cNvSpPr txBox="1">
              <a:spLocks noChangeArrowheads="1"/>
            </p:cNvSpPr>
            <p:nvPr/>
          </p:nvSpPr>
          <p:spPr bwMode="auto">
            <a:xfrm>
              <a:off x="2832" y="2376"/>
              <a:ext cx="835" cy="640"/>
            </a:xfrm>
            <a:prstGeom prst="rect">
              <a:avLst/>
            </a:prstGeom>
            <a:gradFill rotWithShape="0">
              <a:gsLst>
                <a:gs pos="0">
                  <a:srgbClr val="F63F1B"/>
                </a:gs>
                <a:gs pos="100000">
                  <a:srgbClr val="B62F14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200000"/>
                </a:lnSpc>
                <a:spcBef>
                  <a:spcPct val="50000"/>
                </a:spcBef>
                <a:spcAft>
                  <a:spcPct val="100000"/>
                </a:spcAft>
              </a:pPr>
              <a:r>
                <a:rPr lang="en-US" sz="2000" b="1"/>
                <a:t>HBr</a:t>
              </a:r>
            </a:p>
          </p:txBody>
        </p:sp>
        <p:sp>
          <p:nvSpPr>
            <p:cNvPr id="577546" name="Text Box 14"/>
            <p:cNvSpPr txBox="1">
              <a:spLocks noChangeArrowheads="1"/>
            </p:cNvSpPr>
            <p:nvPr/>
          </p:nvSpPr>
          <p:spPr bwMode="auto">
            <a:xfrm>
              <a:off x="2832" y="3024"/>
              <a:ext cx="835" cy="640"/>
            </a:xfrm>
            <a:prstGeom prst="rect">
              <a:avLst/>
            </a:prstGeom>
            <a:gradFill rotWithShape="0">
              <a:gsLst>
                <a:gs pos="0">
                  <a:srgbClr val="F63F1B"/>
                </a:gs>
                <a:gs pos="100000">
                  <a:srgbClr val="471208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200000"/>
                </a:lnSpc>
                <a:spcBef>
                  <a:spcPct val="50000"/>
                </a:spcBef>
                <a:spcAft>
                  <a:spcPct val="100000"/>
                </a:spcAft>
              </a:pPr>
              <a:r>
                <a:rPr lang="en-US" sz="2000" b="1"/>
                <a:t>H</a:t>
              </a:r>
              <a:r>
                <a:rPr lang="en-US" sz="2000" b="1">
                  <a:latin typeface="Times" pitchFamily="18" charset="0"/>
                </a:rPr>
                <a:t>I</a:t>
              </a:r>
              <a:endParaRPr lang="en-US" sz="2000" b="1"/>
            </a:p>
          </p:txBody>
        </p:sp>
      </p:grpSp>
      <p:pic>
        <p:nvPicPr>
          <p:cNvPr id="577540" name="Immagin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5125" y="2222500"/>
            <a:ext cx="3281363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7541" name="Immagine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14475" y="1558925"/>
            <a:ext cx="1092200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2008505" y="211137"/>
            <a:ext cx="4267200" cy="46196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i="1" dirty="0" err="1">
                <a:solidFill>
                  <a:schemeClr val="tx1"/>
                </a:solidFill>
              </a:rPr>
              <a:t>Forza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acida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negli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ossiacidi</a:t>
            </a:r>
            <a:endParaRPr lang="en-US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87524" y="388114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Forza </a:t>
            </a:r>
            <a:r>
              <a:rPr lang="en-GB" sz="2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degli</a:t>
            </a:r>
            <a:r>
              <a:rPr lang="en-GB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ossiacidi</a:t>
            </a:r>
            <a:endParaRPr lang="en-GB" sz="24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65566" y="1451640"/>
            <a:ext cx="7740860" cy="4575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X(OH)</a:t>
            </a:r>
            <a:r>
              <a:rPr lang="en-GB" sz="18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18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sz="18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XO</a:t>
            </a:r>
            <a:r>
              <a:rPr lang="en-GB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18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m+n</a:t>
            </a:r>
            <a:r>
              <a:rPr lang="en-GB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)  +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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  H</a:t>
            </a:r>
            <a:r>
              <a:rPr lang="en-GB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m-1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XO</a:t>
            </a:r>
            <a:r>
              <a:rPr lang="en-GB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18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m+n</a:t>
            </a:r>
            <a:r>
              <a:rPr lang="en-GB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)  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+   H</a:t>
            </a:r>
            <a:r>
              <a:rPr lang="en-GB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 (m = 0-3)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Clr>
                <a:srgbClr val="FF0000"/>
              </a:buClr>
              <a:buSzPct val="200000"/>
              <a:buFont typeface="Arial" panose="020B0604020202020204" pitchFamily="34" charset="0"/>
              <a:buChar char="•"/>
            </a:pP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Acidi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mononucleari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contengono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un solo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atomo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dell’elemento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centrale. </a:t>
            </a:r>
            <a:r>
              <a:rPr lang="en-US" sz="1800" dirty="0"/>
              <a:t>In tutti </a:t>
            </a:r>
            <a:r>
              <a:rPr lang="en-US" sz="1800" dirty="0" err="1"/>
              <a:t>gli</a:t>
            </a:r>
            <a:r>
              <a:rPr lang="en-US" sz="1800" dirty="0"/>
              <a:t> </a:t>
            </a:r>
            <a:r>
              <a:rPr lang="en-US" sz="1800" dirty="0" err="1"/>
              <a:t>ossiacidi</a:t>
            </a:r>
            <a:r>
              <a:rPr lang="en-US" sz="1800" dirty="0"/>
              <a:t> H è legato a un </a:t>
            </a:r>
            <a:r>
              <a:rPr lang="en-US" sz="1800" b="1" i="1" dirty="0" err="1"/>
              <a:t>atomo</a:t>
            </a:r>
            <a:r>
              <a:rPr lang="en-US" sz="1800" b="1" i="1" dirty="0"/>
              <a:t> di O.</a:t>
            </a:r>
          </a:p>
          <a:p>
            <a:pPr marL="285750" indent="-285750" eaLnBrk="0" hangingPunct="0">
              <a:spcBef>
                <a:spcPct val="50000"/>
              </a:spcBef>
              <a:spcAft>
                <a:spcPts val="800"/>
              </a:spcAft>
              <a:buClr>
                <a:srgbClr val="FF0000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1800" dirty="0"/>
              <a:t>La forza </a:t>
            </a:r>
            <a:r>
              <a:rPr lang="en-US" sz="1800" dirty="0" err="1"/>
              <a:t>acida</a:t>
            </a:r>
            <a:r>
              <a:rPr lang="en-US" sz="1800" dirty="0"/>
              <a:t> </a:t>
            </a:r>
            <a:r>
              <a:rPr lang="en-US" sz="1800" dirty="0" err="1"/>
              <a:t>degli</a:t>
            </a:r>
            <a:r>
              <a:rPr lang="en-US" sz="1800" dirty="0"/>
              <a:t> </a:t>
            </a:r>
            <a:r>
              <a:rPr lang="en-US" sz="1800" dirty="0" err="1"/>
              <a:t>ossiacidi</a:t>
            </a:r>
            <a:r>
              <a:rPr lang="en-US" sz="1800" dirty="0"/>
              <a:t> </a:t>
            </a:r>
            <a:r>
              <a:rPr lang="en-US" sz="1800" dirty="0" err="1"/>
              <a:t>dipende</a:t>
            </a:r>
            <a:r>
              <a:rPr lang="en-US" sz="1800" dirty="0"/>
              <a:t> </a:t>
            </a:r>
            <a:r>
              <a:rPr lang="en-US" sz="1800" dirty="0" err="1"/>
              <a:t>dall’eletttronegatività</a:t>
            </a:r>
            <a:r>
              <a:rPr lang="en-US" sz="1800" dirty="0"/>
              <a:t> del non </a:t>
            </a:r>
            <a:r>
              <a:rPr lang="en-US" sz="1800" dirty="0" err="1"/>
              <a:t>metallo</a:t>
            </a:r>
            <a:r>
              <a:rPr lang="en-US" sz="1800" dirty="0"/>
              <a:t> centrale (X), e dal </a:t>
            </a:r>
            <a:r>
              <a:rPr lang="en-US" sz="1800" dirty="0" err="1"/>
              <a:t>numero</a:t>
            </a:r>
            <a:r>
              <a:rPr lang="en-US" sz="1800" dirty="0"/>
              <a:t> di </a:t>
            </a:r>
            <a:r>
              <a:rPr lang="en-US" sz="1800" dirty="0" err="1"/>
              <a:t>atomi</a:t>
            </a:r>
            <a:r>
              <a:rPr lang="en-US" sz="1800" dirty="0"/>
              <a:t> di O </a:t>
            </a:r>
            <a:r>
              <a:rPr lang="en-US" sz="1800" dirty="0" err="1"/>
              <a:t>attorno</a:t>
            </a:r>
            <a:r>
              <a:rPr lang="en-US" sz="1800" dirty="0"/>
              <a:t> ad E.</a:t>
            </a:r>
          </a:p>
          <a:p>
            <a:pPr marL="285750" indent="-285750" algn="just">
              <a:lnSpc>
                <a:spcPct val="150000"/>
              </a:lnSpc>
              <a:buClr>
                <a:srgbClr val="FF0000"/>
              </a:buClr>
              <a:buSzPct val="200000"/>
              <a:buFont typeface="Arial" panose="020B0604020202020204" pitchFamily="34" charset="0"/>
              <a:buChar char="•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La forza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degli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ossiacidi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dipende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dall’effetto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elettron-attrattore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dell’atomo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centrale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sul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gruppo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ossidrile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dall’effetto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induttivo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degli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atomi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ossigeno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o di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altri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sostituenti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sull’atomo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centrale. </a:t>
            </a:r>
          </a:p>
          <a:p>
            <a:pPr algn="just">
              <a:lnSpc>
                <a:spcPct val="150000"/>
              </a:lnSpc>
              <a:buClr>
                <a:srgbClr val="FF0000"/>
              </a:buClr>
              <a:buSzPct val="200000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8853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87524" y="388114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Forza </a:t>
            </a:r>
            <a:r>
              <a:rPr lang="en-GB" sz="2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degli</a:t>
            </a:r>
            <a:r>
              <a:rPr lang="en-GB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ossoacidi</a:t>
            </a:r>
            <a:endParaRPr lang="en-GB" sz="24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405805" y="960889"/>
            <a:ext cx="6012000" cy="1287532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X(OH)</a:t>
            </a:r>
            <a:r>
              <a:rPr lang="en-GB" sz="18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18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sz="18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XO</a:t>
            </a:r>
            <a:r>
              <a:rPr lang="en-GB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18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m+n</a:t>
            </a:r>
            <a:r>
              <a:rPr lang="en-GB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)  +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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  H</a:t>
            </a:r>
            <a:r>
              <a:rPr lang="en-GB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m-1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XO</a:t>
            </a:r>
            <a:r>
              <a:rPr lang="en-GB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18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m+n</a:t>
            </a:r>
            <a:r>
              <a:rPr lang="en-GB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)  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+   H</a:t>
            </a:r>
            <a:r>
              <a:rPr lang="en-GB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 (m = 1-3)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23528" y="2201670"/>
            <a:ext cx="8496943" cy="2395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AutoNum type="alphaLcParenBoth"/>
            </a:pPr>
            <a:r>
              <a:rPr lang="en-GB" sz="1800" u="sng" dirty="0" err="1">
                <a:latin typeface="Arial" panose="020B0604020202020204" pitchFamily="34" charset="0"/>
                <a:cs typeface="Arial" panose="020B0604020202020204" pitchFamily="34" charset="0"/>
              </a:rPr>
              <a:t>Elettronegatività</a:t>
            </a:r>
            <a:r>
              <a:rPr lang="en-GB" sz="1800" u="sng" dirty="0">
                <a:latin typeface="Arial" panose="020B0604020202020204" pitchFamily="34" charset="0"/>
                <a:cs typeface="Arial" panose="020B0604020202020204" pitchFamily="34" charset="0"/>
              </a:rPr>
              <a:t> dell’ </a:t>
            </a:r>
            <a:r>
              <a:rPr lang="en-GB" sz="1800" u="sng" dirty="0" err="1">
                <a:latin typeface="Arial" panose="020B0604020202020204" pitchFamily="34" charset="0"/>
                <a:cs typeface="Arial" panose="020B0604020202020204" pitchFamily="34" charset="0"/>
              </a:rPr>
              <a:t>atomo</a:t>
            </a:r>
            <a:r>
              <a:rPr lang="en-GB" sz="18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u="sng" dirty="0" err="1">
                <a:latin typeface="Arial" panose="020B0604020202020204" pitchFamily="34" charset="0"/>
                <a:cs typeface="Arial" panose="020B0604020202020204" pitchFamily="34" charset="0"/>
              </a:rPr>
              <a:t>centrale</a:t>
            </a:r>
            <a:endParaRPr lang="en-GB" sz="18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AutoNum type="alphaLcParenBoth"/>
            </a:pPr>
            <a:endParaRPr lang="en-GB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AutoNum type="alphaLcParenBoth"/>
            </a:pPr>
            <a:endParaRPr lang="en-GB" sz="18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AutoNum type="alphaLcParenBoth"/>
            </a:pPr>
            <a:endParaRPr lang="en-GB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Clr>
                <a:srgbClr val="00B050"/>
              </a:buClr>
              <a:buSzPct val="200000"/>
              <a:buFont typeface="Arial" panose="020B0604020202020204" pitchFamily="34" charset="0"/>
              <a:buChar char="•"/>
            </a:pP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L’effetto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elettron-attrattore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dell’atomo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centrale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aumenta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l’elettronegativita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 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205999" y="4798955"/>
            <a:ext cx="6732000" cy="12875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HClO</a:t>
            </a:r>
            <a:r>
              <a:rPr lang="en-GB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, HNO</a:t>
            </a:r>
            <a:r>
              <a:rPr lang="en-GB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, H</a:t>
            </a:r>
            <a:r>
              <a:rPr lang="en-GB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GB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acidi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forti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, H</a:t>
            </a:r>
            <a:r>
              <a:rPr lang="en-GB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GB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acidi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deboli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lang="en-GB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acido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molto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debole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2C3A185-CD4C-44B3-AD29-3B1ADBF51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2845635"/>
            <a:ext cx="4720170" cy="1033142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40662386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C1059941-B100-4147-890B-2419189D2FF2}"/>
              </a:ext>
            </a:extLst>
          </p:cNvPr>
          <p:cNvSpPr txBox="1"/>
          <p:nvPr/>
        </p:nvSpPr>
        <p:spPr>
          <a:xfrm>
            <a:off x="323528" y="260648"/>
            <a:ext cx="8244916" cy="5442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(b)</a:t>
            </a:r>
            <a:r>
              <a:rPr lang="en-GB" sz="18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u="sng" dirty="0" err="1">
                <a:latin typeface="Arial" panose="020B0604020202020204" pitchFamily="34" charset="0"/>
                <a:cs typeface="Arial" panose="020B0604020202020204" pitchFamily="34" charset="0"/>
              </a:rPr>
              <a:t>Numero</a:t>
            </a:r>
            <a:r>
              <a:rPr lang="en-GB" sz="1800" u="sng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GB" sz="1800" u="sng" dirty="0" err="1">
                <a:latin typeface="Arial" panose="020B0604020202020204" pitchFamily="34" charset="0"/>
                <a:cs typeface="Arial" panose="020B0604020202020204" pitchFamily="34" charset="0"/>
              </a:rPr>
              <a:t>atomi</a:t>
            </a:r>
            <a:r>
              <a:rPr lang="en-GB" sz="1800" u="sng" dirty="0">
                <a:latin typeface="Arial" panose="020B0604020202020204" pitchFamily="34" charset="0"/>
                <a:cs typeface="Arial" panose="020B0604020202020204" pitchFamily="34" charset="0"/>
              </a:rPr>
              <a:t> di O </a:t>
            </a:r>
            <a:r>
              <a:rPr lang="en-GB" sz="1800" u="sng" dirty="0" err="1">
                <a:latin typeface="Arial" panose="020B0604020202020204" pitchFamily="34" charset="0"/>
                <a:cs typeface="Arial" panose="020B0604020202020204" pitchFamily="34" charset="0"/>
              </a:rPr>
              <a:t>sull’atomo</a:t>
            </a:r>
            <a:r>
              <a:rPr lang="en-GB" sz="18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u="sng" dirty="0" err="1">
                <a:latin typeface="Arial" panose="020B0604020202020204" pitchFamily="34" charset="0"/>
                <a:cs typeface="Arial" panose="020B0604020202020204" pitchFamily="34" charset="0"/>
              </a:rPr>
              <a:t>centrale</a:t>
            </a:r>
            <a:endParaRPr lang="en-GB" sz="18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Clr>
                <a:srgbClr val="00B050"/>
              </a:buClr>
              <a:buSzPct val="200000"/>
              <a:buFont typeface="Arial" panose="020B0604020202020204" pitchFamily="34" charset="0"/>
              <a:buChar char="•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La forza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degli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ossoacidi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aumenta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numero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atomi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di O</a:t>
            </a:r>
          </a:p>
          <a:p>
            <a:pPr marL="285750" indent="-285750" algn="just">
              <a:lnSpc>
                <a:spcPct val="150000"/>
              </a:lnSpc>
              <a:buClr>
                <a:srgbClr val="00B050"/>
              </a:buClr>
              <a:buSzPct val="200000"/>
              <a:buFont typeface="Arial" panose="020B0604020202020204" pitchFamily="34" charset="0"/>
              <a:buChar char="•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Clr>
                <a:srgbClr val="00B050"/>
              </a:buClr>
              <a:buSzPct val="200000"/>
              <a:buFont typeface="Arial" panose="020B0604020202020204" pitchFamily="34" charset="0"/>
              <a:buChar char="•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Clr>
                <a:srgbClr val="00B050"/>
              </a:buClr>
              <a:buSzPct val="200000"/>
              <a:buFont typeface="Arial" panose="020B0604020202020204" pitchFamily="34" charset="0"/>
              <a:buChar char="•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50000"/>
              </a:lnSpc>
              <a:buClr>
                <a:srgbClr val="00B050"/>
              </a:buClr>
              <a:buSzPct val="100000"/>
              <a:buFont typeface="Arial" panose="020B0604020202020204" pitchFamily="34" charset="0"/>
              <a:buChar char="•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50000"/>
              </a:lnSpc>
              <a:buClr>
                <a:srgbClr val="00B050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Gli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atomi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di O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sono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elettron-attrattori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indeboliscono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legame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O-H</a:t>
            </a:r>
          </a:p>
          <a:p>
            <a:pPr marL="742950" lvl="1" indent="-285750" algn="just">
              <a:lnSpc>
                <a:spcPct val="150000"/>
              </a:lnSpc>
              <a:buClr>
                <a:srgbClr val="00B050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La base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coniugata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anione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) è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stabilizzata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dalla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delocalizzazione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della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carica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negativa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sugli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atomi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di O </a:t>
            </a:r>
          </a:p>
          <a:p>
            <a:pPr marL="742950" lvl="1" indent="-285750" algn="just">
              <a:lnSpc>
                <a:spcPct val="150000"/>
              </a:lnSpc>
              <a:buClr>
                <a:srgbClr val="00B050"/>
              </a:buClr>
              <a:buSzPct val="200000"/>
              <a:buFont typeface="Arial" panose="020B0604020202020204" pitchFamily="34" charset="0"/>
              <a:buChar char="•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7550" lvl="1" indent="-260350" algn="just">
              <a:lnSpc>
                <a:spcPct val="150000"/>
              </a:lnSpc>
              <a:buClr>
                <a:srgbClr val="00B050"/>
              </a:buClr>
              <a:buSzPct val="200000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GB" sz="1800" dirty="0">
                <a:latin typeface="Arial"/>
                <a:cs typeface="Arial"/>
              </a:rPr>
              <a:t>→ </a:t>
            </a:r>
            <a:r>
              <a:rPr lang="en-GB" sz="1800" dirty="0" err="1">
                <a:latin typeface="Arial"/>
                <a:cs typeface="Arial"/>
              </a:rPr>
              <a:t>più</a:t>
            </a:r>
            <a:r>
              <a:rPr lang="en-GB" sz="1800" dirty="0">
                <a:latin typeface="Arial"/>
                <a:cs typeface="Arial"/>
              </a:rPr>
              <a:t> alto </a:t>
            </a:r>
            <a:r>
              <a:rPr lang="en-GB" sz="1800" dirty="0" err="1">
                <a:latin typeface="Arial"/>
                <a:cs typeface="Arial"/>
              </a:rPr>
              <a:t>il</a:t>
            </a:r>
            <a:r>
              <a:rPr lang="en-GB" sz="1800" dirty="0">
                <a:latin typeface="Arial"/>
                <a:cs typeface="Arial"/>
              </a:rPr>
              <a:t> </a:t>
            </a:r>
            <a:r>
              <a:rPr lang="en-GB" sz="1800" dirty="0" err="1">
                <a:latin typeface="Arial"/>
                <a:cs typeface="Arial"/>
              </a:rPr>
              <a:t>numero</a:t>
            </a:r>
            <a:r>
              <a:rPr lang="en-GB" sz="1800" dirty="0">
                <a:latin typeface="Arial"/>
                <a:cs typeface="Arial"/>
              </a:rPr>
              <a:t> di </a:t>
            </a:r>
            <a:r>
              <a:rPr lang="en-GB" sz="1800" dirty="0" err="1">
                <a:latin typeface="Arial"/>
                <a:cs typeface="Arial"/>
              </a:rPr>
              <a:t>atomi</a:t>
            </a:r>
            <a:r>
              <a:rPr lang="en-GB" sz="1800" dirty="0">
                <a:latin typeface="Arial"/>
                <a:cs typeface="Arial"/>
              </a:rPr>
              <a:t> di O  </a:t>
            </a:r>
            <a:r>
              <a:rPr lang="en-GB" sz="1800" dirty="0">
                <a:latin typeface="Arial"/>
                <a:cs typeface="Arial"/>
                <a:sym typeface="Symbol" panose="05050102010706020507" pitchFamily="18" charset="2"/>
              </a:rPr>
              <a:t> </a:t>
            </a:r>
            <a:r>
              <a:rPr lang="en-GB" sz="1800" dirty="0" err="1">
                <a:latin typeface="Arial"/>
                <a:cs typeface="Arial"/>
              </a:rPr>
              <a:t>più</a:t>
            </a:r>
            <a:r>
              <a:rPr lang="en-GB" sz="1800" dirty="0">
                <a:latin typeface="Arial"/>
                <a:cs typeface="Arial"/>
              </a:rPr>
              <a:t> </a:t>
            </a:r>
            <a:r>
              <a:rPr lang="en-GB" sz="1800" dirty="0" err="1">
                <a:latin typeface="Arial"/>
                <a:cs typeface="Arial"/>
              </a:rPr>
              <a:t>delocalizzata</a:t>
            </a:r>
            <a:r>
              <a:rPr lang="en-GB" sz="1800" dirty="0">
                <a:latin typeface="Arial"/>
                <a:cs typeface="Arial"/>
              </a:rPr>
              <a:t> è la </a:t>
            </a:r>
            <a:r>
              <a:rPr lang="en-GB" sz="1800" dirty="0" err="1">
                <a:latin typeface="Arial"/>
                <a:cs typeface="Arial"/>
              </a:rPr>
              <a:t>carica</a:t>
            </a:r>
            <a:r>
              <a:rPr lang="en-GB" sz="1800" dirty="0">
                <a:latin typeface="Arial"/>
                <a:cs typeface="Arial"/>
              </a:rPr>
              <a:t> </a:t>
            </a:r>
          </a:p>
          <a:p>
            <a:pPr marL="717550" lvl="1" indent="-260350" algn="just">
              <a:lnSpc>
                <a:spcPct val="150000"/>
              </a:lnSpc>
              <a:buClr>
                <a:srgbClr val="00B050"/>
              </a:buClr>
              <a:buSzPct val="200000"/>
            </a:pPr>
            <a:r>
              <a:rPr lang="en-GB" sz="1800" dirty="0">
                <a:latin typeface="Arial"/>
                <a:cs typeface="Arial"/>
                <a:sym typeface="Symbol" panose="05050102010706020507" pitchFamily="18" charset="2"/>
              </a:rPr>
              <a:t>     </a:t>
            </a:r>
            <a:r>
              <a:rPr lang="en-GB" sz="1800" dirty="0">
                <a:latin typeface="Arial"/>
                <a:cs typeface="Arial"/>
              </a:rPr>
              <a:t> </a:t>
            </a:r>
            <a:r>
              <a:rPr lang="en-GB" sz="1800" dirty="0" err="1">
                <a:latin typeface="Arial"/>
                <a:cs typeface="Arial"/>
              </a:rPr>
              <a:t>più</a:t>
            </a:r>
            <a:r>
              <a:rPr lang="en-GB" sz="1800" dirty="0">
                <a:latin typeface="Arial"/>
                <a:cs typeface="Arial"/>
              </a:rPr>
              <a:t> stabile e </a:t>
            </a:r>
            <a:r>
              <a:rPr lang="en-GB" sz="1800" dirty="0" err="1">
                <a:latin typeface="Arial"/>
                <a:cs typeface="Arial"/>
              </a:rPr>
              <a:t>debole</a:t>
            </a:r>
            <a:r>
              <a:rPr lang="en-GB" sz="1800" dirty="0">
                <a:latin typeface="Arial"/>
                <a:cs typeface="Arial"/>
              </a:rPr>
              <a:t> è la base </a:t>
            </a:r>
            <a:r>
              <a:rPr lang="en-GB" sz="1800" dirty="0" err="1">
                <a:latin typeface="Arial"/>
                <a:cs typeface="Arial"/>
              </a:rPr>
              <a:t>coniugata</a:t>
            </a:r>
            <a:r>
              <a:rPr lang="en-GB" sz="1800" dirty="0">
                <a:latin typeface="Arial"/>
                <a:cs typeface="Arial"/>
              </a:rPr>
              <a:t> </a:t>
            </a:r>
            <a:r>
              <a:rPr lang="en-GB" sz="1800" dirty="0">
                <a:latin typeface="Arial"/>
                <a:cs typeface="Arial"/>
                <a:sym typeface="Symbol" panose="05050102010706020507" pitchFamily="18" charset="2"/>
              </a:rPr>
              <a:t></a:t>
            </a:r>
            <a:r>
              <a:rPr lang="en-GB" sz="1800" dirty="0">
                <a:latin typeface="Arial"/>
                <a:cs typeface="Arial"/>
              </a:rPr>
              <a:t> </a:t>
            </a:r>
            <a:r>
              <a:rPr lang="en-GB" sz="1800" dirty="0" err="1">
                <a:latin typeface="Arial"/>
                <a:cs typeface="Arial"/>
              </a:rPr>
              <a:t>più</a:t>
            </a:r>
            <a:r>
              <a:rPr lang="en-GB" sz="1800" dirty="0">
                <a:latin typeface="Arial"/>
                <a:cs typeface="Arial"/>
              </a:rPr>
              <a:t> forte è </a:t>
            </a:r>
            <a:r>
              <a:rPr lang="en-GB" sz="1800" dirty="0" err="1">
                <a:latin typeface="Arial"/>
                <a:cs typeface="Arial"/>
              </a:rPr>
              <a:t>l’ossoacido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Clr>
                <a:srgbClr val="00B050"/>
              </a:buClr>
              <a:buSzPct val="200000"/>
              <a:buFont typeface="Arial" panose="020B0604020202020204" pitchFamily="34" charset="0"/>
              <a:buChar char="•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E2C6204-A1A2-4594-B5B7-11157C860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019" y="1295228"/>
            <a:ext cx="3600000" cy="1272957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DAE58D87-36EB-4EDA-B708-06C8E1588D89}"/>
              </a:ext>
            </a:extLst>
          </p:cNvPr>
          <p:cNvGrpSpPr/>
          <p:nvPr/>
        </p:nvGrpSpPr>
        <p:grpSpPr>
          <a:xfrm>
            <a:off x="2950723" y="3923044"/>
            <a:ext cx="4272323" cy="489726"/>
            <a:chOff x="2483768" y="4967216"/>
            <a:chExt cx="4272323" cy="489726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661DC6BD-A496-4EF9-9A3C-64C24ADFF204}"/>
                </a:ext>
              </a:extLst>
            </p:cNvPr>
            <p:cNvSpPr/>
            <p:nvPr/>
          </p:nvSpPr>
          <p:spPr>
            <a:xfrm>
              <a:off x="2483768" y="5087610"/>
              <a:ext cx="427232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800" dirty="0">
                  <a:latin typeface="Arial" panose="020B0604020202020204" pitchFamily="34" charset="0"/>
                  <a:cs typeface="Arial" panose="020B0604020202020204" pitchFamily="34" charset="0"/>
                </a:rPr>
                <a:t>HClO</a:t>
              </a:r>
              <a:r>
                <a:rPr lang="en-GB" sz="18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GB" sz="1800" dirty="0">
                  <a:latin typeface="Arial" panose="020B0604020202020204" pitchFamily="34" charset="0"/>
                  <a:cs typeface="Arial" panose="020B0604020202020204" pitchFamily="34" charset="0"/>
                </a:rPr>
                <a:t> + H</a:t>
              </a:r>
              <a:r>
                <a:rPr lang="en-GB" sz="18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GB" sz="1800" dirty="0">
                  <a:latin typeface="Arial" panose="020B0604020202020204" pitchFamily="34" charset="0"/>
                  <a:cs typeface="Arial" panose="020B0604020202020204" pitchFamily="34" charset="0"/>
                </a:rPr>
                <a:t>O 		ClO</a:t>
              </a:r>
              <a:r>
                <a:rPr lang="en-GB" sz="18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GB" sz="18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GB" sz="1800" dirty="0">
                  <a:latin typeface="Arial" panose="020B0604020202020204" pitchFamily="34" charset="0"/>
                  <a:cs typeface="Arial" panose="020B0604020202020204" pitchFamily="34" charset="0"/>
                </a:rPr>
                <a:t> + H</a:t>
              </a:r>
              <a:r>
                <a:rPr lang="en-GB" sz="18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GB" sz="1800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GB" sz="18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en-GB" sz="1800" baseline="30000" dirty="0"/>
            </a:p>
          </p:txBody>
        </p:sp>
        <p:cxnSp>
          <p:nvCxnSpPr>
            <p:cNvPr id="9" name="Connettore 2 8">
              <a:extLst>
                <a:ext uri="{FF2B5EF4-FFF2-40B4-BE49-F238E27FC236}">
                  <a16:creationId xmlns:a16="http://schemas.microsoft.com/office/drawing/2014/main" id="{759C79BB-5444-447B-ACC8-00DD9D0677E4}"/>
                </a:ext>
              </a:extLst>
            </p:cNvPr>
            <p:cNvCxnSpPr/>
            <p:nvPr/>
          </p:nvCxnSpPr>
          <p:spPr>
            <a:xfrm>
              <a:off x="4211960" y="5291252"/>
              <a:ext cx="93610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4E6C39E1-42E0-48AF-90B5-3070F68F440F}"/>
                </a:ext>
              </a:extLst>
            </p:cNvPr>
            <p:cNvSpPr/>
            <p:nvPr/>
          </p:nvSpPr>
          <p:spPr>
            <a:xfrm>
              <a:off x="5217078" y="4967216"/>
              <a:ext cx="712879" cy="489725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</p:grpSp>
    </p:spTree>
    <p:extLst>
      <p:ext uri="{BB962C8B-B14F-4D97-AF65-F5344CB8AC3E}">
        <p14:creationId xmlns:p14="http://schemas.microsoft.com/office/powerpoint/2010/main" val="38385694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id="{6C6D2827-DCA8-4D9F-A09E-A1F174B2F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070" y="1536174"/>
            <a:ext cx="8229600" cy="189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it-IT" sz="1800" dirty="0"/>
              <a:t>Per gli ossiacidi con lo </a:t>
            </a:r>
            <a:r>
              <a:rPr lang="it-IT" sz="1800" b="1" dirty="0"/>
              <a:t>stesso </a:t>
            </a:r>
            <a:r>
              <a:rPr lang="it-IT" sz="1800" dirty="0"/>
              <a:t>numero di atomi di ossigeno attorno a X, la forza acida aumenta all’aumentare dell’elettronegatività di E</a:t>
            </a:r>
          </a:p>
          <a:p>
            <a:pPr marL="285750" indent="-28575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it-IT" sz="1800" dirty="0"/>
              <a:t>Per gli ossiacidi con </a:t>
            </a:r>
            <a:r>
              <a:rPr lang="it-IT" sz="1800" b="1" dirty="0"/>
              <a:t>differenti </a:t>
            </a:r>
            <a:r>
              <a:rPr lang="it-IT" sz="1800" dirty="0"/>
              <a:t>numeri di atomi di ossigeno attorno a un dato X, la forza acida aumenta all’aumentare del numero di atomi di O. </a:t>
            </a:r>
          </a:p>
          <a:p>
            <a:pPr eaLnBrk="0" hangingPunct="0">
              <a:spcBef>
                <a:spcPct val="50000"/>
              </a:spcBef>
            </a:pPr>
            <a:endParaRPr lang="it-IT" dirty="0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4A5A1345-4277-46FC-B673-E739BA8087A0}"/>
              </a:ext>
            </a:extLst>
          </p:cNvPr>
          <p:cNvGrpSpPr>
            <a:grpSpLocks noChangeAspect="1"/>
          </p:cNvGrpSpPr>
          <p:nvPr/>
        </p:nvGrpSpPr>
        <p:grpSpPr>
          <a:xfrm>
            <a:off x="2406586" y="3429000"/>
            <a:ext cx="4536000" cy="904264"/>
            <a:chOff x="2792757" y="5887803"/>
            <a:chExt cx="3988341" cy="795082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1C6F605C-FD36-4F62-B923-42163DE9B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92757" y="5887803"/>
              <a:ext cx="3988341" cy="795082"/>
            </a:xfrm>
            <a:prstGeom prst="rect">
              <a:avLst/>
            </a:prstGeom>
          </p:spPr>
        </p:pic>
        <p:cxnSp>
          <p:nvCxnSpPr>
            <p:cNvPr id="7" name="Connettore 2 6">
              <a:extLst>
                <a:ext uri="{FF2B5EF4-FFF2-40B4-BE49-F238E27FC236}">
                  <a16:creationId xmlns:a16="http://schemas.microsoft.com/office/drawing/2014/main" id="{2F7A76B7-4EBB-438C-AC7D-53660E26E6D0}"/>
                </a:ext>
              </a:extLst>
            </p:cNvPr>
            <p:cNvCxnSpPr/>
            <p:nvPr/>
          </p:nvCxnSpPr>
          <p:spPr>
            <a:xfrm>
              <a:off x="2950723" y="6647916"/>
              <a:ext cx="3672408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7C87738D-784A-417A-A2CC-6D452587F28D}"/>
                </a:ext>
              </a:extLst>
            </p:cNvPr>
            <p:cNvSpPr txBox="1"/>
            <p:nvPr/>
          </p:nvSpPr>
          <p:spPr>
            <a:xfrm>
              <a:off x="5384019" y="6339649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solidFill>
                    <a:srgbClr val="FF0000"/>
                  </a:solidFill>
                </a:rPr>
                <a:t>acidità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7886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896D20C1-F4ED-4554-9A4A-9712309881C6}"/>
              </a:ext>
            </a:extLst>
          </p:cNvPr>
          <p:cNvSpPr/>
          <p:nvPr/>
        </p:nvSpPr>
        <p:spPr>
          <a:xfrm>
            <a:off x="2133600" y="2859316"/>
            <a:ext cx="4693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i="1" dirty="0" err="1"/>
              <a:t>Acidi</a:t>
            </a:r>
            <a:r>
              <a:rPr lang="en-US" i="1" dirty="0"/>
              <a:t> e </a:t>
            </a:r>
            <a:r>
              <a:rPr lang="en-US" i="1" dirty="0" err="1"/>
              <a:t>basi</a:t>
            </a:r>
            <a:r>
              <a:rPr lang="en-US" i="1" dirty="0"/>
              <a:t> di  </a:t>
            </a:r>
            <a:r>
              <a:rPr lang="en-US" i="1" dirty="0" err="1"/>
              <a:t>Brønsted</a:t>
            </a:r>
            <a:r>
              <a:rPr lang="en-US" i="1" dirty="0"/>
              <a:t>-Low</a:t>
            </a:r>
            <a:r>
              <a:rPr lang="en-US" dirty="0"/>
              <a:t>ry</a:t>
            </a:r>
          </a:p>
        </p:txBody>
      </p:sp>
    </p:spTree>
    <p:extLst>
      <p:ext uri="{BB962C8B-B14F-4D97-AF65-F5344CB8AC3E}">
        <p14:creationId xmlns:p14="http://schemas.microsoft.com/office/powerpoint/2010/main" val="9703628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2"/>
          <p:cNvSpPr txBox="1">
            <a:spLocks noChangeArrowheads="1"/>
          </p:cNvSpPr>
          <p:nvPr/>
        </p:nvSpPr>
        <p:spPr bwMode="auto">
          <a:xfrm>
            <a:off x="2734936" y="271314"/>
            <a:ext cx="3028950" cy="46196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i="1" dirty="0" err="1">
                <a:solidFill>
                  <a:schemeClr val="tx1"/>
                </a:solidFill>
              </a:rPr>
              <a:t>Ioni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metallici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idrati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58006" y="1068328"/>
            <a:ext cx="78660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dirty="0" err="1"/>
              <a:t>Alcuni</a:t>
            </a:r>
            <a:r>
              <a:rPr lang="en-US" dirty="0"/>
              <a:t> </a:t>
            </a:r>
            <a:r>
              <a:rPr lang="en-US" dirty="0" err="1"/>
              <a:t>ioni</a:t>
            </a:r>
            <a:r>
              <a:rPr lang="en-US" dirty="0"/>
              <a:t> </a:t>
            </a:r>
            <a:r>
              <a:rPr lang="en-US" dirty="0" err="1"/>
              <a:t>metallici</a:t>
            </a:r>
            <a:r>
              <a:rPr lang="en-US" dirty="0"/>
              <a:t> </a:t>
            </a:r>
            <a:r>
              <a:rPr lang="en-US" b="1" i="1" dirty="0" err="1"/>
              <a:t>idrati</a:t>
            </a:r>
            <a:r>
              <a:rPr lang="en-US" b="1" i="1" dirty="0"/>
              <a:t> </a:t>
            </a:r>
            <a:r>
              <a:rPr lang="en-US" dirty="0" err="1"/>
              <a:t>possono</a:t>
            </a:r>
            <a:r>
              <a:rPr lang="en-US" dirty="0"/>
              <a:t> </a:t>
            </a:r>
            <a:r>
              <a:rPr lang="en-US" dirty="0" err="1"/>
              <a:t>trasferire</a:t>
            </a:r>
            <a:r>
              <a:rPr lang="en-US" dirty="0"/>
              <a:t> un  H</a:t>
            </a:r>
            <a:r>
              <a:rPr lang="en-US" baseline="30000" dirty="0"/>
              <a:t>+</a:t>
            </a:r>
            <a:r>
              <a:rPr lang="en-US" dirty="0"/>
              <a:t> a H</a:t>
            </a:r>
            <a:r>
              <a:rPr lang="en-US" baseline="-25000" dirty="0"/>
              <a:t>2</a:t>
            </a:r>
            <a:r>
              <a:rPr lang="en-US" dirty="0"/>
              <a:t>O. Le </a:t>
            </a:r>
            <a:r>
              <a:rPr lang="en-US" dirty="0" err="1"/>
              <a:t>soluzioni</a:t>
            </a:r>
            <a:r>
              <a:rPr lang="en-US" dirty="0"/>
              <a:t> di </a:t>
            </a:r>
            <a:r>
              <a:rPr lang="en-US" dirty="0" err="1"/>
              <a:t>questi</a:t>
            </a:r>
            <a:r>
              <a:rPr lang="en-US" dirty="0"/>
              <a:t> </a:t>
            </a:r>
            <a:r>
              <a:rPr lang="en-US" dirty="0" err="1"/>
              <a:t>ioni</a:t>
            </a:r>
            <a:r>
              <a:rPr lang="en-US" dirty="0"/>
              <a:t> </a:t>
            </a:r>
            <a:r>
              <a:rPr lang="en-US" dirty="0" err="1"/>
              <a:t>metallici</a:t>
            </a:r>
            <a:r>
              <a:rPr lang="en-US" dirty="0"/>
              <a:t> </a:t>
            </a:r>
            <a:r>
              <a:rPr lang="en-US" dirty="0" err="1"/>
              <a:t>sono</a:t>
            </a:r>
            <a:r>
              <a:rPr lang="en-US" dirty="0"/>
              <a:t> </a:t>
            </a:r>
            <a:r>
              <a:rPr lang="en-US" b="1" i="1" dirty="0" err="1"/>
              <a:t>acide</a:t>
            </a:r>
            <a:r>
              <a:rPr lang="en-US" dirty="0"/>
              <a:t>.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39738" y="5029200"/>
            <a:ext cx="8247062" cy="461963"/>
            <a:chOff x="533400" y="2743200"/>
            <a:chExt cx="8247771" cy="461665"/>
          </a:xfrm>
        </p:grpSpPr>
        <p:sp>
          <p:nvSpPr>
            <p:cNvPr id="499735" name="TextBox 3"/>
            <p:cNvSpPr txBox="1">
              <a:spLocks noChangeArrowheads="1"/>
            </p:cNvSpPr>
            <p:nvPr/>
          </p:nvSpPr>
          <p:spPr bwMode="auto">
            <a:xfrm>
              <a:off x="533400" y="2743200"/>
              <a:ext cx="824777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M(H</a:t>
              </a:r>
              <a:r>
                <a:rPr lang="en-US" baseline="-25000"/>
                <a:t>2</a:t>
              </a:r>
              <a:r>
                <a:rPr lang="en-US"/>
                <a:t>O)</a:t>
              </a:r>
              <a:r>
                <a:rPr lang="en-US" i="1" baseline="-25000"/>
                <a:t>x</a:t>
              </a:r>
              <a:r>
                <a:rPr lang="en-US" i="1" baseline="30000"/>
                <a:t>n</a:t>
              </a:r>
              <a:r>
                <a:rPr lang="en-US" baseline="30000"/>
                <a:t>+</a:t>
              </a:r>
              <a:r>
                <a:rPr lang="en-US"/>
                <a:t>(</a:t>
              </a:r>
              <a:r>
                <a:rPr lang="en-US" i="1"/>
                <a:t>aq</a:t>
              </a:r>
              <a:r>
                <a:rPr lang="en-US"/>
                <a:t>) + H</a:t>
              </a:r>
              <a:r>
                <a:rPr lang="en-US" baseline="-25000"/>
                <a:t>2</a:t>
              </a:r>
              <a:r>
                <a:rPr lang="en-US"/>
                <a:t>O(</a:t>
              </a:r>
              <a:r>
                <a:rPr lang="en-US" i="1"/>
                <a:t>l</a:t>
              </a:r>
              <a:r>
                <a:rPr lang="en-US"/>
                <a:t>)         M(H</a:t>
              </a:r>
              <a:r>
                <a:rPr lang="en-US" baseline="-25000"/>
                <a:t>2</a:t>
              </a:r>
              <a:r>
                <a:rPr lang="en-US"/>
                <a:t>O)</a:t>
              </a:r>
              <a:r>
                <a:rPr lang="en-US" i="1" baseline="-25000"/>
                <a:t>x</a:t>
              </a:r>
              <a:r>
                <a:rPr lang="en-US" baseline="-25000"/>
                <a:t>-1</a:t>
              </a:r>
              <a:r>
                <a:rPr lang="en-US"/>
                <a:t>OH</a:t>
              </a:r>
              <a:r>
                <a:rPr lang="en-US" baseline="30000"/>
                <a:t>(</a:t>
              </a:r>
              <a:r>
                <a:rPr lang="en-US" i="1" baseline="30000"/>
                <a:t>n</a:t>
              </a:r>
              <a:r>
                <a:rPr lang="en-US" baseline="30000"/>
                <a:t>-1)</a:t>
              </a:r>
              <a:r>
                <a:rPr lang="en-US" baseline="-25000"/>
                <a:t>(</a:t>
              </a:r>
              <a:r>
                <a:rPr lang="en-US" i="1" baseline="-25000"/>
                <a:t>aq</a:t>
              </a:r>
              <a:r>
                <a:rPr lang="en-US" baseline="-25000"/>
                <a:t>)</a:t>
              </a:r>
              <a:r>
                <a:rPr lang="en-US"/>
                <a:t> + H</a:t>
              </a:r>
              <a:r>
                <a:rPr lang="en-US" baseline="-25000"/>
                <a:t>3</a:t>
              </a:r>
              <a:r>
                <a:rPr lang="en-US"/>
                <a:t>O</a:t>
              </a:r>
              <a:r>
                <a:rPr lang="en-US" baseline="30000"/>
                <a:t>+</a:t>
              </a:r>
              <a:r>
                <a:rPr lang="en-US"/>
                <a:t>(</a:t>
              </a:r>
              <a:r>
                <a:rPr lang="en-US" i="1"/>
                <a:t>aq</a:t>
              </a:r>
              <a:r>
                <a:rPr lang="en-US"/>
                <a:t>)</a:t>
              </a:r>
              <a:endParaRPr lang="en-US" i="1"/>
            </a:p>
          </p:txBody>
        </p:sp>
        <p:graphicFrame>
          <p:nvGraphicFramePr>
            <p:cNvPr id="499728" name="Object 16"/>
            <p:cNvGraphicFramePr>
              <a:graphicFrameLocks noChangeAspect="1"/>
            </p:cNvGraphicFramePr>
            <p:nvPr/>
          </p:nvGraphicFramePr>
          <p:xfrm>
            <a:off x="3886200" y="2855781"/>
            <a:ext cx="457200" cy="2365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2" imgW="388418" imgH="184015" progId="">
                    <p:embed/>
                  </p:oleObj>
                </mc:Choice>
                <mc:Fallback>
                  <p:oleObj name="CS ChemDraw Drawing" r:id="rId2" imgW="388418" imgH="184015" progId="">
                    <p:embed/>
                    <p:pic>
                      <p:nvPicPr>
                        <p:cNvPr id="0" name="Picture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86200" y="2855781"/>
                          <a:ext cx="457200" cy="2365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995487" y="2673409"/>
            <a:ext cx="49911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dirty="0"/>
              <a:t>M</a:t>
            </a:r>
            <a:r>
              <a:rPr lang="en-US" i="1" baseline="30000" dirty="0"/>
              <a:t>n</a:t>
            </a:r>
            <a:r>
              <a:rPr lang="en-US" baseline="30000" dirty="0"/>
              <a:t>+</a:t>
            </a:r>
            <a:r>
              <a:rPr lang="en-US" dirty="0"/>
              <a:t>(</a:t>
            </a:r>
            <a:r>
              <a:rPr lang="en-US" i="1" dirty="0" err="1"/>
              <a:t>aq</a:t>
            </a:r>
            <a:r>
              <a:rPr lang="en-US" dirty="0"/>
              <a:t>) + H</a:t>
            </a:r>
            <a:r>
              <a:rPr lang="en-US" baseline="-25000" dirty="0"/>
              <a:t>2</a:t>
            </a:r>
            <a:r>
              <a:rPr lang="en-US" dirty="0"/>
              <a:t>O(</a:t>
            </a:r>
            <a:r>
              <a:rPr lang="en-US" i="1" dirty="0"/>
              <a:t>l</a:t>
            </a:r>
            <a:r>
              <a:rPr lang="en-US" dirty="0"/>
              <a:t>)  →  M(H</a:t>
            </a:r>
            <a:r>
              <a:rPr lang="en-US" baseline="-25000" dirty="0"/>
              <a:t>2</a:t>
            </a:r>
            <a:r>
              <a:rPr lang="en-US" dirty="0"/>
              <a:t>O)</a:t>
            </a:r>
            <a:r>
              <a:rPr lang="en-US" i="1" baseline="-25000" dirty="0" err="1"/>
              <a:t>x</a:t>
            </a:r>
            <a:r>
              <a:rPr lang="en-US" i="1" baseline="30000" dirty="0" err="1"/>
              <a:t>n</a:t>
            </a:r>
            <a:r>
              <a:rPr lang="en-US" baseline="30000" dirty="0"/>
              <a:t>+</a:t>
            </a:r>
            <a:r>
              <a:rPr lang="en-US" dirty="0"/>
              <a:t>(</a:t>
            </a:r>
            <a:r>
              <a:rPr lang="en-US" i="1" dirty="0" err="1"/>
              <a:t>aq</a:t>
            </a:r>
            <a:r>
              <a:rPr lang="en-US" dirty="0"/>
              <a:t>)</a:t>
            </a:r>
            <a:endParaRPr lang="en-US" i="1" dirty="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58006" y="2003307"/>
            <a:ext cx="71675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Consideriamo uno ione metallico in soluzione, M</a:t>
            </a:r>
            <a:r>
              <a:rPr lang="en-US" i="1" baseline="30000"/>
              <a:t>n</a:t>
            </a:r>
            <a:r>
              <a:rPr lang="en-US" baseline="30000"/>
              <a:t>+</a:t>
            </a:r>
            <a:r>
              <a:rPr lang="en-US"/>
              <a:t>:</a:t>
            </a:r>
            <a:endParaRPr lang="en-US" i="1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39738" y="3482210"/>
            <a:ext cx="8458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dirty="0"/>
              <a:t>Se M</a:t>
            </a:r>
            <a:r>
              <a:rPr lang="en-US" i="1" baseline="30000" dirty="0"/>
              <a:t>n</a:t>
            </a:r>
            <a:r>
              <a:rPr lang="en-US" baseline="30000" dirty="0"/>
              <a:t>+</a:t>
            </a:r>
            <a:r>
              <a:rPr lang="en-US" dirty="0"/>
              <a:t> è </a:t>
            </a:r>
            <a:r>
              <a:rPr lang="en-US" b="1" i="1" dirty="0"/>
              <a:t>piccolo </a:t>
            </a:r>
            <a:r>
              <a:rPr lang="en-US" dirty="0"/>
              <a:t>e con </a:t>
            </a:r>
            <a:r>
              <a:rPr lang="en-US" b="1" i="1" dirty="0" err="1"/>
              <a:t>carica</a:t>
            </a:r>
            <a:r>
              <a:rPr lang="en-US" b="1" i="1" dirty="0"/>
              <a:t> </a:t>
            </a:r>
            <a:r>
              <a:rPr lang="en-US" b="1" i="1" dirty="0" err="1"/>
              <a:t>elevata</a:t>
            </a:r>
            <a:r>
              <a:rPr lang="en-US" dirty="0"/>
              <a:t>, </a:t>
            </a:r>
            <a:r>
              <a:rPr lang="en-US" dirty="0" err="1"/>
              <a:t>attrae</a:t>
            </a:r>
            <a:r>
              <a:rPr lang="en-US" dirty="0"/>
              <a:t> </a:t>
            </a:r>
            <a:r>
              <a:rPr lang="en-US" dirty="0" err="1"/>
              <a:t>sufficiente</a:t>
            </a:r>
            <a:r>
              <a:rPr lang="en-US" dirty="0"/>
              <a:t> </a:t>
            </a:r>
            <a:r>
              <a:rPr lang="en-US" dirty="0" err="1"/>
              <a:t>densità</a:t>
            </a:r>
            <a:r>
              <a:rPr lang="en-US" dirty="0"/>
              <a:t> </a:t>
            </a:r>
            <a:r>
              <a:rPr lang="en-US" dirty="0" err="1"/>
              <a:t>elettronica</a:t>
            </a:r>
            <a:r>
              <a:rPr lang="en-US" dirty="0"/>
              <a:t> dal </a:t>
            </a:r>
            <a:r>
              <a:rPr lang="en-US" dirty="0" err="1"/>
              <a:t>legame</a:t>
            </a:r>
            <a:r>
              <a:rPr lang="en-US" dirty="0"/>
              <a:t> O-H </a:t>
            </a:r>
            <a:r>
              <a:rPr lang="en-US" dirty="0" err="1"/>
              <a:t>nelle</a:t>
            </a:r>
            <a:r>
              <a:rPr lang="en-US" dirty="0"/>
              <a:t> </a:t>
            </a:r>
            <a:r>
              <a:rPr lang="en-US" dirty="0" err="1"/>
              <a:t>molecole</a:t>
            </a:r>
            <a:r>
              <a:rPr lang="en-US" dirty="0"/>
              <a:t> </a:t>
            </a:r>
            <a:r>
              <a:rPr lang="en-US" dirty="0" err="1"/>
              <a:t>d’acqua</a:t>
            </a:r>
            <a:r>
              <a:rPr lang="en-US" dirty="0"/>
              <a:t> a cui è legato da </a:t>
            </a:r>
            <a:r>
              <a:rPr lang="en-US" dirty="0" err="1"/>
              <a:t>permettere</a:t>
            </a:r>
            <a:r>
              <a:rPr lang="en-US" dirty="0"/>
              <a:t> la </a:t>
            </a:r>
            <a:r>
              <a:rPr lang="en-US" dirty="0" err="1"/>
              <a:t>dissociazione</a:t>
            </a:r>
            <a:r>
              <a:rPr lang="en-US" dirty="0"/>
              <a:t> di H</a:t>
            </a:r>
            <a:r>
              <a:rPr lang="en-US" baseline="30000" dirty="0"/>
              <a:t>+</a:t>
            </a:r>
            <a:r>
              <a:rPr lang="en-US" dirty="0"/>
              <a:t>:</a:t>
            </a:r>
            <a:endParaRPr lang="en-US" i="1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Text Box 7"/>
          <p:cNvSpPr txBox="1">
            <a:spLocks noChangeArrowheads="1"/>
          </p:cNvSpPr>
          <p:nvPr/>
        </p:nvSpPr>
        <p:spPr bwMode="auto">
          <a:xfrm>
            <a:off x="1280160" y="720090"/>
            <a:ext cx="7004050" cy="46196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i="1" dirty="0">
                <a:solidFill>
                  <a:schemeClr val="tx1"/>
                </a:solidFill>
              </a:rPr>
              <a:t>Il </a:t>
            </a:r>
            <a:r>
              <a:rPr lang="en-US" i="1" dirty="0" err="1">
                <a:solidFill>
                  <a:schemeClr val="tx1"/>
                </a:solidFill>
              </a:rPr>
              <a:t>comportamento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acido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dello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ione</a:t>
            </a:r>
            <a:r>
              <a:rPr lang="en-US" i="1" dirty="0">
                <a:solidFill>
                  <a:schemeClr val="tx1"/>
                </a:solidFill>
              </a:rPr>
              <a:t> Al</a:t>
            </a:r>
            <a:r>
              <a:rPr lang="en-US" i="1" baseline="30000" dirty="0">
                <a:solidFill>
                  <a:schemeClr val="tx1"/>
                </a:solidFill>
              </a:rPr>
              <a:t>3+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idrato</a:t>
            </a:r>
            <a:endParaRPr lang="en-US" i="1" dirty="0">
              <a:solidFill>
                <a:schemeClr val="tx1"/>
              </a:solidFill>
            </a:endParaRPr>
          </a:p>
        </p:txBody>
      </p:sp>
      <p:pic>
        <p:nvPicPr>
          <p:cNvPr id="584708" name="Picture 4"/>
          <p:cNvPicPr>
            <a:picLocks noChangeAspect="1" noChangeArrowheads="1"/>
          </p:cNvPicPr>
          <p:nvPr/>
        </p:nvPicPr>
        <p:blipFill>
          <a:blip r:embed="rId3" cstate="print"/>
          <a:srcRect l="2441" t="9972" r="1801" b="8279"/>
          <a:stretch>
            <a:fillRect/>
          </a:stretch>
        </p:blipFill>
        <p:spPr bwMode="auto">
          <a:xfrm>
            <a:off x="269875" y="1931988"/>
            <a:ext cx="8680450" cy="322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FD7B3567-E8C9-438A-81EB-5944DA107ACD}"/>
              </a:ext>
            </a:extLst>
          </p:cNvPr>
          <p:cNvSpPr/>
          <p:nvPr/>
        </p:nvSpPr>
        <p:spPr>
          <a:xfrm>
            <a:off x="3109099" y="2873048"/>
            <a:ext cx="29594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/>
              <a:t>Acidi</a:t>
            </a:r>
            <a:r>
              <a:rPr lang="en-US" i="1" dirty="0"/>
              <a:t> e </a:t>
            </a:r>
            <a:r>
              <a:rPr lang="en-US" i="1" dirty="0" err="1"/>
              <a:t>basi</a:t>
            </a:r>
            <a:r>
              <a:rPr lang="en-US" i="1" dirty="0"/>
              <a:t> di Lewis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18629763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ext Box 2"/>
          <p:cNvSpPr txBox="1">
            <a:spLocks noChangeArrowheads="1"/>
          </p:cNvSpPr>
          <p:nvPr/>
        </p:nvSpPr>
        <p:spPr bwMode="auto">
          <a:xfrm>
            <a:off x="1169988" y="457200"/>
            <a:ext cx="5359400" cy="46196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i="1" dirty="0" err="1">
                <a:solidFill>
                  <a:schemeClr val="tx1"/>
                </a:solidFill>
              </a:rPr>
              <a:t>Definizione</a:t>
            </a:r>
            <a:r>
              <a:rPr lang="en-US" i="1" dirty="0">
                <a:solidFill>
                  <a:schemeClr val="tx1"/>
                </a:solidFill>
              </a:rPr>
              <a:t> di </a:t>
            </a:r>
            <a:r>
              <a:rPr lang="en-US" i="1" dirty="0" err="1">
                <a:solidFill>
                  <a:schemeClr val="tx1"/>
                </a:solidFill>
              </a:rPr>
              <a:t>acidi</a:t>
            </a:r>
            <a:r>
              <a:rPr lang="en-US" i="1" dirty="0">
                <a:solidFill>
                  <a:schemeClr val="tx1"/>
                </a:solidFill>
              </a:rPr>
              <a:t> e </a:t>
            </a:r>
            <a:r>
              <a:rPr lang="en-US" i="1" dirty="0" err="1">
                <a:solidFill>
                  <a:schemeClr val="tx1"/>
                </a:solidFill>
              </a:rPr>
              <a:t>basi</a:t>
            </a:r>
            <a:r>
              <a:rPr lang="en-US" i="1" dirty="0">
                <a:solidFill>
                  <a:schemeClr val="tx1"/>
                </a:solidFill>
              </a:rPr>
              <a:t> di Lewis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33400" y="1447800"/>
            <a:ext cx="72882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3CC"/>
                </a:solidFill>
              </a:rPr>
              <a:t>Una  </a:t>
            </a:r>
            <a:r>
              <a:rPr lang="en-US" sz="2000" b="1" i="1" dirty="0">
                <a:solidFill>
                  <a:srgbClr val="0033CC"/>
                </a:solidFill>
              </a:rPr>
              <a:t>base di Lewis </a:t>
            </a:r>
            <a:r>
              <a:rPr lang="en-US" sz="2000" dirty="0">
                <a:solidFill>
                  <a:srgbClr val="0033CC"/>
                </a:solidFill>
              </a:rPr>
              <a:t>è una specie </a:t>
            </a:r>
            <a:r>
              <a:rPr lang="en-US" sz="2000" dirty="0" err="1">
                <a:solidFill>
                  <a:srgbClr val="0033CC"/>
                </a:solidFill>
              </a:rPr>
              <a:t>che</a:t>
            </a:r>
            <a:r>
              <a:rPr lang="en-US" sz="2000" dirty="0">
                <a:solidFill>
                  <a:srgbClr val="0033CC"/>
                </a:solidFill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</a:rPr>
              <a:t>dona</a:t>
            </a:r>
            <a:r>
              <a:rPr lang="en-US" sz="2000" dirty="0">
                <a:solidFill>
                  <a:srgbClr val="0033CC"/>
                </a:solidFill>
              </a:rPr>
              <a:t> una </a:t>
            </a:r>
            <a:r>
              <a:rPr lang="en-US" sz="2000" b="1" i="1" dirty="0" err="1">
                <a:solidFill>
                  <a:srgbClr val="0033CC"/>
                </a:solidFill>
              </a:rPr>
              <a:t>coppia</a:t>
            </a:r>
            <a:r>
              <a:rPr lang="en-US" sz="2000" b="1" i="1" dirty="0">
                <a:solidFill>
                  <a:srgbClr val="0033CC"/>
                </a:solidFill>
              </a:rPr>
              <a:t> di </a:t>
            </a:r>
            <a:r>
              <a:rPr lang="en-US" sz="2000" b="1" i="1" dirty="0" err="1">
                <a:solidFill>
                  <a:srgbClr val="0033CC"/>
                </a:solidFill>
              </a:rPr>
              <a:t>elettroni</a:t>
            </a:r>
            <a:r>
              <a:rPr lang="en-US" sz="2000" b="1" i="1" dirty="0">
                <a:solidFill>
                  <a:srgbClr val="0033CC"/>
                </a:solidFill>
              </a:rPr>
              <a:t> </a:t>
            </a:r>
            <a:r>
              <a:rPr lang="en-US" sz="2000" dirty="0">
                <a:solidFill>
                  <a:srgbClr val="0033CC"/>
                </a:solidFill>
              </a:rPr>
              <a:t>per </a:t>
            </a:r>
            <a:r>
              <a:rPr lang="en-US" sz="2000" dirty="0" err="1">
                <a:solidFill>
                  <a:srgbClr val="0033CC"/>
                </a:solidFill>
              </a:rPr>
              <a:t>formare</a:t>
            </a:r>
            <a:r>
              <a:rPr lang="en-US" sz="2000" dirty="0">
                <a:solidFill>
                  <a:srgbClr val="0033CC"/>
                </a:solidFill>
              </a:rPr>
              <a:t> un </a:t>
            </a:r>
            <a:r>
              <a:rPr lang="en-US" sz="2000" dirty="0" err="1">
                <a:solidFill>
                  <a:srgbClr val="0033CC"/>
                </a:solidFill>
              </a:rPr>
              <a:t>legame</a:t>
            </a:r>
            <a:r>
              <a:rPr lang="en-US" sz="2000" dirty="0">
                <a:solidFill>
                  <a:srgbClr val="0033CC"/>
                </a:solidFill>
              </a:rPr>
              <a:t>.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33400" y="2370138"/>
            <a:ext cx="8229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Un </a:t>
            </a:r>
            <a:r>
              <a:rPr lang="en-US" sz="2000" b="1" i="1" dirty="0" err="1">
                <a:solidFill>
                  <a:srgbClr val="FF0000"/>
                </a:solidFill>
              </a:rPr>
              <a:t>acido</a:t>
            </a:r>
            <a:r>
              <a:rPr lang="en-US" sz="2000" b="1" i="1" dirty="0">
                <a:solidFill>
                  <a:srgbClr val="FF0000"/>
                </a:solidFill>
              </a:rPr>
              <a:t> di Lewis </a:t>
            </a:r>
            <a:r>
              <a:rPr lang="en-US" sz="2000" dirty="0">
                <a:solidFill>
                  <a:srgbClr val="FF0000"/>
                </a:solidFill>
              </a:rPr>
              <a:t>è una specie </a:t>
            </a:r>
            <a:r>
              <a:rPr lang="en-US" sz="2000" dirty="0" err="1">
                <a:solidFill>
                  <a:srgbClr val="FF0000"/>
                </a:solidFill>
              </a:rPr>
              <a:t>che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</a:rPr>
              <a:t>accetta</a:t>
            </a:r>
            <a:r>
              <a:rPr lang="en-US" sz="2000" b="1" i="1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una </a:t>
            </a:r>
            <a:r>
              <a:rPr lang="en-US" sz="2000" b="1" i="1" dirty="0" err="1">
                <a:solidFill>
                  <a:srgbClr val="FF0000"/>
                </a:solidFill>
              </a:rPr>
              <a:t>coppia</a:t>
            </a:r>
            <a:r>
              <a:rPr lang="en-US" sz="2000" b="1" i="1" dirty="0">
                <a:solidFill>
                  <a:srgbClr val="FF0000"/>
                </a:solidFill>
              </a:rPr>
              <a:t> di </a:t>
            </a:r>
            <a:r>
              <a:rPr lang="en-US" sz="2000" b="1" i="1" dirty="0" err="1">
                <a:solidFill>
                  <a:srgbClr val="FF0000"/>
                </a:solidFill>
              </a:rPr>
              <a:t>elettroni</a:t>
            </a:r>
            <a:r>
              <a:rPr lang="en-US" sz="2000" b="1" i="1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per </a:t>
            </a:r>
            <a:r>
              <a:rPr lang="en-US" sz="2000" dirty="0" err="1">
                <a:solidFill>
                  <a:srgbClr val="FF0000"/>
                </a:solidFill>
              </a:rPr>
              <a:t>formare</a:t>
            </a:r>
            <a:r>
              <a:rPr lang="en-US" sz="2000" dirty="0">
                <a:solidFill>
                  <a:srgbClr val="FF0000"/>
                </a:solidFill>
              </a:rPr>
              <a:t> un </a:t>
            </a:r>
            <a:r>
              <a:rPr lang="en-US" sz="2000" dirty="0" err="1">
                <a:solidFill>
                  <a:srgbClr val="FF0000"/>
                </a:solidFill>
              </a:rPr>
              <a:t>legame</a:t>
            </a:r>
            <a:r>
              <a:rPr lang="en-US" sz="20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33400" y="4572000"/>
            <a:ext cx="831596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La </a:t>
            </a:r>
            <a:r>
              <a:rPr lang="en-US" sz="2000" dirty="0" err="1"/>
              <a:t>definizione</a:t>
            </a:r>
            <a:r>
              <a:rPr lang="en-US" sz="2000" dirty="0"/>
              <a:t> di Lewis </a:t>
            </a:r>
            <a:r>
              <a:rPr lang="en-US" sz="2000" dirty="0" err="1"/>
              <a:t>vede</a:t>
            </a:r>
            <a:r>
              <a:rPr lang="en-US" sz="2000" dirty="0"/>
              <a:t> una </a:t>
            </a:r>
            <a:r>
              <a:rPr lang="en-US" sz="2000" dirty="0" err="1"/>
              <a:t>reazione</a:t>
            </a:r>
            <a:r>
              <a:rPr lang="en-US" sz="2000" dirty="0"/>
              <a:t> </a:t>
            </a:r>
            <a:r>
              <a:rPr lang="en-US" sz="2000" dirty="0" err="1"/>
              <a:t>acido</a:t>
            </a:r>
            <a:r>
              <a:rPr lang="en-US" sz="2000" dirty="0"/>
              <a:t>-base come l</a:t>
            </a:r>
            <a:r>
              <a:rPr lang="en-US" sz="2000" i="1" dirty="0"/>
              <a:t>a </a:t>
            </a:r>
            <a:r>
              <a:rPr lang="en-US" sz="2000" b="1" i="1" dirty="0" err="1">
                <a:solidFill>
                  <a:srgbClr val="0033CC"/>
                </a:solidFill>
              </a:rPr>
              <a:t>donazione</a:t>
            </a:r>
            <a:r>
              <a:rPr lang="en-US" sz="2000" b="1" i="1" dirty="0"/>
              <a:t> e </a:t>
            </a:r>
            <a:r>
              <a:rPr lang="en-US" sz="2000" b="1" i="1" dirty="0" err="1"/>
              <a:t>l’</a:t>
            </a:r>
            <a:r>
              <a:rPr lang="en-US" sz="2000" b="1" i="1" dirty="0" err="1">
                <a:solidFill>
                  <a:srgbClr val="FF0000"/>
                </a:solidFill>
              </a:rPr>
              <a:t>accettazione</a:t>
            </a:r>
            <a:r>
              <a:rPr lang="en-US" sz="2000" b="1" i="1" dirty="0"/>
              <a:t> di una </a:t>
            </a:r>
            <a:r>
              <a:rPr lang="en-US" sz="2000" b="1" i="1" dirty="0" err="1"/>
              <a:t>coppia</a:t>
            </a:r>
            <a:r>
              <a:rPr lang="en-US" sz="2000" b="1" i="1" dirty="0"/>
              <a:t> di </a:t>
            </a:r>
            <a:r>
              <a:rPr lang="en-US" sz="2000" b="1" i="1" dirty="0" err="1"/>
              <a:t>elettroni</a:t>
            </a:r>
            <a:r>
              <a:rPr lang="en-US" sz="2000" i="1" dirty="0"/>
              <a:t> </a:t>
            </a:r>
            <a:r>
              <a:rPr lang="en-US" sz="2000" dirty="0"/>
              <a:t>per </a:t>
            </a:r>
            <a:r>
              <a:rPr lang="en-US" sz="2000" dirty="0" err="1"/>
              <a:t>formare</a:t>
            </a:r>
            <a:r>
              <a:rPr lang="en-US" sz="2000" dirty="0"/>
              <a:t> un </a:t>
            </a:r>
            <a:r>
              <a:rPr lang="en-US" sz="2000" dirty="0" err="1"/>
              <a:t>legame</a:t>
            </a:r>
            <a:r>
              <a:rPr lang="en-US" sz="2000" dirty="0"/>
              <a:t> </a:t>
            </a:r>
            <a:r>
              <a:rPr lang="en-US" sz="2000" dirty="0" err="1"/>
              <a:t>covalente</a:t>
            </a:r>
            <a:r>
              <a:rPr lang="en-US" sz="2000" dirty="0"/>
              <a:t> in un </a:t>
            </a:r>
            <a:r>
              <a:rPr lang="en-US" sz="2000" dirty="0" err="1"/>
              <a:t>addotto</a:t>
            </a:r>
            <a:r>
              <a:rPr lang="en-US" sz="2000" dirty="0"/>
              <a:t>.</a:t>
            </a:r>
            <a:r>
              <a:rPr lang="en-US" sz="2000" i="1" dirty="0"/>
              <a:t> </a:t>
            </a:r>
            <a:endParaRPr lang="en-US" sz="2000" dirty="0"/>
          </a:p>
          <a:p>
            <a:pPr eaLnBrk="0" hangingPunct="0">
              <a:spcBef>
                <a:spcPct val="50000"/>
              </a:spcBef>
            </a:pPr>
            <a:endParaRPr lang="en-US" dirty="0"/>
          </a:p>
        </p:txBody>
      </p:sp>
      <p:graphicFrame>
        <p:nvGraphicFramePr>
          <p:cNvPr id="148484" name="Object 17"/>
          <p:cNvGraphicFramePr>
            <a:graphicFrameLocks noChangeAspect="1"/>
          </p:cNvGraphicFramePr>
          <p:nvPr/>
        </p:nvGraphicFramePr>
        <p:xfrm>
          <a:off x="2286000" y="3200400"/>
          <a:ext cx="43497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2" imgW="2764432" imgH="621706" progId="">
                  <p:embed/>
                </p:oleObj>
              </mc:Choice>
              <mc:Fallback>
                <p:oleObj name="CS ChemDraw Drawing" r:id="rId2" imgW="2764432" imgH="621706" progId="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3200400"/>
                        <a:ext cx="434975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598488" y="334963"/>
            <a:ext cx="3722687" cy="46196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i="1" dirty="0" err="1">
                <a:solidFill>
                  <a:schemeClr val="tx1"/>
                </a:solidFill>
              </a:rPr>
              <a:t>Acidi</a:t>
            </a:r>
            <a:r>
              <a:rPr lang="en-US" i="1" dirty="0">
                <a:solidFill>
                  <a:schemeClr val="tx1"/>
                </a:solidFill>
              </a:rPr>
              <a:t> e </a:t>
            </a:r>
            <a:r>
              <a:rPr lang="en-US" i="1" dirty="0" err="1">
                <a:solidFill>
                  <a:schemeClr val="tx1"/>
                </a:solidFill>
              </a:rPr>
              <a:t>basi</a:t>
            </a:r>
            <a:r>
              <a:rPr lang="en-US" i="1" dirty="0">
                <a:solidFill>
                  <a:schemeClr val="tx1"/>
                </a:solidFill>
              </a:rPr>
              <a:t> di Lewis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82625" y="5448300"/>
            <a:ext cx="78771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La </a:t>
            </a:r>
            <a:r>
              <a:rPr lang="en-US" sz="2000" dirty="0" err="1"/>
              <a:t>definizione</a:t>
            </a:r>
            <a:r>
              <a:rPr lang="en-US" sz="2000" dirty="0"/>
              <a:t> di Lewis </a:t>
            </a:r>
            <a:r>
              <a:rPr lang="en-US" sz="2000" dirty="0" err="1"/>
              <a:t>espande</a:t>
            </a:r>
            <a:r>
              <a:rPr lang="en-US" sz="2000" dirty="0"/>
              <a:t> la </a:t>
            </a:r>
            <a:r>
              <a:rPr lang="en-US" sz="2000" dirty="0" err="1"/>
              <a:t>classe</a:t>
            </a:r>
            <a:r>
              <a:rPr lang="en-US" sz="2000" dirty="0"/>
              <a:t> </a:t>
            </a:r>
            <a:r>
              <a:rPr lang="en-US" sz="2000" dirty="0" err="1"/>
              <a:t>degli</a:t>
            </a:r>
            <a:r>
              <a:rPr lang="en-US" sz="2000" dirty="0"/>
              <a:t> </a:t>
            </a:r>
            <a:r>
              <a:rPr lang="en-US" sz="2000" b="1" i="1" dirty="0" err="1"/>
              <a:t>acidi</a:t>
            </a:r>
            <a:r>
              <a:rPr lang="en-US" sz="2000" b="1" i="1" dirty="0"/>
              <a:t>.</a:t>
            </a:r>
            <a:endParaRPr lang="en-US" sz="2000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33400" y="1219200"/>
            <a:ext cx="72517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33CC"/>
                </a:solidFill>
              </a:rPr>
              <a:t>La caratteristica essenziale di una </a:t>
            </a:r>
            <a:r>
              <a:rPr lang="it-IT" sz="2000" b="1" i="1" dirty="0">
                <a:solidFill>
                  <a:srgbClr val="0033CC"/>
                </a:solidFill>
              </a:rPr>
              <a:t>base di Lewis </a:t>
            </a:r>
            <a:r>
              <a:rPr lang="it-IT" sz="2000" dirty="0">
                <a:solidFill>
                  <a:srgbClr val="0033CC"/>
                </a:solidFill>
              </a:rPr>
              <a:t>è una </a:t>
            </a:r>
            <a:r>
              <a:rPr lang="it-IT" sz="2000" b="1" i="1" dirty="0">
                <a:solidFill>
                  <a:srgbClr val="0033CC"/>
                </a:solidFill>
              </a:rPr>
              <a:t>coppia solitaria di elettroni da donare</a:t>
            </a:r>
            <a:r>
              <a:rPr lang="it-IT" sz="2000" dirty="0">
                <a:solidFill>
                  <a:srgbClr val="0033CC"/>
                </a:solidFill>
              </a:rPr>
              <a:t>.</a:t>
            </a:r>
            <a:endParaRPr lang="en-US" sz="2000" dirty="0">
              <a:solidFill>
                <a:srgbClr val="0033CC"/>
              </a:solidFill>
            </a:endParaRPr>
          </a:p>
          <a:p>
            <a:pPr eaLnBrk="0" hangingPunct="0">
              <a:spcBef>
                <a:spcPct val="50000"/>
              </a:spcBef>
            </a:pPr>
            <a:r>
              <a:rPr lang="en-US" sz="2000" dirty="0">
                <a:solidFill>
                  <a:srgbClr val="0033CC"/>
                </a:solidFill>
              </a:rPr>
              <a:t>     </a:t>
            </a:r>
            <a:r>
              <a:rPr lang="en-US" sz="2000" dirty="0" err="1">
                <a:solidFill>
                  <a:srgbClr val="0033CC"/>
                </a:solidFill>
              </a:rPr>
              <a:t>Tutte</a:t>
            </a:r>
            <a:r>
              <a:rPr lang="en-US" sz="2000" dirty="0">
                <a:solidFill>
                  <a:srgbClr val="0033CC"/>
                </a:solidFill>
              </a:rPr>
              <a:t> le </a:t>
            </a:r>
            <a:r>
              <a:rPr lang="en-US" sz="2000" dirty="0" err="1">
                <a:solidFill>
                  <a:srgbClr val="0033CC"/>
                </a:solidFill>
              </a:rPr>
              <a:t>basi</a:t>
            </a:r>
            <a:r>
              <a:rPr lang="en-US" sz="2000" dirty="0">
                <a:solidFill>
                  <a:srgbClr val="0033CC"/>
                </a:solidFill>
              </a:rPr>
              <a:t> di </a:t>
            </a:r>
            <a:r>
              <a:rPr lang="en-US" sz="2000" dirty="0" err="1">
                <a:solidFill>
                  <a:srgbClr val="0033CC"/>
                </a:solidFill>
              </a:rPr>
              <a:t>Brønsted</a:t>
            </a:r>
            <a:r>
              <a:rPr lang="en-US" sz="2000" dirty="0">
                <a:solidFill>
                  <a:srgbClr val="0033CC"/>
                </a:solidFill>
              </a:rPr>
              <a:t>-Lowry </a:t>
            </a:r>
            <a:r>
              <a:rPr lang="en-US" sz="2000" dirty="0" err="1">
                <a:solidFill>
                  <a:srgbClr val="0033CC"/>
                </a:solidFill>
              </a:rPr>
              <a:t>sono</a:t>
            </a:r>
            <a:r>
              <a:rPr lang="en-US" sz="2000" dirty="0">
                <a:solidFill>
                  <a:srgbClr val="0033CC"/>
                </a:solidFill>
              </a:rPr>
              <a:t> </a:t>
            </a:r>
            <a:r>
              <a:rPr lang="en-US" sz="2000" dirty="0" err="1">
                <a:solidFill>
                  <a:srgbClr val="0033CC"/>
                </a:solidFill>
              </a:rPr>
              <a:t>anche</a:t>
            </a:r>
            <a:r>
              <a:rPr lang="en-US" sz="2000" dirty="0">
                <a:solidFill>
                  <a:srgbClr val="0033CC"/>
                </a:solidFill>
              </a:rPr>
              <a:t> </a:t>
            </a:r>
            <a:r>
              <a:rPr lang="en-US" sz="2000" dirty="0" err="1">
                <a:solidFill>
                  <a:srgbClr val="0033CC"/>
                </a:solidFill>
              </a:rPr>
              <a:t>basi</a:t>
            </a:r>
            <a:r>
              <a:rPr lang="en-US" sz="2000" dirty="0">
                <a:solidFill>
                  <a:srgbClr val="0033CC"/>
                </a:solidFill>
              </a:rPr>
              <a:t> di Lewis.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31825" y="2808288"/>
            <a:ext cx="7924800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FF0000"/>
                </a:solidFill>
              </a:rPr>
              <a:t>La caratteristica essenziale di un </a:t>
            </a:r>
            <a:r>
              <a:rPr lang="it-IT" sz="2000" b="1" i="1" dirty="0">
                <a:solidFill>
                  <a:srgbClr val="FF0000"/>
                </a:solidFill>
              </a:rPr>
              <a:t>acido di Lewis </a:t>
            </a:r>
            <a:r>
              <a:rPr lang="it-IT" sz="2000" dirty="0">
                <a:solidFill>
                  <a:srgbClr val="FF0000"/>
                </a:solidFill>
              </a:rPr>
              <a:t>è un </a:t>
            </a:r>
            <a:r>
              <a:rPr lang="it-IT" sz="2000" b="1" i="1" dirty="0">
                <a:solidFill>
                  <a:srgbClr val="FF0000"/>
                </a:solidFill>
              </a:rPr>
              <a:t>orbitale vuoto </a:t>
            </a:r>
            <a:r>
              <a:rPr lang="it-IT" sz="2000" dirty="0">
                <a:solidFill>
                  <a:srgbClr val="FF0000"/>
                </a:solidFill>
              </a:rPr>
              <a:t>(o la capacità di riorganizzare i suoi legami per formarne uno) </a:t>
            </a:r>
            <a:r>
              <a:rPr lang="it-IT" sz="2000" b="1" i="1" dirty="0">
                <a:solidFill>
                  <a:srgbClr val="FF0000"/>
                </a:solidFill>
              </a:rPr>
              <a:t>per accettare una coppia solitaria </a:t>
            </a:r>
            <a:r>
              <a:rPr lang="it-IT" sz="2000" dirty="0">
                <a:solidFill>
                  <a:srgbClr val="FF0000"/>
                </a:solidFill>
              </a:rPr>
              <a:t>e formare un nuovo legame. </a:t>
            </a:r>
          </a:p>
          <a:p>
            <a:pPr marL="447675" indent="-447675" eaLnBrk="0" hangingPunct="0">
              <a:spcBef>
                <a:spcPct val="50000"/>
              </a:spcBef>
            </a:pPr>
            <a:r>
              <a:rPr lang="it-IT" sz="2000" dirty="0">
                <a:solidFill>
                  <a:srgbClr val="FF0000"/>
                </a:solidFill>
              </a:rPr>
              <a:t>      M</a:t>
            </a:r>
            <a:r>
              <a:rPr lang="en-US" sz="2000" dirty="0" err="1">
                <a:solidFill>
                  <a:srgbClr val="FF0000"/>
                </a:solidFill>
              </a:rPr>
              <a:t>olte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sostanze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che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</a:rPr>
              <a:t>non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sono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acidi</a:t>
            </a:r>
            <a:r>
              <a:rPr lang="en-US" sz="2000" dirty="0">
                <a:solidFill>
                  <a:srgbClr val="FF0000"/>
                </a:solidFill>
              </a:rPr>
              <a:t> di </a:t>
            </a:r>
            <a:r>
              <a:rPr lang="en-US" sz="2000" dirty="0" err="1">
                <a:solidFill>
                  <a:srgbClr val="FF0000"/>
                </a:solidFill>
              </a:rPr>
              <a:t>Brønsted</a:t>
            </a:r>
            <a:r>
              <a:rPr lang="en-US" sz="2000" dirty="0">
                <a:solidFill>
                  <a:srgbClr val="FF0000"/>
                </a:solidFill>
              </a:rPr>
              <a:t>-Lowry </a:t>
            </a:r>
            <a:r>
              <a:rPr lang="en-US" sz="2000" dirty="0" err="1">
                <a:solidFill>
                  <a:srgbClr val="FF0000"/>
                </a:solidFill>
              </a:rPr>
              <a:t>sono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acidi</a:t>
            </a:r>
            <a:r>
              <a:rPr lang="en-US" sz="2000" dirty="0">
                <a:solidFill>
                  <a:srgbClr val="FF0000"/>
                </a:solidFill>
              </a:rPr>
              <a:t>     di Lewis.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9FF9F27-2126-4A07-BC79-B712D9089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24744"/>
            <a:ext cx="8229600" cy="4525963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SzPct val="200000"/>
            </a:pP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Acidi e basi di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Brǿnsted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buSzPct val="200000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buSzPct val="200000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buSzPct val="200000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buSzPct val="200000"/>
            </a:pP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Molecola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guscio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valenza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Clr>
                <a:srgbClr val="FF0000"/>
              </a:buClr>
              <a:buSzPct val="200000"/>
              <a:buNone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incompleto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accetta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una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coppia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Clr>
                <a:srgbClr val="FF0000"/>
              </a:buClr>
              <a:buSzPct val="200000"/>
              <a:buNone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    di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elettroni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FF0000"/>
              </a:buClr>
              <a:buSzPct val="200000"/>
              <a:buNone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FF0000"/>
              </a:buClr>
              <a:buSzPct val="200000"/>
              <a:buNone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FF0000"/>
              </a:buClr>
              <a:buSzPct val="200000"/>
              <a:buNone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buSzPct val="200000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In un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composto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coordinazione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</a:p>
          <a:p>
            <a:pPr marL="0" indent="0">
              <a:buClr>
                <a:srgbClr val="FF0000"/>
              </a:buClr>
              <a:buSzPct val="200000"/>
              <a:buNone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catione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metallico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accetta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una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coppia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FF0000"/>
              </a:buClr>
              <a:buSzPct val="200000"/>
              <a:buNone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    di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elettroni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da un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legante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basico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FF0000"/>
              </a:buClr>
              <a:buSzPct val="200000"/>
              <a:buNone/>
            </a:pPr>
            <a:endParaRPr lang="it-IT" sz="18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2F1BCD3-7BEA-4253-A432-D3D9537BE2C5}"/>
              </a:ext>
            </a:extLst>
          </p:cNvPr>
          <p:cNvSpPr txBox="1"/>
          <p:nvPr/>
        </p:nvSpPr>
        <p:spPr>
          <a:xfrm>
            <a:off x="1403648" y="260648"/>
            <a:ext cx="5256584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Esempi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acidi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basi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di Lewis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529D813-2D38-4C81-8136-C5DA2E3D820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282" y="968908"/>
            <a:ext cx="3240583" cy="10800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E286861-293A-4A80-91C9-0E8773DEB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246" y="2639745"/>
            <a:ext cx="3240000" cy="1312667"/>
          </a:xfrm>
          <a:prstGeom prst="rect">
            <a:avLst/>
          </a:prstGeom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B41E1183-9892-4383-9070-D239925A093C}"/>
              </a:ext>
            </a:extLst>
          </p:cNvPr>
          <p:cNvGrpSpPr>
            <a:grpSpLocks noChangeAspect="1"/>
          </p:cNvGrpSpPr>
          <p:nvPr/>
        </p:nvGrpSpPr>
        <p:grpSpPr>
          <a:xfrm>
            <a:off x="4598122" y="4711077"/>
            <a:ext cx="3191743" cy="1695552"/>
            <a:chOff x="4590256" y="1412776"/>
            <a:chExt cx="3299301" cy="1749666"/>
          </a:xfrm>
        </p:grpSpPr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B14210FB-2802-4635-8669-2B7B894E65B2}"/>
                </a:ext>
              </a:extLst>
            </p:cNvPr>
            <p:cNvSpPr/>
            <p:nvPr/>
          </p:nvSpPr>
          <p:spPr>
            <a:xfrm>
              <a:off x="4590256" y="1412776"/>
              <a:ext cx="329930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Co</a:t>
              </a:r>
              <a:r>
                <a:rPr lang="en-GB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2+ 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+ 6 H</a:t>
              </a:r>
              <a:r>
                <a:rPr lang="en-GB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O  →	[Co(H</a:t>
              </a:r>
              <a:r>
                <a:rPr lang="en-GB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O)</a:t>
              </a:r>
              <a:r>
                <a:rPr lang="en-GB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]</a:t>
              </a:r>
              <a:r>
                <a:rPr lang="en-GB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2+</a:t>
              </a:r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BC776111-7FE1-4704-B6F6-FA0648396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88400" y="1782108"/>
              <a:ext cx="1339434" cy="13803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42674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2C43AAAC-DBA9-4E8C-A983-402D0D271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052736"/>
            <a:ext cx="4201230" cy="5001419"/>
          </a:xfrm>
        </p:spPr>
        <p:txBody>
          <a:bodyPr>
            <a:normAutofit/>
          </a:bodyPr>
          <a:lstStyle/>
          <a:p>
            <a:pPr marL="0" indent="0">
              <a:buClr>
                <a:srgbClr val="FF0000"/>
              </a:buClr>
              <a:buSzPct val="200000"/>
              <a:buNone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buSzPct val="200000"/>
            </a:pP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Molecola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ione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guscio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valenza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completo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accetta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una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coppia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elettroni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cambiando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disposizione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dei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legami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degli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elettroni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valenza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FF0000"/>
              </a:buClr>
              <a:buSzPct val="200000"/>
              <a:buNone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FF0000"/>
              </a:buClr>
              <a:buSzPct val="200000"/>
              <a:buNone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FF0000"/>
              </a:buClr>
              <a:buSzPct val="200000"/>
              <a:buNone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FF0000"/>
              </a:buClr>
              <a:buSzPct val="200000"/>
              <a:buNone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buSzPct val="200000"/>
            </a:pP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Molecola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ione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espande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guscio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Clr>
                <a:srgbClr val="FF0000"/>
              </a:buClr>
              <a:buSzPct val="200000"/>
              <a:buNone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    di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valenza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accetta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un’altra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coppia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Clr>
                <a:srgbClr val="FF0000"/>
              </a:buClr>
              <a:buSzPct val="200000"/>
              <a:buNone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    di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elettroni</a:t>
            </a:r>
            <a:endParaRPr lang="it-IT" sz="18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4C50C0C-0645-4A6F-B39B-46922BE80572}"/>
              </a:ext>
            </a:extLst>
          </p:cNvPr>
          <p:cNvSpPr txBox="1"/>
          <p:nvPr/>
        </p:nvSpPr>
        <p:spPr>
          <a:xfrm>
            <a:off x="1835696" y="260648"/>
            <a:ext cx="5256584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Esempi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acidi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basi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di Lewis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F4E7CE4-FEB3-44B6-8846-2B4970117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8059" y="1644899"/>
            <a:ext cx="3960000" cy="1181353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2E9BE363-EA40-4A23-ADAD-A86CF9075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630" y="4174206"/>
            <a:ext cx="3771269" cy="127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034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Text Box 2"/>
          <p:cNvSpPr txBox="1">
            <a:spLocks noChangeArrowheads="1"/>
          </p:cNvSpPr>
          <p:nvPr/>
        </p:nvSpPr>
        <p:spPr bwMode="auto">
          <a:xfrm>
            <a:off x="783431" y="280670"/>
            <a:ext cx="7253288" cy="46196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i="1" dirty="0" err="1">
                <a:solidFill>
                  <a:schemeClr val="tx1"/>
                </a:solidFill>
              </a:rPr>
              <a:t>Molecole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elettrondeficienti</a:t>
            </a:r>
            <a:r>
              <a:rPr lang="en-US" i="1" dirty="0">
                <a:solidFill>
                  <a:schemeClr val="tx1"/>
                </a:solidFill>
              </a:rPr>
              <a:t> come </a:t>
            </a:r>
            <a:r>
              <a:rPr lang="en-US" i="1" dirty="0" err="1">
                <a:solidFill>
                  <a:schemeClr val="tx1"/>
                </a:solidFill>
              </a:rPr>
              <a:t>acidi</a:t>
            </a:r>
            <a:r>
              <a:rPr lang="en-US" i="1" dirty="0">
                <a:solidFill>
                  <a:schemeClr val="tx1"/>
                </a:solidFill>
              </a:rPr>
              <a:t> di Lewis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33400" y="1162050"/>
            <a:ext cx="731837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B e Al </a:t>
            </a:r>
            <a:r>
              <a:rPr lang="en-US" sz="2000" dirty="0" err="1"/>
              <a:t>formano</a:t>
            </a:r>
            <a:r>
              <a:rPr lang="en-US" sz="2000" dirty="0"/>
              <a:t> </a:t>
            </a:r>
            <a:r>
              <a:rPr lang="en-US" sz="2000" dirty="0" err="1"/>
              <a:t>spesso</a:t>
            </a:r>
            <a:r>
              <a:rPr lang="en-US" sz="2000" dirty="0"/>
              <a:t> </a:t>
            </a:r>
            <a:r>
              <a:rPr lang="en-US" sz="2000" dirty="0" err="1"/>
              <a:t>molecole</a:t>
            </a:r>
            <a:r>
              <a:rPr lang="en-US" sz="2000" dirty="0"/>
              <a:t> </a:t>
            </a:r>
            <a:r>
              <a:rPr lang="en-US" sz="2000" dirty="0" err="1"/>
              <a:t>elettrondeficienti</a:t>
            </a:r>
            <a:r>
              <a:rPr lang="en-US" sz="2000" dirty="0"/>
              <a:t>, in cui un </a:t>
            </a:r>
            <a:r>
              <a:rPr lang="en-US" sz="2000" dirty="0" err="1"/>
              <a:t>orbitale</a:t>
            </a:r>
            <a:r>
              <a:rPr lang="en-US" sz="2000" dirty="0"/>
              <a:t> </a:t>
            </a:r>
            <a:r>
              <a:rPr lang="en-US" sz="2000" i="1" dirty="0"/>
              <a:t>p</a:t>
            </a:r>
            <a:r>
              <a:rPr lang="en-US" sz="2000" dirty="0"/>
              <a:t> non </a:t>
            </a:r>
            <a:r>
              <a:rPr lang="en-US" sz="2000" dirty="0" err="1"/>
              <a:t>occupato</a:t>
            </a:r>
            <a:r>
              <a:rPr lang="en-US" sz="2000" dirty="0"/>
              <a:t> </a:t>
            </a:r>
            <a:r>
              <a:rPr lang="en-US" sz="2000" dirty="0" err="1"/>
              <a:t>può</a:t>
            </a:r>
            <a:r>
              <a:rPr lang="en-US" sz="2000" dirty="0"/>
              <a:t> </a:t>
            </a:r>
            <a:r>
              <a:rPr lang="en-US" sz="2000" dirty="0" err="1"/>
              <a:t>accettare</a:t>
            </a:r>
            <a:r>
              <a:rPr lang="en-US" sz="2000" dirty="0"/>
              <a:t> una </a:t>
            </a:r>
            <a:r>
              <a:rPr lang="en-US" sz="2000" dirty="0" err="1"/>
              <a:t>coppia</a:t>
            </a:r>
            <a:r>
              <a:rPr lang="en-US" sz="2000" dirty="0"/>
              <a:t> di </a:t>
            </a:r>
            <a:r>
              <a:rPr lang="en-US" sz="2000" dirty="0" err="1"/>
              <a:t>elettroni</a:t>
            </a:r>
            <a:r>
              <a:rPr lang="en-US" sz="2000" dirty="0"/>
              <a:t>: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33400" y="5410200"/>
            <a:ext cx="815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/>
              <a:t>BF</a:t>
            </a:r>
            <a:r>
              <a:rPr lang="en-US" sz="2000" baseline="-25000"/>
              <a:t>3</a:t>
            </a:r>
            <a:r>
              <a:rPr lang="en-US" sz="2000"/>
              <a:t> accetta una coppia di elettroni dall’ammoniaca per formare un legame covalente. </a:t>
            </a:r>
          </a:p>
        </p:txBody>
      </p:sp>
      <p:pic>
        <p:nvPicPr>
          <p:cNvPr id="600068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100" y="2551113"/>
            <a:ext cx="5949950" cy="234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2"/>
          <p:cNvSpPr txBox="1">
            <a:spLocks noChangeArrowheads="1"/>
          </p:cNvSpPr>
          <p:nvPr/>
        </p:nvSpPr>
        <p:spPr bwMode="auto">
          <a:xfrm>
            <a:off x="1222375" y="604044"/>
            <a:ext cx="6396038" cy="46196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tx1"/>
                </a:solidFill>
              </a:rPr>
              <a:t>Acidi</a:t>
            </a:r>
            <a:r>
              <a:rPr lang="en-US" b="1" dirty="0">
                <a:solidFill>
                  <a:schemeClr val="tx1"/>
                </a:solidFill>
              </a:rPr>
              <a:t> di Lewis con </a:t>
            </a:r>
            <a:r>
              <a:rPr lang="en-US" b="1" dirty="0" err="1">
                <a:solidFill>
                  <a:schemeClr val="tx1"/>
                </a:solidFill>
              </a:rPr>
              <a:t>legami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multipli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polari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09600" y="1371600"/>
            <a:ext cx="8077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dirty="0"/>
              <a:t>Le </a:t>
            </a:r>
            <a:r>
              <a:rPr lang="en-US" dirty="0" err="1"/>
              <a:t>molecole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contengono</a:t>
            </a:r>
            <a:r>
              <a:rPr lang="en-US" dirty="0"/>
              <a:t> </a:t>
            </a:r>
            <a:r>
              <a:rPr lang="en-US" dirty="0" err="1"/>
              <a:t>legami</a:t>
            </a:r>
            <a:r>
              <a:rPr lang="en-US" dirty="0"/>
              <a:t> </a:t>
            </a:r>
            <a:r>
              <a:rPr lang="en-US" dirty="0" err="1"/>
              <a:t>multipli</a:t>
            </a:r>
            <a:r>
              <a:rPr lang="en-US" dirty="0"/>
              <a:t> </a:t>
            </a:r>
            <a:r>
              <a:rPr lang="en-US" dirty="0" err="1"/>
              <a:t>polari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comportano</a:t>
            </a:r>
            <a:r>
              <a:rPr lang="en-US" dirty="0"/>
              <a:t> </a:t>
            </a:r>
            <a:r>
              <a:rPr lang="en-US" dirty="0" err="1"/>
              <a:t>spesso</a:t>
            </a:r>
            <a:r>
              <a:rPr lang="en-US" dirty="0"/>
              <a:t> come </a:t>
            </a:r>
            <a:r>
              <a:rPr lang="en-US" dirty="0" err="1"/>
              <a:t>acidi</a:t>
            </a:r>
            <a:r>
              <a:rPr lang="en-US" dirty="0"/>
              <a:t> di Lewis: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33400" y="5006975"/>
            <a:ext cx="8153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 err="1"/>
              <a:t>L’atomo</a:t>
            </a:r>
            <a:r>
              <a:rPr lang="en-US" sz="2000" dirty="0"/>
              <a:t> di O di una </a:t>
            </a:r>
            <a:r>
              <a:rPr lang="en-US" sz="2000" dirty="0" err="1"/>
              <a:t>molecola</a:t>
            </a:r>
            <a:r>
              <a:rPr lang="en-US" sz="2000" dirty="0"/>
              <a:t> di H</a:t>
            </a:r>
            <a:r>
              <a:rPr lang="en-US" sz="2000" baseline="-25000" dirty="0"/>
              <a:t>2</a:t>
            </a:r>
            <a:r>
              <a:rPr lang="en-US" sz="2000" dirty="0"/>
              <a:t>O </a:t>
            </a:r>
            <a:r>
              <a:rPr lang="en-US" sz="2000" dirty="0" err="1"/>
              <a:t>dona</a:t>
            </a:r>
            <a:r>
              <a:rPr lang="en-US" sz="2000" dirty="0"/>
              <a:t> una </a:t>
            </a:r>
            <a:r>
              <a:rPr lang="en-US" sz="2000" dirty="0" err="1"/>
              <a:t>coppoia</a:t>
            </a:r>
            <a:r>
              <a:rPr lang="en-US" sz="2000" dirty="0"/>
              <a:t> di </a:t>
            </a:r>
            <a:r>
              <a:rPr lang="en-US" sz="2000" dirty="0" err="1"/>
              <a:t>elettroni</a:t>
            </a:r>
            <a:r>
              <a:rPr lang="en-US" sz="2000" dirty="0"/>
              <a:t> </a:t>
            </a:r>
            <a:r>
              <a:rPr lang="en-US" sz="2000" dirty="0" err="1"/>
              <a:t>allo</a:t>
            </a:r>
            <a:r>
              <a:rPr lang="en-US" sz="2000" dirty="0"/>
              <a:t> S di SO</a:t>
            </a:r>
            <a:r>
              <a:rPr lang="en-US" sz="2000" baseline="-25000" dirty="0"/>
              <a:t>2</a:t>
            </a:r>
            <a:r>
              <a:rPr lang="en-US" sz="2000" dirty="0"/>
              <a:t>, </a:t>
            </a:r>
            <a:r>
              <a:rPr lang="en-US" sz="2000" dirty="0" err="1"/>
              <a:t>formando</a:t>
            </a:r>
            <a:r>
              <a:rPr lang="en-US" sz="2000" dirty="0"/>
              <a:t> un nuovo </a:t>
            </a:r>
            <a:r>
              <a:rPr lang="en-US" sz="2000" dirty="0" err="1"/>
              <a:t>legame</a:t>
            </a:r>
            <a:r>
              <a:rPr lang="en-US" sz="2000" dirty="0"/>
              <a:t> </a:t>
            </a:r>
            <a:r>
              <a:rPr lang="el-GR" sz="2000" dirty="0"/>
              <a:t>σ</a:t>
            </a:r>
            <a:r>
              <a:rPr lang="en-US" sz="2000" dirty="0"/>
              <a:t> S‒O e </a:t>
            </a:r>
            <a:r>
              <a:rPr lang="en-US" sz="2000" dirty="0" err="1"/>
              <a:t>rompendo</a:t>
            </a:r>
            <a:r>
              <a:rPr lang="en-US" sz="2000" dirty="0"/>
              <a:t> uno </a:t>
            </a:r>
            <a:r>
              <a:rPr lang="en-US" sz="2000" dirty="0" err="1"/>
              <a:t>dei</a:t>
            </a:r>
            <a:r>
              <a:rPr lang="en-US" sz="2000" dirty="0"/>
              <a:t> </a:t>
            </a:r>
            <a:r>
              <a:rPr lang="en-US" sz="2000" dirty="0" err="1"/>
              <a:t>legami</a:t>
            </a:r>
            <a:r>
              <a:rPr lang="en-US" sz="2000" dirty="0"/>
              <a:t>  </a:t>
            </a:r>
            <a:r>
              <a:rPr lang="en-US" sz="2000" dirty="0">
                <a:latin typeface="Symbol" pitchFamily="18" charset="2"/>
              </a:rPr>
              <a:t>p </a:t>
            </a:r>
            <a:r>
              <a:rPr lang="en-US" sz="2000" dirty="0"/>
              <a:t>S‒O.</a:t>
            </a:r>
          </a:p>
        </p:txBody>
      </p:sp>
      <p:pic>
        <p:nvPicPr>
          <p:cNvPr id="601092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125" y="2409825"/>
            <a:ext cx="8062913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Text Box 2"/>
          <p:cNvSpPr txBox="1">
            <a:spLocks noChangeArrowheads="1"/>
          </p:cNvSpPr>
          <p:nvPr/>
        </p:nvSpPr>
        <p:spPr bwMode="auto">
          <a:xfrm>
            <a:off x="1304131" y="346711"/>
            <a:ext cx="5673725" cy="46196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i="1" dirty="0" err="1">
                <a:solidFill>
                  <a:schemeClr val="tx1"/>
                </a:solidFill>
              </a:rPr>
              <a:t>Cationi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metallici</a:t>
            </a:r>
            <a:r>
              <a:rPr lang="en-US" i="1" dirty="0">
                <a:solidFill>
                  <a:schemeClr val="tx1"/>
                </a:solidFill>
              </a:rPr>
              <a:t> come </a:t>
            </a:r>
            <a:r>
              <a:rPr lang="en-US" i="1" dirty="0" err="1">
                <a:solidFill>
                  <a:schemeClr val="tx1"/>
                </a:solidFill>
              </a:rPr>
              <a:t>acidi</a:t>
            </a:r>
            <a:r>
              <a:rPr lang="en-US" i="1" dirty="0">
                <a:solidFill>
                  <a:schemeClr val="tx1"/>
                </a:solidFill>
              </a:rPr>
              <a:t> di Lewis</a:t>
            </a:r>
          </a:p>
        </p:txBody>
      </p:sp>
      <p:sp>
        <p:nvSpPr>
          <p:cNvPr id="602114" name="TextBox 2"/>
          <p:cNvSpPr txBox="1">
            <a:spLocks noChangeArrowheads="1"/>
          </p:cNvSpPr>
          <p:nvPr/>
        </p:nvSpPr>
        <p:spPr bwMode="auto">
          <a:xfrm flipH="1">
            <a:off x="427037" y="1052513"/>
            <a:ext cx="80057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dirty="0"/>
              <a:t>Il </a:t>
            </a:r>
            <a:r>
              <a:rPr lang="en-US" dirty="0" err="1"/>
              <a:t>processo</a:t>
            </a:r>
            <a:r>
              <a:rPr lang="en-US" dirty="0"/>
              <a:t> di </a:t>
            </a:r>
            <a:r>
              <a:rPr lang="en-US" dirty="0" err="1"/>
              <a:t>idratazione</a:t>
            </a:r>
            <a:r>
              <a:rPr lang="en-US" dirty="0"/>
              <a:t> di un </a:t>
            </a:r>
            <a:r>
              <a:rPr lang="en-US" dirty="0" err="1"/>
              <a:t>catione</a:t>
            </a:r>
            <a:r>
              <a:rPr lang="en-US" dirty="0"/>
              <a:t> </a:t>
            </a:r>
            <a:r>
              <a:rPr lang="en-US" dirty="0" err="1"/>
              <a:t>metallico</a:t>
            </a:r>
            <a:r>
              <a:rPr lang="en-US" dirty="0"/>
              <a:t> in </a:t>
            </a:r>
            <a:r>
              <a:rPr lang="en-US" dirty="0" err="1"/>
              <a:t>acqua</a:t>
            </a:r>
            <a:r>
              <a:rPr lang="en-US" dirty="0"/>
              <a:t> è una </a:t>
            </a:r>
            <a:r>
              <a:rPr lang="en-US" dirty="0" err="1"/>
              <a:t>reazione</a:t>
            </a:r>
            <a:r>
              <a:rPr lang="en-US" dirty="0"/>
              <a:t> </a:t>
            </a:r>
            <a:r>
              <a:rPr lang="en-US" dirty="0" err="1"/>
              <a:t>acido</a:t>
            </a:r>
            <a:r>
              <a:rPr lang="en-US" dirty="0"/>
              <a:t>-base di Lewis: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61963" y="5235575"/>
            <a:ext cx="8153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 err="1"/>
              <a:t>L’atomo</a:t>
            </a:r>
            <a:r>
              <a:rPr lang="en-US" sz="2000" dirty="0"/>
              <a:t> di O di una </a:t>
            </a:r>
            <a:r>
              <a:rPr lang="en-US" sz="2000" dirty="0" err="1"/>
              <a:t>molecola</a:t>
            </a:r>
            <a:r>
              <a:rPr lang="en-US" sz="2000" dirty="0"/>
              <a:t> di H</a:t>
            </a:r>
            <a:r>
              <a:rPr lang="en-US" sz="2000" baseline="-25000" dirty="0"/>
              <a:t>2</a:t>
            </a:r>
            <a:r>
              <a:rPr lang="en-US" sz="2000" dirty="0"/>
              <a:t>O </a:t>
            </a:r>
            <a:r>
              <a:rPr lang="en-US" sz="2000" dirty="0" err="1"/>
              <a:t>dona</a:t>
            </a:r>
            <a:r>
              <a:rPr lang="en-US" sz="2000" dirty="0"/>
              <a:t> una </a:t>
            </a:r>
            <a:r>
              <a:rPr lang="en-US" sz="2000" dirty="0" err="1"/>
              <a:t>coppia</a:t>
            </a:r>
            <a:r>
              <a:rPr lang="en-US" sz="2000" dirty="0"/>
              <a:t> di </a:t>
            </a:r>
            <a:r>
              <a:rPr lang="en-US" sz="2000" dirty="0" err="1"/>
              <a:t>elettroni</a:t>
            </a:r>
            <a:r>
              <a:rPr lang="en-US" sz="2000" dirty="0"/>
              <a:t> a un </a:t>
            </a:r>
            <a:r>
              <a:rPr lang="en-US" sz="2000" dirty="0" err="1"/>
              <a:t>orbitale</a:t>
            </a:r>
            <a:r>
              <a:rPr lang="en-US" sz="2000" dirty="0"/>
              <a:t> </a:t>
            </a:r>
            <a:r>
              <a:rPr lang="en-US" sz="2000" dirty="0" err="1"/>
              <a:t>disponibile</a:t>
            </a:r>
            <a:r>
              <a:rPr lang="en-US" sz="2000" dirty="0"/>
              <a:t> del </a:t>
            </a:r>
            <a:r>
              <a:rPr lang="en-US" sz="2000" dirty="0" err="1"/>
              <a:t>catione</a:t>
            </a:r>
            <a:r>
              <a:rPr lang="en-US" sz="2000" dirty="0"/>
              <a:t> </a:t>
            </a:r>
            <a:r>
              <a:rPr lang="en-US" sz="2000" dirty="0" err="1"/>
              <a:t>metallico</a:t>
            </a:r>
            <a:r>
              <a:rPr lang="en-US" sz="2000" dirty="0"/>
              <a:t>.</a:t>
            </a:r>
          </a:p>
        </p:txBody>
      </p:sp>
      <p:pic>
        <p:nvPicPr>
          <p:cNvPr id="602116" name="Immagine 1"/>
          <p:cNvPicPr>
            <a:picLocks noChangeAspect="1"/>
          </p:cNvPicPr>
          <p:nvPr/>
        </p:nvPicPr>
        <p:blipFill>
          <a:blip r:embed="rId2" cstate="print"/>
          <a:srcRect t="2385"/>
          <a:stretch>
            <a:fillRect/>
          </a:stretch>
        </p:blipFill>
        <p:spPr bwMode="auto">
          <a:xfrm>
            <a:off x="1811338" y="2141538"/>
            <a:ext cx="4659312" cy="2924175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660400" y="784354"/>
            <a:ext cx="7315200" cy="46166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i="1" dirty="0" err="1">
                <a:solidFill>
                  <a:schemeClr val="tx1"/>
                </a:solidFill>
              </a:rPr>
              <a:t>Definizione</a:t>
            </a:r>
            <a:r>
              <a:rPr lang="en-US" i="1" dirty="0">
                <a:solidFill>
                  <a:schemeClr val="tx1"/>
                </a:solidFill>
              </a:rPr>
              <a:t> di </a:t>
            </a:r>
            <a:r>
              <a:rPr lang="en-US" i="1" dirty="0" err="1">
                <a:solidFill>
                  <a:schemeClr val="tx1"/>
                </a:solidFill>
              </a:rPr>
              <a:t>acido</a:t>
            </a:r>
            <a:r>
              <a:rPr lang="en-US" i="1" dirty="0">
                <a:solidFill>
                  <a:schemeClr val="tx1"/>
                </a:solidFill>
              </a:rPr>
              <a:t> e base di </a:t>
            </a:r>
            <a:r>
              <a:rPr lang="en-US" i="1" dirty="0" err="1">
                <a:solidFill>
                  <a:schemeClr val="tx1"/>
                </a:solidFill>
              </a:rPr>
              <a:t>Brønsted</a:t>
            </a:r>
            <a:r>
              <a:rPr lang="en-US" i="1" dirty="0">
                <a:solidFill>
                  <a:schemeClr val="tx1"/>
                </a:solidFill>
              </a:rPr>
              <a:t>-Lowry</a:t>
            </a:r>
            <a:endParaRPr lang="en-US" i="1" baseline="-250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28320" y="2057400"/>
            <a:ext cx="8534400" cy="2200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SzPct val="200000"/>
              <a:buFont typeface="Arial" panose="020B0604020202020204" pitchFamily="34" charset="0"/>
              <a:buChar char="•"/>
            </a:pPr>
            <a:r>
              <a:rPr lang="en-US" sz="2000" dirty="0"/>
              <a:t>Un </a:t>
            </a:r>
            <a:r>
              <a:rPr lang="en-US" sz="2000" b="1" dirty="0" err="1">
                <a:solidFill>
                  <a:srgbClr val="FF0000"/>
                </a:solidFill>
              </a:rPr>
              <a:t>acido</a:t>
            </a:r>
            <a:r>
              <a:rPr lang="en-US" sz="2000" b="1" dirty="0"/>
              <a:t> </a:t>
            </a:r>
            <a:r>
              <a:rPr lang="en-US" sz="2000" dirty="0"/>
              <a:t>è un </a:t>
            </a:r>
            <a:r>
              <a:rPr lang="en-US" sz="2000" dirty="0" err="1"/>
              <a:t>composto</a:t>
            </a:r>
            <a:r>
              <a:rPr lang="en-US" sz="2000" dirty="0"/>
              <a:t> </a:t>
            </a:r>
            <a:r>
              <a:rPr lang="en-US" sz="2000" b="1" i="1" dirty="0" err="1"/>
              <a:t>donatore</a:t>
            </a:r>
            <a:r>
              <a:rPr lang="en-US" sz="2000" b="1" i="1" dirty="0"/>
              <a:t> </a:t>
            </a:r>
            <a:r>
              <a:rPr lang="en-US" sz="2000" dirty="0"/>
              <a:t>di </a:t>
            </a:r>
            <a:r>
              <a:rPr lang="en-US" sz="2000" dirty="0" err="1"/>
              <a:t>ioni</a:t>
            </a:r>
            <a:r>
              <a:rPr lang="en-US" sz="2000" dirty="0"/>
              <a:t> H</a:t>
            </a:r>
            <a:r>
              <a:rPr lang="en-US" sz="2000" baseline="30000" dirty="0"/>
              <a:t>+</a:t>
            </a:r>
          </a:p>
          <a:p>
            <a:pPr marL="720725" indent="-90488" eaLnBrk="0" hangingPunct="0">
              <a:spcBef>
                <a:spcPct val="50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000" baseline="30000" dirty="0"/>
              <a:t>	</a:t>
            </a:r>
            <a:r>
              <a:rPr lang="en-US" sz="1800" dirty="0"/>
              <a:t>Un </a:t>
            </a:r>
            <a:r>
              <a:rPr lang="en-US" sz="1800" dirty="0" err="1"/>
              <a:t>acido</a:t>
            </a:r>
            <a:r>
              <a:rPr lang="en-US" sz="1800" dirty="0"/>
              <a:t> </a:t>
            </a:r>
            <a:r>
              <a:rPr lang="en-US" sz="1800" dirty="0" err="1"/>
              <a:t>contiene</a:t>
            </a:r>
            <a:r>
              <a:rPr lang="en-US" sz="1800" dirty="0"/>
              <a:t> H </a:t>
            </a:r>
            <a:r>
              <a:rPr lang="en-US" sz="1800" dirty="0" err="1"/>
              <a:t>nella</a:t>
            </a:r>
            <a:r>
              <a:rPr lang="en-US" sz="1800" dirty="0"/>
              <a:t> </a:t>
            </a:r>
            <a:r>
              <a:rPr lang="en-US" sz="1800" dirty="0" err="1"/>
              <a:t>sua</a:t>
            </a:r>
            <a:r>
              <a:rPr lang="en-US" sz="1800" dirty="0"/>
              <a:t> formula</a:t>
            </a:r>
          </a:p>
          <a:p>
            <a:pPr marL="342900" indent="-342900" eaLnBrk="0" hangingPunct="0">
              <a:spcBef>
                <a:spcPct val="50000"/>
              </a:spcBef>
              <a:buSzPct val="200000"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ea typeface="ＭＳ Ｐゴシック" charset="0"/>
              </a:rPr>
              <a:t>Una </a:t>
            </a:r>
            <a:r>
              <a:rPr lang="en-US" sz="2000" b="1" dirty="0">
                <a:solidFill>
                  <a:srgbClr val="0033CC"/>
                </a:solidFill>
                <a:ea typeface="ＭＳ Ｐゴシック" charset="0"/>
              </a:rPr>
              <a:t>base</a:t>
            </a:r>
            <a:r>
              <a:rPr lang="en-US" sz="2000" dirty="0">
                <a:ea typeface="ＭＳ Ｐゴシック" charset="0"/>
              </a:rPr>
              <a:t> è un </a:t>
            </a:r>
            <a:r>
              <a:rPr lang="en-US" sz="2000" dirty="0" err="1">
                <a:ea typeface="ＭＳ Ｐゴシック" charset="0"/>
              </a:rPr>
              <a:t>composto</a:t>
            </a:r>
            <a:r>
              <a:rPr lang="en-US" sz="2000" dirty="0">
                <a:ea typeface="ＭＳ Ｐゴシック" charset="0"/>
              </a:rPr>
              <a:t> </a:t>
            </a:r>
            <a:r>
              <a:rPr lang="en-US" sz="2000" b="1" i="1" dirty="0" err="1">
                <a:ea typeface="ＭＳ Ｐゴシック" charset="0"/>
              </a:rPr>
              <a:t>accettore</a:t>
            </a:r>
            <a:r>
              <a:rPr lang="en-US" sz="2000" b="1" i="1" dirty="0">
                <a:ea typeface="ＭＳ Ｐゴシック" charset="0"/>
              </a:rPr>
              <a:t> </a:t>
            </a:r>
            <a:r>
              <a:rPr lang="en-US" sz="2000" dirty="0">
                <a:ea typeface="ＭＳ Ｐゴシック" charset="0"/>
              </a:rPr>
              <a:t>di </a:t>
            </a:r>
            <a:r>
              <a:rPr lang="en-US" sz="2000" dirty="0" err="1">
                <a:ea typeface="ＭＳ Ｐゴシック" charset="0"/>
              </a:rPr>
              <a:t>ione</a:t>
            </a:r>
            <a:r>
              <a:rPr lang="en-US" sz="2000" dirty="0">
                <a:ea typeface="ＭＳ Ｐゴシック" charset="0"/>
              </a:rPr>
              <a:t> H</a:t>
            </a:r>
            <a:r>
              <a:rPr lang="en-US" sz="2000" baseline="30000" dirty="0">
                <a:ea typeface="ＭＳ Ｐゴシック" charset="0"/>
              </a:rPr>
              <a:t>+</a:t>
            </a:r>
            <a:endParaRPr lang="en-US" sz="2000" dirty="0">
              <a:ea typeface="ＭＳ Ｐゴシック" charset="0"/>
            </a:endParaRPr>
          </a:p>
          <a:p>
            <a:pPr marL="973138" indent="-342900" eaLnBrk="0" hangingPunct="0">
              <a:spcBef>
                <a:spcPct val="5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ea typeface="ＭＳ Ｐゴシック" charset="0"/>
              </a:rPr>
              <a:t> </a:t>
            </a:r>
            <a:r>
              <a:rPr lang="en-US" sz="1800" dirty="0">
                <a:ea typeface="ＭＳ Ｐゴシック" charset="0"/>
              </a:rPr>
              <a:t>Una base ha una </a:t>
            </a:r>
            <a:r>
              <a:rPr lang="en-US" sz="1800" b="1" i="1" dirty="0" err="1">
                <a:ea typeface="ＭＳ Ｐゴシック" charset="0"/>
              </a:rPr>
              <a:t>coppia</a:t>
            </a:r>
            <a:r>
              <a:rPr lang="en-US" sz="1800" b="1" i="1" dirty="0">
                <a:ea typeface="ＭＳ Ｐゴシック" charset="0"/>
              </a:rPr>
              <a:t> </a:t>
            </a:r>
            <a:r>
              <a:rPr lang="en-US" sz="1800" b="1" i="1" dirty="0" err="1">
                <a:ea typeface="ＭＳ Ｐゴシック" charset="0"/>
              </a:rPr>
              <a:t>solitaria</a:t>
            </a:r>
            <a:r>
              <a:rPr lang="en-US" sz="1800" b="1" i="1" dirty="0">
                <a:ea typeface="ＭＳ Ｐゴシック" charset="0"/>
              </a:rPr>
              <a:t> di </a:t>
            </a:r>
            <a:r>
              <a:rPr lang="en-US" sz="1800" b="1" i="1" dirty="0" err="1">
                <a:ea typeface="ＭＳ Ｐゴシック" charset="0"/>
              </a:rPr>
              <a:t>elettroni</a:t>
            </a:r>
            <a:r>
              <a:rPr lang="en-US" sz="1800" dirty="0">
                <a:ea typeface="ＭＳ Ｐゴシック" charset="0"/>
              </a:rPr>
              <a:t> </a:t>
            </a:r>
            <a:r>
              <a:rPr lang="en-US" sz="1800" dirty="0" err="1">
                <a:ea typeface="ＭＳ Ｐゴシック" charset="0"/>
              </a:rPr>
              <a:t>disponibile</a:t>
            </a:r>
            <a:r>
              <a:rPr lang="en-US" sz="1800" dirty="0">
                <a:ea typeface="ＭＳ Ｐゴシック" charset="0"/>
              </a:rPr>
              <a:t> a </a:t>
            </a:r>
            <a:r>
              <a:rPr lang="en-US" sz="1800" dirty="0" err="1">
                <a:ea typeface="ＭＳ Ｐゴシック" charset="0"/>
              </a:rPr>
              <a:t>legare</a:t>
            </a:r>
            <a:r>
              <a:rPr lang="en-US" sz="1800" dirty="0">
                <a:ea typeface="ＭＳ Ｐゴシック" charset="0"/>
              </a:rPr>
              <a:t> H</a:t>
            </a:r>
            <a:r>
              <a:rPr lang="en-US" sz="1800" baseline="30000" dirty="0">
                <a:ea typeface="ＭＳ Ｐゴシック" charset="0"/>
              </a:rPr>
              <a:t>+</a:t>
            </a:r>
            <a:endParaRPr lang="en-US" sz="1800" dirty="0">
              <a:ea typeface="ＭＳ Ｐゴシック" charset="0"/>
            </a:endParaRPr>
          </a:p>
          <a:p>
            <a:pPr marL="342900" indent="-342900" eaLnBrk="0" hangingPunct="0">
              <a:spcBef>
                <a:spcPct val="50000"/>
              </a:spcBef>
              <a:buSzPct val="200000"/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Una </a:t>
            </a:r>
            <a:r>
              <a:rPr lang="en-US" sz="2000" dirty="0" err="1"/>
              <a:t>reazione</a:t>
            </a:r>
            <a:r>
              <a:rPr lang="en-US" sz="2000" dirty="0"/>
              <a:t> </a:t>
            </a:r>
            <a:r>
              <a:rPr lang="en-US" sz="2000" dirty="0" err="1"/>
              <a:t>acido</a:t>
            </a:r>
            <a:r>
              <a:rPr lang="en-US" sz="2000" dirty="0"/>
              <a:t>-base è un </a:t>
            </a:r>
            <a:r>
              <a:rPr lang="en-US" sz="2000" b="1" i="1" dirty="0" err="1"/>
              <a:t>processo</a:t>
            </a:r>
            <a:r>
              <a:rPr lang="en-US" sz="2000" b="1" i="1" dirty="0"/>
              <a:t> di </a:t>
            </a:r>
            <a:r>
              <a:rPr lang="en-US" sz="2000" b="1" i="1" dirty="0" err="1"/>
              <a:t>trasferimento</a:t>
            </a:r>
            <a:r>
              <a:rPr lang="en-US" sz="2000" b="1" i="1" dirty="0"/>
              <a:t> </a:t>
            </a:r>
            <a:r>
              <a:rPr lang="en-US" sz="2000" b="1" i="1" dirty="0" err="1"/>
              <a:t>protonico</a:t>
            </a:r>
            <a:r>
              <a:rPr lang="en-US" sz="2000" dirty="0"/>
              <a:t>.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35344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137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981200"/>
            <a:ext cx="2924175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313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1219200"/>
            <a:ext cx="2438400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598170" y="528935"/>
            <a:ext cx="8301990" cy="46166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i="1" dirty="0">
                <a:solidFill>
                  <a:schemeClr val="tx1"/>
                </a:solidFill>
              </a:rPr>
              <a:t>Lo </a:t>
            </a:r>
            <a:r>
              <a:rPr lang="en-US" i="1" dirty="0" err="1">
                <a:solidFill>
                  <a:schemeClr val="tx1"/>
                </a:solidFill>
              </a:rPr>
              <a:t>ione</a:t>
            </a:r>
            <a:r>
              <a:rPr lang="en-US" i="1" dirty="0">
                <a:solidFill>
                  <a:schemeClr val="tx1"/>
                </a:solidFill>
              </a:rPr>
              <a:t> Mg</a:t>
            </a:r>
            <a:r>
              <a:rPr lang="en-US" i="1" baseline="30000" dirty="0">
                <a:solidFill>
                  <a:schemeClr val="tx1"/>
                </a:solidFill>
              </a:rPr>
              <a:t>2+</a:t>
            </a:r>
            <a:r>
              <a:rPr lang="en-US" i="1" dirty="0">
                <a:solidFill>
                  <a:schemeClr val="tx1"/>
                </a:solidFill>
              </a:rPr>
              <a:t> come </a:t>
            </a:r>
            <a:r>
              <a:rPr lang="en-US" i="1" dirty="0" err="1">
                <a:solidFill>
                  <a:schemeClr val="tx1"/>
                </a:solidFill>
              </a:rPr>
              <a:t>acido</a:t>
            </a:r>
            <a:r>
              <a:rPr lang="en-US" i="1" dirty="0">
                <a:solidFill>
                  <a:schemeClr val="tx1"/>
                </a:solidFill>
              </a:rPr>
              <a:t> di Lewis </a:t>
            </a:r>
            <a:r>
              <a:rPr lang="en-US" i="1" dirty="0" err="1">
                <a:solidFill>
                  <a:schemeClr val="tx1"/>
                </a:solidFill>
              </a:rPr>
              <a:t>nella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clorofilla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8" name="Curved Right Arrow 7"/>
          <p:cNvSpPr/>
          <p:nvPr/>
        </p:nvSpPr>
        <p:spPr>
          <a:xfrm rot="16599039" flipH="1">
            <a:off x="3671662" y="490286"/>
            <a:ext cx="621806" cy="3036752"/>
          </a:xfrm>
          <a:prstGeom prst="curvedRightArrow">
            <a:avLst/>
          </a:prstGeom>
          <a:gradFill flip="none" rotWithShape="1">
            <a:gsLst>
              <a:gs pos="20000">
                <a:srgbClr val="00CC99"/>
              </a:gs>
              <a:gs pos="35000">
                <a:srgbClr val="00CC99">
                  <a:alpha val="33000"/>
                </a:srgbClr>
              </a:gs>
              <a:gs pos="57000">
                <a:srgbClr val="00CC99">
                  <a:alpha val="33000"/>
                </a:srgbClr>
              </a:gs>
              <a:gs pos="52000">
                <a:srgbClr val="00CC99">
                  <a:alpha val="33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 w="0">
            <a:noFill/>
          </a:ln>
        </p:spPr>
        <p:txBody>
          <a:bodyPr anchor="ctr"/>
          <a:lstStyle/>
          <a:p>
            <a:pPr algn="ctr" eaLnBrk="0" hangingPunct="0">
              <a:spcBef>
                <a:spcPct val="50000"/>
              </a:spcBef>
              <a:defRPr/>
            </a:pPr>
            <a:endParaRPr lang="en-US" dirty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5" name="Text Box 13"/>
          <p:cNvSpPr txBox="1">
            <a:spLocks noChangeArrowheads="1"/>
          </p:cNvSpPr>
          <p:nvPr/>
        </p:nvSpPr>
        <p:spPr bwMode="auto">
          <a:xfrm>
            <a:off x="1390491" y="309542"/>
            <a:ext cx="5680869" cy="800219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>
              <a:spcBef>
                <a:spcPct val="10000"/>
              </a:spcBef>
              <a:defRPr/>
            </a:pPr>
            <a:r>
              <a:rPr lang="en-US" i="1" dirty="0" err="1">
                <a:solidFill>
                  <a:schemeClr val="tx1"/>
                </a:solidFill>
              </a:rPr>
              <a:t>Reazioni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acido</a:t>
            </a:r>
            <a:r>
              <a:rPr lang="en-US" i="1" dirty="0">
                <a:solidFill>
                  <a:schemeClr val="tx1"/>
                </a:solidFill>
              </a:rPr>
              <a:t>-base di </a:t>
            </a:r>
            <a:r>
              <a:rPr lang="en-US" i="1" dirty="0" err="1">
                <a:solidFill>
                  <a:schemeClr val="tx1"/>
                </a:solidFill>
              </a:rPr>
              <a:t>Brønsted</a:t>
            </a:r>
            <a:r>
              <a:rPr lang="en-US" i="1" dirty="0">
                <a:solidFill>
                  <a:schemeClr val="tx1"/>
                </a:solidFill>
              </a:rPr>
              <a:t>-Lowry</a:t>
            </a:r>
          </a:p>
          <a:p>
            <a:pPr algn="ctr" eaLnBrk="0" hangingPunct="0">
              <a:spcBef>
                <a:spcPct val="10000"/>
              </a:spcBef>
              <a:defRPr/>
            </a:pPr>
            <a:r>
              <a:rPr lang="en-US" sz="2000" i="1" dirty="0" err="1">
                <a:solidFill>
                  <a:schemeClr val="tx1"/>
                </a:solidFill>
              </a:rPr>
              <a:t>acidi</a:t>
            </a:r>
            <a:r>
              <a:rPr lang="en-US" sz="2000" i="1" dirty="0">
                <a:solidFill>
                  <a:schemeClr val="tx1"/>
                </a:solidFill>
              </a:rPr>
              <a:t> e </a:t>
            </a:r>
            <a:r>
              <a:rPr lang="en-US" sz="2000" i="1" dirty="0" err="1">
                <a:solidFill>
                  <a:schemeClr val="tx1"/>
                </a:solidFill>
              </a:rPr>
              <a:t>basi</a:t>
            </a:r>
            <a:r>
              <a:rPr lang="en-US" sz="2000" i="1" dirty="0">
                <a:solidFill>
                  <a:schemeClr val="tx1"/>
                </a:solidFill>
              </a:rPr>
              <a:t> in </a:t>
            </a:r>
            <a:r>
              <a:rPr lang="en-US" sz="2000" i="1" dirty="0" err="1">
                <a:solidFill>
                  <a:schemeClr val="tx1"/>
                </a:solidFill>
              </a:rPr>
              <a:t>acqua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83B4A7AB-9F14-4412-B7F8-300886676186}"/>
              </a:ext>
            </a:extLst>
          </p:cNvPr>
          <p:cNvSpPr/>
          <p:nvPr/>
        </p:nvSpPr>
        <p:spPr bwMode="auto">
          <a:xfrm>
            <a:off x="264160" y="1109761"/>
            <a:ext cx="360521" cy="1949351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B2E7CF37-2D6A-48A7-89B6-E9FE73E67AC5}"/>
              </a:ext>
            </a:extLst>
          </p:cNvPr>
          <p:cNvGrpSpPr/>
          <p:nvPr/>
        </p:nvGrpSpPr>
        <p:grpSpPr>
          <a:xfrm>
            <a:off x="416560" y="1189987"/>
            <a:ext cx="8280000" cy="2520000"/>
            <a:chOff x="264160" y="1189987"/>
            <a:chExt cx="8280000" cy="2520000"/>
          </a:xfrm>
        </p:grpSpPr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9A3AA444-6B33-418F-A0AC-3B9250F8C85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56594" y="1432955"/>
              <a:ext cx="7920000" cy="2112817"/>
              <a:chOff x="184150" y="1186820"/>
              <a:chExt cx="7788275" cy="2074401"/>
            </a:xfrm>
          </p:grpSpPr>
          <p:grpSp>
            <p:nvGrpSpPr>
              <p:cNvPr id="3" name="Group 17"/>
              <p:cNvGrpSpPr>
                <a:grpSpLocks/>
              </p:cNvGrpSpPr>
              <p:nvPr/>
            </p:nvGrpSpPr>
            <p:grpSpPr bwMode="auto">
              <a:xfrm>
                <a:off x="685800" y="1414463"/>
                <a:ext cx="7286625" cy="1633537"/>
                <a:chOff x="685800" y="1414463"/>
                <a:chExt cx="7286625" cy="1633537"/>
              </a:xfrm>
            </p:grpSpPr>
            <p:pic>
              <p:nvPicPr>
                <p:cNvPr id="590862" name="Picture 47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685800" y="1414463"/>
                  <a:ext cx="7286625" cy="16335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90863" name="Line 18"/>
                <p:cNvSpPr>
                  <a:spLocks noChangeShapeType="1"/>
                </p:cNvSpPr>
                <p:nvPr/>
              </p:nvSpPr>
              <p:spPr bwMode="auto">
                <a:xfrm>
                  <a:off x="4267200" y="2133600"/>
                  <a:ext cx="68580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14351" name="Text Box 15"/>
              <p:cNvSpPr txBox="1">
                <a:spLocks noChangeArrowheads="1"/>
              </p:cNvSpPr>
              <p:nvPr/>
            </p:nvSpPr>
            <p:spPr bwMode="auto">
              <a:xfrm>
                <a:off x="184150" y="2891333"/>
                <a:ext cx="2555875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800" dirty="0">
                    <a:solidFill>
                      <a:srgbClr val="FF0000"/>
                    </a:solidFill>
                  </a:rPr>
                  <a:t>(</a:t>
                </a:r>
                <a:r>
                  <a:rPr lang="en-US" sz="1800" dirty="0" err="1">
                    <a:solidFill>
                      <a:srgbClr val="FF0000"/>
                    </a:solidFill>
                  </a:rPr>
                  <a:t>acido</a:t>
                </a:r>
                <a:r>
                  <a:rPr lang="en-US" sz="1800" dirty="0">
                    <a:solidFill>
                      <a:srgbClr val="FF0000"/>
                    </a:solidFill>
                  </a:rPr>
                  <a:t>, </a:t>
                </a:r>
                <a:r>
                  <a:rPr lang="en-US" sz="1800" dirty="0" err="1">
                    <a:solidFill>
                      <a:srgbClr val="FF0000"/>
                    </a:solidFill>
                  </a:rPr>
                  <a:t>donatore</a:t>
                </a:r>
                <a:r>
                  <a:rPr lang="en-US" sz="1800" dirty="0">
                    <a:solidFill>
                      <a:srgbClr val="FF0000"/>
                    </a:solidFill>
                  </a:rPr>
                  <a:t> di H</a:t>
                </a:r>
                <a:r>
                  <a:rPr lang="en-US" sz="1800" baseline="30000" dirty="0">
                    <a:solidFill>
                      <a:srgbClr val="FF0000"/>
                    </a:solidFill>
                  </a:rPr>
                  <a:t>+</a:t>
                </a:r>
                <a:r>
                  <a:rPr lang="en-US" sz="1800" dirty="0">
                    <a:solidFill>
                      <a:srgbClr val="FF0000"/>
                    </a:solidFill>
                  </a:rPr>
                  <a:t>)</a:t>
                </a:r>
              </a:p>
            </p:txBody>
          </p:sp>
          <p:sp>
            <p:nvSpPr>
              <p:cNvPr id="14353" name="Text Box 17"/>
              <p:cNvSpPr txBox="1">
                <a:spLocks noChangeArrowheads="1"/>
              </p:cNvSpPr>
              <p:nvPr/>
            </p:nvSpPr>
            <p:spPr bwMode="auto">
              <a:xfrm>
                <a:off x="2299335" y="1186820"/>
                <a:ext cx="2635250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Ins="0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800" dirty="0">
                    <a:solidFill>
                      <a:srgbClr val="0033CC"/>
                    </a:solidFill>
                  </a:rPr>
                  <a:t>(base, </a:t>
                </a:r>
                <a:r>
                  <a:rPr lang="en-US" sz="1800" dirty="0" err="1">
                    <a:solidFill>
                      <a:srgbClr val="0033CC"/>
                    </a:solidFill>
                  </a:rPr>
                  <a:t>accettore</a:t>
                </a:r>
                <a:r>
                  <a:rPr lang="en-US" sz="1800" dirty="0">
                    <a:solidFill>
                      <a:srgbClr val="0033CC"/>
                    </a:solidFill>
                  </a:rPr>
                  <a:t> di H</a:t>
                </a:r>
                <a:r>
                  <a:rPr lang="en-US" sz="1800" baseline="30000" dirty="0">
                    <a:solidFill>
                      <a:srgbClr val="0033CC"/>
                    </a:solidFill>
                  </a:rPr>
                  <a:t>+</a:t>
                </a:r>
                <a:r>
                  <a:rPr lang="en-US" sz="1800" dirty="0">
                    <a:solidFill>
                      <a:srgbClr val="0033CC"/>
                    </a:solidFill>
                  </a:rPr>
                  <a:t>)</a:t>
                </a:r>
              </a:p>
            </p:txBody>
          </p:sp>
          <p:pic>
            <p:nvPicPr>
              <p:cNvPr id="19" name="Picture 39">
                <a:extLst>
                  <a:ext uri="{FF2B5EF4-FFF2-40B4-BE49-F238E27FC236}">
                    <a16:creationId xmlns:a16="http://schemas.microsoft.com/office/drawing/2014/main" id="{1ECEEF68-5697-4886-8006-039F9E6F28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 flipH="1">
                <a:off x="1754345" y="1741892"/>
                <a:ext cx="836455" cy="456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3BB30904-1FF6-46A9-8ACC-EA34F4E3E708}"/>
                </a:ext>
              </a:extLst>
            </p:cNvPr>
            <p:cNvSpPr/>
            <p:nvPr/>
          </p:nvSpPr>
          <p:spPr bwMode="auto">
            <a:xfrm>
              <a:off x="264160" y="1189987"/>
              <a:ext cx="8280000" cy="2520000"/>
            </a:xfrm>
            <a:prstGeom prst="rect">
              <a:avLst/>
            </a:prstGeom>
            <a:noFill/>
            <a:ln w="412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BB5A960B-C791-476C-A3C3-5DBB8C141573}"/>
              </a:ext>
            </a:extLst>
          </p:cNvPr>
          <p:cNvGrpSpPr/>
          <p:nvPr/>
        </p:nvGrpSpPr>
        <p:grpSpPr>
          <a:xfrm>
            <a:off x="416560" y="3924522"/>
            <a:ext cx="8280000" cy="2520000"/>
            <a:chOff x="356594" y="3934916"/>
            <a:chExt cx="8280000" cy="2520000"/>
          </a:xfrm>
        </p:grpSpPr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2FCC1B52-7AB8-41B0-A99F-92178F05482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44160" y="4170505"/>
              <a:ext cx="7920000" cy="2125608"/>
              <a:chOff x="307975" y="4049552"/>
              <a:chExt cx="8316912" cy="2231890"/>
            </a:xfrm>
          </p:grpSpPr>
          <p:grpSp>
            <p:nvGrpSpPr>
              <p:cNvPr id="2" name="Group 18"/>
              <p:cNvGrpSpPr>
                <a:grpSpLocks/>
              </p:cNvGrpSpPr>
              <p:nvPr/>
            </p:nvGrpSpPr>
            <p:grpSpPr bwMode="auto">
              <a:xfrm>
                <a:off x="519112" y="4173538"/>
                <a:ext cx="8105775" cy="1987550"/>
                <a:chOff x="533400" y="4038600"/>
                <a:chExt cx="8105775" cy="1987550"/>
              </a:xfrm>
            </p:grpSpPr>
            <p:pic>
              <p:nvPicPr>
                <p:cNvPr id="590864" name="Picture 48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533400" y="4038600"/>
                  <a:ext cx="8105775" cy="19875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90865" name="Line 34"/>
                <p:cNvSpPr>
                  <a:spLocks noChangeShapeType="1"/>
                </p:cNvSpPr>
                <p:nvPr/>
              </p:nvSpPr>
              <p:spPr bwMode="auto">
                <a:xfrm>
                  <a:off x="4419600" y="4724400"/>
                  <a:ext cx="68580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14368" name="Text Box 32"/>
              <p:cNvSpPr txBox="1">
                <a:spLocks noChangeArrowheads="1"/>
              </p:cNvSpPr>
              <p:nvPr/>
            </p:nvSpPr>
            <p:spPr bwMode="auto">
              <a:xfrm>
                <a:off x="307975" y="4049552"/>
                <a:ext cx="2590800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Ins="0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800" dirty="0">
                    <a:solidFill>
                      <a:srgbClr val="0033CC"/>
                    </a:solidFill>
                  </a:rPr>
                  <a:t>(base, </a:t>
                </a:r>
                <a:r>
                  <a:rPr lang="en-US" sz="1800" dirty="0" err="1">
                    <a:solidFill>
                      <a:srgbClr val="0033CC"/>
                    </a:solidFill>
                  </a:rPr>
                  <a:t>accettore</a:t>
                </a:r>
                <a:r>
                  <a:rPr lang="en-US" sz="1800" dirty="0">
                    <a:solidFill>
                      <a:srgbClr val="0033CC"/>
                    </a:solidFill>
                  </a:rPr>
                  <a:t> di H</a:t>
                </a:r>
                <a:r>
                  <a:rPr lang="en-US" sz="1800" baseline="30000" dirty="0">
                    <a:solidFill>
                      <a:srgbClr val="0033CC"/>
                    </a:solidFill>
                  </a:rPr>
                  <a:t>+</a:t>
                </a:r>
                <a:r>
                  <a:rPr lang="en-US" sz="1800" dirty="0">
                    <a:solidFill>
                      <a:srgbClr val="0033CC"/>
                    </a:solidFill>
                  </a:rPr>
                  <a:t>)</a:t>
                </a:r>
              </a:p>
            </p:txBody>
          </p:sp>
          <p:sp>
            <p:nvSpPr>
              <p:cNvPr id="14369" name="Text Box 33"/>
              <p:cNvSpPr txBox="1">
                <a:spLocks noChangeArrowheads="1"/>
              </p:cNvSpPr>
              <p:nvPr/>
            </p:nvSpPr>
            <p:spPr bwMode="auto">
              <a:xfrm>
                <a:off x="2151062" y="5911554"/>
                <a:ext cx="2597150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Ins="0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800" dirty="0">
                    <a:solidFill>
                      <a:srgbClr val="FF0000"/>
                    </a:solidFill>
                  </a:rPr>
                  <a:t>(</a:t>
                </a:r>
                <a:r>
                  <a:rPr lang="en-US" sz="1800" dirty="0" err="1">
                    <a:solidFill>
                      <a:srgbClr val="FF0000"/>
                    </a:solidFill>
                  </a:rPr>
                  <a:t>acido</a:t>
                </a:r>
                <a:r>
                  <a:rPr lang="en-US" sz="1800" dirty="0">
                    <a:solidFill>
                      <a:srgbClr val="FF0000"/>
                    </a:solidFill>
                  </a:rPr>
                  <a:t>, </a:t>
                </a:r>
                <a:r>
                  <a:rPr lang="en-US" sz="1800" dirty="0" err="1">
                    <a:solidFill>
                      <a:srgbClr val="FF0000"/>
                    </a:solidFill>
                  </a:rPr>
                  <a:t>donatore</a:t>
                </a:r>
                <a:r>
                  <a:rPr lang="en-US" sz="1800" dirty="0">
                    <a:solidFill>
                      <a:srgbClr val="FF0000"/>
                    </a:solidFill>
                  </a:rPr>
                  <a:t> di H</a:t>
                </a:r>
                <a:r>
                  <a:rPr lang="en-US" sz="1800" baseline="30000" dirty="0">
                    <a:solidFill>
                      <a:srgbClr val="FF0000"/>
                    </a:solidFill>
                  </a:rPr>
                  <a:t>+</a:t>
                </a:r>
                <a:r>
                  <a:rPr lang="en-US" sz="1800" dirty="0">
                    <a:solidFill>
                      <a:srgbClr val="FF0000"/>
                    </a:solidFill>
                  </a:rPr>
                  <a:t>)</a:t>
                </a:r>
              </a:p>
            </p:txBody>
          </p:sp>
          <p:pic>
            <p:nvPicPr>
              <p:cNvPr id="590858" name="Picture 39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1825" y="4539794"/>
                <a:ext cx="838200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F945B074-0647-424A-B8D6-F6A838168AE0}"/>
                </a:ext>
              </a:extLst>
            </p:cNvPr>
            <p:cNvSpPr/>
            <p:nvPr/>
          </p:nvSpPr>
          <p:spPr bwMode="auto">
            <a:xfrm>
              <a:off x="356594" y="3934916"/>
              <a:ext cx="8280000" cy="2520000"/>
            </a:xfrm>
            <a:prstGeom prst="rect">
              <a:avLst/>
            </a:prstGeom>
            <a:noFill/>
            <a:ln w="412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074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2"/>
          <p:cNvSpPr txBox="1">
            <a:spLocks noChangeArrowheads="1"/>
          </p:cNvSpPr>
          <p:nvPr/>
        </p:nvSpPr>
        <p:spPr bwMode="auto">
          <a:xfrm>
            <a:off x="1896666" y="368989"/>
            <a:ext cx="4591050" cy="46196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i="1" dirty="0" err="1">
                <a:solidFill>
                  <a:schemeClr val="tx1"/>
                </a:solidFill>
              </a:rPr>
              <a:t>Coppie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coniugate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acido</a:t>
            </a:r>
            <a:r>
              <a:rPr lang="en-US" i="1" dirty="0">
                <a:solidFill>
                  <a:schemeClr val="tx1"/>
                </a:solidFill>
              </a:rPr>
              <a:t>-base</a:t>
            </a:r>
            <a:endParaRPr lang="en-US" i="1" baseline="-25000" dirty="0">
              <a:solidFill>
                <a:schemeClr val="tx1"/>
              </a:solidFill>
            </a:endParaRPr>
          </a:p>
        </p:txBody>
      </p:sp>
      <p:grpSp>
        <p:nvGrpSpPr>
          <p:cNvPr id="477217" name="Group 4"/>
          <p:cNvGrpSpPr>
            <a:grpSpLocks/>
          </p:cNvGrpSpPr>
          <p:nvPr/>
        </p:nvGrpSpPr>
        <p:grpSpPr bwMode="auto">
          <a:xfrm>
            <a:off x="2121486" y="2357375"/>
            <a:ext cx="5008563" cy="523875"/>
            <a:chOff x="2286000" y="1676400"/>
            <a:chExt cx="5008102" cy="523220"/>
          </a:xfrm>
        </p:grpSpPr>
        <p:sp>
          <p:nvSpPr>
            <p:cNvPr id="477247" name="TextBox 2"/>
            <p:cNvSpPr txBox="1">
              <a:spLocks noChangeArrowheads="1"/>
            </p:cNvSpPr>
            <p:nvPr/>
          </p:nvSpPr>
          <p:spPr bwMode="auto">
            <a:xfrm>
              <a:off x="2286000" y="1676400"/>
              <a:ext cx="500810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dirty="0">
                  <a:solidFill>
                    <a:srgbClr val="FF0000"/>
                  </a:solidFill>
                </a:rPr>
                <a:t>H</a:t>
              </a:r>
              <a:r>
                <a:rPr lang="en-US" sz="2800" baseline="-25000" dirty="0">
                  <a:solidFill>
                    <a:srgbClr val="FF0000"/>
                  </a:solidFill>
                </a:rPr>
                <a:t>2</a:t>
              </a:r>
              <a:r>
                <a:rPr lang="en-US" sz="2800" dirty="0">
                  <a:solidFill>
                    <a:srgbClr val="FF0000"/>
                  </a:solidFill>
                </a:rPr>
                <a:t>S</a:t>
              </a:r>
              <a:r>
                <a:rPr lang="en-US" sz="2800" dirty="0"/>
                <a:t>  + </a:t>
              </a:r>
              <a:r>
                <a:rPr lang="en-US" sz="2800" dirty="0">
                  <a:solidFill>
                    <a:srgbClr val="0066FF"/>
                  </a:solidFill>
                </a:rPr>
                <a:t>NH</a:t>
              </a:r>
              <a:r>
                <a:rPr lang="en-US" sz="2800" baseline="-25000" dirty="0">
                  <a:solidFill>
                    <a:srgbClr val="0066FF"/>
                  </a:solidFill>
                </a:rPr>
                <a:t>3</a:t>
              </a:r>
              <a:r>
                <a:rPr lang="en-US" sz="2800" baseline="-25000" dirty="0"/>
                <a:t>             </a:t>
              </a:r>
              <a:r>
                <a:rPr lang="en-US" sz="2800" dirty="0"/>
                <a:t>  </a:t>
              </a:r>
              <a:r>
                <a:rPr lang="en-US" sz="2800" dirty="0">
                  <a:solidFill>
                    <a:srgbClr val="0066FF"/>
                  </a:solidFill>
                </a:rPr>
                <a:t>HS</a:t>
              </a:r>
              <a:r>
                <a:rPr lang="en-US" sz="2800" baseline="30000" dirty="0">
                  <a:solidFill>
                    <a:srgbClr val="0066FF"/>
                  </a:solidFill>
                </a:rPr>
                <a:t>-</a:t>
              </a:r>
              <a:r>
                <a:rPr lang="en-US" sz="2800" dirty="0"/>
                <a:t> + </a:t>
              </a:r>
              <a:r>
                <a:rPr lang="en-US" sz="2800" dirty="0">
                  <a:solidFill>
                    <a:srgbClr val="FF0000"/>
                  </a:solidFill>
                </a:rPr>
                <a:t>NH</a:t>
              </a:r>
              <a:r>
                <a:rPr lang="en-US" sz="2800" baseline="-25000" dirty="0">
                  <a:solidFill>
                    <a:srgbClr val="FF0000"/>
                  </a:solidFill>
                </a:rPr>
                <a:t>4</a:t>
              </a:r>
              <a:r>
                <a:rPr lang="en-US" sz="2800" baseline="30000" dirty="0">
                  <a:solidFill>
                    <a:srgbClr val="FF0000"/>
                  </a:solidFill>
                </a:rPr>
                <a:t>+</a:t>
              </a:r>
              <a:r>
                <a:rPr lang="en-US" sz="2800" dirty="0"/>
                <a:t>  </a:t>
              </a:r>
            </a:p>
          </p:txBody>
        </p:sp>
        <p:graphicFrame>
          <p:nvGraphicFramePr>
            <p:cNvPr id="477214" name="Object 30"/>
            <p:cNvGraphicFramePr>
              <a:graphicFrameLocks noChangeAspect="1"/>
            </p:cNvGraphicFramePr>
            <p:nvPr/>
          </p:nvGraphicFramePr>
          <p:xfrm>
            <a:off x="4344402" y="1834697"/>
            <a:ext cx="608598" cy="2989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2" imgW="358088" imgH="181224" progId="">
                    <p:embed/>
                  </p:oleObj>
                </mc:Choice>
                <mc:Fallback>
                  <p:oleObj r:id="rId2" imgW="358088" imgH="181224" progId="">
                    <p:embed/>
                    <p:pic>
                      <p:nvPicPr>
                        <p:cNvPr id="477214" name="Object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44402" y="1834697"/>
                          <a:ext cx="608598" cy="29890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2474CD46-81FF-477B-8F5C-692805643292}"/>
              </a:ext>
            </a:extLst>
          </p:cNvPr>
          <p:cNvGrpSpPr/>
          <p:nvPr/>
        </p:nvGrpSpPr>
        <p:grpSpPr>
          <a:xfrm>
            <a:off x="3374144" y="1571882"/>
            <a:ext cx="2798579" cy="866518"/>
            <a:chOff x="3374144" y="1571882"/>
            <a:chExt cx="2798579" cy="866518"/>
          </a:xfrm>
        </p:grpSpPr>
        <p:grpSp>
          <p:nvGrpSpPr>
            <p:cNvPr id="477242" name="Group 62"/>
            <p:cNvGrpSpPr>
              <a:grpSpLocks/>
            </p:cNvGrpSpPr>
            <p:nvPr/>
          </p:nvGrpSpPr>
          <p:grpSpPr bwMode="auto">
            <a:xfrm>
              <a:off x="3421820" y="2092892"/>
              <a:ext cx="2750903" cy="345508"/>
              <a:chOff x="3421746" y="1905000"/>
              <a:chExt cx="2750454" cy="345508"/>
            </a:xfrm>
          </p:grpSpPr>
          <p:cxnSp>
            <p:nvCxnSpPr>
              <p:cNvPr id="477244" name="Straight Connector 22"/>
              <p:cNvCxnSpPr>
                <a:cxnSpLocks noChangeShapeType="1"/>
              </p:cNvCxnSpPr>
              <p:nvPr/>
            </p:nvCxnSpPr>
            <p:spPr bwMode="auto">
              <a:xfrm flipV="1">
                <a:off x="3429000" y="1905000"/>
                <a:ext cx="2743200" cy="0"/>
              </a:xfrm>
              <a:prstGeom prst="line">
                <a:avLst/>
              </a:prstGeom>
              <a:noFill/>
              <a:ln w="50800" cap="rnd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477245" name="Straight Connector 21"/>
              <p:cNvCxnSpPr>
                <a:cxnSpLocks noChangeShapeType="1"/>
              </p:cNvCxnSpPr>
              <p:nvPr/>
            </p:nvCxnSpPr>
            <p:spPr bwMode="auto">
              <a:xfrm rot="16200000" flipV="1">
                <a:off x="3283463" y="2064260"/>
                <a:ext cx="283823" cy="7257"/>
              </a:xfrm>
              <a:prstGeom prst="line">
                <a:avLst/>
              </a:prstGeom>
              <a:noFill/>
              <a:ln w="50800" cap="rnd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477246" name="Straight Arrow Connector 23"/>
              <p:cNvCxnSpPr>
                <a:cxnSpLocks noChangeShapeType="1"/>
              </p:cNvCxnSpPr>
              <p:nvPr/>
            </p:nvCxnSpPr>
            <p:spPr bwMode="auto">
              <a:xfrm rot="16200000" flipH="1">
                <a:off x="6012146" y="2090454"/>
                <a:ext cx="319314" cy="793"/>
              </a:xfrm>
              <a:prstGeom prst="straightConnector1">
                <a:avLst/>
              </a:prstGeom>
              <a:noFill/>
              <a:ln w="50800" cap="rnd" algn="ctr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sp>
          <p:nvSpPr>
            <p:cNvPr id="477243" name="TextBox 27"/>
            <p:cNvSpPr txBox="1">
              <a:spLocks noChangeArrowheads="1"/>
            </p:cNvSpPr>
            <p:nvPr/>
          </p:nvSpPr>
          <p:spPr bwMode="auto">
            <a:xfrm>
              <a:off x="3374144" y="1571882"/>
              <a:ext cx="217239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dirty="0"/>
                <a:t>NH</a:t>
              </a:r>
              <a:r>
                <a:rPr lang="en-US" sz="2000" baseline="-25000" dirty="0"/>
                <a:t>3</a:t>
              </a:r>
              <a:r>
                <a:rPr lang="en-US" sz="2000" dirty="0"/>
                <a:t> </a:t>
              </a:r>
              <a:r>
                <a:rPr lang="en-US" sz="2000" b="1" i="1" dirty="0" err="1"/>
                <a:t>accetta</a:t>
              </a:r>
              <a:r>
                <a:rPr lang="en-US" sz="2000" b="1" i="1" dirty="0"/>
                <a:t> </a:t>
              </a:r>
              <a:r>
                <a:rPr lang="en-US" sz="2000" dirty="0"/>
                <a:t>H</a:t>
              </a:r>
              <a:r>
                <a:rPr lang="en-US" sz="2000" baseline="30000" dirty="0"/>
                <a:t>+</a:t>
              </a:r>
              <a:r>
                <a:rPr lang="en-US" sz="2000" dirty="0"/>
                <a:t>  </a:t>
              </a:r>
            </a:p>
          </p:txBody>
        </p:sp>
      </p:grpSp>
      <p:sp>
        <p:nvSpPr>
          <p:cNvPr id="477219" name="TextBox 65"/>
          <p:cNvSpPr txBox="1">
            <a:spLocks noChangeArrowheads="1"/>
          </p:cNvSpPr>
          <p:nvPr/>
        </p:nvSpPr>
        <p:spPr bwMode="auto">
          <a:xfrm>
            <a:off x="508000" y="1219200"/>
            <a:ext cx="34591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/>
              <a:t>Nella </a:t>
            </a:r>
            <a:r>
              <a:rPr lang="en-US" sz="2000" dirty="0" err="1"/>
              <a:t>reazione</a:t>
            </a:r>
            <a:r>
              <a:rPr lang="en-US" sz="2000" dirty="0"/>
              <a:t> </a:t>
            </a:r>
            <a:r>
              <a:rPr lang="en-US" sz="2000" b="1" i="1" dirty="0" err="1"/>
              <a:t>diretta</a:t>
            </a:r>
            <a:r>
              <a:rPr lang="en-US" sz="2000" dirty="0"/>
              <a:t>:</a:t>
            </a:r>
          </a:p>
        </p:txBody>
      </p:sp>
      <p:grpSp>
        <p:nvGrpSpPr>
          <p:cNvPr id="477220" name="Group 110"/>
          <p:cNvGrpSpPr>
            <a:grpSpLocks/>
          </p:cNvGrpSpPr>
          <p:nvPr/>
        </p:nvGrpSpPr>
        <p:grpSpPr bwMode="auto">
          <a:xfrm>
            <a:off x="609600" y="3810000"/>
            <a:ext cx="6303963" cy="1743075"/>
            <a:chOff x="609600" y="3810000"/>
            <a:chExt cx="6303502" cy="1742420"/>
          </a:xfrm>
        </p:grpSpPr>
        <p:sp>
          <p:nvSpPr>
            <p:cNvPr id="477239" name="TextBox 66"/>
            <p:cNvSpPr txBox="1">
              <a:spLocks noChangeArrowheads="1"/>
            </p:cNvSpPr>
            <p:nvPr/>
          </p:nvSpPr>
          <p:spPr bwMode="auto">
            <a:xfrm>
              <a:off x="609600" y="3810000"/>
              <a:ext cx="2864677" cy="399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dirty="0"/>
                <a:t>Nella </a:t>
              </a:r>
              <a:r>
                <a:rPr lang="en-US" sz="2000" dirty="0" err="1"/>
                <a:t>reazione</a:t>
              </a:r>
              <a:r>
                <a:rPr lang="en-US" sz="2000" dirty="0"/>
                <a:t> </a:t>
              </a:r>
              <a:r>
                <a:rPr lang="en-US" sz="2000" b="1" i="1" dirty="0" err="1"/>
                <a:t>inversa</a:t>
              </a:r>
              <a:r>
                <a:rPr lang="en-US" sz="2000" dirty="0"/>
                <a:t>:</a:t>
              </a:r>
            </a:p>
          </p:txBody>
        </p:sp>
        <p:grpSp>
          <p:nvGrpSpPr>
            <p:cNvPr id="477240" name="Group 67"/>
            <p:cNvGrpSpPr>
              <a:grpSpLocks/>
            </p:cNvGrpSpPr>
            <p:nvPr/>
          </p:nvGrpSpPr>
          <p:grpSpPr bwMode="auto">
            <a:xfrm>
              <a:off x="1905000" y="5029200"/>
              <a:ext cx="5008102" cy="523220"/>
              <a:chOff x="2286000" y="1676400"/>
              <a:chExt cx="5008102" cy="523220"/>
            </a:xfrm>
          </p:grpSpPr>
          <p:sp>
            <p:nvSpPr>
              <p:cNvPr id="477241" name="TextBox 68"/>
              <p:cNvSpPr txBox="1">
                <a:spLocks noChangeArrowheads="1"/>
              </p:cNvSpPr>
              <p:nvPr/>
            </p:nvSpPr>
            <p:spPr bwMode="auto">
              <a:xfrm>
                <a:off x="2286000" y="1676400"/>
                <a:ext cx="5008102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dirty="0">
                    <a:solidFill>
                      <a:srgbClr val="FF0000"/>
                    </a:solidFill>
                  </a:rPr>
                  <a:t>H</a:t>
                </a:r>
                <a:r>
                  <a:rPr lang="en-US" sz="2800" baseline="-25000" dirty="0">
                    <a:solidFill>
                      <a:srgbClr val="FF0000"/>
                    </a:solidFill>
                  </a:rPr>
                  <a:t>2</a:t>
                </a:r>
                <a:r>
                  <a:rPr lang="en-US" sz="2800" dirty="0">
                    <a:solidFill>
                      <a:srgbClr val="FF0000"/>
                    </a:solidFill>
                  </a:rPr>
                  <a:t>S</a:t>
                </a:r>
                <a:r>
                  <a:rPr lang="en-US" sz="2800" dirty="0"/>
                  <a:t>  + </a:t>
                </a:r>
                <a:r>
                  <a:rPr lang="en-US" sz="2800" dirty="0">
                    <a:solidFill>
                      <a:srgbClr val="0066FF"/>
                    </a:solidFill>
                  </a:rPr>
                  <a:t>NH</a:t>
                </a:r>
                <a:r>
                  <a:rPr lang="en-US" sz="2800" baseline="-25000" dirty="0">
                    <a:solidFill>
                      <a:srgbClr val="0066FF"/>
                    </a:solidFill>
                  </a:rPr>
                  <a:t>3</a:t>
                </a:r>
                <a:r>
                  <a:rPr lang="en-US" sz="2800" baseline="-25000" dirty="0"/>
                  <a:t>             </a:t>
                </a:r>
                <a:r>
                  <a:rPr lang="en-US" sz="2800" dirty="0"/>
                  <a:t>  </a:t>
                </a:r>
                <a:r>
                  <a:rPr lang="en-US" sz="2800" dirty="0">
                    <a:solidFill>
                      <a:srgbClr val="0066FF"/>
                    </a:solidFill>
                  </a:rPr>
                  <a:t>HS</a:t>
                </a:r>
                <a:r>
                  <a:rPr lang="en-US" sz="2800" baseline="30000" dirty="0">
                    <a:solidFill>
                      <a:srgbClr val="0066FF"/>
                    </a:solidFill>
                  </a:rPr>
                  <a:t>-</a:t>
                </a:r>
                <a:r>
                  <a:rPr lang="en-US" sz="2800" dirty="0"/>
                  <a:t> + </a:t>
                </a:r>
                <a:r>
                  <a:rPr lang="en-US" sz="2800" dirty="0">
                    <a:solidFill>
                      <a:srgbClr val="FF0000"/>
                    </a:solidFill>
                  </a:rPr>
                  <a:t>NH</a:t>
                </a:r>
                <a:r>
                  <a:rPr lang="en-US" sz="2800" baseline="-25000" dirty="0">
                    <a:solidFill>
                      <a:srgbClr val="FF0000"/>
                    </a:solidFill>
                  </a:rPr>
                  <a:t>4</a:t>
                </a:r>
                <a:r>
                  <a:rPr lang="en-US" sz="2800" baseline="30000" dirty="0">
                    <a:solidFill>
                      <a:srgbClr val="FF0000"/>
                    </a:solidFill>
                  </a:rPr>
                  <a:t>+</a:t>
                </a:r>
                <a:r>
                  <a:rPr lang="en-US" sz="2800" dirty="0"/>
                  <a:t>  </a:t>
                </a:r>
              </a:p>
            </p:txBody>
          </p:sp>
          <p:graphicFrame>
            <p:nvGraphicFramePr>
              <p:cNvPr id="477215" name="Object 31"/>
              <p:cNvGraphicFramePr>
                <a:graphicFrameLocks noChangeAspect="1"/>
              </p:cNvGraphicFramePr>
              <p:nvPr/>
            </p:nvGraphicFramePr>
            <p:xfrm>
              <a:off x="4344402" y="1834697"/>
              <a:ext cx="608598" cy="29890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4" imgW="358088" imgH="181224" progId="">
                      <p:embed/>
                    </p:oleObj>
                  </mc:Choice>
                  <mc:Fallback>
                    <p:oleObj r:id="rId4" imgW="358088" imgH="181224" progId="">
                      <p:embed/>
                      <p:pic>
                        <p:nvPicPr>
                          <p:cNvPr id="477215" name="Object 3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344402" y="1834697"/>
                            <a:ext cx="608598" cy="29890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4" name="Gruppo 3">
            <a:extLst>
              <a:ext uri="{FF2B5EF4-FFF2-40B4-BE49-F238E27FC236}">
                <a16:creationId xmlns:a16="http://schemas.microsoft.com/office/drawing/2014/main" id="{07811E2C-D661-450D-AAAC-A7E50B2CB866}"/>
              </a:ext>
            </a:extLst>
          </p:cNvPr>
          <p:cNvGrpSpPr/>
          <p:nvPr/>
        </p:nvGrpSpPr>
        <p:grpSpPr>
          <a:xfrm>
            <a:off x="2287939" y="5486397"/>
            <a:ext cx="2901286" cy="895796"/>
            <a:chOff x="2287939" y="5486397"/>
            <a:chExt cx="2901286" cy="895796"/>
          </a:xfrm>
        </p:grpSpPr>
        <p:sp>
          <p:nvSpPr>
            <p:cNvPr id="477234" name="TextBox 70"/>
            <p:cNvSpPr txBox="1">
              <a:spLocks noChangeArrowheads="1"/>
            </p:cNvSpPr>
            <p:nvPr/>
          </p:nvSpPr>
          <p:spPr bwMode="auto">
            <a:xfrm>
              <a:off x="2287939" y="5982083"/>
              <a:ext cx="198002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dirty="0"/>
                <a:t>HS</a:t>
              </a:r>
              <a:r>
                <a:rPr lang="en-US" sz="2000" baseline="30000" dirty="0"/>
                <a:t>-</a:t>
              </a:r>
              <a:r>
                <a:rPr lang="en-US" sz="2000" dirty="0"/>
                <a:t> </a:t>
              </a:r>
              <a:r>
                <a:rPr lang="en-US" sz="2000" b="1" i="1" dirty="0" err="1"/>
                <a:t>accetta</a:t>
              </a:r>
              <a:r>
                <a:rPr lang="en-US" sz="2000" b="1" i="1" dirty="0"/>
                <a:t> </a:t>
              </a:r>
              <a:r>
                <a:rPr lang="en-US" sz="2000" dirty="0"/>
                <a:t>H</a:t>
              </a:r>
              <a:r>
                <a:rPr lang="en-US" sz="2000" baseline="30000" dirty="0"/>
                <a:t>+</a:t>
              </a:r>
              <a:r>
                <a:rPr lang="en-US" sz="2000" dirty="0"/>
                <a:t> </a:t>
              </a:r>
            </a:p>
          </p:txBody>
        </p:sp>
        <p:grpSp>
          <p:nvGrpSpPr>
            <p:cNvPr id="477235" name="Group 90"/>
            <p:cNvGrpSpPr>
              <a:grpSpLocks/>
            </p:cNvGrpSpPr>
            <p:nvPr/>
          </p:nvGrpSpPr>
          <p:grpSpPr bwMode="auto">
            <a:xfrm flipH="1" flipV="1">
              <a:off x="2438474" y="5486397"/>
              <a:ext cx="2750751" cy="381209"/>
              <a:chOff x="3421746" y="1905000"/>
              <a:chExt cx="2750454" cy="381001"/>
            </a:xfrm>
          </p:grpSpPr>
          <p:cxnSp>
            <p:nvCxnSpPr>
              <p:cNvPr id="477236" name="Straight Connector 91"/>
              <p:cNvCxnSpPr>
                <a:cxnSpLocks noChangeShapeType="1"/>
              </p:cNvCxnSpPr>
              <p:nvPr/>
            </p:nvCxnSpPr>
            <p:spPr bwMode="auto">
              <a:xfrm flipV="1">
                <a:off x="3429000" y="1905000"/>
                <a:ext cx="2743200" cy="0"/>
              </a:xfrm>
              <a:prstGeom prst="line">
                <a:avLst/>
              </a:prstGeom>
              <a:noFill/>
              <a:ln w="50800" cap="rnd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477237" name="Straight Connector 92"/>
              <p:cNvCxnSpPr>
                <a:cxnSpLocks noChangeShapeType="1"/>
              </p:cNvCxnSpPr>
              <p:nvPr/>
            </p:nvCxnSpPr>
            <p:spPr bwMode="auto">
              <a:xfrm rot="16200000" flipV="1">
                <a:off x="3283463" y="2064260"/>
                <a:ext cx="283823" cy="7257"/>
              </a:xfrm>
              <a:prstGeom prst="line">
                <a:avLst/>
              </a:prstGeom>
              <a:noFill/>
              <a:ln w="50800" cap="rnd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477238" name="Straight Arrow Connector 93"/>
              <p:cNvCxnSpPr>
                <a:cxnSpLocks noChangeShapeType="1"/>
              </p:cNvCxnSpPr>
              <p:nvPr/>
            </p:nvCxnSpPr>
            <p:spPr bwMode="auto">
              <a:xfrm rot="16200000" flipH="1">
                <a:off x="5994400" y="2108201"/>
                <a:ext cx="354806" cy="793"/>
              </a:xfrm>
              <a:prstGeom prst="straightConnector1">
                <a:avLst/>
              </a:prstGeom>
              <a:noFill/>
              <a:ln w="50800" cap="rnd" algn="ctr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8313794D-978E-4F4B-84BE-415668AADFE6}"/>
              </a:ext>
            </a:extLst>
          </p:cNvPr>
          <p:cNvGrpSpPr/>
          <p:nvPr/>
        </p:nvGrpSpPr>
        <p:grpSpPr>
          <a:xfrm>
            <a:off x="2600690" y="2819399"/>
            <a:ext cx="2809269" cy="797969"/>
            <a:chOff x="2600690" y="2819399"/>
            <a:chExt cx="2809269" cy="797969"/>
          </a:xfrm>
        </p:grpSpPr>
        <p:sp>
          <p:nvSpPr>
            <p:cNvPr id="477229" name="TextBox 5"/>
            <p:cNvSpPr txBox="1">
              <a:spLocks noChangeArrowheads="1"/>
            </p:cNvSpPr>
            <p:nvPr/>
          </p:nvSpPr>
          <p:spPr bwMode="auto">
            <a:xfrm>
              <a:off x="2600690" y="3217258"/>
              <a:ext cx="174759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dirty="0"/>
                <a:t>H</a:t>
              </a:r>
              <a:r>
                <a:rPr lang="en-US" sz="2000" baseline="-25000" dirty="0"/>
                <a:t>2</a:t>
              </a:r>
              <a:r>
                <a:rPr lang="en-US" sz="2000" dirty="0"/>
                <a:t>S </a:t>
              </a:r>
              <a:r>
                <a:rPr lang="en-US" sz="2000" b="1" i="1" dirty="0" err="1"/>
                <a:t>dona</a:t>
              </a:r>
              <a:r>
                <a:rPr lang="en-US" sz="2000" dirty="0"/>
                <a:t> H</a:t>
              </a:r>
              <a:r>
                <a:rPr lang="en-US" sz="2000" baseline="30000" dirty="0"/>
                <a:t>+</a:t>
              </a:r>
              <a:r>
                <a:rPr lang="en-US" sz="2000" dirty="0"/>
                <a:t> </a:t>
              </a:r>
            </a:p>
          </p:txBody>
        </p:sp>
        <p:grpSp>
          <p:nvGrpSpPr>
            <p:cNvPr id="477230" name="Group 94"/>
            <p:cNvGrpSpPr>
              <a:grpSpLocks/>
            </p:cNvGrpSpPr>
            <p:nvPr/>
          </p:nvGrpSpPr>
          <p:grpSpPr bwMode="auto">
            <a:xfrm flipV="1">
              <a:off x="2659698" y="2819399"/>
              <a:ext cx="2750261" cy="304967"/>
              <a:chOff x="3421746" y="1905000"/>
              <a:chExt cx="2750454" cy="304800"/>
            </a:xfrm>
          </p:grpSpPr>
          <p:cxnSp>
            <p:nvCxnSpPr>
              <p:cNvPr id="477231" name="Straight Connector 95"/>
              <p:cNvCxnSpPr>
                <a:cxnSpLocks noChangeShapeType="1"/>
              </p:cNvCxnSpPr>
              <p:nvPr/>
            </p:nvCxnSpPr>
            <p:spPr bwMode="auto">
              <a:xfrm flipV="1">
                <a:off x="3429000" y="1905000"/>
                <a:ext cx="2743200" cy="0"/>
              </a:xfrm>
              <a:prstGeom prst="line">
                <a:avLst/>
              </a:prstGeom>
              <a:noFill/>
              <a:ln w="50800" cap="rnd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477232" name="Straight Connector 96"/>
              <p:cNvCxnSpPr>
                <a:cxnSpLocks noChangeShapeType="1"/>
              </p:cNvCxnSpPr>
              <p:nvPr/>
            </p:nvCxnSpPr>
            <p:spPr bwMode="auto">
              <a:xfrm rot="16200000" flipV="1">
                <a:off x="3283463" y="2064260"/>
                <a:ext cx="283823" cy="7257"/>
              </a:xfrm>
              <a:prstGeom prst="line">
                <a:avLst/>
              </a:prstGeom>
              <a:noFill/>
              <a:ln w="50800" cap="rnd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477233" name="Straight Arrow Connector 97"/>
              <p:cNvCxnSpPr>
                <a:cxnSpLocks noChangeShapeType="1"/>
              </p:cNvCxnSpPr>
              <p:nvPr/>
            </p:nvCxnSpPr>
            <p:spPr bwMode="auto">
              <a:xfrm rot="16200000" flipH="1">
                <a:off x="6032500" y="2070100"/>
                <a:ext cx="278606" cy="793"/>
              </a:xfrm>
              <a:prstGeom prst="straightConnector1">
                <a:avLst/>
              </a:prstGeom>
              <a:noFill/>
              <a:ln w="50800" cap="rnd" algn="ctr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</p:grpSp>
      <p:sp>
        <p:nvSpPr>
          <p:cNvPr id="477224" name="TextBox 89"/>
          <p:cNvSpPr txBox="1">
            <a:spLocks noChangeArrowheads="1"/>
          </p:cNvSpPr>
          <p:nvPr/>
        </p:nvSpPr>
        <p:spPr bwMode="auto">
          <a:xfrm>
            <a:off x="3590386" y="4315548"/>
            <a:ext cx="19319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/>
              <a:t>NH</a:t>
            </a:r>
            <a:r>
              <a:rPr lang="en-US" sz="2000" baseline="-25000" dirty="0"/>
              <a:t>4</a:t>
            </a:r>
            <a:r>
              <a:rPr lang="en-US" sz="2000" baseline="30000" dirty="0"/>
              <a:t>+</a:t>
            </a:r>
            <a:r>
              <a:rPr lang="en-US" sz="2000" dirty="0"/>
              <a:t> </a:t>
            </a:r>
            <a:r>
              <a:rPr lang="en-US" sz="2000" b="1" i="1" dirty="0" err="1"/>
              <a:t>dona</a:t>
            </a:r>
            <a:r>
              <a:rPr lang="en-US" sz="2000" dirty="0"/>
              <a:t> H</a:t>
            </a:r>
            <a:r>
              <a:rPr lang="en-US" sz="2000" baseline="30000" dirty="0"/>
              <a:t>+</a:t>
            </a:r>
            <a:r>
              <a:rPr lang="en-US" sz="2000" dirty="0"/>
              <a:t> </a:t>
            </a:r>
          </a:p>
        </p:txBody>
      </p:sp>
      <p:grpSp>
        <p:nvGrpSpPr>
          <p:cNvPr id="477225" name="Group 98"/>
          <p:cNvGrpSpPr>
            <a:grpSpLocks/>
          </p:cNvGrpSpPr>
          <p:nvPr/>
        </p:nvGrpSpPr>
        <p:grpSpPr bwMode="auto">
          <a:xfrm flipH="1">
            <a:off x="3254072" y="4803929"/>
            <a:ext cx="2750647" cy="304908"/>
            <a:chOff x="3421746" y="1905000"/>
            <a:chExt cx="2750454" cy="304801"/>
          </a:xfrm>
        </p:grpSpPr>
        <p:cxnSp>
          <p:nvCxnSpPr>
            <p:cNvPr id="477226" name="Straight Connector 99"/>
            <p:cNvCxnSpPr>
              <a:cxnSpLocks noChangeShapeType="1"/>
            </p:cNvCxnSpPr>
            <p:nvPr/>
          </p:nvCxnSpPr>
          <p:spPr bwMode="auto">
            <a:xfrm flipV="1">
              <a:off x="3429000" y="1905000"/>
              <a:ext cx="2743200" cy="0"/>
            </a:xfrm>
            <a:prstGeom prst="line">
              <a:avLst/>
            </a:prstGeom>
            <a:noFill/>
            <a:ln w="50800" cap="rnd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77227" name="Straight Connector 100"/>
            <p:cNvCxnSpPr>
              <a:cxnSpLocks noChangeShapeType="1"/>
            </p:cNvCxnSpPr>
            <p:nvPr/>
          </p:nvCxnSpPr>
          <p:spPr bwMode="auto">
            <a:xfrm rot="16200000" flipV="1">
              <a:off x="3283463" y="2064260"/>
              <a:ext cx="283823" cy="7257"/>
            </a:xfrm>
            <a:prstGeom prst="line">
              <a:avLst/>
            </a:prstGeom>
            <a:noFill/>
            <a:ln w="50800" cap="rnd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77228" name="Straight Arrow Connector 101"/>
            <p:cNvCxnSpPr>
              <a:cxnSpLocks noChangeShapeType="1"/>
            </p:cNvCxnSpPr>
            <p:nvPr/>
          </p:nvCxnSpPr>
          <p:spPr bwMode="auto">
            <a:xfrm rot="16200000" flipH="1">
              <a:off x="6032500" y="2070101"/>
              <a:ext cx="278606" cy="793"/>
            </a:xfrm>
            <a:prstGeom prst="straightConnector1">
              <a:avLst/>
            </a:prstGeom>
            <a:noFill/>
            <a:ln w="50800" cap="rnd" algn="ctr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2182421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347&quot;/&gt;&lt;/object&gt;&lt;object type=&quot;3&quot; unique_id=&quot;10005&quot;&gt;&lt;property id=&quot;20148&quot; value=&quot;5&quot;/&gt;&lt;property id=&quot;20300&quot; value=&quot;Slide 2 - &amp;quot;Keys to the Study of Chemistry&amp;quot;&quot;/&gt;&lt;property id=&quot;20307&quot; value=&quot;313&quot;/&gt;&lt;/object&gt;&lt;object type=&quot;3&quot; unique_id=&quot;10006&quot;&gt;&lt;property id=&quot;20148&quot; value=&quot;5&quot;/&gt;&lt;property id=&quot;20300&quot; value=&quot;Slide 3&quot;/&gt;&lt;property id=&quot;20307&quot; value=&quot;262&quot;/&gt;&lt;/object&gt;&lt;object type=&quot;3&quot; unique_id=&quot;10007&quot;&gt;&lt;property id=&quot;20148&quot; value=&quot;5&quot;/&gt;&lt;property id=&quot;20300&quot; value=&quot;Slide 4&quot;/&gt;&lt;property id=&quot;20307&quot; value=&quot;322&quot;/&gt;&lt;/object&gt;&lt;object type=&quot;3&quot; unique_id=&quot;10008&quot;&gt;&lt;property id=&quot;20148&quot; value=&quot;5&quot;/&gt;&lt;property id=&quot;20300&quot; value=&quot;Slide 5&quot;/&gt;&lt;property id=&quot;20307&quot; value=&quot;264&quot;/&gt;&lt;/object&gt;&lt;object type=&quot;3&quot; unique_id=&quot;10009&quot;&gt;&lt;property id=&quot;20148&quot; value=&quot;5&quot;/&gt;&lt;property id=&quot;20300&quot; value=&quot;Slide 6&quot;/&gt;&lt;property id=&quot;20307&quot; value=&quot;335&quot;/&gt;&lt;/object&gt;&lt;object type=&quot;3&quot; unique_id=&quot;10010&quot;&gt;&lt;property id=&quot;20148&quot; value=&quot;5&quot;/&gt;&lt;property id=&quot;20300&quot; value=&quot;Slide 7&quot;/&gt;&lt;property id=&quot;20307&quot; value=&quot;336&quot;/&gt;&lt;/object&gt;&lt;object type=&quot;3&quot; unique_id=&quot;10011&quot;&gt;&lt;property id=&quot;20148&quot; value=&quot;5&quot;/&gt;&lt;property id=&quot;20300&quot; value=&quot;Slide 8&quot;/&gt;&lt;property id=&quot;20307&quot; value=&quot;346&quot;/&gt;&lt;/object&gt;&lt;object type=&quot;3&quot; unique_id=&quot;10012&quot;&gt;&lt;property id=&quot;20148&quot; value=&quot;5&quot;/&gt;&lt;property id=&quot;20300&quot; value=&quot;Slide 9 - &amp;quot;Figure 1.2&amp;quot;&quot;/&gt;&lt;property id=&quot;20307&quot; value=&quot;307&quot;/&gt;&lt;/object&gt;&lt;object type=&quot;3&quot; unique_id=&quot;10013&quot;&gt;&lt;property id=&quot;20148&quot; value=&quot;5&quot;/&gt;&lt;property id=&quot;20300&quot; value=&quot;Slide 10&quot;/&gt;&lt;property id=&quot;20307&quot; value=&quot;326&quot;/&gt;&lt;/object&gt;&lt;object type=&quot;3&quot; unique_id=&quot;10014&quot;&gt;&lt;property id=&quot;20148&quot; value=&quot;5&quot;/&gt;&lt;property id=&quot;20300&quot; value=&quot;Slide 11&quot;/&gt;&lt;property id=&quot;20307&quot; value=&quot;337&quot;/&gt;&lt;/object&gt;&lt;object type=&quot;3&quot; unique_id=&quot;10015&quot;&gt;&lt;property id=&quot;20148&quot; value=&quot;5&quot;/&gt;&lt;property id=&quot;20300&quot; value=&quot;Slide 12&quot;/&gt;&lt;property id=&quot;20307&quot; value=&quot;344&quot;/&gt;&lt;/object&gt;&lt;object type=&quot;3&quot; unique_id=&quot;10016&quot;&gt;&lt;property id=&quot;20148&quot; value=&quot;5&quot;/&gt;&lt;property id=&quot;20300&quot; value=&quot;Slide 13&quot;/&gt;&lt;property id=&quot;20307&quot; value=&quot;341&quot;/&gt;&lt;/object&gt;&lt;object type=&quot;3&quot; unique_id=&quot;10017&quot;&gt;&lt;property id=&quot;20148&quot; value=&quot;5&quot;/&gt;&lt;property id=&quot;20300&quot; value=&quot;Slide 14&quot;/&gt;&lt;property id=&quot;20307&quot; value=&quot;342&quot;/&gt;&lt;/object&gt;&lt;object type=&quot;3&quot; unique_id=&quot;10018&quot;&gt;&lt;property id=&quot;20148&quot; value=&quot;5&quot;/&gt;&lt;property id=&quot;20300&quot; value=&quot;Slide 15&quot;/&gt;&lt;property id=&quot;20307&quot; value=&quot;343&quot;/&gt;&lt;/object&gt;&lt;object type=&quot;3&quot; unique_id=&quot;10019&quot;&gt;&lt;property id=&quot;20148&quot; value=&quot;5&quot;/&gt;&lt;property id=&quot;20300&quot; value=&quot;Slide 16&quot;/&gt;&lt;property id=&quot;20307&quot; value=&quot;271&quot;/&gt;&lt;/object&gt;&lt;object type=&quot;3&quot; unique_id=&quot;10020&quot;&gt;&lt;property id=&quot;20148&quot; value=&quot;5&quot;/&gt;&lt;property id=&quot;20300&quot; value=&quot;Slide 17&quot;/&gt;&lt;property id=&quot;20307&quot; value=&quot;340&quot;/&gt;&lt;/object&gt;&lt;object type=&quot;3&quot; unique_id=&quot;10021&quot;&gt;&lt;property id=&quot;20148&quot; value=&quot;5&quot;/&gt;&lt;property id=&quot;20300&quot; value=&quot;Slide 18&quot;/&gt;&lt;property id=&quot;20307&quot; value=&quot;327&quot;/&gt;&lt;/object&gt;&lt;object type=&quot;3&quot; unique_id=&quot;10022&quot;&gt;&lt;property id=&quot;20148&quot; value=&quot;5&quot;/&gt;&lt;property id=&quot;20300&quot; value=&quot;Slide 19&quot;/&gt;&lt;property id=&quot;20307&quot; value=&quot;279&quot;/&gt;&lt;/object&gt;&lt;object type=&quot;3&quot; unique_id=&quot;10023&quot;&gt;&lt;property id=&quot;20148&quot; value=&quot;5&quot;/&gt;&lt;property id=&quot;20300&quot; value=&quot;Slide 20&quot;/&gt;&lt;property id=&quot;20307&quot; value=&quot;280&quot;/&gt;&lt;/object&gt;&lt;object type=&quot;3&quot; unique_id=&quot;10024&quot;&gt;&lt;property id=&quot;20148&quot; value=&quot;5&quot;/&gt;&lt;property id=&quot;20300&quot; value=&quot;Slide 21&quot;/&gt;&lt;property id=&quot;20307&quot; value=&quot;282&quot;/&gt;&lt;/object&gt;&lt;object type=&quot;3&quot; unique_id=&quot;10025&quot;&gt;&lt;property id=&quot;20148&quot; value=&quot;5&quot;/&gt;&lt;property id=&quot;20300&quot; value=&quot;Slide 22&quot;/&gt;&lt;property id=&quot;20307&quot; value=&quot;287&quot;/&gt;&lt;/object&gt;&lt;object type=&quot;3&quot; unique_id=&quot;10026&quot;&gt;&lt;property id=&quot;20148&quot; value=&quot;5&quot;/&gt;&lt;property id=&quot;20300&quot; value=&quot;Slide 23&quot;/&gt;&lt;property id=&quot;20307&quot; value=&quot;328&quot;/&gt;&lt;/object&gt;&lt;object type=&quot;3&quot; unique_id=&quot;10027&quot;&gt;&lt;property id=&quot;20148&quot; value=&quot;5&quot;/&gt;&lt;property id=&quot;20300&quot; value=&quot;Slide 24&quot;/&gt;&lt;property id=&quot;20307&quot; value=&quot;345&quot;/&gt;&lt;/object&gt;&lt;object type=&quot;3&quot; unique_id=&quot;10028&quot;&gt;&lt;property id=&quot;20148&quot; value=&quot;5&quot;/&gt;&lt;property id=&quot;20300&quot; value=&quot;Slide 25&quot;/&gt;&lt;property id=&quot;20307&quot; value=&quot;314&quot;/&gt;&lt;/object&gt;&lt;object type=&quot;3&quot; unique_id=&quot;10029&quot;&gt;&lt;property id=&quot;20148&quot; value=&quot;5&quot;/&gt;&lt;property id=&quot;20300&quot; value=&quot;Slide 26&quot;/&gt;&lt;property id=&quot;20307&quot; value=&quot;329&quot;/&gt;&lt;/object&gt;&lt;object type=&quot;3&quot; unique_id=&quot;10030&quot;&gt;&lt;property id=&quot;20148&quot; value=&quot;5&quot;/&gt;&lt;property id=&quot;20300&quot; value=&quot;Slide 27&quot;/&gt;&lt;property id=&quot;20307&quot; value=&quot;321&quot;/&gt;&lt;/object&gt;&lt;object type=&quot;3&quot; unique_id=&quot;10031&quot;&gt;&lt;property id=&quot;20148&quot; value=&quot;5&quot;/&gt;&lt;property id=&quot;20300&quot; value=&quot;Slide 28&quot;/&gt;&lt;property id=&quot;20307&quot; value=&quot;297&quot;/&gt;&lt;/object&gt;&lt;object type=&quot;3&quot; unique_id=&quot;10032&quot;&gt;&lt;property id=&quot;20148&quot; value=&quot;5&quot;/&gt;&lt;property id=&quot;20300&quot; value=&quot;Slide 29&quot;/&gt;&lt;property id=&quot;20307&quot; value=&quot;298&quot;/&gt;&lt;/object&gt;&lt;object type=&quot;3&quot; unique_id=&quot;10033&quot;&gt;&lt;property id=&quot;20148&quot; value=&quot;5&quot;/&gt;&lt;property id=&quot;20300&quot; value=&quot;Slide 30&quot;/&gt;&lt;property id=&quot;20307&quot; value=&quot;299&quot;/&gt;&lt;/object&gt;&lt;object type=&quot;3&quot; unique_id=&quot;10034&quot;&gt;&lt;property id=&quot;20148&quot; value=&quot;5&quot;/&gt;&lt;property id=&quot;20300&quot; value=&quot;Slide 31&quot;/&gt;&lt;property id=&quot;20307&quot; value=&quot;300&quot;/&gt;&lt;/object&gt;&lt;object type=&quot;3&quot; unique_id=&quot;10035&quot;&gt;&lt;property id=&quot;20148&quot; value=&quot;5&quot;/&gt;&lt;property id=&quot;20300&quot; value=&quot;Slide 32&quot;/&gt;&lt;property id=&quot;20307&quot; value=&quot;301&quot;/&gt;&lt;/object&gt;&lt;object type=&quot;3&quot; unique_id=&quot;10036&quot;&gt;&lt;property id=&quot;20148&quot; value=&quot;5&quot;/&gt;&lt;property id=&quot;20300&quot; value=&quot;Slide 33&quot;/&gt;&lt;property id=&quot;20307&quot; value=&quot;332&quot;/&gt;&lt;/object&gt;&lt;object type=&quot;3&quot; unique_id=&quot;10037&quot;&gt;&lt;property id=&quot;20148&quot; value=&quot;5&quot;/&gt;&lt;property id=&quot;20300&quot; value=&quot;Slide 34&quot;/&gt;&lt;property id=&quot;20307&quot; value=&quot;303&quot;/&gt;&lt;/object&gt;&lt;object type=&quot;3&quot; unique_id=&quot;10038&quot;&gt;&lt;property id=&quot;20148&quot; value=&quot;5&quot;/&gt;&lt;property id=&quot;20300&quot; value=&quot;Slide 35&quot;/&gt;&lt;property id=&quot;20307&quot; value=&quot;311&quot;/&gt;&lt;/object&gt;&lt;object type=&quot;3&quot; unique_id=&quot;10039&quot;&gt;&lt;property id=&quot;20148&quot; value=&quot;5&quot;/&gt;&lt;property id=&quot;20300&quot; value=&quot;Slide 36&quot;/&gt;&lt;property id=&quot;20307&quot; value=&quot;304&quot;/&gt;&lt;/object&gt;&lt;object type=&quot;3&quot; unique_id=&quot;10040&quot;&gt;&lt;property id=&quot;20148&quot; value=&quot;5&quot;/&gt;&lt;property id=&quot;20300&quot; value=&quot;Slide 37&quot;/&gt;&lt;property id=&quot;20307&quot; value=&quot;331&quot;/&gt;&lt;/object&gt;&lt;object type=&quot;3&quot; unique_id=&quot;10041&quot;&gt;&lt;property id=&quot;20148&quot; value=&quot;5&quot;/&gt;&lt;property id=&quot;20300&quot; value=&quot;Slide 38&quot;/&gt;&lt;property id=&quot;20307&quot; value=&quot;330&quot;/&gt;&lt;/object&gt;&lt;object type=&quot;3&quot; unique_id=&quot;10042&quot;&gt;&lt;property id=&quot;20148&quot; value=&quot;5&quot;/&gt;&lt;property id=&quot;20300&quot; value=&quot;Slide 39&quot;/&gt;&lt;property id=&quot;20307&quot; value=&quot;305&quot;/&gt;&lt;/object&gt;&lt;object type=&quot;3&quot; unique_id=&quot;10043&quot;&gt;&lt;property id=&quot;20148&quot; value=&quot;5&quot;/&gt;&lt;property id=&quot;20300&quot; value=&quot;Slide 40 - &amp;quot;Figure 1.16&amp;quot;&quot;/&gt;&lt;property id=&quot;20307&quot; value=&quot;309&quot;/&gt;&lt;/object&gt;&lt;object type=&quot;3&quot; unique_id=&quot;10044&quot;&gt;&lt;property id=&quot;20148&quot; value=&quot;5&quot;/&gt;&lt;property id=&quot;20300&quot; value=&quot;Slide 41&quot;/&gt;&lt;property id=&quot;20307&quot; value=&quot;316&quot;/&gt;&lt;/object&gt;&lt;/object&gt;&lt;/object&gt;&lt;/database&gt;"/>
  <p:tag name="PREVIOUS_ACTIVE_SLIDE" val="363"/>
</p:tagLst>
</file>

<file path=ppt/theme/theme1.xml><?xml version="1.0" encoding="utf-8"?>
<a:theme xmlns:a="http://schemas.openxmlformats.org/drawingml/2006/main" name="Chapter#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Chapter#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hapter#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pter#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pter#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pter#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pter#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pter#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pter#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43683</TotalTime>
  <Pages>51</Pages>
  <Words>4215</Words>
  <Application>Microsoft Office PowerPoint</Application>
  <PresentationFormat>Presentazione su schermo (4:3)</PresentationFormat>
  <Paragraphs>500</Paragraphs>
  <Slides>70</Slides>
  <Notes>16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70</vt:i4>
      </vt:variant>
    </vt:vector>
  </HeadingPairs>
  <TitlesOfParts>
    <vt:vector size="76" baseType="lpstr">
      <vt:lpstr>Arial</vt:lpstr>
      <vt:lpstr>Symbol</vt:lpstr>
      <vt:lpstr>Times</vt:lpstr>
      <vt:lpstr>Times New Roman</vt:lpstr>
      <vt:lpstr>Chapter#1</vt:lpstr>
      <vt:lpstr>CS ChemDraw Drawing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Cal Poly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Welcome to CHEMISTRY !!!</dc:title>
  <dc:subject>Chapter #1 Silberberg book</dc:subject>
  <dc:creator>First M. Last</dc:creator>
  <cp:lastModifiedBy>roberto.scotti@unimib.it</cp:lastModifiedBy>
  <cp:revision>1165</cp:revision>
  <cp:lastPrinted>2012-06-29T18:23:46Z</cp:lastPrinted>
  <dcterms:created xsi:type="dcterms:W3CDTF">2001-09-19T23:58:03Z</dcterms:created>
  <dcterms:modified xsi:type="dcterms:W3CDTF">2022-12-14T11:19:09Z</dcterms:modified>
</cp:coreProperties>
</file>