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7099300" cy="10234600"/>
  <p:embeddedFontLst>
    <p:embeddedFont>
      <p:font typeface="Arial Narrow"/>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jXFKB92a1F61ossPhxg1F1tYO6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ArialNarrow-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ArialNarrow-italic.fntdata"/><Relationship Id="rId21" Type="http://schemas.openxmlformats.org/officeDocument/2006/relationships/slide" Target="slides/slide16.xml"/><Relationship Id="rId43" Type="http://schemas.openxmlformats.org/officeDocument/2006/relationships/font" Target="fonts/ArialNarrow-bold.fntdata"/><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font" Target="fonts/ArialNarrow-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7034" cy="513643"/>
          </a:xfrm>
          <a:prstGeom prst="rect">
            <a:avLst/>
          </a:prstGeom>
          <a:noFill/>
          <a:ln>
            <a:noFill/>
          </a:ln>
        </p:spPr>
        <p:txBody>
          <a:bodyPr anchorCtr="0" anchor="t" bIns="48025" lIns="96050" spcFirstLastPara="1" rIns="96050" wrap="square" tIns="480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0591" y="0"/>
            <a:ext cx="3077034" cy="513643"/>
          </a:xfrm>
          <a:prstGeom prst="rect">
            <a:avLst/>
          </a:prstGeom>
          <a:noFill/>
          <a:ln>
            <a:noFill/>
          </a:ln>
        </p:spPr>
        <p:txBody>
          <a:bodyPr anchorCtr="0" anchor="t" bIns="48025" lIns="96050" spcFirstLastPara="1" rIns="96050" wrap="square" tIns="480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0970"/>
            <a:ext cx="3077034" cy="513643"/>
          </a:xfrm>
          <a:prstGeom prst="rect">
            <a:avLst/>
          </a:prstGeom>
          <a:noFill/>
          <a:ln>
            <a:noFill/>
          </a:ln>
        </p:spPr>
        <p:txBody>
          <a:bodyPr anchorCtr="0" anchor="b" bIns="48025" lIns="96050" spcFirstLastPara="1" rIns="96050" wrap="square" tIns="480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0591" y="9720970"/>
            <a:ext cx="3077034" cy="513643"/>
          </a:xfrm>
          <a:prstGeom prst="rect">
            <a:avLst/>
          </a:prstGeom>
          <a:noFill/>
          <a:ln>
            <a:noFill/>
          </a:ln>
        </p:spPr>
        <p:txBody>
          <a:bodyPr anchorCtr="0" anchor="b" bIns="48025" lIns="96050" spcFirstLastPara="1" rIns="96050" wrap="square" tIns="480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it-IT"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61" name="Google Shape;161;p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1: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50" name="Google Shape;250;p1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2: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62" name="Google Shape;262;p1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notes"/>
          <p:cNvSpPr txBox="1"/>
          <p:nvPr>
            <p:ph idx="1" type="body"/>
          </p:nvPr>
        </p:nvSpPr>
        <p:spPr>
          <a:xfrm>
            <a:off x="710601" y="4925314"/>
            <a:ext cx="5678099" cy="4029349"/>
          </a:xfrm>
          <a:prstGeom prst="rect">
            <a:avLst/>
          </a:prstGeom>
        </p:spPr>
        <p:txBody>
          <a:bodyPr anchorCtr="0" anchor="t" bIns="48025" lIns="96050" spcFirstLastPara="1" rIns="96050" wrap="square" tIns="48025">
            <a:noAutofit/>
          </a:bodyPr>
          <a:lstStyle/>
          <a:p>
            <a:pPr indent="0" lvl="0" marL="0" rtl="0" algn="l">
              <a:spcBef>
                <a:spcPts val="0"/>
              </a:spcBef>
              <a:spcAft>
                <a:spcPts val="0"/>
              </a:spcAft>
              <a:buNone/>
            </a:pPr>
            <a:r>
              <a:t/>
            </a:r>
            <a:endParaRPr/>
          </a:p>
        </p:txBody>
      </p:sp>
      <p:sp>
        <p:nvSpPr>
          <p:cNvPr id="273" name="Google Shape;273;p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3: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80" name="Google Shape;280;p1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44: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90" name="Google Shape;290;p4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00" name="Google Shape;300;p1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35c20d416_0_25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e35c20d416_0_257:notes"/>
          <p:cNvSpPr txBox="1"/>
          <p:nvPr>
            <p:ph idx="1" type="body"/>
          </p:nvPr>
        </p:nvSpPr>
        <p:spPr>
          <a:xfrm>
            <a:off x="710601" y="4925314"/>
            <a:ext cx="5678100" cy="4029300"/>
          </a:xfrm>
          <a:prstGeom prst="rect">
            <a:avLst/>
          </a:prstGeom>
          <a:noFill/>
          <a:ln>
            <a:noFill/>
          </a:ln>
        </p:spPr>
        <p:txBody>
          <a:bodyPr anchorCtr="0" anchor="t" bIns="48125" lIns="96250" spcFirstLastPara="1" rIns="96250" wrap="square" tIns="48125">
            <a:noAutofit/>
          </a:bodyPr>
          <a:lstStyle/>
          <a:p>
            <a:pPr indent="0" lvl="0" marL="0" rtl="0" algn="l">
              <a:lnSpc>
                <a:spcPct val="100000"/>
              </a:lnSpc>
              <a:spcBef>
                <a:spcPts val="0"/>
              </a:spcBef>
              <a:spcAft>
                <a:spcPts val="0"/>
              </a:spcAft>
              <a:buSzPts val="1500"/>
              <a:buNone/>
            </a:pPr>
            <a:r>
              <a:t/>
            </a:r>
            <a:endParaRPr/>
          </a:p>
        </p:txBody>
      </p:sp>
      <p:sp>
        <p:nvSpPr>
          <p:cNvPr id="307" name="Google Shape;307;ge35c20d416_0_257:notes"/>
          <p:cNvSpPr txBox="1"/>
          <p:nvPr>
            <p:ph idx="12" type="sldNum"/>
          </p:nvPr>
        </p:nvSpPr>
        <p:spPr>
          <a:xfrm>
            <a:off x="4020591" y="9720971"/>
            <a:ext cx="3076800" cy="513600"/>
          </a:xfrm>
          <a:prstGeom prst="rect">
            <a:avLst/>
          </a:prstGeom>
          <a:noFill/>
          <a:ln>
            <a:noFill/>
          </a:ln>
        </p:spPr>
        <p:txBody>
          <a:bodyPr anchorCtr="0" anchor="b" bIns="48125" lIns="96250" spcFirstLastPara="1" rIns="96250" wrap="square" tIns="48125">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6: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25" name="Google Shape;325;p1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45: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36" name="Google Shape;336;p4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6:notes"/>
          <p:cNvSpPr txBox="1"/>
          <p:nvPr>
            <p:ph idx="1" type="body"/>
          </p:nvPr>
        </p:nvSpPr>
        <p:spPr>
          <a:xfrm>
            <a:off x="710601" y="4925314"/>
            <a:ext cx="5678099" cy="4029349"/>
          </a:xfrm>
          <a:prstGeom prst="rect">
            <a:avLst/>
          </a:prstGeom>
        </p:spPr>
        <p:txBody>
          <a:bodyPr anchorCtr="0" anchor="t" bIns="48025" lIns="96050" spcFirstLastPara="1" rIns="96050" wrap="square" tIns="48025">
            <a:noAutofit/>
          </a:bodyPr>
          <a:lstStyle/>
          <a:p>
            <a:pPr indent="0" lvl="0" marL="0" rtl="0" algn="l">
              <a:spcBef>
                <a:spcPts val="0"/>
              </a:spcBef>
              <a:spcAft>
                <a:spcPts val="0"/>
              </a:spcAft>
              <a:buNone/>
            </a:pPr>
            <a:r>
              <a:t/>
            </a:r>
            <a:endParaRPr/>
          </a:p>
        </p:txBody>
      </p:sp>
      <p:sp>
        <p:nvSpPr>
          <p:cNvPr id="346" name="Google Shape;346;p4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70" name="Google Shape;170;p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47: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53" name="Google Shape;353;p4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7: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63" name="Google Shape;363;p1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8: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73" name="Google Shape;373;p1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9: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81" name="Google Shape;381;p1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390" name="Google Shape;390;p1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8: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00" name="Google Shape;400;p4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0: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06" name="Google Shape;406;p20: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1: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15" name="Google Shape;415;p21: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32" name="Google Shape;432;p2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4: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43" name="Google Shape;443;p24: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79" name="Google Shape;179;p3: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25: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53" name="Google Shape;453;p2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6: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67" name="Google Shape;467;p2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49: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77" name="Google Shape;477;p4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8: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88" name="Google Shape;488;p2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9: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497" name="Google Shape;497;p2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05" name="Google Shape;505;p5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513" name="Google Shape;513;p5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35c20d416_0_82:notes"/>
          <p:cNvSpPr txBox="1"/>
          <p:nvPr>
            <p:ph idx="1" type="body"/>
          </p:nvPr>
        </p:nvSpPr>
        <p:spPr>
          <a:xfrm>
            <a:off x="710601" y="4925314"/>
            <a:ext cx="5678100" cy="4029300"/>
          </a:xfrm>
          <a:prstGeom prst="rect">
            <a:avLst/>
          </a:prstGeom>
          <a:noFill/>
          <a:ln>
            <a:noFill/>
          </a:ln>
        </p:spPr>
        <p:txBody>
          <a:bodyPr anchorCtr="0" anchor="t" bIns="48125" lIns="96250" spcFirstLastPara="1" rIns="96250" wrap="square" tIns="48125">
            <a:noAutofit/>
          </a:bodyPr>
          <a:lstStyle/>
          <a:p>
            <a:pPr indent="0" lvl="0" marL="0" rtl="0" algn="l">
              <a:lnSpc>
                <a:spcPct val="100000"/>
              </a:lnSpc>
              <a:spcBef>
                <a:spcPts val="0"/>
              </a:spcBef>
              <a:spcAft>
                <a:spcPts val="0"/>
              </a:spcAft>
              <a:buSzPts val="1500"/>
              <a:buNone/>
            </a:pPr>
            <a:r>
              <a:t/>
            </a:r>
            <a:endParaRPr/>
          </a:p>
        </p:txBody>
      </p:sp>
      <p:sp>
        <p:nvSpPr>
          <p:cNvPr id="187" name="Google Shape;187;ge35c20d416_0_82: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5: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195" name="Google Shape;195;p5: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6: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09" name="Google Shape;209;p6:notes"/>
          <p:cNvSpPr txBox="1"/>
          <p:nvPr>
            <p:ph idx="12" type="sldNum"/>
          </p:nvPr>
        </p:nvSpPr>
        <p:spPr>
          <a:xfrm>
            <a:off x="4020591" y="9720970"/>
            <a:ext cx="3077034" cy="513643"/>
          </a:xfrm>
          <a:prstGeom prst="rect">
            <a:avLst/>
          </a:prstGeom>
          <a:noFill/>
          <a:ln>
            <a:noFill/>
          </a:ln>
        </p:spPr>
        <p:txBody>
          <a:bodyPr anchorCtr="0" anchor="b" bIns="48025" lIns="96050" spcFirstLastPara="1" rIns="96050" wrap="square" tIns="48025">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18" name="Google Shape;218;p7: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28" name="Google Shape;228;p8: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710601" y="4925314"/>
            <a:ext cx="5678099" cy="4029349"/>
          </a:xfrm>
          <a:prstGeom prst="rect">
            <a:avLst/>
          </a:prstGeom>
          <a:noFill/>
          <a:ln>
            <a:noFill/>
          </a:ln>
        </p:spPr>
        <p:txBody>
          <a:bodyPr anchorCtr="0" anchor="t" bIns="48025" lIns="96050" spcFirstLastPara="1" rIns="96050" wrap="square" tIns="48025">
            <a:noAutofit/>
          </a:bodyPr>
          <a:lstStyle/>
          <a:p>
            <a:pPr indent="0" lvl="0" marL="0" rtl="0" algn="l">
              <a:lnSpc>
                <a:spcPct val="100000"/>
              </a:lnSpc>
              <a:spcBef>
                <a:spcPts val="0"/>
              </a:spcBef>
              <a:spcAft>
                <a:spcPts val="0"/>
              </a:spcAft>
              <a:buSzPts val="1400"/>
              <a:buNone/>
            </a:pPr>
            <a:r>
              <a:t/>
            </a:r>
            <a:endParaRPr/>
          </a:p>
        </p:txBody>
      </p:sp>
      <p:sp>
        <p:nvSpPr>
          <p:cNvPr id="239" name="Google Shape;239;p9:notes"/>
          <p:cNvSpPr/>
          <p:nvPr>
            <p:ph idx="2" type="sldImg"/>
          </p:nvPr>
        </p:nvSpPr>
        <p:spPr>
          <a:xfrm>
            <a:off x="479425" y="1279525"/>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0" name="Shape 90"/>
        <p:cNvGrpSpPr/>
        <p:nvPr/>
      </p:nvGrpSpPr>
      <p:grpSpPr>
        <a:xfrm>
          <a:off x="0" y="0"/>
          <a:ext cx="0" cy="0"/>
          <a:chOff x="0" y="0"/>
          <a:chExt cx="0" cy="0"/>
        </a:xfrm>
      </p:grpSpPr>
      <p:sp>
        <p:nvSpPr>
          <p:cNvPr id="91" name="Google Shape;91;ge35c20d416_0_2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e35c20d416_0_2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ge35c20d416_0_2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e35c20d416_0_2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e35c20d416_0_2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96" name="Shape 96"/>
        <p:cNvGrpSpPr/>
        <p:nvPr/>
      </p:nvGrpSpPr>
      <p:grpSpPr>
        <a:xfrm>
          <a:off x="0" y="0"/>
          <a:ext cx="0" cy="0"/>
          <a:chOff x="0" y="0"/>
          <a:chExt cx="0" cy="0"/>
        </a:xfrm>
      </p:grpSpPr>
      <p:sp>
        <p:nvSpPr>
          <p:cNvPr id="97" name="Google Shape;97;ge35c20d416_0_29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e35c20d416_0_29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e35c20d416_0_29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00" name="Shape 100"/>
        <p:cNvGrpSpPr/>
        <p:nvPr/>
      </p:nvGrpSpPr>
      <p:grpSpPr>
        <a:xfrm>
          <a:off x="0" y="0"/>
          <a:ext cx="0" cy="0"/>
          <a:chOff x="0" y="0"/>
          <a:chExt cx="0" cy="0"/>
        </a:xfrm>
      </p:grpSpPr>
      <p:sp>
        <p:nvSpPr>
          <p:cNvPr id="101" name="Google Shape;101;ge35c20d416_0_281"/>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ge35c20d416_0_281"/>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3" name="Google Shape;103;ge35c20d416_0_2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e35c20d416_0_2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ge35c20d416_0_28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06" name="Shape 106"/>
        <p:cNvGrpSpPr/>
        <p:nvPr/>
      </p:nvGrpSpPr>
      <p:grpSpPr>
        <a:xfrm>
          <a:off x="0" y="0"/>
          <a:ext cx="0" cy="0"/>
          <a:chOff x="0" y="0"/>
          <a:chExt cx="0" cy="0"/>
        </a:xfrm>
      </p:grpSpPr>
      <p:sp>
        <p:nvSpPr>
          <p:cNvPr id="107" name="Google Shape;107;ge35c20d416_0_29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e35c20d416_0_29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ge35c20d416_0_29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e35c20d416_0_29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ge35c20d416_0_29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12" name="Shape 112"/>
        <p:cNvGrpSpPr/>
        <p:nvPr/>
      </p:nvGrpSpPr>
      <p:grpSpPr>
        <a:xfrm>
          <a:off x="0" y="0"/>
          <a:ext cx="0" cy="0"/>
          <a:chOff x="0" y="0"/>
          <a:chExt cx="0" cy="0"/>
        </a:xfrm>
      </p:grpSpPr>
      <p:sp>
        <p:nvSpPr>
          <p:cNvPr id="113" name="Google Shape;113;ge35c20d416_0_30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e35c20d416_0_303"/>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ge35c20d416_0_303"/>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ge35c20d416_0_30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e35c20d416_0_30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ge35c20d416_0_3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19" name="Shape 119"/>
        <p:cNvGrpSpPr/>
        <p:nvPr/>
      </p:nvGrpSpPr>
      <p:grpSpPr>
        <a:xfrm>
          <a:off x="0" y="0"/>
          <a:ext cx="0" cy="0"/>
          <a:chOff x="0" y="0"/>
          <a:chExt cx="0" cy="0"/>
        </a:xfrm>
      </p:grpSpPr>
      <p:sp>
        <p:nvSpPr>
          <p:cNvPr id="120" name="Google Shape;120;ge35c20d416_0_310"/>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ge35c20d416_0_31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ge35c20d416_0_31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ge35c20d416_0_31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ge35c20d416_0_31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ge35c20d416_0_3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e35c20d416_0_3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e35c20d416_0_3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28" name="Shape 128"/>
        <p:cNvGrpSpPr/>
        <p:nvPr/>
      </p:nvGrpSpPr>
      <p:grpSpPr>
        <a:xfrm>
          <a:off x="0" y="0"/>
          <a:ext cx="0" cy="0"/>
          <a:chOff x="0" y="0"/>
          <a:chExt cx="0" cy="0"/>
        </a:xfrm>
      </p:grpSpPr>
      <p:sp>
        <p:nvSpPr>
          <p:cNvPr id="129" name="Google Shape;129;ge35c20d416_0_3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ge35c20d416_0_3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e35c20d416_0_3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e35c20d416_0_3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33" name="Shape 133"/>
        <p:cNvGrpSpPr/>
        <p:nvPr/>
      </p:nvGrpSpPr>
      <p:grpSpPr>
        <a:xfrm>
          <a:off x="0" y="0"/>
          <a:ext cx="0" cy="0"/>
          <a:chOff x="0" y="0"/>
          <a:chExt cx="0" cy="0"/>
        </a:xfrm>
      </p:grpSpPr>
      <p:sp>
        <p:nvSpPr>
          <p:cNvPr id="134" name="Google Shape;134;ge35c20d416_0_32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e35c20d416_0_32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ge35c20d416_0_32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ge35c20d416_0_3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e35c20d416_0_3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e35c20d416_0_3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40" name="Shape 140"/>
        <p:cNvGrpSpPr/>
        <p:nvPr/>
      </p:nvGrpSpPr>
      <p:grpSpPr>
        <a:xfrm>
          <a:off x="0" y="0"/>
          <a:ext cx="0" cy="0"/>
          <a:chOff x="0" y="0"/>
          <a:chExt cx="0" cy="0"/>
        </a:xfrm>
      </p:grpSpPr>
      <p:sp>
        <p:nvSpPr>
          <p:cNvPr id="141" name="Google Shape;141;ge35c20d416_0_33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e35c20d416_0_331"/>
          <p:cNvSpPr/>
          <p:nvPr>
            <p:ph idx="2" type="pic"/>
          </p:nvPr>
        </p:nvSpPr>
        <p:spPr>
          <a:xfrm>
            <a:off x="5183188" y="987425"/>
            <a:ext cx="6172200" cy="4873500"/>
          </a:xfrm>
          <a:prstGeom prst="rect">
            <a:avLst/>
          </a:prstGeom>
          <a:noFill/>
          <a:ln>
            <a:noFill/>
          </a:ln>
        </p:spPr>
      </p:sp>
      <p:sp>
        <p:nvSpPr>
          <p:cNvPr id="143" name="Google Shape;143;ge35c20d416_0_331"/>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ge35c20d416_0_3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e35c20d416_0_3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e35c20d416_0_3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7" name="Shape 147"/>
        <p:cNvGrpSpPr/>
        <p:nvPr/>
      </p:nvGrpSpPr>
      <p:grpSpPr>
        <a:xfrm>
          <a:off x="0" y="0"/>
          <a:ext cx="0" cy="0"/>
          <a:chOff x="0" y="0"/>
          <a:chExt cx="0" cy="0"/>
        </a:xfrm>
      </p:grpSpPr>
      <p:sp>
        <p:nvSpPr>
          <p:cNvPr id="148" name="Google Shape;148;ge35c20d416_0_33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e35c20d416_0_338"/>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ge35c20d416_0_3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e35c20d416_0_3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e35c20d416_0_3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53" name="Shape 153"/>
        <p:cNvGrpSpPr/>
        <p:nvPr/>
      </p:nvGrpSpPr>
      <p:grpSpPr>
        <a:xfrm>
          <a:off x="0" y="0"/>
          <a:ext cx="0" cy="0"/>
          <a:chOff x="0" y="0"/>
          <a:chExt cx="0" cy="0"/>
        </a:xfrm>
      </p:grpSpPr>
      <p:sp>
        <p:nvSpPr>
          <p:cNvPr id="154" name="Google Shape;154;ge35c20d416_0_34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e35c20d416_0_34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ge35c20d416_0_3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e35c20d416_0_3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e35c20d416_0_3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3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4" name="Shape 54"/>
        <p:cNvGrpSpPr/>
        <p:nvPr/>
      </p:nvGrpSpPr>
      <p:grpSpPr>
        <a:xfrm>
          <a:off x="0" y="0"/>
          <a:ext cx="0" cy="0"/>
          <a:chOff x="0" y="0"/>
          <a:chExt cx="0" cy="0"/>
        </a:xfrm>
      </p:grpSpPr>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1"/>
          <p:cNvSpPr/>
          <p:nvPr>
            <p:ph idx="2" type="pic"/>
          </p:nvPr>
        </p:nvSpPr>
        <p:spPr>
          <a:xfrm>
            <a:off x="5183188" y="987425"/>
            <a:ext cx="6172200" cy="4873625"/>
          </a:xfrm>
          <a:prstGeom prst="rect">
            <a:avLst/>
          </a:prstGeom>
          <a:noFill/>
          <a:ln>
            <a:noFill/>
          </a:ln>
        </p:spPr>
      </p:sp>
      <p:sp>
        <p:nvSpPr>
          <p:cNvPr id="68" name="Google Shape;68;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e35c20d416_0_27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e35c20d416_0_27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ge35c20d416_0_2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e35c20d416_0_2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e35c20d416_0_27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image" Target="../media/image22.png"/><Relationship Id="rId6"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elearning.unimib.it/enrol/index.php?id=4795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37.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6.png"/><Relationship Id="rId6" Type="http://schemas.openxmlformats.org/officeDocument/2006/relationships/image" Target="../media/image33.png"/><Relationship Id="rId7"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unimib.it/bbetween/sustainability" TargetMode="External"/><Relationship Id="rId4" Type="http://schemas.openxmlformats.org/officeDocument/2006/relationships/hyperlink" Target="https://asvis.it/goal-e-target-obiettivi-e-traguardi-per-il-20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5.png"/><Relationship Id="rId5"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4.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1.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2.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3.png"/><Relationship Id="rId4" Type="http://schemas.openxmlformats.org/officeDocument/2006/relationships/image" Target="../media/image56.png"/><Relationship Id="rId9" Type="http://schemas.openxmlformats.org/officeDocument/2006/relationships/image" Target="../media/image58.png"/><Relationship Id="rId5" Type="http://schemas.openxmlformats.org/officeDocument/2006/relationships/image" Target="../media/image55.png"/><Relationship Id="rId6" Type="http://schemas.openxmlformats.org/officeDocument/2006/relationships/image" Target="../media/image57.png"/><Relationship Id="rId7" Type="http://schemas.openxmlformats.org/officeDocument/2006/relationships/image" Target="../media/image59.png"/><Relationship Id="rId8"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8.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5.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unimib.it/servizi/segreterie-studenti/piani-degli-studi/area-scienze" TargetMode="External"/><Relationship Id="rId4" Type="http://schemas.openxmlformats.org/officeDocument/2006/relationships/hyperlink" Target="https://s3w.si.unimib.it/Home.do" TargetMode="External"/><Relationship Id="rId5"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segr.studenti.psicologia@unimib.it" TargetMode="External"/><Relationship Id="rId4" Type="http://schemas.openxmlformats.org/officeDocument/2006/relationships/hyperlink" Target="https://elearning.unimib.it/mod/folder/view.php?id=1048654" TargetMode="External"/><Relationship Id="rId5" Type="http://schemas.openxmlformats.org/officeDocument/2006/relationships/hyperlink" Target="https://www.unimib.it/sites/default/files/allegati/regolamento_studenti_2019_con_decreto.pdf" TargetMode="External"/><Relationship Id="rId6" Type="http://schemas.openxmlformats.org/officeDocument/2006/relationships/image" Target="../media/image7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mailto:didattica.materiali@unimib.it" TargetMode="External"/><Relationship Id="rId4" Type="http://schemas.openxmlformats.org/officeDocument/2006/relationships/hyperlink" Target="mailto:didattica.materiali@unimib.it" TargetMode="External"/><Relationship Id="rId5" Type="http://schemas.openxmlformats.org/officeDocument/2006/relationships/hyperlink" Target="mailto:didattica.materiali@unimib.it" TargetMode="External"/><Relationship Id="rId6" Type="http://schemas.openxmlformats.org/officeDocument/2006/relationships/hyperlink" Target="https://elearning.unimib.it/course/index.php?categoryid=3503" TargetMode="External"/><Relationship Id="rId7" Type="http://schemas.openxmlformats.org/officeDocument/2006/relationships/hyperlink" Target="https://elearning.unimib.it/course/index.php?categoryid=9486" TargetMode="External"/><Relationship Id="rId8" Type="http://schemas.openxmlformats.org/officeDocument/2006/relationships/image" Target="../media/image7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unimib.it/servizi/studenti-e-laureati/segreterie" TargetMode="External"/><Relationship Id="rId4" Type="http://schemas.openxmlformats.org/officeDocument/2006/relationships/hyperlink" Target="https://www.unimib.it/servizi/studenti-e-laureati/segreterie-studenti/piani-degli-studi/area-scienze" TargetMode="External"/><Relationship Id="rId5" Type="http://schemas.openxmlformats.org/officeDocument/2006/relationships/hyperlink" Target="mailto:segr.studenti.scienze@unimib.it" TargetMode="External"/><Relationship Id="rId6" Type="http://schemas.openxmlformats.org/officeDocument/2006/relationships/hyperlink" Target="https://gestioneorari.didattica.unimib.it/portaleplanning/unimib-segreteri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s3w.si.unimib.it/Home.do" TargetMode="External"/><Relationship Id="rId4" Type="http://schemas.openxmlformats.org/officeDocument/2006/relationships/image" Target="../media/image13.png"/><Relationship Id="rId5" Type="http://schemas.openxmlformats.org/officeDocument/2006/relationships/image" Target="../media/image2.jpg"/><Relationship Id="rId6" Type="http://schemas.openxmlformats.org/officeDocument/2006/relationships/image" Target="../media/image10.jp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it-IT" sz="3600"/>
              <a:t>IL PIANO DI STUDIO</a:t>
            </a:r>
            <a:br>
              <a:rPr lang="it-IT" sz="3600"/>
            </a:br>
            <a:endParaRPr sz="3600"/>
          </a:p>
        </p:txBody>
      </p:sp>
      <p:sp>
        <p:nvSpPr>
          <p:cNvPr id="164" name="Google Shape;164;p1"/>
          <p:cNvSpPr txBox="1"/>
          <p:nvPr>
            <p:ph idx="1" type="subTitle"/>
          </p:nvPr>
        </p:nvSpPr>
        <p:spPr>
          <a:xfrm>
            <a:off x="1524000" y="3602038"/>
            <a:ext cx="9144000" cy="258310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Clr>
                <a:schemeClr val="dk1"/>
              </a:buClr>
              <a:buSzPct val="100000"/>
              <a:buNone/>
            </a:pPr>
            <a:r>
              <a:rPr b="1" lang="it-IT">
                <a:latin typeface="Calibri"/>
                <a:ea typeface="Calibri"/>
                <a:cs typeface="Calibri"/>
                <a:sym typeface="Calibri"/>
              </a:rPr>
              <a:t>Guida alla compilazione</a:t>
            </a:r>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p>
        </p:txBody>
      </p:sp>
      <p:pic>
        <p:nvPicPr>
          <p:cNvPr id="165" name="Google Shape;165;p1"/>
          <p:cNvPicPr preferRelativeResize="0"/>
          <p:nvPr/>
        </p:nvPicPr>
        <p:blipFill rotWithShape="1">
          <a:blip r:embed="rId3">
            <a:alphaModFix/>
          </a:blip>
          <a:srcRect b="0" l="0" r="0" t="0"/>
          <a:stretch/>
        </p:blipFill>
        <p:spPr>
          <a:xfrm>
            <a:off x="4238623" y="4045789"/>
            <a:ext cx="3965097" cy="2231426"/>
          </a:xfrm>
          <a:prstGeom prst="rect">
            <a:avLst/>
          </a:prstGeom>
          <a:noFill/>
          <a:ln>
            <a:noFill/>
          </a:ln>
        </p:spPr>
      </p:pic>
      <p:sp>
        <p:nvSpPr>
          <p:cNvPr id="166" name="Google Shape;166;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67" name="Google Shape;167;p1"/>
          <p:cNvSpPr txBox="1"/>
          <p:nvPr/>
        </p:nvSpPr>
        <p:spPr>
          <a:xfrm>
            <a:off x="2774400" y="951153"/>
            <a:ext cx="6643200" cy="92329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i="0" lang="it-IT" sz="2400" u="none" cap="none" strike="noStrike">
                <a:solidFill>
                  <a:srgbClr val="000000"/>
                </a:solidFill>
                <a:latin typeface="Calibri"/>
                <a:ea typeface="Calibri"/>
                <a:cs typeface="Calibri"/>
                <a:sym typeface="Calibri"/>
              </a:rPr>
              <a:t>CORSO DI LAUREA TRIENNALE IN </a:t>
            </a:r>
            <a:endParaRPr b="1"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1" i="0" lang="it-IT" sz="2400" u="none" cap="none" strike="noStrike">
                <a:solidFill>
                  <a:srgbClr val="000000"/>
                </a:solidFill>
                <a:latin typeface="Calibri"/>
                <a:ea typeface="Calibri"/>
                <a:cs typeface="Calibri"/>
                <a:sym typeface="Calibri"/>
              </a:rPr>
              <a:t>SCIENZA E NANOTECNOLOGIA DEI MATERIALI </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1"/>
          <p:cNvSpPr txBox="1"/>
          <p:nvPr>
            <p:ph type="title"/>
          </p:nvPr>
        </p:nvSpPr>
        <p:spPr>
          <a:xfrm>
            <a:off x="838200" y="158262"/>
            <a:ext cx="10644554" cy="102599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lang="it-IT" sz="1600">
                <a:latin typeface="Calibri"/>
                <a:ea typeface="Calibri"/>
                <a:cs typeface="Calibri"/>
                <a:sym typeface="Calibri"/>
              </a:rPr>
              <a:t>Nella maschera che segue sono elencati e contraddistinti con il segno di spunta gli insegnamenti obbligatori del </a:t>
            </a:r>
            <a:r>
              <a:rPr b="1" lang="it-IT" sz="1600">
                <a:latin typeface="Calibri"/>
                <a:ea typeface="Calibri"/>
                <a:cs typeface="Calibri"/>
                <a:sym typeface="Calibri"/>
              </a:rPr>
              <a:t>secondo anno </a:t>
            </a:r>
            <a:r>
              <a:rPr lang="it-IT" sz="1600">
                <a:latin typeface="Calibri"/>
                <a:ea typeface="Calibri"/>
                <a:cs typeface="Calibri"/>
                <a:sym typeface="Calibri"/>
              </a:rPr>
              <a:t>e i relativi crediti (figura 6). Clicca “Regola succ.” per proseguire.</a:t>
            </a:r>
            <a:br>
              <a:rPr lang="it-IT" sz="1600">
                <a:latin typeface="Calibri"/>
                <a:ea typeface="Calibri"/>
                <a:cs typeface="Calibri"/>
                <a:sym typeface="Calibri"/>
              </a:rPr>
            </a:br>
            <a:r>
              <a:rPr b="1" lang="it-IT" sz="1600">
                <a:latin typeface="Calibri"/>
                <a:ea typeface="Calibri"/>
                <a:cs typeface="Calibri"/>
                <a:sym typeface="Calibri"/>
              </a:rPr>
              <a:t>NOTA</a:t>
            </a:r>
            <a:r>
              <a:rPr lang="it-IT" sz="1600">
                <a:latin typeface="Calibri"/>
                <a:ea typeface="Calibri"/>
                <a:cs typeface="Calibri"/>
                <a:sym typeface="Calibri"/>
              </a:rPr>
              <a:t>: </a:t>
            </a:r>
            <a:r>
              <a:rPr i="1" lang="it-IT" sz="1600">
                <a:latin typeface="Calibri"/>
                <a:ea typeface="Calibri"/>
                <a:cs typeface="Calibri"/>
                <a:sym typeface="Calibri"/>
              </a:rPr>
              <a:t>nella parte inferiore di ogni pagina puoi visualizzare tutte le attività via via selezionate durante la compilazione e gli insegnamenti obbligatori </a:t>
            </a:r>
            <a:r>
              <a:rPr lang="it-IT" sz="1600">
                <a:latin typeface="Calibri"/>
                <a:ea typeface="Calibri"/>
                <a:cs typeface="Calibri"/>
                <a:sym typeface="Calibri"/>
              </a:rPr>
              <a:t>(esempio fig. 6).</a:t>
            </a:r>
            <a:endParaRPr sz="1600"/>
          </a:p>
        </p:txBody>
      </p:sp>
      <p:sp>
        <p:nvSpPr>
          <p:cNvPr id="253" name="Google Shape;253;p11"/>
          <p:cNvSpPr txBox="1"/>
          <p:nvPr>
            <p:ph idx="1" type="body"/>
          </p:nvPr>
        </p:nvSpPr>
        <p:spPr>
          <a:xfrm>
            <a:off x="838200" y="1777042"/>
            <a:ext cx="10515600" cy="486529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6</a:t>
            </a:r>
            <a:endParaRPr/>
          </a:p>
        </p:txBody>
      </p:sp>
      <p:sp>
        <p:nvSpPr>
          <p:cNvPr id="254" name="Google Shape;25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55" name="Google Shape;255;p11"/>
          <p:cNvPicPr preferRelativeResize="0"/>
          <p:nvPr/>
        </p:nvPicPr>
        <p:blipFill rotWithShape="1">
          <a:blip r:embed="rId3">
            <a:alphaModFix/>
          </a:blip>
          <a:srcRect b="0" l="0" r="0" t="0"/>
          <a:stretch/>
        </p:blipFill>
        <p:spPr>
          <a:xfrm>
            <a:off x="1130771" y="1233844"/>
            <a:ext cx="9930457" cy="5130578"/>
          </a:xfrm>
          <a:prstGeom prst="rect">
            <a:avLst/>
          </a:prstGeom>
          <a:noFill/>
          <a:ln>
            <a:noFill/>
          </a:ln>
        </p:spPr>
      </p:pic>
      <p:pic>
        <p:nvPicPr>
          <p:cNvPr id="256" name="Google Shape;256;p11"/>
          <p:cNvPicPr preferRelativeResize="0"/>
          <p:nvPr/>
        </p:nvPicPr>
        <p:blipFill rotWithShape="1">
          <a:blip r:embed="rId4">
            <a:alphaModFix/>
          </a:blip>
          <a:srcRect b="0" l="0" r="0" t="0"/>
          <a:stretch/>
        </p:blipFill>
        <p:spPr>
          <a:xfrm>
            <a:off x="8246829" y="3593061"/>
            <a:ext cx="981541" cy="445047"/>
          </a:xfrm>
          <a:prstGeom prst="rect">
            <a:avLst/>
          </a:prstGeom>
          <a:noFill/>
          <a:ln>
            <a:noFill/>
          </a:ln>
        </p:spPr>
      </p:pic>
      <p:pic>
        <p:nvPicPr>
          <p:cNvPr id="257" name="Google Shape;257;p11"/>
          <p:cNvPicPr preferRelativeResize="0"/>
          <p:nvPr/>
        </p:nvPicPr>
        <p:blipFill rotWithShape="1">
          <a:blip r:embed="rId5">
            <a:alphaModFix/>
          </a:blip>
          <a:srcRect b="0" l="0" r="0" t="0"/>
          <a:stretch/>
        </p:blipFill>
        <p:spPr>
          <a:xfrm>
            <a:off x="1005400" y="4405745"/>
            <a:ext cx="10181202" cy="1950606"/>
          </a:xfrm>
          <a:prstGeom prst="rect">
            <a:avLst/>
          </a:prstGeom>
          <a:noFill/>
          <a:ln>
            <a:noFill/>
          </a:ln>
        </p:spPr>
      </p:pic>
      <p:sp>
        <p:nvSpPr>
          <p:cNvPr id="258" name="Google Shape;258;p11"/>
          <p:cNvSpPr/>
          <p:nvPr/>
        </p:nvSpPr>
        <p:spPr>
          <a:xfrm>
            <a:off x="1005400" y="1233845"/>
            <a:ext cx="10181201" cy="5122505"/>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59" name="Google Shape;259;p11"/>
          <p:cNvPicPr preferRelativeResize="0"/>
          <p:nvPr/>
        </p:nvPicPr>
        <p:blipFill rotWithShape="1">
          <a:blip r:embed="rId6">
            <a:alphaModFix/>
          </a:blip>
          <a:srcRect b="0" l="0" r="0" t="0"/>
          <a:stretch/>
        </p:blipFill>
        <p:spPr>
          <a:xfrm>
            <a:off x="3619764" y="1240652"/>
            <a:ext cx="3492236" cy="375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2"/>
          <p:cNvSpPr txBox="1"/>
          <p:nvPr>
            <p:ph type="title"/>
          </p:nvPr>
        </p:nvSpPr>
        <p:spPr>
          <a:xfrm>
            <a:off x="764309" y="37425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Segue la regola in cui sono elencati e contraddistinti con il segno di spunta gli insegnamenti e le attività obbligatorie del </a:t>
            </a:r>
            <a:r>
              <a:rPr b="1" lang="it-IT" sz="1600">
                <a:latin typeface="Calibri"/>
                <a:ea typeface="Calibri"/>
                <a:cs typeface="Calibri"/>
                <a:sym typeface="Calibri"/>
              </a:rPr>
              <a:t>terzo anno </a:t>
            </a:r>
            <a:r>
              <a:rPr lang="it-IT" sz="1600">
                <a:latin typeface="Calibri"/>
                <a:ea typeface="Calibri"/>
                <a:cs typeface="Calibri"/>
                <a:sym typeface="Calibri"/>
              </a:rPr>
              <a:t>(figura 7). Prosegui cliccando “Regola succ.”</a:t>
            </a:r>
            <a:br>
              <a:rPr lang="it-IT" sz="1600">
                <a:latin typeface="Calibri"/>
                <a:ea typeface="Calibri"/>
                <a:cs typeface="Calibri"/>
                <a:sym typeface="Calibri"/>
              </a:rPr>
            </a:br>
            <a:br>
              <a:rPr lang="it-IT" sz="1600"/>
            </a:br>
            <a:endParaRPr sz="1600"/>
          </a:p>
        </p:txBody>
      </p:sp>
      <p:sp>
        <p:nvSpPr>
          <p:cNvPr id="265" name="Google Shape;265;p12"/>
          <p:cNvSpPr txBox="1"/>
          <p:nvPr>
            <p:ph idx="1" type="body"/>
          </p:nvPr>
        </p:nvSpPr>
        <p:spPr>
          <a:xfrm>
            <a:off x="931652" y="1825624"/>
            <a:ext cx="10422147"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7</a:t>
            </a:r>
            <a:endParaRPr/>
          </a:p>
        </p:txBody>
      </p:sp>
      <p:sp>
        <p:nvSpPr>
          <p:cNvPr id="266" name="Google Shape;26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67" name="Google Shape;267;p12"/>
          <p:cNvPicPr preferRelativeResize="0"/>
          <p:nvPr/>
        </p:nvPicPr>
        <p:blipFill rotWithShape="1">
          <a:blip r:embed="rId3">
            <a:alphaModFix/>
          </a:blip>
          <a:srcRect b="0" l="0" r="0" t="0"/>
          <a:stretch/>
        </p:blipFill>
        <p:spPr>
          <a:xfrm>
            <a:off x="7710958" y="3402804"/>
            <a:ext cx="899642" cy="397132"/>
          </a:xfrm>
          <a:prstGeom prst="rect">
            <a:avLst/>
          </a:prstGeom>
          <a:noFill/>
          <a:ln>
            <a:noFill/>
          </a:ln>
        </p:spPr>
      </p:pic>
      <p:pic>
        <p:nvPicPr>
          <p:cNvPr descr="Ritaglio schermata" id="268" name="Google Shape;268;p12"/>
          <p:cNvPicPr preferRelativeResize="0"/>
          <p:nvPr/>
        </p:nvPicPr>
        <p:blipFill rotWithShape="1">
          <a:blip r:embed="rId4">
            <a:alphaModFix/>
          </a:blip>
          <a:srcRect b="0" l="0" r="0" t="0"/>
          <a:stretch/>
        </p:blipFill>
        <p:spPr>
          <a:xfrm>
            <a:off x="1102224" y="1542472"/>
            <a:ext cx="10081001" cy="3323752"/>
          </a:xfrm>
          <a:prstGeom prst="rect">
            <a:avLst/>
          </a:prstGeom>
          <a:noFill/>
          <a:ln>
            <a:noFill/>
          </a:ln>
        </p:spPr>
      </p:pic>
      <p:sp>
        <p:nvSpPr>
          <p:cNvPr id="269" name="Google Shape;269;p12"/>
          <p:cNvSpPr/>
          <p:nvPr/>
        </p:nvSpPr>
        <p:spPr>
          <a:xfrm>
            <a:off x="787497" y="1329127"/>
            <a:ext cx="10469223" cy="494161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70" name="Google Shape;270;p12"/>
          <p:cNvPicPr preferRelativeResize="0"/>
          <p:nvPr/>
        </p:nvPicPr>
        <p:blipFill rotWithShape="1">
          <a:blip r:embed="rId5">
            <a:alphaModFix/>
          </a:blip>
          <a:srcRect b="0" l="0" r="0" t="0"/>
          <a:stretch/>
        </p:blipFill>
        <p:spPr>
          <a:xfrm>
            <a:off x="3932675" y="1495493"/>
            <a:ext cx="3901778" cy="5364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
          <p:cNvSpPr txBox="1"/>
          <p:nvPr>
            <p:ph type="title"/>
          </p:nvPr>
        </p:nvSpPr>
        <p:spPr>
          <a:xfrm>
            <a:off x="838200" y="365125"/>
            <a:ext cx="10515600" cy="71632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it-IT" sz="3600"/>
              <a:t>TIROCINIO</a:t>
            </a:r>
            <a:endParaRPr b="1" sz="3600"/>
          </a:p>
        </p:txBody>
      </p:sp>
      <p:sp>
        <p:nvSpPr>
          <p:cNvPr id="276" name="Google Shape;276;p4"/>
          <p:cNvSpPr txBox="1"/>
          <p:nvPr>
            <p:ph idx="1" type="body"/>
          </p:nvPr>
        </p:nvSpPr>
        <p:spPr>
          <a:xfrm>
            <a:off x="518747" y="984739"/>
            <a:ext cx="11113476" cy="4149970"/>
          </a:xfrm>
          <a:prstGeom prst="rect">
            <a:avLst/>
          </a:prstGeom>
          <a:noFill/>
          <a:ln>
            <a:noFill/>
          </a:ln>
        </p:spPr>
        <p:txBody>
          <a:bodyPr anchorCtr="0" anchor="t" bIns="45700" lIns="91425" spcFirstLastPara="1" rIns="91425" wrap="square" tIns="45700">
            <a:normAutofit fontScale="25000" lnSpcReduction="20000"/>
          </a:bodyPr>
          <a:lstStyle/>
          <a:p>
            <a:pPr indent="-342900" lvl="0" marL="457200" rtl="0" algn="l">
              <a:lnSpc>
                <a:spcPct val="90000"/>
              </a:lnSpc>
              <a:spcBef>
                <a:spcPts val="1000"/>
              </a:spcBef>
              <a:spcAft>
                <a:spcPts val="0"/>
              </a:spcAft>
              <a:buClr>
                <a:schemeClr val="dk1"/>
              </a:buClr>
              <a:buSzPct val="100000"/>
              <a:buChar char="•"/>
            </a:pPr>
            <a:r>
              <a:rPr b="1" lang="it-IT" sz="7200" u="sng"/>
              <a:t>Tirocinio interno</a:t>
            </a:r>
            <a:endParaRPr/>
          </a:p>
          <a:p>
            <a:pPr indent="0" lvl="0" marL="114300" rtl="0" algn="just">
              <a:lnSpc>
                <a:spcPct val="170000"/>
              </a:lnSpc>
              <a:spcBef>
                <a:spcPts val="1000"/>
              </a:spcBef>
              <a:spcAft>
                <a:spcPts val="0"/>
              </a:spcAft>
              <a:buSzPct val="128571"/>
              <a:buNone/>
            </a:pPr>
            <a:r>
              <a:rPr lang="it-IT" sz="5600"/>
              <a:t>Consiste in un'attività sperimentale o computazionale nell’ambito della Scienza e delle Nanotecnologie dei materiali, svolta dallo studente presso un gruppo di ricerca del Dipartimento di Scienza dei Materiali sotto la guida di un tutor universitario e di un tutor responsabile dell’attività nel gruppo di ricerca. Il periodo di attività dello studente per il tirocinio interno è corrispondente a </a:t>
            </a:r>
            <a:r>
              <a:rPr b="1" lang="it-IT" sz="5600"/>
              <a:t>4 CFU</a:t>
            </a:r>
            <a:r>
              <a:rPr lang="it-IT" sz="5600"/>
              <a:t>. Il tirocinio, di norma, porta all’attività di preparazione della prova finale sotto la guida di un relatore.</a:t>
            </a:r>
            <a:endParaRPr/>
          </a:p>
          <a:p>
            <a:pPr indent="-342900" lvl="0" marL="457200" rtl="0" algn="just">
              <a:lnSpc>
                <a:spcPct val="90000"/>
              </a:lnSpc>
              <a:spcBef>
                <a:spcPts val="1000"/>
              </a:spcBef>
              <a:spcAft>
                <a:spcPts val="0"/>
              </a:spcAft>
              <a:buSzPct val="100000"/>
              <a:buChar char="•"/>
            </a:pPr>
            <a:r>
              <a:rPr b="1" lang="it-IT" sz="7200" u="sng"/>
              <a:t>Tirocinio esterno </a:t>
            </a:r>
            <a:endParaRPr b="1" sz="7200" u="sng"/>
          </a:p>
          <a:p>
            <a:pPr indent="0" lvl="0" marL="114300" rtl="0" algn="just">
              <a:lnSpc>
                <a:spcPct val="170000"/>
              </a:lnSpc>
              <a:spcBef>
                <a:spcPts val="1000"/>
              </a:spcBef>
              <a:spcAft>
                <a:spcPts val="0"/>
              </a:spcAft>
              <a:buSzPct val="128571"/>
              <a:buNone/>
            </a:pPr>
            <a:r>
              <a:rPr lang="it-IT" sz="5600"/>
              <a:t>Consiste in un'attività sperimentale o computazionale nell’ambito della Scienza dei Materiali, svolta dallo studente presso Enti di ricerca, altre Università, centri di analisi e/o Aziende convenzionate con l’Ateneo per essere sedi di tirocini esterni sotto la guida di un a </a:t>
            </a:r>
            <a:r>
              <a:rPr b="1" lang="it-IT" sz="5600"/>
              <a:t>4 CFU </a:t>
            </a:r>
            <a:r>
              <a:rPr lang="it-IT" sz="5600"/>
              <a:t>tutor universitario e di un tutor aziendale. Il periodo di attività dello studente per il tirocinio esterno è corrispondente e può essere completato da ulteriori </a:t>
            </a:r>
            <a:r>
              <a:rPr b="1" lang="it-IT" sz="5600"/>
              <a:t>8/12 CFU di integrazione delle attività di preparazione della Prova Finale</a:t>
            </a:r>
            <a:r>
              <a:rPr lang="it-IT" sz="5600"/>
              <a:t> selezionabili tra le attività a scelta. Inoltre, nell’ambito delle attività obbligatorie a scelta è compreso un insegnamento affine ed integrativo “Tecnologia dei materiali con laboratorio industriale” che comporta lo svolgimento di una attività sperimentale in collaborazione con le aziende.</a:t>
            </a:r>
            <a:endParaRPr/>
          </a:p>
          <a:p>
            <a:pPr indent="0" lvl="0" marL="114300" rtl="0" algn="just">
              <a:lnSpc>
                <a:spcPct val="170000"/>
              </a:lnSpc>
              <a:spcBef>
                <a:spcPts val="1000"/>
              </a:spcBef>
              <a:spcAft>
                <a:spcPts val="0"/>
              </a:spcAft>
              <a:buSzPct val="100000"/>
              <a:buNone/>
            </a:pPr>
            <a:r>
              <a:rPr b="1" lang="it-IT" sz="7200" u="sng"/>
              <a:t>ATTENZIONE</a:t>
            </a:r>
            <a:r>
              <a:rPr lang="it-IT" sz="7200" u="sng"/>
              <a:t>:</a:t>
            </a:r>
            <a:endParaRPr sz="7200"/>
          </a:p>
          <a:p>
            <a:pPr indent="0" lvl="0" marL="114300" rtl="0" algn="l">
              <a:lnSpc>
                <a:spcPct val="170000"/>
              </a:lnSpc>
              <a:spcBef>
                <a:spcPts val="1000"/>
              </a:spcBef>
              <a:spcAft>
                <a:spcPts val="0"/>
              </a:spcAft>
              <a:buSzPct val="128571"/>
              <a:buNone/>
            </a:pPr>
            <a:r>
              <a:rPr lang="it-IT" sz="5600"/>
              <a:t>Terminata l’integrazione di 8 o di 12 CFU  e’ necessario scaricare il </a:t>
            </a:r>
            <a:r>
              <a:rPr b="1" lang="it-IT" sz="5600"/>
              <a:t>modulo, per il riconoscimento di tale attività, </a:t>
            </a:r>
            <a:r>
              <a:rPr lang="it-IT" sz="5600"/>
              <a:t>dalla piattaforma e-learning </a:t>
            </a:r>
            <a:r>
              <a:rPr lang="it-IT" sz="5600" u="sng">
                <a:solidFill>
                  <a:schemeClr val="hlink"/>
                </a:solidFill>
                <a:hlinkClick r:id="rId3"/>
              </a:rPr>
              <a:t>https://elearning.unimib.it/enrol/index.php?id=47951</a:t>
            </a:r>
            <a:r>
              <a:rPr lang="it-IT" sz="5600"/>
              <a:t>,  </a:t>
            </a:r>
            <a:r>
              <a:rPr b="1" lang="it-IT" sz="5600"/>
              <a:t>sottoporlo alla firma del proprio tutor e trasmetterlo via e-mail a: didattica.materiali@unimib.it</a:t>
            </a:r>
            <a:endParaRPr sz="5600"/>
          </a:p>
          <a:p>
            <a:pPr indent="0" lvl="0" marL="114300" rtl="0" algn="l">
              <a:lnSpc>
                <a:spcPct val="90000"/>
              </a:lnSpc>
              <a:spcBef>
                <a:spcPts val="1000"/>
              </a:spcBef>
              <a:spcAft>
                <a:spcPts val="0"/>
              </a:spcAft>
              <a:buSzPct val="257142"/>
              <a:buNone/>
            </a:pPr>
            <a:br>
              <a:rPr lang="it-IT"/>
            </a:br>
            <a:endParaRPr/>
          </a:p>
          <a:p>
            <a:pPr indent="0" lvl="0" marL="114300" rtl="0" algn="l">
              <a:lnSpc>
                <a:spcPct val="90000"/>
              </a:lnSpc>
              <a:spcBef>
                <a:spcPts val="1000"/>
              </a:spcBef>
              <a:spcAft>
                <a:spcPts val="0"/>
              </a:spcAft>
              <a:buSzPct val="257142"/>
              <a:buNone/>
            </a:pPr>
            <a:r>
              <a:t/>
            </a:r>
            <a:endParaRPr/>
          </a:p>
        </p:txBody>
      </p:sp>
      <p:sp>
        <p:nvSpPr>
          <p:cNvPr id="277" name="Google Shape;27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3"/>
          <p:cNvSpPr txBox="1"/>
          <p:nvPr>
            <p:ph type="title"/>
          </p:nvPr>
        </p:nvSpPr>
        <p:spPr>
          <a:xfrm>
            <a:off x="720969" y="365125"/>
            <a:ext cx="10550769" cy="156388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it-IT" sz="1800">
                <a:latin typeface="Calibri"/>
                <a:ea typeface="Calibri"/>
                <a:cs typeface="Calibri"/>
                <a:sym typeface="Calibri"/>
              </a:rPr>
              <a:t>Nella regola successiva ti viene chiesto di selezionare con il segno di spunta un insegnamento di tipo </a:t>
            </a:r>
            <a:r>
              <a:rPr lang="it-IT" sz="1800" u="sng">
                <a:latin typeface="Calibri"/>
                <a:ea typeface="Calibri"/>
                <a:cs typeface="Calibri"/>
                <a:sym typeface="Calibri"/>
              </a:rPr>
              <a:t>affine integrativo</a:t>
            </a:r>
            <a:r>
              <a:rPr lang="it-IT" sz="1800">
                <a:latin typeface="Calibri"/>
                <a:ea typeface="Calibri"/>
                <a:cs typeface="Calibri"/>
                <a:sym typeface="Calibri"/>
              </a:rPr>
              <a:t>, di 6 crediti, scegliendo tra le attività elencate, offerte al terzo anno di corso (figura 8).</a:t>
            </a:r>
            <a:br>
              <a:rPr lang="it-IT" sz="1800">
                <a:latin typeface="Calibri"/>
                <a:ea typeface="Calibri"/>
                <a:cs typeface="Calibri"/>
                <a:sym typeface="Calibri"/>
              </a:rPr>
            </a:br>
            <a:br>
              <a:rPr lang="it-IT" sz="1800">
                <a:latin typeface="Calibri"/>
                <a:ea typeface="Calibri"/>
                <a:cs typeface="Calibri"/>
                <a:sym typeface="Calibri"/>
              </a:rPr>
            </a:br>
            <a:r>
              <a:rPr lang="it-IT" sz="1800"/>
              <a:t>Se intendi svolgere un </a:t>
            </a:r>
            <a:r>
              <a:rPr b="1" lang="it-IT" sz="1800"/>
              <a:t>tirocinio esterno</a:t>
            </a:r>
            <a:r>
              <a:rPr lang="it-IT" sz="1800"/>
              <a:t> clicca su «Salta la Scelta», potrai così selezionare TECNOLOGIA DEI MATERIALI CON LABORATORIO INDUSTRIALE alla regola successiva.</a:t>
            </a:r>
            <a:br>
              <a:rPr lang="it-IT" sz="1800"/>
            </a:br>
            <a:r>
              <a:rPr lang="it-IT" sz="1800"/>
              <a:t>Se, invece svolgi un </a:t>
            </a:r>
            <a:r>
              <a:rPr b="1" lang="it-IT" sz="1800"/>
              <a:t>tirocinio interno </a:t>
            </a:r>
            <a:r>
              <a:rPr lang="it-IT" sz="1800"/>
              <a:t>seleziona qui un insegnamento e poi clicca su «Regola succ.»</a:t>
            </a:r>
            <a:br>
              <a:rPr lang="it-IT" sz="1800"/>
            </a:br>
            <a:br>
              <a:rPr lang="it-IT" sz="1600"/>
            </a:br>
            <a:br>
              <a:rPr lang="it-IT" sz="1600"/>
            </a:br>
            <a:endParaRPr sz="1600"/>
          </a:p>
        </p:txBody>
      </p:sp>
      <p:sp>
        <p:nvSpPr>
          <p:cNvPr id="283" name="Google Shape;283;p13"/>
          <p:cNvSpPr txBox="1"/>
          <p:nvPr>
            <p:ph idx="1" type="body"/>
          </p:nvPr>
        </p:nvSpPr>
        <p:spPr>
          <a:xfrm>
            <a:off x="838200" y="1929005"/>
            <a:ext cx="10515600" cy="476509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8</a:t>
            </a:r>
            <a:endParaRPr/>
          </a:p>
        </p:txBody>
      </p:sp>
      <p:sp>
        <p:nvSpPr>
          <p:cNvPr id="284" name="Google Shape;28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85" name="Google Shape;285;p13"/>
          <p:cNvPicPr preferRelativeResize="0"/>
          <p:nvPr/>
        </p:nvPicPr>
        <p:blipFill rotWithShape="1">
          <a:blip r:embed="rId3">
            <a:alphaModFix/>
          </a:blip>
          <a:srcRect b="0" l="0" r="0" t="0"/>
          <a:stretch/>
        </p:blipFill>
        <p:spPr>
          <a:xfrm>
            <a:off x="826428" y="2639706"/>
            <a:ext cx="10374273" cy="3005943"/>
          </a:xfrm>
          <a:prstGeom prst="rect">
            <a:avLst/>
          </a:prstGeom>
          <a:noFill/>
          <a:ln>
            <a:noFill/>
          </a:ln>
        </p:spPr>
      </p:pic>
      <p:pic>
        <p:nvPicPr>
          <p:cNvPr descr="Ritaglio schermata" id="286" name="Google Shape;286;p13"/>
          <p:cNvPicPr preferRelativeResize="0"/>
          <p:nvPr/>
        </p:nvPicPr>
        <p:blipFill rotWithShape="1">
          <a:blip r:embed="rId4">
            <a:alphaModFix/>
          </a:blip>
          <a:srcRect b="0" l="0" r="0" t="0"/>
          <a:stretch/>
        </p:blipFill>
        <p:spPr>
          <a:xfrm>
            <a:off x="826428" y="1985391"/>
            <a:ext cx="10374273" cy="654315"/>
          </a:xfrm>
          <a:prstGeom prst="rect">
            <a:avLst/>
          </a:prstGeom>
          <a:noFill/>
          <a:ln>
            <a:noFill/>
          </a:ln>
        </p:spPr>
      </p:pic>
      <p:pic>
        <p:nvPicPr>
          <p:cNvPr id="287" name="Google Shape;287;p13"/>
          <p:cNvPicPr preferRelativeResize="0"/>
          <p:nvPr/>
        </p:nvPicPr>
        <p:blipFill rotWithShape="1">
          <a:blip r:embed="rId5">
            <a:alphaModFix/>
          </a:blip>
          <a:srcRect b="0" l="0" r="0" t="0"/>
          <a:stretch/>
        </p:blipFill>
        <p:spPr>
          <a:xfrm>
            <a:off x="826428" y="1901627"/>
            <a:ext cx="10370195" cy="41989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4"/>
          <p:cNvSpPr txBox="1"/>
          <p:nvPr>
            <p:ph type="title"/>
          </p:nvPr>
        </p:nvSpPr>
        <p:spPr>
          <a:xfrm>
            <a:off x="838200" y="365125"/>
            <a:ext cx="10515600" cy="15638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br>
              <a:rPr lang="it-IT" sz="1800"/>
            </a:br>
            <a:r>
              <a:rPr lang="it-IT" sz="1800"/>
              <a:t>Se intendi svolgere un </a:t>
            </a:r>
            <a:r>
              <a:rPr b="1" lang="it-IT" sz="1800"/>
              <a:t>tirocinio esterno</a:t>
            </a:r>
            <a:r>
              <a:rPr lang="it-IT" sz="1800"/>
              <a:t> seleziona </a:t>
            </a:r>
            <a:r>
              <a:rPr lang="it-IT" sz="1800" u="sng"/>
              <a:t>NECESSARIAMENTE</a:t>
            </a:r>
            <a:r>
              <a:rPr lang="it-IT" sz="1800"/>
              <a:t> </a:t>
            </a:r>
            <a:r>
              <a:rPr i="1" lang="it-IT" sz="1800"/>
              <a:t>Tecnologia dei materiali con laboratorio industriale </a:t>
            </a:r>
            <a:r>
              <a:rPr lang="it-IT" sz="1800"/>
              <a:t>e poi «Regola succ.» (Fig. 9)</a:t>
            </a:r>
            <a:br>
              <a:rPr lang="it-IT" sz="1800"/>
            </a:br>
            <a:r>
              <a:rPr lang="it-IT" sz="1800"/>
              <a:t>Se, invece, svolgi un </a:t>
            </a:r>
            <a:r>
              <a:rPr b="1" lang="it-IT" sz="1800"/>
              <a:t>tirocinio interno </a:t>
            </a:r>
            <a:r>
              <a:rPr lang="it-IT" sz="1800"/>
              <a:t>salta la scelta.</a:t>
            </a:r>
            <a:br>
              <a:rPr lang="it-IT" sz="1600"/>
            </a:br>
            <a:br>
              <a:rPr lang="it-IT" sz="1600"/>
            </a:br>
            <a:endParaRPr sz="1600"/>
          </a:p>
        </p:txBody>
      </p:sp>
      <p:sp>
        <p:nvSpPr>
          <p:cNvPr id="293" name="Google Shape;293;p44"/>
          <p:cNvSpPr txBox="1"/>
          <p:nvPr>
            <p:ph idx="1" type="body"/>
          </p:nvPr>
        </p:nvSpPr>
        <p:spPr>
          <a:xfrm>
            <a:off x="838200" y="1929005"/>
            <a:ext cx="10515600" cy="442734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9</a:t>
            </a:r>
            <a:endParaRPr/>
          </a:p>
        </p:txBody>
      </p:sp>
      <p:sp>
        <p:nvSpPr>
          <p:cNvPr id="294" name="Google Shape;29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95" name="Google Shape;295;p44"/>
          <p:cNvPicPr preferRelativeResize="0"/>
          <p:nvPr/>
        </p:nvPicPr>
        <p:blipFill rotWithShape="1">
          <a:blip r:embed="rId3">
            <a:alphaModFix/>
          </a:blip>
          <a:srcRect b="0" l="0" r="0" t="0"/>
          <a:stretch/>
        </p:blipFill>
        <p:spPr>
          <a:xfrm>
            <a:off x="838200" y="1726773"/>
            <a:ext cx="10237126" cy="654315"/>
          </a:xfrm>
          <a:prstGeom prst="rect">
            <a:avLst/>
          </a:prstGeom>
          <a:noFill/>
          <a:ln>
            <a:noFill/>
          </a:ln>
        </p:spPr>
      </p:pic>
      <p:pic>
        <p:nvPicPr>
          <p:cNvPr descr="Ritaglio schermata" id="296" name="Google Shape;296;p44"/>
          <p:cNvPicPr preferRelativeResize="0"/>
          <p:nvPr/>
        </p:nvPicPr>
        <p:blipFill rotWithShape="1">
          <a:blip r:embed="rId4">
            <a:alphaModFix/>
          </a:blip>
          <a:srcRect b="0" l="0" r="0" t="0"/>
          <a:stretch/>
        </p:blipFill>
        <p:spPr>
          <a:xfrm>
            <a:off x="977437" y="2785165"/>
            <a:ext cx="10237126" cy="2600688"/>
          </a:xfrm>
          <a:prstGeom prst="rect">
            <a:avLst/>
          </a:prstGeom>
          <a:noFill/>
          <a:ln>
            <a:noFill/>
          </a:ln>
        </p:spPr>
      </p:pic>
      <p:pic>
        <p:nvPicPr>
          <p:cNvPr id="297" name="Google Shape;297;p44"/>
          <p:cNvPicPr preferRelativeResize="0"/>
          <p:nvPr/>
        </p:nvPicPr>
        <p:blipFill rotWithShape="1">
          <a:blip r:embed="rId5">
            <a:alphaModFix/>
          </a:blip>
          <a:srcRect b="0" l="0" r="0" t="0"/>
          <a:stretch/>
        </p:blipFill>
        <p:spPr>
          <a:xfrm>
            <a:off x="838201" y="1726773"/>
            <a:ext cx="10237126" cy="38889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4"/>
          <p:cNvSpPr txBox="1"/>
          <p:nvPr>
            <p:ph idx="1" type="body"/>
          </p:nvPr>
        </p:nvSpPr>
        <p:spPr>
          <a:xfrm>
            <a:off x="838200" y="1207698"/>
            <a:ext cx="10515600" cy="496926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3200"/>
              <a:buFont typeface="Arial"/>
              <a:buNone/>
            </a:pPr>
            <a:r>
              <a:rPr b="0" i="0" lang="it-IT" sz="3200" u="none" cap="none" strike="noStrike">
                <a:solidFill>
                  <a:srgbClr val="000000"/>
                </a:solidFill>
                <a:latin typeface="Calibri"/>
                <a:ea typeface="Calibri"/>
                <a:cs typeface="Calibri"/>
                <a:sym typeface="Calibri"/>
              </a:rPr>
              <a:t>ATTIVITA’ A SCELTA LIBERA DELLO STUDENTE</a:t>
            </a:r>
            <a:endParaRPr/>
          </a:p>
          <a:p>
            <a:pPr indent="0" lvl="0" marL="0" rtl="0" algn="just">
              <a:lnSpc>
                <a:spcPct val="90000"/>
              </a:lnSpc>
              <a:spcBef>
                <a:spcPts val="1000"/>
              </a:spcBef>
              <a:spcAft>
                <a:spcPts val="0"/>
              </a:spcAft>
              <a:buClr>
                <a:schemeClr val="dk1"/>
              </a:buClr>
              <a:buSzPts val="2400"/>
              <a:buNone/>
            </a:pPr>
            <a:r>
              <a:t/>
            </a:r>
            <a:endParaRPr sz="24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400"/>
              <a:buNone/>
            </a:pPr>
            <a:r>
              <a:rPr lang="it-IT" sz="2400">
                <a:latin typeface="Calibri"/>
                <a:ea typeface="Calibri"/>
                <a:cs typeface="Calibri"/>
                <a:sym typeface="Calibri"/>
              </a:rPr>
              <a:t>Nelle regole che seguono ti viene chiesto di scegliere gli insegnamenti offerti dal tuo Corso e/o da altri Corsi di laurea dell’Ateneo per conseguire i </a:t>
            </a:r>
            <a:r>
              <a:rPr b="1" lang="it-IT" sz="2400">
                <a:latin typeface="Calibri"/>
                <a:ea typeface="Calibri"/>
                <a:cs typeface="Calibri"/>
                <a:sym typeface="Calibri"/>
              </a:rPr>
              <a:t>crediti a scelta libera,</a:t>
            </a:r>
            <a:r>
              <a:rPr lang="it-IT" sz="2400">
                <a:latin typeface="Calibri"/>
                <a:ea typeface="Calibri"/>
                <a:cs typeface="Calibri"/>
                <a:sym typeface="Calibri"/>
              </a:rPr>
              <a:t> come previsto dal Regolamento didattico del Corso, per un totale di </a:t>
            </a:r>
            <a:r>
              <a:rPr b="1" lang="it-IT" sz="2400">
                <a:latin typeface="Calibri"/>
                <a:ea typeface="Calibri"/>
                <a:cs typeface="Calibri"/>
                <a:sym typeface="Calibri"/>
              </a:rPr>
              <a:t>12 crediti</a:t>
            </a:r>
            <a:r>
              <a:rPr lang="it-IT" sz="24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400"/>
              <a:buNone/>
            </a:pPr>
            <a:r>
              <a:rPr lang="it-IT" sz="2400">
                <a:latin typeface="Calibri"/>
                <a:ea typeface="Calibri"/>
                <a:cs typeface="Calibri"/>
                <a:sym typeface="Calibri"/>
              </a:rPr>
              <a:t> </a:t>
            </a:r>
            <a:endParaRPr/>
          </a:p>
          <a:p>
            <a:pPr indent="0" lvl="0" marL="0" rtl="0" algn="just">
              <a:lnSpc>
                <a:spcPct val="90000"/>
              </a:lnSpc>
              <a:spcBef>
                <a:spcPts val="1000"/>
              </a:spcBef>
              <a:spcAft>
                <a:spcPts val="0"/>
              </a:spcAft>
              <a:buClr>
                <a:schemeClr val="dk1"/>
              </a:buClr>
              <a:buSzPts val="2400"/>
              <a:buNone/>
            </a:pPr>
            <a:r>
              <a:rPr b="1" lang="it-IT" sz="2400">
                <a:latin typeface="Calibri"/>
                <a:ea typeface="Calibri"/>
                <a:cs typeface="Calibri"/>
                <a:sym typeface="Calibri"/>
              </a:rPr>
              <a:t>ATTENZIONE</a:t>
            </a:r>
            <a:r>
              <a:rPr lang="it-IT" sz="2400">
                <a:latin typeface="Calibri"/>
                <a:ea typeface="Calibri"/>
                <a:cs typeface="Calibri"/>
                <a:sym typeface="Calibri"/>
              </a:rPr>
              <a:t>: se selezioni insegnamenti a scelta libera la cui somma è pari a 12 crediti, non puoi conseguire altri crediti. Se invece selezioni esami la cui somma supera 12 crediti, per esempio un esame da 6 e uno da 8 crediti, ti è consentito «sforare» (il limite di 12), fino a conseguire 16 crediti al massimo.</a:t>
            </a:r>
            <a:endParaRPr/>
          </a:p>
          <a:p>
            <a:pPr indent="-50800" lvl="0" marL="22860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p:txBody>
      </p:sp>
      <p:sp>
        <p:nvSpPr>
          <p:cNvPr id="303" name="Google Shape;30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e35c20d416_0_2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pic>
        <p:nvPicPr>
          <p:cNvPr id="310" name="Google Shape;310;ge35c20d416_0_257"/>
          <p:cNvPicPr preferRelativeResize="0"/>
          <p:nvPr/>
        </p:nvPicPr>
        <p:blipFill rotWithShape="1">
          <a:blip r:embed="rId3">
            <a:alphaModFix/>
          </a:blip>
          <a:srcRect b="0" l="0" r="0" t="0"/>
          <a:stretch/>
        </p:blipFill>
        <p:spPr>
          <a:xfrm>
            <a:off x="590900" y="556725"/>
            <a:ext cx="4449450" cy="2456700"/>
          </a:xfrm>
          <a:prstGeom prst="rect">
            <a:avLst/>
          </a:prstGeom>
          <a:noFill/>
          <a:ln cap="flat" cmpd="sng" w="12700">
            <a:solidFill>
              <a:schemeClr val="dk1"/>
            </a:solidFill>
            <a:prstDash val="solid"/>
            <a:round/>
            <a:headEnd len="sm" w="sm" type="none"/>
            <a:tailEnd len="sm" w="sm" type="none"/>
          </a:ln>
        </p:spPr>
      </p:pic>
      <p:sp>
        <p:nvSpPr>
          <p:cNvPr id="311" name="Google Shape;311;ge35c20d416_0_257"/>
          <p:cNvSpPr txBox="1"/>
          <p:nvPr/>
        </p:nvSpPr>
        <p:spPr>
          <a:xfrm>
            <a:off x="734150" y="267650"/>
            <a:ext cx="978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12" name="Google Shape;312;ge35c20d416_0_257"/>
          <p:cNvPicPr preferRelativeResize="0"/>
          <p:nvPr/>
        </p:nvPicPr>
        <p:blipFill rotWithShape="1">
          <a:blip r:embed="rId4">
            <a:alphaModFix/>
          </a:blip>
          <a:srcRect b="0" l="0" r="0" t="0"/>
          <a:stretch/>
        </p:blipFill>
        <p:spPr>
          <a:xfrm>
            <a:off x="5999875" y="2853025"/>
            <a:ext cx="5210624" cy="1651325"/>
          </a:xfrm>
          <a:prstGeom prst="rect">
            <a:avLst/>
          </a:prstGeom>
          <a:noFill/>
          <a:ln cap="flat" cmpd="sng" w="19050">
            <a:solidFill>
              <a:schemeClr val="dk1"/>
            </a:solidFill>
            <a:prstDash val="solid"/>
            <a:round/>
            <a:headEnd len="sm" w="sm" type="none"/>
            <a:tailEnd len="sm" w="sm" type="none"/>
          </a:ln>
        </p:spPr>
      </p:pic>
      <p:pic>
        <p:nvPicPr>
          <p:cNvPr id="313" name="Google Shape;313;ge35c20d416_0_257"/>
          <p:cNvPicPr preferRelativeResize="0"/>
          <p:nvPr/>
        </p:nvPicPr>
        <p:blipFill rotWithShape="1">
          <a:blip r:embed="rId5">
            <a:alphaModFix/>
          </a:blip>
          <a:srcRect b="0" l="0" r="0" t="0"/>
          <a:stretch/>
        </p:blipFill>
        <p:spPr>
          <a:xfrm>
            <a:off x="5999875" y="1185189"/>
            <a:ext cx="4922700" cy="1150497"/>
          </a:xfrm>
          <a:prstGeom prst="rect">
            <a:avLst/>
          </a:prstGeom>
          <a:noFill/>
          <a:ln cap="flat" cmpd="sng" w="19050">
            <a:solidFill>
              <a:schemeClr val="dk1"/>
            </a:solidFill>
            <a:prstDash val="solid"/>
            <a:round/>
            <a:headEnd len="sm" w="sm" type="none"/>
            <a:tailEnd len="sm" w="sm" type="none"/>
          </a:ln>
          <a:effectLst>
            <a:outerShdw blurRad="57150" rotWithShape="0" algn="bl" dir="6420000" dist="19050">
              <a:srgbClr val="000000">
                <a:alpha val="48627"/>
              </a:srgbClr>
            </a:outerShdw>
          </a:effectLst>
        </p:spPr>
      </p:pic>
      <p:pic>
        <p:nvPicPr>
          <p:cNvPr id="314" name="Google Shape;314;ge35c20d416_0_257"/>
          <p:cNvPicPr preferRelativeResize="0"/>
          <p:nvPr/>
        </p:nvPicPr>
        <p:blipFill rotWithShape="1">
          <a:blip r:embed="rId6">
            <a:alphaModFix/>
          </a:blip>
          <a:srcRect b="0" l="0" r="0" t="0"/>
          <a:stretch/>
        </p:blipFill>
        <p:spPr>
          <a:xfrm>
            <a:off x="6088411" y="5021700"/>
            <a:ext cx="5033549" cy="1357750"/>
          </a:xfrm>
          <a:prstGeom prst="rect">
            <a:avLst/>
          </a:prstGeom>
          <a:noFill/>
          <a:ln cap="flat" cmpd="sng" w="19050">
            <a:solidFill>
              <a:srgbClr val="000000"/>
            </a:solidFill>
            <a:prstDash val="solid"/>
            <a:round/>
            <a:headEnd len="sm" w="sm" type="none"/>
            <a:tailEnd len="sm" w="sm" type="none"/>
          </a:ln>
        </p:spPr>
      </p:pic>
      <p:sp>
        <p:nvSpPr>
          <p:cNvPr id="315" name="Google Shape;315;ge35c20d416_0_257"/>
          <p:cNvSpPr/>
          <p:nvPr/>
        </p:nvSpPr>
        <p:spPr>
          <a:xfrm>
            <a:off x="5141198" y="1430675"/>
            <a:ext cx="660300" cy="489000"/>
          </a:xfrm>
          <a:prstGeom prst="rightArrow">
            <a:avLst>
              <a:gd fmla="val 50000" name="adj1"/>
              <a:gd fmla="val 500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6" name="Google Shape;316;ge35c20d416_0_257"/>
          <p:cNvPicPr preferRelativeResize="0"/>
          <p:nvPr/>
        </p:nvPicPr>
        <p:blipFill rotWithShape="1">
          <a:blip r:embed="rId7">
            <a:alphaModFix/>
          </a:blip>
          <a:srcRect b="0" l="0" r="0" t="0"/>
          <a:stretch/>
        </p:blipFill>
        <p:spPr>
          <a:xfrm flipH="1">
            <a:off x="5872187" y="4029475"/>
            <a:ext cx="447625" cy="365100"/>
          </a:xfrm>
          <a:prstGeom prst="rect">
            <a:avLst/>
          </a:prstGeom>
          <a:noFill/>
          <a:ln>
            <a:noFill/>
          </a:ln>
        </p:spPr>
      </p:pic>
      <p:pic>
        <p:nvPicPr>
          <p:cNvPr id="317" name="Google Shape;317;ge35c20d416_0_257"/>
          <p:cNvPicPr preferRelativeResize="0"/>
          <p:nvPr/>
        </p:nvPicPr>
        <p:blipFill rotWithShape="1">
          <a:blip r:embed="rId7">
            <a:alphaModFix/>
          </a:blip>
          <a:srcRect b="0" l="0" r="0" t="0"/>
          <a:stretch/>
        </p:blipFill>
        <p:spPr>
          <a:xfrm flipH="1">
            <a:off x="6088400" y="5832250"/>
            <a:ext cx="447625" cy="378000"/>
          </a:xfrm>
          <a:prstGeom prst="rect">
            <a:avLst/>
          </a:prstGeom>
          <a:noFill/>
          <a:ln>
            <a:noFill/>
          </a:ln>
        </p:spPr>
      </p:pic>
      <p:sp>
        <p:nvSpPr>
          <p:cNvPr id="318" name="Google Shape;318;ge35c20d416_0_257"/>
          <p:cNvSpPr/>
          <p:nvPr/>
        </p:nvSpPr>
        <p:spPr>
          <a:xfrm>
            <a:off x="8237425" y="2320575"/>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e35c20d416_0_257"/>
          <p:cNvSpPr/>
          <p:nvPr/>
        </p:nvSpPr>
        <p:spPr>
          <a:xfrm>
            <a:off x="8237425" y="4462300"/>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ge35c20d416_0_257"/>
          <p:cNvPicPr preferRelativeResize="0"/>
          <p:nvPr/>
        </p:nvPicPr>
        <p:blipFill rotWithShape="1">
          <a:blip r:embed="rId7">
            <a:alphaModFix/>
          </a:blip>
          <a:srcRect b="0" l="0" r="0" t="0"/>
          <a:stretch/>
        </p:blipFill>
        <p:spPr>
          <a:xfrm>
            <a:off x="4032487" y="2376075"/>
            <a:ext cx="823675" cy="378000"/>
          </a:xfrm>
          <a:prstGeom prst="rect">
            <a:avLst/>
          </a:prstGeom>
          <a:noFill/>
          <a:ln>
            <a:noFill/>
          </a:ln>
        </p:spPr>
      </p:pic>
      <p:pic>
        <p:nvPicPr>
          <p:cNvPr id="321" name="Google Shape;321;ge35c20d416_0_257"/>
          <p:cNvPicPr preferRelativeResize="0"/>
          <p:nvPr/>
        </p:nvPicPr>
        <p:blipFill rotWithShape="1">
          <a:blip r:embed="rId7">
            <a:alphaModFix/>
          </a:blip>
          <a:srcRect b="0" l="0" r="0" t="0"/>
          <a:stretch/>
        </p:blipFill>
        <p:spPr>
          <a:xfrm>
            <a:off x="9395537" y="1919675"/>
            <a:ext cx="823675" cy="378000"/>
          </a:xfrm>
          <a:prstGeom prst="rect">
            <a:avLst/>
          </a:prstGeom>
          <a:noFill/>
          <a:ln>
            <a:noFill/>
          </a:ln>
        </p:spPr>
      </p:pic>
      <p:sp>
        <p:nvSpPr>
          <p:cNvPr id="322" name="Google Shape;322;ge35c20d416_0_257"/>
          <p:cNvSpPr txBox="1"/>
          <p:nvPr/>
        </p:nvSpPr>
        <p:spPr>
          <a:xfrm>
            <a:off x="572390" y="3351846"/>
            <a:ext cx="47292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In questa figura è illustrato il procedimento da adottare per l’anticipo delle attività a libera scelta.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Per poter procedere con la prenotazione dell’appello è necessario:</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la voce </a:t>
            </a:r>
            <a:r>
              <a:rPr b="1" i="0" lang="it-IT" sz="1400" u="none" cap="none" strike="noStrike">
                <a:solidFill>
                  <a:srgbClr val="000000"/>
                </a:solidFill>
                <a:latin typeface="Calibri"/>
                <a:ea typeface="Calibri"/>
                <a:cs typeface="Calibri"/>
                <a:sym typeface="Calibri"/>
              </a:rPr>
              <a:t>Prenota</a:t>
            </a:r>
            <a:r>
              <a:rPr b="0" i="0" lang="it-IT" sz="1400" u="none" cap="none" strike="noStrike">
                <a:solidFill>
                  <a:srgbClr val="000000"/>
                </a:solidFill>
                <a:latin typeface="Calibri"/>
                <a:ea typeface="Calibri"/>
                <a:cs typeface="Calibri"/>
                <a:sym typeface="Calibri"/>
              </a:rPr>
              <a:t> dalla sezione Appelli disponibili nella Home page di Segreterie online.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poi </a:t>
            </a:r>
            <a:r>
              <a:rPr b="1" i="0" lang="it-IT" sz="1400" u="none" cap="none" strike="noStrike">
                <a:solidFill>
                  <a:srgbClr val="000000"/>
                </a:solidFill>
                <a:latin typeface="Calibri"/>
                <a:ea typeface="Calibri"/>
                <a:cs typeface="Calibri"/>
                <a:sym typeface="Calibri"/>
              </a:rPr>
              <a:t>ricerca appelli </a:t>
            </a:r>
            <a:r>
              <a:rPr b="0" i="0" lang="it-IT" sz="1400" u="none" cap="none" strike="noStrike">
                <a:solidFill>
                  <a:srgbClr val="000000"/>
                </a:solidFill>
                <a:latin typeface="Calibri"/>
                <a:ea typeface="Calibri"/>
                <a:cs typeface="Calibri"/>
                <a:sym typeface="Calibri"/>
              </a:rPr>
              <a:t>dalla schermata che elenca gli appelli disponibili.</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Selezionare l’attività a libera scelta di proprio interesse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Procedere con la prenotazione all’appello.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6"/>
          <p:cNvSpPr txBox="1"/>
          <p:nvPr>
            <p:ph type="title"/>
          </p:nvPr>
        </p:nvSpPr>
        <p:spPr>
          <a:xfrm>
            <a:off x="746760" y="350547"/>
            <a:ext cx="1060704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Nella regola che segue (figura 10) ti viene riproposto l’elenco degli insegnamenti offerti dal tuo Corso al terzo anno, non scelti in precedenza, che puoi selezionare  per conseguire i crediti a scelta libera.</a:t>
            </a:r>
            <a:br>
              <a:rPr lang="it-IT" sz="1800">
                <a:latin typeface="Calibri"/>
                <a:ea typeface="Calibri"/>
                <a:cs typeface="Calibri"/>
                <a:sym typeface="Calibri"/>
              </a:rPr>
            </a:br>
            <a:r>
              <a:rPr i="1" lang="it-IT" sz="1800">
                <a:latin typeface="Calibri"/>
                <a:ea typeface="Calibri"/>
                <a:cs typeface="Calibri"/>
                <a:sym typeface="Calibri"/>
              </a:rPr>
              <a:t>Se utilizzi questa regola, clicca ''Regola succ.'' per proseguire nella compilazione. </a:t>
            </a:r>
            <a:br>
              <a:rPr i="1" lang="it-IT" sz="1800">
                <a:latin typeface="Calibri"/>
                <a:ea typeface="Calibri"/>
                <a:cs typeface="Calibri"/>
                <a:sym typeface="Calibri"/>
              </a:rPr>
            </a:br>
            <a:r>
              <a:rPr i="1" lang="it-IT" sz="1800">
                <a:latin typeface="Calibri"/>
                <a:ea typeface="Calibri"/>
                <a:cs typeface="Calibri"/>
                <a:sym typeface="Calibri"/>
              </a:rPr>
              <a:t>Se non intendi selezionare alcuna attività, clicca '</a:t>
            </a:r>
            <a:r>
              <a:rPr b="1" i="1" lang="it-IT" sz="1800">
                <a:latin typeface="Calibri"/>
                <a:ea typeface="Calibri"/>
                <a:cs typeface="Calibri"/>
                <a:sym typeface="Calibri"/>
              </a:rPr>
              <a:t>'Salta la scelta'' </a:t>
            </a:r>
            <a:r>
              <a:rPr i="1" lang="it-IT" sz="1800">
                <a:latin typeface="Calibri"/>
                <a:ea typeface="Calibri"/>
                <a:cs typeface="Calibri"/>
                <a:sym typeface="Calibri"/>
              </a:rPr>
              <a:t>per passare alla regola successiva.</a:t>
            </a:r>
            <a:br>
              <a:rPr i="1" lang="it-IT" sz="1800">
                <a:latin typeface="Calibri"/>
                <a:ea typeface="Calibri"/>
                <a:cs typeface="Calibri"/>
                <a:sym typeface="Calibri"/>
              </a:rPr>
            </a:br>
            <a:br>
              <a:rPr lang="it-IT" sz="1600"/>
            </a:br>
            <a:endParaRPr sz="1600">
              <a:latin typeface="Calibri"/>
              <a:ea typeface="Calibri"/>
              <a:cs typeface="Calibri"/>
              <a:sym typeface="Calibri"/>
            </a:endParaRPr>
          </a:p>
        </p:txBody>
      </p:sp>
      <p:sp>
        <p:nvSpPr>
          <p:cNvPr id="328" name="Google Shape;328;p16"/>
          <p:cNvSpPr txBox="1"/>
          <p:nvPr>
            <p:ph idx="1" type="body"/>
          </p:nvPr>
        </p:nvSpPr>
        <p:spPr>
          <a:xfrm>
            <a:off x="838200" y="1825624"/>
            <a:ext cx="10515600"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10</a:t>
            </a:r>
            <a:endParaRPr/>
          </a:p>
        </p:txBody>
      </p:sp>
      <p:sp>
        <p:nvSpPr>
          <p:cNvPr id="329" name="Google Shape;32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330" name="Google Shape;330;p16"/>
          <p:cNvPicPr preferRelativeResize="0"/>
          <p:nvPr/>
        </p:nvPicPr>
        <p:blipFill rotWithShape="1">
          <a:blip r:embed="rId3">
            <a:alphaModFix/>
          </a:blip>
          <a:srcRect b="0" l="0" r="0" t="0"/>
          <a:stretch/>
        </p:blipFill>
        <p:spPr>
          <a:xfrm>
            <a:off x="1087582" y="2260678"/>
            <a:ext cx="10143836" cy="3815495"/>
          </a:xfrm>
          <a:prstGeom prst="rect">
            <a:avLst/>
          </a:prstGeom>
          <a:noFill/>
          <a:ln>
            <a:noFill/>
          </a:ln>
        </p:spPr>
      </p:pic>
      <p:pic>
        <p:nvPicPr>
          <p:cNvPr descr="Ritaglio schermata" id="331" name="Google Shape;331;p16"/>
          <p:cNvPicPr preferRelativeResize="0"/>
          <p:nvPr/>
        </p:nvPicPr>
        <p:blipFill rotWithShape="1">
          <a:blip r:embed="rId4">
            <a:alphaModFix/>
          </a:blip>
          <a:srcRect b="0" l="0" r="0" t="0"/>
          <a:stretch/>
        </p:blipFill>
        <p:spPr>
          <a:xfrm>
            <a:off x="838200" y="1493412"/>
            <a:ext cx="10504617" cy="664424"/>
          </a:xfrm>
          <a:prstGeom prst="rect">
            <a:avLst/>
          </a:prstGeom>
          <a:noFill/>
          <a:ln>
            <a:noFill/>
          </a:ln>
        </p:spPr>
      </p:pic>
      <p:pic>
        <p:nvPicPr>
          <p:cNvPr id="332" name="Google Shape;332;p16"/>
          <p:cNvPicPr preferRelativeResize="0"/>
          <p:nvPr/>
        </p:nvPicPr>
        <p:blipFill rotWithShape="1">
          <a:blip r:embed="rId5">
            <a:alphaModFix/>
          </a:blip>
          <a:srcRect b="0" l="0" r="0" t="0"/>
          <a:stretch/>
        </p:blipFill>
        <p:spPr>
          <a:xfrm>
            <a:off x="4154808" y="2198794"/>
            <a:ext cx="3982427" cy="500593"/>
          </a:xfrm>
          <a:prstGeom prst="rect">
            <a:avLst/>
          </a:prstGeom>
          <a:noFill/>
          <a:ln>
            <a:noFill/>
          </a:ln>
        </p:spPr>
      </p:pic>
      <p:pic>
        <p:nvPicPr>
          <p:cNvPr id="333" name="Google Shape;333;p16"/>
          <p:cNvPicPr preferRelativeResize="0"/>
          <p:nvPr/>
        </p:nvPicPr>
        <p:blipFill rotWithShape="1">
          <a:blip r:embed="rId6">
            <a:alphaModFix/>
          </a:blip>
          <a:srcRect b="0" l="0" r="0" t="0"/>
          <a:stretch/>
        </p:blipFill>
        <p:spPr>
          <a:xfrm>
            <a:off x="838200" y="1484207"/>
            <a:ext cx="10504617" cy="47226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5"/>
          <p:cNvSpPr txBox="1"/>
          <p:nvPr>
            <p:ph type="title"/>
          </p:nvPr>
        </p:nvSpPr>
        <p:spPr>
          <a:xfrm>
            <a:off x="746760" y="350547"/>
            <a:ext cx="1060704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it-IT" sz="1800" u="sng">
                <a:latin typeface="Calibri"/>
                <a:ea typeface="Calibri"/>
                <a:cs typeface="Calibri"/>
                <a:sym typeface="Calibri"/>
              </a:rPr>
              <a:t>SE SVOLGI UN TIROCINIO ESTERNO </a:t>
            </a:r>
            <a:r>
              <a:rPr lang="it-IT" sz="1800">
                <a:latin typeface="Calibri"/>
                <a:ea typeface="Calibri"/>
                <a:cs typeface="Calibri"/>
                <a:sym typeface="Calibri"/>
              </a:rPr>
              <a:t>hai la possibilità di integrare l’attività di preparazione della prova finale con 8 oppure 12 crediti. (Fig. 11)</a:t>
            </a:r>
            <a:br>
              <a:rPr lang="it-IT" sz="1800">
                <a:latin typeface="Calibri"/>
                <a:ea typeface="Calibri"/>
                <a:cs typeface="Calibri"/>
                <a:sym typeface="Calibri"/>
              </a:rPr>
            </a:br>
            <a:r>
              <a:rPr i="1" lang="it-IT" sz="1800">
                <a:latin typeface="Calibri"/>
                <a:ea typeface="Calibri"/>
                <a:cs typeface="Calibri"/>
                <a:sym typeface="Calibri"/>
              </a:rPr>
              <a:t>Se utilizzi questa regola, clicca ''Regola succ.'' per proseguire nella compilazione. </a:t>
            </a:r>
            <a:br>
              <a:rPr i="1" lang="it-IT" sz="1800">
                <a:latin typeface="Calibri"/>
                <a:ea typeface="Calibri"/>
                <a:cs typeface="Calibri"/>
                <a:sym typeface="Calibri"/>
              </a:rPr>
            </a:br>
            <a:r>
              <a:rPr i="1" lang="it-IT" sz="1800">
                <a:latin typeface="Calibri"/>
                <a:ea typeface="Calibri"/>
                <a:cs typeface="Calibri"/>
                <a:sym typeface="Calibri"/>
              </a:rPr>
              <a:t>Se non intendi selezionare alcuna attività, clicca '</a:t>
            </a:r>
            <a:r>
              <a:rPr b="1" i="1" lang="it-IT" sz="1800">
                <a:latin typeface="Calibri"/>
                <a:ea typeface="Calibri"/>
                <a:cs typeface="Calibri"/>
                <a:sym typeface="Calibri"/>
              </a:rPr>
              <a:t>'Salta la scelta'' </a:t>
            </a:r>
            <a:r>
              <a:rPr i="1" lang="it-IT" sz="1800">
                <a:latin typeface="Calibri"/>
                <a:ea typeface="Calibri"/>
                <a:cs typeface="Calibri"/>
                <a:sym typeface="Calibri"/>
              </a:rPr>
              <a:t>per passare alla regola successiva.</a:t>
            </a:r>
            <a:br>
              <a:rPr i="1" lang="it-IT" sz="1800">
                <a:latin typeface="Calibri"/>
                <a:ea typeface="Calibri"/>
                <a:cs typeface="Calibri"/>
                <a:sym typeface="Calibri"/>
              </a:rPr>
            </a:br>
            <a:r>
              <a:rPr b="1" i="1" lang="it-IT" sz="1800"/>
              <a:t>NB: </a:t>
            </a:r>
            <a:r>
              <a:rPr i="1" lang="it-IT" sz="1800">
                <a:solidFill>
                  <a:srgbClr val="FF0000"/>
                </a:solidFill>
              </a:rPr>
              <a:t>NON TROVERAI QUESTE ATTIVIT</a:t>
            </a:r>
            <a:r>
              <a:rPr i="1" lang="it-IT" sz="1800">
                <a:solidFill>
                  <a:srgbClr val="FF0000"/>
                </a:solidFill>
                <a:latin typeface="Calibri"/>
                <a:ea typeface="Calibri"/>
                <a:cs typeface="Calibri"/>
                <a:sym typeface="Calibri"/>
              </a:rPr>
              <a:t>Á</a:t>
            </a:r>
            <a:r>
              <a:rPr i="1" lang="it-IT" sz="1800">
                <a:solidFill>
                  <a:srgbClr val="FF0000"/>
                </a:solidFill>
              </a:rPr>
              <a:t> NELLO SCHEMA PREAPPROVATO</a:t>
            </a:r>
            <a:r>
              <a:rPr i="1" lang="it-IT" sz="1800"/>
              <a:t>.</a:t>
            </a:r>
            <a:br>
              <a:rPr i="1" lang="it-IT" sz="1800">
                <a:latin typeface="Calibri"/>
                <a:ea typeface="Calibri"/>
                <a:cs typeface="Calibri"/>
                <a:sym typeface="Calibri"/>
              </a:rPr>
            </a:br>
            <a:br>
              <a:rPr lang="it-IT" sz="1600"/>
            </a:br>
            <a:endParaRPr sz="1600">
              <a:latin typeface="Calibri"/>
              <a:ea typeface="Calibri"/>
              <a:cs typeface="Calibri"/>
              <a:sym typeface="Calibri"/>
            </a:endParaRPr>
          </a:p>
        </p:txBody>
      </p:sp>
      <p:sp>
        <p:nvSpPr>
          <p:cNvPr id="339" name="Google Shape;339;p45"/>
          <p:cNvSpPr txBox="1"/>
          <p:nvPr>
            <p:ph idx="1" type="body"/>
          </p:nvPr>
        </p:nvSpPr>
        <p:spPr>
          <a:xfrm>
            <a:off x="838200" y="1825624"/>
            <a:ext cx="10515600"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11</a:t>
            </a:r>
            <a:endParaRPr/>
          </a:p>
        </p:txBody>
      </p:sp>
      <p:sp>
        <p:nvSpPr>
          <p:cNvPr id="340" name="Google Shape;34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341" name="Google Shape;341;p45"/>
          <p:cNvPicPr preferRelativeResize="0"/>
          <p:nvPr/>
        </p:nvPicPr>
        <p:blipFill rotWithShape="1">
          <a:blip r:embed="rId3">
            <a:alphaModFix/>
          </a:blip>
          <a:srcRect b="0" l="0" r="0" t="0"/>
          <a:stretch/>
        </p:blipFill>
        <p:spPr>
          <a:xfrm>
            <a:off x="746760" y="1493412"/>
            <a:ext cx="10596057" cy="664424"/>
          </a:xfrm>
          <a:prstGeom prst="rect">
            <a:avLst/>
          </a:prstGeom>
          <a:noFill/>
          <a:ln>
            <a:noFill/>
          </a:ln>
        </p:spPr>
      </p:pic>
      <p:pic>
        <p:nvPicPr>
          <p:cNvPr descr="Ritaglio schermata" id="342" name="Google Shape;342;p45"/>
          <p:cNvPicPr preferRelativeResize="0"/>
          <p:nvPr/>
        </p:nvPicPr>
        <p:blipFill rotWithShape="1">
          <a:blip r:embed="rId4">
            <a:alphaModFix/>
          </a:blip>
          <a:srcRect b="0" l="0" r="0" t="0"/>
          <a:stretch/>
        </p:blipFill>
        <p:spPr>
          <a:xfrm>
            <a:off x="786988" y="2307350"/>
            <a:ext cx="10607040" cy="3567274"/>
          </a:xfrm>
          <a:prstGeom prst="rect">
            <a:avLst/>
          </a:prstGeom>
          <a:noFill/>
          <a:ln>
            <a:noFill/>
          </a:ln>
        </p:spPr>
      </p:pic>
      <p:pic>
        <p:nvPicPr>
          <p:cNvPr id="343" name="Google Shape;343;p45"/>
          <p:cNvPicPr preferRelativeResize="0"/>
          <p:nvPr/>
        </p:nvPicPr>
        <p:blipFill rotWithShape="1">
          <a:blip r:embed="rId5">
            <a:alphaModFix/>
          </a:blip>
          <a:srcRect b="0" l="0" r="0" t="0"/>
          <a:stretch/>
        </p:blipFill>
        <p:spPr>
          <a:xfrm>
            <a:off x="746760" y="1493412"/>
            <a:ext cx="10607040" cy="466724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it-IT">
                <a:solidFill>
                  <a:srgbClr val="000000"/>
                </a:solidFill>
                <a:latin typeface="Calibri"/>
                <a:ea typeface="Calibri"/>
                <a:cs typeface="Calibri"/>
                <a:sym typeface="Calibri"/>
              </a:rPr>
              <a:t>BBETWEEN SUSTAINABILITY</a:t>
            </a:r>
            <a:endParaRPr b="1">
              <a:latin typeface="Calibri"/>
              <a:ea typeface="Calibri"/>
              <a:cs typeface="Calibri"/>
              <a:sym typeface="Calibri"/>
            </a:endParaRPr>
          </a:p>
        </p:txBody>
      </p:sp>
      <p:sp>
        <p:nvSpPr>
          <p:cNvPr id="349" name="Google Shape;349;p46"/>
          <p:cNvSpPr txBox="1"/>
          <p:nvPr>
            <p:ph idx="1" type="body"/>
          </p:nvPr>
        </p:nvSpPr>
        <p:spPr>
          <a:xfrm>
            <a:off x="838200" y="1508289"/>
            <a:ext cx="10515600" cy="4668674"/>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it-IT" sz="1800"/>
              <a:t>Il progetto “Bbetween Sustainability” ha l’obiettivo di trattare i temi della sostenibilità declinandoli nelle varie discipline presenti nell’Ateneo di Milano-Bicocca.</a:t>
            </a:r>
            <a:endParaRPr/>
          </a:p>
          <a:p>
            <a:pPr indent="0" lvl="0" marL="114300" rtl="0" algn="l">
              <a:lnSpc>
                <a:spcPct val="90000"/>
              </a:lnSpc>
              <a:spcBef>
                <a:spcPts val="1000"/>
              </a:spcBef>
              <a:spcAft>
                <a:spcPts val="0"/>
              </a:spcAft>
              <a:buSzPts val="1800"/>
              <a:buNone/>
            </a:pPr>
            <a:r>
              <a:rPr lang="it-IT" sz="1800"/>
              <a:t>I percorsi (moduli) che l'Ateneo propone agli studenti triennalisti nell'ambito di questo progetto richiamano gli Obiettivi di Sviluppo Sostenibile dell'Agenda 2030 dell'ONU e sono organizzati in aree tematiche.</a:t>
            </a:r>
            <a:endParaRPr/>
          </a:p>
          <a:p>
            <a:pPr indent="0" lvl="0" marL="114300" rtl="0" algn="l">
              <a:lnSpc>
                <a:spcPct val="90000"/>
              </a:lnSpc>
              <a:spcBef>
                <a:spcPts val="1000"/>
              </a:spcBef>
              <a:spcAft>
                <a:spcPts val="0"/>
              </a:spcAft>
              <a:buSzPts val="1800"/>
              <a:buNone/>
            </a:pPr>
            <a:r>
              <a:rPr lang="it-IT" sz="1800"/>
              <a:t>Informazioni dettagliate sui percorsi e sulla modalità di adesione sono disponibili alla pagina di Ateneo </a:t>
            </a:r>
            <a:r>
              <a:rPr lang="it-IT" sz="1800" u="sng">
                <a:solidFill>
                  <a:schemeClr val="hlink"/>
                </a:solidFill>
                <a:hlinkClick r:id="rId3"/>
              </a:rPr>
              <a:t>Bbetween Sustainability | Università degli Studi di Milano-Bicocca (unimib.it)</a:t>
            </a:r>
            <a:endParaRPr sz="1800"/>
          </a:p>
          <a:p>
            <a:pPr indent="0" lvl="0" marL="114300" rtl="0" algn="l">
              <a:lnSpc>
                <a:spcPct val="90000"/>
              </a:lnSpc>
              <a:spcBef>
                <a:spcPts val="1000"/>
              </a:spcBef>
              <a:spcAft>
                <a:spcPts val="0"/>
              </a:spcAft>
              <a:buSzPts val="1800"/>
              <a:buNone/>
            </a:pPr>
            <a:r>
              <a:rPr lang="it-IT" sz="1800"/>
              <a:t>Ulteriori informazioni sugli Obiettivi di Sviluppo Sostenibile dell’Agenda 2030 dell’ONU si possono trovare sul sito dell’Alleanza Italiana per lo Sviluppo Sostenibile, </a:t>
            </a:r>
            <a:r>
              <a:rPr lang="it-IT" sz="1800" u="sng">
                <a:solidFill>
                  <a:schemeClr val="hlink"/>
                </a:solidFill>
                <a:hlinkClick r:id="rId4"/>
              </a:rPr>
              <a:t>Goal e Target: obiettivi e traguardi per il 2030 - Alleanza Italiana per lo Sviluppo Sostenibile (asvis.it)</a:t>
            </a:r>
            <a:endParaRPr sz="1800"/>
          </a:p>
          <a:p>
            <a:pPr indent="0" lvl="0" marL="114300" rtl="0" algn="l">
              <a:lnSpc>
                <a:spcPct val="90000"/>
              </a:lnSpc>
              <a:spcBef>
                <a:spcPts val="1000"/>
              </a:spcBef>
              <a:spcAft>
                <a:spcPts val="0"/>
              </a:spcAft>
              <a:buSzPts val="1800"/>
              <a:buNone/>
            </a:pPr>
            <a:r>
              <a:rPr lang="it-IT" sz="1800" u="sng"/>
              <a:t>Nota Bene</a:t>
            </a:r>
            <a:r>
              <a:rPr lang="it-IT" sz="1800"/>
              <a:t>: per il riconoscimento dei 6 CFU devi sostenere ALMENO 4 moduli. Ognuno di questi sarà certificato da un Open Badge.</a:t>
            </a:r>
            <a:endParaRPr/>
          </a:p>
          <a:p>
            <a:pPr indent="0" lvl="0" marL="114300" rtl="0" algn="l">
              <a:lnSpc>
                <a:spcPct val="90000"/>
              </a:lnSpc>
              <a:spcBef>
                <a:spcPts val="1000"/>
              </a:spcBef>
              <a:spcAft>
                <a:spcPts val="0"/>
              </a:spcAft>
              <a:buSzPts val="1800"/>
              <a:buNone/>
            </a:pPr>
            <a:r>
              <a:rPr lang="it-IT" sz="1800"/>
              <a:t>Potrai inserire nel tuo piano di studio l’attività </a:t>
            </a:r>
            <a:r>
              <a:rPr b="1" lang="it-IT" sz="1800">
                <a:solidFill>
                  <a:srgbClr val="FF0000"/>
                </a:solidFill>
              </a:rPr>
              <a:t>SVILUPPO SOSTENIBILE, AGENDA ONU 2030 (6 CFU) (ONUSOST01) - [ CFU: 6 ] scegliendo lo schema di piano PREAPPROVATO e DA APPROVARE.</a:t>
            </a:r>
            <a:endParaRPr b="1" sz="1800">
              <a:solidFill>
                <a:srgbClr val="FF0000"/>
              </a:solidFill>
            </a:endParaRPr>
          </a:p>
        </p:txBody>
      </p:sp>
      <p:sp>
        <p:nvSpPr>
          <p:cNvPr id="350" name="Google Shape;35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
          <p:cNvSpPr txBox="1"/>
          <p:nvPr>
            <p:ph type="title"/>
          </p:nvPr>
        </p:nvSpPr>
        <p:spPr>
          <a:xfrm>
            <a:off x="838200" y="365125"/>
            <a:ext cx="10515600" cy="12811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b="1" lang="it-IT" sz="2400">
                <a:solidFill>
                  <a:srgbClr val="000000"/>
                </a:solidFill>
              </a:rPr>
              <a:t>Che cos’è il piano di studio?</a:t>
            </a:r>
            <a:br>
              <a:rPr b="1" lang="it-IT" sz="2400">
                <a:solidFill>
                  <a:srgbClr val="000000"/>
                </a:solidFill>
              </a:rPr>
            </a:br>
            <a:r>
              <a:rPr b="1" lang="it-IT" sz="2400">
                <a:solidFill>
                  <a:srgbClr val="000000"/>
                </a:solidFill>
              </a:rPr>
              <a:t> </a:t>
            </a:r>
            <a:endParaRPr sz="2400"/>
          </a:p>
        </p:txBody>
      </p:sp>
      <p:sp>
        <p:nvSpPr>
          <p:cNvPr id="173" name="Google Shape;173;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Il piano di studio è l’insieme delle attività formative obbligatorie, delle attività previste come opzionali e delle attività formative scelte autonomamente dallo studente, in coerenza con il Regolamento Didattico del Corso di Studio.</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                       Di norma vengono proposte due tipologie di piano, «</a:t>
            </a:r>
            <a:r>
              <a:rPr b="1" lang="it-IT" sz="1600">
                <a:latin typeface="Calibri"/>
                <a:ea typeface="Calibri"/>
                <a:cs typeface="Calibri"/>
                <a:sym typeface="Calibri"/>
              </a:rPr>
              <a:t>da approvare</a:t>
            </a:r>
            <a:r>
              <a:rPr lang="it-IT" sz="1600">
                <a:latin typeface="Calibri"/>
                <a:ea typeface="Calibri"/>
                <a:cs typeface="Calibri"/>
                <a:sym typeface="Calibri"/>
              </a:rPr>
              <a:t>» e «</a:t>
            </a:r>
            <a:r>
              <a:rPr b="1" lang="it-IT" sz="1600">
                <a:latin typeface="Calibri"/>
                <a:ea typeface="Calibri"/>
                <a:cs typeface="Calibri"/>
                <a:sym typeface="Calibri"/>
              </a:rPr>
              <a:t>pre-approvato</a:t>
            </a:r>
            <a:r>
              <a:rPr lang="it-IT" sz="1600">
                <a:latin typeface="Calibri"/>
                <a:ea typeface="Calibri"/>
                <a:cs typeface="Calibri"/>
                <a:sym typeface="Calibri"/>
              </a:rPr>
              <a:t>».</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da approvare </a:t>
            </a:r>
            <a:r>
              <a:rPr lang="it-IT" sz="1600">
                <a:latin typeface="Calibri"/>
                <a:ea typeface="Calibri"/>
                <a:cs typeface="Calibri"/>
                <a:sym typeface="Calibri"/>
              </a:rPr>
              <a:t>consente di selezionare, come esami a scelta libera, oltre a quelli del tuo Corso, anche insegnamenti offerti da altri Corsi dell’Ateneo. Questo tipo di piano, che risulta «proposto» al momento della conferma, deve essere approvato dal Consiglio di Coordinamento Didattico del tuo Corso dopo il termine previsto per la presentazione; solo successivamente sarà inserito nella tua carriera. </a:t>
            </a:r>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ti è consentito conseguire crediti sovrannumerari. 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Il piano </a:t>
            </a:r>
            <a:r>
              <a:rPr b="1" lang="it-IT" sz="1600">
                <a:latin typeface="Calibri"/>
                <a:ea typeface="Calibri"/>
                <a:cs typeface="Calibri"/>
                <a:sym typeface="Calibri"/>
              </a:rPr>
              <a:t>pre-approvato</a:t>
            </a:r>
            <a:r>
              <a:rPr lang="it-IT" sz="1600">
                <a:latin typeface="Calibri"/>
                <a:ea typeface="Calibri"/>
                <a:cs typeface="Calibri"/>
                <a:sym typeface="Calibri"/>
              </a:rPr>
              <a:t> permette di inserire, come esami a scelta libera, le attività consigliate dal tuo Corso di studio. Il piano risulta pertanto automaticamente approvato, senza la necessità che venga esaminato dopo il termine previsto per la presentazione.</a:t>
            </a:r>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Con questo tipo di piano </a:t>
            </a:r>
            <a:r>
              <a:rPr b="1" lang="it-IT" sz="1600">
                <a:latin typeface="Calibri"/>
                <a:ea typeface="Calibri"/>
                <a:cs typeface="Calibri"/>
                <a:sym typeface="Calibri"/>
              </a:rPr>
              <a:t>non è consentito conseguire crediti sovrannumerari.</a:t>
            </a:r>
            <a:endParaRPr/>
          </a:p>
          <a:p>
            <a:pPr indent="0" lvl="0" marL="0" rtl="0" algn="just">
              <a:lnSpc>
                <a:spcPct val="10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t/>
            </a:r>
            <a:endParaRPr/>
          </a:p>
        </p:txBody>
      </p:sp>
      <p:sp>
        <p:nvSpPr>
          <p:cNvPr id="174" name="Google Shape;17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75" name="Google Shape;175;p2"/>
          <p:cNvPicPr preferRelativeResize="0"/>
          <p:nvPr/>
        </p:nvPicPr>
        <p:blipFill rotWithShape="1">
          <a:blip r:embed="rId3">
            <a:alphaModFix/>
          </a:blip>
          <a:srcRect b="0" l="0" r="0" t="0"/>
          <a:stretch/>
        </p:blipFill>
        <p:spPr>
          <a:xfrm>
            <a:off x="7863152" y="249375"/>
            <a:ext cx="1494895" cy="1227908"/>
          </a:xfrm>
          <a:prstGeom prst="rect">
            <a:avLst/>
          </a:prstGeom>
          <a:noFill/>
          <a:ln>
            <a:noFill/>
          </a:ln>
        </p:spPr>
      </p:pic>
      <p:pic>
        <p:nvPicPr>
          <p:cNvPr id="176" name="Google Shape;176;p2"/>
          <p:cNvPicPr preferRelativeResize="0"/>
          <p:nvPr/>
        </p:nvPicPr>
        <p:blipFill rotWithShape="1">
          <a:blip r:embed="rId4">
            <a:alphaModFix/>
          </a:blip>
          <a:srcRect b="0" l="0" r="0" t="0"/>
          <a:stretch/>
        </p:blipFill>
        <p:spPr>
          <a:xfrm>
            <a:off x="940526" y="2329519"/>
            <a:ext cx="957943" cy="831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7"/>
          <p:cNvSpPr txBox="1"/>
          <p:nvPr>
            <p:ph type="title"/>
          </p:nvPr>
        </p:nvSpPr>
        <p:spPr>
          <a:xfrm>
            <a:off x="838200" y="350547"/>
            <a:ext cx="1060704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it-IT" sz="1800">
                <a:latin typeface="Calibri"/>
                <a:ea typeface="Calibri"/>
                <a:cs typeface="Calibri"/>
                <a:sym typeface="Calibri"/>
              </a:rPr>
              <a:t>Puoi selezionare in </a:t>
            </a:r>
            <a:r>
              <a:rPr lang="it-IT" sz="1800"/>
              <a:t>questa regola (Fig. 12) l’attività SVILUPPO SOSTENIBILE, AGENDA ONU 2030 (6 CFU).</a:t>
            </a:r>
            <a:r>
              <a:rPr i="1" lang="it-IT" sz="1800">
                <a:latin typeface="Calibri"/>
                <a:ea typeface="Calibri"/>
                <a:cs typeface="Calibri"/>
                <a:sym typeface="Calibri"/>
              </a:rPr>
              <a:t> </a:t>
            </a:r>
            <a:br>
              <a:rPr i="1" lang="it-IT" sz="1800">
                <a:latin typeface="Calibri"/>
                <a:ea typeface="Calibri"/>
                <a:cs typeface="Calibri"/>
                <a:sym typeface="Calibri"/>
              </a:rPr>
            </a:br>
            <a:r>
              <a:rPr i="1" lang="it-IT" sz="1800"/>
              <a:t>Se utilizzi questa regola, clicca ''Regola succ.'' per proseguire nella compilazione. </a:t>
            </a:r>
            <a:br>
              <a:rPr i="1" lang="it-IT" sz="1800"/>
            </a:br>
            <a:r>
              <a:rPr i="1" lang="it-IT" sz="1800"/>
              <a:t>Se non intendi selezionare alcuna attività, clicca '</a:t>
            </a:r>
            <a:r>
              <a:rPr b="1" i="1" lang="it-IT" sz="1800"/>
              <a:t>'Salta la scelta'' </a:t>
            </a:r>
            <a:r>
              <a:rPr i="1" lang="it-IT" sz="1800"/>
              <a:t>per passare alla regola successiva</a:t>
            </a:r>
            <a:br>
              <a:rPr lang="it-IT" sz="1600"/>
            </a:br>
            <a:endParaRPr sz="1600">
              <a:latin typeface="Calibri"/>
              <a:ea typeface="Calibri"/>
              <a:cs typeface="Calibri"/>
              <a:sym typeface="Calibri"/>
            </a:endParaRPr>
          </a:p>
        </p:txBody>
      </p:sp>
      <p:sp>
        <p:nvSpPr>
          <p:cNvPr id="356" name="Google Shape;356;p47"/>
          <p:cNvSpPr txBox="1"/>
          <p:nvPr>
            <p:ph idx="1" type="body"/>
          </p:nvPr>
        </p:nvSpPr>
        <p:spPr>
          <a:xfrm>
            <a:off x="838200" y="1825624"/>
            <a:ext cx="10515600" cy="483396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12</a:t>
            </a:r>
            <a:endParaRPr/>
          </a:p>
        </p:txBody>
      </p:sp>
      <p:sp>
        <p:nvSpPr>
          <p:cNvPr id="357" name="Google Shape;357;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358" name="Google Shape;358;p47"/>
          <p:cNvPicPr preferRelativeResize="0"/>
          <p:nvPr/>
        </p:nvPicPr>
        <p:blipFill rotWithShape="1">
          <a:blip r:embed="rId3">
            <a:alphaModFix/>
          </a:blip>
          <a:srcRect b="0" l="0" r="0" t="0"/>
          <a:stretch/>
        </p:blipFill>
        <p:spPr>
          <a:xfrm>
            <a:off x="838200" y="1493412"/>
            <a:ext cx="10504617" cy="664424"/>
          </a:xfrm>
          <a:prstGeom prst="rect">
            <a:avLst/>
          </a:prstGeom>
          <a:noFill/>
          <a:ln>
            <a:noFill/>
          </a:ln>
        </p:spPr>
      </p:pic>
      <p:pic>
        <p:nvPicPr>
          <p:cNvPr descr="Ritaglio schermata" id="359" name="Google Shape;359;p47"/>
          <p:cNvPicPr preferRelativeResize="0"/>
          <p:nvPr/>
        </p:nvPicPr>
        <p:blipFill rotWithShape="1">
          <a:blip r:embed="rId4">
            <a:alphaModFix/>
          </a:blip>
          <a:srcRect b="0" l="0" r="0" t="0"/>
          <a:stretch/>
        </p:blipFill>
        <p:spPr>
          <a:xfrm>
            <a:off x="1347124" y="2307350"/>
            <a:ext cx="9865822" cy="3820058"/>
          </a:xfrm>
          <a:prstGeom prst="rect">
            <a:avLst/>
          </a:prstGeom>
          <a:noFill/>
          <a:ln>
            <a:noFill/>
          </a:ln>
        </p:spPr>
      </p:pic>
      <p:pic>
        <p:nvPicPr>
          <p:cNvPr id="360" name="Google Shape;360;p47"/>
          <p:cNvPicPr preferRelativeResize="0"/>
          <p:nvPr/>
        </p:nvPicPr>
        <p:blipFill rotWithShape="1">
          <a:blip r:embed="rId5">
            <a:alphaModFix/>
          </a:blip>
          <a:srcRect b="0" l="0" r="0" t="0"/>
          <a:stretch/>
        </p:blipFill>
        <p:spPr>
          <a:xfrm>
            <a:off x="838200" y="1493412"/>
            <a:ext cx="10504318" cy="472480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7"/>
          <p:cNvSpPr txBox="1"/>
          <p:nvPr>
            <p:ph type="title"/>
          </p:nvPr>
        </p:nvSpPr>
        <p:spPr>
          <a:xfrm>
            <a:off x="838200" y="209940"/>
            <a:ext cx="9841302" cy="1325563"/>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600"/>
            </a:br>
            <a:r>
              <a:rPr lang="it-IT" sz="1800">
                <a:latin typeface="Calibri"/>
                <a:ea typeface="Calibri"/>
                <a:cs typeface="Calibri"/>
                <a:sym typeface="Calibri"/>
              </a:rPr>
              <a:t>Con le regole successive puoi completare e/o effettuare la scelta, al tuo secondo e/o terzo anno, tra gli insegnamenti offerti da altri Corsi di studio dell’Ateneo. </a:t>
            </a:r>
            <a:br>
              <a:rPr lang="it-IT" sz="1800">
                <a:latin typeface="Calibri"/>
                <a:ea typeface="Calibri"/>
                <a:cs typeface="Calibri"/>
                <a:sym typeface="Calibri"/>
              </a:rPr>
            </a:br>
            <a:r>
              <a:rPr lang="it-IT" sz="1800">
                <a:latin typeface="Calibri"/>
                <a:ea typeface="Calibri"/>
                <a:cs typeface="Calibri"/>
                <a:sym typeface="Calibri"/>
              </a:rPr>
              <a:t>Clicca sul pulsante “</a:t>
            </a:r>
            <a:r>
              <a:rPr b="1" lang="it-IT" sz="1800">
                <a:latin typeface="Calibri"/>
                <a:ea typeface="Calibri"/>
                <a:cs typeface="Calibri"/>
                <a:sym typeface="Calibri"/>
              </a:rPr>
              <a:t>Aggiungi attività</a:t>
            </a:r>
            <a:r>
              <a:rPr lang="it-IT" sz="1800">
                <a:latin typeface="Calibri"/>
                <a:ea typeface="Calibri"/>
                <a:cs typeface="Calibri"/>
                <a:sym typeface="Calibri"/>
              </a:rPr>
              <a:t>” (figura 13) se vuoi inserire al tuo secondo/terzo anno insegnamenti da un altro Corso dell’Ateneo (figura 14).</a:t>
            </a:r>
            <a:br>
              <a:rPr lang="it-IT" sz="1800">
                <a:latin typeface="Calibri"/>
                <a:ea typeface="Calibri"/>
                <a:cs typeface="Calibri"/>
                <a:sym typeface="Calibri"/>
              </a:rPr>
            </a:br>
            <a:br>
              <a:rPr lang="it-IT" sz="1600"/>
            </a:br>
            <a:br>
              <a:rPr lang="it-IT" sz="1600"/>
            </a:br>
            <a:br>
              <a:rPr lang="it-IT" sz="1600"/>
            </a:br>
            <a:br>
              <a:rPr lang="it-IT" sz="1600"/>
            </a:br>
            <a:endParaRPr sz="1600">
              <a:latin typeface="Calibri"/>
              <a:ea typeface="Calibri"/>
              <a:cs typeface="Calibri"/>
              <a:sym typeface="Calibri"/>
            </a:endParaRPr>
          </a:p>
        </p:txBody>
      </p:sp>
      <p:sp>
        <p:nvSpPr>
          <p:cNvPr id="366" name="Google Shape;366;p17"/>
          <p:cNvSpPr txBox="1"/>
          <p:nvPr>
            <p:ph idx="1" type="body"/>
          </p:nvPr>
        </p:nvSpPr>
        <p:spPr>
          <a:xfrm>
            <a:off x="838200" y="1825624"/>
            <a:ext cx="10515600" cy="481671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13</a:t>
            </a:r>
            <a:endParaRPr/>
          </a:p>
        </p:txBody>
      </p:sp>
      <p:pic>
        <p:nvPicPr>
          <p:cNvPr id="367" name="Google Shape;367;p17"/>
          <p:cNvPicPr preferRelativeResize="0"/>
          <p:nvPr/>
        </p:nvPicPr>
        <p:blipFill rotWithShape="1">
          <a:blip r:embed="rId3">
            <a:alphaModFix/>
          </a:blip>
          <a:srcRect b="0" l="0" r="249" t="16200"/>
          <a:stretch/>
        </p:blipFill>
        <p:spPr>
          <a:xfrm>
            <a:off x="948906" y="1535503"/>
            <a:ext cx="9808234" cy="4727274"/>
          </a:xfrm>
          <a:prstGeom prst="rect">
            <a:avLst/>
          </a:prstGeom>
          <a:noFill/>
          <a:ln cap="flat" cmpd="sng" w="9525">
            <a:solidFill>
              <a:schemeClr val="dk1"/>
            </a:solidFill>
            <a:prstDash val="solid"/>
            <a:round/>
            <a:headEnd len="sm" w="sm" type="none"/>
            <a:tailEnd len="sm" w="sm" type="none"/>
          </a:ln>
        </p:spPr>
      </p:pic>
      <p:sp>
        <p:nvSpPr>
          <p:cNvPr id="368" name="Google Shape;368;p17"/>
          <p:cNvSpPr txBox="1"/>
          <p:nvPr/>
        </p:nvSpPr>
        <p:spPr>
          <a:xfrm>
            <a:off x="3669910" y="2372264"/>
            <a:ext cx="4219575" cy="38636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369" name="Google Shape;36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70" name="Google Shape;370;p17"/>
          <p:cNvPicPr preferRelativeResize="0"/>
          <p:nvPr/>
        </p:nvPicPr>
        <p:blipFill rotWithShape="1">
          <a:blip r:embed="rId4">
            <a:alphaModFix/>
          </a:blip>
          <a:srcRect b="0" l="0" r="0" t="0"/>
          <a:stretch/>
        </p:blipFill>
        <p:spPr>
          <a:xfrm flipH="1">
            <a:off x="8243269" y="4689567"/>
            <a:ext cx="1172220" cy="63293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8"/>
          <p:cNvSpPr txBox="1"/>
          <p:nvPr>
            <p:ph idx="1" type="body"/>
          </p:nvPr>
        </p:nvSpPr>
        <p:spPr>
          <a:xfrm>
            <a:off x="838200" y="1825624"/>
            <a:ext cx="10515600" cy="481671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14</a:t>
            </a:r>
            <a:endParaRPr/>
          </a:p>
        </p:txBody>
      </p:sp>
      <p:pic>
        <p:nvPicPr>
          <p:cNvPr id="376" name="Google Shape;376;p18"/>
          <p:cNvPicPr preferRelativeResize="0"/>
          <p:nvPr/>
        </p:nvPicPr>
        <p:blipFill rotWithShape="1">
          <a:blip r:embed="rId3">
            <a:alphaModFix/>
          </a:blip>
          <a:srcRect b="0" l="0" r="261" t="15800"/>
          <a:stretch/>
        </p:blipFill>
        <p:spPr>
          <a:xfrm>
            <a:off x="1199071" y="621102"/>
            <a:ext cx="9083615" cy="5529532"/>
          </a:xfrm>
          <a:prstGeom prst="rect">
            <a:avLst/>
          </a:prstGeom>
          <a:noFill/>
          <a:ln cap="flat" cmpd="sng" w="9525">
            <a:solidFill>
              <a:schemeClr val="dk1"/>
            </a:solidFill>
            <a:prstDash val="solid"/>
            <a:round/>
            <a:headEnd len="sm" w="sm" type="none"/>
            <a:tailEnd len="sm" w="sm" type="none"/>
          </a:ln>
        </p:spPr>
      </p:pic>
      <p:sp>
        <p:nvSpPr>
          <p:cNvPr id="377" name="Google Shape;377;p18"/>
          <p:cNvSpPr txBox="1"/>
          <p:nvPr/>
        </p:nvSpPr>
        <p:spPr>
          <a:xfrm>
            <a:off x="3773427" y="1651748"/>
            <a:ext cx="4219575" cy="34775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378" name="Google Shape;37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9"/>
          <p:cNvSpPr txBox="1"/>
          <p:nvPr>
            <p:ph type="title"/>
          </p:nvPr>
        </p:nvSpPr>
        <p:spPr>
          <a:xfrm>
            <a:off x="838200" y="365125"/>
            <a:ext cx="9753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Clicca sul simbolo </a:t>
            </a:r>
            <a:r>
              <a:rPr b="1" lang="it-IT" sz="1600">
                <a:latin typeface="Calibri"/>
                <a:ea typeface="Calibri"/>
                <a:cs typeface="Calibri"/>
                <a:sym typeface="Calibri"/>
              </a:rPr>
              <a:t>+ Aggiungi </a:t>
            </a:r>
            <a:r>
              <a:rPr lang="it-IT" sz="1600">
                <a:latin typeface="Calibri"/>
                <a:ea typeface="Calibri"/>
                <a:cs typeface="Calibri"/>
                <a:sym typeface="Calibri"/>
              </a:rPr>
              <a:t>per inserire l’attività prescelta (figura 15). </a:t>
            </a:r>
            <a:br>
              <a:rPr lang="it-IT" sz="1600">
                <a:latin typeface="Calibri"/>
                <a:ea typeface="Calibri"/>
                <a:cs typeface="Calibri"/>
                <a:sym typeface="Calibri"/>
              </a:rPr>
            </a:br>
            <a:r>
              <a:rPr lang="it-IT" sz="1600">
                <a:latin typeface="Calibri"/>
                <a:ea typeface="Calibri"/>
                <a:cs typeface="Calibri"/>
                <a:sym typeface="Calibri"/>
              </a:rPr>
              <a:t>Clicca “Cambia CDS” se vuoi selezionare un altro Corso di Studio, altrimenti clicca “Torna alla regola” per tornare alla schermata iniziale e proseguire nella navigazione.</a:t>
            </a:r>
            <a:br>
              <a:rPr lang="it-IT" sz="1600">
                <a:latin typeface="Calibri"/>
                <a:ea typeface="Calibri"/>
                <a:cs typeface="Calibri"/>
                <a:sym typeface="Calibri"/>
              </a:rPr>
            </a:br>
            <a:br>
              <a:rPr lang="it-IT" sz="1600"/>
            </a:br>
            <a:endParaRPr sz="1600">
              <a:latin typeface="Calibri"/>
              <a:ea typeface="Calibri"/>
              <a:cs typeface="Calibri"/>
              <a:sym typeface="Calibri"/>
            </a:endParaRPr>
          </a:p>
        </p:txBody>
      </p:sp>
      <p:sp>
        <p:nvSpPr>
          <p:cNvPr id="384" name="Google Shape;384;p19"/>
          <p:cNvSpPr txBox="1"/>
          <p:nvPr>
            <p:ph idx="1" type="body"/>
          </p:nvPr>
        </p:nvSpPr>
        <p:spPr>
          <a:xfrm>
            <a:off x="838200" y="1825625"/>
            <a:ext cx="10515600" cy="48512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15</a:t>
            </a:r>
            <a:endParaRPr/>
          </a:p>
        </p:txBody>
      </p:sp>
      <p:sp>
        <p:nvSpPr>
          <p:cNvPr id="385" name="Google Shape;38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386" name="Google Shape;386;p19"/>
          <p:cNvPicPr preferRelativeResize="0"/>
          <p:nvPr/>
        </p:nvPicPr>
        <p:blipFill rotWithShape="1">
          <a:blip r:embed="rId3">
            <a:alphaModFix/>
          </a:blip>
          <a:srcRect b="0" l="0" r="0" t="0"/>
          <a:stretch/>
        </p:blipFill>
        <p:spPr>
          <a:xfrm>
            <a:off x="1380878" y="1277517"/>
            <a:ext cx="8554429" cy="5034203"/>
          </a:xfrm>
          <a:prstGeom prst="rect">
            <a:avLst/>
          </a:prstGeom>
          <a:noFill/>
          <a:ln>
            <a:noFill/>
          </a:ln>
        </p:spPr>
      </p:pic>
      <p:pic>
        <p:nvPicPr>
          <p:cNvPr id="387" name="Google Shape;387;p19"/>
          <p:cNvPicPr preferRelativeResize="0"/>
          <p:nvPr/>
        </p:nvPicPr>
        <p:blipFill rotWithShape="1">
          <a:blip r:embed="rId4">
            <a:alphaModFix/>
          </a:blip>
          <a:srcRect b="0" l="0" r="0" t="0"/>
          <a:stretch/>
        </p:blipFill>
        <p:spPr>
          <a:xfrm>
            <a:off x="1230923" y="1493412"/>
            <a:ext cx="9108832" cy="472480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Segue la regola (fig. 16) da utilizzare se partecipi al programma ERASMUS e se il tuo Learning Agreement prevede attività a scelta libera </a:t>
            </a:r>
            <a:r>
              <a:rPr b="1" lang="it-IT" sz="1600">
                <a:latin typeface="Calibri"/>
                <a:ea typeface="Calibri"/>
                <a:cs typeface="Calibri"/>
                <a:sym typeface="Calibri"/>
              </a:rPr>
              <a:t>NON</a:t>
            </a:r>
            <a:r>
              <a:rPr lang="it-IT" sz="1600">
                <a:latin typeface="Calibri"/>
                <a:ea typeface="Calibri"/>
                <a:cs typeface="Calibri"/>
                <a:sym typeface="Calibri"/>
              </a:rPr>
              <a:t> corrispondenti ad esami offerti dal nostro Ateneo. Puoi scegliere fino a 12 crediti.</a:t>
            </a:r>
            <a:br>
              <a:rPr lang="it-IT" sz="1600">
                <a:latin typeface="Calibri"/>
                <a:ea typeface="Calibri"/>
                <a:cs typeface="Calibri"/>
                <a:sym typeface="Calibri"/>
              </a:rPr>
            </a:br>
            <a:r>
              <a:rPr i="1" lang="it-IT" sz="1600">
                <a:latin typeface="Calibri"/>
                <a:ea typeface="Calibri"/>
                <a:cs typeface="Calibri"/>
                <a:sym typeface="Calibri"/>
              </a:rPr>
              <a:t>Se utilizzi questa regola, clicca ''Regola succ.'' per proseguire nella compilazione. </a:t>
            </a:r>
            <a:br>
              <a:rPr i="1" lang="it-IT" sz="1600">
                <a:latin typeface="Calibri"/>
                <a:ea typeface="Calibri"/>
                <a:cs typeface="Calibri"/>
                <a:sym typeface="Calibri"/>
              </a:rPr>
            </a:br>
            <a:r>
              <a:rPr i="1" lang="it-IT" sz="1600">
                <a:latin typeface="Calibri"/>
                <a:ea typeface="Calibri"/>
                <a:cs typeface="Calibri"/>
                <a:sym typeface="Calibri"/>
              </a:rPr>
              <a:t>Se non intendi selezionare alcuna attività, clicca '</a:t>
            </a:r>
            <a:r>
              <a:rPr b="1" i="1" lang="it-IT" sz="1600">
                <a:latin typeface="Calibri"/>
                <a:ea typeface="Calibri"/>
                <a:cs typeface="Calibri"/>
                <a:sym typeface="Calibri"/>
              </a:rPr>
              <a:t>'Salta la scelta</a:t>
            </a:r>
            <a:r>
              <a:rPr i="1" lang="it-IT" sz="1600">
                <a:latin typeface="Calibri"/>
                <a:ea typeface="Calibri"/>
                <a:cs typeface="Calibri"/>
                <a:sym typeface="Calibri"/>
              </a:rPr>
              <a:t>'' per passare alla regola successiva.</a:t>
            </a:r>
            <a:br>
              <a:rPr i="1" lang="it-IT" sz="1600">
                <a:latin typeface="Calibri"/>
                <a:ea typeface="Calibri"/>
                <a:cs typeface="Calibri"/>
                <a:sym typeface="Calibri"/>
              </a:rPr>
            </a:br>
            <a:endParaRPr i="1" sz="1600">
              <a:latin typeface="Calibri"/>
              <a:ea typeface="Calibri"/>
              <a:cs typeface="Calibri"/>
              <a:sym typeface="Calibri"/>
            </a:endParaRPr>
          </a:p>
        </p:txBody>
      </p:sp>
      <p:sp>
        <p:nvSpPr>
          <p:cNvPr id="393" name="Google Shape;393;p15"/>
          <p:cNvSpPr txBox="1"/>
          <p:nvPr>
            <p:ph idx="1" type="body"/>
          </p:nvPr>
        </p:nvSpPr>
        <p:spPr>
          <a:xfrm>
            <a:off x="838200" y="1825624"/>
            <a:ext cx="10515600" cy="477358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16</a:t>
            </a:r>
            <a:endParaRPr/>
          </a:p>
        </p:txBody>
      </p:sp>
      <p:sp>
        <p:nvSpPr>
          <p:cNvPr id="394" name="Google Shape;39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395" name="Google Shape;395;p15"/>
          <p:cNvPicPr preferRelativeResize="0"/>
          <p:nvPr/>
        </p:nvPicPr>
        <p:blipFill rotWithShape="1">
          <a:blip r:embed="rId3">
            <a:alphaModFix/>
          </a:blip>
          <a:srcRect b="0" l="0" r="0" t="0"/>
          <a:stretch/>
        </p:blipFill>
        <p:spPr>
          <a:xfrm>
            <a:off x="1948980" y="1564312"/>
            <a:ext cx="7509056" cy="4669770"/>
          </a:xfrm>
          <a:prstGeom prst="rect">
            <a:avLst/>
          </a:prstGeom>
          <a:noFill/>
          <a:ln>
            <a:noFill/>
          </a:ln>
        </p:spPr>
      </p:pic>
      <p:sp>
        <p:nvSpPr>
          <p:cNvPr id="396" name="Google Shape;396;p15"/>
          <p:cNvSpPr txBox="1"/>
          <p:nvPr/>
        </p:nvSpPr>
        <p:spPr>
          <a:xfrm>
            <a:off x="4960093" y="2493818"/>
            <a:ext cx="4405580" cy="47575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pic>
        <p:nvPicPr>
          <p:cNvPr id="397" name="Google Shape;397;p15"/>
          <p:cNvPicPr preferRelativeResize="0"/>
          <p:nvPr/>
        </p:nvPicPr>
        <p:blipFill rotWithShape="1">
          <a:blip r:embed="rId4">
            <a:alphaModFix/>
          </a:blip>
          <a:srcRect b="0" l="0" r="0" t="0"/>
          <a:stretch/>
        </p:blipFill>
        <p:spPr>
          <a:xfrm>
            <a:off x="838200" y="1564312"/>
            <a:ext cx="10504617" cy="46425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8"/>
          <p:cNvSpPr txBox="1"/>
          <p:nvPr>
            <p:ph idx="1" type="body"/>
          </p:nvPr>
        </p:nvSpPr>
        <p:spPr>
          <a:xfrm>
            <a:off x="838200" y="1171575"/>
            <a:ext cx="10515600" cy="461408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None/>
            </a:pPr>
            <a:r>
              <a:rPr lang="it-IT" sz="3200"/>
              <a:t>ATTIVITA’ SOVRANNUMERARIE</a:t>
            </a:r>
            <a:endParaRPr/>
          </a:p>
          <a:p>
            <a:pPr indent="0" lvl="0" marL="0" rtl="0" algn="just">
              <a:lnSpc>
                <a:spcPct val="90000"/>
              </a:lnSpc>
              <a:spcBef>
                <a:spcPts val="1000"/>
              </a:spcBef>
              <a:spcAft>
                <a:spcPts val="0"/>
              </a:spcAft>
              <a:buClr>
                <a:schemeClr val="dk1"/>
              </a:buClr>
              <a:buSzPts val="2200"/>
              <a:buNone/>
            </a:pPr>
            <a:r>
              <a:t/>
            </a:r>
            <a:endParaRPr b="1" sz="2200" u="sng">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b="1" lang="it-IT" sz="2200" u="sng">
                <a:latin typeface="Calibri"/>
                <a:ea typeface="Calibri"/>
                <a:cs typeface="Calibri"/>
                <a:sym typeface="Calibri"/>
              </a:rPr>
              <a:t>ATTENZIONE</a:t>
            </a:r>
            <a:r>
              <a:rPr b="1" lang="it-IT" sz="2200">
                <a:latin typeface="Calibri"/>
                <a:ea typeface="Calibri"/>
                <a:cs typeface="Calibri"/>
                <a:sym typeface="Calibri"/>
              </a:rPr>
              <a:t>:</a:t>
            </a:r>
            <a:r>
              <a:rPr lang="it-IT" sz="2200">
                <a:latin typeface="Calibri"/>
                <a:ea typeface="Calibri"/>
                <a:cs typeface="Calibri"/>
                <a:sym typeface="Calibri"/>
              </a:rPr>
              <a:t> Le valutazioni che consegui con gli </a:t>
            </a:r>
            <a:r>
              <a:rPr b="1" lang="it-IT" sz="2200">
                <a:latin typeface="Calibri"/>
                <a:ea typeface="Calibri"/>
                <a:cs typeface="Calibri"/>
                <a:sym typeface="Calibri"/>
              </a:rPr>
              <a:t>esami sovrannumerari </a:t>
            </a:r>
            <a:r>
              <a:rPr lang="it-IT" sz="2200">
                <a:latin typeface="Calibri"/>
                <a:ea typeface="Calibri"/>
                <a:cs typeface="Calibri"/>
                <a:sym typeface="Calibri"/>
              </a:rPr>
              <a:t>non rientrano nel computo della media dei voti degli esami di profitto. I crediti acquisiti rimangono registrati nella carriera. </a:t>
            </a:r>
            <a:endParaRPr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t/>
            </a:r>
            <a:endParaRPr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endParaRPr sz="2200">
              <a:latin typeface="Calibri"/>
              <a:ea typeface="Calibri"/>
              <a:cs typeface="Calibri"/>
              <a:sym typeface="Calibri"/>
            </a:endParaRPr>
          </a:p>
          <a:p>
            <a:pPr indent="0" lvl="0" marL="0" rtl="0" algn="just">
              <a:lnSpc>
                <a:spcPct val="90000"/>
              </a:lnSpc>
              <a:spcBef>
                <a:spcPts val="1000"/>
              </a:spcBef>
              <a:spcAft>
                <a:spcPts val="0"/>
              </a:spcAft>
              <a:buClr>
                <a:schemeClr val="dk1"/>
              </a:buClr>
              <a:buSzPts val="2200"/>
              <a:buNone/>
            </a:pPr>
            <a:r>
              <a:rPr lang="it-IT" sz="2200">
                <a:latin typeface="Calibri"/>
                <a:ea typeface="Calibri"/>
                <a:cs typeface="Calibri"/>
                <a:sym typeface="Calibri"/>
              </a:rPr>
              <a:t> </a:t>
            </a:r>
            <a:endParaRPr/>
          </a:p>
        </p:txBody>
      </p:sp>
      <p:sp>
        <p:nvSpPr>
          <p:cNvPr id="403" name="Google Shape;40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20"/>
          <p:cNvSpPr txBox="1"/>
          <p:nvPr>
            <p:ph type="title"/>
          </p:nvPr>
        </p:nvSpPr>
        <p:spPr>
          <a:xfrm>
            <a:off x="770313" y="367052"/>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800">
                <a:latin typeface="Calibri"/>
                <a:ea typeface="Calibri"/>
                <a:cs typeface="Calibri"/>
                <a:sym typeface="Calibri"/>
              </a:rPr>
              <a:t>Nelle regole che seguono puoi scegliere, al terzo anno, insegnamenti del tuo Corso (figura 17) e/o offerti da altri Corsi dell’Ateneo, per conseguire i crediti </a:t>
            </a:r>
            <a:r>
              <a:rPr b="1" lang="it-IT" sz="1800">
                <a:latin typeface="Calibri"/>
                <a:ea typeface="Calibri"/>
                <a:cs typeface="Calibri"/>
                <a:sym typeface="Calibri"/>
              </a:rPr>
              <a:t>SOVRANNUMERARI</a:t>
            </a:r>
            <a:r>
              <a:rPr lang="it-IT" sz="1800">
                <a:latin typeface="Calibri"/>
                <a:ea typeface="Calibri"/>
                <a:cs typeface="Calibri"/>
                <a:sym typeface="Calibri"/>
              </a:rPr>
              <a:t>, fino a un massimo di</a:t>
            </a:r>
            <a:r>
              <a:rPr b="1" lang="it-IT" sz="1800">
                <a:latin typeface="Calibri"/>
                <a:ea typeface="Calibri"/>
                <a:cs typeface="Calibri"/>
                <a:sym typeface="Calibri"/>
              </a:rPr>
              <a:t> 16.</a:t>
            </a:r>
            <a:r>
              <a:rPr lang="it-IT" sz="1800">
                <a:solidFill>
                  <a:srgbClr val="000000"/>
                </a:solidFill>
                <a:latin typeface="Calibri"/>
                <a:ea typeface="Calibri"/>
                <a:cs typeface="Calibri"/>
                <a:sym typeface="Calibri"/>
              </a:rPr>
              <a:t> Utilizza questa regola per inserire insegnamenti del tuo Corso di studio.</a:t>
            </a:r>
            <a:br>
              <a:rPr lang="it-IT" sz="1800">
                <a:solidFill>
                  <a:srgbClr val="000000"/>
                </a:solidFill>
                <a:latin typeface="Calibri"/>
                <a:ea typeface="Calibri"/>
                <a:cs typeface="Calibri"/>
                <a:sym typeface="Calibri"/>
              </a:rPr>
            </a:br>
            <a:r>
              <a:rPr lang="it-IT" sz="1800">
                <a:solidFill>
                  <a:srgbClr val="000000"/>
                </a:solidFill>
                <a:latin typeface="Calibri"/>
                <a:ea typeface="Calibri"/>
                <a:cs typeface="Calibri"/>
                <a:sym typeface="Calibri"/>
              </a:rPr>
              <a:t>Se preferisci scegliere tra le attività offerte da altri Corsi di Studio clicca il pulsante “Salta la Scelta’’.</a:t>
            </a:r>
            <a:br>
              <a:rPr lang="it-IT" sz="1800">
                <a:solidFill>
                  <a:srgbClr val="000000"/>
                </a:solidFill>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409" name="Google Shape;409;p20"/>
          <p:cNvSpPr txBox="1"/>
          <p:nvPr>
            <p:ph idx="1" type="body"/>
          </p:nvPr>
        </p:nvSpPr>
        <p:spPr>
          <a:xfrm>
            <a:off x="838200" y="1825625"/>
            <a:ext cx="10515600" cy="48425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17</a:t>
            </a:r>
            <a:endParaRPr/>
          </a:p>
        </p:txBody>
      </p:sp>
      <p:sp>
        <p:nvSpPr>
          <p:cNvPr id="410" name="Google Shape;41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11" name="Google Shape;411;p20"/>
          <p:cNvPicPr preferRelativeResize="0"/>
          <p:nvPr/>
        </p:nvPicPr>
        <p:blipFill rotWithShape="1">
          <a:blip r:embed="rId3">
            <a:alphaModFix/>
          </a:blip>
          <a:srcRect b="0" l="0" r="0" t="0"/>
          <a:stretch/>
        </p:blipFill>
        <p:spPr>
          <a:xfrm>
            <a:off x="2096182" y="1309269"/>
            <a:ext cx="6819377" cy="4914071"/>
          </a:xfrm>
          <a:prstGeom prst="rect">
            <a:avLst/>
          </a:prstGeom>
          <a:noFill/>
          <a:ln>
            <a:noFill/>
          </a:ln>
        </p:spPr>
      </p:pic>
      <p:pic>
        <p:nvPicPr>
          <p:cNvPr id="412" name="Google Shape;412;p20"/>
          <p:cNvPicPr preferRelativeResize="0"/>
          <p:nvPr/>
        </p:nvPicPr>
        <p:blipFill rotWithShape="1">
          <a:blip r:embed="rId4">
            <a:alphaModFix/>
          </a:blip>
          <a:srcRect b="0" l="0" r="0" t="0"/>
          <a:stretch/>
        </p:blipFill>
        <p:spPr>
          <a:xfrm>
            <a:off x="838200" y="1309269"/>
            <a:ext cx="10504617" cy="489756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1"/>
          <p:cNvSpPr txBox="1"/>
          <p:nvPr>
            <p:ph type="title"/>
          </p:nvPr>
        </p:nvSpPr>
        <p:spPr>
          <a:xfrm>
            <a:off x="962891" y="-270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Selezionando la voce ‘’Aggiungi attività’’ in questa regola (fig. 18) potrai visualizzare l’elenco degli insegnamento offerti dagli altri Corsi e che potrai inserire nel piano come crediti sovrannumerari. Se non intendi aggiungere alcuna attività in sovrannumero, clicca nuovamente “Salta regola”. </a:t>
            </a:r>
            <a:endParaRPr sz="1600">
              <a:latin typeface="Calibri"/>
              <a:ea typeface="Calibri"/>
              <a:cs typeface="Calibri"/>
              <a:sym typeface="Calibri"/>
            </a:endParaRPr>
          </a:p>
        </p:txBody>
      </p:sp>
      <p:sp>
        <p:nvSpPr>
          <p:cNvPr id="418" name="Google Shape;418;p21"/>
          <p:cNvSpPr txBox="1"/>
          <p:nvPr>
            <p:ph idx="1" type="body"/>
          </p:nvPr>
        </p:nvSpPr>
        <p:spPr>
          <a:xfrm>
            <a:off x="869035" y="1776398"/>
            <a:ext cx="10515600" cy="48425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18</a:t>
            </a:r>
            <a:endParaRPr sz="1400"/>
          </a:p>
        </p:txBody>
      </p:sp>
      <p:sp>
        <p:nvSpPr>
          <p:cNvPr id="419" name="Google Shape;41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420" name="Google Shape;420;p21"/>
          <p:cNvPicPr preferRelativeResize="0"/>
          <p:nvPr/>
        </p:nvPicPr>
        <p:blipFill rotWithShape="1">
          <a:blip r:embed="rId3">
            <a:alphaModFix/>
          </a:blip>
          <a:srcRect b="0" l="0" r="0" t="0"/>
          <a:stretch/>
        </p:blipFill>
        <p:spPr>
          <a:xfrm>
            <a:off x="1063867" y="1084228"/>
            <a:ext cx="10059272" cy="585267"/>
          </a:xfrm>
          <a:prstGeom prst="rect">
            <a:avLst/>
          </a:prstGeom>
          <a:noFill/>
          <a:ln>
            <a:noFill/>
          </a:ln>
        </p:spPr>
      </p:pic>
      <p:pic>
        <p:nvPicPr>
          <p:cNvPr id="421" name="Google Shape;421;p21"/>
          <p:cNvPicPr preferRelativeResize="0"/>
          <p:nvPr/>
        </p:nvPicPr>
        <p:blipFill rotWithShape="1">
          <a:blip r:embed="rId4">
            <a:alphaModFix/>
          </a:blip>
          <a:srcRect b="0" l="0" r="0" t="0"/>
          <a:stretch/>
        </p:blipFill>
        <p:spPr>
          <a:xfrm>
            <a:off x="5835476" y="1101792"/>
            <a:ext cx="1341236" cy="170703"/>
          </a:xfrm>
          <a:prstGeom prst="rect">
            <a:avLst/>
          </a:prstGeom>
          <a:noFill/>
          <a:ln>
            <a:noFill/>
          </a:ln>
        </p:spPr>
      </p:pic>
      <p:pic>
        <p:nvPicPr>
          <p:cNvPr id="422" name="Google Shape;422;p21"/>
          <p:cNvPicPr preferRelativeResize="0"/>
          <p:nvPr/>
        </p:nvPicPr>
        <p:blipFill rotWithShape="1">
          <a:blip r:embed="rId5">
            <a:alphaModFix/>
          </a:blip>
          <a:srcRect b="0" l="0" r="0" t="0"/>
          <a:stretch/>
        </p:blipFill>
        <p:spPr>
          <a:xfrm>
            <a:off x="2225390" y="2065526"/>
            <a:ext cx="1016939" cy="212162"/>
          </a:xfrm>
          <a:prstGeom prst="rect">
            <a:avLst/>
          </a:prstGeom>
          <a:noFill/>
          <a:ln>
            <a:noFill/>
          </a:ln>
        </p:spPr>
      </p:pic>
      <p:pic>
        <p:nvPicPr>
          <p:cNvPr id="423" name="Google Shape;423;p21"/>
          <p:cNvPicPr preferRelativeResize="0"/>
          <p:nvPr/>
        </p:nvPicPr>
        <p:blipFill rotWithShape="1">
          <a:blip r:embed="rId6">
            <a:alphaModFix/>
          </a:blip>
          <a:srcRect b="0" l="0" r="0" t="0"/>
          <a:stretch/>
        </p:blipFill>
        <p:spPr>
          <a:xfrm>
            <a:off x="2123893" y="2012270"/>
            <a:ext cx="1952989" cy="213178"/>
          </a:xfrm>
          <a:prstGeom prst="rect">
            <a:avLst/>
          </a:prstGeom>
          <a:noFill/>
          <a:ln>
            <a:noFill/>
          </a:ln>
        </p:spPr>
      </p:pic>
      <p:pic>
        <p:nvPicPr>
          <p:cNvPr id="424" name="Google Shape;424;p21"/>
          <p:cNvPicPr preferRelativeResize="0"/>
          <p:nvPr/>
        </p:nvPicPr>
        <p:blipFill rotWithShape="1">
          <a:blip r:embed="rId7">
            <a:alphaModFix/>
          </a:blip>
          <a:srcRect b="0" l="0" r="0" t="0"/>
          <a:stretch/>
        </p:blipFill>
        <p:spPr>
          <a:xfrm>
            <a:off x="2529835" y="1959014"/>
            <a:ext cx="920576" cy="249958"/>
          </a:xfrm>
          <a:prstGeom prst="rect">
            <a:avLst/>
          </a:prstGeom>
          <a:noFill/>
          <a:ln>
            <a:noFill/>
          </a:ln>
        </p:spPr>
      </p:pic>
      <p:sp>
        <p:nvSpPr>
          <p:cNvPr id="425" name="Google Shape;425;p21"/>
          <p:cNvSpPr/>
          <p:nvPr/>
        </p:nvSpPr>
        <p:spPr>
          <a:xfrm>
            <a:off x="1063867" y="1101792"/>
            <a:ext cx="10059272" cy="5254558"/>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Ritaglio schermata" id="426" name="Google Shape;426;p21"/>
          <p:cNvPicPr preferRelativeResize="0"/>
          <p:nvPr/>
        </p:nvPicPr>
        <p:blipFill rotWithShape="1">
          <a:blip r:embed="rId8">
            <a:alphaModFix/>
          </a:blip>
          <a:srcRect b="0" l="0" r="0" t="0"/>
          <a:stretch/>
        </p:blipFill>
        <p:spPr>
          <a:xfrm>
            <a:off x="2437369" y="1619517"/>
            <a:ext cx="7163830" cy="4430578"/>
          </a:xfrm>
          <a:prstGeom prst="rect">
            <a:avLst/>
          </a:prstGeom>
          <a:noFill/>
          <a:ln>
            <a:noFill/>
          </a:ln>
        </p:spPr>
      </p:pic>
      <p:pic>
        <p:nvPicPr>
          <p:cNvPr id="427" name="Google Shape;427;p21"/>
          <p:cNvPicPr preferRelativeResize="0"/>
          <p:nvPr/>
        </p:nvPicPr>
        <p:blipFill rotWithShape="1">
          <a:blip r:embed="rId9">
            <a:alphaModFix/>
          </a:blip>
          <a:srcRect b="0" l="0" r="0" t="0"/>
          <a:stretch/>
        </p:blipFill>
        <p:spPr>
          <a:xfrm>
            <a:off x="5670188" y="1559514"/>
            <a:ext cx="4608975" cy="506012"/>
          </a:xfrm>
          <a:prstGeom prst="rect">
            <a:avLst/>
          </a:prstGeom>
          <a:noFill/>
          <a:ln>
            <a:noFill/>
          </a:ln>
        </p:spPr>
      </p:pic>
      <p:sp>
        <p:nvSpPr>
          <p:cNvPr id="428" name="Google Shape;428;p21"/>
          <p:cNvSpPr/>
          <p:nvPr/>
        </p:nvSpPr>
        <p:spPr>
          <a:xfrm>
            <a:off x="2299174" y="1905367"/>
            <a:ext cx="1137987" cy="239317"/>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29" name="Google Shape;429;p21"/>
          <p:cNvSpPr/>
          <p:nvPr/>
        </p:nvSpPr>
        <p:spPr>
          <a:xfrm>
            <a:off x="3773978" y="3549535"/>
            <a:ext cx="116378" cy="9975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3"/>
          <p:cNvSpPr txBox="1"/>
          <p:nvPr>
            <p:ph idx="1" type="body"/>
          </p:nvPr>
        </p:nvSpPr>
        <p:spPr>
          <a:xfrm>
            <a:off x="838200" y="1825625"/>
            <a:ext cx="10515600" cy="48133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19</a:t>
            </a:r>
            <a:endParaRPr sz="1400"/>
          </a:p>
        </p:txBody>
      </p:sp>
      <p:sp>
        <p:nvSpPr>
          <p:cNvPr id="435" name="Google Shape;435;p23"/>
          <p:cNvSpPr txBox="1"/>
          <p:nvPr/>
        </p:nvSpPr>
        <p:spPr>
          <a:xfrm>
            <a:off x="3090476" y="1395323"/>
            <a:ext cx="4219575" cy="34775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436" name="Google Shape;43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37" name="Google Shape;437;p23"/>
          <p:cNvSpPr txBox="1"/>
          <p:nvPr/>
        </p:nvSpPr>
        <p:spPr>
          <a:xfrm>
            <a:off x="1178668" y="484930"/>
            <a:ext cx="10175132" cy="53553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rgbClr val="000000"/>
              </a:buClr>
              <a:buSzPts val="1600"/>
              <a:buFont typeface="Arial"/>
              <a:buNone/>
            </a:pPr>
            <a:r>
              <a:rPr b="1" i="0" lang="it-IT" sz="1600" u="none" cap="none" strike="noStrike">
                <a:solidFill>
                  <a:srgbClr val="000000"/>
                </a:solidFill>
                <a:latin typeface="Calibri"/>
                <a:ea typeface="Calibri"/>
                <a:cs typeface="Calibri"/>
                <a:sym typeface="Calibri"/>
              </a:rPr>
              <a:t>La schermata finale propone l’intero piano, con tutte le attività presenti: in azzurro quelle obbligatorie e in bianco quelle a scelta, divise per anno di corso (figure 19 e 20). </a:t>
            </a:r>
            <a:endParaRPr b="1" i="0" sz="1600" u="none" cap="none" strike="noStrike">
              <a:solidFill>
                <a:srgbClr val="000000"/>
              </a:solidFill>
              <a:latin typeface="Calibri"/>
              <a:ea typeface="Calibri"/>
              <a:cs typeface="Calibri"/>
              <a:sym typeface="Calibri"/>
            </a:endParaRPr>
          </a:p>
        </p:txBody>
      </p:sp>
      <p:pic>
        <p:nvPicPr>
          <p:cNvPr descr="Ritaglio schermata" id="438" name="Google Shape;438;p23"/>
          <p:cNvPicPr preferRelativeResize="0"/>
          <p:nvPr/>
        </p:nvPicPr>
        <p:blipFill rotWithShape="1">
          <a:blip r:embed="rId3">
            <a:alphaModFix/>
          </a:blip>
          <a:srcRect b="0" l="0" r="0" t="0"/>
          <a:stretch/>
        </p:blipFill>
        <p:spPr>
          <a:xfrm>
            <a:off x="2099814" y="1182514"/>
            <a:ext cx="7992371" cy="5173836"/>
          </a:xfrm>
          <a:prstGeom prst="rect">
            <a:avLst/>
          </a:prstGeom>
          <a:noFill/>
          <a:ln>
            <a:noFill/>
          </a:ln>
        </p:spPr>
      </p:pic>
      <p:pic>
        <p:nvPicPr>
          <p:cNvPr id="439" name="Google Shape;439;p23"/>
          <p:cNvPicPr preferRelativeResize="0"/>
          <p:nvPr/>
        </p:nvPicPr>
        <p:blipFill rotWithShape="1">
          <a:blip r:embed="rId4">
            <a:alphaModFix/>
          </a:blip>
          <a:srcRect b="0" l="0" r="0" t="0"/>
          <a:stretch/>
        </p:blipFill>
        <p:spPr>
          <a:xfrm>
            <a:off x="2915381" y="1112748"/>
            <a:ext cx="677565" cy="308771"/>
          </a:xfrm>
          <a:prstGeom prst="rect">
            <a:avLst/>
          </a:prstGeom>
          <a:noFill/>
          <a:ln>
            <a:noFill/>
          </a:ln>
        </p:spPr>
      </p:pic>
      <p:sp>
        <p:nvSpPr>
          <p:cNvPr id="440" name="Google Shape;440;p23"/>
          <p:cNvSpPr/>
          <p:nvPr/>
        </p:nvSpPr>
        <p:spPr>
          <a:xfrm>
            <a:off x="1330036" y="1112748"/>
            <a:ext cx="9947564" cy="5243602"/>
          </a:xfrm>
          <a:prstGeom prst="rect">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4"/>
          <p:cNvSpPr txBox="1"/>
          <p:nvPr>
            <p:ph type="title"/>
          </p:nvPr>
        </p:nvSpPr>
        <p:spPr>
          <a:xfrm>
            <a:off x="1198418" y="288835"/>
            <a:ext cx="10515600" cy="74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Clicca il pulsante “</a:t>
            </a:r>
            <a:r>
              <a:rPr b="1" lang="it-IT" sz="1600">
                <a:latin typeface="Calibri"/>
                <a:ea typeface="Calibri"/>
                <a:cs typeface="Calibri"/>
                <a:sym typeface="Calibri"/>
              </a:rPr>
              <a:t>Conferma Piano</a:t>
            </a:r>
            <a:r>
              <a:rPr lang="it-IT" sz="1600">
                <a:latin typeface="Calibri"/>
                <a:ea typeface="Calibri"/>
                <a:cs typeface="Calibri"/>
                <a:sym typeface="Calibri"/>
              </a:rPr>
              <a:t>” per confermare le tue scelte (figura 18). </a:t>
            </a:r>
            <a:br>
              <a:rPr lang="it-IT" sz="1600">
                <a:latin typeface="Calibri"/>
                <a:ea typeface="Calibri"/>
                <a:cs typeface="Calibri"/>
                <a:sym typeface="Calibri"/>
              </a:rPr>
            </a:br>
            <a:r>
              <a:rPr b="1" lang="it-IT" sz="1600">
                <a:latin typeface="Calibri"/>
                <a:ea typeface="Calibri"/>
                <a:cs typeface="Calibri"/>
                <a:sym typeface="Calibri"/>
              </a:rPr>
              <a:t>A</a:t>
            </a:r>
            <a:r>
              <a:rPr b="1" lang="it-IT" sz="1600" u="sng">
                <a:latin typeface="Calibri"/>
                <a:ea typeface="Calibri"/>
                <a:cs typeface="Calibri"/>
                <a:sym typeface="Calibri"/>
              </a:rPr>
              <a:t>TTENZIONE</a:t>
            </a:r>
            <a:r>
              <a:rPr b="1" lang="it-IT" sz="1600">
                <a:latin typeface="Calibri"/>
                <a:ea typeface="Calibri"/>
                <a:cs typeface="Calibri"/>
                <a:sym typeface="Calibri"/>
              </a:rPr>
              <a:t>:</a:t>
            </a:r>
            <a:r>
              <a:rPr lang="it-IT" sz="1600">
                <a:latin typeface="Calibri"/>
                <a:ea typeface="Calibri"/>
                <a:cs typeface="Calibri"/>
                <a:sym typeface="Calibri"/>
              </a:rPr>
              <a:t> </a:t>
            </a:r>
            <a:r>
              <a:rPr b="1" lang="it-IT" sz="1600">
                <a:latin typeface="Calibri"/>
                <a:ea typeface="Calibri"/>
                <a:cs typeface="Calibri"/>
                <a:sym typeface="Calibri"/>
              </a:rPr>
              <a:t>Il piano lasciato in bozza non viene esaminato</a:t>
            </a:r>
            <a:r>
              <a:rPr lang="it-IT" sz="1600">
                <a:latin typeface="Calibri"/>
                <a:ea typeface="Calibri"/>
                <a:cs typeface="Calibri"/>
                <a:sym typeface="Calibri"/>
              </a:rPr>
              <a:t>.</a:t>
            </a:r>
            <a:endParaRPr/>
          </a:p>
        </p:txBody>
      </p:sp>
      <p:sp>
        <p:nvSpPr>
          <p:cNvPr id="446" name="Google Shape;446;p24"/>
          <p:cNvSpPr txBox="1"/>
          <p:nvPr>
            <p:ph idx="1" type="body"/>
          </p:nvPr>
        </p:nvSpPr>
        <p:spPr>
          <a:xfrm>
            <a:off x="838200" y="1825624"/>
            <a:ext cx="10515600" cy="482136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20</a:t>
            </a:r>
            <a:endParaRPr sz="1400"/>
          </a:p>
        </p:txBody>
      </p:sp>
      <p:sp>
        <p:nvSpPr>
          <p:cNvPr id="447" name="Google Shape;44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48" name="Google Shape;448;p24"/>
          <p:cNvPicPr preferRelativeResize="0"/>
          <p:nvPr/>
        </p:nvPicPr>
        <p:blipFill rotWithShape="1">
          <a:blip r:embed="rId3">
            <a:alphaModFix/>
          </a:blip>
          <a:srcRect b="0" l="0" r="0" t="0"/>
          <a:stretch/>
        </p:blipFill>
        <p:spPr>
          <a:xfrm>
            <a:off x="2346036" y="1080585"/>
            <a:ext cx="7293225" cy="5126539"/>
          </a:xfrm>
          <a:prstGeom prst="rect">
            <a:avLst/>
          </a:prstGeom>
          <a:noFill/>
          <a:ln>
            <a:noFill/>
          </a:ln>
        </p:spPr>
      </p:pic>
      <p:pic>
        <p:nvPicPr>
          <p:cNvPr id="449" name="Google Shape;449;p24"/>
          <p:cNvPicPr preferRelativeResize="0"/>
          <p:nvPr/>
        </p:nvPicPr>
        <p:blipFill rotWithShape="1">
          <a:blip r:embed="rId4">
            <a:alphaModFix/>
          </a:blip>
          <a:srcRect b="0" l="0" r="0" t="0"/>
          <a:stretch/>
        </p:blipFill>
        <p:spPr>
          <a:xfrm>
            <a:off x="5398288" y="5857662"/>
            <a:ext cx="1188720" cy="349462"/>
          </a:xfrm>
          <a:prstGeom prst="rect">
            <a:avLst/>
          </a:prstGeom>
          <a:noFill/>
          <a:ln cap="flat" cmpd="sng" w="15875">
            <a:solidFill>
              <a:srgbClr val="FF0000"/>
            </a:solidFill>
            <a:prstDash val="solid"/>
            <a:round/>
            <a:headEnd len="sm" w="sm" type="none"/>
            <a:tailEnd len="sm" w="sm" type="none"/>
          </a:ln>
        </p:spPr>
      </p:pic>
      <p:sp>
        <p:nvSpPr>
          <p:cNvPr id="450" name="Google Shape;450;p24"/>
          <p:cNvSpPr/>
          <p:nvPr/>
        </p:nvSpPr>
        <p:spPr>
          <a:xfrm>
            <a:off x="1330036" y="1112748"/>
            <a:ext cx="9947564" cy="5243602"/>
          </a:xfrm>
          <a:prstGeom prst="rect">
            <a:avLst/>
          </a:prstGeom>
          <a:noFill/>
          <a:ln cap="flat"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Quando si compila?</a:t>
            </a:r>
            <a:endParaRPr/>
          </a:p>
        </p:txBody>
      </p:sp>
      <p:sp>
        <p:nvSpPr>
          <p:cNvPr id="182" name="Google Shape;182;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All’atto dell’immatricolazione ti viene attribuito automaticamente un piano di studio denominato statutario che comprende tutte le attività formative obbligatorie. Successivamente, nei periodi stabiliti dall’Ateneo, in genere nei mesi di novembre e marzo, sarai tenuto a presentare un piano di studio con l’indicazione delle attività opzionali e di quelle a scelta libera, nel rispetto del numero di crediti da acquisire, i vincoli e le eventuali regole di propedeuticità secondo il Regolamento Didattico del tuo Corso.</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Il calendario dettagliato, aggiornato annualmente, è disponibile nella pagina web </a:t>
            </a:r>
            <a:r>
              <a:rPr lang="it-IT" sz="1600" u="sng">
                <a:solidFill>
                  <a:srgbClr val="0000FF"/>
                </a:solidFill>
                <a:latin typeface="Calibri"/>
                <a:ea typeface="Calibri"/>
                <a:cs typeface="Calibri"/>
                <a:sym typeface="Calibri"/>
                <a:hlinkClick r:id="rId3">
                  <a:extLst>
                    <a:ext uri="{A12FA001-AC4F-418D-AE19-62706E023703}">
                      <ahyp:hlinkClr val="tx"/>
                    </a:ext>
                  </a:extLst>
                </a:hlinkClick>
              </a:rPr>
              <a:t>https://www.unimib.it/servizi/segreterie-studenti/piani-degli-studi/area-scienze</a:t>
            </a:r>
            <a:r>
              <a:rPr lang="it-IT" sz="1600">
                <a:latin typeface="Calibri"/>
                <a:ea typeface="Calibri"/>
                <a:cs typeface="Calibri"/>
                <a:sym typeface="Calibri"/>
              </a:rPr>
              <a:t>, nel documento «AVVISO PRESENTAZIONE PIANI DI STUDIO».</a:t>
            </a:r>
            <a:endParaRPr/>
          </a:p>
          <a:p>
            <a:pPr indent="0" lvl="0" marL="0" rtl="0" algn="l">
              <a:lnSpc>
                <a:spcPct val="90000"/>
              </a:lnSpc>
              <a:spcBef>
                <a:spcPts val="1000"/>
              </a:spcBef>
              <a:spcAft>
                <a:spcPts val="0"/>
              </a:spcAft>
              <a:buClr>
                <a:schemeClr val="dk1"/>
              </a:buClr>
              <a:buSzPts val="1600"/>
              <a:buNone/>
            </a:pPr>
            <a:r>
              <a:rPr b="1" lang="it-IT" sz="1600"/>
              <a:t>				</a:t>
            </a:r>
            <a:endParaRPr/>
          </a:p>
          <a:p>
            <a:pPr indent="0" lvl="0" marL="0" rtl="0" algn="ctr">
              <a:lnSpc>
                <a:spcPct val="90000"/>
              </a:lnSpc>
              <a:spcBef>
                <a:spcPts val="1000"/>
              </a:spcBef>
              <a:spcAft>
                <a:spcPts val="0"/>
              </a:spcAft>
              <a:buClr>
                <a:schemeClr val="dk1"/>
              </a:buClr>
              <a:buSzPts val="2400"/>
              <a:buNone/>
            </a:pPr>
            <a:r>
              <a:rPr b="1" lang="it-IT" sz="2400">
                <a:latin typeface="Calibri"/>
                <a:ea typeface="Calibri"/>
                <a:cs typeface="Calibri"/>
                <a:sym typeface="Calibri"/>
              </a:rPr>
              <a:t>Come si presenta?</a:t>
            </a:r>
            <a:endParaRPr b="1" sz="24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Il piano deve essere presentato telematicamente, entrando nella pagina web del servizio Segreterie OnLine, all’indirizzo </a:t>
            </a:r>
            <a:r>
              <a:rPr lang="it-IT" sz="1600" u="sng">
                <a:solidFill>
                  <a:schemeClr val="hlink"/>
                </a:solidFill>
                <a:latin typeface="Calibri"/>
                <a:ea typeface="Calibri"/>
                <a:cs typeface="Calibri"/>
                <a:sym typeface="Calibri"/>
                <a:hlinkClick r:id="rId4"/>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Al termine della procedura </a:t>
            </a:r>
            <a:r>
              <a:rPr b="1" lang="it-IT" sz="1600">
                <a:latin typeface="Calibri"/>
                <a:ea typeface="Calibri"/>
                <a:cs typeface="Calibri"/>
                <a:sym typeface="Calibri"/>
              </a:rPr>
              <a:t>devi confermare il piano</a:t>
            </a:r>
            <a:r>
              <a:rPr lang="it-IT" sz="1600">
                <a:latin typeface="Calibri"/>
                <a:ea typeface="Calibri"/>
                <a:cs typeface="Calibri"/>
                <a:sym typeface="Calibri"/>
              </a:rPr>
              <a:t>, utilizzando l’apposito pulsante </a:t>
            </a:r>
            <a:r>
              <a:rPr lang="it-IT" sz="1600" u="sng">
                <a:latin typeface="Calibri"/>
                <a:ea typeface="Calibri"/>
                <a:cs typeface="Calibri"/>
                <a:sym typeface="Calibri"/>
              </a:rPr>
              <a:t>CONFERMA</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Il piano lasciato in bozza non viene esaminato. La compilazione online ti è consentita fino a quando risulti essere iscritto in corso.</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Gli studenti fuori corso dovranno presentare un’istanza cartacea all’Ufficio Segreteria studenti, inviandola all’indirizzo segr.studenti.scienze@unimib.it.</a:t>
            </a:r>
            <a:endParaRPr b="1" sz="1600">
              <a:latin typeface="Calibri"/>
              <a:ea typeface="Calibri"/>
              <a:cs typeface="Calibri"/>
              <a:sym typeface="Calibri"/>
            </a:endParaRPr>
          </a:p>
        </p:txBody>
      </p:sp>
      <p:sp>
        <p:nvSpPr>
          <p:cNvPr id="183" name="Google Shape;18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84" name="Google Shape;184;p3"/>
          <p:cNvPicPr preferRelativeResize="0"/>
          <p:nvPr/>
        </p:nvPicPr>
        <p:blipFill rotWithShape="1">
          <a:blip r:embed="rId5">
            <a:alphaModFix/>
          </a:blip>
          <a:srcRect b="0" l="0" r="0" t="0"/>
          <a:stretch/>
        </p:blipFill>
        <p:spPr>
          <a:xfrm>
            <a:off x="8046719" y="459130"/>
            <a:ext cx="1506583" cy="11837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25"/>
          <p:cNvSpPr txBox="1"/>
          <p:nvPr>
            <p:ph type="title"/>
          </p:nvPr>
        </p:nvSpPr>
        <p:spPr>
          <a:xfrm>
            <a:off x="948617" y="263227"/>
            <a:ext cx="9268238" cy="10688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br>
              <a:rPr lang="it-IT" sz="1800">
                <a:latin typeface="Calibri"/>
                <a:ea typeface="Calibri"/>
                <a:cs typeface="Calibri"/>
                <a:sym typeface="Calibri"/>
              </a:rPr>
            </a:br>
            <a:r>
              <a:rPr lang="it-IT" sz="1800">
                <a:latin typeface="Calibri"/>
                <a:ea typeface="Calibri"/>
                <a:cs typeface="Calibri"/>
                <a:sym typeface="Calibri"/>
              </a:rPr>
              <a:t>A questo punto il tuo piano viene registrato nel sistema e risulterà </a:t>
            </a:r>
            <a:r>
              <a:rPr lang="it-IT" sz="1800" u="sng">
                <a:latin typeface="Calibri"/>
                <a:ea typeface="Calibri"/>
                <a:cs typeface="Calibri"/>
                <a:sym typeface="Calibri"/>
              </a:rPr>
              <a:t>PROPOSTO</a:t>
            </a:r>
            <a:r>
              <a:rPr lang="it-IT" sz="1800">
                <a:latin typeface="Calibri"/>
                <a:ea typeface="Calibri"/>
                <a:cs typeface="Calibri"/>
                <a:sym typeface="Calibri"/>
              </a:rPr>
              <a:t> (figura 21). </a:t>
            </a:r>
            <a:br>
              <a:rPr lang="it-IT" sz="1800">
                <a:latin typeface="Calibri"/>
                <a:ea typeface="Calibri"/>
                <a:cs typeface="Calibri"/>
                <a:sym typeface="Calibri"/>
              </a:rPr>
            </a:br>
            <a:r>
              <a:rPr lang="it-IT" sz="1800">
                <a:latin typeface="Calibri"/>
                <a:ea typeface="Calibri"/>
                <a:cs typeface="Calibri"/>
                <a:sym typeface="Calibri"/>
              </a:rPr>
              <a:t>Per tutto il periodo di apertura dei piani ti è comunque consentito modificare gli insegnamenti selezionati.</a:t>
            </a:r>
            <a:br>
              <a:rPr lang="it-IT"/>
            </a:br>
            <a:r>
              <a:rPr lang="it-IT"/>
              <a:t> </a:t>
            </a:r>
            <a:br>
              <a:rPr lang="it-IT"/>
            </a:br>
            <a:endParaRPr/>
          </a:p>
        </p:txBody>
      </p:sp>
      <p:sp>
        <p:nvSpPr>
          <p:cNvPr id="456" name="Google Shape;456;p25"/>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21</a:t>
            </a:r>
            <a:endParaRPr sz="1400"/>
          </a:p>
        </p:txBody>
      </p:sp>
      <p:sp>
        <p:nvSpPr>
          <p:cNvPr id="457" name="Google Shape;4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descr="Ritaglio schermata" id="458" name="Google Shape;458;p25"/>
          <p:cNvPicPr preferRelativeResize="0"/>
          <p:nvPr/>
        </p:nvPicPr>
        <p:blipFill rotWithShape="1">
          <a:blip r:embed="rId3">
            <a:alphaModFix/>
          </a:blip>
          <a:srcRect b="0" l="0" r="0" t="0"/>
          <a:stretch/>
        </p:blipFill>
        <p:spPr>
          <a:xfrm>
            <a:off x="948617" y="838529"/>
            <a:ext cx="6798270" cy="2807981"/>
          </a:xfrm>
          <a:prstGeom prst="rect">
            <a:avLst/>
          </a:prstGeom>
          <a:noFill/>
          <a:ln cap="flat" cmpd="sng" w="9525">
            <a:solidFill>
              <a:schemeClr val="dk1"/>
            </a:solidFill>
            <a:prstDash val="solid"/>
            <a:round/>
            <a:headEnd len="sm" w="sm" type="none"/>
            <a:tailEnd len="sm" w="sm" type="none"/>
          </a:ln>
        </p:spPr>
      </p:pic>
      <p:pic>
        <p:nvPicPr>
          <p:cNvPr id="459" name="Google Shape;459;p25"/>
          <p:cNvPicPr preferRelativeResize="0"/>
          <p:nvPr/>
        </p:nvPicPr>
        <p:blipFill rotWithShape="1">
          <a:blip r:embed="rId4">
            <a:alphaModFix/>
          </a:blip>
          <a:srcRect b="0" l="0" r="0" t="0"/>
          <a:stretch/>
        </p:blipFill>
        <p:spPr>
          <a:xfrm>
            <a:off x="2217015" y="1825624"/>
            <a:ext cx="4261473" cy="377985"/>
          </a:xfrm>
          <a:prstGeom prst="rect">
            <a:avLst/>
          </a:prstGeom>
          <a:noFill/>
          <a:ln>
            <a:noFill/>
          </a:ln>
        </p:spPr>
      </p:pic>
      <p:pic>
        <p:nvPicPr>
          <p:cNvPr descr="Ritaglio schermata" id="460" name="Google Shape;460;p25"/>
          <p:cNvPicPr preferRelativeResize="0"/>
          <p:nvPr/>
        </p:nvPicPr>
        <p:blipFill rotWithShape="1">
          <a:blip r:embed="rId5">
            <a:alphaModFix/>
          </a:blip>
          <a:srcRect b="0" l="0" r="0" t="0"/>
          <a:stretch/>
        </p:blipFill>
        <p:spPr>
          <a:xfrm>
            <a:off x="5001984" y="2973066"/>
            <a:ext cx="6087194" cy="3383284"/>
          </a:xfrm>
          <a:prstGeom prst="rect">
            <a:avLst/>
          </a:prstGeom>
          <a:noFill/>
          <a:ln cap="flat" cmpd="sng" w="38100">
            <a:solidFill>
              <a:schemeClr val="dk1"/>
            </a:solidFill>
            <a:prstDash val="solid"/>
            <a:round/>
            <a:headEnd len="sm" w="sm" type="none"/>
            <a:tailEnd len="sm" w="sm" type="none"/>
          </a:ln>
        </p:spPr>
      </p:pic>
      <p:sp>
        <p:nvSpPr>
          <p:cNvPr id="461" name="Google Shape;461;p25"/>
          <p:cNvSpPr/>
          <p:nvPr/>
        </p:nvSpPr>
        <p:spPr>
          <a:xfrm>
            <a:off x="5902036" y="4414058"/>
            <a:ext cx="576452" cy="25065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2" name="Google Shape;462;p25"/>
          <p:cNvSpPr/>
          <p:nvPr/>
        </p:nvSpPr>
        <p:spPr>
          <a:xfrm>
            <a:off x="3616036" y="838529"/>
            <a:ext cx="1385948" cy="183936"/>
          </a:xfrm>
          <a:prstGeom prst="rect">
            <a:avLst/>
          </a:prstGeom>
          <a:solidFill>
            <a:srgbClr val="C0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3" name="Google Shape;463;p25"/>
          <p:cNvSpPr/>
          <p:nvPr/>
        </p:nvSpPr>
        <p:spPr>
          <a:xfrm rot="5400000">
            <a:off x="3617228" y="3646198"/>
            <a:ext cx="1126836" cy="1200727"/>
          </a:xfrm>
          <a:prstGeom prst="bentUpArrow">
            <a:avLst>
              <a:gd fmla="val 25000" name="adj1"/>
              <a:gd fmla="val 25000" name="adj2"/>
              <a:gd fmla="val 25000" name="adj3"/>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464" name="Google Shape;464;p25"/>
          <p:cNvPicPr preferRelativeResize="0"/>
          <p:nvPr/>
        </p:nvPicPr>
        <p:blipFill rotWithShape="1">
          <a:blip r:embed="rId4">
            <a:alphaModFix/>
          </a:blip>
          <a:srcRect b="0" l="0" r="0" t="0"/>
          <a:stretch/>
        </p:blipFill>
        <p:spPr>
          <a:xfrm>
            <a:off x="6643922" y="2973066"/>
            <a:ext cx="4261473" cy="3779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6"/>
          <p:cNvSpPr txBox="1"/>
          <p:nvPr>
            <p:ph type="title"/>
          </p:nvPr>
        </p:nvSpPr>
        <p:spPr>
          <a:xfrm>
            <a:off x="838200" y="365125"/>
            <a:ext cx="1003970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1" lang="it-IT" sz="1600">
                <a:latin typeface="Calibri"/>
                <a:ea typeface="Calibri"/>
                <a:cs typeface="Calibri"/>
                <a:sym typeface="Calibri"/>
              </a:rPr>
              <a:t>PIANO PRE-APPROVATO: </a:t>
            </a:r>
            <a:br>
              <a:rPr lang="it-IT" sz="1600">
                <a:latin typeface="Calibri"/>
                <a:ea typeface="Calibri"/>
                <a:cs typeface="Calibri"/>
                <a:sym typeface="Calibri"/>
              </a:rPr>
            </a:br>
            <a:r>
              <a:rPr lang="it-IT" sz="1600">
                <a:latin typeface="Calibri"/>
                <a:ea typeface="Calibri"/>
                <a:cs typeface="Calibri"/>
                <a:sym typeface="Calibri"/>
              </a:rPr>
              <a:t>Se preferisci presentare un piano pre-approvato, seleziona nella schermata iniziale GGGA-PREAPPROVATO (fig. 22), clicca OK e, a seguire, “Prosegui compilazione Piano Carriera” (figura 23). </a:t>
            </a:r>
            <a:br>
              <a:rPr lang="it-IT" sz="1600">
                <a:latin typeface="Calibri"/>
                <a:ea typeface="Calibri"/>
                <a:cs typeface="Calibri"/>
                <a:sym typeface="Calibri"/>
              </a:rPr>
            </a:br>
            <a:endParaRPr sz="1600">
              <a:latin typeface="Calibri"/>
              <a:ea typeface="Calibri"/>
              <a:cs typeface="Calibri"/>
              <a:sym typeface="Calibri"/>
            </a:endParaRPr>
          </a:p>
        </p:txBody>
      </p:sp>
      <p:sp>
        <p:nvSpPr>
          <p:cNvPr id="470" name="Google Shape;470;p26"/>
          <p:cNvSpPr txBox="1"/>
          <p:nvPr>
            <p:ph idx="1" type="body"/>
          </p:nvPr>
        </p:nvSpPr>
        <p:spPr>
          <a:xfrm>
            <a:off x="838200" y="1825625"/>
            <a:ext cx="10515600" cy="47649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22</a:t>
            </a:r>
            <a:endParaRPr sz="1400"/>
          </a:p>
        </p:txBody>
      </p:sp>
      <p:sp>
        <p:nvSpPr>
          <p:cNvPr id="471" name="Google Shape;47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72" name="Google Shape;472;p26"/>
          <p:cNvPicPr preferRelativeResize="0"/>
          <p:nvPr/>
        </p:nvPicPr>
        <p:blipFill rotWithShape="1">
          <a:blip r:embed="rId3">
            <a:alphaModFix/>
          </a:blip>
          <a:srcRect b="0" l="0" r="0" t="0"/>
          <a:stretch/>
        </p:blipFill>
        <p:spPr>
          <a:xfrm>
            <a:off x="2120867" y="1294422"/>
            <a:ext cx="7337168" cy="5030285"/>
          </a:xfrm>
          <a:prstGeom prst="rect">
            <a:avLst/>
          </a:prstGeom>
          <a:noFill/>
          <a:ln>
            <a:noFill/>
          </a:ln>
        </p:spPr>
      </p:pic>
      <p:sp>
        <p:nvSpPr>
          <p:cNvPr id="473" name="Google Shape;473;p26"/>
          <p:cNvSpPr txBox="1"/>
          <p:nvPr/>
        </p:nvSpPr>
        <p:spPr>
          <a:xfrm>
            <a:off x="4431710" y="1262779"/>
            <a:ext cx="3899139" cy="272244"/>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474" name="Google Shape;474;p26"/>
          <p:cNvSpPr/>
          <p:nvPr/>
        </p:nvSpPr>
        <p:spPr>
          <a:xfrm>
            <a:off x="979055" y="1294422"/>
            <a:ext cx="9898854" cy="5061928"/>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9"/>
          <p:cNvSpPr txBox="1"/>
          <p:nvPr>
            <p:ph type="title"/>
          </p:nvPr>
        </p:nvSpPr>
        <p:spPr>
          <a:xfrm>
            <a:off x="1204546" y="378069"/>
            <a:ext cx="9091979" cy="1152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br>
              <a:rPr lang="it-IT" sz="1800">
                <a:latin typeface="Calibri"/>
                <a:ea typeface="Calibri"/>
                <a:cs typeface="Calibri"/>
                <a:sym typeface="Calibri"/>
              </a:rPr>
            </a:br>
            <a:br>
              <a:rPr lang="it-IT" sz="1800">
                <a:latin typeface="Calibri"/>
                <a:ea typeface="Calibri"/>
                <a:cs typeface="Calibri"/>
                <a:sym typeface="Calibri"/>
              </a:rPr>
            </a:br>
            <a:br>
              <a:rPr lang="it-IT"/>
            </a:br>
            <a:endParaRPr/>
          </a:p>
        </p:txBody>
      </p:sp>
      <p:sp>
        <p:nvSpPr>
          <p:cNvPr id="480" name="Google Shape;480;p49"/>
          <p:cNvSpPr txBox="1"/>
          <p:nvPr>
            <p:ph idx="1" type="body"/>
          </p:nvPr>
        </p:nvSpPr>
        <p:spPr>
          <a:xfrm>
            <a:off x="838200" y="1825624"/>
            <a:ext cx="10515600" cy="486847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23</a:t>
            </a:r>
            <a:endParaRPr/>
          </a:p>
        </p:txBody>
      </p:sp>
      <p:sp>
        <p:nvSpPr>
          <p:cNvPr id="481" name="Google Shape;481;p49"/>
          <p:cNvSpPr txBox="1"/>
          <p:nvPr/>
        </p:nvSpPr>
        <p:spPr>
          <a:xfrm>
            <a:off x="2152650" y="3372747"/>
            <a:ext cx="2452800" cy="26670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p:txBody>
      </p:sp>
      <p:sp>
        <p:nvSpPr>
          <p:cNvPr id="482" name="Google Shape;48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83" name="Google Shape;483;p49"/>
          <p:cNvPicPr preferRelativeResize="0"/>
          <p:nvPr/>
        </p:nvPicPr>
        <p:blipFill rotWithShape="1">
          <a:blip r:embed="rId3">
            <a:alphaModFix/>
          </a:blip>
          <a:srcRect b="0" l="0" r="0" t="0"/>
          <a:stretch/>
        </p:blipFill>
        <p:spPr>
          <a:xfrm>
            <a:off x="1267487" y="1455016"/>
            <a:ext cx="9191379" cy="4368864"/>
          </a:xfrm>
          <a:prstGeom prst="rect">
            <a:avLst/>
          </a:prstGeom>
          <a:noFill/>
          <a:ln cap="flat" cmpd="sng" w="9525">
            <a:solidFill>
              <a:schemeClr val="dk1"/>
            </a:solidFill>
            <a:prstDash val="solid"/>
            <a:round/>
            <a:headEnd len="sm" w="sm" type="none"/>
            <a:tailEnd len="sm" w="sm" type="none"/>
          </a:ln>
        </p:spPr>
      </p:pic>
      <p:pic>
        <p:nvPicPr>
          <p:cNvPr id="484" name="Google Shape;484;p49"/>
          <p:cNvPicPr preferRelativeResize="0"/>
          <p:nvPr/>
        </p:nvPicPr>
        <p:blipFill rotWithShape="1">
          <a:blip r:embed="rId4">
            <a:alphaModFix/>
          </a:blip>
          <a:srcRect b="0" l="0" r="0" t="0"/>
          <a:stretch/>
        </p:blipFill>
        <p:spPr>
          <a:xfrm>
            <a:off x="3048176" y="2728210"/>
            <a:ext cx="3511600" cy="536494"/>
          </a:xfrm>
          <a:prstGeom prst="rect">
            <a:avLst/>
          </a:prstGeom>
          <a:noFill/>
          <a:ln>
            <a:noFill/>
          </a:ln>
        </p:spPr>
      </p:pic>
      <p:pic>
        <p:nvPicPr>
          <p:cNvPr id="485" name="Google Shape;485;p49"/>
          <p:cNvPicPr preferRelativeResize="0"/>
          <p:nvPr/>
        </p:nvPicPr>
        <p:blipFill rotWithShape="1">
          <a:blip r:embed="rId5">
            <a:alphaModFix/>
          </a:blip>
          <a:srcRect b="0" l="0" r="0" t="0"/>
          <a:stretch/>
        </p:blipFill>
        <p:spPr>
          <a:xfrm>
            <a:off x="4939552" y="1461959"/>
            <a:ext cx="1847248" cy="24386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8"/>
          <p:cNvSpPr txBox="1"/>
          <p:nvPr>
            <p:ph type="title"/>
          </p:nvPr>
        </p:nvSpPr>
        <p:spPr>
          <a:xfrm>
            <a:off x="838200" y="365125"/>
            <a:ext cx="10082842" cy="142449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r>
              <a:rPr lang="it-IT" sz="1600">
                <a:latin typeface="Calibri"/>
                <a:ea typeface="Calibri"/>
                <a:cs typeface="Calibri"/>
                <a:sym typeface="Calibri"/>
              </a:rPr>
              <a:t>Le regole che si presentano sono analoghe a quelle del piano da approvare, salvo che per le attività a scelta libera che potranno essere selezionate </a:t>
            </a:r>
            <a:r>
              <a:rPr lang="it-IT" sz="1600" u="sng">
                <a:latin typeface="Calibri"/>
                <a:ea typeface="Calibri"/>
                <a:cs typeface="Calibri"/>
                <a:sym typeface="Calibri"/>
              </a:rPr>
              <a:t>esclusivamente</a:t>
            </a:r>
            <a:r>
              <a:rPr lang="it-IT" sz="1600">
                <a:latin typeface="Calibri"/>
                <a:ea typeface="Calibri"/>
                <a:cs typeface="Calibri"/>
                <a:sym typeface="Calibri"/>
              </a:rPr>
              <a:t> all’interno di un gruppo di insegnamenti già approvati da una Commissione ad hoc del tuo Corso di Studio, per un totale di 12 crediti, al terzo anno, anticipabili al secondo anno (figura 24).</a:t>
            </a:r>
            <a:br>
              <a:rPr lang="it-IT" sz="1600">
                <a:latin typeface="Calibri"/>
                <a:ea typeface="Calibri"/>
                <a:cs typeface="Calibri"/>
                <a:sym typeface="Calibri"/>
              </a:rPr>
            </a:br>
            <a:br>
              <a:rPr lang="it-IT" sz="1600">
                <a:latin typeface="Calibri"/>
                <a:ea typeface="Calibri"/>
                <a:cs typeface="Calibri"/>
                <a:sym typeface="Calibri"/>
              </a:rPr>
            </a:br>
            <a:r>
              <a:rPr b="1" lang="it-IT" sz="1600">
                <a:latin typeface="Calibri"/>
                <a:ea typeface="Calibri"/>
                <a:cs typeface="Calibri"/>
                <a:sym typeface="Calibri"/>
              </a:rPr>
              <a:t>ATTENZIONE:</a:t>
            </a:r>
            <a:r>
              <a:rPr lang="it-IT" sz="1600">
                <a:latin typeface="Calibri"/>
                <a:ea typeface="Calibri"/>
                <a:cs typeface="Calibri"/>
                <a:sym typeface="Calibri"/>
              </a:rPr>
              <a:t> La scelta del piano pre-approvato non ti consente di conseguire crediti sovrannumerari.</a:t>
            </a:r>
            <a:br>
              <a:rPr lang="it-IT" sz="1600">
                <a:latin typeface="Calibri"/>
                <a:ea typeface="Calibri"/>
                <a:cs typeface="Calibri"/>
                <a:sym typeface="Calibri"/>
              </a:rPr>
            </a:br>
            <a:r>
              <a:rPr lang="it-IT" sz="1600">
                <a:solidFill>
                  <a:srgbClr val="FF0000"/>
                </a:solidFill>
              </a:rPr>
              <a:t>NON CONSENTIR</a:t>
            </a:r>
            <a:r>
              <a:rPr lang="it-IT" sz="1600">
                <a:solidFill>
                  <a:srgbClr val="FF0000"/>
                </a:solidFill>
                <a:latin typeface="Calibri"/>
                <a:ea typeface="Calibri"/>
                <a:cs typeface="Calibri"/>
                <a:sym typeface="Calibri"/>
              </a:rPr>
              <a:t>Á</a:t>
            </a:r>
            <a:r>
              <a:rPr lang="it-IT" sz="1600">
                <a:solidFill>
                  <a:srgbClr val="FF0000"/>
                </a:solidFill>
              </a:rPr>
              <a:t>, INOLTRE, DI INSERIRE LE ATTIVIT</a:t>
            </a:r>
            <a:r>
              <a:rPr lang="it-IT" sz="1600">
                <a:solidFill>
                  <a:srgbClr val="FF0000"/>
                </a:solidFill>
                <a:latin typeface="Calibri"/>
                <a:ea typeface="Calibri"/>
                <a:cs typeface="Calibri"/>
                <a:sym typeface="Calibri"/>
              </a:rPr>
              <a:t>Á A </a:t>
            </a:r>
            <a:r>
              <a:rPr lang="it-IT" sz="1600">
                <a:solidFill>
                  <a:srgbClr val="FF0000"/>
                </a:solidFill>
              </a:rPr>
              <a:t>SCELTA PER LA PREPARAZIONE DELLA PROVA FINALE da 8 o 12 cfu.</a:t>
            </a:r>
            <a:br>
              <a:rPr lang="it-IT" sz="1600">
                <a:latin typeface="Calibri"/>
                <a:ea typeface="Calibri"/>
                <a:cs typeface="Calibri"/>
                <a:sym typeface="Calibri"/>
              </a:rPr>
            </a:br>
            <a:endParaRPr sz="1600">
              <a:latin typeface="Calibri"/>
              <a:ea typeface="Calibri"/>
              <a:cs typeface="Calibri"/>
              <a:sym typeface="Calibri"/>
            </a:endParaRPr>
          </a:p>
        </p:txBody>
      </p:sp>
      <p:sp>
        <p:nvSpPr>
          <p:cNvPr id="491" name="Google Shape;491;p28"/>
          <p:cNvSpPr txBox="1"/>
          <p:nvPr>
            <p:ph idx="1" type="body"/>
          </p:nvPr>
        </p:nvSpPr>
        <p:spPr>
          <a:xfrm>
            <a:off x="838200" y="1825624"/>
            <a:ext cx="10515600" cy="48598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24</a:t>
            </a:r>
            <a:endParaRPr sz="1400"/>
          </a:p>
        </p:txBody>
      </p:sp>
      <p:sp>
        <p:nvSpPr>
          <p:cNvPr id="492" name="Google Shape;49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93" name="Google Shape;493;p28"/>
          <p:cNvSpPr/>
          <p:nvPr/>
        </p:nvSpPr>
        <p:spPr>
          <a:xfrm>
            <a:off x="758757" y="1677044"/>
            <a:ext cx="10082842" cy="454486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Ritaglio schermata" id="494" name="Google Shape;494;p28"/>
          <p:cNvPicPr preferRelativeResize="0"/>
          <p:nvPr/>
        </p:nvPicPr>
        <p:blipFill rotWithShape="1">
          <a:blip r:embed="rId3">
            <a:alphaModFix/>
          </a:blip>
          <a:srcRect b="0" l="0" r="0" t="0"/>
          <a:stretch/>
        </p:blipFill>
        <p:spPr>
          <a:xfrm>
            <a:off x="1526318" y="1982395"/>
            <a:ext cx="8706605" cy="393416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9"/>
          <p:cNvSpPr txBox="1"/>
          <p:nvPr>
            <p:ph idx="1" type="body"/>
          </p:nvPr>
        </p:nvSpPr>
        <p:spPr>
          <a:xfrm>
            <a:off x="838200" y="1086928"/>
            <a:ext cx="10515600" cy="50900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Al termine della compilazione è possibile ancora modificare la scelta dello schema di piano, optando per quello “da approvare”. Clicca sul pulsante “Annulla piano” e nella maschera successiva clicca “Modifica Piano” per tornare alla maschera iniziale.</a:t>
            </a:r>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Per maggiori informazioni e per problemi di funzionamento della procedura online, puoi rivolgerti all’Ufficio Segreteria studenti di Scienze, all’indirizzo  </a:t>
            </a:r>
            <a:r>
              <a:rPr b="1" lang="it-IT" sz="1600" u="sng">
                <a:solidFill>
                  <a:schemeClr val="hlink"/>
                </a:solidFill>
                <a:latin typeface="Calibri"/>
                <a:ea typeface="Calibri"/>
                <a:cs typeface="Calibri"/>
                <a:sym typeface="Calibri"/>
                <a:hlinkClick r:id="rId3"/>
              </a:rPr>
              <a:t>segr.studenti.scienze@unimib.it</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b="1" sz="1600" u="sng">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rPr lang="it-IT" sz="1600">
                <a:latin typeface="Calibri"/>
                <a:ea typeface="Calibri"/>
                <a:cs typeface="Calibri"/>
                <a:sym typeface="Calibri"/>
              </a:rPr>
              <a:t>Ti invitiamo a consultare:</a:t>
            </a:r>
            <a:endParaRPr/>
          </a:p>
          <a:p>
            <a:pPr indent="-228600" lvl="0" marL="228600" rtl="0" algn="l">
              <a:lnSpc>
                <a:spcPct val="90000"/>
              </a:lnSpc>
              <a:spcBef>
                <a:spcPts val="1000"/>
              </a:spcBef>
              <a:spcAft>
                <a:spcPts val="0"/>
              </a:spcAft>
              <a:buSzPts val="1600"/>
              <a:buChar char="•"/>
            </a:pPr>
            <a:r>
              <a:rPr lang="it-IT" sz="1600">
                <a:latin typeface="Calibri"/>
                <a:ea typeface="Calibri"/>
                <a:cs typeface="Calibri"/>
                <a:sym typeface="Calibri"/>
              </a:rPr>
              <a:t>il Regolamento Didattico del Corso, all’indirizzo </a:t>
            </a:r>
            <a:r>
              <a:rPr lang="it-IT" sz="1600" u="sng">
                <a:solidFill>
                  <a:schemeClr val="hlink"/>
                </a:solidFill>
                <a:hlinkClick r:id="rId4"/>
              </a:rPr>
              <a:t>https://elearning.unimib.it/mod/folder/view.php?id=1048654</a:t>
            </a:r>
            <a:endParaRPr sz="1600"/>
          </a:p>
          <a:p>
            <a:pPr indent="-228600" lvl="0" marL="228600" rtl="0" algn="l">
              <a:lnSpc>
                <a:spcPct val="90000"/>
              </a:lnSpc>
              <a:spcBef>
                <a:spcPts val="1000"/>
              </a:spcBef>
              <a:spcAft>
                <a:spcPts val="0"/>
              </a:spcAft>
              <a:buClr>
                <a:schemeClr val="dk1"/>
              </a:buClr>
              <a:buSzPts val="1600"/>
              <a:buChar char="•"/>
            </a:pPr>
            <a:r>
              <a:rPr lang="it-IT" sz="1600">
                <a:latin typeface="Calibri"/>
                <a:ea typeface="Calibri"/>
                <a:cs typeface="Calibri"/>
                <a:sym typeface="Calibri"/>
              </a:rPr>
              <a:t>il Regolamento studenti dell’Ateneo di Milano - Bicocca (in particolare l’art. 13 - Piano di studio), all’indirizzo </a:t>
            </a:r>
            <a:r>
              <a:rPr lang="it-IT" sz="1600" u="sng">
                <a:solidFill>
                  <a:schemeClr val="hlink"/>
                </a:solidFill>
                <a:latin typeface="Calibri"/>
                <a:ea typeface="Calibri"/>
                <a:cs typeface="Calibri"/>
                <a:sym typeface="Calibri"/>
                <a:hlinkClick r:id="rId5"/>
              </a:rPr>
              <a:t>       https://www.unimib.it/sites/default/files/allegati/regolamento_studenti_2019_con_decreto.pdf</a:t>
            </a:r>
            <a:endParaRPr sz="1600">
              <a:latin typeface="Calibri"/>
              <a:ea typeface="Calibri"/>
              <a:cs typeface="Calibri"/>
              <a:sym typeface="Calibri"/>
            </a:endParaRPr>
          </a:p>
          <a:p>
            <a:pPr indent="0" lvl="0" marL="0" rtl="0" algn="l">
              <a:lnSpc>
                <a:spcPct val="90000"/>
              </a:lnSpc>
              <a:spcBef>
                <a:spcPts val="1000"/>
              </a:spcBef>
              <a:spcAft>
                <a:spcPts val="0"/>
              </a:spcAft>
              <a:buClr>
                <a:schemeClr val="dk1"/>
              </a:buClr>
              <a:buSzPts val="1600"/>
              <a:buNone/>
            </a:pPr>
            <a:r>
              <a:t/>
            </a:r>
            <a:endParaRPr sz="1600">
              <a:latin typeface="Calibri"/>
              <a:ea typeface="Calibri"/>
              <a:cs typeface="Calibri"/>
              <a:sym typeface="Calibri"/>
            </a:endParaRPr>
          </a:p>
          <a:p>
            <a:pPr indent="0" lvl="0" marL="0" rtl="0" algn="ctr">
              <a:lnSpc>
                <a:spcPct val="90000"/>
              </a:lnSpc>
              <a:spcBef>
                <a:spcPts val="1000"/>
              </a:spcBef>
              <a:spcAft>
                <a:spcPts val="0"/>
              </a:spcAft>
              <a:buClr>
                <a:schemeClr val="dk1"/>
              </a:buClr>
              <a:buSzPts val="1600"/>
              <a:buNone/>
            </a:pPr>
            <a:r>
              <a:rPr lang="it-IT" sz="1600">
                <a:latin typeface="Calibri"/>
                <a:ea typeface="Calibri"/>
                <a:cs typeface="Calibri"/>
                <a:sym typeface="Calibri"/>
              </a:rPr>
              <a:t>Buono studio!</a:t>
            </a:r>
            <a:endParaRPr/>
          </a:p>
        </p:txBody>
      </p:sp>
      <p:pic>
        <p:nvPicPr>
          <p:cNvPr id="500" name="Google Shape;500;p29"/>
          <p:cNvPicPr preferRelativeResize="0"/>
          <p:nvPr/>
        </p:nvPicPr>
        <p:blipFill rotWithShape="1">
          <a:blip r:embed="rId6">
            <a:alphaModFix/>
          </a:blip>
          <a:srcRect b="0" l="0" r="0" t="0"/>
          <a:stretch/>
        </p:blipFill>
        <p:spPr>
          <a:xfrm>
            <a:off x="9016221" y="4221002"/>
            <a:ext cx="1931957" cy="1408636"/>
          </a:xfrm>
          <a:prstGeom prst="rect">
            <a:avLst/>
          </a:prstGeom>
          <a:noFill/>
          <a:ln>
            <a:noFill/>
          </a:ln>
        </p:spPr>
      </p:pic>
      <p:sp>
        <p:nvSpPr>
          <p:cNvPr id="501" name="Google Shape;50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502" name="Google Shape;502;p29"/>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508" name="Google Shape;508;p50"/>
          <p:cNvSpPr txBox="1"/>
          <p:nvPr>
            <p:ph idx="1" type="body"/>
          </p:nvPr>
        </p:nvSpPr>
        <p:spPr>
          <a:xfrm>
            <a:off x="671146" y="1102418"/>
            <a:ext cx="10515600" cy="52539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101600" lvl="0" marL="228600" rtl="0" algn="l">
              <a:lnSpc>
                <a:spcPct val="90000"/>
              </a:lnSpc>
              <a:spcBef>
                <a:spcPts val="100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SzPts val="2000"/>
              <a:buChar char="•"/>
            </a:pPr>
            <a:r>
              <a:rPr b="1" lang="it-IT" sz="2000" u="sng"/>
              <a:t>Ufficio Servizi Didattici – Scienze</a:t>
            </a:r>
            <a:endParaRPr/>
          </a:p>
          <a:p>
            <a:pPr indent="0" lvl="0" marL="0" rtl="0" algn="l">
              <a:lnSpc>
                <a:spcPct val="90000"/>
              </a:lnSpc>
              <a:spcBef>
                <a:spcPts val="1000"/>
              </a:spcBef>
              <a:spcAft>
                <a:spcPts val="0"/>
              </a:spcAft>
              <a:buSzPts val="2000"/>
              <a:buNone/>
            </a:pPr>
            <a:r>
              <a:rPr lang="it-IT" sz="1400"/>
              <a:t>L’Ufficio Servizi Didattici fornisce servizi di supporto didattico e informativo agli studenti (orari delle lezioni, ricevimento docenti, calendario esami, piani di studio, laboratori). </a:t>
            </a:r>
            <a:endParaRPr sz="1400"/>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Sportello Telematico</a:t>
            </a:r>
            <a:endParaRPr/>
          </a:p>
          <a:p>
            <a:pPr indent="0" lvl="0" marL="0" rtl="0" algn="l">
              <a:lnSpc>
                <a:spcPct val="90000"/>
              </a:lnSpc>
              <a:spcBef>
                <a:spcPts val="1000"/>
              </a:spcBef>
              <a:spcAft>
                <a:spcPts val="0"/>
              </a:spcAft>
              <a:buClr>
                <a:srgbClr val="000000"/>
              </a:buClr>
              <a:buSzPts val="1600"/>
              <a:buNone/>
            </a:pPr>
            <a:r>
              <a:rPr i="1" lang="it-IT" sz="1400">
                <a:solidFill>
                  <a:srgbClr val="000000"/>
                </a:solidFill>
              </a:rPr>
              <a:t>Giovedì, dalle 9:00 alle 12:00, previo appuntamento tramite mail a: </a:t>
            </a:r>
            <a:r>
              <a:rPr i="1" lang="it-IT" sz="1400" u="sng">
                <a:solidFill>
                  <a:srgbClr val="000000"/>
                </a:solidFill>
                <a:hlinkClick r:id="rId3">
                  <a:extLst>
                    <a:ext uri="{A12FA001-AC4F-418D-AE19-62706E023703}">
                      <ahyp:hlinkClr val="tx"/>
                    </a:ext>
                  </a:extLst>
                </a:hlinkClick>
              </a:rPr>
              <a:t>didattica.materiali@unimib.it</a:t>
            </a:r>
            <a:r>
              <a:rPr i="1" lang="it-IT" sz="1400">
                <a:solidFill>
                  <a:srgbClr val="000000"/>
                </a:solidFill>
              </a:rPr>
              <a:t> </a:t>
            </a:r>
            <a:endParaRPr/>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Sportello in Presenza</a:t>
            </a:r>
            <a:endParaRPr sz="1400"/>
          </a:p>
          <a:p>
            <a:pPr indent="0" lvl="0" marL="0" rtl="0" algn="l">
              <a:lnSpc>
                <a:spcPct val="90000"/>
              </a:lnSpc>
              <a:spcBef>
                <a:spcPts val="1000"/>
              </a:spcBef>
              <a:spcAft>
                <a:spcPts val="0"/>
              </a:spcAft>
              <a:buClr>
                <a:srgbClr val="000000"/>
              </a:buClr>
              <a:buSzPts val="1600"/>
              <a:buNone/>
            </a:pPr>
            <a:r>
              <a:rPr i="1" lang="it-IT" sz="1400">
                <a:solidFill>
                  <a:srgbClr val="000000"/>
                </a:solidFill>
              </a:rPr>
              <a:t>Lunedì, dalle 9:00 alle 12:00 – stanza 1007, Ed. Ratio (ex U5), piano 1°, previo appuntamento tramite mail a: </a:t>
            </a:r>
            <a:r>
              <a:rPr i="1" lang="it-IT" sz="1400" u="sng">
                <a:solidFill>
                  <a:srgbClr val="000000"/>
                </a:solidFill>
                <a:hlinkClick r:id="rId4">
                  <a:extLst>
                    <a:ext uri="{A12FA001-AC4F-418D-AE19-62706E023703}">
                      <ahyp:hlinkClr val="tx"/>
                    </a:ext>
                  </a:extLst>
                </a:hlinkClick>
              </a:rPr>
              <a:t>didattica.materiali@unimib.it</a:t>
            </a:r>
            <a:endParaRPr i="1" sz="1400">
              <a:solidFill>
                <a:srgbClr val="000000"/>
              </a:solidFill>
            </a:endParaRPr>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Sportello in Telefonico</a:t>
            </a:r>
            <a:endParaRPr sz="1400"/>
          </a:p>
          <a:p>
            <a:pPr indent="0" lvl="0" marL="0" rtl="0" algn="l">
              <a:lnSpc>
                <a:spcPct val="90000"/>
              </a:lnSpc>
              <a:spcBef>
                <a:spcPts val="1000"/>
              </a:spcBef>
              <a:spcAft>
                <a:spcPts val="0"/>
              </a:spcAft>
              <a:buClr>
                <a:srgbClr val="000000"/>
              </a:buClr>
              <a:buSzPts val="1600"/>
              <a:buNone/>
            </a:pPr>
            <a:r>
              <a:rPr i="1" lang="it-IT" sz="1400">
                <a:solidFill>
                  <a:srgbClr val="000000"/>
                </a:solidFill>
              </a:rPr>
              <a:t>Martedì e il venerdì, dalle 14:00 alle 15:30, chiamando il numero 02/64485102. Il servizio è attivo esclusivamente nei giorni e orari indicati.</a:t>
            </a:r>
            <a:endParaRPr/>
          </a:p>
          <a:p>
            <a:pPr indent="0" lvl="0" marL="0" rtl="0" algn="l">
              <a:lnSpc>
                <a:spcPct val="90000"/>
              </a:lnSpc>
              <a:spcBef>
                <a:spcPts val="1000"/>
              </a:spcBef>
              <a:spcAft>
                <a:spcPts val="0"/>
              </a:spcAft>
              <a:buClr>
                <a:srgbClr val="000000"/>
              </a:buClr>
              <a:buSzPts val="1600"/>
              <a:buNone/>
            </a:pPr>
            <a:r>
              <a:t/>
            </a:r>
            <a:endParaRPr i="1" sz="1400">
              <a:solidFill>
                <a:srgbClr val="000000"/>
              </a:solidFill>
            </a:endParaRPr>
          </a:p>
          <a:p>
            <a:pPr indent="0" lvl="0" marL="0" rtl="0" algn="l">
              <a:lnSpc>
                <a:spcPct val="90000"/>
              </a:lnSpc>
              <a:spcBef>
                <a:spcPts val="1000"/>
              </a:spcBef>
              <a:spcAft>
                <a:spcPts val="0"/>
              </a:spcAft>
              <a:buClr>
                <a:srgbClr val="000000"/>
              </a:buClr>
              <a:buSzPts val="1600"/>
              <a:buNone/>
            </a:pPr>
            <a:r>
              <a:rPr b="1" lang="it-IT" sz="1400">
                <a:solidFill>
                  <a:srgbClr val="000000"/>
                </a:solidFill>
              </a:rPr>
              <a:t>EDIFICIO U5, </a:t>
            </a:r>
            <a:r>
              <a:rPr lang="it-IT" sz="1400">
                <a:solidFill>
                  <a:srgbClr val="000000"/>
                </a:solidFill>
              </a:rPr>
              <a:t>Via Cozzi 55, 20125 Milano, 1° piano, Stanza 1007</a:t>
            </a:r>
            <a:endParaRPr/>
          </a:p>
          <a:p>
            <a:pPr indent="0" lvl="0" marL="0" rtl="0" algn="l">
              <a:lnSpc>
                <a:spcPct val="90000"/>
              </a:lnSpc>
              <a:spcBef>
                <a:spcPts val="1000"/>
              </a:spcBef>
              <a:spcAft>
                <a:spcPts val="0"/>
              </a:spcAft>
              <a:buClr>
                <a:srgbClr val="000000"/>
              </a:buClr>
              <a:buSzPts val="1600"/>
              <a:buNone/>
            </a:pPr>
            <a:r>
              <a:rPr lang="it-IT" sz="1400" u="sng"/>
              <a:t>e-mail</a:t>
            </a:r>
            <a:r>
              <a:rPr lang="it-IT" sz="1400"/>
              <a:t>: </a:t>
            </a:r>
            <a:r>
              <a:rPr i="1" lang="it-IT" sz="1400" u="sng">
                <a:solidFill>
                  <a:srgbClr val="000000"/>
                </a:solidFill>
                <a:hlinkClick r:id="rId5">
                  <a:extLst>
                    <a:ext uri="{A12FA001-AC4F-418D-AE19-62706E023703}">
                      <ahyp:hlinkClr val="tx"/>
                    </a:ext>
                  </a:extLst>
                </a:hlinkClick>
              </a:rPr>
              <a:t>didattica.materiali@unimib.it</a:t>
            </a:r>
            <a:r>
              <a:rPr i="1" lang="it-IT" sz="1400">
                <a:solidFill>
                  <a:srgbClr val="000000"/>
                </a:solidFill>
              </a:rPr>
              <a:t> </a:t>
            </a:r>
            <a:endParaRPr/>
          </a:p>
          <a:p>
            <a:pPr indent="0" lvl="0" marL="0" rtl="0" algn="l">
              <a:lnSpc>
                <a:spcPct val="90000"/>
              </a:lnSpc>
              <a:spcBef>
                <a:spcPts val="1000"/>
              </a:spcBef>
              <a:spcAft>
                <a:spcPts val="0"/>
              </a:spcAft>
              <a:buClr>
                <a:srgbClr val="000000"/>
              </a:buClr>
              <a:buSzPts val="1600"/>
              <a:buNone/>
            </a:pPr>
            <a:r>
              <a:rPr lang="it-IT" sz="1400" u="sng"/>
              <a:t>Telefono</a:t>
            </a:r>
            <a:r>
              <a:rPr b="1" lang="it-IT" sz="1400"/>
              <a:t>: 02 6448 5102</a:t>
            </a:r>
            <a:endParaRPr sz="1400"/>
          </a:p>
          <a:p>
            <a:pPr indent="0" lvl="0" marL="0" rtl="0" algn="l">
              <a:lnSpc>
                <a:spcPct val="90000"/>
              </a:lnSpc>
              <a:spcBef>
                <a:spcPts val="1000"/>
              </a:spcBef>
              <a:spcAft>
                <a:spcPts val="0"/>
              </a:spcAft>
              <a:buSzPts val="1600"/>
              <a:buNone/>
            </a:pPr>
            <a:r>
              <a:rPr lang="it-IT" sz="1400"/>
              <a:t>Per tutte le informazioni sulla didattica:</a:t>
            </a:r>
            <a:r>
              <a:rPr lang="it-IT" sz="1400" u="sng">
                <a:solidFill>
                  <a:schemeClr val="hlink"/>
                </a:solidFill>
                <a:hlinkClick r:id="rId6"/>
              </a:rPr>
              <a:t> </a:t>
            </a:r>
            <a:r>
              <a:rPr lang="it-IT" sz="1400" u="sng">
                <a:solidFill>
                  <a:schemeClr val="hlink"/>
                </a:solidFill>
                <a:hlinkClick r:id="rId7"/>
              </a:rPr>
              <a:t>e-Learning - UNIMIB: Informazioni Generali del Corso di Studi</a:t>
            </a:r>
            <a:endParaRPr sz="1400"/>
          </a:p>
          <a:p>
            <a:pPr indent="-127000" lvl="0" marL="228600" rtl="0" algn="l">
              <a:lnSpc>
                <a:spcPct val="90000"/>
              </a:lnSpc>
              <a:spcBef>
                <a:spcPts val="1000"/>
              </a:spcBef>
              <a:spcAft>
                <a:spcPts val="0"/>
              </a:spcAft>
              <a:buClr>
                <a:schemeClr val="dk1"/>
              </a:buClr>
              <a:buSzPts val="1600"/>
              <a:buNone/>
            </a:pPr>
            <a:r>
              <a:t/>
            </a:r>
            <a:endParaRPr sz="1600"/>
          </a:p>
        </p:txBody>
      </p:sp>
      <p:sp>
        <p:nvSpPr>
          <p:cNvPr id="509" name="Google Shape;509;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pic>
        <p:nvPicPr>
          <p:cNvPr descr="Confused Direction Signs - Hurca!" id="510" name="Google Shape;510;p50"/>
          <p:cNvPicPr preferRelativeResize="0"/>
          <p:nvPr/>
        </p:nvPicPr>
        <p:blipFill rotWithShape="1">
          <a:blip r:embed="rId8">
            <a:alphaModFix/>
          </a:blip>
          <a:srcRect b="0" l="0" r="0" t="0"/>
          <a:stretch/>
        </p:blipFill>
        <p:spPr>
          <a:xfrm>
            <a:off x="8786552" y="249382"/>
            <a:ext cx="1748594" cy="188188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A chi rivolgersi e per che cosa?</a:t>
            </a:r>
            <a:br>
              <a:rPr b="1" lang="it-IT" sz="2800"/>
            </a:br>
            <a:endParaRPr b="1" sz="2800"/>
          </a:p>
        </p:txBody>
      </p:sp>
      <p:sp>
        <p:nvSpPr>
          <p:cNvPr id="516" name="Google Shape;516;p51"/>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lnSpcReduction="10000"/>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SzPts val="2000"/>
              <a:buChar char="•"/>
            </a:pPr>
            <a:r>
              <a:rPr b="1" lang="it-IT" sz="2000" u="sng"/>
              <a:t>Ufficio segreteria studenti – Scienze</a:t>
            </a:r>
            <a:endParaRPr/>
          </a:p>
          <a:p>
            <a:pPr indent="0" lvl="0" marL="0" rtl="0" algn="l">
              <a:lnSpc>
                <a:spcPct val="90000"/>
              </a:lnSpc>
              <a:spcBef>
                <a:spcPts val="1000"/>
              </a:spcBef>
              <a:spcAft>
                <a:spcPts val="0"/>
              </a:spcAft>
              <a:buSzPts val="1400"/>
              <a:buNone/>
            </a:pPr>
            <a:r>
              <a:rPr lang="it-IT" sz="1400"/>
              <a:t>L</a:t>
            </a:r>
            <a:r>
              <a:rPr b="1" lang="it-IT" sz="1400"/>
              <a:t>’</a:t>
            </a:r>
            <a:r>
              <a:rPr lang="it-IT" sz="1400"/>
              <a:t>Ufficio segreteria studenti 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endParaRPr sz="1400"/>
          </a:p>
          <a:p>
            <a:pPr indent="0" lvl="0" marL="0" rtl="0" algn="l">
              <a:lnSpc>
                <a:spcPct val="90000"/>
              </a:lnSpc>
              <a:spcBef>
                <a:spcPts val="1000"/>
              </a:spcBef>
              <a:spcAft>
                <a:spcPts val="0"/>
              </a:spcAft>
              <a:buSzPts val="1400"/>
              <a:buNone/>
            </a:pPr>
            <a:r>
              <a:rPr lang="it-IT" sz="1400"/>
              <a:t>Per quanto riguarda il piano di studi, l’Ufficio segreteria studenti è la struttura competente a fornire assistenza agli studenti sugli aspetti tecnici del sistema di presentazione del piano in Segreterie online.</a:t>
            </a:r>
            <a:endParaRPr sz="1400"/>
          </a:p>
          <a:p>
            <a:pPr indent="0" lvl="0" marL="0" rtl="0" algn="l">
              <a:lnSpc>
                <a:spcPct val="90000"/>
              </a:lnSpc>
              <a:spcBef>
                <a:spcPts val="1000"/>
              </a:spcBef>
              <a:spcAft>
                <a:spcPts val="0"/>
              </a:spcAft>
              <a:buSzPts val="1400"/>
              <a:buNone/>
            </a:pPr>
            <a:r>
              <a:rPr lang="it-IT" sz="1400"/>
              <a:t>Per informazioni di carattere amministrativo consultare la pagina </a:t>
            </a:r>
            <a:r>
              <a:rPr lang="it-IT" sz="1400" u="sng">
                <a:solidFill>
                  <a:schemeClr val="hlink"/>
                </a:solidFill>
                <a:hlinkClick r:id="rId3"/>
              </a:rPr>
              <a:t>https://www.unimib.it/servizi/studenti-e-laureati/segreterie</a:t>
            </a:r>
            <a:endParaRPr sz="1400" u="sng">
              <a:solidFill>
                <a:schemeClr val="hlink"/>
              </a:solidFill>
            </a:endParaRPr>
          </a:p>
          <a:p>
            <a:pPr indent="0" lvl="0" marL="0" rtl="0" algn="l">
              <a:lnSpc>
                <a:spcPct val="90000"/>
              </a:lnSpc>
              <a:spcBef>
                <a:spcPts val="1000"/>
              </a:spcBef>
              <a:spcAft>
                <a:spcPts val="0"/>
              </a:spcAft>
              <a:buSzPts val="1400"/>
              <a:buNone/>
            </a:pPr>
            <a:r>
              <a:rPr lang="it-IT" sz="1400"/>
              <a:t>Per informazioni dettagliate sui piani di studio e i termini di presentazione per l’anno accademico consultare la pagina: </a:t>
            </a:r>
            <a:r>
              <a:rPr lang="it-IT" sz="1400" u="sng">
                <a:solidFill>
                  <a:schemeClr val="hlink"/>
                </a:solidFill>
                <a:hlinkClick r:id="rId4"/>
              </a:rPr>
              <a:t>https://www.unimib.it/servizi/studenti-e-laureati/segreterie-studenti/piani-degli-studi/area-scienze</a:t>
            </a:r>
            <a:r>
              <a:rPr b="1" lang="it-IT" sz="1400"/>
              <a:t>    </a:t>
            </a:r>
            <a:endParaRPr/>
          </a:p>
          <a:p>
            <a:pPr indent="-342900" lvl="0" marL="457200" rtl="0" algn="l">
              <a:lnSpc>
                <a:spcPct val="90000"/>
              </a:lnSpc>
              <a:spcBef>
                <a:spcPts val="1000"/>
              </a:spcBef>
              <a:spcAft>
                <a:spcPts val="0"/>
              </a:spcAft>
              <a:buClr>
                <a:schemeClr val="dk1"/>
              </a:buClr>
              <a:buSzPts val="1800"/>
              <a:buChar char="•"/>
            </a:pPr>
            <a:r>
              <a:rPr b="1" lang="it-IT" sz="1500"/>
              <a:t>Sportello telematico</a:t>
            </a:r>
            <a:endParaRPr/>
          </a:p>
          <a:p>
            <a:pPr indent="0" lvl="0" marL="114300" rtl="0" algn="l">
              <a:lnSpc>
                <a:spcPct val="90000"/>
              </a:lnSpc>
              <a:spcBef>
                <a:spcPts val="1000"/>
              </a:spcBef>
              <a:spcAft>
                <a:spcPts val="0"/>
              </a:spcAft>
              <a:buSzPts val="1800"/>
              <a:buNone/>
            </a:pPr>
            <a:r>
              <a:rPr lang="it-IT" sz="1400"/>
              <a:t>Lo sportello telematico (videoconferenza) è previsto il venerdì, dalle 9:30 alle 12:30, previo appuntamento tramite mail a: </a:t>
            </a:r>
            <a:r>
              <a:rPr lang="it-IT" sz="1400" u="sng">
                <a:solidFill>
                  <a:schemeClr val="hlink"/>
                </a:solidFill>
                <a:hlinkClick r:id="rId5"/>
              </a:rPr>
              <a:t>segr.studenti.scienze@unimib.it</a:t>
            </a:r>
            <a:r>
              <a:rPr lang="it-IT" sz="1400"/>
              <a:t>.</a:t>
            </a:r>
            <a:endParaRPr/>
          </a:p>
          <a:p>
            <a:pPr indent="-342900" lvl="0" marL="457200" rtl="0" algn="l">
              <a:lnSpc>
                <a:spcPct val="90000"/>
              </a:lnSpc>
              <a:spcBef>
                <a:spcPts val="1000"/>
              </a:spcBef>
              <a:spcAft>
                <a:spcPts val="0"/>
              </a:spcAft>
              <a:buClr>
                <a:schemeClr val="dk1"/>
              </a:buClr>
              <a:buSzPts val="1800"/>
              <a:buChar char="•"/>
            </a:pPr>
            <a:r>
              <a:rPr b="1" lang="it-IT" sz="1500"/>
              <a:t>Sportello in presenza</a:t>
            </a:r>
            <a:endParaRPr/>
          </a:p>
          <a:p>
            <a:pPr indent="0" lvl="0" marL="114300" rtl="0" algn="l">
              <a:lnSpc>
                <a:spcPct val="90000"/>
              </a:lnSpc>
              <a:spcBef>
                <a:spcPts val="1000"/>
              </a:spcBef>
              <a:spcAft>
                <a:spcPts val="0"/>
              </a:spcAft>
              <a:buSzPts val="1800"/>
              <a:buNone/>
            </a:pPr>
            <a:r>
              <a:rPr lang="it-IT" sz="1400"/>
              <a:t>Lo sportello in presenza è previsto il mercoledì, dalle 09:30 alle 12:30 - sportello 4, Ed. U17- IPAZIA, previo appuntamento tramite il portale di prenotazione a questo </a:t>
            </a:r>
            <a:r>
              <a:rPr lang="it-IT" sz="1400" u="sng">
                <a:solidFill>
                  <a:schemeClr val="hlink"/>
                </a:solidFill>
                <a:hlinkClick r:id="rId6"/>
              </a:rPr>
              <a:t>link</a:t>
            </a:r>
            <a:r>
              <a:rPr lang="it-IT" sz="1400"/>
              <a:t>. Selezionare il servizio “Scienze MM.FF.NN. (Gestione carriere)”.</a:t>
            </a:r>
            <a:endParaRPr/>
          </a:p>
          <a:p>
            <a:pPr indent="-342900" lvl="0" marL="457200" rtl="0" algn="l">
              <a:lnSpc>
                <a:spcPct val="90000"/>
              </a:lnSpc>
              <a:spcBef>
                <a:spcPts val="1000"/>
              </a:spcBef>
              <a:spcAft>
                <a:spcPts val="0"/>
              </a:spcAft>
              <a:buClr>
                <a:schemeClr val="dk1"/>
              </a:buClr>
              <a:buSzPts val="1800"/>
              <a:buChar char="•"/>
            </a:pPr>
            <a:r>
              <a:rPr b="1" lang="it-IT" sz="1500"/>
              <a:t>Sportello telefonico</a:t>
            </a:r>
            <a:endParaRPr/>
          </a:p>
          <a:p>
            <a:pPr indent="0" lvl="0" marL="114300" rtl="0" algn="l">
              <a:lnSpc>
                <a:spcPct val="90000"/>
              </a:lnSpc>
              <a:spcBef>
                <a:spcPts val="1000"/>
              </a:spcBef>
              <a:spcAft>
                <a:spcPts val="0"/>
              </a:spcAft>
              <a:buSzPts val="1800"/>
              <a:buNone/>
            </a:pPr>
            <a:r>
              <a:rPr lang="it-IT" sz="1400"/>
              <a:t>Lo sportello telefonico è previsto il martedì e il giovedì dalle 10:00 alle 11:30, chiamando il numero 0264484499. Il servizio è attivo esclusivamente nei giorni e orari indicati.</a:t>
            </a:r>
            <a:endParaRPr/>
          </a:p>
          <a:p>
            <a:pPr indent="0" lvl="0" marL="0" rtl="0" algn="just">
              <a:lnSpc>
                <a:spcPct val="90000"/>
              </a:lnSpc>
              <a:spcBef>
                <a:spcPts val="1000"/>
              </a:spcBef>
              <a:spcAft>
                <a:spcPts val="0"/>
              </a:spcAft>
              <a:buClr>
                <a:schemeClr val="dk1"/>
              </a:buClr>
              <a:buSzPts val="1500"/>
              <a:buNone/>
            </a:pPr>
            <a:r>
              <a:t/>
            </a:r>
            <a:endParaRPr sz="15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517" name="Google Shape;517;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e35c20d416_0_8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Posso modificare il piano scelto ?</a:t>
            </a:r>
            <a:endParaRPr sz="2400"/>
          </a:p>
        </p:txBody>
      </p:sp>
      <p:sp>
        <p:nvSpPr>
          <p:cNvPr id="190" name="Google Shape;190;ge35c20d416_0_82"/>
          <p:cNvSpPr txBox="1"/>
          <p:nvPr>
            <p:ph idx="1" type="body"/>
          </p:nvPr>
        </p:nvSpPr>
        <p:spPr>
          <a:xfrm>
            <a:off x="949568" y="1512278"/>
            <a:ext cx="10304585" cy="476543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Ti è consentito modificare il piano ma solo nei periodi stabiliti, </a:t>
            </a:r>
            <a:r>
              <a:rPr lang="it-IT" sz="1600">
                <a:latin typeface="Calibri"/>
                <a:ea typeface="Calibri"/>
                <a:cs typeface="Calibri"/>
                <a:sym typeface="Calibri"/>
              </a:rPr>
              <a:t>in genere nei mesi di novembre e marzo.</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solidFill>
                <a:srgbClr val="000000"/>
              </a:solidFill>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Fino all’attuazione del nuovo piano di studio sei tenuto a osservare il precedente piano e non puoi iscriverti agli appelli degli insegnamenti di cui hai richiesto  l’inserimento.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Puoi sostenere le prove di verifica relative a un’attività formativa </a:t>
            </a:r>
            <a:r>
              <a:rPr b="1" lang="it-IT" sz="1600">
                <a:latin typeface="Calibri"/>
                <a:ea typeface="Calibri"/>
                <a:cs typeface="Calibri"/>
                <a:sym typeface="Calibri"/>
              </a:rPr>
              <a:t>solo</a:t>
            </a:r>
            <a:r>
              <a:rPr lang="it-IT" sz="1600">
                <a:latin typeface="Calibri"/>
                <a:ea typeface="Calibri"/>
                <a:cs typeface="Calibri"/>
                <a:sym typeface="Calibri"/>
              </a:rPr>
              <a:t> se l’attività è presente nell’ultimo piano di studio approvato. </a:t>
            </a:r>
            <a:r>
              <a:rPr lang="it-IT" sz="1600"/>
              <a:t>Gli esami sostenuti </a:t>
            </a:r>
            <a:r>
              <a:rPr b="1" lang="it-IT" sz="1600"/>
              <a:t>non possono essere eliminati </a:t>
            </a:r>
            <a:r>
              <a:rPr lang="it-IT" sz="1600"/>
              <a:t>dal piano.</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t/>
            </a:r>
            <a:endParaRPr b="1"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b="1" lang="it-IT" sz="1600">
                <a:solidFill>
                  <a:srgbClr val="000000"/>
                </a:solidFill>
                <a:latin typeface="Calibri"/>
                <a:ea typeface="Calibri"/>
                <a:cs typeface="Calibri"/>
                <a:sym typeface="Calibri"/>
              </a:rPr>
              <a:t>Anticipo degli esami (art.</a:t>
            </a:r>
            <a:r>
              <a:rPr b="1" lang="it-IT" sz="1600">
                <a:solidFill>
                  <a:srgbClr val="000000"/>
                </a:solidFill>
              </a:rPr>
              <a:t>26</a:t>
            </a:r>
            <a:r>
              <a:rPr b="1" lang="it-IT" sz="1600">
                <a:solidFill>
                  <a:srgbClr val="000000"/>
                </a:solidFill>
                <a:latin typeface="Calibri"/>
                <a:ea typeface="Calibri"/>
                <a:cs typeface="Calibri"/>
                <a:sym typeface="Calibri"/>
              </a:rPr>
              <a:t> Regolamento degli Studenti) </a:t>
            </a:r>
            <a:endParaRPr b="1"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Gli studenti possono sostenere gli esami inseriti nel piano approvato e riferiti ad un anno successivo a quello di iscrizione, chiedendone l'inserimento in libretto all'Ufficio gestione carriere del Settore di Scienze, solo se gli insegnamenti sono attivati e se hanno acquisito almeno il </a:t>
            </a:r>
            <a:r>
              <a:rPr lang="it-IT" sz="1600">
                <a:solidFill>
                  <a:srgbClr val="000000"/>
                </a:solidFill>
              </a:rPr>
              <a:t>75</a:t>
            </a:r>
            <a:r>
              <a:rPr lang="it-IT" sz="1600">
                <a:solidFill>
                  <a:srgbClr val="000000"/>
                </a:solidFill>
                <a:latin typeface="Calibri"/>
                <a:ea typeface="Calibri"/>
                <a:cs typeface="Calibri"/>
                <a:sym typeface="Calibri"/>
              </a:rPr>
              <a:t>% dei crediti </a:t>
            </a:r>
            <a:r>
              <a:rPr b="1" lang="it-IT" sz="1600">
                <a:solidFill>
                  <a:srgbClr val="000000"/>
                </a:solidFill>
                <a:latin typeface="Calibri"/>
                <a:ea typeface="Calibri"/>
                <a:cs typeface="Calibri"/>
                <a:sym typeface="Calibri"/>
              </a:rPr>
              <a:t>CURRICULARI</a:t>
            </a:r>
            <a:r>
              <a:rPr lang="it-IT" sz="1600">
                <a:solidFill>
                  <a:srgbClr val="000000"/>
                </a:solidFill>
                <a:latin typeface="Calibri"/>
                <a:ea typeface="Calibri"/>
                <a:cs typeface="Calibri"/>
                <a:sym typeface="Calibri"/>
              </a:rPr>
              <a:t> riferiti all'anno di iscrizione, come da Regolamento didattico del Corso, e comunque nel rispetto di eventuali propedeuticità.</a:t>
            </a:r>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lang="it-IT" sz="1600">
                <a:solidFill>
                  <a:srgbClr val="000000"/>
                </a:solidFill>
                <a:latin typeface="Calibri"/>
                <a:ea typeface="Calibri"/>
                <a:cs typeface="Calibri"/>
                <a:sym typeface="Calibri"/>
              </a:rPr>
              <a:t>Gli esami a scelta libera possono essere anticipati indipendentemente dal numero di crediti acquisiti, accedendo alla sezione "Appelli disponibili" nella homepage della propria pagina personale e cliccando poi sulla voce "Ricerca appelli" collocata sotto la lista degli esami visualizzati.”(vedi slide </a:t>
            </a:r>
            <a:r>
              <a:rPr lang="it-IT" sz="1600">
                <a:solidFill>
                  <a:srgbClr val="000000"/>
                </a:solidFill>
              </a:rPr>
              <a:t>16</a:t>
            </a:r>
            <a:r>
              <a:rPr lang="it-IT" sz="1600">
                <a:solidFill>
                  <a:srgbClr val="000000"/>
                </a:solidFill>
                <a:latin typeface="Calibri"/>
                <a:ea typeface="Calibri"/>
                <a:cs typeface="Calibri"/>
                <a:sym typeface="Calibri"/>
              </a:rPr>
              <a:t>)</a:t>
            </a:r>
            <a:endParaRPr/>
          </a:p>
        </p:txBody>
      </p:sp>
      <p:sp>
        <p:nvSpPr>
          <p:cNvPr id="191" name="Google Shape;191;ge35c20d416_0_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pic>
        <p:nvPicPr>
          <p:cNvPr id="192" name="Google Shape;192;ge35c20d416_0_82"/>
          <p:cNvPicPr preferRelativeResize="0"/>
          <p:nvPr/>
        </p:nvPicPr>
        <p:blipFill rotWithShape="1">
          <a:blip r:embed="rId3">
            <a:alphaModFix/>
          </a:blip>
          <a:srcRect b="0" l="0" r="0" t="0"/>
          <a:stretch/>
        </p:blipFill>
        <p:spPr>
          <a:xfrm>
            <a:off x="8205153" y="576860"/>
            <a:ext cx="729841" cy="8273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5"/>
          <p:cNvSpPr txBox="1"/>
          <p:nvPr>
            <p:ph type="title"/>
          </p:nvPr>
        </p:nvSpPr>
        <p:spPr>
          <a:xfrm>
            <a:off x="838200" y="470263"/>
            <a:ext cx="10515600" cy="91859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it-IT" sz="3600"/>
              <a:t>Come si compila?   </a:t>
            </a:r>
            <a:br>
              <a:rPr b="1" lang="it-IT" sz="3600"/>
            </a:br>
            <a:endParaRPr sz="2000"/>
          </a:p>
        </p:txBody>
      </p:sp>
      <p:sp>
        <p:nvSpPr>
          <p:cNvPr id="198" name="Google Shape;198;p5"/>
          <p:cNvSpPr txBox="1"/>
          <p:nvPr>
            <p:ph idx="1" type="body"/>
          </p:nvPr>
        </p:nvSpPr>
        <p:spPr>
          <a:xfrm>
            <a:off x="838200" y="1597549"/>
            <a:ext cx="10515600" cy="41842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Per accedere effettua il login alla pagina </a:t>
            </a:r>
            <a:r>
              <a:rPr lang="it-IT" sz="1600" u="sng">
                <a:solidFill>
                  <a:schemeClr val="hlink"/>
                </a:solidFill>
                <a:latin typeface="Calibri"/>
                <a:ea typeface="Calibri"/>
                <a:cs typeface="Calibri"/>
                <a:sym typeface="Calibri"/>
                <a:hlinkClick r:id="rId3"/>
              </a:rPr>
              <a:t>https://s3w.si.unimib.it/Home.do</a:t>
            </a:r>
            <a:r>
              <a:rPr lang="it-IT" sz="1600">
                <a:latin typeface="Calibri"/>
                <a:ea typeface="Calibri"/>
                <a:cs typeface="Calibri"/>
                <a:sym typeface="Calibri"/>
              </a:rPr>
              <a:t>  </a:t>
            </a:r>
            <a:br>
              <a:rPr lang="it-IT" sz="1600">
                <a:latin typeface="Calibri"/>
                <a:ea typeface="Calibri"/>
                <a:cs typeface="Calibri"/>
                <a:sym typeface="Calibri"/>
              </a:rPr>
            </a:br>
            <a:r>
              <a:rPr lang="it-IT" sz="1600">
                <a:latin typeface="Calibri"/>
                <a:ea typeface="Calibri"/>
                <a:cs typeface="Calibri"/>
                <a:sym typeface="Calibri"/>
              </a:rPr>
              <a:t>Nel periodo di apertura il piano di studio è modificabile: clicca la voce “</a:t>
            </a:r>
            <a:r>
              <a:rPr lang="it-IT" sz="1600" u="sng">
                <a:latin typeface="Calibri"/>
                <a:ea typeface="Calibri"/>
                <a:cs typeface="Calibri"/>
                <a:sym typeface="Calibri"/>
              </a:rPr>
              <a:t>vai al piano”</a:t>
            </a:r>
            <a:r>
              <a:rPr lang="it-IT" sz="1600">
                <a:latin typeface="Calibri"/>
                <a:ea typeface="Calibri"/>
                <a:cs typeface="Calibri"/>
                <a:sym typeface="Calibri"/>
              </a:rPr>
              <a:t> (fig.1).</a:t>
            </a:r>
            <a:br>
              <a:rPr lang="it-IT">
                <a:latin typeface="Calibri"/>
                <a:ea typeface="Calibri"/>
                <a:cs typeface="Calibri"/>
                <a:sym typeface="Calibri"/>
              </a:rPr>
            </a:br>
            <a:endParaRPr>
              <a:latin typeface="Calibri"/>
              <a:ea typeface="Calibri"/>
              <a:cs typeface="Calibri"/>
              <a:sym typeface="Calibri"/>
            </a:endParaRPr>
          </a:p>
        </p:txBody>
      </p:sp>
      <p:pic>
        <p:nvPicPr>
          <p:cNvPr id="199" name="Google Shape;199;p5"/>
          <p:cNvPicPr preferRelativeResize="0"/>
          <p:nvPr/>
        </p:nvPicPr>
        <p:blipFill rotWithShape="1">
          <a:blip r:embed="rId4">
            <a:alphaModFix/>
          </a:blip>
          <a:srcRect b="8889" l="0" r="264" t="16002"/>
          <a:stretch/>
        </p:blipFill>
        <p:spPr>
          <a:xfrm>
            <a:off x="948906" y="2251494"/>
            <a:ext cx="9920376" cy="3914176"/>
          </a:xfrm>
          <a:prstGeom prst="rect">
            <a:avLst/>
          </a:prstGeom>
          <a:noFill/>
          <a:ln cap="flat" cmpd="sng" w="9525">
            <a:solidFill>
              <a:schemeClr val="dk1"/>
            </a:solidFill>
            <a:prstDash val="solid"/>
            <a:round/>
            <a:headEnd len="sm" w="sm" type="none"/>
            <a:tailEnd len="sm" w="sm" type="none"/>
          </a:ln>
        </p:spPr>
      </p:pic>
      <p:sp>
        <p:nvSpPr>
          <p:cNvPr id="200" name="Google Shape;200;p5"/>
          <p:cNvSpPr txBox="1"/>
          <p:nvPr/>
        </p:nvSpPr>
        <p:spPr>
          <a:xfrm>
            <a:off x="2147977" y="2892275"/>
            <a:ext cx="2429257"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p:txBody>
      </p:sp>
      <p:sp>
        <p:nvSpPr>
          <p:cNvPr id="201" name="Google Shape;201;p5"/>
          <p:cNvSpPr txBox="1"/>
          <p:nvPr/>
        </p:nvSpPr>
        <p:spPr>
          <a:xfrm>
            <a:off x="4681783" y="6371745"/>
            <a:ext cx="2500630"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1</a:t>
            </a:r>
            <a:endParaRPr b="0" i="0" sz="1400" u="none" cap="none" strike="noStrike">
              <a:solidFill>
                <a:schemeClr val="dk1"/>
              </a:solidFill>
              <a:latin typeface="Calibri"/>
              <a:ea typeface="Calibri"/>
              <a:cs typeface="Calibri"/>
              <a:sym typeface="Calibri"/>
            </a:endParaRPr>
          </a:p>
        </p:txBody>
      </p:sp>
      <p:pic>
        <p:nvPicPr>
          <p:cNvPr id="202" name="Google Shape;202;p5"/>
          <p:cNvPicPr preferRelativeResize="0"/>
          <p:nvPr/>
        </p:nvPicPr>
        <p:blipFill rotWithShape="1">
          <a:blip r:embed="rId5">
            <a:alphaModFix/>
          </a:blip>
          <a:srcRect b="0" l="0" r="0" t="0"/>
          <a:stretch/>
        </p:blipFill>
        <p:spPr>
          <a:xfrm>
            <a:off x="7985226" y="292324"/>
            <a:ext cx="862641" cy="730685"/>
          </a:xfrm>
          <a:prstGeom prst="rect">
            <a:avLst/>
          </a:prstGeom>
          <a:noFill/>
          <a:ln>
            <a:noFill/>
          </a:ln>
        </p:spPr>
      </p:pic>
      <p:pic>
        <p:nvPicPr>
          <p:cNvPr id="203" name="Google Shape;203;p5"/>
          <p:cNvPicPr preferRelativeResize="0"/>
          <p:nvPr/>
        </p:nvPicPr>
        <p:blipFill rotWithShape="1">
          <a:blip r:embed="rId6">
            <a:alphaModFix/>
          </a:blip>
          <a:srcRect b="0" l="0" r="0" t="0"/>
          <a:stretch/>
        </p:blipFill>
        <p:spPr>
          <a:xfrm>
            <a:off x="3219012" y="2820760"/>
            <a:ext cx="671501" cy="534915"/>
          </a:xfrm>
          <a:prstGeom prst="rect">
            <a:avLst/>
          </a:prstGeom>
          <a:noFill/>
          <a:ln>
            <a:noFill/>
          </a:ln>
        </p:spPr>
      </p:pic>
      <p:sp>
        <p:nvSpPr>
          <p:cNvPr id="204" name="Google Shape;20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205" name="Google Shape;205;p5"/>
          <p:cNvPicPr preferRelativeResize="0"/>
          <p:nvPr/>
        </p:nvPicPr>
        <p:blipFill rotWithShape="1">
          <a:blip r:embed="rId7">
            <a:alphaModFix/>
          </a:blip>
          <a:srcRect b="0" l="0" r="0" t="0"/>
          <a:stretch/>
        </p:blipFill>
        <p:spPr>
          <a:xfrm>
            <a:off x="4681783" y="4966923"/>
            <a:ext cx="669929" cy="308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6"/>
          <p:cNvSpPr txBox="1"/>
          <p:nvPr>
            <p:ph type="title"/>
          </p:nvPr>
        </p:nvSpPr>
        <p:spPr>
          <a:xfrm>
            <a:off x="838200" y="365125"/>
            <a:ext cx="10515600" cy="96334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it-IT" sz="1600">
                <a:latin typeface="Calibri"/>
                <a:ea typeface="Calibri"/>
                <a:cs typeface="Calibri"/>
                <a:sym typeface="Calibri"/>
              </a:rPr>
              <a:t>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carriera. Clicca «Modifica piano» per proseguire.</a:t>
            </a:r>
            <a:br>
              <a:rPr lang="it-IT" sz="1600">
                <a:latin typeface="Calibri"/>
                <a:ea typeface="Calibri"/>
                <a:cs typeface="Calibri"/>
                <a:sym typeface="Calibri"/>
              </a:rPr>
            </a:br>
            <a:br>
              <a:rPr lang="it-IT" sz="1600">
                <a:latin typeface="Calibri"/>
                <a:ea typeface="Calibri"/>
                <a:cs typeface="Calibri"/>
                <a:sym typeface="Calibri"/>
              </a:rPr>
            </a:br>
            <a:br>
              <a:rPr lang="it-IT" sz="1600">
                <a:latin typeface="Calibri"/>
                <a:ea typeface="Calibri"/>
                <a:cs typeface="Calibri"/>
                <a:sym typeface="Calibri"/>
              </a:rPr>
            </a:br>
            <a:endParaRPr sz="1600">
              <a:latin typeface="Calibri"/>
              <a:ea typeface="Calibri"/>
              <a:cs typeface="Calibri"/>
              <a:sym typeface="Calibri"/>
            </a:endParaRPr>
          </a:p>
        </p:txBody>
      </p:sp>
      <p:sp>
        <p:nvSpPr>
          <p:cNvPr id="212" name="Google Shape;212;p6"/>
          <p:cNvSpPr txBox="1"/>
          <p:nvPr>
            <p:ph idx="1" type="body"/>
          </p:nvPr>
        </p:nvSpPr>
        <p:spPr>
          <a:xfrm>
            <a:off x="838200" y="1060694"/>
            <a:ext cx="10363200" cy="55335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200"/>
              <a:buNone/>
            </a:pPr>
            <a:r>
              <a:t/>
            </a:r>
            <a:endParaRPr sz="1200">
              <a:latin typeface="Calibri"/>
              <a:ea typeface="Calibri"/>
              <a:cs typeface="Calibri"/>
              <a:sym typeface="Calibri"/>
            </a:endParaRPr>
          </a:p>
          <a:p>
            <a:pPr indent="0" lvl="0" marL="0" rtl="0" algn="ctr">
              <a:lnSpc>
                <a:spcPct val="90000"/>
              </a:lnSpc>
              <a:spcBef>
                <a:spcPts val="1000"/>
              </a:spcBef>
              <a:spcAft>
                <a:spcPts val="0"/>
              </a:spcAft>
              <a:buClr>
                <a:schemeClr val="dk1"/>
              </a:buClr>
              <a:buSzPts val="1200"/>
              <a:buNone/>
            </a:pPr>
            <a:r>
              <a:t/>
            </a:r>
            <a:endParaRPr sz="12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rPr lang="it-IT" sz="1400">
                <a:latin typeface="Calibri"/>
                <a:ea typeface="Calibri"/>
                <a:cs typeface="Calibri"/>
                <a:sym typeface="Calibri"/>
              </a:rPr>
              <a:t>Fig. 2</a:t>
            </a:r>
            <a:endParaRPr/>
          </a:p>
        </p:txBody>
      </p:sp>
      <p:sp>
        <p:nvSpPr>
          <p:cNvPr id="213" name="Google Shape;21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14" name="Google Shape;214;p6"/>
          <p:cNvPicPr preferRelativeResize="0"/>
          <p:nvPr/>
        </p:nvPicPr>
        <p:blipFill rotWithShape="1">
          <a:blip r:embed="rId3">
            <a:alphaModFix/>
          </a:blip>
          <a:srcRect b="0" l="0" r="0" t="0"/>
          <a:stretch/>
        </p:blipFill>
        <p:spPr>
          <a:xfrm>
            <a:off x="2204058" y="933450"/>
            <a:ext cx="7170851" cy="5291279"/>
          </a:xfrm>
          <a:prstGeom prst="rect">
            <a:avLst/>
          </a:prstGeom>
          <a:noFill/>
          <a:ln cap="flat" cmpd="sng" w="15875">
            <a:solidFill>
              <a:schemeClr val="accent1"/>
            </a:solidFill>
            <a:prstDash val="solid"/>
            <a:round/>
            <a:headEnd len="sm" w="sm" type="none"/>
            <a:tailEnd len="sm" w="sm" type="none"/>
          </a:ln>
        </p:spPr>
      </p:pic>
      <p:sp>
        <p:nvSpPr>
          <p:cNvPr id="215" name="Google Shape;215;p6"/>
          <p:cNvSpPr/>
          <p:nvPr/>
        </p:nvSpPr>
        <p:spPr>
          <a:xfrm>
            <a:off x="5376245" y="5864189"/>
            <a:ext cx="826476" cy="362227"/>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7"/>
          <p:cNvSpPr txBox="1"/>
          <p:nvPr>
            <p:ph type="title"/>
          </p:nvPr>
        </p:nvSpPr>
        <p:spPr>
          <a:xfrm>
            <a:off x="838200" y="399632"/>
            <a:ext cx="10515600" cy="111821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b="0" i="0" lang="it-IT" sz="1800" u="none" cap="none" strike="noStrike">
                <a:solidFill>
                  <a:srgbClr val="000000"/>
                </a:solidFill>
                <a:latin typeface="Calibri"/>
                <a:ea typeface="Calibri"/>
                <a:cs typeface="Calibri"/>
                <a:sym typeface="Calibri"/>
              </a:rPr>
              <a:t>Come già descritto, t</a:t>
            </a:r>
            <a:r>
              <a:rPr lang="it-IT" sz="1800">
                <a:latin typeface="Calibri"/>
                <a:ea typeface="Calibri"/>
                <a:cs typeface="Calibri"/>
                <a:sym typeface="Calibri"/>
              </a:rPr>
              <a:t>i viene chiesto di scegliere tra due tipi di schemi, GGG- DA APPROVARE oppure GGGA - PREAPPROVATO.</a:t>
            </a:r>
            <a:br>
              <a:rPr lang="it-IT" sz="1800">
                <a:latin typeface="Calibri"/>
                <a:ea typeface="Calibri"/>
                <a:cs typeface="Calibri"/>
                <a:sym typeface="Calibri"/>
              </a:rPr>
            </a:br>
            <a:br>
              <a:rPr lang="it-IT" sz="1800">
                <a:latin typeface="Calibri"/>
                <a:ea typeface="Calibri"/>
                <a:cs typeface="Calibri"/>
                <a:sym typeface="Calibri"/>
              </a:rPr>
            </a:br>
            <a:r>
              <a:rPr b="1" lang="it-IT" sz="1800">
                <a:latin typeface="Calibri"/>
                <a:ea typeface="Calibri"/>
                <a:cs typeface="Calibri"/>
                <a:sym typeface="Calibri"/>
              </a:rPr>
              <a:t>PIANO DA APPROVARE: </a:t>
            </a:r>
            <a:r>
              <a:rPr lang="it-IT" sz="1800">
                <a:latin typeface="Calibri"/>
                <a:ea typeface="Calibri"/>
                <a:cs typeface="Calibri"/>
                <a:sym typeface="Calibri"/>
              </a:rPr>
              <a:t>Seleziona GGG-DA APPROVARE e clicca OK (figura 3).</a:t>
            </a:r>
            <a:br>
              <a:rPr lang="it-IT" sz="1800">
                <a:latin typeface="Calibri"/>
                <a:ea typeface="Calibri"/>
                <a:cs typeface="Calibri"/>
                <a:sym typeface="Calibri"/>
              </a:rPr>
            </a:br>
            <a:endParaRPr sz="1800">
              <a:latin typeface="Calibri"/>
              <a:ea typeface="Calibri"/>
              <a:cs typeface="Calibri"/>
              <a:sym typeface="Calibri"/>
            </a:endParaRPr>
          </a:p>
        </p:txBody>
      </p:sp>
      <p:sp>
        <p:nvSpPr>
          <p:cNvPr id="221" name="Google Shape;221;p7"/>
          <p:cNvSpPr txBox="1"/>
          <p:nvPr>
            <p:ph idx="1" type="body"/>
          </p:nvPr>
        </p:nvSpPr>
        <p:spPr>
          <a:xfrm>
            <a:off x="838200" y="1825625"/>
            <a:ext cx="10515600" cy="43513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pic>
        <p:nvPicPr>
          <p:cNvPr id="222" name="Google Shape;222;p7"/>
          <p:cNvPicPr preferRelativeResize="0"/>
          <p:nvPr/>
        </p:nvPicPr>
        <p:blipFill rotWithShape="1">
          <a:blip r:embed="rId3">
            <a:alphaModFix/>
          </a:blip>
          <a:srcRect b="0" l="0" r="353" t="16200"/>
          <a:stretch/>
        </p:blipFill>
        <p:spPr>
          <a:xfrm>
            <a:off x="914399" y="1647644"/>
            <a:ext cx="10127411" cy="4715563"/>
          </a:xfrm>
          <a:prstGeom prst="rect">
            <a:avLst/>
          </a:prstGeom>
          <a:noFill/>
          <a:ln cap="flat" cmpd="sng" w="9525">
            <a:solidFill>
              <a:schemeClr val="dk1"/>
            </a:solidFill>
            <a:prstDash val="solid"/>
            <a:round/>
            <a:headEnd len="sm" w="sm" type="none"/>
            <a:tailEnd len="sm" w="sm" type="none"/>
          </a:ln>
        </p:spPr>
      </p:pic>
      <p:sp>
        <p:nvSpPr>
          <p:cNvPr id="223" name="Google Shape;223;p7"/>
          <p:cNvSpPr/>
          <p:nvPr/>
        </p:nvSpPr>
        <p:spPr>
          <a:xfrm>
            <a:off x="5928504" y="6363208"/>
            <a:ext cx="52770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Fig.3</a:t>
            </a:r>
            <a:endParaRPr b="0" i="0" sz="1400" u="none" cap="none" strike="noStrike">
              <a:solidFill>
                <a:srgbClr val="000000"/>
              </a:solidFill>
              <a:latin typeface="Arial"/>
              <a:ea typeface="Arial"/>
              <a:cs typeface="Arial"/>
              <a:sym typeface="Arial"/>
            </a:endParaRPr>
          </a:p>
        </p:txBody>
      </p:sp>
      <p:sp>
        <p:nvSpPr>
          <p:cNvPr id="224" name="Google Shape;224;p7"/>
          <p:cNvSpPr txBox="1"/>
          <p:nvPr/>
        </p:nvSpPr>
        <p:spPr>
          <a:xfrm>
            <a:off x="2962515" y="2547221"/>
            <a:ext cx="3493698"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p:txBody>
      </p:sp>
      <p:sp>
        <p:nvSpPr>
          <p:cNvPr id="225" name="Google Shape;22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8"/>
          <p:cNvSpPr txBox="1"/>
          <p:nvPr>
            <p:ph type="title"/>
          </p:nvPr>
        </p:nvSpPr>
        <p:spPr>
          <a:xfrm>
            <a:off x="1204546" y="378069"/>
            <a:ext cx="9091979" cy="115287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2400"/>
            </a:br>
            <a:br>
              <a:rPr lang="it-IT" sz="2400"/>
            </a:br>
            <a:br>
              <a:rPr lang="it-IT" sz="2400"/>
            </a:br>
            <a:r>
              <a:rPr lang="it-IT" sz="1800">
                <a:latin typeface="Calibri"/>
                <a:ea typeface="Calibri"/>
                <a:cs typeface="Calibri"/>
                <a:sym typeface="Calibri"/>
              </a:rPr>
              <a:t>Clicca “Prosegui compilazione Piano Carriera” per iniziare la procedura (figura 4).</a:t>
            </a:r>
            <a:br>
              <a:rPr lang="it-IT" sz="1800">
                <a:latin typeface="Calibri"/>
                <a:ea typeface="Calibri"/>
                <a:cs typeface="Calibri"/>
                <a:sym typeface="Calibri"/>
              </a:rPr>
            </a:br>
            <a:br>
              <a:rPr lang="it-IT" sz="1800">
                <a:latin typeface="Calibri"/>
                <a:ea typeface="Calibri"/>
                <a:cs typeface="Calibri"/>
                <a:sym typeface="Calibri"/>
              </a:rPr>
            </a:br>
            <a:br>
              <a:rPr lang="it-IT"/>
            </a:br>
            <a:endParaRPr/>
          </a:p>
        </p:txBody>
      </p:sp>
      <p:sp>
        <p:nvSpPr>
          <p:cNvPr id="231" name="Google Shape;231;p8"/>
          <p:cNvSpPr txBox="1"/>
          <p:nvPr>
            <p:ph idx="1" type="body"/>
          </p:nvPr>
        </p:nvSpPr>
        <p:spPr>
          <a:xfrm>
            <a:off x="838200" y="1825624"/>
            <a:ext cx="10515600" cy="486847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4</a:t>
            </a:r>
            <a:endParaRPr/>
          </a:p>
        </p:txBody>
      </p:sp>
      <p:sp>
        <p:nvSpPr>
          <p:cNvPr id="232" name="Google Shape;232;p8"/>
          <p:cNvSpPr txBox="1"/>
          <p:nvPr/>
        </p:nvSpPr>
        <p:spPr>
          <a:xfrm>
            <a:off x="2152650" y="3372747"/>
            <a:ext cx="2452800" cy="266701"/>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p:txBody>
      </p:sp>
      <p:sp>
        <p:nvSpPr>
          <p:cNvPr id="233" name="Google Shape;23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34" name="Google Shape;234;p8"/>
          <p:cNvPicPr preferRelativeResize="0"/>
          <p:nvPr/>
        </p:nvPicPr>
        <p:blipFill rotWithShape="1">
          <a:blip r:embed="rId3">
            <a:alphaModFix/>
          </a:blip>
          <a:srcRect b="0" l="0" r="0" t="0"/>
          <a:stretch/>
        </p:blipFill>
        <p:spPr>
          <a:xfrm>
            <a:off x="1267487" y="1455016"/>
            <a:ext cx="9191379" cy="4368864"/>
          </a:xfrm>
          <a:prstGeom prst="rect">
            <a:avLst/>
          </a:prstGeom>
          <a:noFill/>
          <a:ln cap="flat" cmpd="sng" w="9525">
            <a:solidFill>
              <a:schemeClr val="dk1"/>
            </a:solidFill>
            <a:prstDash val="solid"/>
            <a:round/>
            <a:headEnd len="sm" w="sm" type="none"/>
            <a:tailEnd len="sm" w="sm" type="none"/>
          </a:ln>
        </p:spPr>
      </p:pic>
      <p:pic>
        <p:nvPicPr>
          <p:cNvPr id="235" name="Google Shape;235;p8"/>
          <p:cNvPicPr preferRelativeResize="0"/>
          <p:nvPr/>
        </p:nvPicPr>
        <p:blipFill rotWithShape="1">
          <a:blip r:embed="rId4">
            <a:alphaModFix/>
          </a:blip>
          <a:srcRect b="0" l="0" r="0" t="0"/>
          <a:stretch/>
        </p:blipFill>
        <p:spPr>
          <a:xfrm>
            <a:off x="3048176" y="2728210"/>
            <a:ext cx="3511600" cy="536494"/>
          </a:xfrm>
          <a:prstGeom prst="rect">
            <a:avLst/>
          </a:prstGeom>
          <a:noFill/>
          <a:ln>
            <a:noFill/>
          </a:ln>
        </p:spPr>
      </p:pic>
      <p:pic>
        <p:nvPicPr>
          <p:cNvPr id="236" name="Google Shape;236;p8"/>
          <p:cNvPicPr preferRelativeResize="0"/>
          <p:nvPr/>
        </p:nvPicPr>
        <p:blipFill rotWithShape="1">
          <a:blip r:embed="rId5">
            <a:alphaModFix/>
          </a:blip>
          <a:srcRect b="0" l="0" r="0" t="0"/>
          <a:stretch/>
        </p:blipFill>
        <p:spPr>
          <a:xfrm>
            <a:off x="4939552" y="1461959"/>
            <a:ext cx="1847248" cy="2438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9"/>
          <p:cNvSpPr txBox="1"/>
          <p:nvPr>
            <p:ph type="title"/>
          </p:nvPr>
        </p:nvSpPr>
        <p:spPr>
          <a:xfrm>
            <a:off x="1016000" y="375147"/>
            <a:ext cx="10469223"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lang="it-IT" sz="1600">
                <a:latin typeface="Calibri"/>
                <a:ea typeface="Calibri"/>
                <a:cs typeface="Calibri"/>
                <a:sym typeface="Calibri"/>
              </a:rPr>
              <a:t>Nella maschera successiva sono elencati e contraddistinti con il segno di spunta gli insegnamenti obbligatori del </a:t>
            </a:r>
            <a:r>
              <a:rPr b="1" lang="it-IT" sz="1600">
                <a:latin typeface="Calibri"/>
                <a:ea typeface="Calibri"/>
                <a:cs typeface="Calibri"/>
                <a:sym typeface="Calibri"/>
              </a:rPr>
              <a:t>primo anno</a:t>
            </a:r>
            <a:r>
              <a:rPr lang="it-IT" sz="1600">
                <a:latin typeface="Calibri"/>
                <a:ea typeface="Calibri"/>
                <a:cs typeface="Calibri"/>
                <a:sym typeface="Calibri"/>
              </a:rPr>
              <a:t> e i relativi crediti (figura 5). Clicca “Regola succ.'' per proseguire.</a:t>
            </a:r>
            <a:br>
              <a:rPr lang="it-IT" sz="1600">
                <a:latin typeface="Calibri"/>
                <a:ea typeface="Calibri"/>
                <a:cs typeface="Calibri"/>
                <a:sym typeface="Calibri"/>
              </a:rPr>
            </a:br>
            <a:endParaRPr sz="1600">
              <a:latin typeface="Calibri"/>
              <a:ea typeface="Calibri"/>
              <a:cs typeface="Calibri"/>
              <a:sym typeface="Calibri"/>
            </a:endParaRPr>
          </a:p>
        </p:txBody>
      </p:sp>
      <p:sp>
        <p:nvSpPr>
          <p:cNvPr id="242" name="Google Shape;242;p9"/>
          <p:cNvSpPr txBox="1"/>
          <p:nvPr>
            <p:ph idx="1" type="body"/>
          </p:nvPr>
        </p:nvSpPr>
        <p:spPr>
          <a:xfrm>
            <a:off x="838200" y="1414732"/>
            <a:ext cx="10515600" cy="531676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5</a:t>
            </a:r>
            <a:endParaRPr/>
          </a:p>
        </p:txBody>
      </p:sp>
      <p:sp>
        <p:nvSpPr>
          <p:cNvPr id="243" name="Google Shape;24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244" name="Google Shape;244;p9"/>
          <p:cNvPicPr preferRelativeResize="0"/>
          <p:nvPr/>
        </p:nvPicPr>
        <p:blipFill rotWithShape="1">
          <a:blip r:embed="rId3">
            <a:alphaModFix/>
          </a:blip>
          <a:srcRect b="0" l="0" r="0" t="0"/>
          <a:stretch/>
        </p:blipFill>
        <p:spPr>
          <a:xfrm>
            <a:off x="1170282" y="1587202"/>
            <a:ext cx="10160657" cy="4596677"/>
          </a:xfrm>
          <a:prstGeom prst="rect">
            <a:avLst/>
          </a:prstGeom>
          <a:noFill/>
          <a:ln>
            <a:noFill/>
          </a:ln>
        </p:spPr>
      </p:pic>
      <p:sp>
        <p:nvSpPr>
          <p:cNvPr id="245" name="Google Shape;245;p9"/>
          <p:cNvSpPr/>
          <p:nvPr/>
        </p:nvSpPr>
        <p:spPr>
          <a:xfrm>
            <a:off x="1016000" y="1414732"/>
            <a:ext cx="10469223" cy="494161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46" name="Google Shape;246;p9"/>
          <p:cNvPicPr preferRelativeResize="0"/>
          <p:nvPr/>
        </p:nvPicPr>
        <p:blipFill rotWithShape="1">
          <a:blip r:embed="rId4">
            <a:alphaModFix/>
          </a:blip>
          <a:srcRect b="0" l="0" r="0" t="0"/>
          <a:stretch/>
        </p:blipFill>
        <p:spPr>
          <a:xfrm>
            <a:off x="5811819" y="5398543"/>
            <a:ext cx="981541" cy="438950"/>
          </a:xfrm>
          <a:prstGeom prst="rect">
            <a:avLst/>
          </a:prstGeom>
          <a:noFill/>
          <a:ln>
            <a:noFill/>
          </a:ln>
        </p:spPr>
      </p:pic>
      <p:pic>
        <p:nvPicPr>
          <p:cNvPr id="247" name="Google Shape;247;p9"/>
          <p:cNvPicPr preferRelativeResize="0"/>
          <p:nvPr/>
        </p:nvPicPr>
        <p:blipFill rotWithShape="1">
          <a:blip r:embed="rId5">
            <a:alphaModFix/>
          </a:blip>
          <a:srcRect b="0" l="0" r="0" t="0"/>
          <a:stretch/>
        </p:blipFill>
        <p:spPr>
          <a:xfrm>
            <a:off x="4056019" y="1485719"/>
            <a:ext cx="3896490" cy="536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2019-10-15T12:21:35Z</dcterms:created>
  <dc:creator>cipriana serra</dc:creator>
</cp:coreProperties>
</file>