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6858000" cx="12192000"/>
  <p:notesSz cx="6724650" cy="9774225"/>
  <p:embeddedFontLst>
    <p:embeddedFont>
      <p:font typeface="Arial Narrow"/>
      <p:regular r:id="rId51"/>
      <p:bold r:id="rId52"/>
      <p:italic r:id="rId53"/>
      <p:boldItalic r:id="rId54"/>
    </p:embeddedFont>
    <p:embeddedFont>
      <p:font typeface="Corbel"/>
      <p:regular r:id="rId55"/>
      <p:bold r:id="rId56"/>
      <p:italic r:id="rId57"/>
      <p:boldItalic r:id="rId58"/>
    </p:embeddedFont>
    <p:embeddedFont>
      <p:font typeface="Candara"/>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3" roundtripDataSignature="AMtx7mgsNsYBI0TaZHoAYShRrEcHaHNy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Candara-boldItalic.fntdata"/><Relationship Id="rId61" Type="http://schemas.openxmlformats.org/officeDocument/2006/relationships/font" Target="fonts/Candara-italic.fntdata"/><Relationship Id="rId20" Type="http://schemas.openxmlformats.org/officeDocument/2006/relationships/slide" Target="slides/slide15.xml"/><Relationship Id="rId63"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Candara-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ArialNarrow-regular.fntdata"/><Relationship Id="rId50" Type="http://schemas.openxmlformats.org/officeDocument/2006/relationships/slide" Target="slides/slide45.xml"/><Relationship Id="rId53" Type="http://schemas.openxmlformats.org/officeDocument/2006/relationships/font" Target="fonts/ArialNarrow-italic.fntdata"/><Relationship Id="rId52" Type="http://schemas.openxmlformats.org/officeDocument/2006/relationships/font" Target="fonts/ArialNarrow-bold.fntdata"/><Relationship Id="rId11" Type="http://schemas.openxmlformats.org/officeDocument/2006/relationships/slide" Target="slides/slide6.xml"/><Relationship Id="rId55" Type="http://schemas.openxmlformats.org/officeDocument/2006/relationships/font" Target="fonts/Corbel-regular.fntdata"/><Relationship Id="rId10" Type="http://schemas.openxmlformats.org/officeDocument/2006/relationships/slide" Target="slides/slide5.xml"/><Relationship Id="rId54" Type="http://schemas.openxmlformats.org/officeDocument/2006/relationships/font" Target="fonts/ArialNarrow-boldItalic.fntdata"/><Relationship Id="rId13" Type="http://schemas.openxmlformats.org/officeDocument/2006/relationships/slide" Target="slides/slide8.xml"/><Relationship Id="rId57" Type="http://schemas.openxmlformats.org/officeDocument/2006/relationships/font" Target="fonts/Corbel-italic.fntdata"/><Relationship Id="rId12" Type="http://schemas.openxmlformats.org/officeDocument/2006/relationships/slide" Target="slides/slide7.xml"/><Relationship Id="rId56" Type="http://schemas.openxmlformats.org/officeDocument/2006/relationships/font" Target="fonts/Corbel-bold.fntdata"/><Relationship Id="rId15" Type="http://schemas.openxmlformats.org/officeDocument/2006/relationships/slide" Target="slides/slide10.xml"/><Relationship Id="rId59" Type="http://schemas.openxmlformats.org/officeDocument/2006/relationships/font" Target="fonts/Candara-regular.fntdata"/><Relationship Id="rId14" Type="http://schemas.openxmlformats.org/officeDocument/2006/relationships/slide" Target="slides/slide9.xml"/><Relationship Id="rId58" Type="http://schemas.openxmlformats.org/officeDocument/2006/relationships/font" Target="fonts/Corbel-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2914650" cy="4905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08413" y="1"/>
            <a:ext cx="2914650" cy="4905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283700"/>
            <a:ext cx="2914650" cy="4905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08413" y="9283700"/>
            <a:ext cx="2914650" cy="4905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1: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50: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50: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51: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p51: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8: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9" name="Google Shape;349;p8: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52: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52: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3" name="Google Shape;363;p52:notes"/>
          <p:cNvSpPr txBox="1"/>
          <p:nvPr>
            <p:ph idx="12" type="sldNum"/>
          </p:nvPr>
        </p:nvSpPr>
        <p:spPr>
          <a:xfrm>
            <a:off x="3808413" y="9283700"/>
            <a:ext cx="2914650" cy="49053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53: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53: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7" name="Google Shape;377;p53:notes"/>
          <p:cNvSpPr txBox="1"/>
          <p:nvPr>
            <p:ph idx="12" type="sldNum"/>
          </p:nvPr>
        </p:nvSpPr>
        <p:spPr>
          <a:xfrm>
            <a:off x="3808413" y="9283700"/>
            <a:ext cx="2914650" cy="49053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54: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54: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2" name="Google Shape;392;p54:notes"/>
          <p:cNvSpPr txBox="1"/>
          <p:nvPr>
            <p:ph idx="12" type="sldNum"/>
          </p:nvPr>
        </p:nvSpPr>
        <p:spPr>
          <a:xfrm>
            <a:off x="3808413" y="9283700"/>
            <a:ext cx="2914650" cy="49053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0: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10: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6" name="Google Shape;406;p10:notes"/>
          <p:cNvSpPr txBox="1"/>
          <p:nvPr>
            <p:ph idx="12" type="sldNum"/>
          </p:nvPr>
        </p:nvSpPr>
        <p:spPr>
          <a:xfrm>
            <a:off x="3808413" y="9283700"/>
            <a:ext cx="2914650" cy="49053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55: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1" name="Google Shape;421;p55: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df22523d79_1_12: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gdf22523d79_1_12:notes"/>
          <p:cNvSpPr txBox="1"/>
          <p:nvPr>
            <p:ph idx="1" type="body"/>
          </p:nvPr>
        </p:nvSpPr>
        <p:spPr>
          <a:xfrm>
            <a:off x="673101" y="4703763"/>
            <a:ext cx="537840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7" name="Google Shape;437;gdf22523d79_1_12:notes"/>
          <p:cNvSpPr txBox="1"/>
          <p:nvPr>
            <p:ph idx="12" type="sldNum"/>
          </p:nvPr>
        </p:nvSpPr>
        <p:spPr>
          <a:xfrm>
            <a:off x="3808413" y="9283700"/>
            <a:ext cx="2914500" cy="490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39: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8" name="Google Shape;448;p39: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p2: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2: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 name="Google Shape;455;p12: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56: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p56:notes"/>
          <p:cNvSpPr txBox="1"/>
          <p:nvPr>
            <p:ph idx="1" type="body"/>
          </p:nvPr>
        </p:nvSpPr>
        <p:spPr>
          <a:xfrm>
            <a:off x="673101" y="4703763"/>
            <a:ext cx="537840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2" name="Google Shape;462;p56:notes"/>
          <p:cNvSpPr txBox="1"/>
          <p:nvPr>
            <p:ph idx="12" type="sldNum"/>
          </p:nvPr>
        </p:nvSpPr>
        <p:spPr>
          <a:xfrm>
            <a:off x="3808413" y="9283700"/>
            <a:ext cx="2914500" cy="490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it-IT"/>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45: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p45: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1" name="Google Shape;481;p45:notes"/>
          <p:cNvSpPr txBox="1"/>
          <p:nvPr>
            <p:ph idx="12" type="sldNum"/>
          </p:nvPr>
        </p:nvSpPr>
        <p:spPr>
          <a:xfrm>
            <a:off x="3808413" y="9283700"/>
            <a:ext cx="2914650" cy="49053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57: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57: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7" name="Google Shape;497;p57:notes"/>
          <p:cNvSpPr txBox="1"/>
          <p:nvPr>
            <p:ph idx="12" type="sldNum"/>
          </p:nvPr>
        </p:nvSpPr>
        <p:spPr>
          <a:xfrm>
            <a:off x="3808413" y="9283700"/>
            <a:ext cx="2914650" cy="49053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58: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3" name="Google Shape;513;p58: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4" name="Google Shape;514;p58:notes"/>
          <p:cNvSpPr txBox="1"/>
          <p:nvPr>
            <p:ph idx="12" type="sldNum"/>
          </p:nvPr>
        </p:nvSpPr>
        <p:spPr>
          <a:xfrm>
            <a:off x="3808413" y="9283700"/>
            <a:ext cx="2914650" cy="49053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it-IT"/>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15: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9" name="Google Shape;529;p15: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16: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1" name="Google Shape;541;p16: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17: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0" name="Google Shape;550;p17: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18: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0" name="Google Shape;560;p18: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19: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1" name="Google Shape;571;p19: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3: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p3: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20: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1" name="Google Shape;581;p20: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13: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4" name="Google Shape;594;p13: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21: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8" name="Google Shape;608;p21: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5: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5" name="Google Shape;615;p5: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7: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8" name="Google Shape;628;p7: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22: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9" name="Google Shape;639;p22: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59: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651" name="Google Shape;651;p59: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60: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4" name="Google Shape;664;p60: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61: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1" name="Google Shape;671;p61: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62: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2" name="Google Shape;682;p62: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0:notes"/>
          <p:cNvSpPr txBox="1"/>
          <p:nvPr>
            <p:ph idx="1" type="body"/>
          </p:nvPr>
        </p:nvSpPr>
        <p:spPr>
          <a:xfrm>
            <a:off x="673101" y="4703763"/>
            <a:ext cx="537840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40: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63: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5" name="Google Shape;695;p63: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65: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8" name="Google Shape;708;p65:notes"/>
          <p:cNvSpPr txBox="1"/>
          <p:nvPr>
            <p:ph idx="1" type="body"/>
          </p:nvPr>
        </p:nvSpPr>
        <p:spPr>
          <a:xfrm>
            <a:off x="673101" y="4703763"/>
            <a:ext cx="537840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9" name="Google Shape;709;p65:notes"/>
          <p:cNvSpPr txBox="1"/>
          <p:nvPr>
            <p:ph idx="12" type="sldNum"/>
          </p:nvPr>
        </p:nvSpPr>
        <p:spPr>
          <a:xfrm>
            <a:off x="3808413" y="9283700"/>
            <a:ext cx="2914500" cy="4905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66: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9" name="Google Shape;719;p66: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24: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2" name="Google Shape;732;p24: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67: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739" name="Google Shape;739;p67: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68: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747" name="Google Shape;747;p68: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4: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p4: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p11: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6: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p6: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4: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14: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49:notes"/>
          <p:cNvSpPr txBox="1"/>
          <p:nvPr>
            <p:ph idx="1" type="body"/>
          </p:nvPr>
        </p:nvSpPr>
        <p:spPr>
          <a:xfrm>
            <a:off x="673101" y="4703763"/>
            <a:ext cx="5378450" cy="3848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49:notes"/>
          <p:cNvSpPr/>
          <p:nvPr>
            <p:ph idx="2" type="sldImg"/>
          </p:nvPr>
        </p:nvSpPr>
        <p:spPr>
          <a:xfrm>
            <a:off x="430213" y="1222375"/>
            <a:ext cx="5864225" cy="3298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5" name="Shape 15"/>
        <p:cNvGrpSpPr/>
        <p:nvPr/>
      </p:nvGrpSpPr>
      <p:grpSpPr>
        <a:xfrm>
          <a:off x="0" y="0"/>
          <a:ext cx="0" cy="0"/>
          <a:chOff x="0" y="0"/>
          <a:chExt cx="0" cy="0"/>
        </a:xfrm>
      </p:grpSpPr>
      <p:sp>
        <p:nvSpPr>
          <p:cNvPr id="16" name="Google Shape;16;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2" name="Shape 72"/>
        <p:cNvGrpSpPr/>
        <p:nvPr/>
      </p:nvGrpSpPr>
      <p:grpSpPr>
        <a:xfrm>
          <a:off x="0" y="0"/>
          <a:ext cx="0" cy="0"/>
          <a:chOff x="0" y="0"/>
          <a:chExt cx="0" cy="0"/>
        </a:xfrm>
      </p:grpSpPr>
      <p:sp>
        <p:nvSpPr>
          <p:cNvPr id="73" name="Google Shape;73;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78" name="Shape 78"/>
        <p:cNvGrpSpPr/>
        <p:nvPr/>
      </p:nvGrpSpPr>
      <p:grpSpPr>
        <a:xfrm>
          <a:off x="0" y="0"/>
          <a:ext cx="0" cy="0"/>
          <a:chOff x="0" y="0"/>
          <a:chExt cx="0" cy="0"/>
        </a:xfrm>
      </p:grpSpPr>
      <p:sp>
        <p:nvSpPr>
          <p:cNvPr id="79" name="Google Shape;79;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p70"/>
          <p:cNvSpPr txBox="1"/>
          <p:nvPr>
            <p:ph type="title"/>
          </p:nvPr>
        </p:nvSpPr>
        <p:spPr>
          <a:xfrm>
            <a:off x="1949958" y="254634"/>
            <a:ext cx="8292083" cy="2997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1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70"/>
          <p:cNvSpPr txBox="1"/>
          <p:nvPr>
            <p:ph idx="1" type="body"/>
          </p:nvPr>
        </p:nvSpPr>
        <p:spPr>
          <a:xfrm>
            <a:off x="609600" y="1577340"/>
            <a:ext cx="1097280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93" name="Google Shape;93;p70"/>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70"/>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70"/>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96" name="Shape 96"/>
        <p:cNvGrpSpPr/>
        <p:nvPr/>
      </p:nvGrpSpPr>
      <p:grpSpPr>
        <a:xfrm>
          <a:off x="0" y="0"/>
          <a:ext cx="0" cy="0"/>
          <a:chOff x="0" y="0"/>
          <a:chExt cx="0" cy="0"/>
        </a:xfrm>
      </p:grpSpPr>
      <p:sp>
        <p:nvSpPr>
          <p:cNvPr id="97" name="Google Shape;97;p71"/>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71"/>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71"/>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0" name="Shape 100"/>
        <p:cNvGrpSpPr/>
        <p:nvPr/>
      </p:nvGrpSpPr>
      <p:grpSpPr>
        <a:xfrm>
          <a:off x="0" y="0"/>
          <a:ext cx="0" cy="0"/>
          <a:chOff x="0" y="0"/>
          <a:chExt cx="0" cy="0"/>
        </a:xfrm>
      </p:grpSpPr>
      <p:sp>
        <p:nvSpPr>
          <p:cNvPr id="101" name="Google Shape;101;p72"/>
          <p:cNvSpPr txBox="1"/>
          <p:nvPr>
            <p:ph type="ctrTitle"/>
          </p:nvPr>
        </p:nvSpPr>
        <p:spPr>
          <a:xfrm>
            <a:off x="914400" y="2125980"/>
            <a:ext cx="10363200" cy="1440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72"/>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72"/>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72"/>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72"/>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06" name="Shape 106"/>
        <p:cNvGrpSpPr/>
        <p:nvPr/>
      </p:nvGrpSpPr>
      <p:grpSpPr>
        <a:xfrm>
          <a:off x="0" y="0"/>
          <a:ext cx="0" cy="0"/>
          <a:chOff x="0" y="0"/>
          <a:chExt cx="0" cy="0"/>
        </a:xfrm>
      </p:grpSpPr>
      <p:sp>
        <p:nvSpPr>
          <p:cNvPr id="107" name="Google Shape;107;p73"/>
          <p:cNvSpPr txBox="1"/>
          <p:nvPr>
            <p:ph type="title"/>
          </p:nvPr>
        </p:nvSpPr>
        <p:spPr>
          <a:xfrm>
            <a:off x="1949958" y="254634"/>
            <a:ext cx="8292083" cy="2997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1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73"/>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09" name="Google Shape;109;p73"/>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10" name="Google Shape;110;p73"/>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73"/>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73"/>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13" name="Shape 113"/>
        <p:cNvGrpSpPr/>
        <p:nvPr/>
      </p:nvGrpSpPr>
      <p:grpSpPr>
        <a:xfrm>
          <a:off x="0" y="0"/>
          <a:ext cx="0" cy="0"/>
          <a:chOff x="0" y="0"/>
          <a:chExt cx="0" cy="0"/>
        </a:xfrm>
      </p:grpSpPr>
      <p:sp>
        <p:nvSpPr>
          <p:cNvPr id="114" name="Google Shape;114;p74"/>
          <p:cNvSpPr txBox="1"/>
          <p:nvPr>
            <p:ph type="title"/>
          </p:nvPr>
        </p:nvSpPr>
        <p:spPr>
          <a:xfrm>
            <a:off x="1949958" y="254634"/>
            <a:ext cx="8292083" cy="2997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1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74"/>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74"/>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74"/>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1" name="Shape 21"/>
        <p:cNvGrpSpPr/>
        <p:nvPr/>
      </p:nvGrpSpPr>
      <p:grpSpPr>
        <a:xfrm>
          <a:off x="0" y="0"/>
          <a:ext cx="0" cy="0"/>
          <a:chOff x="0" y="0"/>
          <a:chExt cx="0" cy="0"/>
        </a:xfrm>
      </p:grpSpPr>
      <p:sp>
        <p:nvSpPr>
          <p:cNvPr id="22" name="Google Shape;22;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27" name="Shape 27"/>
        <p:cNvGrpSpPr/>
        <p:nvPr/>
      </p:nvGrpSpPr>
      <p:grpSpPr>
        <a:xfrm>
          <a:off x="0" y="0"/>
          <a:ext cx="0" cy="0"/>
          <a:chOff x="0" y="0"/>
          <a:chExt cx="0" cy="0"/>
        </a:xfrm>
      </p:grpSpPr>
      <p:sp>
        <p:nvSpPr>
          <p:cNvPr id="28" name="Google Shape;2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31" name="Shape 31"/>
        <p:cNvGrpSpPr/>
        <p:nvPr/>
      </p:nvGrpSpPr>
      <p:grpSpPr>
        <a:xfrm>
          <a:off x="0" y="0"/>
          <a:ext cx="0" cy="0"/>
          <a:chOff x="0" y="0"/>
          <a:chExt cx="0" cy="0"/>
        </a:xfrm>
      </p:grpSpPr>
      <p:sp>
        <p:nvSpPr>
          <p:cNvPr id="32" name="Google Shape;32;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7" name="Shape 37"/>
        <p:cNvGrpSpPr/>
        <p:nvPr/>
      </p:nvGrpSpPr>
      <p:grpSpPr>
        <a:xfrm>
          <a:off x="0" y="0"/>
          <a:ext cx="0" cy="0"/>
          <a:chOff x="0" y="0"/>
          <a:chExt cx="0" cy="0"/>
        </a:xfrm>
      </p:grpSpPr>
      <p:sp>
        <p:nvSpPr>
          <p:cNvPr id="38" name="Google Shape;38;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4" name="Shape 44"/>
        <p:cNvGrpSpPr/>
        <p:nvPr/>
      </p:nvGrpSpPr>
      <p:grpSpPr>
        <a:xfrm>
          <a:off x="0" y="0"/>
          <a:ext cx="0" cy="0"/>
          <a:chOff x="0" y="0"/>
          <a:chExt cx="0" cy="0"/>
        </a:xfrm>
      </p:grpSpPr>
      <p:sp>
        <p:nvSpPr>
          <p:cNvPr id="45" name="Google Shape;45;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53" name="Shape 53"/>
        <p:cNvGrpSpPr/>
        <p:nvPr/>
      </p:nvGrpSpPr>
      <p:grpSpPr>
        <a:xfrm>
          <a:off x="0" y="0"/>
          <a:ext cx="0" cy="0"/>
          <a:chOff x="0" y="0"/>
          <a:chExt cx="0" cy="0"/>
        </a:xfrm>
      </p:grpSpPr>
      <p:sp>
        <p:nvSpPr>
          <p:cNvPr id="54" name="Google Shape;54;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8" name="Shape 58"/>
        <p:cNvGrpSpPr/>
        <p:nvPr/>
      </p:nvGrpSpPr>
      <p:grpSpPr>
        <a:xfrm>
          <a:off x="0" y="0"/>
          <a:ext cx="0" cy="0"/>
          <a:chOff x="0" y="0"/>
          <a:chExt cx="0" cy="0"/>
        </a:xfrm>
      </p:grpSpPr>
      <p:sp>
        <p:nvSpPr>
          <p:cNvPr id="59" name="Google Shape;59;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5" name="Shape 65"/>
        <p:cNvGrpSpPr/>
        <p:nvPr/>
      </p:nvGrpSpPr>
      <p:grpSpPr>
        <a:xfrm>
          <a:off x="0" y="0"/>
          <a:ext cx="0" cy="0"/>
          <a:chOff x="0" y="0"/>
          <a:chExt cx="0" cy="0"/>
        </a:xfrm>
      </p:grpSpPr>
      <p:sp>
        <p:nvSpPr>
          <p:cNvPr id="66" name="Google Shape;66;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6"/>
          <p:cNvSpPr/>
          <p:nvPr>
            <p:ph idx="2" type="pic"/>
          </p:nvPr>
        </p:nvSpPr>
        <p:spPr>
          <a:xfrm>
            <a:off x="5183188" y="987425"/>
            <a:ext cx="6172200" cy="4873625"/>
          </a:xfrm>
          <a:prstGeom prst="rect">
            <a:avLst/>
          </a:prstGeom>
          <a:noFill/>
          <a:ln>
            <a:noFill/>
          </a:ln>
        </p:spPr>
      </p:sp>
      <p:sp>
        <p:nvSpPr>
          <p:cNvPr id="68" name="Google Shape;68;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69"/>
          <p:cNvSpPr txBox="1"/>
          <p:nvPr>
            <p:ph type="title"/>
          </p:nvPr>
        </p:nvSpPr>
        <p:spPr>
          <a:xfrm>
            <a:off x="1949958" y="254634"/>
            <a:ext cx="8292083" cy="29972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69"/>
          <p:cNvSpPr txBox="1"/>
          <p:nvPr>
            <p:ph idx="1" type="body"/>
          </p:nvPr>
        </p:nvSpPr>
        <p:spPr>
          <a:xfrm>
            <a:off x="609600" y="1577340"/>
            <a:ext cx="10972800" cy="452628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87" name="Google Shape;87;p69"/>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8" name="Google Shape;88;p69"/>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9" name="Google Shape;89;p69"/>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8.png"/><Relationship Id="rId6" Type="http://schemas.openxmlformats.org/officeDocument/2006/relationships/image" Target="../media/image12.png"/><Relationship Id="rId7"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27.png"/><Relationship Id="rId5"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image" Target="../media/image26.png"/><Relationship Id="rId5" Type="http://schemas.openxmlformats.org/officeDocument/2006/relationships/image" Target="../media/image33.png"/><Relationship Id="rId6" Type="http://schemas.openxmlformats.org/officeDocument/2006/relationships/image" Target="../media/image37.png"/><Relationship Id="rId7"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34.png"/><Relationship Id="rId6" Type="http://schemas.openxmlformats.org/officeDocument/2006/relationships/image" Target="../media/image23.png"/><Relationship Id="rId7"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8.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unimib.it/servizi/segreterie-studenti/piani-degli-studi/area-scienze" TargetMode="External"/><Relationship Id="rId4" Type="http://schemas.openxmlformats.org/officeDocument/2006/relationships/image" Target="../media/image2.gif"/><Relationship Id="rId5"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unimib.it/internazionalizzazione/erasmus-studi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6.png"/><Relationship Id="rId4" Type="http://schemas.openxmlformats.org/officeDocument/2006/relationships/image" Target="../media/image45.png"/><Relationship Id="rId5" Type="http://schemas.openxmlformats.org/officeDocument/2006/relationships/image" Target="../media/image41.png"/><Relationship Id="rId6" Type="http://schemas.openxmlformats.org/officeDocument/2006/relationships/image" Target="../media/image43.png"/><Relationship Id="rId7"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6.png"/><Relationship Id="rId4" Type="http://schemas.openxmlformats.org/officeDocument/2006/relationships/image" Target="../media/image47.png"/><Relationship Id="rId5" Type="http://schemas.openxmlformats.org/officeDocument/2006/relationships/image" Target="../media/image28.png"/><Relationship Id="rId6" Type="http://schemas.openxmlformats.org/officeDocument/2006/relationships/image" Target="../media/image50.png"/><Relationship Id="rId7" Type="http://schemas.openxmlformats.org/officeDocument/2006/relationships/image" Target="../media/image49.png"/><Relationship Id="rId8" Type="http://schemas.openxmlformats.org/officeDocument/2006/relationships/image" Target="../media/image5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6.png"/><Relationship Id="rId4" Type="http://schemas.openxmlformats.org/officeDocument/2006/relationships/image" Target="../media/image47.png"/><Relationship Id="rId9" Type="http://schemas.openxmlformats.org/officeDocument/2006/relationships/image" Target="../media/image40.png"/><Relationship Id="rId5" Type="http://schemas.openxmlformats.org/officeDocument/2006/relationships/image" Target="../media/image28.png"/><Relationship Id="rId6" Type="http://schemas.openxmlformats.org/officeDocument/2006/relationships/image" Target="../media/image50.png"/><Relationship Id="rId7" Type="http://schemas.openxmlformats.org/officeDocument/2006/relationships/image" Target="../media/image52.png"/><Relationship Id="rId8" Type="http://schemas.openxmlformats.org/officeDocument/2006/relationships/image" Target="../media/image5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6.png"/><Relationship Id="rId4" Type="http://schemas.openxmlformats.org/officeDocument/2006/relationships/image" Target="../media/image47.png"/><Relationship Id="rId5" Type="http://schemas.openxmlformats.org/officeDocument/2006/relationships/image" Target="../media/image28.png"/><Relationship Id="rId6" Type="http://schemas.openxmlformats.org/officeDocument/2006/relationships/image" Target="../media/image50.png"/><Relationship Id="rId7" Type="http://schemas.openxmlformats.org/officeDocument/2006/relationships/image" Target="../media/image60.png"/><Relationship Id="rId8"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8.png"/><Relationship Id="rId4" Type="http://schemas.openxmlformats.org/officeDocument/2006/relationships/image" Target="../media/image56.png"/><Relationship Id="rId5" Type="http://schemas.openxmlformats.org/officeDocument/2006/relationships/image" Target="../media/image5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s3w.si.unimib.it/Home.do" TargetMode="External"/><Relationship Id="rId4" Type="http://schemas.openxmlformats.org/officeDocument/2006/relationships/image" Target="../media/image2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2.png"/><Relationship Id="rId4" Type="http://schemas.openxmlformats.org/officeDocument/2006/relationships/image" Target="../media/image6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7.png"/><Relationship Id="rId4" Type="http://schemas.openxmlformats.org/officeDocument/2006/relationships/image" Target="../media/image11.png"/><Relationship Id="rId5" Type="http://schemas.openxmlformats.org/officeDocument/2006/relationships/image" Target="../media/image71.png"/><Relationship Id="rId6" Type="http://schemas.openxmlformats.org/officeDocument/2006/relationships/image" Target="../media/image77.png"/><Relationship Id="rId7" Type="http://schemas.openxmlformats.org/officeDocument/2006/relationships/image" Target="../media/image69.png"/><Relationship Id="rId8" Type="http://schemas.openxmlformats.org/officeDocument/2006/relationships/image" Target="../media/image6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7.png"/><Relationship Id="rId4" Type="http://schemas.openxmlformats.org/officeDocument/2006/relationships/image" Target="../media/image11.png"/><Relationship Id="rId5" Type="http://schemas.openxmlformats.org/officeDocument/2006/relationships/image" Target="../media/image71.png"/><Relationship Id="rId6" Type="http://schemas.openxmlformats.org/officeDocument/2006/relationships/image" Target="../media/image81.png"/><Relationship Id="rId7" Type="http://schemas.openxmlformats.org/officeDocument/2006/relationships/image" Target="../media/image6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7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73.png"/><Relationship Id="rId4" Type="http://schemas.openxmlformats.org/officeDocument/2006/relationships/image" Target="../media/image76.png"/><Relationship Id="rId5" Type="http://schemas.openxmlformats.org/officeDocument/2006/relationships/image" Target="../media/image78.png"/><Relationship Id="rId6" Type="http://schemas.openxmlformats.org/officeDocument/2006/relationships/image" Target="../media/image7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80.png"/><Relationship Id="rId4" Type="http://schemas.openxmlformats.org/officeDocument/2006/relationships/image" Target="../media/image83.png"/><Relationship Id="rId5" Type="http://schemas.openxmlformats.org/officeDocument/2006/relationships/image" Target="../media/image85.png"/><Relationship Id="rId6" Type="http://schemas.openxmlformats.org/officeDocument/2006/relationships/image" Target="../media/image8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8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87.png"/><Relationship Id="rId6" Type="http://schemas.openxmlformats.org/officeDocument/2006/relationships/image" Target="../media/image23.png"/><Relationship Id="rId7"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88.png"/><Relationship Id="rId6" Type="http://schemas.openxmlformats.org/officeDocument/2006/relationships/image" Target="../media/image23.png"/><Relationship Id="rId7"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90.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89.png"/><Relationship Id="rId7"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mailto:segr.studenti.psicologia@unimib.it" TargetMode="External"/><Relationship Id="rId4" Type="http://schemas.openxmlformats.org/officeDocument/2006/relationships/hyperlink" Target="https://elearning.unimib.it/mod/folder/view.php?id=1048774" TargetMode="External"/><Relationship Id="rId5" Type="http://schemas.openxmlformats.org/officeDocument/2006/relationships/hyperlink" Target="https://www.unimib.it/sites/default/files/allegati/regolamento_studenti_2019_con_decreto.pdf" TargetMode="External"/><Relationship Id="rId6" Type="http://schemas.openxmlformats.org/officeDocument/2006/relationships/image" Target="../media/image9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s://elearning.unimib.it/course/index.php?categoryid=3503" TargetMode="External"/><Relationship Id="rId4" Type="http://schemas.openxmlformats.org/officeDocument/2006/relationships/image" Target="../media/image9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s://www.unimib.it/servizi/studenti-e-laureati/segreterie" TargetMode="External"/><Relationship Id="rId4" Type="http://schemas.openxmlformats.org/officeDocument/2006/relationships/hyperlink" Target="https://www.unimib.it/servizi/studenti-e-laureati/segreterie-studenti/piani-degli-studi/area-scienze" TargetMode="External"/><Relationship Id="rId5" Type="http://schemas.openxmlformats.org/officeDocument/2006/relationships/hyperlink" Target="mailto:segr.studenti.scienze@unimib.it" TargetMode="External"/><Relationship Id="rId6" Type="http://schemas.openxmlformats.org/officeDocument/2006/relationships/hyperlink" Target="https://gestioneorari.didattica.unimib.it/portaleplanning/unimib-segreteri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s3w.si.unimib.it/Home.do" TargetMode="External"/><Relationship Id="rId4" Type="http://schemas.openxmlformats.org/officeDocument/2006/relationships/image" Target="../media/image16.jpg"/><Relationship Id="rId5" Type="http://schemas.openxmlformats.org/officeDocument/2006/relationships/image" Target="../media/image6.png"/><Relationship Id="rId6" Type="http://schemas.openxmlformats.org/officeDocument/2006/relationships/image" Target="../media/image15.png"/><Relationship Id="rId7"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b="1" i="0" lang="it-IT" sz="3600" u="none" cap="none" strike="noStrike">
                <a:solidFill>
                  <a:srgbClr val="000000"/>
                </a:solidFill>
                <a:latin typeface="Calibri"/>
                <a:ea typeface="Calibri"/>
                <a:cs typeface="Calibri"/>
                <a:sym typeface="Calibri"/>
              </a:rPr>
              <a:t>THE STUDY PLAN</a:t>
            </a:r>
            <a:br>
              <a:rPr lang="it-IT" sz="3600"/>
            </a:br>
            <a:endParaRPr sz="3600"/>
          </a:p>
        </p:txBody>
      </p:sp>
      <p:sp>
        <p:nvSpPr>
          <p:cNvPr id="123" name="Google Shape;123;p1"/>
          <p:cNvSpPr txBox="1"/>
          <p:nvPr>
            <p:ph idx="1" type="subTitle"/>
          </p:nvPr>
        </p:nvSpPr>
        <p:spPr>
          <a:xfrm>
            <a:off x="1524000" y="3602038"/>
            <a:ext cx="9144000" cy="2583102"/>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ctr">
              <a:lnSpc>
                <a:spcPct val="90000"/>
              </a:lnSpc>
              <a:spcBef>
                <a:spcPts val="0"/>
              </a:spcBef>
              <a:spcAft>
                <a:spcPts val="0"/>
              </a:spcAft>
              <a:buClr>
                <a:srgbClr val="000000"/>
              </a:buClr>
              <a:buSzPct val="100000"/>
              <a:buFont typeface="Arial"/>
              <a:buNone/>
            </a:pPr>
            <a:r>
              <a:rPr b="1" i="0" lang="it-IT" sz="2400" u="none" cap="none" strike="noStrike">
                <a:solidFill>
                  <a:srgbClr val="000000"/>
                </a:solidFill>
                <a:latin typeface="Calibri"/>
                <a:ea typeface="Calibri"/>
                <a:cs typeface="Calibri"/>
                <a:sym typeface="Calibri"/>
              </a:rPr>
              <a:t>Writing Guide</a:t>
            </a:r>
            <a:endParaRPr/>
          </a:p>
          <a:p>
            <a:pPr indent="0" lvl="0" marL="0" rtl="0" algn="ctr">
              <a:lnSpc>
                <a:spcPct val="90000"/>
              </a:lnSpc>
              <a:spcBef>
                <a:spcPts val="1000"/>
              </a:spcBef>
              <a:spcAft>
                <a:spcPts val="0"/>
              </a:spcAft>
              <a:buClr>
                <a:schemeClr val="dk1"/>
              </a:buClr>
              <a:buSzPct val="100000"/>
              <a:buNone/>
            </a:pPr>
            <a:r>
              <a:t/>
            </a:r>
            <a:endParaRPr b="1">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r>
              <a:t/>
            </a:r>
            <a:endParaRPr b="1">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r>
              <a:t/>
            </a:r>
            <a:endParaRPr b="1">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r>
              <a:t/>
            </a:r>
            <a:endParaRPr b="1">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br>
              <a:rPr lang="it-IT">
                <a:latin typeface="Calibri"/>
                <a:ea typeface="Calibri"/>
                <a:cs typeface="Calibri"/>
                <a:sym typeface="Calibri"/>
              </a:rPr>
            </a:br>
            <a:endParaRPr>
              <a:latin typeface="Calibri"/>
              <a:ea typeface="Calibri"/>
              <a:cs typeface="Calibri"/>
              <a:sym typeface="Calibri"/>
            </a:endParaRPr>
          </a:p>
          <a:p>
            <a:pPr indent="0" lvl="0" marL="0" rtl="0" algn="ctr">
              <a:lnSpc>
                <a:spcPct val="90000"/>
              </a:lnSpc>
              <a:spcBef>
                <a:spcPts val="1000"/>
              </a:spcBef>
              <a:spcAft>
                <a:spcPts val="0"/>
              </a:spcAft>
              <a:buClr>
                <a:schemeClr val="dk1"/>
              </a:buClr>
              <a:buSzPct val="100000"/>
              <a:buNone/>
            </a:pPr>
            <a:r>
              <a:t/>
            </a:r>
            <a:endParaRPr/>
          </a:p>
        </p:txBody>
      </p:sp>
      <p:pic>
        <p:nvPicPr>
          <p:cNvPr id="124" name="Google Shape;124;p1"/>
          <p:cNvPicPr preferRelativeResize="0"/>
          <p:nvPr/>
        </p:nvPicPr>
        <p:blipFill rotWithShape="1">
          <a:blip r:embed="rId3">
            <a:alphaModFix/>
          </a:blip>
          <a:srcRect b="0" l="0" r="0" t="0"/>
          <a:stretch/>
        </p:blipFill>
        <p:spPr>
          <a:xfrm>
            <a:off x="4238623" y="4045789"/>
            <a:ext cx="3965097" cy="2231426"/>
          </a:xfrm>
          <a:prstGeom prst="rect">
            <a:avLst/>
          </a:prstGeom>
          <a:noFill/>
          <a:ln>
            <a:noFill/>
          </a:ln>
        </p:spPr>
      </p:pic>
      <p:sp>
        <p:nvSpPr>
          <p:cNvPr id="125" name="Google Shape;125;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126" name="Google Shape;126;p1"/>
          <p:cNvSpPr txBox="1"/>
          <p:nvPr/>
        </p:nvSpPr>
        <p:spPr>
          <a:xfrm>
            <a:off x="1816229" y="575109"/>
            <a:ext cx="9144000" cy="923299"/>
          </a:xfrm>
          <a:prstGeom prst="rect">
            <a:avLst/>
          </a:prstGeom>
          <a:noFill/>
          <a:ln>
            <a:noFill/>
          </a:ln>
        </p:spPr>
        <p:txBody>
          <a:bodyPr anchorCtr="0" anchor="b"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it-IT" sz="2400" u="none" cap="none" strike="noStrike">
                <a:solidFill>
                  <a:srgbClr val="000000"/>
                </a:solidFill>
                <a:latin typeface="Calibri"/>
                <a:ea typeface="Calibri"/>
                <a:cs typeface="Calibri"/>
                <a:sym typeface="Calibri"/>
              </a:rPr>
              <a:t>MASTER'S DEGREE PROGRAM IN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it-IT" sz="2400" u="none" cap="none" strike="noStrike">
                <a:solidFill>
                  <a:srgbClr val="000000"/>
                </a:solidFill>
                <a:latin typeface="Calibri"/>
                <a:ea typeface="Calibri"/>
                <a:cs typeface="Calibri"/>
                <a:sym typeface="Calibri"/>
              </a:rPr>
              <a:t>MATERIALS SCIENCE AND NANOTECHNOLOGY</a:t>
            </a:r>
            <a:endParaRPr b="1" i="0" sz="24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0" name="Shape 210"/>
        <p:cNvGrpSpPr/>
        <p:nvPr/>
      </p:nvGrpSpPr>
      <p:grpSpPr>
        <a:xfrm>
          <a:off x="0" y="0"/>
          <a:ext cx="0" cy="0"/>
          <a:chOff x="0" y="0"/>
          <a:chExt cx="0" cy="0"/>
        </a:xfrm>
      </p:grpSpPr>
      <p:sp>
        <p:nvSpPr>
          <p:cNvPr id="211" name="Google Shape;211;p50"/>
          <p:cNvSpPr txBox="1"/>
          <p:nvPr/>
        </p:nvSpPr>
        <p:spPr>
          <a:xfrm>
            <a:off x="5248402" y="1198245"/>
            <a:ext cx="1784350" cy="405765"/>
          </a:xfrm>
          <a:prstGeom prst="rect">
            <a:avLst/>
          </a:prstGeom>
          <a:noFill/>
          <a:ln>
            <a:noFill/>
          </a:ln>
        </p:spPr>
        <p:txBody>
          <a:bodyPr anchorCtr="0" anchor="t" bIns="0" lIns="0" spcFirstLastPara="1" rIns="0" wrap="square" tIns="13325">
            <a:spAutoFit/>
          </a:bodyPr>
          <a:lstStyle/>
          <a:p>
            <a:pPr indent="0" lvl="0" marL="9525" marR="0" rtl="0" algn="ctr">
              <a:lnSpc>
                <a:spcPct val="119642"/>
              </a:lnSpc>
              <a:spcBef>
                <a:spcPts val="0"/>
              </a:spcBef>
              <a:spcAft>
                <a:spcPts val="0"/>
              </a:spcAft>
              <a:buClr>
                <a:srgbClr val="000000"/>
              </a:buClr>
              <a:buSzPts val="1400"/>
              <a:buFont typeface="Arial"/>
              <a:buNone/>
            </a:pPr>
            <a:r>
              <a:rPr b="1" i="0" lang="it-IT" sz="1400" u="none" cap="none" strike="noStrike">
                <a:solidFill>
                  <a:srgbClr val="000000"/>
                </a:solidFill>
                <a:latin typeface="Arial"/>
                <a:ea typeface="Arial"/>
                <a:cs typeface="Arial"/>
                <a:sym typeface="Arial"/>
              </a:rPr>
              <a:t>TRACK A</a:t>
            </a:r>
            <a:endParaRPr b="0" i="0" sz="1400" u="none" cap="none" strike="noStrike">
              <a:solidFill>
                <a:srgbClr val="000000"/>
              </a:solidFill>
              <a:latin typeface="Arial"/>
              <a:ea typeface="Arial"/>
              <a:cs typeface="Arial"/>
              <a:sym typeface="Arial"/>
            </a:endParaRPr>
          </a:p>
          <a:p>
            <a:pPr indent="0" lvl="0" marL="0" marR="0" rtl="0" algn="ctr">
              <a:lnSpc>
                <a:spcPct val="119545"/>
              </a:lnSpc>
              <a:spcBef>
                <a:spcPts val="0"/>
              </a:spcBef>
              <a:spcAft>
                <a:spcPts val="0"/>
              </a:spcAft>
              <a:buClr>
                <a:srgbClr val="000000"/>
              </a:buClr>
              <a:buSzPts val="1100"/>
              <a:buFont typeface="Arial"/>
              <a:buNone/>
            </a:pPr>
            <a:r>
              <a:rPr b="1" i="0" lang="it-IT" sz="1100" u="none" cap="none" strike="noStrike">
                <a:solidFill>
                  <a:srgbClr val="000000"/>
                </a:solidFill>
                <a:latin typeface="Arial"/>
                <a:ea typeface="Arial"/>
                <a:cs typeface="Arial"/>
                <a:sym typeface="Arial"/>
              </a:rPr>
              <a:t>FUNCTIONAL MATERIALS</a:t>
            </a:r>
            <a:endParaRPr b="0" i="0" sz="1100" u="none" cap="none" strike="noStrike">
              <a:solidFill>
                <a:srgbClr val="000000"/>
              </a:solidFill>
              <a:latin typeface="Arial"/>
              <a:ea typeface="Arial"/>
              <a:cs typeface="Arial"/>
              <a:sym typeface="Arial"/>
            </a:endParaRPr>
          </a:p>
        </p:txBody>
      </p:sp>
      <p:sp>
        <p:nvSpPr>
          <p:cNvPr id="212" name="Google Shape;212;p50"/>
          <p:cNvSpPr/>
          <p:nvPr/>
        </p:nvSpPr>
        <p:spPr>
          <a:xfrm>
            <a:off x="1552955" y="6291071"/>
            <a:ext cx="5774690" cy="405765"/>
          </a:xfrm>
          <a:custGeom>
            <a:rect b="b" l="l" r="r" t="t"/>
            <a:pathLst>
              <a:path extrusionOk="0" h="405765" w="5774690">
                <a:moveTo>
                  <a:pt x="5706872" y="0"/>
                </a:moveTo>
                <a:lnTo>
                  <a:pt x="67563" y="0"/>
                </a:lnTo>
                <a:lnTo>
                  <a:pt x="41255" y="5309"/>
                </a:lnTo>
                <a:lnTo>
                  <a:pt x="19780" y="19789"/>
                </a:lnTo>
                <a:lnTo>
                  <a:pt x="5306" y="41265"/>
                </a:lnTo>
                <a:lnTo>
                  <a:pt x="0" y="67563"/>
                </a:lnTo>
                <a:lnTo>
                  <a:pt x="0" y="337819"/>
                </a:lnTo>
                <a:lnTo>
                  <a:pt x="5306" y="364118"/>
                </a:lnTo>
                <a:lnTo>
                  <a:pt x="19780" y="385594"/>
                </a:lnTo>
                <a:lnTo>
                  <a:pt x="41255" y="400074"/>
                </a:lnTo>
                <a:lnTo>
                  <a:pt x="67563" y="405383"/>
                </a:lnTo>
                <a:lnTo>
                  <a:pt x="5706872" y="405383"/>
                </a:lnTo>
                <a:lnTo>
                  <a:pt x="5733180" y="400074"/>
                </a:lnTo>
                <a:lnTo>
                  <a:pt x="5754655" y="385594"/>
                </a:lnTo>
                <a:lnTo>
                  <a:pt x="5769129" y="364118"/>
                </a:lnTo>
                <a:lnTo>
                  <a:pt x="5774436" y="337819"/>
                </a:lnTo>
                <a:lnTo>
                  <a:pt x="5774436" y="67563"/>
                </a:lnTo>
                <a:lnTo>
                  <a:pt x="5769129" y="41265"/>
                </a:lnTo>
                <a:lnTo>
                  <a:pt x="5754655" y="19789"/>
                </a:lnTo>
                <a:lnTo>
                  <a:pt x="5733180" y="5309"/>
                </a:lnTo>
                <a:lnTo>
                  <a:pt x="5706872" y="0"/>
                </a:lnTo>
                <a:close/>
              </a:path>
            </a:pathLst>
          </a:custGeom>
          <a:solidFill>
            <a:srgbClr val="F1B3E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3" name="Google Shape;213;p50"/>
          <p:cNvSpPr/>
          <p:nvPr/>
        </p:nvSpPr>
        <p:spPr>
          <a:xfrm>
            <a:off x="1552955" y="6291071"/>
            <a:ext cx="5774690" cy="405765"/>
          </a:xfrm>
          <a:custGeom>
            <a:rect b="b" l="l" r="r" t="t"/>
            <a:pathLst>
              <a:path extrusionOk="0" h="405765" w="5774690">
                <a:moveTo>
                  <a:pt x="0" y="67563"/>
                </a:moveTo>
                <a:lnTo>
                  <a:pt x="5306" y="41265"/>
                </a:lnTo>
                <a:lnTo>
                  <a:pt x="19780" y="19789"/>
                </a:lnTo>
                <a:lnTo>
                  <a:pt x="41255" y="5309"/>
                </a:lnTo>
                <a:lnTo>
                  <a:pt x="67563" y="0"/>
                </a:lnTo>
                <a:lnTo>
                  <a:pt x="5706872" y="0"/>
                </a:lnTo>
                <a:lnTo>
                  <a:pt x="5733180" y="5309"/>
                </a:lnTo>
                <a:lnTo>
                  <a:pt x="5754655" y="19789"/>
                </a:lnTo>
                <a:lnTo>
                  <a:pt x="5769129" y="41265"/>
                </a:lnTo>
                <a:lnTo>
                  <a:pt x="5774436" y="67563"/>
                </a:lnTo>
                <a:lnTo>
                  <a:pt x="5774436" y="337819"/>
                </a:lnTo>
                <a:lnTo>
                  <a:pt x="5769129" y="364118"/>
                </a:lnTo>
                <a:lnTo>
                  <a:pt x="5754655" y="385594"/>
                </a:lnTo>
                <a:lnTo>
                  <a:pt x="5733180" y="400074"/>
                </a:lnTo>
                <a:lnTo>
                  <a:pt x="5706872" y="405383"/>
                </a:lnTo>
                <a:lnTo>
                  <a:pt x="67563" y="405383"/>
                </a:lnTo>
                <a:lnTo>
                  <a:pt x="41255" y="400074"/>
                </a:lnTo>
                <a:lnTo>
                  <a:pt x="19780" y="385594"/>
                </a:lnTo>
                <a:lnTo>
                  <a:pt x="5306" y="364118"/>
                </a:lnTo>
                <a:lnTo>
                  <a:pt x="0" y="337819"/>
                </a:lnTo>
                <a:lnTo>
                  <a:pt x="0" y="67563"/>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4" name="Google Shape;214;p50"/>
          <p:cNvSpPr txBox="1"/>
          <p:nvPr/>
        </p:nvSpPr>
        <p:spPr>
          <a:xfrm>
            <a:off x="2064766" y="6397853"/>
            <a:ext cx="4750435" cy="18669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1050"/>
              <a:buFont typeface="Arial"/>
              <a:buNone/>
            </a:pPr>
            <a:r>
              <a:rPr b="1" i="0" lang="it-IT" sz="1050" u="none" cap="none" strike="noStrike">
                <a:solidFill>
                  <a:srgbClr val="000000"/>
                </a:solidFill>
                <a:latin typeface="Arial"/>
                <a:ea typeface="Arial"/>
                <a:cs typeface="Arial"/>
                <a:sym typeface="Arial"/>
              </a:rPr>
              <a:t>Communication skills (3 CFU) + Internship (3 CFU) + MSc THESIS (30 CFU)</a:t>
            </a:r>
            <a:endParaRPr b="0" i="0" sz="1050" u="none" cap="none" strike="noStrike">
              <a:solidFill>
                <a:srgbClr val="000000"/>
              </a:solidFill>
              <a:latin typeface="Arial"/>
              <a:ea typeface="Arial"/>
              <a:cs typeface="Arial"/>
              <a:sym typeface="Arial"/>
            </a:endParaRPr>
          </a:p>
        </p:txBody>
      </p:sp>
      <p:sp>
        <p:nvSpPr>
          <p:cNvPr id="215" name="Google Shape;215;p50"/>
          <p:cNvSpPr/>
          <p:nvPr/>
        </p:nvSpPr>
        <p:spPr>
          <a:xfrm>
            <a:off x="8514588" y="6291071"/>
            <a:ext cx="1438910" cy="405765"/>
          </a:xfrm>
          <a:custGeom>
            <a:rect b="b" l="l" r="r" t="t"/>
            <a:pathLst>
              <a:path extrusionOk="0" h="405765" w="1438909">
                <a:moveTo>
                  <a:pt x="1371091" y="0"/>
                </a:moveTo>
                <a:lnTo>
                  <a:pt x="67563" y="0"/>
                </a:lnTo>
                <a:lnTo>
                  <a:pt x="41255" y="5309"/>
                </a:lnTo>
                <a:lnTo>
                  <a:pt x="19780" y="19789"/>
                </a:lnTo>
                <a:lnTo>
                  <a:pt x="5306" y="41265"/>
                </a:lnTo>
                <a:lnTo>
                  <a:pt x="0" y="67563"/>
                </a:lnTo>
                <a:lnTo>
                  <a:pt x="0" y="337819"/>
                </a:lnTo>
                <a:lnTo>
                  <a:pt x="5306" y="364118"/>
                </a:lnTo>
                <a:lnTo>
                  <a:pt x="19780" y="385594"/>
                </a:lnTo>
                <a:lnTo>
                  <a:pt x="41255" y="400074"/>
                </a:lnTo>
                <a:lnTo>
                  <a:pt x="67563" y="405383"/>
                </a:lnTo>
                <a:lnTo>
                  <a:pt x="1371091" y="405383"/>
                </a:lnTo>
                <a:lnTo>
                  <a:pt x="1397400" y="400074"/>
                </a:lnTo>
                <a:lnTo>
                  <a:pt x="1418875" y="385594"/>
                </a:lnTo>
                <a:lnTo>
                  <a:pt x="1433349" y="364118"/>
                </a:lnTo>
                <a:lnTo>
                  <a:pt x="1438655" y="337819"/>
                </a:lnTo>
                <a:lnTo>
                  <a:pt x="1438655" y="67563"/>
                </a:lnTo>
                <a:lnTo>
                  <a:pt x="1433349" y="41265"/>
                </a:lnTo>
                <a:lnTo>
                  <a:pt x="1418875" y="19789"/>
                </a:lnTo>
                <a:lnTo>
                  <a:pt x="1397400" y="5309"/>
                </a:lnTo>
                <a:lnTo>
                  <a:pt x="1371091" y="0"/>
                </a:lnTo>
                <a:close/>
              </a:path>
            </a:pathLst>
          </a:custGeom>
          <a:solidFill>
            <a:srgbClr val="F1B3E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6" name="Google Shape;216;p50"/>
          <p:cNvSpPr/>
          <p:nvPr/>
        </p:nvSpPr>
        <p:spPr>
          <a:xfrm>
            <a:off x="8514588" y="6291071"/>
            <a:ext cx="1438910" cy="405765"/>
          </a:xfrm>
          <a:custGeom>
            <a:rect b="b" l="l" r="r" t="t"/>
            <a:pathLst>
              <a:path extrusionOk="0" h="405765" w="1438909">
                <a:moveTo>
                  <a:pt x="0" y="67563"/>
                </a:moveTo>
                <a:lnTo>
                  <a:pt x="5306" y="41265"/>
                </a:lnTo>
                <a:lnTo>
                  <a:pt x="19780" y="19789"/>
                </a:lnTo>
                <a:lnTo>
                  <a:pt x="41255" y="5309"/>
                </a:lnTo>
                <a:lnTo>
                  <a:pt x="67563" y="0"/>
                </a:lnTo>
                <a:lnTo>
                  <a:pt x="1371091" y="0"/>
                </a:lnTo>
                <a:lnTo>
                  <a:pt x="1397400" y="5309"/>
                </a:lnTo>
                <a:lnTo>
                  <a:pt x="1418875" y="19789"/>
                </a:lnTo>
                <a:lnTo>
                  <a:pt x="1433349" y="41265"/>
                </a:lnTo>
                <a:lnTo>
                  <a:pt x="1438655" y="67563"/>
                </a:lnTo>
                <a:lnTo>
                  <a:pt x="1438655" y="337819"/>
                </a:lnTo>
                <a:lnTo>
                  <a:pt x="1433349" y="364118"/>
                </a:lnTo>
                <a:lnTo>
                  <a:pt x="1418875" y="385594"/>
                </a:lnTo>
                <a:lnTo>
                  <a:pt x="1397400" y="400074"/>
                </a:lnTo>
                <a:lnTo>
                  <a:pt x="1371091" y="405383"/>
                </a:lnTo>
                <a:lnTo>
                  <a:pt x="67563" y="405383"/>
                </a:lnTo>
                <a:lnTo>
                  <a:pt x="41255" y="400074"/>
                </a:lnTo>
                <a:lnTo>
                  <a:pt x="19780" y="385594"/>
                </a:lnTo>
                <a:lnTo>
                  <a:pt x="5306" y="364118"/>
                </a:lnTo>
                <a:lnTo>
                  <a:pt x="0" y="337819"/>
                </a:lnTo>
                <a:lnTo>
                  <a:pt x="0" y="67563"/>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7" name="Google Shape;217;p50"/>
          <p:cNvSpPr txBox="1"/>
          <p:nvPr/>
        </p:nvSpPr>
        <p:spPr>
          <a:xfrm>
            <a:off x="8690609" y="6397853"/>
            <a:ext cx="1088390" cy="18669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1050"/>
              <a:buFont typeface="Arial"/>
              <a:buNone/>
            </a:pPr>
            <a:r>
              <a:rPr b="1" i="0" lang="it-IT" sz="1050" u="none" cap="none" strike="noStrike">
                <a:solidFill>
                  <a:srgbClr val="000000"/>
                </a:solidFill>
                <a:latin typeface="Arial"/>
                <a:ea typeface="Arial"/>
                <a:cs typeface="Arial"/>
                <a:sym typeface="Arial"/>
              </a:rPr>
              <a:t>FINAL DEFENSE</a:t>
            </a:r>
            <a:endParaRPr b="0" i="0" sz="1050" u="none" cap="none" strike="noStrike">
              <a:solidFill>
                <a:srgbClr val="000000"/>
              </a:solidFill>
              <a:latin typeface="Arial"/>
              <a:ea typeface="Arial"/>
              <a:cs typeface="Arial"/>
              <a:sym typeface="Arial"/>
            </a:endParaRPr>
          </a:p>
        </p:txBody>
      </p:sp>
      <p:sp>
        <p:nvSpPr>
          <p:cNvPr id="218" name="Google Shape;218;p50"/>
          <p:cNvSpPr/>
          <p:nvPr/>
        </p:nvSpPr>
        <p:spPr>
          <a:xfrm>
            <a:off x="7328154" y="6437376"/>
            <a:ext cx="1187450" cy="114300"/>
          </a:xfrm>
          <a:custGeom>
            <a:rect b="b" l="l" r="r" t="t"/>
            <a:pathLst>
              <a:path extrusionOk="0" h="114300" w="1187450">
                <a:moveTo>
                  <a:pt x="1072769" y="0"/>
                </a:moveTo>
                <a:lnTo>
                  <a:pt x="1072769" y="114300"/>
                </a:lnTo>
                <a:lnTo>
                  <a:pt x="1148969" y="76200"/>
                </a:lnTo>
                <a:lnTo>
                  <a:pt x="1091819" y="76200"/>
                </a:lnTo>
                <a:lnTo>
                  <a:pt x="1091819" y="38100"/>
                </a:lnTo>
                <a:lnTo>
                  <a:pt x="1148969" y="38100"/>
                </a:lnTo>
                <a:lnTo>
                  <a:pt x="1072769" y="0"/>
                </a:lnTo>
                <a:close/>
              </a:path>
              <a:path extrusionOk="0" h="114300" w="1187450">
                <a:moveTo>
                  <a:pt x="1072769" y="38100"/>
                </a:moveTo>
                <a:lnTo>
                  <a:pt x="0" y="38100"/>
                </a:lnTo>
                <a:lnTo>
                  <a:pt x="0" y="76200"/>
                </a:lnTo>
                <a:lnTo>
                  <a:pt x="1072769" y="76200"/>
                </a:lnTo>
                <a:lnTo>
                  <a:pt x="1072769" y="38100"/>
                </a:lnTo>
                <a:close/>
              </a:path>
              <a:path extrusionOk="0" h="114300" w="1187450">
                <a:moveTo>
                  <a:pt x="1148969" y="38100"/>
                </a:moveTo>
                <a:lnTo>
                  <a:pt x="1091819" y="38100"/>
                </a:lnTo>
                <a:lnTo>
                  <a:pt x="1091819" y="76200"/>
                </a:lnTo>
                <a:lnTo>
                  <a:pt x="1148969" y="76200"/>
                </a:lnTo>
                <a:lnTo>
                  <a:pt x="1187069" y="57150"/>
                </a:lnTo>
                <a:lnTo>
                  <a:pt x="1148969" y="3810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9" name="Google Shape;219;p50"/>
          <p:cNvSpPr txBox="1"/>
          <p:nvPr/>
        </p:nvSpPr>
        <p:spPr>
          <a:xfrm>
            <a:off x="8593581" y="740156"/>
            <a:ext cx="2618105" cy="405765"/>
          </a:xfrm>
          <a:prstGeom prst="rect">
            <a:avLst/>
          </a:prstGeom>
          <a:noFill/>
          <a:ln>
            <a:noFill/>
          </a:ln>
        </p:spPr>
        <p:txBody>
          <a:bodyPr anchorCtr="0" anchor="t" bIns="0" lIns="0" spcFirstLastPara="1" rIns="0" wrap="square" tIns="13325">
            <a:spAutoFit/>
          </a:bodyPr>
          <a:lstStyle/>
          <a:p>
            <a:pPr indent="0" lvl="0" marL="25400" marR="0" rtl="0" algn="ctr">
              <a:lnSpc>
                <a:spcPct val="119642"/>
              </a:lnSpc>
              <a:spcBef>
                <a:spcPts val="0"/>
              </a:spcBef>
              <a:spcAft>
                <a:spcPts val="0"/>
              </a:spcAft>
              <a:buClr>
                <a:srgbClr val="000000"/>
              </a:buClr>
              <a:buSzPts val="1400"/>
              <a:buFont typeface="Arial"/>
              <a:buNone/>
            </a:pPr>
            <a:r>
              <a:rPr b="1" i="0" lang="it-IT" sz="1400" u="none" cap="none" strike="noStrike">
                <a:solidFill>
                  <a:srgbClr val="000000"/>
                </a:solidFill>
                <a:latin typeface="Arial"/>
                <a:ea typeface="Arial"/>
                <a:cs typeface="Arial"/>
                <a:sym typeface="Arial"/>
              </a:rPr>
              <a:t>TRACK B</a:t>
            </a:r>
            <a:endParaRPr b="0" i="0" sz="1400" u="none" cap="none" strike="noStrike">
              <a:solidFill>
                <a:srgbClr val="000000"/>
              </a:solidFill>
              <a:latin typeface="Arial"/>
              <a:ea typeface="Arial"/>
              <a:cs typeface="Arial"/>
              <a:sym typeface="Arial"/>
            </a:endParaRPr>
          </a:p>
          <a:p>
            <a:pPr indent="0" lvl="0" marL="0" marR="0" rtl="0" algn="ctr">
              <a:lnSpc>
                <a:spcPct val="119545"/>
              </a:lnSpc>
              <a:spcBef>
                <a:spcPts val="0"/>
              </a:spcBef>
              <a:spcAft>
                <a:spcPts val="0"/>
              </a:spcAft>
              <a:buClr>
                <a:srgbClr val="000000"/>
              </a:buClr>
              <a:buSzPts val="1100"/>
              <a:buFont typeface="Arial"/>
              <a:buNone/>
            </a:pPr>
            <a:r>
              <a:rPr b="1" i="0" lang="it-IT" sz="1100" u="none" cap="none" strike="noStrike">
                <a:solidFill>
                  <a:srgbClr val="000000"/>
                </a:solidFill>
                <a:latin typeface="Arial"/>
                <a:ea typeface="Arial"/>
                <a:cs typeface="Arial"/>
                <a:sym typeface="Arial"/>
              </a:rPr>
              <a:t>MATERIALS FOR NANOTECHNOLOGY</a:t>
            </a:r>
            <a:endParaRPr b="0" i="0" sz="1100" u="none" cap="none" strike="noStrike">
              <a:solidFill>
                <a:srgbClr val="000000"/>
              </a:solidFill>
              <a:latin typeface="Arial"/>
              <a:ea typeface="Arial"/>
              <a:cs typeface="Arial"/>
              <a:sym typeface="Arial"/>
            </a:endParaRPr>
          </a:p>
        </p:txBody>
      </p:sp>
      <p:sp>
        <p:nvSpPr>
          <p:cNvPr id="220" name="Google Shape;220;p50"/>
          <p:cNvSpPr txBox="1"/>
          <p:nvPr/>
        </p:nvSpPr>
        <p:spPr>
          <a:xfrm>
            <a:off x="5238750" y="3871086"/>
            <a:ext cx="1804670" cy="405765"/>
          </a:xfrm>
          <a:prstGeom prst="rect">
            <a:avLst/>
          </a:prstGeom>
          <a:noFill/>
          <a:ln>
            <a:noFill/>
          </a:ln>
        </p:spPr>
        <p:txBody>
          <a:bodyPr anchorCtr="0" anchor="t" bIns="0" lIns="0" spcFirstLastPara="1" rIns="0" wrap="square" tIns="12700">
            <a:spAutoFit/>
          </a:bodyPr>
          <a:lstStyle/>
          <a:p>
            <a:pPr indent="0" lvl="0" marL="0" marR="40005" rtl="0" algn="ctr">
              <a:lnSpc>
                <a:spcPct val="119642"/>
              </a:lnSpc>
              <a:spcBef>
                <a:spcPts val="0"/>
              </a:spcBef>
              <a:spcAft>
                <a:spcPts val="0"/>
              </a:spcAft>
              <a:buClr>
                <a:srgbClr val="000000"/>
              </a:buClr>
              <a:buSzPts val="1400"/>
              <a:buFont typeface="Arial"/>
              <a:buNone/>
            </a:pPr>
            <a:r>
              <a:rPr b="1" i="0" lang="it-IT" sz="1400" u="none" cap="none" strike="noStrike">
                <a:solidFill>
                  <a:srgbClr val="000000"/>
                </a:solidFill>
                <a:latin typeface="Arial"/>
                <a:ea typeface="Arial"/>
                <a:cs typeface="Arial"/>
                <a:sym typeface="Arial"/>
              </a:rPr>
              <a:t>TRACK C</a:t>
            </a:r>
            <a:endParaRPr b="0" i="0" sz="1400" u="none" cap="none" strike="noStrike">
              <a:solidFill>
                <a:srgbClr val="000000"/>
              </a:solidFill>
              <a:latin typeface="Arial"/>
              <a:ea typeface="Arial"/>
              <a:cs typeface="Arial"/>
              <a:sym typeface="Arial"/>
            </a:endParaRPr>
          </a:p>
          <a:p>
            <a:pPr indent="0" lvl="0" marL="0" marR="0" rtl="0" algn="ctr">
              <a:lnSpc>
                <a:spcPct val="119545"/>
              </a:lnSpc>
              <a:spcBef>
                <a:spcPts val="0"/>
              </a:spcBef>
              <a:spcAft>
                <a:spcPts val="0"/>
              </a:spcAft>
              <a:buClr>
                <a:srgbClr val="000000"/>
              </a:buClr>
              <a:buSzPts val="1100"/>
              <a:buFont typeface="Arial"/>
              <a:buNone/>
            </a:pPr>
            <a:r>
              <a:rPr b="1" i="0" lang="it-IT" sz="1100" u="none" cap="none" strike="noStrike">
                <a:solidFill>
                  <a:srgbClr val="000000"/>
                </a:solidFill>
                <a:latin typeface="Arial"/>
                <a:ea typeface="Arial"/>
                <a:cs typeface="Arial"/>
                <a:sym typeface="Arial"/>
              </a:rPr>
              <a:t>MATERIALS FOR ENERGY</a:t>
            </a:r>
            <a:endParaRPr b="0" i="0" sz="1100" u="none" cap="none" strike="noStrike">
              <a:solidFill>
                <a:srgbClr val="000000"/>
              </a:solidFill>
              <a:latin typeface="Arial"/>
              <a:ea typeface="Arial"/>
              <a:cs typeface="Arial"/>
              <a:sym typeface="Arial"/>
            </a:endParaRPr>
          </a:p>
        </p:txBody>
      </p:sp>
      <p:sp>
        <p:nvSpPr>
          <p:cNvPr id="221" name="Google Shape;221;p50"/>
          <p:cNvSpPr txBox="1"/>
          <p:nvPr/>
        </p:nvSpPr>
        <p:spPr>
          <a:xfrm>
            <a:off x="8492108" y="3531870"/>
            <a:ext cx="2839720" cy="391160"/>
          </a:xfrm>
          <a:prstGeom prst="rect">
            <a:avLst/>
          </a:prstGeom>
          <a:noFill/>
          <a:ln>
            <a:noFill/>
          </a:ln>
        </p:spPr>
        <p:txBody>
          <a:bodyPr anchorCtr="0" anchor="t" bIns="0" lIns="0" spcFirstLastPara="1" rIns="0" wrap="square" tIns="13325">
            <a:spAutoFit/>
          </a:bodyPr>
          <a:lstStyle/>
          <a:p>
            <a:pPr indent="0" lvl="0" marL="3810" marR="0" rtl="0" algn="ctr">
              <a:lnSpc>
                <a:spcPct val="119642"/>
              </a:lnSpc>
              <a:spcBef>
                <a:spcPts val="0"/>
              </a:spcBef>
              <a:spcAft>
                <a:spcPts val="0"/>
              </a:spcAft>
              <a:buClr>
                <a:srgbClr val="000000"/>
              </a:buClr>
              <a:buSzPts val="1400"/>
              <a:buFont typeface="Arial"/>
              <a:buNone/>
            </a:pPr>
            <a:r>
              <a:rPr b="1" i="0" lang="it-IT" sz="1400" u="none" cap="none" strike="noStrike">
                <a:solidFill>
                  <a:srgbClr val="000000"/>
                </a:solidFill>
                <a:latin typeface="Arial"/>
                <a:ea typeface="Arial"/>
                <a:cs typeface="Arial"/>
                <a:sym typeface="Arial"/>
              </a:rPr>
              <a:t>TRACK D</a:t>
            </a:r>
            <a:endParaRPr b="0" i="0" sz="1400" u="none" cap="none" strike="noStrike">
              <a:solidFill>
                <a:srgbClr val="000000"/>
              </a:solidFill>
              <a:latin typeface="Arial"/>
              <a:ea typeface="Arial"/>
              <a:cs typeface="Arial"/>
              <a:sym typeface="Arial"/>
            </a:endParaRPr>
          </a:p>
          <a:p>
            <a:pPr indent="0" lvl="0" marL="0" marR="0" rtl="0" algn="ctr">
              <a:lnSpc>
                <a:spcPct val="119500"/>
              </a:lnSpc>
              <a:spcBef>
                <a:spcPts val="0"/>
              </a:spcBef>
              <a:spcAft>
                <a:spcPts val="0"/>
              </a:spcAft>
              <a:buClr>
                <a:srgbClr val="000000"/>
              </a:buClr>
              <a:buSzPts val="1000"/>
              <a:buFont typeface="Arial"/>
              <a:buNone/>
            </a:pPr>
            <a:r>
              <a:rPr b="1" i="0" lang="it-IT" sz="1000" u="none" cap="none" strike="noStrike">
                <a:solidFill>
                  <a:srgbClr val="000000"/>
                </a:solidFill>
                <a:latin typeface="Arial"/>
                <a:ea typeface="Arial"/>
                <a:cs typeface="Arial"/>
                <a:sym typeface="Arial"/>
              </a:rPr>
              <a:t>MATERIALS FOR DIGITAL &amp; QUANTUM TECH.</a:t>
            </a:r>
            <a:endParaRPr b="0" i="0" sz="1000" u="none" cap="none" strike="noStrike">
              <a:solidFill>
                <a:srgbClr val="000000"/>
              </a:solidFill>
              <a:latin typeface="Arial"/>
              <a:ea typeface="Arial"/>
              <a:cs typeface="Arial"/>
              <a:sym typeface="Arial"/>
            </a:endParaRPr>
          </a:p>
        </p:txBody>
      </p:sp>
      <p:sp>
        <p:nvSpPr>
          <p:cNvPr id="222" name="Google Shape;222;p50"/>
          <p:cNvSpPr/>
          <p:nvPr/>
        </p:nvSpPr>
        <p:spPr>
          <a:xfrm>
            <a:off x="797051" y="2250948"/>
            <a:ext cx="1320165" cy="292735"/>
          </a:xfrm>
          <a:custGeom>
            <a:rect b="b" l="l" r="r" t="t"/>
            <a:pathLst>
              <a:path extrusionOk="0" h="292735" w="1320164">
                <a:moveTo>
                  <a:pt x="1271016" y="0"/>
                </a:moveTo>
                <a:lnTo>
                  <a:pt x="48767" y="0"/>
                </a:lnTo>
                <a:lnTo>
                  <a:pt x="29784" y="3833"/>
                </a:lnTo>
                <a:lnTo>
                  <a:pt x="14282" y="14287"/>
                </a:lnTo>
                <a:lnTo>
                  <a:pt x="3832" y="29789"/>
                </a:lnTo>
                <a:lnTo>
                  <a:pt x="0" y="48767"/>
                </a:lnTo>
                <a:lnTo>
                  <a:pt x="0" y="243839"/>
                </a:lnTo>
                <a:lnTo>
                  <a:pt x="3832" y="262818"/>
                </a:lnTo>
                <a:lnTo>
                  <a:pt x="14282" y="278320"/>
                </a:lnTo>
                <a:lnTo>
                  <a:pt x="29784" y="288774"/>
                </a:lnTo>
                <a:lnTo>
                  <a:pt x="48767" y="292607"/>
                </a:lnTo>
                <a:lnTo>
                  <a:pt x="1271016" y="292607"/>
                </a:lnTo>
                <a:lnTo>
                  <a:pt x="1289994" y="288774"/>
                </a:lnTo>
                <a:lnTo>
                  <a:pt x="1305496" y="278320"/>
                </a:lnTo>
                <a:lnTo>
                  <a:pt x="1315950" y="262818"/>
                </a:lnTo>
                <a:lnTo>
                  <a:pt x="1319784" y="243839"/>
                </a:lnTo>
                <a:lnTo>
                  <a:pt x="1319784" y="48767"/>
                </a:lnTo>
                <a:lnTo>
                  <a:pt x="1315950" y="29789"/>
                </a:lnTo>
                <a:lnTo>
                  <a:pt x="1305496" y="14287"/>
                </a:lnTo>
                <a:lnTo>
                  <a:pt x="1289994" y="3833"/>
                </a:lnTo>
                <a:lnTo>
                  <a:pt x="1271016" y="0"/>
                </a:lnTo>
                <a:close/>
              </a:path>
            </a:pathLst>
          </a:custGeom>
          <a:solidFill>
            <a:srgbClr val="FFFF9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3" name="Google Shape;223;p50"/>
          <p:cNvSpPr/>
          <p:nvPr/>
        </p:nvSpPr>
        <p:spPr>
          <a:xfrm>
            <a:off x="797051" y="2250948"/>
            <a:ext cx="1320165" cy="292735"/>
          </a:xfrm>
          <a:custGeom>
            <a:rect b="b" l="l" r="r" t="t"/>
            <a:pathLst>
              <a:path extrusionOk="0" h="292735" w="1320164">
                <a:moveTo>
                  <a:pt x="0" y="48767"/>
                </a:moveTo>
                <a:lnTo>
                  <a:pt x="3832" y="29789"/>
                </a:lnTo>
                <a:lnTo>
                  <a:pt x="14282" y="14287"/>
                </a:lnTo>
                <a:lnTo>
                  <a:pt x="29784" y="3833"/>
                </a:lnTo>
                <a:lnTo>
                  <a:pt x="48767" y="0"/>
                </a:lnTo>
                <a:lnTo>
                  <a:pt x="1271016" y="0"/>
                </a:lnTo>
                <a:lnTo>
                  <a:pt x="1289994" y="3833"/>
                </a:lnTo>
                <a:lnTo>
                  <a:pt x="1305496" y="14287"/>
                </a:lnTo>
                <a:lnTo>
                  <a:pt x="1315950" y="29789"/>
                </a:lnTo>
                <a:lnTo>
                  <a:pt x="1319784" y="48767"/>
                </a:lnTo>
                <a:lnTo>
                  <a:pt x="1319784" y="243839"/>
                </a:lnTo>
                <a:lnTo>
                  <a:pt x="1315950" y="262818"/>
                </a:lnTo>
                <a:lnTo>
                  <a:pt x="1305496" y="278320"/>
                </a:lnTo>
                <a:lnTo>
                  <a:pt x="1289994" y="288774"/>
                </a:lnTo>
                <a:lnTo>
                  <a:pt x="1271016" y="292607"/>
                </a:lnTo>
                <a:lnTo>
                  <a:pt x="48767" y="292607"/>
                </a:lnTo>
                <a:lnTo>
                  <a:pt x="29784" y="288774"/>
                </a:lnTo>
                <a:lnTo>
                  <a:pt x="14282" y="278320"/>
                </a:lnTo>
                <a:lnTo>
                  <a:pt x="3832" y="262818"/>
                </a:lnTo>
                <a:lnTo>
                  <a:pt x="0" y="243839"/>
                </a:lnTo>
                <a:lnTo>
                  <a:pt x="0" y="48767"/>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4" name="Google Shape;224;p50"/>
          <p:cNvSpPr txBox="1"/>
          <p:nvPr/>
        </p:nvSpPr>
        <p:spPr>
          <a:xfrm>
            <a:off x="1105306" y="2300478"/>
            <a:ext cx="702945" cy="18669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1050"/>
              <a:buFont typeface="Arial"/>
              <a:buNone/>
            </a:pPr>
            <a:r>
              <a:rPr b="1" i="0" lang="it-IT" sz="1050" u="none" cap="none" strike="noStrike">
                <a:solidFill>
                  <a:srgbClr val="000000"/>
                </a:solidFill>
                <a:latin typeface="Arial"/>
                <a:ea typeface="Arial"/>
                <a:cs typeface="Arial"/>
                <a:sym typeface="Arial"/>
              </a:rPr>
              <a:t>Semester I</a:t>
            </a:r>
            <a:endParaRPr b="0" i="0" sz="1050" u="none" cap="none" strike="noStrike">
              <a:solidFill>
                <a:srgbClr val="000000"/>
              </a:solidFill>
              <a:latin typeface="Arial"/>
              <a:ea typeface="Arial"/>
              <a:cs typeface="Arial"/>
              <a:sym typeface="Arial"/>
            </a:endParaRPr>
          </a:p>
        </p:txBody>
      </p:sp>
      <p:sp>
        <p:nvSpPr>
          <p:cNvPr id="225" name="Google Shape;225;p50"/>
          <p:cNvSpPr/>
          <p:nvPr/>
        </p:nvSpPr>
        <p:spPr>
          <a:xfrm>
            <a:off x="2284476" y="2260092"/>
            <a:ext cx="1343025" cy="283845"/>
          </a:xfrm>
          <a:custGeom>
            <a:rect b="b" l="l" r="r" t="t"/>
            <a:pathLst>
              <a:path extrusionOk="0" h="283844" w="1343025">
                <a:moveTo>
                  <a:pt x="1295400" y="0"/>
                </a:moveTo>
                <a:lnTo>
                  <a:pt x="47243" y="0"/>
                </a:lnTo>
                <a:lnTo>
                  <a:pt x="28878" y="3720"/>
                </a:lnTo>
                <a:lnTo>
                  <a:pt x="13858" y="13858"/>
                </a:lnTo>
                <a:lnTo>
                  <a:pt x="3720" y="28878"/>
                </a:lnTo>
                <a:lnTo>
                  <a:pt x="0" y="47244"/>
                </a:lnTo>
                <a:lnTo>
                  <a:pt x="0" y="236220"/>
                </a:lnTo>
                <a:lnTo>
                  <a:pt x="3720" y="254585"/>
                </a:lnTo>
                <a:lnTo>
                  <a:pt x="13858" y="269605"/>
                </a:lnTo>
                <a:lnTo>
                  <a:pt x="28878" y="279743"/>
                </a:lnTo>
                <a:lnTo>
                  <a:pt x="47243" y="283463"/>
                </a:lnTo>
                <a:lnTo>
                  <a:pt x="1295400" y="283463"/>
                </a:lnTo>
                <a:lnTo>
                  <a:pt x="1313765" y="279743"/>
                </a:lnTo>
                <a:lnTo>
                  <a:pt x="1328785" y="269605"/>
                </a:lnTo>
                <a:lnTo>
                  <a:pt x="1338923" y="254585"/>
                </a:lnTo>
                <a:lnTo>
                  <a:pt x="1342644" y="236220"/>
                </a:lnTo>
                <a:lnTo>
                  <a:pt x="1342644" y="47244"/>
                </a:lnTo>
                <a:lnTo>
                  <a:pt x="1338923" y="28878"/>
                </a:lnTo>
                <a:lnTo>
                  <a:pt x="1328785" y="13858"/>
                </a:lnTo>
                <a:lnTo>
                  <a:pt x="1313765" y="3720"/>
                </a:lnTo>
                <a:lnTo>
                  <a:pt x="1295400" y="0"/>
                </a:lnTo>
                <a:close/>
              </a:path>
            </a:pathLst>
          </a:custGeom>
          <a:solidFill>
            <a:srgbClr val="FFFF9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6" name="Google Shape;226;p50"/>
          <p:cNvSpPr/>
          <p:nvPr/>
        </p:nvSpPr>
        <p:spPr>
          <a:xfrm>
            <a:off x="2284476" y="2260092"/>
            <a:ext cx="1343025" cy="283845"/>
          </a:xfrm>
          <a:custGeom>
            <a:rect b="b" l="l" r="r" t="t"/>
            <a:pathLst>
              <a:path extrusionOk="0" h="283844" w="1343025">
                <a:moveTo>
                  <a:pt x="0" y="47244"/>
                </a:moveTo>
                <a:lnTo>
                  <a:pt x="3720" y="28878"/>
                </a:lnTo>
                <a:lnTo>
                  <a:pt x="13858" y="13858"/>
                </a:lnTo>
                <a:lnTo>
                  <a:pt x="28878" y="3720"/>
                </a:lnTo>
                <a:lnTo>
                  <a:pt x="47243" y="0"/>
                </a:lnTo>
                <a:lnTo>
                  <a:pt x="1295400" y="0"/>
                </a:lnTo>
                <a:lnTo>
                  <a:pt x="1313765" y="3720"/>
                </a:lnTo>
                <a:lnTo>
                  <a:pt x="1328785" y="13858"/>
                </a:lnTo>
                <a:lnTo>
                  <a:pt x="1338923" y="28878"/>
                </a:lnTo>
                <a:lnTo>
                  <a:pt x="1342644" y="47244"/>
                </a:lnTo>
                <a:lnTo>
                  <a:pt x="1342644" y="236220"/>
                </a:lnTo>
                <a:lnTo>
                  <a:pt x="1338923" y="254585"/>
                </a:lnTo>
                <a:lnTo>
                  <a:pt x="1328785" y="269605"/>
                </a:lnTo>
                <a:lnTo>
                  <a:pt x="1313765" y="279743"/>
                </a:lnTo>
                <a:lnTo>
                  <a:pt x="1295400" y="283463"/>
                </a:lnTo>
                <a:lnTo>
                  <a:pt x="47243" y="283463"/>
                </a:lnTo>
                <a:lnTo>
                  <a:pt x="28878" y="279743"/>
                </a:lnTo>
                <a:lnTo>
                  <a:pt x="13858" y="269605"/>
                </a:lnTo>
                <a:lnTo>
                  <a:pt x="3720" y="254585"/>
                </a:lnTo>
                <a:lnTo>
                  <a:pt x="0" y="236220"/>
                </a:lnTo>
                <a:lnTo>
                  <a:pt x="0" y="47244"/>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7" name="Google Shape;227;p50"/>
          <p:cNvSpPr txBox="1"/>
          <p:nvPr/>
        </p:nvSpPr>
        <p:spPr>
          <a:xfrm>
            <a:off x="2587244" y="2305050"/>
            <a:ext cx="739140" cy="18669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1050"/>
              <a:buFont typeface="Arial"/>
              <a:buNone/>
            </a:pPr>
            <a:r>
              <a:rPr b="1" i="0" lang="it-IT" sz="1050" u="none" cap="none" strike="noStrike">
                <a:solidFill>
                  <a:srgbClr val="000000"/>
                </a:solidFill>
                <a:latin typeface="Arial"/>
                <a:ea typeface="Arial"/>
                <a:cs typeface="Arial"/>
                <a:sym typeface="Arial"/>
              </a:rPr>
              <a:t>Semester II</a:t>
            </a:r>
            <a:endParaRPr b="0" i="0" sz="1050" u="none" cap="none" strike="noStrike">
              <a:solidFill>
                <a:srgbClr val="000000"/>
              </a:solidFill>
              <a:latin typeface="Arial"/>
              <a:ea typeface="Arial"/>
              <a:cs typeface="Arial"/>
              <a:sym typeface="Arial"/>
            </a:endParaRPr>
          </a:p>
        </p:txBody>
      </p:sp>
      <p:sp>
        <p:nvSpPr>
          <p:cNvPr id="228" name="Google Shape;228;p50"/>
          <p:cNvSpPr txBox="1"/>
          <p:nvPr>
            <p:ph type="title"/>
          </p:nvPr>
        </p:nvSpPr>
        <p:spPr>
          <a:xfrm>
            <a:off x="1949958" y="254634"/>
            <a:ext cx="8292083" cy="299720"/>
          </a:xfrm>
          <a:prstGeom prst="rect">
            <a:avLst/>
          </a:prstGeom>
          <a:noFill/>
          <a:ln>
            <a:noFill/>
          </a:ln>
        </p:spPr>
        <p:txBody>
          <a:bodyPr anchorCtr="0" anchor="t" bIns="0" lIns="0" spcFirstLastPara="1" rIns="0" wrap="square" tIns="12700">
            <a:spAutoFit/>
          </a:bodyPr>
          <a:lstStyle/>
          <a:p>
            <a:pPr indent="0" lvl="0" marL="224790" rtl="0" algn="l">
              <a:lnSpc>
                <a:spcPct val="100000"/>
              </a:lnSpc>
              <a:spcBef>
                <a:spcPts val="0"/>
              </a:spcBef>
              <a:spcAft>
                <a:spcPts val="0"/>
              </a:spcAft>
              <a:buSzPts val="1400"/>
              <a:buNone/>
            </a:pPr>
            <a:r>
              <a:rPr lang="it-IT"/>
              <a:t>MSc COURSE IN MATERIALS SCIENCE &amp; NANOTECHNOLOGY 2023-2024</a:t>
            </a:r>
            <a:endParaRPr/>
          </a:p>
        </p:txBody>
      </p:sp>
      <p:sp>
        <p:nvSpPr>
          <p:cNvPr id="229" name="Google Shape;229;p50"/>
          <p:cNvSpPr/>
          <p:nvPr/>
        </p:nvSpPr>
        <p:spPr>
          <a:xfrm>
            <a:off x="163068" y="48767"/>
            <a:ext cx="708660" cy="75742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0" name="Google Shape;230;p50"/>
          <p:cNvSpPr/>
          <p:nvPr/>
        </p:nvSpPr>
        <p:spPr>
          <a:xfrm>
            <a:off x="803148" y="2630423"/>
            <a:ext cx="1289685" cy="368935"/>
          </a:xfrm>
          <a:custGeom>
            <a:rect b="b" l="l" r="r" t="t"/>
            <a:pathLst>
              <a:path extrusionOk="0" h="368935" w="1289685">
                <a:moveTo>
                  <a:pt x="1227835" y="0"/>
                </a:moveTo>
                <a:lnTo>
                  <a:pt x="61467" y="0"/>
                </a:lnTo>
                <a:lnTo>
                  <a:pt x="37542" y="4835"/>
                </a:lnTo>
                <a:lnTo>
                  <a:pt x="18003" y="18018"/>
                </a:lnTo>
                <a:lnTo>
                  <a:pt x="4830" y="37558"/>
                </a:lnTo>
                <a:lnTo>
                  <a:pt x="0" y="61467"/>
                </a:lnTo>
                <a:lnTo>
                  <a:pt x="0" y="307339"/>
                </a:lnTo>
                <a:lnTo>
                  <a:pt x="4830" y="331249"/>
                </a:lnTo>
                <a:lnTo>
                  <a:pt x="18003" y="350789"/>
                </a:lnTo>
                <a:lnTo>
                  <a:pt x="37542" y="363972"/>
                </a:lnTo>
                <a:lnTo>
                  <a:pt x="61467" y="368808"/>
                </a:lnTo>
                <a:lnTo>
                  <a:pt x="1227835" y="368808"/>
                </a:lnTo>
                <a:lnTo>
                  <a:pt x="1251745" y="363972"/>
                </a:lnTo>
                <a:lnTo>
                  <a:pt x="1271285" y="350789"/>
                </a:lnTo>
                <a:lnTo>
                  <a:pt x="1284468" y="331249"/>
                </a:lnTo>
                <a:lnTo>
                  <a:pt x="1289303" y="307339"/>
                </a:lnTo>
                <a:lnTo>
                  <a:pt x="1289303" y="61467"/>
                </a:lnTo>
                <a:lnTo>
                  <a:pt x="1284468" y="37558"/>
                </a:lnTo>
                <a:lnTo>
                  <a:pt x="1271285" y="18018"/>
                </a:lnTo>
                <a:lnTo>
                  <a:pt x="1251745" y="4835"/>
                </a:lnTo>
                <a:lnTo>
                  <a:pt x="1227835" y="0"/>
                </a:lnTo>
                <a:close/>
              </a:path>
            </a:pathLst>
          </a:custGeom>
          <a:solidFill>
            <a:srgbClr val="7934AD">
              <a:alpha val="3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1" name="Google Shape;231;p50"/>
          <p:cNvSpPr/>
          <p:nvPr/>
        </p:nvSpPr>
        <p:spPr>
          <a:xfrm>
            <a:off x="803148" y="2630423"/>
            <a:ext cx="1289685" cy="368935"/>
          </a:xfrm>
          <a:custGeom>
            <a:rect b="b" l="l" r="r" t="t"/>
            <a:pathLst>
              <a:path extrusionOk="0" h="368935" w="1289685">
                <a:moveTo>
                  <a:pt x="0" y="61467"/>
                </a:moveTo>
                <a:lnTo>
                  <a:pt x="4830" y="37558"/>
                </a:lnTo>
                <a:lnTo>
                  <a:pt x="18003" y="18018"/>
                </a:lnTo>
                <a:lnTo>
                  <a:pt x="37542" y="4835"/>
                </a:lnTo>
                <a:lnTo>
                  <a:pt x="61467" y="0"/>
                </a:lnTo>
                <a:lnTo>
                  <a:pt x="1227835" y="0"/>
                </a:lnTo>
                <a:lnTo>
                  <a:pt x="1251745" y="4835"/>
                </a:lnTo>
                <a:lnTo>
                  <a:pt x="1271285" y="18018"/>
                </a:lnTo>
                <a:lnTo>
                  <a:pt x="1284468" y="37558"/>
                </a:lnTo>
                <a:lnTo>
                  <a:pt x="1289303" y="61467"/>
                </a:lnTo>
                <a:lnTo>
                  <a:pt x="1289303" y="307339"/>
                </a:lnTo>
                <a:lnTo>
                  <a:pt x="1284468" y="331249"/>
                </a:lnTo>
                <a:lnTo>
                  <a:pt x="1271285" y="350789"/>
                </a:lnTo>
                <a:lnTo>
                  <a:pt x="1251745" y="363972"/>
                </a:lnTo>
                <a:lnTo>
                  <a:pt x="1227835" y="368808"/>
                </a:lnTo>
                <a:lnTo>
                  <a:pt x="61467" y="368808"/>
                </a:lnTo>
                <a:lnTo>
                  <a:pt x="37542" y="363972"/>
                </a:lnTo>
                <a:lnTo>
                  <a:pt x="18003" y="350789"/>
                </a:lnTo>
                <a:lnTo>
                  <a:pt x="4830" y="331249"/>
                </a:lnTo>
                <a:lnTo>
                  <a:pt x="0" y="307339"/>
                </a:lnTo>
                <a:lnTo>
                  <a:pt x="0" y="61467"/>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2" name="Google Shape;232;p50"/>
          <p:cNvSpPr txBox="1"/>
          <p:nvPr/>
        </p:nvSpPr>
        <p:spPr>
          <a:xfrm>
            <a:off x="1057452" y="2662504"/>
            <a:ext cx="780415" cy="300990"/>
          </a:xfrm>
          <a:prstGeom prst="rect">
            <a:avLst/>
          </a:prstGeom>
          <a:noFill/>
          <a:ln>
            <a:noFill/>
          </a:ln>
        </p:spPr>
        <p:txBody>
          <a:bodyPr anchorCtr="0" anchor="t" bIns="0" lIns="0" spcFirstLastPara="1" rIns="0" wrap="square" tIns="12700">
            <a:spAutoFit/>
          </a:bodyPr>
          <a:lstStyle/>
          <a:p>
            <a:pPr indent="0" lvl="0" marL="0" marR="0" rtl="0" algn="ctr">
              <a:lnSpc>
                <a:spcPct val="100000"/>
              </a:lnSpc>
              <a:spcBef>
                <a:spcPts val="0"/>
              </a:spcBef>
              <a:spcAft>
                <a:spcPts val="0"/>
              </a:spcAft>
              <a:buClr>
                <a:srgbClr val="000000"/>
              </a:buClr>
              <a:buSzPts val="900"/>
              <a:buFont typeface="Arial"/>
              <a:buNone/>
            </a:pPr>
            <a:r>
              <a:rPr b="1" i="0" lang="it-IT" sz="900" u="none" cap="none" strike="noStrike">
                <a:solidFill>
                  <a:srgbClr val="000000"/>
                </a:solidFill>
                <a:latin typeface="Arial"/>
                <a:ea typeface="Arial"/>
                <a:cs typeface="Arial"/>
                <a:sym typeface="Arial"/>
              </a:rPr>
              <a:t>SOLID STATE</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5"/>
              </a:spcBef>
              <a:spcAft>
                <a:spcPts val="0"/>
              </a:spcAft>
              <a:buClr>
                <a:srgbClr val="000000"/>
              </a:buClr>
              <a:buSzPts val="900"/>
              <a:buFont typeface="Arial"/>
              <a:buNone/>
            </a:pPr>
            <a:r>
              <a:rPr b="1" i="0" lang="it-IT" sz="900" u="none" cap="none" strike="noStrike">
                <a:solidFill>
                  <a:srgbClr val="000000"/>
                </a:solidFill>
                <a:latin typeface="Arial"/>
                <a:ea typeface="Arial"/>
                <a:cs typeface="Arial"/>
                <a:sym typeface="Arial"/>
              </a:rPr>
              <a:t>PHYSICS</a:t>
            </a:r>
            <a:endParaRPr b="0" i="0" sz="900" u="none" cap="none" strike="noStrike">
              <a:solidFill>
                <a:srgbClr val="000000"/>
              </a:solidFill>
              <a:latin typeface="Arial"/>
              <a:ea typeface="Arial"/>
              <a:cs typeface="Arial"/>
              <a:sym typeface="Arial"/>
            </a:endParaRPr>
          </a:p>
        </p:txBody>
      </p:sp>
      <p:sp>
        <p:nvSpPr>
          <p:cNvPr id="233" name="Google Shape;233;p50"/>
          <p:cNvSpPr/>
          <p:nvPr/>
        </p:nvSpPr>
        <p:spPr>
          <a:xfrm>
            <a:off x="797051" y="3642359"/>
            <a:ext cx="1295400" cy="490855"/>
          </a:xfrm>
          <a:custGeom>
            <a:rect b="b" l="l" r="r" t="t"/>
            <a:pathLst>
              <a:path extrusionOk="0" h="490854" w="1295400">
                <a:moveTo>
                  <a:pt x="1239012" y="0"/>
                </a:moveTo>
                <a:lnTo>
                  <a:pt x="56426" y="0"/>
                </a:lnTo>
                <a:lnTo>
                  <a:pt x="34461" y="4435"/>
                </a:lnTo>
                <a:lnTo>
                  <a:pt x="16525" y="16525"/>
                </a:lnTo>
                <a:lnTo>
                  <a:pt x="4433" y="34450"/>
                </a:lnTo>
                <a:lnTo>
                  <a:pt x="0" y="56387"/>
                </a:lnTo>
                <a:lnTo>
                  <a:pt x="0" y="434339"/>
                </a:lnTo>
                <a:lnTo>
                  <a:pt x="4433" y="456277"/>
                </a:lnTo>
                <a:lnTo>
                  <a:pt x="16525" y="474202"/>
                </a:lnTo>
                <a:lnTo>
                  <a:pt x="34461" y="486292"/>
                </a:lnTo>
                <a:lnTo>
                  <a:pt x="56426" y="490727"/>
                </a:lnTo>
                <a:lnTo>
                  <a:pt x="1239012" y="490727"/>
                </a:lnTo>
                <a:lnTo>
                  <a:pt x="1260949" y="486292"/>
                </a:lnTo>
                <a:lnTo>
                  <a:pt x="1278874" y="474202"/>
                </a:lnTo>
                <a:lnTo>
                  <a:pt x="1290964" y="456277"/>
                </a:lnTo>
                <a:lnTo>
                  <a:pt x="1295400" y="434339"/>
                </a:lnTo>
                <a:lnTo>
                  <a:pt x="1295400" y="56387"/>
                </a:lnTo>
                <a:lnTo>
                  <a:pt x="1290964" y="34450"/>
                </a:lnTo>
                <a:lnTo>
                  <a:pt x="1278874" y="16525"/>
                </a:lnTo>
                <a:lnTo>
                  <a:pt x="1260949" y="4435"/>
                </a:lnTo>
                <a:lnTo>
                  <a:pt x="1239012" y="0"/>
                </a:lnTo>
                <a:close/>
              </a:path>
            </a:pathLst>
          </a:custGeom>
          <a:solidFill>
            <a:srgbClr val="F7C6A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4" name="Google Shape;234;p50"/>
          <p:cNvSpPr/>
          <p:nvPr/>
        </p:nvSpPr>
        <p:spPr>
          <a:xfrm>
            <a:off x="797051" y="3642359"/>
            <a:ext cx="1295400" cy="490855"/>
          </a:xfrm>
          <a:custGeom>
            <a:rect b="b" l="l" r="r" t="t"/>
            <a:pathLst>
              <a:path extrusionOk="0" h="490854" w="1295400">
                <a:moveTo>
                  <a:pt x="0" y="56387"/>
                </a:moveTo>
                <a:lnTo>
                  <a:pt x="4433" y="34450"/>
                </a:lnTo>
                <a:lnTo>
                  <a:pt x="16525" y="16525"/>
                </a:lnTo>
                <a:lnTo>
                  <a:pt x="34461" y="4435"/>
                </a:lnTo>
                <a:lnTo>
                  <a:pt x="56426" y="0"/>
                </a:lnTo>
                <a:lnTo>
                  <a:pt x="1239012" y="0"/>
                </a:lnTo>
                <a:lnTo>
                  <a:pt x="1260949" y="4435"/>
                </a:lnTo>
                <a:lnTo>
                  <a:pt x="1278874" y="16525"/>
                </a:lnTo>
                <a:lnTo>
                  <a:pt x="1290964" y="34450"/>
                </a:lnTo>
                <a:lnTo>
                  <a:pt x="1295400" y="56387"/>
                </a:lnTo>
                <a:lnTo>
                  <a:pt x="1295400" y="434339"/>
                </a:lnTo>
                <a:lnTo>
                  <a:pt x="1290964" y="456277"/>
                </a:lnTo>
                <a:lnTo>
                  <a:pt x="1278874" y="474202"/>
                </a:lnTo>
                <a:lnTo>
                  <a:pt x="1260949" y="486292"/>
                </a:lnTo>
                <a:lnTo>
                  <a:pt x="1239012" y="490727"/>
                </a:lnTo>
                <a:lnTo>
                  <a:pt x="56426" y="490727"/>
                </a:lnTo>
                <a:lnTo>
                  <a:pt x="34461" y="486292"/>
                </a:lnTo>
                <a:lnTo>
                  <a:pt x="16525" y="474202"/>
                </a:lnTo>
                <a:lnTo>
                  <a:pt x="4433" y="456277"/>
                </a:lnTo>
                <a:lnTo>
                  <a:pt x="0" y="434339"/>
                </a:lnTo>
                <a:lnTo>
                  <a:pt x="0" y="56387"/>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5" name="Google Shape;235;p50"/>
          <p:cNvSpPr txBox="1"/>
          <p:nvPr/>
        </p:nvSpPr>
        <p:spPr>
          <a:xfrm>
            <a:off x="811410" y="3689730"/>
            <a:ext cx="1264920" cy="391795"/>
          </a:xfrm>
          <a:prstGeom prst="rect">
            <a:avLst/>
          </a:prstGeom>
          <a:noFill/>
          <a:ln>
            <a:noFill/>
          </a:ln>
        </p:spPr>
        <p:txBody>
          <a:bodyPr anchorCtr="0" anchor="t" bIns="0" lIns="0" spcFirstLastPara="1" rIns="0" wrap="square" tIns="12700">
            <a:spAutoFit/>
          </a:bodyPr>
          <a:lstStyle/>
          <a:p>
            <a:pPr indent="0" lvl="0" marL="142240" marR="133350" rtl="0" algn="ctr">
              <a:lnSpc>
                <a:spcPct val="100000"/>
              </a:lnSpc>
              <a:spcBef>
                <a:spcPts val="0"/>
              </a:spcBef>
              <a:spcAft>
                <a:spcPts val="0"/>
              </a:spcAft>
              <a:buClr>
                <a:srgbClr val="000000"/>
              </a:buClr>
              <a:buSzPts val="800"/>
              <a:buFont typeface="Arial"/>
              <a:buNone/>
            </a:pPr>
            <a:r>
              <a:rPr b="1" i="0" lang="it-IT" sz="800" u="none" cap="none" strike="noStrike">
                <a:solidFill>
                  <a:srgbClr val="000000"/>
                </a:solidFill>
                <a:latin typeface="Arial"/>
                <a:ea typeface="Arial"/>
                <a:cs typeface="Arial"/>
                <a:sym typeface="Arial"/>
              </a:rPr>
              <a:t>THERMODYNAMICS  AND KINETICS OF  MATERIALS</a:t>
            </a:r>
            <a:endParaRPr b="0" i="0" sz="800" u="none" cap="none" strike="noStrike">
              <a:solidFill>
                <a:srgbClr val="000000"/>
              </a:solidFill>
              <a:latin typeface="Arial"/>
              <a:ea typeface="Arial"/>
              <a:cs typeface="Arial"/>
              <a:sym typeface="Arial"/>
            </a:endParaRPr>
          </a:p>
        </p:txBody>
      </p:sp>
      <p:sp>
        <p:nvSpPr>
          <p:cNvPr id="236" name="Google Shape;236;p50"/>
          <p:cNvSpPr/>
          <p:nvPr/>
        </p:nvSpPr>
        <p:spPr>
          <a:xfrm>
            <a:off x="803148" y="3080004"/>
            <a:ext cx="2824480" cy="481965"/>
          </a:xfrm>
          <a:custGeom>
            <a:rect b="b" l="l" r="r" t="t"/>
            <a:pathLst>
              <a:path extrusionOk="0" h="481964" w="2824479">
                <a:moveTo>
                  <a:pt x="2743707" y="0"/>
                </a:moveTo>
                <a:lnTo>
                  <a:pt x="80264" y="0"/>
                </a:lnTo>
                <a:lnTo>
                  <a:pt x="49023" y="6308"/>
                </a:lnTo>
                <a:lnTo>
                  <a:pt x="23510" y="23510"/>
                </a:lnTo>
                <a:lnTo>
                  <a:pt x="6308" y="49023"/>
                </a:lnTo>
                <a:lnTo>
                  <a:pt x="0" y="80263"/>
                </a:lnTo>
                <a:lnTo>
                  <a:pt x="0" y="401320"/>
                </a:lnTo>
                <a:lnTo>
                  <a:pt x="6308" y="432560"/>
                </a:lnTo>
                <a:lnTo>
                  <a:pt x="23510" y="458073"/>
                </a:lnTo>
                <a:lnTo>
                  <a:pt x="49023" y="475275"/>
                </a:lnTo>
                <a:lnTo>
                  <a:pt x="80264" y="481584"/>
                </a:lnTo>
                <a:lnTo>
                  <a:pt x="2743707" y="481584"/>
                </a:lnTo>
                <a:lnTo>
                  <a:pt x="2774948" y="475275"/>
                </a:lnTo>
                <a:lnTo>
                  <a:pt x="2800461" y="458073"/>
                </a:lnTo>
                <a:lnTo>
                  <a:pt x="2817663" y="432560"/>
                </a:lnTo>
                <a:lnTo>
                  <a:pt x="2823972" y="401320"/>
                </a:lnTo>
                <a:lnTo>
                  <a:pt x="2823972" y="80263"/>
                </a:lnTo>
                <a:lnTo>
                  <a:pt x="2817663" y="49023"/>
                </a:lnTo>
                <a:lnTo>
                  <a:pt x="2800461" y="23510"/>
                </a:lnTo>
                <a:lnTo>
                  <a:pt x="2774948" y="6308"/>
                </a:lnTo>
                <a:lnTo>
                  <a:pt x="2743707" y="0"/>
                </a:lnTo>
                <a:close/>
              </a:path>
            </a:pathLst>
          </a:custGeom>
          <a:solidFill>
            <a:srgbClr val="7934AD">
              <a:alpha val="3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7" name="Google Shape;237;p50"/>
          <p:cNvSpPr/>
          <p:nvPr/>
        </p:nvSpPr>
        <p:spPr>
          <a:xfrm>
            <a:off x="803148" y="3080004"/>
            <a:ext cx="2824480" cy="481965"/>
          </a:xfrm>
          <a:custGeom>
            <a:rect b="b" l="l" r="r" t="t"/>
            <a:pathLst>
              <a:path extrusionOk="0" h="481964" w="2824479">
                <a:moveTo>
                  <a:pt x="0" y="80263"/>
                </a:moveTo>
                <a:lnTo>
                  <a:pt x="6308" y="49023"/>
                </a:lnTo>
                <a:lnTo>
                  <a:pt x="23510" y="23510"/>
                </a:lnTo>
                <a:lnTo>
                  <a:pt x="49023" y="6308"/>
                </a:lnTo>
                <a:lnTo>
                  <a:pt x="80264" y="0"/>
                </a:lnTo>
                <a:lnTo>
                  <a:pt x="2743707" y="0"/>
                </a:lnTo>
                <a:lnTo>
                  <a:pt x="2774948" y="6308"/>
                </a:lnTo>
                <a:lnTo>
                  <a:pt x="2800461" y="23510"/>
                </a:lnTo>
                <a:lnTo>
                  <a:pt x="2817663" y="49023"/>
                </a:lnTo>
                <a:lnTo>
                  <a:pt x="2823972" y="80263"/>
                </a:lnTo>
                <a:lnTo>
                  <a:pt x="2823972" y="401320"/>
                </a:lnTo>
                <a:lnTo>
                  <a:pt x="2817663" y="432560"/>
                </a:lnTo>
                <a:lnTo>
                  <a:pt x="2800461" y="458073"/>
                </a:lnTo>
                <a:lnTo>
                  <a:pt x="2774948" y="475275"/>
                </a:lnTo>
                <a:lnTo>
                  <a:pt x="2743707" y="481584"/>
                </a:lnTo>
                <a:lnTo>
                  <a:pt x="80264" y="481584"/>
                </a:lnTo>
                <a:lnTo>
                  <a:pt x="49023" y="475275"/>
                </a:lnTo>
                <a:lnTo>
                  <a:pt x="23510" y="458073"/>
                </a:lnTo>
                <a:lnTo>
                  <a:pt x="6308" y="432560"/>
                </a:lnTo>
                <a:lnTo>
                  <a:pt x="0" y="401320"/>
                </a:lnTo>
                <a:lnTo>
                  <a:pt x="0" y="80263"/>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8" name="Google Shape;238;p50"/>
          <p:cNvSpPr txBox="1"/>
          <p:nvPr/>
        </p:nvSpPr>
        <p:spPr>
          <a:xfrm>
            <a:off x="1238808" y="3168522"/>
            <a:ext cx="1953895" cy="299720"/>
          </a:xfrm>
          <a:prstGeom prst="rect">
            <a:avLst/>
          </a:prstGeom>
          <a:noFill/>
          <a:ln>
            <a:noFill/>
          </a:ln>
        </p:spPr>
        <p:txBody>
          <a:bodyPr anchorCtr="0" anchor="t" bIns="0" lIns="0" spcFirstLastPara="1" rIns="0" wrap="square" tIns="12700">
            <a:spAutoFit/>
          </a:bodyPr>
          <a:lstStyle/>
          <a:p>
            <a:pPr indent="-573405" lvl="0" marL="585470" marR="5080" rtl="0" algn="l">
              <a:lnSpc>
                <a:spcPct val="100000"/>
              </a:lnSpc>
              <a:spcBef>
                <a:spcPts val="0"/>
              </a:spcBef>
              <a:spcAft>
                <a:spcPts val="0"/>
              </a:spcAft>
              <a:buClr>
                <a:srgbClr val="000000"/>
              </a:buClr>
              <a:buSzPts val="900"/>
              <a:buFont typeface="Arial"/>
              <a:buNone/>
            </a:pPr>
            <a:r>
              <a:rPr b="1" i="0" lang="it-IT" sz="900" u="none" cap="none" strike="noStrike">
                <a:solidFill>
                  <a:srgbClr val="000000"/>
                </a:solidFill>
                <a:latin typeface="Arial"/>
                <a:ea typeface="Arial"/>
                <a:cs typeface="Arial"/>
                <a:sym typeface="Arial"/>
              </a:rPr>
              <a:t>MATERIALS SPECTROSCOPY AND  MICROSCOPY</a:t>
            </a:r>
            <a:endParaRPr b="0" i="0" sz="900" u="none" cap="none" strike="noStrike">
              <a:solidFill>
                <a:srgbClr val="000000"/>
              </a:solidFill>
              <a:latin typeface="Arial"/>
              <a:ea typeface="Arial"/>
              <a:cs typeface="Arial"/>
              <a:sym typeface="Arial"/>
            </a:endParaRPr>
          </a:p>
        </p:txBody>
      </p:sp>
      <p:sp>
        <p:nvSpPr>
          <p:cNvPr id="239" name="Google Shape;239;p50"/>
          <p:cNvSpPr/>
          <p:nvPr/>
        </p:nvSpPr>
        <p:spPr>
          <a:xfrm>
            <a:off x="792480" y="4664964"/>
            <a:ext cx="1300480" cy="539750"/>
          </a:xfrm>
          <a:custGeom>
            <a:rect b="b" l="l" r="r" t="t"/>
            <a:pathLst>
              <a:path extrusionOk="0" h="539750" w="1300480">
                <a:moveTo>
                  <a:pt x="1210056" y="0"/>
                </a:moveTo>
                <a:lnTo>
                  <a:pt x="89916" y="0"/>
                </a:lnTo>
                <a:lnTo>
                  <a:pt x="54917" y="7066"/>
                </a:lnTo>
                <a:lnTo>
                  <a:pt x="26336" y="26336"/>
                </a:lnTo>
                <a:lnTo>
                  <a:pt x="7066" y="54917"/>
                </a:lnTo>
                <a:lnTo>
                  <a:pt x="0" y="89916"/>
                </a:lnTo>
                <a:lnTo>
                  <a:pt x="0" y="449580"/>
                </a:lnTo>
                <a:lnTo>
                  <a:pt x="7066" y="484578"/>
                </a:lnTo>
                <a:lnTo>
                  <a:pt x="26336" y="513159"/>
                </a:lnTo>
                <a:lnTo>
                  <a:pt x="54917" y="532429"/>
                </a:lnTo>
                <a:lnTo>
                  <a:pt x="89916" y="539496"/>
                </a:lnTo>
                <a:lnTo>
                  <a:pt x="1210056" y="539496"/>
                </a:lnTo>
                <a:lnTo>
                  <a:pt x="1245054" y="532429"/>
                </a:lnTo>
                <a:lnTo>
                  <a:pt x="1273635" y="513159"/>
                </a:lnTo>
                <a:lnTo>
                  <a:pt x="1292905" y="484578"/>
                </a:lnTo>
                <a:lnTo>
                  <a:pt x="1299971" y="449580"/>
                </a:lnTo>
                <a:lnTo>
                  <a:pt x="1299971" y="89916"/>
                </a:lnTo>
                <a:lnTo>
                  <a:pt x="1292905" y="54917"/>
                </a:lnTo>
                <a:lnTo>
                  <a:pt x="1273635" y="26336"/>
                </a:lnTo>
                <a:lnTo>
                  <a:pt x="1245054" y="7066"/>
                </a:lnTo>
                <a:lnTo>
                  <a:pt x="1210056" y="0"/>
                </a:lnTo>
                <a:close/>
              </a:path>
            </a:pathLst>
          </a:custGeom>
          <a:solidFill>
            <a:srgbClr val="B4C6E7"/>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0" name="Google Shape;240;p50"/>
          <p:cNvSpPr/>
          <p:nvPr/>
        </p:nvSpPr>
        <p:spPr>
          <a:xfrm>
            <a:off x="792480" y="4664964"/>
            <a:ext cx="1300480" cy="539750"/>
          </a:xfrm>
          <a:custGeom>
            <a:rect b="b" l="l" r="r" t="t"/>
            <a:pathLst>
              <a:path extrusionOk="0" h="539750" w="1300480">
                <a:moveTo>
                  <a:pt x="0" y="89916"/>
                </a:moveTo>
                <a:lnTo>
                  <a:pt x="7066" y="54917"/>
                </a:lnTo>
                <a:lnTo>
                  <a:pt x="26336" y="26336"/>
                </a:lnTo>
                <a:lnTo>
                  <a:pt x="54917" y="7066"/>
                </a:lnTo>
                <a:lnTo>
                  <a:pt x="89916" y="0"/>
                </a:lnTo>
                <a:lnTo>
                  <a:pt x="1210056" y="0"/>
                </a:lnTo>
                <a:lnTo>
                  <a:pt x="1245054" y="7066"/>
                </a:lnTo>
                <a:lnTo>
                  <a:pt x="1273635" y="26336"/>
                </a:lnTo>
                <a:lnTo>
                  <a:pt x="1292905" y="54917"/>
                </a:lnTo>
                <a:lnTo>
                  <a:pt x="1299971" y="89916"/>
                </a:lnTo>
                <a:lnTo>
                  <a:pt x="1299971" y="449580"/>
                </a:lnTo>
                <a:lnTo>
                  <a:pt x="1292905" y="484578"/>
                </a:lnTo>
                <a:lnTo>
                  <a:pt x="1273635" y="513159"/>
                </a:lnTo>
                <a:lnTo>
                  <a:pt x="1245054" y="532429"/>
                </a:lnTo>
                <a:lnTo>
                  <a:pt x="1210056" y="539496"/>
                </a:lnTo>
                <a:lnTo>
                  <a:pt x="89916" y="539496"/>
                </a:lnTo>
                <a:lnTo>
                  <a:pt x="54917" y="532429"/>
                </a:lnTo>
                <a:lnTo>
                  <a:pt x="26336" y="513159"/>
                </a:lnTo>
                <a:lnTo>
                  <a:pt x="7066" y="484578"/>
                </a:lnTo>
                <a:lnTo>
                  <a:pt x="0" y="449580"/>
                </a:lnTo>
                <a:lnTo>
                  <a:pt x="0" y="89916"/>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1" name="Google Shape;241;p50"/>
          <p:cNvSpPr txBox="1"/>
          <p:nvPr/>
        </p:nvSpPr>
        <p:spPr>
          <a:xfrm>
            <a:off x="1000760" y="4737353"/>
            <a:ext cx="884555" cy="392430"/>
          </a:xfrm>
          <a:prstGeom prst="rect">
            <a:avLst/>
          </a:prstGeom>
          <a:noFill/>
          <a:ln>
            <a:noFill/>
          </a:ln>
        </p:spPr>
        <p:txBody>
          <a:bodyPr anchorCtr="0" anchor="t" bIns="0" lIns="0" spcFirstLastPara="1" rIns="0" wrap="square" tIns="12700">
            <a:spAutoFit/>
          </a:bodyPr>
          <a:lstStyle/>
          <a:p>
            <a:pPr indent="0" lvl="0" marL="12700" marR="5080" rtl="0" algn="ctr">
              <a:lnSpc>
                <a:spcPct val="100000"/>
              </a:lnSpc>
              <a:spcBef>
                <a:spcPts val="0"/>
              </a:spcBef>
              <a:spcAft>
                <a:spcPts val="0"/>
              </a:spcAft>
              <a:buClr>
                <a:srgbClr val="000000"/>
              </a:buClr>
              <a:buSzPts val="800"/>
              <a:buFont typeface="Arial"/>
              <a:buNone/>
            </a:pPr>
            <a:r>
              <a:rPr b="1" i="0" lang="it-IT" sz="800" u="none" cap="none" strike="noStrike">
                <a:solidFill>
                  <a:srgbClr val="000000"/>
                </a:solidFill>
                <a:latin typeface="Arial"/>
                <a:ea typeface="Arial"/>
                <a:cs typeface="Arial"/>
                <a:sym typeface="Arial"/>
              </a:rPr>
              <a:t>MATH. METHODS  FOR MATER.  SCIENCE</a:t>
            </a:r>
            <a:endParaRPr b="0" i="0" sz="800" u="none" cap="none" strike="noStrike">
              <a:solidFill>
                <a:srgbClr val="000000"/>
              </a:solidFill>
              <a:latin typeface="Arial"/>
              <a:ea typeface="Arial"/>
              <a:cs typeface="Arial"/>
              <a:sym typeface="Arial"/>
            </a:endParaRPr>
          </a:p>
        </p:txBody>
      </p:sp>
      <p:sp>
        <p:nvSpPr>
          <p:cNvPr id="242" name="Google Shape;242;p50"/>
          <p:cNvSpPr/>
          <p:nvPr/>
        </p:nvSpPr>
        <p:spPr>
          <a:xfrm>
            <a:off x="792480" y="4212335"/>
            <a:ext cx="2834640" cy="373380"/>
          </a:xfrm>
          <a:custGeom>
            <a:rect b="b" l="l" r="r" t="t"/>
            <a:pathLst>
              <a:path extrusionOk="0" h="373379" w="2834640">
                <a:moveTo>
                  <a:pt x="2772410" y="0"/>
                </a:moveTo>
                <a:lnTo>
                  <a:pt x="62229" y="0"/>
                </a:lnTo>
                <a:lnTo>
                  <a:pt x="38008" y="4883"/>
                </a:lnTo>
                <a:lnTo>
                  <a:pt x="18227" y="18208"/>
                </a:lnTo>
                <a:lnTo>
                  <a:pt x="4890" y="37986"/>
                </a:lnTo>
                <a:lnTo>
                  <a:pt x="0" y="62230"/>
                </a:lnTo>
                <a:lnTo>
                  <a:pt x="0" y="311150"/>
                </a:lnTo>
                <a:lnTo>
                  <a:pt x="4890" y="335393"/>
                </a:lnTo>
                <a:lnTo>
                  <a:pt x="18227" y="355171"/>
                </a:lnTo>
                <a:lnTo>
                  <a:pt x="38008" y="368496"/>
                </a:lnTo>
                <a:lnTo>
                  <a:pt x="62229" y="373380"/>
                </a:lnTo>
                <a:lnTo>
                  <a:pt x="2772410" y="373380"/>
                </a:lnTo>
                <a:lnTo>
                  <a:pt x="2796653" y="368496"/>
                </a:lnTo>
                <a:lnTo>
                  <a:pt x="2816431" y="355171"/>
                </a:lnTo>
                <a:lnTo>
                  <a:pt x="2829756" y="335393"/>
                </a:lnTo>
                <a:lnTo>
                  <a:pt x="2834640" y="311150"/>
                </a:lnTo>
                <a:lnTo>
                  <a:pt x="2834640" y="62230"/>
                </a:lnTo>
                <a:lnTo>
                  <a:pt x="2829756" y="37986"/>
                </a:lnTo>
                <a:lnTo>
                  <a:pt x="2816431" y="18208"/>
                </a:lnTo>
                <a:lnTo>
                  <a:pt x="2796653" y="4883"/>
                </a:lnTo>
                <a:lnTo>
                  <a:pt x="2772410" y="0"/>
                </a:lnTo>
                <a:close/>
              </a:path>
            </a:pathLst>
          </a:custGeom>
          <a:solidFill>
            <a:srgbClr val="F7C6A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3" name="Google Shape;243;p50"/>
          <p:cNvSpPr/>
          <p:nvPr/>
        </p:nvSpPr>
        <p:spPr>
          <a:xfrm>
            <a:off x="792480" y="4212335"/>
            <a:ext cx="2834640" cy="373380"/>
          </a:xfrm>
          <a:custGeom>
            <a:rect b="b" l="l" r="r" t="t"/>
            <a:pathLst>
              <a:path extrusionOk="0" h="373379" w="2834640">
                <a:moveTo>
                  <a:pt x="0" y="62230"/>
                </a:moveTo>
                <a:lnTo>
                  <a:pt x="4890" y="37986"/>
                </a:lnTo>
                <a:lnTo>
                  <a:pt x="18227" y="18208"/>
                </a:lnTo>
                <a:lnTo>
                  <a:pt x="38008" y="4883"/>
                </a:lnTo>
                <a:lnTo>
                  <a:pt x="62229" y="0"/>
                </a:lnTo>
                <a:lnTo>
                  <a:pt x="2772410" y="0"/>
                </a:lnTo>
                <a:lnTo>
                  <a:pt x="2796653" y="4883"/>
                </a:lnTo>
                <a:lnTo>
                  <a:pt x="2816431" y="18208"/>
                </a:lnTo>
                <a:lnTo>
                  <a:pt x="2829756" y="37986"/>
                </a:lnTo>
                <a:lnTo>
                  <a:pt x="2834640" y="62230"/>
                </a:lnTo>
                <a:lnTo>
                  <a:pt x="2834640" y="311150"/>
                </a:lnTo>
                <a:lnTo>
                  <a:pt x="2829756" y="335393"/>
                </a:lnTo>
                <a:lnTo>
                  <a:pt x="2816431" y="355171"/>
                </a:lnTo>
                <a:lnTo>
                  <a:pt x="2796653" y="368496"/>
                </a:lnTo>
                <a:lnTo>
                  <a:pt x="2772410" y="373380"/>
                </a:lnTo>
                <a:lnTo>
                  <a:pt x="62229" y="373380"/>
                </a:lnTo>
                <a:lnTo>
                  <a:pt x="38008" y="368496"/>
                </a:lnTo>
                <a:lnTo>
                  <a:pt x="18227" y="355171"/>
                </a:lnTo>
                <a:lnTo>
                  <a:pt x="4890" y="335393"/>
                </a:lnTo>
                <a:lnTo>
                  <a:pt x="0" y="311150"/>
                </a:lnTo>
                <a:lnTo>
                  <a:pt x="0" y="62230"/>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4" name="Google Shape;244;p50"/>
          <p:cNvSpPr txBox="1"/>
          <p:nvPr/>
        </p:nvSpPr>
        <p:spPr>
          <a:xfrm>
            <a:off x="1005941" y="4315714"/>
            <a:ext cx="2407920"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900"/>
              <a:buFont typeface="Arial"/>
              <a:buNone/>
            </a:pPr>
            <a:r>
              <a:rPr b="1" i="0" lang="it-IT" sz="900" u="none" cap="none" strike="noStrike">
                <a:solidFill>
                  <a:srgbClr val="000000"/>
                </a:solidFill>
                <a:latin typeface="Arial"/>
                <a:ea typeface="Arial"/>
                <a:cs typeface="Arial"/>
                <a:sym typeface="Arial"/>
              </a:rPr>
              <a:t>STRATEGIES FOR MATERIALS SYNTHESIS</a:t>
            </a:r>
            <a:endParaRPr b="0" i="0" sz="900" u="none" cap="none" strike="noStrike">
              <a:solidFill>
                <a:srgbClr val="000000"/>
              </a:solidFill>
              <a:latin typeface="Arial"/>
              <a:ea typeface="Arial"/>
              <a:cs typeface="Arial"/>
              <a:sym typeface="Arial"/>
            </a:endParaRPr>
          </a:p>
        </p:txBody>
      </p:sp>
      <p:sp>
        <p:nvSpPr>
          <p:cNvPr id="245" name="Google Shape;245;p50"/>
          <p:cNvSpPr/>
          <p:nvPr/>
        </p:nvSpPr>
        <p:spPr>
          <a:xfrm>
            <a:off x="4757928" y="1638300"/>
            <a:ext cx="2696210" cy="326390"/>
          </a:xfrm>
          <a:custGeom>
            <a:rect b="b" l="l" r="r" t="t"/>
            <a:pathLst>
              <a:path extrusionOk="0" h="326389" w="2696209">
                <a:moveTo>
                  <a:pt x="2641600" y="0"/>
                </a:moveTo>
                <a:lnTo>
                  <a:pt x="54356" y="0"/>
                </a:lnTo>
                <a:lnTo>
                  <a:pt x="33218" y="4278"/>
                </a:lnTo>
                <a:lnTo>
                  <a:pt x="15938" y="15938"/>
                </a:lnTo>
                <a:lnTo>
                  <a:pt x="4278" y="33218"/>
                </a:lnTo>
                <a:lnTo>
                  <a:pt x="0" y="54355"/>
                </a:lnTo>
                <a:lnTo>
                  <a:pt x="0" y="271779"/>
                </a:lnTo>
                <a:lnTo>
                  <a:pt x="4278" y="292917"/>
                </a:lnTo>
                <a:lnTo>
                  <a:pt x="15938" y="310197"/>
                </a:lnTo>
                <a:lnTo>
                  <a:pt x="33218" y="321857"/>
                </a:lnTo>
                <a:lnTo>
                  <a:pt x="54356" y="326136"/>
                </a:lnTo>
                <a:lnTo>
                  <a:pt x="2641600" y="326136"/>
                </a:lnTo>
                <a:lnTo>
                  <a:pt x="2662737" y="321857"/>
                </a:lnTo>
                <a:lnTo>
                  <a:pt x="2680017" y="310197"/>
                </a:lnTo>
                <a:lnTo>
                  <a:pt x="2691677" y="292917"/>
                </a:lnTo>
                <a:lnTo>
                  <a:pt x="2695955" y="271779"/>
                </a:lnTo>
                <a:lnTo>
                  <a:pt x="2695955" y="54355"/>
                </a:lnTo>
                <a:lnTo>
                  <a:pt x="2691677" y="33218"/>
                </a:lnTo>
                <a:lnTo>
                  <a:pt x="2680017" y="15938"/>
                </a:lnTo>
                <a:lnTo>
                  <a:pt x="2662737" y="4278"/>
                </a:lnTo>
                <a:lnTo>
                  <a:pt x="2641600"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6" name="Google Shape;246;p50"/>
          <p:cNvSpPr/>
          <p:nvPr/>
        </p:nvSpPr>
        <p:spPr>
          <a:xfrm>
            <a:off x="4768596" y="2043683"/>
            <a:ext cx="2685415" cy="299085"/>
          </a:xfrm>
          <a:custGeom>
            <a:rect b="b" l="l" r="r" t="t"/>
            <a:pathLst>
              <a:path extrusionOk="0" h="299085" w="2685415">
                <a:moveTo>
                  <a:pt x="2635504" y="0"/>
                </a:moveTo>
                <a:lnTo>
                  <a:pt x="49783" y="0"/>
                </a:lnTo>
                <a:lnTo>
                  <a:pt x="30432" y="3921"/>
                </a:lnTo>
                <a:lnTo>
                  <a:pt x="14604" y="14604"/>
                </a:lnTo>
                <a:lnTo>
                  <a:pt x="3921" y="30432"/>
                </a:lnTo>
                <a:lnTo>
                  <a:pt x="0" y="49783"/>
                </a:lnTo>
                <a:lnTo>
                  <a:pt x="0" y="248919"/>
                </a:lnTo>
                <a:lnTo>
                  <a:pt x="3921" y="268271"/>
                </a:lnTo>
                <a:lnTo>
                  <a:pt x="14604" y="284099"/>
                </a:lnTo>
                <a:lnTo>
                  <a:pt x="30432" y="294782"/>
                </a:lnTo>
                <a:lnTo>
                  <a:pt x="49783" y="298703"/>
                </a:lnTo>
                <a:lnTo>
                  <a:pt x="2635504" y="298703"/>
                </a:lnTo>
                <a:lnTo>
                  <a:pt x="2654855" y="294782"/>
                </a:lnTo>
                <a:lnTo>
                  <a:pt x="2670682" y="284099"/>
                </a:lnTo>
                <a:lnTo>
                  <a:pt x="2681366" y="268271"/>
                </a:lnTo>
                <a:lnTo>
                  <a:pt x="2685287" y="248919"/>
                </a:lnTo>
                <a:lnTo>
                  <a:pt x="2685287" y="49783"/>
                </a:lnTo>
                <a:lnTo>
                  <a:pt x="2681366" y="30432"/>
                </a:lnTo>
                <a:lnTo>
                  <a:pt x="2670682" y="14604"/>
                </a:lnTo>
                <a:lnTo>
                  <a:pt x="2654855" y="3921"/>
                </a:lnTo>
                <a:lnTo>
                  <a:pt x="2635504"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7" name="Google Shape;247;p50"/>
          <p:cNvSpPr txBox="1"/>
          <p:nvPr/>
        </p:nvSpPr>
        <p:spPr>
          <a:xfrm>
            <a:off x="4761166" y="1633219"/>
            <a:ext cx="2689860" cy="327025"/>
          </a:xfrm>
          <a:prstGeom prst="rect">
            <a:avLst/>
          </a:prstGeom>
          <a:noFill/>
          <a:ln>
            <a:noFill/>
          </a:ln>
        </p:spPr>
        <p:txBody>
          <a:bodyPr anchorCtr="0" anchor="t" bIns="0" lIns="0" spcFirstLastPara="1" rIns="0" wrap="square" tIns="12050">
            <a:spAutoFit/>
          </a:bodyPr>
          <a:lstStyle/>
          <a:p>
            <a:pPr indent="0" lvl="0" marL="0" marR="0" rtl="0" algn="ctr">
              <a:lnSpc>
                <a:spcPct val="119000"/>
              </a:lnSpc>
              <a:spcBef>
                <a:spcPts val="0"/>
              </a:spcBef>
              <a:spcAft>
                <a:spcPts val="0"/>
              </a:spcAft>
              <a:buClr>
                <a:srgbClr val="000000"/>
              </a:buClr>
              <a:buSzPts val="1000"/>
              <a:buFont typeface="Arial"/>
              <a:buNone/>
            </a:pPr>
            <a:r>
              <a:rPr b="0" i="0" lang="it-IT" sz="1000" u="none" cap="none" strike="noStrike">
                <a:solidFill>
                  <a:srgbClr val="000000"/>
                </a:solidFill>
                <a:latin typeface="Arial"/>
                <a:ea typeface="Arial"/>
                <a:cs typeface="Arial"/>
                <a:sym typeface="Arial"/>
              </a:rPr>
              <a:t>2 Elective compulsory courses (12 CFU)</a:t>
            </a:r>
            <a:endParaRPr b="0" i="0" sz="1000" u="none" cap="none" strike="noStrike">
              <a:solidFill>
                <a:srgbClr val="000000"/>
              </a:solidFill>
              <a:latin typeface="Arial"/>
              <a:ea typeface="Arial"/>
              <a:cs typeface="Arial"/>
              <a:sym typeface="Arial"/>
            </a:endParaRPr>
          </a:p>
          <a:p>
            <a:pPr indent="0" lvl="0" marL="0" marR="0" rtl="0" algn="ctr">
              <a:lnSpc>
                <a:spcPct val="119000"/>
              </a:lnSpc>
              <a:spcBef>
                <a:spcPts val="0"/>
              </a:spcBef>
              <a:spcAft>
                <a:spcPts val="0"/>
              </a:spcAft>
              <a:buClr>
                <a:srgbClr val="000000"/>
              </a:buClr>
              <a:buSzPts val="1000"/>
              <a:buFont typeface="Arial"/>
              <a:buNone/>
            </a:pPr>
            <a:r>
              <a:rPr b="1" i="1" lang="it-IT" sz="1000" u="sng" cap="none" strike="noStrike">
                <a:solidFill>
                  <a:srgbClr val="000000"/>
                </a:solidFill>
                <a:latin typeface="Arial"/>
                <a:ea typeface="Arial"/>
                <a:cs typeface="Arial"/>
                <a:sym typeface="Arial"/>
              </a:rPr>
              <a:t> 	MATERIALS </a:t>
            </a:r>
            <a:r>
              <a:rPr b="0" i="1" lang="it-IT" sz="1000" u="sng" cap="none" strike="noStrike">
                <a:solidFill>
                  <a:srgbClr val="000000"/>
                </a:solidFill>
                <a:latin typeface="Arial"/>
                <a:ea typeface="Arial"/>
                <a:cs typeface="Arial"/>
                <a:sym typeface="Arial"/>
              </a:rPr>
              <a:t>area	</a:t>
            </a:r>
            <a:endParaRPr b="0" i="0" sz="1000" u="none" cap="none" strike="noStrike">
              <a:solidFill>
                <a:srgbClr val="000000"/>
              </a:solidFill>
              <a:latin typeface="Arial"/>
              <a:ea typeface="Arial"/>
              <a:cs typeface="Arial"/>
              <a:sym typeface="Arial"/>
            </a:endParaRPr>
          </a:p>
        </p:txBody>
      </p:sp>
      <p:sp>
        <p:nvSpPr>
          <p:cNvPr id="248" name="Google Shape;248;p50"/>
          <p:cNvSpPr/>
          <p:nvPr/>
        </p:nvSpPr>
        <p:spPr>
          <a:xfrm>
            <a:off x="4757928" y="2421635"/>
            <a:ext cx="2696210" cy="326390"/>
          </a:xfrm>
          <a:custGeom>
            <a:rect b="b" l="l" r="r" t="t"/>
            <a:pathLst>
              <a:path extrusionOk="0" h="326389" w="2696209">
                <a:moveTo>
                  <a:pt x="2641600" y="0"/>
                </a:moveTo>
                <a:lnTo>
                  <a:pt x="54356" y="0"/>
                </a:lnTo>
                <a:lnTo>
                  <a:pt x="33218" y="4278"/>
                </a:lnTo>
                <a:lnTo>
                  <a:pt x="15938" y="15938"/>
                </a:lnTo>
                <a:lnTo>
                  <a:pt x="4278" y="33218"/>
                </a:lnTo>
                <a:lnTo>
                  <a:pt x="0" y="54355"/>
                </a:lnTo>
                <a:lnTo>
                  <a:pt x="0" y="271779"/>
                </a:lnTo>
                <a:lnTo>
                  <a:pt x="4278" y="292917"/>
                </a:lnTo>
                <a:lnTo>
                  <a:pt x="15938" y="310197"/>
                </a:lnTo>
                <a:lnTo>
                  <a:pt x="33218" y="321857"/>
                </a:lnTo>
                <a:lnTo>
                  <a:pt x="54356" y="326136"/>
                </a:lnTo>
                <a:lnTo>
                  <a:pt x="2641600" y="326136"/>
                </a:lnTo>
                <a:lnTo>
                  <a:pt x="2662737" y="321857"/>
                </a:lnTo>
                <a:lnTo>
                  <a:pt x="2680017" y="310197"/>
                </a:lnTo>
                <a:lnTo>
                  <a:pt x="2691677" y="292917"/>
                </a:lnTo>
                <a:lnTo>
                  <a:pt x="2695955" y="271779"/>
                </a:lnTo>
                <a:lnTo>
                  <a:pt x="2695955" y="54355"/>
                </a:lnTo>
                <a:lnTo>
                  <a:pt x="2691677" y="33218"/>
                </a:lnTo>
                <a:lnTo>
                  <a:pt x="2680017" y="15938"/>
                </a:lnTo>
                <a:lnTo>
                  <a:pt x="2662737" y="4278"/>
                </a:lnTo>
                <a:lnTo>
                  <a:pt x="2641600"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9" name="Google Shape;249;p50"/>
          <p:cNvSpPr txBox="1"/>
          <p:nvPr/>
        </p:nvSpPr>
        <p:spPr>
          <a:xfrm>
            <a:off x="4770501" y="2025142"/>
            <a:ext cx="2681605" cy="330200"/>
          </a:xfrm>
          <a:prstGeom prst="rect">
            <a:avLst/>
          </a:prstGeom>
          <a:noFill/>
          <a:ln>
            <a:noFill/>
          </a:ln>
        </p:spPr>
        <p:txBody>
          <a:bodyPr anchorCtr="0" anchor="t" bIns="0" lIns="0" spcFirstLastPara="1" rIns="0" wrap="square" tIns="12050">
            <a:spAutoFit/>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solidFill>
                  <a:srgbClr val="000000"/>
                </a:solidFill>
                <a:latin typeface="Arial"/>
                <a:ea typeface="Arial"/>
                <a:cs typeface="Arial"/>
                <a:sym typeface="Arial"/>
              </a:rPr>
              <a:t>1 Elective compulsory course (6 CFU)</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1" lang="it-IT" sz="1000" u="sng" cap="none" strike="noStrike">
                <a:solidFill>
                  <a:srgbClr val="000000"/>
                </a:solidFill>
                <a:latin typeface="Arial"/>
                <a:ea typeface="Arial"/>
                <a:cs typeface="Arial"/>
                <a:sym typeface="Arial"/>
              </a:rPr>
              <a:t> 	APPLICATIONS </a:t>
            </a:r>
            <a:r>
              <a:rPr b="0" i="0" lang="it-IT" sz="1000" u="sng" cap="none" strike="noStrike">
                <a:solidFill>
                  <a:srgbClr val="000000"/>
                </a:solidFill>
                <a:latin typeface="Arial"/>
                <a:ea typeface="Arial"/>
                <a:cs typeface="Arial"/>
                <a:sym typeface="Arial"/>
              </a:rPr>
              <a:t>area	</a:t>
            </a:r>
            <a:endParaRPr b="0" i="0" sz="1000" u="none" cap="none" strike="noStrike">
              <a:solidFill>
                <a:srgbClr val="000000"/>
              </a:solidFill>
              <a:latin typeface="Arial"/>
              <a:ea typeface="Arial"/>
              <a:cs typeface="Arial"/>
              <a:sym typeface="Arial"/>
            </a:endParaRPr>
          </a:p>
        </p:txBody>
      </p:sp>
      <p:sp>
        <p:nvSpPr>
          <p:cNvPr id="250" name="Google Shape;250;p50"/>
          <p:cNvSpPr/>
          <p:nvPr/>
        </p:nvSpPr>
        <p:spPr>
          <a:xfrm>
            <a:off x="4764023" y="2827020"/>
            <a:ext cx="2694940" cy="326390"/>
          </a:xfrm>
          <a:custGeom>
            <a:rect b="b" l="l" r="r" t="t"/>
            <a:pathLst>
              <a:path extrusionOk="0" h="326389" w="2694940">
                <a:moveTo>
                  <a:pt x="2640076" y="0"/>
                </a:moveTo>
                <a:lnTo>
                  <a:pt x="54355" y="0"/>
                </a:lnTo>
                <a:lnTo>
                  <a:pt x="33218" y="4278"/>
                </a:lnTo>
                <a:lnTo>
                  <a:pt x="15938" y="15938"/>
                </a:lnTo>
                <a:lnTo>
                  <a:pt x="4278" y="33218"/>
                </a:lnTo>
                <a:lnTo>
                  <a:pt x="0" y="54355"/>
                </a:lnTo>
                <a:lnTo>
                  <a:pt x="0" y="271779"/>
                </a:lnTo>
                <a:lnTo>
                  <a:pt x="4278" y="292917"/>
                </a:lnTo>
                <a:lnTo>
                  <a:pt x="15938" y="310197"/>
                </a:lnTo>
                <a:lnTo>
                  <a:pt x="33218" y="321857"/>
                </a:lnTo>
                <a:lnTo>
                  <a:pt x="54355" y="326135"/>
                </a:lnTo>
                <a:lnTo>
                  <a:pt x="2640076" y="326135"/>
                </a:lnTo>
                <a:lnTo>
                  <a:pt x="2661213" y="321857"/>
                </a:lnTo>
                <a:lnTo>
                  <a:pt x="2678493" y="310197"/>
                </a:lnTo>
                <a:lnTo>
                  <a:pt x="2690153" y="292917"/>
                </a:lnTo>
                <a:lnTo>
                  <a:pt x="2694431" y="271779"/>
                </a:lnTo>
                <a:lnTo>
                  <a:pt x="2694431" y="54355"/>
                </a:lnTo>
                <a:lnTo>
                  <a:pt x="2690153" y="33218"/>
                </a:lnTo>
                <a:lnTo>
                  <a:pt x="2678493" y="15938"/>
                </a:lnTo>
                <a:lnTo>
                  <a:pt x="2661213" y="4278"/>
                </a:lnTo>
                <a:lnTo>
                  <a:pt x="2640076"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1" name="Google Shape;251;p50"/>
          <p:cNvSpPr txBox="1"/>
          <p:nvPr/>
        </p:nvSpPr>
        <p:spPr>
          <a:xfrm>
            <a:off x="4761166" y="2416505"/>
            <a:ext cx="2689860" cy="330835"/>
          </a:xfrm>
          <a:prstGeom prst="rect">
            <a:avLst/>
          </a:prstGeom>
          <a:noFill/>
          <a:ln>
            <a:noFill/>
          </a:ln>
        </p:spPr>
        <p:txBody>
          <a:bodyPr anchorCtr="0" anchor="t" bIns="0" lIns="0" spcFirstLastPara="1" rIns="0" wrap="square" tIns="12050">
            <a:spAutoFit/>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solidFill>
                  <a:srgbClr val="000000"/>
                </a:solidFill>
                <a:latin typeface="Arial"/>
                <a:ea typeface="Arial"/>
                <a:cs typeface="Arial"/>
                <a:sym typeface="Arial"/>
              </a:rPr>
              <a:t>1 Elective compulsory course (6 CFU)</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5"/>
              </a:spcBef>
              <a:spcAft>
                <a:spcPts val="0"/>
              </a:spcAft>
              <a:buClr>
                <a:srgbClr val="000000"/>
              </a:buClr>
              <a:buSzPts val="1000"/>
              <a:buFont typeface="Arial"/>
              <a:buNone/>
            </a:pPr>
            <a:r>
              <a:rPr b="1" i="1" lang="it-IT" sz="1000" u="sng" cap="none" strike="noStrike">
                <a:solidFill>
                  <a:srgbClr val="000000"/>
                </a:solidFill>
                <a:latin typeface="Arial"/>
                <a:ea typeface="Arial"/>
                <a:cs typeface="Arial"/>
                <a:sym typeface="Arial"/>
              </a:rPr>
              <a:t> 	MATERIALS ENGINEERING </a:t>
            </a:r>
            <a:r>
              <a:rPr b="0" i="0" lang="it-IT" sz="1000" u="sng" cap="none" strike="noStrike">
                <a:solidFill>
                  <a:srgbClr val="000000"/>
                </a:solidFill>
                <a:latin typeface="Arial"/>
                <a:ea typeface="Arial"/>
                <a:cs typeface="Arial"/>
                <a:sym typeface="Arial"/>
              </a:rPr>
              <a:t>area	</a:t>
            </a:r>
            <a:endParaRPr b="0" i="0" sz="1000" u="none" cap="none" strike="noStrike">
              <a:solidFill>
                <a:srgbClr val="000000"/>
              </a:solidFill>
              <a:latin typeface="Arial"/>
              <a:ea typeface="Arial"/>
              <a:cs typeface="Arial"/>
              <a:sym typeface="Arial"/>
            </a:endParaRPr>
          </a:p>
        </p:txBody>
      </p:sp>
      <p:sp>
        <p:nvSpPr>
          <p:cNvPr id="252" name="Google Shape;252;p50"/>
          <p:cNvSpPr/>
          <p:nvPr/>
        </p:nvSpPr>
        <p:spPr>
          <a:xfrm>
            <a:off x="4764023" y="2827020"/>
            <a:ext cx="2694940" cy="326390"/>
          </a:xfrm>
          <a:custGeom>
            <a:rect b="b" l="l" r="r" t="t"/>
            <a:pathLst>
              <a:path extrusionOk="0" h="326389" w="2694940">
                <a:moveTo>
                  <a:pt x="0" y="54355"/>
                </a:moveTo>
                <a:lnTo>
                  <a:pt x="4278" y="33218"/>
                </a:lnTo>
                <a:lnTo>
                  <a:pt x="15938" y="15938"/>
                </a:lnTo>
                <a:lnTo>
                  <a:pt x="33218" y="4278"/>
                </a:lnTo>
                <a:lnTo>
                  <a:pt x="54355" y="0"/>
                </a:lnTo>
                <a:lnTo>
                  <a:pt x="2640076" y="0"/>
                </a:lnTo>
                <a:lnTo>
                  <a:pt x="2661213" y="4278"/>
                </a:lnTo>
                <a:lnTo>
                  <a:pt x="2678493" y="15938"/>
                </a:lnTo>
                <a:lnTo>
                  <a:pt x="2690153" y="33218"/>
                </a:lnTo>
                <a:lnTo>
                  <a:pt x="2694431" y="54355"/>
                </a:lnTo>
                <a:lnTo>
                  <a:pt x="2694431" y="271779"/>
                </a:lnTo>
                <a:lnTo>
                  <a:pt x="2690153" y="292917"/>
                </a:lnTo>
                <a:lnTo>
                  <a:pt x="2678493" y="310197"/>
                </a:lnTo>
                <a:lnTo>
                  <a:pt x="2661213" y="321857"/>
                </a:lnTo>
                <a:lnTo>
                  <a:pt x="2640076" y="326135"/>
                </a:lnTo>
                <a:lnTo>
                  <a:pt x="54355" y="326135"/>
                </a:lnTo>
                <a:lnTo>
                  <a:pt x="33218" y="321857"/>
                </a:lnTo>
                <a:lnTo>
                  <a:pt x="15938" y="310197"/>
                </a:lnTo>
                <a:lnTo>
                  <a:pt x="4278" y="292917"/>
                </a:lnTo>
                <a:lnTo>
                  <a:pt x="0" y="271779"/>
                </a:lnTo>
                <a:lnTo>
                  <a:pt x="0" y="54355"/>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3" name="Google Shape;253;p50"/>
          <p:cNvSpPr txBox="1"/>
          <p:nvPr/>
        </p:nvSpPr>
        <p:spPr>
          <a:xfrm>
            <a:off x="4778089" y="2822574"/>
            <a:ext cx="2666365" cy="330200"/>
          </a:xfrm>
          <a:prstGeom prst="rect">
            <a:avLst/>
          </a:prstGeom>
          <a:noFill/>
          <a:ln>
            <a:noFill/>
          </a:ln>
        </p:spPr>
        <p:txBody>
          <a:bodyPr anchorCtr="0" anchor="t" bIns="0" lIns="0" spcFirstLastPara="1" rIns="0" wrap="square" tIns="12050">
            <a:spAutoFit/>
          </a:bodyPr>
          <a:lstStyle/>
          <a:p>
            <a:pPr indent="-224154" lvl="0" marL="485140" marR="254634" rtl="0" algn="l">
              <a:lnSpc>
                <a:spcPct val="100000"/>
              </a:lnSpc>
              <a:spcBef>
                <a:spcPts val="0"/>
              </a:spcBef>
              <a:spcAft>
                <a:spcPts val="0"/>
              </a:spcAft>
              <a:buClr>
                <a:srgbClr val="000000"/>
              </a:buClr>
              <a:buSzPts val="1000"/>
              <a:buFont typeface="Arial"/>
              <a:buNone/>
            </a:pPr>
            <a:r>
              <a:rPr b="0" i="0" lang="it-IT" sz="1000" u="none" cap="none" strike="noStrike">
                <a:solidFill>
                  <a:srgbClr val="000000"/>
                </a:solidFill>
                <a:latin typeface="Arial"/>
                <a:ea typeface="Arial"/>
                <a:cs typeface="Arial"/>
                <a:sym typeface="Arial"/>
              </a:rPr>
              <a:t>1 Conditional Elective Course (6 CFU)  Physics &amp; Chemistry of Matter</a:t>
            </a:r>
            <a:endParaRPr b="0" i="0" sz="1000" u="none" cap="none" strike="noStrike">
              <a:solidFill>
                <a:srgbClr val="000000"/>
              </a:solidFill>
              <a:latin typeface="Arial"/>
              <a:ea typeface="Arial"/>
              <a:cs typeface="Arial"/>
              <a:sym typeface="Arial"/>
            </a:endParaRPr>
          </a:p>
        </p:txBody>
      </p:sp>
      <p:sp>
        <p:nvSpPr>
          <p:cNvPr id="254" name="Google Shape;254;p50"/>
          <p:cNvSpPr/>
          <p:nvPr/>
        </p:nvSpPr>
        <p:spPr>
          <a:xfrm>
            <a:off x="4748784" y="3232404"/>
            <a:ext cx="2694940" cy="326390"/>
          </a:xfrm>
          <a:custGeom>
            <a:rect b="b" l="l" r="r" t="t"/>
            <a:pathLst>
              <a:path extrusionOk="0" h="326389" w="2694940">
                <a:moveTo>
                  <a:pt x="2640075" y="0"/>
                </a:moveTo>
                <a:lnTo>
                  <a:pt x="54355" y="0"/>
                </a:lnTo>
                <a:lnTo>
                  <a:pt x="33218" y="4278"/>
                </a:lnTo>
                <a:lnTo>
                  <a:pt x="15938" y="15938"/>
                </a:lnTo>
                <a:lnTo>
                  <a:pt x="4278" y="33218"/>
                </a:lnTo>
                <a:lnTo>
                  <a:pt x="0" y="54356"/>
                </a:lnTo>
                <a:lnTo>
                  <a:pt x="0" y="271780"/>
                </a:lnTo>
                <a:lnTo>
                  <a:pt x="4278" y="292917"/>
                </a:lnTo>
                <a:lnTo>
                  <a:pt x="15938" y="310197"/>
                </a:lnTo>
                <a:lnTo>
                  <a:pt x="33218" y="321857"/>
                </a:lnTo>
                <a:lnTo>
                  <a:pt x="54355" y="326136"/>
                </a:lnTo>
                <a:lnTo>
                  <a:pt x="2640075" y="326136"/>
                </a:lnTo>
                <a:lnTo>
                  <a:pt x="2661213" y="321857"/>
                </a:lnTo>
                <a:lnTo>
                  <a:pt x="2678493" y="310197"/>
                </a:lnTo>
                <a:lnTo>
                  <a:pt x="2690153" y="292917"/>
                </a:lnTo>
                <a:lnTo>
                  <a:pt x="2694432" y="271780"/>
                </a:lnTo>
                <a:lnTo>
                  <a:pt x="2694432" y="54356"/>
                </a:lnTo>
                <a:lnTo>
                  <a:pt x="2690153" y="33218"/>
                </a:lnTo>
                <a:lnTo>
                  <a:pt x="2678493" y="15938"/>
                </a:lnTo>
                <a:lnTo>
                  <a:pt x="2661213" y="4278"/>
                </a:lnTo>
                <a:lnTo>
                  <a:pt x="2640075"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5" name="Google Shape;255;p50"/>
          <p:cNvSpPr/>
          <p:nvPr/>
        </p:nvSpPr>
        <p:spPr>
          <a:xfrm>
            <a:off x="4748784" y="3232404"/>
            <a:ext cx="2694940" cy="326390"/>
          </a:xfrm>
          <a:custGeom>
            <a:rect b="b" l="l" r="r" t="t"/>
            <a:pathLst>
              <a:path extrusionOk="0" h="326389" w="2694940">
                <a:moveTo>
                  <a:pt x="0" y="54356"/>
                </a:moveTo>
                <a:lnTo>
                  <a:pt x="4278" y="33218"/>
                </a:lnTo>
                <a:lnTo>
                  <a:pt x="15938" y="15938"/>
                </a:lnTo>
                <a:lnTo>
                  <a:pt x="33218" y="4278"/>
                </a:lnTo>
                <a:lnTo>
                  <a:pt x="54355" y="0"/>
                </a:lnTo>
                <a:lnTo>
                  <a:pt x="2640075" y="0"/>
                </a:lnTo>
                <a:lnTo>
                  <a:pt x="2661213" y="4278"/>
                </a:lnTo>
                <a:lnTo>
                  <a:pt x="2678493" y="15938"/>
                </a:lnTo>
                <a:lnTo>
                  <a:pt x="2690153" y="33218"/>
                </a:lnTo>
                <a:lnTo>
                  <a:pt x="2694432" y="54356"/>
                </a:lnTo>
                <a:lnTo>
                  <a:pt x="2694432" y="271780"/>
                </a:lnTo>
                <a:lnTo>
                  <a:pt x="2690153" y="292917"/>
                </a:lnTo>
                <a:lnTo>
                  <a:pt x="2678493" y="310197"/>
                </a:lnTo>
                <a:lnTo>
                  <a:pt x="2661213" y="321857"/>
                </a:lnTo>
                <a:lnTo>
                  <a:pt x="2640075" y="326136"/>
                </a:lnTo>
                <a:lnTo>
                  <a:pt x="54355" y="326136"/>
                </a:lnTo>
                <a:lnTo>
                  <a:pt x="33218" y="321857"/>
                </a:lnTo>
                <a:lnTo>
                  <a:pt x="15938" y="310197"/>
                </a:lnTo>
                <a:lnTo>
                  <a:pt x="4278" y="292917"/>
                </a:lnTo>
                <a:lnTo>
                  <a:pt x="0" y="271780"/>
                </a:lnTo>
                <a:lnTo>
                  <a:pt x="0" y="54356"/>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6" name="Google Shape;256;p50"/>
          <p:cNvSpPr txBox="1"/>
          <p:nvPr/>
        </p:nvSpPr>
        <p:spPr>
          <a:xfrm>
            <a:off x="4762849" y="3227958"/>
            <a:ext cx="2666365" cy="330200"/>
          </a:xfrm>
          <a:prstGeom prst="rect">
            <a:avLst/>
          </a:prstGeom>
          <a:noFill/>
          <a:ln>
            <a:noFill/>
          </a:ln>
        </p:spPr>
        <p:txBody>
          <a:bodyPr anchorCtr="0" anchor="t" bIns="0" lIns="0" spcFirstLastPara="1" rIns="0" wrap="square" tIns="12050">
            <a:spAutoFit/>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solidFill>
                  <a:srgbClr val="000000"/>
                </a:solidFill>
                <a:latin typeface="Arial"/>
                <a:ea typeface="Arial"/>
                <a:cs typeface="Arial"/>
                <a:sym typeface="Arial"/>
              </a:rPr>
              <a:t>3 Free Elective courses (18 CFU)</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it-IT" sz="1000" u="none" cap="none" strike="noStrike">
                <a:solidFill>
                  <a:srgbClr val="000000"/>
                </a:solidFill>
                <a:latin typeface="Arial"/>
                <a:ea typeface="Arial"/>
                <a:cs typeface="Arial"/>
                <a:sym typeface="Arial"/>
              </a:rPr>
              <a:t>ALL COURSES, ANY AREAS</a:t>
            </a:r>
            <a:endParaRPr b="0" i="0" sz="1000" u="none" cap="none" strike="noStrike">
              <a:solidFill>
                <a:srgbClr val="000000"/>
              </a:solidFill>
              <a:latin typeface="Arial"/>
              <a:ea typeface="Arial"/>
              <a:cs typeface="Arial"/>
              <a:sym typeface="Arial"/>
            </a:endParaRPr>
          </a:p>
        </p:txBody>
      </p:sp>
      <p:sp>
        <p:nvSpPr>
          <p:cNvPr id="257" name="Google Shape;257;p50"/>
          <p:cNvSpPr/>
          <p:nvPr/>
        </p:nvSpPr>
        <p:spPr>
          <a:xfrm>
            <a:off x="8529828" y="1197863"/>
            <a:ext cx="2694940" cy="325120"/>
          </a:xfrm>
          <a:custGeom>
            <a:rect b="b" l="l" r="r" t="t"/>
            <a:pathLst>
              <a:path extrusionOk="0" h="325119" w="2694940">
                <a:moveTo>
                  <a:pt x="2640329" y="0"/>
                </a:moveTo>
                <a:lnTo>
                  <a:pt x="54101" y="0"/>
                </a:lnTo>
                <a:lnTo>
                  <a:pt x="33057" y="4256"/>
                </a:lnTo>
                <a:lnTo>
                  <a:pt x="15859" y="15859"/>
                </a:lnTo>
                <a:lnTo>
                  <a:pt x="4256" y="33057"/>
                </a:lnTo>
                <a:lnTo>
                  <a:pt x="0" y="54101"/>
                </a:lnTo>
                <a:lnTo>
                  <a:pt x="0" y="270510"/>
                </a:lnTo>
                <a:lnTo>
                  <a:pt x="4256" y="291554"/>
                </a:lnTo>
                <a:lnTo>
                  <a:pt x="15859" y="308752"/>
                </a:lnTo>
                <a:lnTo>
                  <a:pt x="33057" y="320355"/>
                </a:lnTo>
                <a:lnTo>
                  <a:pt x="54101" y="324612"/>
                </a:lnTo>
                <a:lnTo>
                  <a:pt x="2640329" y="324612"/>
                </a:lnTo>
                <a:lnTo>
                  <a:pt x="2661374" y="320355"/>
                </a:lnTo>
                <a:lnTo>
                  <a:pt x="2678572" y="308752"/>
                </a:lnTo>
                <a:lnTo>
                  <a:pt x="2690175" y="291554"/>
                </a:lnTo>
                <a:lnTo>
                  <a:pt x="2694431" y="270510"/>
                </a:lnTo>
                <a:lnTo>
                  <a:pt x="2694431" y="54101"/>
                </a:lnTo>
                <a:lnTo>
                  <a:pt x="2690175" y="33057"/>
                </a:lnTo>
                <a:lnTo>
                  <a:pt x="2678572" y="15859"/>
                </a:lnTo>
                <a:lnTo>
                  <a:pt x="2661374" y="4256"/>
                </a:lnTo>
                <a:lnTo>
                  <a:pt x="2640329"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8" name="Google Shape;258;p50"/>
          <p:cNvSpPr/>
          <p:nvPr/>
        </p:nvSpPr>
        <p:spPr>
          <a:xfrm>
            <a:off x="8538971" y="1603247"/>
            <a:ext cx="2685415" cy="299085"/>
          </a:xfrm>
          <a:custGeom>
            <a:rect b="b" l="l" r="r" t="t"/>
            <a:pathLst>
              <a:path extrusionOk="0" h="299085" w="2685415">
                <a:moveTo>
                  <a:pt x="2635504" y="0"/>
                </a:moveTo>
                <a:lnTo>
                  <a:pt x="49783" y="0"/>
                </a:lnTo>
                <a:lnTo>
                  <a:pt x="30378" y="3921"/>
                </a:lnTo>
                <a:lnTo>
                  <a:pt x="14557" y="14604"/>
                </a:lnTo>
                <a:lnTo>
                  <a:pt x="3903" y="30432"/>
                </a:lnTo>
                <a:lnTo>
                  <a:pt x="0" y="49784"/>
                </a:lnTo>
                <a:lnTo>
                  <a:pt x="0" y="248919"/>
                </a:lnTo>
                <a:lnTo>
                  <a:pt x="3903" y="268271"/>
                </a:lnTo>
                <a:lnTo>
                  <a:pt x="14557" y="284099"/>
                </a:lnTo>
                <a:lnTo>
                  <a:pt x="30378" y="294782"/>
                </a:lnTo>
                <a:lnTo>
                  <a:pt x="49783" y="298703"/>
                </a:lnTo>
                <a:lnTo>
                  <a:pt x="2635504" y="298703"/>
                </a:lnTo>
                <a:lnTo>
                  <a:pt x="2654855" y="294782"/>
                </a:lnTo>
                <a:lnTo>
                  <a:pt x="2670682" y="284099"/>
                </a:lnTo>
                <a:lnTo>
                  <a:pt x="2681366" y="268271"/>
                </a:lnTo>
                <a:lnTo>
                  <a:pt x="2685287" y="248919"/>
                </a:lnTo>
                <a:lnTo>
                  <a:pt x="2685287" y="49784"/>
                </a:lnTo>
                <a:lnTo>
                  <a:pt x="2681366" y="30432"/>
                </a:lnTo>
                <a:lnTo>
                  <a:pt x="2670682" y="14604"/>
                </a:lnTo>
                <a:lnTo>
                  <a:pt x="2654855" y="3921"/>
                </a:lnTo>
                <a:lnTo>
                  <a:pt x="2635504"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9" name="Google Shape;259;p50"/>
          <p:cNvSpPr txBox="1"/>
          <p:nvPr/>
        </p:nvSpPr>
        <p:spPr>
          <a:xfrm>
            <a:off x="8532986" y="1192529"/>
            <a:ext cx="2688590" cy="327025"/>
          </a:xfrm>
          <a:prstGeom prst="rect">
            <a:avLst/>
          </a:prstGeom>
          <a:noFill/>
          <a:ln>
            <a:noFill/>
          </a:ln>
        </p:spPr>
        <p:txBody>
          <a:bodyPr anchorCtr="0" anchor="t" bIns="0" lIns="0" spcFirstLastPara="1" rIns="0" wrap="square" tIns="12050">
            <a:spAutoFit/>
          </a:bodyPr>
          <a:lstStyle/>
          <a:p>
            <a:pPr indent="0" lvl="0" marL="0" marR="0" rtl="0" algn="ctr">
              <a:lnSpc>
                <a:spcPct val="119000"/>
              </a:lnSpc>
              <a:spcBef>
                <a:spcPts val="0"/>
              </a:spcBef>
              <a:spcAft>
                <a:spcPts val="0"/>
              </a:spcAft>
              <a:buClr>
                <a:srgbClr val="000000"/>
              </a:buClr>
              <a:buSzPts val="1000"/>
              <a:buFont typeface="Arial"/>
              <a:buNone/>
            </a:pPr>
            <a:r>
              <a:rPr b="0" i="0" lang="it-IT" sz="1000" u="none" cap="none" strike="noStrike">
                <a:solidFill>
                  <a:srgbClr val="000000"/>
                </a:solidFill>
                <a:latin typeface="Arial"/>
                <a:ea typeface="Arial"/>
                <a:cs typeface="Arial"/>
                <a:sym typeface="Arial"/>
              </a:rPr>
              <a:t>2 Elective compulsory courses (12 CFU)</a:t>
            </a:r>
            <a:endParaRPr b="0" i="0" sz="1000" u="none" cap="none" strike="noStrike">
              <a:solidFill>
                <a:srgbClr val="000000"/>
              </a:solidFill>
              <a:latin typeface="Arial"/>
              <a:ea typeface="Arial"/>
              <a:cs typeface="Arial"/>
              <a:sym typeface="Arial"/>
            </a:endParaRPr>
          </a:p>
          <a:p>
            <a:pPr indent="0" lvl="0" marL="0" marR="0" rtl="0" algn="ctr">
              <a:lnSpc>
                <a:spcPct val="119000"/>
              </a:lnSpc>
              <a:spcBef>
                <a:spcPts val="0"/>
              </a:spcBef>
              <a:spcAft>
                <a:spcPts val="0"/>
              </a:spcAft>
              <a:buClr>
                <a:srgbClr val="000000"/>
              </a:buClr>
              <a:buSzPts val="1000"/>
              <a:buFont typeface="Arial"/>
              <a:buNone/>
            </a:pPr>
            <a:r>
              <a:rPr b="1" i="1" lang="it-IT" sz="1000" u="sng" cap="none" strike="noStrike">
                <a:solidFill>
                  <a:srgbClr val="000000"/>
                </a:solidFill>
                <a:latin typeface="Arial"/>
                <a:ea typeface="Arial"/>
                <a:cs typeface="Arial"/>
                <a:sym typeface="Arial"/>
              </a:rPr>
              <a:t> 	MATERIALS </a:t>
            </a:r>
            <a:r>
              <a:rPr b="0" i="1" lang="it-IT" sz="1000" u="sng" cap="none" strike="noStrike">
                <a:solidFill>
                  <a:srgbClr val="000000"/>
                </a:solidFill>
                <a:latin typeface="Arial"/>
                <a:ea typeface="Arial"/>
                <a:cs typeface="Arial"/>
                <a:sym typeface="Arial"/>
              </a:rPr>
              <a:t>area	</a:t>
            </a:r>
            <a:endParaRPr b="0" i="0" sz="1000" u="none" cap="none" strike="noStrike">
              <a:solidFill>
                <a:srgbClr val="000000"/>
              </a:solidFill>
              <a:latin typeface="Arial"/>
              <a:ea typeface="Arial"/>
              <a:cs typeface="Arial"/>
              <a:sym typeface="Arial"/>
            </a:endParaRPr>
          </a:p>
        </p:txBody>
      </p:sp>
      <p:sp>
        <p:nvSpPr>
          <p:cNvPr id="260" name="Google Shape;260;p50"/>
          <p:cNvSpPr/>
          <p:nvPr/>
        </p:nvSpPr>
        <p:spPr>
          <a:xfrm>
            <a:off x="8529828" y="1981200"/>
            <a:ext cx="2694940" cy="326390"/>
          </a:xfrm>
          <a:custGeom>
            <a:rect b="b" l="l" r="r" t="t"/>
            <a:pathLst>
              <a:path extrusionOk="0" h="326389" w="2694940">
                <a:moveTo>
                  <a:pt x="2640076" y="0"/>
                </a:moveTo>
                <a:lnTo>
                  <a:pt x="54355" y="0"/>
                </a:lnTo>
                <a:lnTo>
                  <a:pt x="33218" y="4278"/>
                </a:lnTo>
                <a:lnTo>
                  <a:pt x="15938" y="15938"/>
                </a:lnTo>
                <a:lnTo>
                  <a:pt x="4278" y="33218"/>
                </a:lnTo>
                <a:lnTo>
                  <a:pt x="0" y="54355"/>
                </a:lnTo>
                <a:lnTo>
                  <a:pt x="0" y="271779"/>
                </a:lnTo>
                <a:lnTo>
                  <a:pt x="4278" y="292917"/>
                </a:lnTo>
                <a:lnTo>
                  <a:pt x="15938" y="310197"/>
                </a:lnTo>
                <a:lnTo>
                  <a:pt x="33218" y="321857"/>
                </a:lnTo>
                <a:lnTo>
                  <a:pt x="54355" y="326136"/>
                </a:lnTo>
                <a:lnTo>
                  <a:pt x="2640076" y="326136"/>
                </a:lnTo>
                <a:lnTo>
                  <a:pt x="2661213" y="321857"/>
                </a:lnTo>
                <a:lnTo>
                  <a:pt x="2678493" y="310197"/>
                </a:lnTo>
                <a:lnTo>
                  <a:pt x="2690153" y="292917"/>
                </a:lnTo>
                <a:lnTo>
                  <a:pt x="2694431" y="271779"/>
                </a:lnTo>
                <a:lnTo>
                  <a:pt x="2694431" y="54355"/>
                </a:lnTo>
                <a:lnTo>
                  <a:pt x="2690153" y="33218"/>
                </a:lnTo>
                <a:lnTo>
                  <a:pt x="2678493" y="15938"/>
                </a:lnTo>
                <a:lnTo>
                  <a:pt x="2661213" y="4278"/>
                </a:lnTo>
                <a:lnTo>
                  <a:pt x="2640076"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1" name="Google Shape;261;p50"/>
          <p:cNvSpPr txBox="1"/>
          <p:nvPr/>
        </p:nvSpPr>
        <p:spPr>
          <a:xfrm>
            <a:off x="8540829" y="1584198"/>
            <a:ext cx="2681605" cy="330200"/>
          </a:xfrm>
          <a:prstGeom prst="rect">
            <a:avLst/>
          </a:prstGeom>
          <a:noFill/>
          <a:ln>
            <a:noFill/>
          </a:ln>
        </p:spPr>
        <p:txBody>
          <a:bodyPr anchorCtr="0" anchor="t" bIns="0" lIns="0" spcFirstLastPara="1" rIns="0" wrap="square" tIns="12050">
            <a:spAutoFit/>
          </a:bodyPr>
          <a:lstStyle/>
          <a:p>
            <a:pPr indent="0" lvl="0" marL="1270" marR="0" rtl="0" algn="ctr">
              <a:lnSpc>
                <a:spcPct val="100000"/>
              </a:lnSpc>
              <a:spcBef>
                <a:spcPts val="0"/>
              </a:spcBef>
              <a:spcAft>
                <a:spcPts val="0"/>
              </a:spcAft>
              <a:buClr>
                <a:srgbClr val="000000"/>
              </a:buClr>
              <a:buSzPts val="1000"/>
              <a:buFont typeface="Arial"/>
              <a:buNone/>
            </a:pPr>
            <a:r>
              <a:rPr b="0" i="0" lang="it-IT" sz="1000" u="none" cap="none" strike="noStrike">
                <a:solidFill>
                  <a:srgbClr val="000000"/>
                </a:solidFill>
                <a:latin typeface="Arial"/>
                <a:ea typeface="Arial"/>
                <a:cs typeface="Arial"/>
                <a:sym typeface="Arial"/>
              </a:rPr>
              <a:t>1 Elective compulsory course (6 CFU)</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1" lang="it-IT" sz="1000" u="sng" cap="none" strike="noStrike">
                <a:solidFill>
                  <a:srgbClr val="000000"/>
                </a:solidFill>
                <a:latin typeface="Arial"/>
                <a:ea typeface="Arial"/>
                <a:cs typeface="Arial"/>
                <a:sym typeface="Arial"/>
              </a:rPr>
              <a:t> 	NANOSYSTEMS </a:t>
            </a:r>
            <a:r>
              <a:rPr b="0" i="0" lang="it-IT" sz="1000" u="sng" cap="none" strike="noStrike">
                <a:solidFill>
                  <a:srgbClr val="000000"/>
                </a:solidFill>
                <a:latin typeface="Arial"/>
                <a:ea typeface="Arial"/>
                <a:cs typeface="Arial"/>
                <a:sym typeface="Arial"/>
              </a:rPr>
              <a:t>area	</a:t>
            </a:r>
            <a:endParaRPr b="0" i="0" sz="1000" u="none" cap="none" strike="noStrike">
              <a:solidFill>
                <a:srgbClr val="000000"/>
              </a:solidFill>
              <a:latin typeface="Arial"/>
              <a:ea typeface="Arial"/>
              <a:cs typeface="Arial"/>
              <a:sym typeface="Arial"/>
            </a:endParaRPr>
          </a:p>
        </p:txBody>
      </p:sp>
      <p:sp>
        <p:nvSpPr>
          <p:cNvPr id="262" name="Google Shape;262;p50"/>
          <p:cNvSpPr/>
          <p:nvPr/>
        </p:nvSpPr>
        <p:spPr>
          <a:xfrm>
            <a:off x="8519159" y="2385060"/>
            <a:ext cx="2696210" cy="326390"/>
          </a:xfrm>
          <a:custGeom>
            <a:rect b="b" l="l" r="r" t="t"/>
            <a:pathLst>
              <a:path extrusionOk="0" h="326389" w="2696209">
                <a:moveTo>
                  <a:pt x="2641600" y="0"/>
                </a:moveTo>
                <a:lnTo>
                  <a:pt x="54356" y="0"/>
                </a:lnTo>
                <a:lnTo>
                  <a:pt x="33218" y="4278"/>
                </a:lnTo>
                <a:lnTo>
                  <a:pt x="15938" y="15938"/>
                </a:lnTo>
                <a:lnTo>
                  <a:pt x="4278" y="33218"/>
                </a:lnTo>
                <a:lnTo>
                  <a:pt x="0" y="54355"/>
                </a:lnTo>
                <a:lnTo>
                  <a:pt x="0" y="271779"/>
                </a:lnTo>
                <a:lnTo>
                  <a:pt x="4278" y="292917"/>
                </a:lnTo>
                <a:lnTo>
                  <a:pt x="15938" y="310197"/>
                </a:lnTo>
                <a:lnTo>
                  <a:pt x="33218" y="321857"/>
                </a:lnTo>
                <a:lnTo>
                  <a:pt x="54356" y="326136"/>
                </a:lnTo>
                <a:lnTo>
                  <a:pt x="2641600" y="326136"/>
                </a:lnTo>
                <a:lnTo>
                  <a:pt x="2662737" y="321857"/>
                </a:lnTo>
                <a:lnTo>
                  <a:pt x="2680017" y="310197"/>
                </a:lnTo>
                <a:lnTo>
                  <a:pt x="2691677" y="292917"/>
                </a:lnTo>
                <a:lnTo>
                  <a:pt x="2695956" y="271779"/>
                </a:lnTo>
                <a:lnTo>
                  <a:pt x="2695956" y="54355"/>
                </a:lnTo>
                <a:lnTo>
                  <a:pt x="2691677" y="33218"/>
                </a:lnTo>
                <a:lnTo>
                  <a:pt x="2680017" y="15938"/>
                </a:lnTo>
                <a:lnTo>
                  <a:pt x="2662737" y="4278"/>
                </a:lnTo>
                <a:lnTo>
                  <a:pt x="2641600"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3" name="Google Shape;263;p50"/>
          <p:cNvSpPr txBox="1"/>
          <p:nvPr/>
        </p:nvSpPr>
        <p:spPr>
          <a:xfrm>
            <a:off x="8533066" y="1976119"/>
            <a:ext cx="2687955" cy="330200"/>
          </a:xfrm>
          <a:prstGeom prst="rect">
            <a:avLst/>
          </a:prstGeom>
          <a:noFill/>
          <a:ln>
            <a:noFill/>
          </a:ln>
        </p:spPr>
        <p:txBody>
          <a:bodyPr anchorCtr="0" anchor="t" bIns="0" lIns="0" spcFirstLastPara="1" rIns="0" wrap="square" tIns="12050">
            <a:spAutoFit/>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solidFill>
                  <a:srgbClr val="000000"/>
                </a:solidFill>
                <a:latin typeface="Arial"/>
                <a:ea typeface="Arial"/>
                <a:cs typeface="Arial"/>
                <a:sym typeface="Arial"/>
              </a:rPr>
              <a:t>1 Elective compulsory course (6 CFU)</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1" lang="it-IT" sz="1000" u="sng" cap="none" strike="noStrike">
                <a:solidFill>
                  <a:srgbClr val="000000"/>
                </a:solidFill>
                <a:latin typeface="Arial"/>
                <a:ea typeface="Arial"/>
                <a:cs typeface="Arial"/>
                <a:sym typeface="Arial"/>
              </a:rPr>
              <a:t> 	APPLICATIONS </a:t>
            </a:r>
            <a:r>
              <a:rPr b="0" i="0" lang="it-IT" sz="1000" u="sng" cap="none" strike="noStrike">
                <a:solidFill>
                  <a:srgbClr val="000000"/>
                </a:solidFill>
                <a:latin typeface="Arial"/>
                <a:ea typeface="Arial"/>
                <a:cs typeface="Arial"/>
                <a:sym typeface="Arial"/>
              </a:rPr>
              <a:t>area	</a:t>
            </a:r>
            <a:endParaRPr b="0" i="0" sz="1000" u="none" cap="none" strike="noStrike">
              <a:solidFill>
                <a:srgbClr val="000000"/>
              </a:solidFill>
              <a:latin typeface="Arial"/>
              <a:ea typeface="Arial"/>
              <a:cs typeface="Arial"/>
              <a:sym typeface="Arial"/>
            </a:endParaRPr>
          </a:p>
        </p:txBody>
      </p:sp>
      <p:sp>
        <p:nvSpPr>
          <p:cNvPr id="264" name="Google Shape;264;p50"/>
          <p:cNvSpPr txBox="1"/>
          <p:nvPr/>
        </p:nvSpPr>
        <p:spPr>
          <a:xfrm>
            <a:off x="8917051" y="2380614"/>
            <a:ext cx="1901189" cy="1778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000"/>
              <a:buFont typeface="Arial"/>
              <a:buNone/>
            </a:pPr>
            <a:r>
              <a:rPr b="0" i="0" lang="it-IT" sz="1000" u="none" cap="none" strike="noStrike">
                <a:solidFill>
                  <a:srgbClr val="000000"/>
                </a:solidFill>
                <a:latin typeface="Arial"/>
                <a:ea typeface="Arial"/>
                <a:cs typeface="Arial"/>
                <a:sym typeface="Arial"/>
              </a:rPr>
              <a:t>3 Free Elective courses (18 CFU)</a:t>
            </a:r>
            <a:endParaRPr b="0" i="0" sz="1000" u="none" cap="none" strike="noStrike">
              <a:solidFill>
                <a:srgbClr val="000000"/>
              </a:solidFill>
              <a:latin typeface="Arial"/>
              <a:ea typeface="Arial"/>
              <a:cs typeface="Arial"/>
              <a:sym typeface="Arial"/>
            </a:endParaRPr>
          </a:p>
        </p:txBody>
      </p:sp>
      <p:sp>
        <p:nvSpPr>
          <p:cNvPr id="265" name="Google Shape;265;p50"/>
          <p:cNvSpPr txBox="1"/>
          <p:nvPr/>
        </p:nvSpPr>
        <p:spPr>
          <a:xfrm>
            <a:off x="8522398" y="2533014"/>
            <a:ext cx="2689860" cy="1778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000"/>
              <a:buFont typeface="Arial"/>
              <a:buNone/>
            </a:pPr>
            <a:r>
              <a:rPr b="1" i="0" lang="it-IT" sz="1000" u="sng" cap="none" strike="noStrike">
                <a:solidFill>
                  <a:srgbClr val="000000"/>
                </a:solidFill>
                <a:latin typeface="Arial"/>
                <a:ea typeface="Arial"/>
                <a:cs typeface="Arial"/>
                <a:sym typeface="Arial"/>
              </a:rPr>
              <a:t> 	ALL COURSES, ANY AREAS	</a:t>
            </a:r>
            <a:endParaRPr b="0" i="0" sz="1000" u="none" cap="none" strike="noStrike">
              <a:solidFill>
                <a:srgbClr val="000000"/>
              </a:solidFill>
              <a:latin typeface="Arial"/>
              <a:ea typeface="Arial"/>
              <a:cs typeface="Arial"/>
              <a:sym typeface="Arial"/>
            </a:endParaRPr>
          </a:p>
        </p:txBody>
      </p:sp>
      <p:sp>
        <p:nvSpPr>
          <p:cNvPr id="266" name="Google Shape;266;p50"/>
          <p:cNvSpPr/>
          <p:nvPr/>
        </p:nvSpPr>
        <p:spPr>
          <a:xfrm>
            <a:off x="4748784" y="4328159"/>
            <a:ext cx="2694940" cy="325120"/>
          </a:xfrm>
          <a:custGeom>
            <a:rect b="b" l="l" r="r" t="t"/>
            <a:pathLst>
              <a:path extrusionOk="0" h="325120" w="2694940">
                <a:moveTo>
                  <a:pt x="2640330" y="0"/>
                </a:moveTo>
                <a:lnTo>
                  <a:pt x="54101" y="0"/>
                </a:lnTo>
                <a:lnTo>
                  <a:pt x="33057" y="4256"/>
                </a:lnTo>
                <a:lnTo>
                  <a:pt x="15859" y="15859"/>
                </a:lnTo>
                <a:lnTo>
                  <a:pt x="4256" y="33057"/>
                </a:lnTo>
                <a:lnTo>
                  <a:pt x="0" y="54101"/>
                </a:lnTo>
                <a:lnTo>
                  <a:pt x="0" y="270509"/>
                </a:lnTo>
                <a:lnTo>
                  <a:pt x="4256" y="291554"/>
                </a:lnTo>
                <a:lnTo>
                  <a:pt x="15859" y="308752"/>
                </a:lnTo>
                <a:lnTo>
                  <a:pt x="33057" y="320355"/>
                </a:lnTo>
                <a:lnTo>
                  <a:pt x="54101" y="324612"/>
                </a:lnTo>
                <a:lnTo>
                  <a:pt x="2640330" y="324612"/>
                </a:lnTo>
                <a:lnTo>
                  <a:pt x="2661374" y="320355"/>
                </a:lnTo>
                <a:lnTo>
                  <a:pt x="2678572" y="308752"/>
                </a:lnTo>
                <a:lnTo>
                  <a:pt x="2690175" y="291554"/>
                </a:lnTo>
                <a:lnTo>
                  <a:pt x="2694432" y="270509"/>
                </a:lnTo>
                <a:lnTo>
                  <a:pt x="2694432" y="54101"/>
                </a:lnTo>
                <a:lnTo>
                  <a:pt x="2690175" y="33057"/>
                </a:lnTo>
                <a:lnTo>
                  <a:pt x="2678572" y="15859"/>
                </a:lnTo>
                <a:lnTo>
                  <a:pt x="2661374" y="4256"/>
                </a:lnTo>
                <a:lnTo>
                  <a:pt x="2640330"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7" name="Google Shape;267;p50"/>
          <p:cNvSpPr txBox="1"/>
          <p:nvPr/>
        </p:nvSpPr>
        <p:spPr>
          <a:xfrm>
            <a:off x="4985765" y="4323334"/>
            <a:ext cx="2218690" cy="1778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000"/>
              <a:buFont typeface="Arial"/>
              <a:buNone/>
            </a:pPr>
            <a:r>
              <a:rPr b="0" i="0" lang="it-IT" sz="1000" u="none" cap="none" strike="noStrike">
                <a:solidFill>
                  <a:srgbClr val="000000"/>
                </a:solidFill>
                <a:latin typeface="Arial"/>
                <a:ea typeface="Arial"/>
                <a:cs typeface="Arial"/>
                <a:sym typeface="Arial"/>
              </a:rPr>
              <a:t>1 Elective compulsory courses (6 CFU)</a:t>
            </a:r>
            <a:endParaRPr b="0" i="0" sz="1000" u="none" cap="none" strike="noStrike">
              <a:solidFill>
                <a:srgbClr val="000000"/>
              </a:solidFill>
              <a:latin typeface="Arial"/>
              <a:ea typeface="Arial"/>
              <a:cs typeface="Arial"/>
              <a:sym typeface="Arial"/>
            </a:endParaRPr>
          </a:p>
        </p:txBody>
      </p:sp>
      <p:sp>
        <p:nvSpPr>
          <p:cNvPr id="268" name="Google Shape;268;p50"/>
          <p:cNvSpPr/>
          <p:nvPr/>
        </p:nvSpPr>
        <p:spPr>
          <a:xfrm>
            <a:off x="4748784" y="4733544"/>
            <a:ext cx="2694940" cy="283845"/>
          </a:xfrm>
          <a:custGeom>
            <a:rect b="b" l="l" r="r" t="t"/>
            <a:pathLst>
              <a:path extrusionOk="0" h="283845" w="2694940">
                <a:moveTo>
                  <a:pt x="2647188" y="0"/>
                </a:moveTo>
                <a:lnTo>
                  <a:pt x="47243" y="0"/>
                </a:lnTo>
                <a:lnTo>
                  <a:pt x="28878" y="3720"/>
                </a:lnTo>
                <a:lnTo>
                  <a:pt x="13858" y="13858"/>
                </a:lnTo>
                <a:lnTo>
                  <a:pt x="3720" y="28878"/>
                </a:lnTo>
                <a:lnTo>
                  <a:pt x="0" y="47243"/>
                </a:lnTo>
                <a:lnTo>
                  <a:pt x="0" y="236219"/>
                </a:lnTo>
                <a:lnTo>
                  <a:pt x="3720" y="254585"/>
                </a:lnTo>
                <a:lnTo>
                  <a:pt x="13858" y="269605"/>
                </a:lnTo>
                <a:lnTo>
                  <a:pt x="28878" y="279743"/>
                </a:lnTo>
                <a:lnTo>
                  <a:pt x="47243" y="283463"/>
                </a:lnTo>
                <a:lnTo>
                  <a:pt x="2647188" y="283463"/>
                </a:lnTo>
                <a:lnTo>
                  <a:pt x="2665553" y="279743"/>
                </a:lnTo>
                <a:lnTo>
                  <a:pt x="2680573" y="269605"/>
                </a:lnTo>
                <a:lnTo>
                  <a:pt x="2690711" y="254585"/>
                </a:lnTo>
                <a:lnTo>
                  <a:pt x="2694432" y="236219"/>
                </a:lnTo>
                <a:lnTo>
                  <a:pt x="2694432" y="47243"/>
                </a:lnTo>
                <a:lnTo>
                  <a:pt x="2690711" y="28878"/>
                </a:lnTo>
                <a:lnTo>
                  <a:pt x="2680573" y="13858"/>
                </a:lnTo>
                <a:lnTo>
                  <a:pt x="2665553" y="3720"/>
                </a:lnTo>
                <a:lnTo>
                  <a:pt x="2647188"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9" name="Google Shape;269;p50"/>
          <p:cNvSpPr txBox="1"/>
          <p:nvPr/>
        </p:nvSpPr>
        <p:spPr>
          <a:xfrm>
            <a:off x="4751943" y="4472685"/>
            <a:ext cx="2688590" cy="1778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000"/>
              <a:buFont typeface="Arial"/>
              <a:buNone/>
            </a:pPr>
            <a:r>
              <a:rPr b="1" i="1" lang="it-IT" sz="1000" u="sng" cap="none" strike="noStrike">
                <a:solidFill>
                  <a:srgbClr val="000000"/>
                </a:solidFill>
                <a:latin typeface="Arial"/>
                <a:ea typeface="Arial"/>
                <a:cs typeface="Arial"/>
                <a:sym typeface="Arial"/>
              </a:rPr>
              <a:t> 	MATERIALS </a:t>
            </a:r>
            <a:r>
              <a:rPr b="0" i="0" lang="it-IT" sz="1000" u="sng" cap="none" strike="noStrike">
                <a:solidFill>
                  <a:srgbClr val="000000"/>
                </a:solidFill>
                <a:latin typeface="Arial"/>
                <a:ea typeface="Arial"/>
                <a:cs typeface="Arial"/>
                <a:sym typeface="Arial"/>
              </a:rPr>
              <a:t>area	</a:t>
            </a:r>
            <a:endParaRPr b="0" i="0" sz="1000" u="none" cap="none" strike="noStrike">
              <a:solidFill>
                <a:srgbClr val="000000"/>
              </a:solidFill>
              <a:latin typeface="Arial"/>
              <a:ea typeface="Arial"/>
              <a:cs typeface="Arial"/>
              <a:sym typeface="Arial"/>
            </a:endParaRPr>
          </a:p>
        </p:txBody>
      </p:sp>
      <p:sp>
        <p:nvSpPr>
          <p:cNvPr id="270" name="Google Shape;270;p50"/>
          <p:cNvSpPr txBox="1"/>
          <p:nvPr/>
        </p:nvSpPr>
        <p:spPr>
          <a:xfrm>
            <a:off x="4749943" y="4708016"/>
            <a:ext cx="2692400" cy="330200"/>
          </a:xfrm>
          <a:prstGeom prst="rect">
            <a:avLst/>
          </a:prstGeom>
          <a:noFill/>
          <a:ln>
            <a:noFill/>
          </a:ln>
        </p:spPr>
        <p:txBody>
          <a:bodyPr anchorCtr="0" anchor="t" bIns="0" lIns="0" spcFirstLastPara="1" rIns="0" wrap="square" tIns="12050">
            <a:spAutoFit/>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solidFill>
                  <a:srgbClr val="000000"/>
                </a:solidFill>
                <a:latin typeface="Arial"/>
                <a:ea typeface="Arial"/>
                <a:cs typeface="Arial"/>
                <a:sym typeface="Arial"/>
              </a:rPr>
              <a:t>4 Compulsory course (24 CFU)</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1" lang="it-IT" sz="1000" u="sng" cap="none" strike="noStrike">
                <a:solidFill>
                  <a:srgbClr val="000000"/>
                </a:solidFill>
                <a:latin typeface="Arial"/>
                <a:ea typeface="Arial"/>
                <a:cs typeface="Arial"/>
                <a:sym typeface="Arial"/>
              </a:rPr>
              <a:t> 	ENERGY </a:t>
            </a:r>
            <a:r>
              <a:rPr b="0" i="0" lang="it-IT" sz="1000" u="sng" cap="none" strike="noStrike">
                <a:solidFill>
                  <a:srgbClr val="000000"/>
                </a:solidFill>
                <a:latin typeface="Arial"/>
                <a:ea typeface="Arial"/>
                <a:cs typeface="Arial"/>
                <a:sym typeface="Arial"/>
              </a:rPr>
              <a:t>area	</a:t>
            </a:r>
            <a:endParaRPr b="0" i="0" sz="1000" u="none" cap="none" strike="noStrike">
              <a:solidFill>
                <a:srgbClr val="000000"/>
              </a:solidFill>
              <a:latin typeface="Arial"/>
              <a:ea typeface="Arial"/>
              <a:cs typeface="Arial"/>
              <a:sym typeface="Arial"/>
            </a:endParaRPr>
          </a:p>
        </p:txBody>
      </p:sp>
      <p:sp>
        <p:nvSpPr>
          <p:cNvPr id="271" name="Google Shape;271;p50"/>
          <p:cNvSpPr/>
          <p:nvPr/>
        </p:nvSpPr>
        <p:spPr>
          <a:xfrm>
            <a:off x="4748784" y="5111496"/>
            <a:ext cx="2694940" cy="321945"/>
          </a:xfrm>
          <a:custGeom>
            <a:rect b="b" l="l" r="r" t="t"/>
            <a:pathLst>
              <a:path extrusionOk="0" h="321945" w="2694940">
                <a:moveTo>
                  <a:pt x="2640838" y="0"/>
                </a:moveTo>
                <a:lnTo>
                  <a:pt x="53593" y="0"/>
                </a:lnTo>
                <a:lnTo>
                  <a:pt x="32736" y="4212"/>
                </a:lnTo>
                <a:lnTo>
                  <a:pt x="15700" y="15700"/>
                </a:lnTo>
                <a:lnTo>
                  <a:pt x="4212" y="32736"/>
                </a:lnTo>
                <a:lnTo>
                  <a:pt x="0" y="53593"/>
                </a:lnTo>
                <a:lnTo>
                  <a:pt x="0" y="267969"/>
                </a:lnTo>
                <a:lnTo>
                  <a:pt x="4212" y="288827"/>
                </a:lnTo>
                <a:lnTo>
                  <a:pt x="15700" y="305863"/>
                </a:lnTo>
                <a:lnTo>
                  <a:pt x="32736" y="317351"/>
                </a:lnTo>
                <a:lnTo>
                  <a:pt x="53593" y="321563"/>
                </a:lnTo>
                <a:lnTo>
                  <a:pt x="2640838" y="321563"/>
                </a:lnTo>
                <a:lnTo>
                  <a:pt x="2661695" y="317351"/>
                </a:lnTo>
                <a:lnTo>
                  <a:pt x="2678731" y="305863"/>
                </a:lnTo>
                <a:lnTo>
                  <a:pt x="2690219" y="288827"/>
                </a:lnTo>
                <a:lnTo>
                  <a:pt x="2694432" y="267969"/>
                </a:lnTo>
                <a:lnTo>
                  <a:pt x="2694432" y="53593"/>
                </a:lnTo>
                <a:lnTo>
                  <a:pt x="2690219" y="32736"/>
                </a:lnTo>
                <a:lnTo>
                  <a:pt x="2678731" y="15700"/>
                </a:lnTo>
                <a:lnTo>
                  <a:pt x="2661695" y="4212"/>
                </a:lnTo>
                <a:lnTo>
                  <a:pt x="2640838"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2" name="Google Shape;272;p50"/>
          <p:cNvSpPr txBox="1"/>
          <p:nvPr/>
        </p:nvSpPr>
        <p:spPr>
          <a:xfrm>
            <a:off x="5145785" y="5105527"/>
            <a:ext cx="1901189" cy="1778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000"/>
              <a:buFont typeface="Arial"/>
              <a:buNone/>
            </a:pPr>
            <a:r>
              <a:rPr b="0" i="0" lang="it-IT" sz="1000" u="none" cap="none" strike="noStrike">
                <a:solidFill>
                  <a:srgbClr val="000000"/>
                </a:solidFill>
                <a:latin typeface="Arial"/>
                <a:ea typeface="Arial"/>
                <a:cs typeface="Arial"/>
                <a:sym typeface="Arial"/>
              </a:rPr>
              <a:t>3 Free Elective courses (18 CFU)</a:t>
            </a:r>
            <a:endParaRPr b="0" i="0" sz="1000" u="none" cap="none" strike="noStrike">
              <a:solidFill>
                <a:srgbClr val="000000"/>
              </a:solidFill>
              <a:latin typeface="Arial"/>
              <a:ea typeface="Arial"/>
              <a:cs typeface="Arial"/>
              <a:sym typeface="Arial"/>
            </a:endParaRPr>
          </a:p>
        </p:txBody>
      </p:sp>
      <p:sp>
        <p:nvSpPr>
          <p:cNvPr id="273" name="Google Shape;273;p50"/>
          <p:cNvSpPr txBox="1"/>
          <p:nvPr/>
        </p:nvSpPr>
        <p:spPr>
          <a:xfrm>
            <a:off x="4751784" y="5257927"/>
            <a:ext cx="2688590" cy="1778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000"/>
              <a:buFont typeface="Arial"/>
              <a:buNone/>
            </a:pPr>
            <a:r>
              <a:rPr b="1" i="0" lang="it-IT" sz="1000" u="sng" cap="none" strike="noStrike">
                <a:solidFill>
                  <a:srgbClr val="000000"/>
                </a:solidFill>
                <a:latin typeface="Arial"/>
                <a:ea typeface="Arial"/>
                <a:cs typeface="Arial"/>
                <a:sym typeface="Arial"/>
              </a:rPr>
              <a:t> 	ALL COURSES, ANY AREAS	</a:t>
            </a:r>
            <a:endParaRPr b="0" i="0" sz="1000" u="none" cap="none" strike="noStrike">
              <a:solidFill>
                <a:srgbClr val="000000"/>
              </a:solidFill>
              <a:latin typeface="Arial"/>
              <a:ea typeface="Arial"/>
              <a:cs typeface="Arial"/>
              <a:sym typeface="Arial"/>
            </a:endParaRPr>
          </a:p>
        </p:txBody>
      </p:sp>
      <p:sp>
        <p:nvSpPr>
          <p:cNvPr id="274" name="Google Shape;274;p50"/>
          <p:cNvSpPr/>
          <p:nvPr/>
        </p:nvSpPr>
        <p:spPr>
          <a:xfrm>
            <a:off x="8545068" y="3973067"/>
            <a:ext cx="2694940" cy="326390"/>
          </a:xfrm>
          <a:custGeom>
            <a:rect b="b" l="l" r="r" t="t"/>
            <a:pathLst>
              <a:path extrusionOk="0" h="326389" w="2694940">
                <a:moveTo>
                  <a:pt x="2640076" y="0"/>
                </a:moveTo>
                <a:lnTo>
                  <a:pt x="54355" y="0"/>
                </a:lnTo>
                <a:lnTo>
                  <a:pt x="33218" y="4278"/>
                </a:lnTo>
                <a:lnTo>
                  <a:pt x="15938" y="15938"/>
                </a:lnTo>
                <a:lnTo>
                  <a:pt x="4278" y="33218"/>
                </a:lnTo>
                <a:lnTo>
                  <a:pt x="0" y="54355"/>
                </a:lnTo>
                <a:lnTo>
                  <a:pt x="0" y="271779"/>
                </a:lnTo>
                <a:lnTo>
                  <a:pt x="4278" y="292917"/>
                </a:lnTo>
                <a:lnTo>
                  <a:pt x="15938" y="310197"/>
                </a:lnTo>
                <a:lnTo>
                  <a:pt x="33218" y="321857"/>
                </a:lnTo>
                <a:lnTo>
                  <a:pt x="54355" y="326135"/>
                </a:lnTo>
                <a:lnTo>
                  <a:pt x="2640076" y="326135"/>
                </a:lnTo>
                <a:lnTo>
                  <a:pt x="2661213" y="321857"/>
                </a:lnTo>
                <a:lnTo>
                  <a:pt x="2678493" y="310197"/>
                </a:lnTo>
                <a:lnTo>
                  <a:pt x="2690153" y="292917"/>
                </a:lnTo>
                <a:lnTo>
                  <a:pt x="2694431" y="271779"/>
                </a:lnTo>
                <a:lnTo>
                  <a:pt x="2694431" y="54355"/>
                </a:lnTo>
                <a:lnTo>
                  <a:pt x="2690153" y="33218"/>
                </a:lnTo>
                <a:lnTo>
                  <a:pt x="2678493" y="15938"/>
                </a:lnTo>
                <a:lnTo>
                  <a:pt x="2661213" y="4278"/>
                </a:lnTo>
                <a:lnTo>
                  <a:pt x="2640076"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5" name="Google Shape;275;p50"/>
          <p:cNvSpPr/>
          <p:nvPr/>
        </p:nvSpPr>
        <p:spPr>
          <a:xfrm>
            <a:off x="8545068" y="3973067"/>
            <a:ext cx="2694940" cy="326390"/>
          </a:xfrm>
          <a:custGeom>
            <a:rect b="b" l="l" r="r" t="t"/>
            <a:pathLst>
              <a:path extrusionOk="0" h="326389" w="2694940">
                <a:moveTo>
                  <a:pt x="0" y="54355"/>
                </a:moveTo>
                <a:lnTo>
                  <a:pt x="4278" y="33218"/>
                </a:lnTo>
                <a:lnTo>
                  <a:pt x="15938" y="15938"/>
                </a:lnTo>
                <a:lnTo>
                  <a:pt x="33218" y="4278"/>
                </a:lnTo>
                <a:lnTo>
                  <a:pt x="54355" y="0"/>
                </a:lnTo>
                <a:lnTo>
                  <a:pt x="2640076" y="0"/>
                </a:lnTo>
                <a:lnTo>
                  <a:pt x="2661213" y="4278"/>
                </a:lnTo>
                <a:lnTo>
                  <a:pt x="2678493" y="15938"/>
                </a:lnTo>
                <a:lnTo>
                  <a:pt x="2690153" y="33218"/>
                </a:lnTo>
                <a:lnTo>
                  <a:pt x="2694431" y="54355"/>
                </a:lnTo>
                <a:lnTo>
                  <a:pt x="2694431" y="271779"/>
                </a:lnTo>
                <a:lnTo>
                  <a:pt x="2690153" y="292917"/>
                </a:lnTo>
                <a:lnTo>
                  <a:pt x="2678493" y="310197"/>
                </a:lnTo>
                <a:lnTo>
                  <a:pt x="2661213" y="321857"/>
                </a:lnTo>
                <a:lnTo>
                  <a:pt x="2640076" y="326135"/>
                </a:lnTo>
                <a:lnTo>
                  <a:pt x="54355" y="326135"/>
                </a:lnTo>
                <a:lnTo>
                  <a:pt x="33218" y="321857"/>
                </a:lnTo>
                <a:lnTo>
                  <a:pt x="15938" y="310197"/>
                </a:lnTo>
                <a:lnTo>
                  <a:pt x="4278" y="292917"/>
                </a:lnTo>
                <a:lnTo>
                  <a:pt x="0" y="271779"/>
                </a:lnTo>
                <a:lnTo>
                  <a:pt x="0" y="54355"/>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6" name="Google Shape;276;p50"/>
          <p:cNvSpPr txBox="1"/>
          <p:nvPr/>
        </p:nvSpPr>
        <p:spPr>
          <a:xfrm>
            <a:off x="8559133" y="3969258"/>
            <a:ext cx="2666365" cy="327025"/>
          </a:xfrm>
          <a:prstGeom prst="rect">
            <a:avLst/>
          </a:prstGeom>
          <a:noFill/>
          <a:ln>
            <a:noFill/>
          </a:ln>
        </p:spPr>
        <p:txBody>
          <a:bodyPr anchorCtr="0" anchor="t" bIns="0" lIns="0" spcFirstLastPara="1" rIns="0" wrap="square" tIns="12050">
            <a:spAutoFit/>
          </a:bodyPr>
          <a:lstStyle/>
          <a:p>
            <a:pPr indent="0" lvl="0" marL="635" marR="0" rtl="0" algn="ctr">
              <a:lnSpc>
                <a:spcPct val="119000"/>
              </a:lnSpc>
              <a:spcBef>
                <a:spcPts val="0"/>
              </a:spcBef>
              <a:spcAft>
                <a:spcPts val="0"/>
              </a:spcAft>
              <a:buClr>
                <a:srgbClr val="000000"/>
              </a:buClr>
              <a:buSzPts val="1000"/>
              <a:buFont typeface="Arial"/>
              <a:buNone/>
            </a:pPr>
            <a:r>
              <a:rPr b="0" i="0" lang="it-IT" sz="1000" u="none" cap="none" strike="noStrike">
                <a:solidFill>
                  <a:srgbClr val="000000"/>
                </a:solidFill>
                <a:latin typeface="Arial"/>
                <a:ea typeface="Arial"/>
                <a:cs typeface="Arial"/>
                <a:sym typeface="Arial"/>
              </a:rPr>
              <a:t>2 Elective compulsory courses (12 CFU)</a:t>
            </a:r>
            <a:endParaRPr b="0" i="0" sz="1000" u="none" cap="none" strike="noStrike">
              <a:solidFill>
                <a:srgbClr val="000000"/>
              </a:solidFill>
              <a:latin typeface="Arial"/>
              <a:ea typeface="Arial"/>
              <a:cs typeface="Arial"/>
              <a:sym typeface="Arial"/>
            </a:endParaRPr>
          </a:p>
          <a:p>
            <a:pPr indent="0" lvl="0" marL="2540" marR="0" rtl="0" algn="ctr">
              <a:lnSpc>
                <a:spcPct val="119000"/>
              </a:lnSpc>
              <a:spcBef>
                <a:spcPts val="0"/>
              </a:spcBef>
              <a:spcAft>
                <a:spcPts val="0"/>
              </a:spcAft>
              <a:buClr>
                <a:srgbClr val="000000"/>
              </a:buClr>
              <a:buSzPts val="1000"/>
              <a:buFont typeface="Arial"/>
              <a:buNone/>
            </a:pPr>
            <a:r>
              <a:rPr b="1" i="1" lang="it-IT" sz="1000" u="none" cap="none" strike="noStrike">
                <a:solidFill>
                  <a:srgbClr val="000000"/>
                </a:solidFill>
                <a:latin typeface="Arial"/>
                <a:ea typeface="Arial"/>
                <a:cs typeface="Arial"/>
                <a:sym typeface="Arial"/>
              </a:rPr>
              <a:t>MATERIALS </a:t>
            </a:r>
            <a:r>
              <a:rPr b="0" i="0" lang="it-IT" sz="1000" u="none" cap="none" strike="noStrike">
                <a:solidFill>
                  <a:srgbClr val="000000"/>
                </a:solidFill>
                <a:latin typeface="Arial"/>
                <a:ea typeface="Arial"/>
                <a:cs typeface="Arial"/>
                <a:sym typeface="Arial"/>
              </a:rPr>
              <a:t>area</a:t>
            </a:r>
            <a:endParaRPr b="0" i="0" sz="1000" u="none" cap="none" strike="noStrike">
              <a:solidFill>
                <a:srgbClr val="000000"/>
              </a:solidFill>
              <a:latin typeface="Arial"/>
              <a:ea typeface="Arial"/>
              <a:cs typeface="Arial"/>
              <a:sym typeface="Arial"/>
            </a:endParaRPr>
          </a:p>
        </p:txBody>
      </p:sp>
      <p:sp>
        <p:nvSpPr>
          <p:cNvPr id="277" name="Google Shape;277;p50"/>
          <p:cNvSpPr/>
          <p:nvPr/>
        </p:nvSpPr>
        <p:spPr>
          <a:xfrm>
            <a:off x="8554211" y="4378452"/>
            <a:ext cx="2685415" cy="299085"/>
          </a:xfrm>
          <a:custGeom>
            <a:rect b="b" l="l" r="r" t="t"/>
            <a:pathLst>
              <a:path extrusionOk="0" h="299085" w="2685415">
                <a:moveTo>
                  <a:pt x="2635504" y="0"/>
                </a:moveTo>
                <a:lnTo>
                  <a:pt x="49784" y="0"/>
                </a:lnTo>
                <a:lnTo>
                  <a:pt x="30432" y="3921"/>
                </a:lnTo>
                <a:lnTo>
                  <a:pt x="14605" y="14605"/>
                </a:lnTo>
                <a:lnTo>
                  <a:pt x="3921" y="30432"/>
                </a:lnTo>
                <a:lnTo>
                  <a:pt x="0" y="49784"/>
                </a:lnTo>
                <a:lnTo>
                  <a:pt x="0" y="248920"/>
                </a:lnTo>
                <a:lnTo>
                  <a:pt x="3921" y="268271"/>
                </a:lnTo>
                <a:lnTo>
                  <a:pt x="14605" y="284099"/>
                </a:lnTo>
                <a:lnTo>
                  <a:pt x="30432" y="294782"/>
                </a:lnTo>
                <a:lnTo>
                  <a:pt x="49784" y="298704"/>
                </a:lnTo>
                <a:lnTo>
                  <a:pt x="2635504" y="298704"/>
                </a:lnTo>
                <a:lnTo>
                  <a:pt x="2654855" y="294782"/>
                </a:lnTo>
                <a:lnTo>
                  <a:pt x="2670683" y="284099"/>
                </a:lnTo>
                <a:lnTo>
                  <a:pt x="2681366" y="268271"/>
                </a:lnTo>
                <a:lnTo>
                  <a:pt x="2685288" y="248920"/>
                </a:lnTo>
                <a:lnTo>
                  <a:pt x="2685288" y="49784"/>
                </a:lnTo>
                <a:lnTo>
                  <a:pt x="2681366" y="30432"/>
                </a:lnTo>
                <a:lnTo>
                  <a:pt x="2670683" y="14605"/>
                </a:lnTo>
                <a:lnTo>
                  <a:pt x="2654855" y="3921"/>
                </a:lnTo>
                <a:lnTo>
                  <a:pt x="2635504"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8" name="Google Shape;278;p50"/>
          <p:cNvSpPr/>
          <p:nvPr/>
        </p:nvSpPr>
        <p:spPr>
          <a:xfrm>
            <a:off x="8545068" y="4757928"/>
            <a:ext cx="2694940" cy="325120"/>
          </a:xfrm>
          <a:custGeom>
            <a:rect b="b" l="l" r="r" t="t"/>
            <a:pathLst>
              <a:path extrusionOk="0" h="325120" w="2694940">
                <a:moveTo>
                  <a:pt x="2640329" y="0"/>
                </a:moveTo>
                <a:lnTo>
                  <a:pt x="54101" y="0"/>
                </a:lnTo>
                <a:lnTo>
                  <a:pt x="33057" y="4256"/>
                </a:lnTo>
                <a:lnTo>
                  <a:pt x="15859" y="15859"/>
                </a:lnTo>
                <a:lnTo>
                  <a:pt x="4256" y="33057"/>
                </a:lnTo>
                <a:lnTo>
                  <a:pt x="0" y="54102"/>
                </a:lnTo>
                <a:lnTo>
                  <a:pt x="0" y="270510"/>
                </a:lnTo>
                <a:lnTo>
                  <a:pt x="4256" y="291554"/>
                </a:lnTo>
                <a:lnTo>
                  <a:pt x="15859" y="308752"/>
                </a:lnTo>
                <a:lnTo>
                  <a:pt x="33057" y="320355"/>
                </a:lnTo>
                <a:lnTo>
                  <a:pt x="54101" y="324612"/>
                </a:lnTo>
                <a:lnTo>
                  <a:pt x="2640329" y="324612"/>
                </a:lnTo>
                <a:lnTo>
                  <a:pt x="2661374" y="320355"/>
                </a:lnTo>
                <a:lnTo>
                  <a:pt x="2678572" y="308752"/>
                </a:lnTo>
                <a:lnTo>
                  <a:pt x="2690175" y="291554"/>
                </a:lnTo>
                <a:lnTo>
                  <a:pt x="2694431" y="270510"/>
                </a:lnTo>
                <a:lnTo>
                  <a:pt x="2694431" y="54102"/>
                </a:lnTo>
                <a:lnTo>
                  <a:pt x="2690175" y="33057"/>
                </a:lnTo>
                <a:lnTo>
                  <a:pt x="2678572" y="15859"/>
                </a:lnTo>
                <a:lnTo>
                  <a:pt x="2661374" y="4256"/>
                </a:lnTo>
                <a:lnTo>
                  <a:pt x="2640329"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9" name="Google Shape;279;p50"/>
          <p:cNvSpPr txBox="1"/>
          <p:nvPr/>
        </p:nvSpPr>
        <p:spPr>
          <a:xfrm>
            <a:off x="8556117" y="4361179"/>
            <a:ext cx="2681605" cy="330200"/>
          </a:xfrm>
          <a:prstGeom prst="rect">
            <a:avLst/>
          </a:prstGeom>
          <a:noFill/>
          <a:ln>
            <a:noFill/>
          </a:ln>
        </p:spPr>
        <p:txBody>
          <a:bodyPr anchorCtr="0" anchor="t" bIns="0" lIns="0" spcFirstLastPara="1" rIns="0" wrap="square" tIns="12050">
            <a:spAutoFit/>
          </a:bodyPr>
          <a:lstStyle/>
          <a:p>
            <a:pPr indent="0" lvl="0" marL="1905" marR="0" rtl="0" algn="ctr">
              <a:lnSpc>
                <a:spcPct val="100000"/>
              </a:lnSpc>
              <a:spcBef>
                <a:spcPts val="0"/>
              </a:spcBef>
              <a:spcAft>
                <a:spcPts val="0"/>
              </a:spcAft>
              <a:buClr>
                <a:srgbClr val="000000"/>
              </a:buClr>
              <a:buSzPts val="1000"/>
              <a:buFont typeface="Arial"/>
              <a:buNone/>
            </a:pPr>
            <a:r>
              <a:rPr b="0" i="0" lang="it-IT" sz="1000" u="none" cap="none" strike="noStrike">
                <a:solidFill>
                  <a:srgbClr val="000000"/>
                </a:solidFill>
                <a:latin typeface="Arial"/>
                <a:ea typeface="Arial"/>
                <a:cs typeface="Arial"/>
                <a:sym typeface="Arial"/>
              </a:rPr>
              <a:t>1 Elective compulsory course (6 CFU)</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1" lang="it-IT" sz="1000" u="sng" cap="none" strike="noStrike">
                <a:solidFill>
                  <a:srgbClr val="000000"/>
                </a:solidFill>
                <a:latin typeface="Arial"/>
                <a:ea typeface="Arial"/>
                <a:cs typeface="Arial"/>
                <a:sym typeface="Arial"/>
              </a:rPr>
              <a:t> 	THEORY &amp; MODELS </a:t>
            </a:r>
            <a:r>
              <a:rPr b="0" i="0" lang="it-IT" sz="1000" u="sng" cap="none" strike="noStrike">
                <a:solidFill>
                  <a:srgbClr val="000000"/>
                </a:solidFill>
                <a:latin typeface="Arial"/>
                <a:ea typeface="Arial"/>
                <a:cs typeface="Arial"/>
                <a:sym typeface="Arial"/>
              </a:rPr>
              <a:t>area	</a:t>
            </a:r>
            <a:endParaRPr b="0" i="0" sz="1000" u="none" cap="none" strike="noStrike">
              <a:solidFill>
                <a:srgbClr val="000000"/>
              </a:solidFill>
              <a:latin typeface="Arial"/>
              <a:ea typeface="Arial"/>
              <a:cs typeface="Arial"/>
              <a:sym typeface="Arial"/>
            </a:endParaRPr>
          </a:p>
        </p:txBody>
      </p:sp>
      <p:sp>
        <p:nvSpPr>
          <p:cNvPr id="280" name="Google Shape;280;p50"/>
          <p:cNvSpPr/>
          <p:nvPr/>
        </p:nvSpPr>
        <p:spPr>
          <a:xfrm>
            <a:off x="8549640" y="5163311"/>
            <a:ext cx="2696210" cy="325120"/>
          </a:xfrm>
          <a:custGeom>
            <a:rect b="b" l="l" r="r" t="t"/>
            <a:pathLst>
              <a:path extrusionOk="0" h="325120" w="2696209">
                <a:moveTo>
                  <a:pt x="2641854" y="0"/>
                </a:moveTo>
                <a:lnTo>
                  <a:pt x="54101" y="0"/>
                </a:lnTo>
                <a:lnTo>
                  <a:pt x="33057" y="4256"/>
                </a:lnTo>
                <a:lnTo>
                  <a:pt x="15859" y="15859"/>
                </a:lnTo>
                <a:lnTo>
                  <a:pt x="4256" y="33057"/>
                </a:lnTo>
                <a:lnTo>
                  <a:pt x="0" y="54101"/>
                </a:lnTo>
                <a:lnTo>
                  <a:pt x="0" y="270509"/>
                </a:lnTo>
                <a:lnTo>
                  <a:pt x="4256" y="291554"/>
                </a:lnTo>
                <a:lnTo>
                  <a:pt x="15859" y="308752"/>
                </a:lnTo>
                <a:lnTo>
                  <a:pt x="33057" y="320355"/>
                </a:lnTo>
                <a:lnTo>
                  <a:pt x="54101" y="324612"/>
                </a:lnTo>
                <a:lnTo>
                  <a:pt x="2641854" y="324612"/>
                </a:lnTo>
                <a:lnTo>
                  <a:pt x="2662898" y="320355"/>
                </a:lnTo>
                <a:lnTo>
                  <a:pt x="2680096" y="308752"/>
                </a:lnTo>
                <a:lnTo>
                  <a:pt x="2691699" y="291554"/>
                </a:lnTo>
                <a:lnTo>
                  <a:pt x="2695955" y="270509"/>
                </a:lnTo>
                <a:lnTo>
                  <a:pt x="2695955" y="54101"/>
                </a:lnTo>
                <a:lnTo>
                  <a:pt x="2691699" y="33057"/>
                </a:lnTo>
                <a:lnTo>
                  <a:pt x="2680096" y="15859"/>
                </a:lnTo>
                <a:lnTo>
                  <a:pt x="2662898" y="4256"/>
                </a:lnTo>
                <a:lnTo>
                  <a:pt x="2641854"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1" name="Google Shape;281;p50"/>
          <p:cNvSpPr txBox="1"/>
          <p:nvPr/>
        </p:nvSpPr>
        <p:spPr>
          <a:xfrm>
            <a:off x="8548227" y="4753102"/>
            <a:ext cx="2688590" cy="330200"/>
          </a:xfrm>
          <a:prstGeom prst="rect">
            <a:avLst/>
          </a:prstGeom>
          <a:noFill/>
          <a:ln>
            <a:noFill/>
          </a:ln>
        </p:spPr>
        <p:txBody>
          <a:bodyPr anchorCtr="0" anchor="t" bIns="0" lIns="0" spcFirstLastPara="1" rIns="0" wrap="square" tIns="12050">
            <a:spAutoFit/>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solidFill>
                  <a:srgbClr val="000000"/>
                </a:solidFill>
                <a:latin typeface="Arial"/>
                <a:ea typeface="Arial"/>
                <a:cs typeface="Arial"/>
                <a:sym typeface="Arial"/>
              </a:rPr>
              <a:t>1 Elective compulsory course (6 CFU)</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1" lang="it-IT" sz="1000" u="sng" cap="none" strike="noStrike">
                <a:solidFill>
                  <a:srgbClr val="000000"/>
                </a:solidFill>
                <a:latin typeface="Arial"/>
                <a:ea typeface="Arial"/>
                <a:cs typeface="Arial"/>
                <a:sym typeface="Arial"/>
              </a:rPr>
              <a:t> 	QUANTUM SYSTEMS </a:t>
            </a:r>
            <a:r>
              <a:rPr b="0" i="0" lang="it-IT" sz="1000" u="sng" cap="none" strike="noStrike">
                <a:solidFill>
                  <a:srgbClr val="000000"/>
                </a:solidFill>
                <a:latin typeface="Arial"/>
                <a:ea typeface="Arial"/>
                <a:cs typeface="Arial"/>
                <a:sym typeface="Arial"/>
              </a:rPr>
              <a:t>area	</a:t>
            </a:r>
            <a:endParaRPr b="0" i="0" sz="1000" u="none" cap="none" strike="noStrike">
              <a:solidFill>
                <a:srgbClr val="000000"/>
              </a:solidFill>
              <a:latin typeface="Arial"/>
              <a:ea typeface="Arial"/>
              <a:cs typeface="Arial"/>
              <a:sym typeface="Arial"/>
            </a:endParaRPr>
          </a:p>
        </p:txBody>
      </p:sp>
      <p:sp>
        <p:nvSpPr>
          <p:cNvPr id="282" name="Google Shape;282;p50"/>
          <p:cNvSpPr/>
          <p:nvPr/>
        </p:nvSpPr>
        <p:spPr>
          <a:xfrm>
            <a:off x="8534400" y="5568696"/>
            <a:ext cx="2696210" cy="325120"/>
          </a:xfrm>
          <a:custGeom>
            <a:rect b="b" l="l" r="r" t="t"/>
            <a:pathLst>
              <a:path extrusionOk="0" h="325120" w="2696209">
                <a:moveTo>
                  <a:pt x="2641854" y="0"/>
                </a:moveTo>
                <a:lnTo>
                  <a:pt x="54101" y="0"/>
                </a:lnTo>
                <a:lnTo>
                  <a:pt x="33057" y="4251"/>
                </a:lnTo>
                <a:lnTo>
                  <a:pt x="15859" y="15844"/>
                </a:lnTo>
                <a:lnTo>
                  <a:pt x="4256" y="33041"/>
                </a:lnTo>
                <a:lnTo>
                  <a:pt x="0" y="54101"/>
                </a:lnTo>
                <a:lnTo>
                  <a:pt x="0" y="270509"/>
                </a:lnTo>
                <a:lnTo>
                  <a:pt x="4256" y="291570"/>
                </a:lnTo>
                <a:lnTo>
                  <a:pt x="15859" y="308767"/>
                </a:lnTo>
                <a:lnTo>
                  <a:pt x="33057" y="320360"/>
                </a:lnTo>
                <a:lnTo>
                  <a:pt x="54101" y="324611"/>
                </a:lnTo>
                <a:lnTo>
                  <a:pt x="2641854" y="324611"/>
                </a:lnTo>
                <a:lnTo>
                  <a:pt x="2662898" y="320360"/>
                </a:lnTo>
                <a:lnTo>
                  <a:pt x="2680096" y="308767"/>
                </a:lnTo>
                <a:lnTo>
                  <a:pt x="2691699" y="291570"/>
                </a:lnTo>
                <a:lnTo>
                  <a:pt x="2695955" y="270509"/>
                </a:lnTo>
                <a:lnTo>
                  <a:pt x="2695955" y="54101"/>
                </a:lnTo>
                <a:lnTo>
                  <a:pt x="2691699" y="33041"/>
                </a:lnTo>
                <a:lnTo>
                  <a:pt x="2680096" y="15844"/>
                </a:lnTo>
                <a:lnTo>
                  <a:pt x="2662898" y="4251"/>
                </a:lnTo>
                <a:lnTo>
                  <a:pt x="2641854"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3" name="Google Shape;283;p50"/>
          <p:cNvSpPr txBox="1"/>
          <p:nvPr/>
        </p:nvSpPr>
        <p:spPr>
          <a:xfrm>
            <a:off x="8552798" y="5158485"/>
            <a:ext cx="2689860" cy="330200"/>
          </a:xfrm>
          <a:prstGeom prst="rect">
            <a:avLst/>
          </a:prstGeom>
          <a:noFill/>
          <a:ln>
            <a:noFill/>
          </a:ln>
        </p:spPr>
        <p:txBody>
          <a:bodyPr anchorCtr="0" anchor="t" bIns="0" lIns="0" spcFirstLastPara="1" rIns="0" wrap="square" tIns="12050">
            <a:spAutoFit/>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solidFill>
                  <a:srgbClr val="000000"/>
                </a:solidFill>
                <a:latin typeface="Arial"/>
                <a:ea typeface="Arial"/>
                <a:cs typeface="Arial"/>
                <a:sym typeface="Arial"/>
              </a:rPr>
              <a:t>1 Elective compulsory course (6 CFU)</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1" lang="it-IT" sz="1000" u="sng" cap="none" strike="noStrike">
                <a:solidFill>
                  <a:srgbClr val="000000"/>
                </a:solidFill>
                <a:latin typeface="Arial"/>
                <a:ea typeface="Arial"/>
                <a:cs typeface="Arial"/>
                <a:sym typeface="Arial"/>
              </a:rPr>
              <a:t> 	MATERIALS ENGINEERING </a:t>
            </a:r>
            <a:r>
              <a:rPr b="0" i="0" lang="it-IT" sz="1000" u="sng" cap="none" strike="noStrike">
                <a:solidFill>
                  <a:srgbClr val="000000"/>
                </a:solidFill>
                <a:latin typeface="Arial"/>
                <a:ea typeface="Arial"/>
                <a:cs typeface="Arial"/>
                <a:sym typeface="Arial"/>
              </a:rPr>
              <a:t>area	</a:t>
            </a:r>
            <a:endParaRPr b="0" i="0" sz="1000" u="none" cap="none" strike="noStrike">
              <a:solidFill>
                <a:srgbClr val="000000"/>
              </a:solidFill>
              <a:latin typeface="Arial"/>
              <a:ea typeface="Arial"/>
              <a:cs typeface="Arial"/>
              <a:sym typeface="Arial"/>
            </a:endParaRPr>
          </a:p>
        </p:txBody>
      </p:sp>
      <p:sp>
        <p:nvSpPr>
          <p:cNvPr id="284" name="Google Shape;284;p50"/>
          <p:cNvSpPr/>
          <p:nvPr/>
        </p:nvSpPr>
        <p:spPr>
          <a:xfrm>
            <a:off x="8534400" y="5568696"/>
            <a:ext cx="2696210" cy="325120"/>
          </a:xfrm>
          <a:custGeom>
            <a:rect b="b" l="l" r="r" t="t"/>
            <a:pathLst>
              <a:path extrusionOk="0" h="325120" w="2696209">
                <a:moveTo>
                  <a:pt x="0" y="54101"/>
                </a:moveTo>
                <a:lnTo>
                  <a:pt x="4256" y="33041"/>
                </a:lnTo>
                <a:lnTo>
                  <a:pt x="15859" y="15844"/>
                </a:lnTo>
                <a:lnTo>
                  <a:pt x="33057" y="4251"/>
                </a:lnTo>
                <a:lnTo>
                  <a:pt x="54101" y="0"/>
                </a:lnTo>
                <a:lnTo>
                  <a:pt x="2641854" y="0"/>
                </a:lnTo>
                <a:lnTo>
                  <a:pt x="2662898" y="4251"/>
                </a:lnTo>
                <a:lnTo>
                  <a:pt x="2680096" y="15844"/>
                </a:lnTo>
                <a:lnTo>
                  <a:pt x="2691699" y="33041"/>
                </a:lnTo>
                <a:lnTo>
                  <a:pt x="2695955" y="54101"/>
                </a:lnTo>
                <a:lnTo>
                  <a:pt x="2695955" y="270509"/>
                </a:lnTo>
                <a:lnTo>
                  <a:pt x="2691699" y="291570"/>
                </a:lnTo>
                <a:lnTo>
                  <a:pt x="2680096" y="308767"/>
                </a:lnTo>
                <a:lnTo>
                  <a:pt x="2662898" y="320360"/>
                </a:lnTo>
                <a:lnTo>
                  <a:pt x="2641854" y="324611"/>
                </a:lnTo>
                <a:lnTo>
                  <a:pt x="54101" y="324611"/>
                </a:lnTo>
                <a:lnTo>
                  <a:pt x="33057" y="320360"/>
                </a:lnTo>
                <a:lnTo>
                  <a:pt x="15859" y="308767"/>
                </a:lnTo>
                <a:lnTo>
                  <a:pt x="4256" y="291570"/>
                </a:lnTo>
                <a:lnTo>
                  <a:pt x="0" y="270509"/>
                </a:lnTo>
                <a:lnTo>
                  <a:pt x="0" y="54101"/>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5" name="Google Shape;285;p50"/>
          <p:cNvSpPr txBox="1"/>
          <p:nvPr/>
        </p:nvSpPr>
        <p:spPr>
          <a:xfrm>
            <a:off x="8932544" y="5563920"/>
            <a:ext cx="1901189" cy="330200"/>
          </a:xfrm>
          <a:prstGeom prst="rect">
            <a:avLst/>
          </a:prstGeom>
          <a:noFill/>
          <a:ln>
            <a:noFill/>
          </a:ln>
        </p:spPr>
        <p:txBody>
          <a:bodyPr anchorCtr="0" anchor="t" bIns="0" lIns="0" spcFirstLastPara="1" rIns="0" wrap="square" tIns="12050">
            <a:spAutoFit/>
          </a:bodyPr>
          <a:lstStyle/>
          <a:p>
            <a:pPr indent="0" lvl="0" marL="0" marR="0" rtl="0" algn="ctr">
              <a:lnSpc>
                <a:spcPct val="100000"/>
              </a:lnSpc>
              <a:spcBef>
                <a:spcPts val="0"/>
              </a:spcBef>
              <a:spcAft>
                <a:spcPts val="0"/>
              </a:spcAft>
              <a:buClr>
                <a:srgbClr val="000000"/>
              </a:buClr>
              <a:buSzPts val="1000"/>
              <a:buFont typeface="Arial"/>
              <a:buNone/>
            </a:pPr>
            <a:r>
              <a:rPr b="0" i="0" lang="it-IT" sz="1000" u="none" cap="none" strike="noStrike">
                <a:solidFill>
                  <a:srgbClr val="000000"/>
                </a:solidFill>
                <a:latin typeface="Arial"/>
                <a:ea typeface="Arial"/>
                <a:cs typeface="Arial"/>
                <a:sym typeface="Arial"/>
              </a:rPr>
              <a:t>3 Free Elective courses (18 CFU)</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it-IT" sz="1000" u="none" cap="none" strike="noStrike">
                <a:solidFill>
                  <a:srgbClr val="000000"/>
                </a:solidFill>
                <a:latin typeface="Arial"/>
                <a:ea typeface="Arial"/>
                <a:cs typeface="Arial"/>
                <a:sym typeface="Arial"/>
              </a:rPr>
              <a:t>ALL COURSES, ANY AREAS</a:t>
            </a:r>
            <a:endParaRPr b="0" i="0" sz="1000" u="none" cap="none" strike="noStrike">
              <a:solidFill>
                <a:srgbClr val="000000"/>
              </a:solidFill>
              <a:latin typeface="Arial"/>
              <a:ea typeface="Arial"/>
              <a:cs typeface="Arial"/>
              <a:sym typeface="Arial"/>
            </a:endParaRPr>
          </a:p>
        </p:txBody>
      </p:sp>
      <p:sp>
        <p:nvSpPr>
          <p:cNvPr id="286" name="Google Shape;286;p50"/>
          <p:cNvSpPr txBox="1"/>
          <p:nvPr/>
        </p:nvSpPr>
        <p:spPr>
          <a:xfrm>
            <a:off x="1116583" y="1590294"/>
            <a:ext cx="2250440" cy="448309"/>
          </a:xfrm>
          <a:prstGeom prst="rect">
            <a:avLst/>
          </a:prstGeom>
          <a:noFill/>
          <a:ln>
            <a:noFill/>
          </a:ln>
        </p:spPr>
        <p:txBody>
          <a:bodyPr anchorCtr="0" anchor="t" bIns="0" lIns="0" spcFirstLastPara="1" rIns="0" wrap="square" tIns="24125">
            <a:spAutoFit/>
          </a:bodyPr>
          <a:lstStyle/>
          <a:p>
            <a:pPr indent="-697230" lvl="0" marL="709295" marR="5080" rtl="0" algn="l">
              <a:lnSpc>
                <a:spcPct val="117071"/>
              </a:lnSpc>
              <a:spcBef>
                <a:spcPts val="0"/>
              </a:spcBef>
              <a:spcAft>
                <a:spcPts val="0"/>
              </a:spcAft>
              <a:buClr>
                <a:srgbClr val="000000"/>
              </a:buClr>
              <a:buSzPts val="1400"/>
              <a:buFont typeface="Arial"/>
              <a:buNone/>
            </a:pPr>
            <a:r>
              <a:rPr b="1" i="1" lang="it-IT" sz="1400" u="none" cap="none" strike="noStrike">
                <a:solidFill>
                  <a:srgbClr val="000000"/>
                </a:solidFill>
                <a:latin typeface="Arial"/>
                <a:ea typeface="Arial"/>
                <a:cs typeface="Arial"/>
                <a:sym typeface="Arial"/>
              </a:rPr>
              <a:t>COMMON FUNDAMENTAL  COURSES</a:t>
            </a:r>
            <a:endParaRPr b="0" i="0" sz="1400" u="none" cap="none" strike="noStrike">
              <a:solidFill>
                <a:srgbClr val="000000"/>
              </a:solidFill>
              <a:latin typeface="Arial"/>
              <a:ea typeface="Arial"/>
              <a:cs typeface="Arial"/>
              <a:sym typeface="Arial"/>
            </a:endParaRPr>
          </a:p>
        </p:txBody>
      </p:sp>
      <p:sp>
        <p:nvSpPr>
          <p:cNvPr id="287" name="Google Shape;287;p50"/>
          <p:cNvSpPr/>
          <p:nvPr/>
        </p:nvSpPr>
        <p:spPr>
          <a:xfrm>
            <a:off x="2253233" y="2053589"/>
            <a:ext cx="866775" cy="198755"/>
          </a:xfrm>
          <a:custGeom>
            <a:rect b="b" l="l" r="r" t="t"/>
            <a:pathLst>
              <a:path extrusionOk="0" h="198755" w="866775">
                <a:moveTo>
                  <a:pt x="0" y="0"/>
                </a:moveTo>
                <a:lnTo>
                  <a:pt x="0" y="99949"/>
                </a:lnTo>
                <a:lnTo>
                  <a:pt x="866267" y="99949"/>
                </a:lnTo>
                <a:lnTo>
                  <a:pt x="866267" y="198500"/>
                </a:lnTo>
              </a:path>
            </a:pathLst>
          </a:custGeom>
          <a:noFill/>
          <a:ln cap="flat" cmpd="sng" w="259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8" name="Google Shape;288;p50"/>
          <p:cNvSpPr/>
          <p:nvPr/>
        </p:nvSpPr>
        <p:spPr>
          <a:xfrm>
            <a:off x="1381505" y="2053589"/>
            <a:ext cx="866775" cy="198755"/>
          </a:xfrm>
          <a:custGeom>
            <a:rect b="b" l="l" r="r" t="t"/>
            <a:pathLst>
              <a:path extrusionOk="0" h="198755" w="866775">
                <a:moveTo>
                  <a:pt x="866267" y="0"/>
                </a:moveTo>
                <a:lnTo>
                  <a:pt x="866267" y="99949"/>
                </a:lnTo>
                <a:lnTo>
                  <a:pt x="0" y="99949"/>
                </a:lnTo>
                <a:lnTo>
                  <a:pt x="0" y="198500"/>
                </a:lnTo>
              </a:path>
            </a:pathLst>
          </a:custGeom>
          <a:noFill/>
          <a:ln cap="flat" cmpd="sng" w="259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9" name="Google Shape;289;p50"/>
          <p:cNvSpPr/>
          <p:nvPr/>
        </p:nvSpPr>
        <p:spPr>
          <a:xfrm>
            <a:off x="611886" y="1521713"/>
            <a:ext cx="3251200" cy="3857625"/>
          </a:xfrm>
          <a:custGeom>
            <a:rect b="b" l="l" r="r" t="t"/>
            <a:pathLst>
              <a:path extrusionOk="0" h="3857625" w="3251200">
                <a:moveTo>
                  <a:pt x="0" y="116966"/>
                </a:moveTo>
                <a:lnTo>
                  <a:pt x="9193" y="71419"/>
                </a:lnTo>
                <a:lnTo>
                  <a:pt x="34264" y="34242"/>
                </a:lnTo>
                <a:lnTo>
                  <a:pt x="71451" y="9185"/>
                </a:lnTo>
                <a:lnTo>
                  <a:pt x="116992" y="0"/>
                </a:lnTo>
                <a:lnTo>
                  <a:pt x="3133725" y="0"/>
                </a:lnTo>
                <a:lnTo>
                  <a:pt x="3179272" y="9185"/>
                </a:lnTo>
                <a:lnTo>
                  <a:pt x="3216449" y="34242"/>
                </a:lnTo>
                <a:lnTo>
                  <a:pt x="3241506" y="71419"/>
                </a:lnTo>
                <a:lnTo>
                  <a:pt x="3250691" y="116966"/>
                </a:lnTo>
                <a:lnTo>
                  <a:pt x="3250691" y="3740277"/>
                </a:lnTo>
                <a:lnTo>
                  <a:pt x="3241506" y="3785824"/>
                </a:lnTo>
                <a:lnTo>
                  <a:pt x="3216449" y="3823001"/>
                </a:lnTo>
                <a:lnTo>
                  <a:pt x="3179272" y="3848058"/>
                </a:lnTo>
                <a:lnTo>
                  <a:pt x="3133725" y="3857244"/>
                </a:lnTo>
                <a:lnTo>
                  <a:pt x="116992" y="3857244"/>
                </a:lnTo>
                <a:lnTo>
                  <a:pt x="71451" y="3848058"/>
                </a:lnTo>
                <a:lnTo>
                  <a:pt x="34264" y="3823001"/>
                </a:lnTo>
                <a:lnTo>
                  <a:pt x="9193" y="3785824"/>
                </a:lnTo>
                <a:lnTo>
                  <a:pt x="0" y="3740277"/>
                </a:lnTo>
                <a:lnTo>
                  <a:pt x="0" y="116966"/>
                </a:lnTo>
                <a:close/>
              </a:path>
            </a:pathLst>
          </a:custGeom>
          <a:noFill/>
          <a:ln cap="flat" cmpd="sng" w="259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0" name="Google Shape;290;p50"/>
          <p:cNvSpPr/>
          <p:nvPr/>
        </p:nvSpPr>
        <p:spPr>
          <a:xfrm>
            <a:off x="3862323" y="2577719"/>
            <a:ext cx="692150" cy="114300"/>
          </a:xfrm>
          <a:custGeom>
            <a:rect b="b" l="l" r="r" t="t"/>
            <a:pathLst>
              <a:path extrusionOk="0" h="114300" w="692150">
                <a:moveTo>
                  <a:pt x="577976" y="0"/>
                </a:moveTo>
                <a:lnTo>
                  <a:pt x="577554" y="38007"/>
                </a:lnTo>
                <a:lnTo>
                  <a:pt x="596646" y="38226"/>
                </a:lnTo>
                <a:lnTo>
                  <a:pt x="596138" y="76326"/>
                </a:lnTo>
                <a:lnTo>
                  <a:pt x="577128" y="76326"/>
                </a:lnTo>
                <a:lnTo>
                  <a:pt x="576706" y="114300"/>
                </a:lnTo>
                <a:lnTo>
                  <a:pt x="654810" y="76326"/>
                </a:lnTo>
                <a:lnTo>
                  <a:pt x="596138" y="76326"/>
                </a:lnTo>
                <a:lnTo>
                  <a:pt x="577131" y="76108"/>
                </a:lnTo>
                <a:lnTo>
                  <a:pt x="655260" y="76108"/>
                </a:lnTo>
                <a:lnTo>
                  <a:pt x="691641" y="58419"/>
                </a:lnTo>
                <a:lnTo>
                  <a:pt x="577976" y="0"/>
                </a:lnTo>
                <a:close/>
              </a:path>
              <a:path extrusionOk="0" h="114300" w="692150">
                <a:moveTo>
                  <a:pt x="577554" y="38007"/>
                </a:moveTo>
                <a:lnTo>
                  <a:pt x="577131" y="76108"/>
                </a:lnTo>
                <a:lnTo>
                  <a:pt x="596138" y="76326"/>
                </a:lnTo>
                <a:lnTo>
                  <a:pt x="596646" y="38226"/>
                </a:lnTo>
                <a:lnTo>
                  <a:pt x="577554" y="38007"/>
                </a:lnTo>
                <a:close/>
              </a:path>
              <a:path extrusionOk="0" h="114300" w="692150">
                <a:moveTo>
                  <a:pt x="508" y="31368"/>
                </a:moveTo>
                <a:lnTo>
                  <a:pt x="0" y="69468"/>
                </a:lnTo>
                <a:lnTo>
                  <a:pt x="577131" y="76108"/>
                </a:lnTo>
                <a:lnTo>
                  <a:pt x="577554" y="38007"/>
                </a:lnTo>
                <a:lnTo>
                  <a:pt x="508" y="31368"/>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1" name="Google Shape;291;p50"/>
          <p:cNvSpPr/>
          <p:nvPr/>
        </p:nvSpPr>
        <p:spPr>
          <a:xfrm>
            <a:off x="3868420" y="4316603"/>
            <a:ext cx="692150" cy="114300"/>
          </a:xfrm>
          <a:custGeom>
            <a:rect b="b" l="l" r="r" t="t"/>
            <a:pathLst>
              <a:path extrusionOk="0" h="114300" w="692150">
                <a:moveTo>
                  <a:pt x="577976" y="0"/>
                </a:moveTo>
                <a:lnTo>
                  <a:pt x="577554" y="38007"/>
                </a:lnTo>
                <a:lnTo>
                  <a:pt x="596645" y="38227"/>
                </a:lnTo>
                <a:lnTo>
                  <a:pt x="596138" y="76327"/>
                </a:lnTo>
                <a:lnTo>
                  <a:pt x="577128" y="76327"/>
                </a:lnTo>
                <a:lnTo>
                  <a:pt x="576706" y="114300"/>
                </a:lnTo>
                <a:lnTo>
                  <a:pt x="654810" y="76327"/>
                </a:lnTo>
                <a:lnTo>
                  <a:pt x="596138" y="76327"/>
                </a:lnTo>
                <a:lnTo>
                  <a:pt x="577131" y="76108"/>
                </a:lnTo>
                <a:lnTo>
                  <a:pt x="655260" y="76108"/>
                </a:lnTo>
                <a:lnTo>
                  <a:pt x="691641" y="58420"/>
                </a:lnTo>
                <a:lnTo>
                  <a:pt x="577976" y="0"/>
                </a:lnTo>
                <a:close/>
              </a:path>
              <a:path extrusionOk="0" h="114300" w="692150">
                <a:moveTo>
                  <a:pt x="577554" y="38007"/>
                </a:moveTo>
                <a:lnTo>
                  <a:pt x="577131" y="76108"/>
                </a:lnTo>
                <a:lnTo>
                  <a:pt x="596138" y="76327"/>
                </a:lnTo>
                <a:lnTo>
                  <a:pt x="596645" y="38227"/>
                </a:lnTo>
                <a:lnTo>
                  <a:pt x="577554" y="38007"/>
                </a:lnTo>
                <a:close/>
              </a:path>
              <a:path extrusionOk="0" h="114300" w="692150">
                <a:moveTo>
                  <a:pt x="507" y="31369"/>
                </a:moveTo>
                <a:lnTo>
                  <a:pt x="0" y="69469"/>
                </a:lnTo>
                <a:lnTo>
                  <a:pt x="577131" y="76108"/>
                </a:lnTo>
                <a:lnTo>
                  <a:pt x="577554" y="38007"/>
                </a:lnTo>
                <a:lnTo>
                  <a:pt x="507" y="31369"/>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2" name="Google Shape;292;p50"/>
          <p:cNvSpPr/>
          <p:nvPr/>
        </p:nvSpPr>
        <p:spPr>
          <a:xfrm>
            <a:off x="3607942" y="942466"/>
            <a:ext cx="4815205" cy="114300"/>
          </a:xfrm>
          <a:custGeom>
            <a:rect b="b" l="l" r="r" t="t"/>
            <a:pathLst>
              <a:path extrusionOk="0" h="114300" w="4815205">
                <a:moveTo>
                  <a:pt x="4777493" y="37973"/>
                </a:moveTo>
                <a:lnTo>
                  <a:pt x="4719828" y="37973"/>
                </a:lnTo>
                <a:lnTo>
                  <a:pt x="4719955" y="76073"/>
                </a:lnTo>
                <a:lnTo>
                  <a:pt x="4700947" y="76170"/>
                </a:lnTo>
                <a:lnTo>
                  <a:pt x="4701159" y="114300"/>
                </a:lnTo>
                <a:lnTo>
                  <a:pt x="4815078" y="56515"/>
                </a:lnTo>
                <a:lnTo>
                  <a:pt x="4777493" y="37973"/>
                </a:lnTo>
                <a:close/>
              </a:path>
              <a:path extrusionOk="0" h="114300" w="4815205">
                <a:moveTo>
                  <a:pt x="4700735" y="38071"/>
                </a:moveTo>
                <a:lnTo>
                  <a:pt x="0" y="62230"/>
                </a:lnTo>
                <a:lnTo>
                  <a:pt x="254" y="100330"/>
                </a:lnTo>
                <a:lnTo>
                  <a:pt x="4700947" y="76170"/>
                </a:lnTo>
                <a:lnTo>
                  <a:pt x="4700735" y="38071"/>
                </a:lnTo>
                <a:close/>
              </a:path>
              <a:path extrusionOk="0" h="114300" w="4815205">
                <a:moveTo>
                  <a:pt x="4719828" y="37973"/>
                </a:moveTo>
                <a:lnTo>
                  <a:pt x="4700735" y="38071"/>
                </a:lnTo>
                <a:lnTo>
                  <a:pt x="4700947" y="76170"/>
                </a:lnTo>
                <a:lnTo>
                  <a:pt x="4719955" y="76073"/>
                </a:lnTo>
                <a:lnTo>
                  <a:pt x="4719828" y="37973"/>
                </a:lnTo>
                <a:close/>
              </a:path>
              <a:path extrusionOk="0" h="114300" w="4815205">
                <a:moveTo>
                  <a:pt x="4700524" y="0"/>
                </a:moveTo>
                <a:lnTo>
                  <a:pt x="4700735" y="38071"/>
                </a:lnTo>
                <a:lnTo>
                  <a:pt x="4777493" y="37973"/>
                </a:lnTo>
                <a:lnTo>
                  <a:pt x="4700524"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3" name="Google Shape;293;p50"/>
          <p:cNvSpPr/>
          <p:nvPr/>
        </p:nvSpPr>
        <p:spPr>
          <a:xfrm>
            <a:off x="3627882" y="5673852"/>
            <a:ext cx="4815205" cy="114300"/>
          </a:xfrm>
          <a:custGeom>
            <a:rect b="b" l="l" r="r" t="t"/>
            <a:pathLst>
              <a:path extrusionOk="0" h="114300" w="4815205">
                <a:moveTo>
                  <a:pt x="4700650" y="0"/>
                </a:moveTo>
                <a:lnTo>
                  <a:pt x="4700650" y="114300"/>
                </a:lnTo>
                <a:lnTo>
                  <a:pt x="4776850" y="76200"/>
                </a:lnTo>
                <a:lnTo>
                  <a:pt x="4719827" y="76200"/>
                </a:lnTo>
                <a:lnTo>
                  <a:pt x="4719827" y="38100"/>
                </a:lnTo>
                <a:lnTo>
                  <a:pt x="4776850" y="38100"/>
                </a:lnTo>
                <a:lnTo>
                  <a:pt x="4700650" y="0"/>
                </a:lnTo>
                <a:close/>
              </a:path>
              <a:path extrusionOk="0" h="114300" w="4815205">
                <a:moveTo>
                  <a:pt x="4700650" y="38100"/>
                </a:moveTo>
                <a:lnTo>
                  <a:pt x="0" y="38100"/>
                </a:lnTo>
                <a:lnTo>
                  <a:pt x="0" y="76200"/>
                </a:lnTo>
                <a:lnTo>
                  <a:pt x="4700650" y="76200"/>
                </a:lnTo>
                <a:lnTo>
                  <a:pt x="4700650" y="38100"/>
                </a:lnTo>
                <a:close/>
              </a:path>
              <a:path extrusionOk="0" h="114300" w="4815205">
                <a:moveTo>
                  <a:pt x="4776850" y="38100"/>
                </a:moveTo>
                <a:lnTo>
                  <a:pt x="4719827" y="38100"/>
                </a:lnTo>
                <a:lnTo>
                  <a:pt x="4719827" y="76200"/>
                </a:lnTo>
                <a:lnTo>
                  <a:pt x="4776850" y="76200"/>
                </a:lnTo>
                <a:lnTo>
                  <a:pt x="4814950" y="57150"/>
                </a:lnTo>
                <a:lnTo>
                  <a:pt x="4776850" y="3810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4" name="Google Shape;294;p50"/>
          <p:cNvSpPr/>
          <p:nvPr/>
        </p:nvSpPr>
        <p:spPr>
          <a:xfrm>
            <a:off x="3608070" y="1008125"/>
            <a:ext cx="10160" cy="513080"/>
          </a:xfrm>
          <a:custGeom>
            <a:rect b="b" l="l" r="r" t="t"/>
            <a:pathLst>
              <a:path extrusionOk="0" h="513080" w="10160">
                <a:moveTo>
                  <a:pt x="0" y="512699"/>
                </a:moveTo>
                <a:lnTo>
                  <a:pt x="9651" y="0"/>
                </a:lnTo>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5" name="Google Shape;295;p50"/>
          <p:cNvSpPr/>
          <p:nvPr/>
        </p:nvSpPr>
        <p:spPr>
          <a:xfrm>
            <a:off x="3627882" y="5378958"/>
            <a:ext cx="0" cy="353060"/>
          </a:xfrm>
          <a:custGeom>
            <a:rect b="b" l="l" r="r" t="t"/>
            <a:pathLst>
              <a:path extrusionOk="0" h="353060" w="120000">
                <a:moveTo>
                  <a:pt x="0" y="352996"/>
                </a:moveTo>
                <a:lnTo>
                  <a:pt x="0" y="0"/>
                </a:lnTo>
              </a:path>
            </a:pathLst>
          </a:custGeom>
          <a:noFill/>
          <a:ln cap="flat" cmpd="sng" w="381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51"/>
          <p:cNvSpPr txBox="1"/>
          <p:nvPr/>
        </p:nvSpPr>
        <p:spPr>
          <a:xfrm>
            <a:off x="962964" y="1092453"/>
            <a:ext cx="1443990" cy="634365"/>
          </a:xfrm>
          <a:prstGeom prst="rect">
            <a:avLst/>
          </a:prstGeom>
          <a:noFill/>
          <a:ln>
            <a:noFill/>
          </a:ln>
        </p:spPr>
        <p:txBody>
          <a:bodyPr anchorCtr="0" anchor="t" bIns="0" lIns="0" spcFirstLastPara="1" rIns="0" wrap="square" tIns="13325">
            <a:spAutoFit/>
          </a:bodyPr>
          <a:lstStyle/>
          <a:p>
            <a:pPr indent="0" lvl="0" marL="6350" marR="0" rtl="0" algn="ctr">
              <a:lnSpc>
                <a:spcPct val="119642"/>
              </a:lnSpc>
              <a:spcBef>
                <a:spcPts val="0"/>
              </a:spcBef>
              <a:spcAft>
                <a:spcPts val="0"/>
              </a:spcAft>
              <a:buClr>
                <a:srgbClr val="000000"/>
              </a:buClr>
              <a:buSzPts val="1400"/>
              <a:buFont typeface="Arial"/>
              <a:buNone/>
            </a:pPr>
            <a:r>
              <a:rPr b="1" i="0" lang="it-IT" sz="1400" u="none" cap="none" strike="noStrike">
                <a:solidFill>
                  <a:srgbClr val="000000"/>
                </a:solidFill>
                <a:latin typeface="Arial"/>
                <a:ea typeface="Arial"/>
                <a:cs typeface="Arial"/>
                <a:sym typeface="Arial"/>
              </a:rPr>
              <a:t>TRACK A</a:t>
            </a:r>
            <a:endParaRPr b="0" i="0" sz="1400" u="none" cap="none" strike="noStrike">
              <a:solidFill>
                <a:srgbClr val="000000"/>
              </a:solidFill>
              <a:latin typeface="Arial"/>
              <a:ea typeface="Arial"/>
              <a:cs typeface="Arial"/>
              <a:sym typeface="Arial"/>
            </a:endParaRPr>
          </a:p>
          <a:p>
            <a:pPr indent="0" lvl="0" marL="0" marR="0" rtl="0" algn="ctr">
              <a:lnSpc>
                <a:spcPct val="119545"/>
              </a:lnSpc>
              <a:spcBef>
                <a:spcPts val="0"/>
              </a:spcBef>
              <a:spcAft>
                <a:spcPts val="0"/>
              </a:spcAft>
              <a:buClr>
                <a:srgbClr val="000000"/>
              </a:buClr>
              <a:buSzPts val="1100"/>
              <a:buFont typeface="Arial"/>
              <a:buNone/>
            </a:pPr>
            <a:r>
              <a:rPr b="1" i="0" lang="it-IT" sz="1100" u="none" cap="none" strike="noStrike">
                <a:solidFill>
                  <a:srgbClr val="000000"/>
                </a:solidFill>
                <a:latin typeface="Arial"/>
                <a:ea typeface="Arial"/>
                <a:cs typeface="Arial"/>
                <a:sym typeface="Arial"/>
              </a:rPr>
              <a:t>ELECTIVE COURSES</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000"/>
              <a:buFont typeface="Arial"/>
              <a:buNone/>
            </a:pPr>
            <a:r>
              <a:rPr b="1" i="1" lang="it-IT" sz="1000" u="none" cap="none" strike="noStrike">
                <a:solidFill>
                  <a:srgbClr val="000000"/>
                </a:solidFill>
                <a:latin typeface="Arial"/>
                <a:ea typeface="Arial"/>
                <a:cs typeface="Arial"/>
                <a:sym typeface="Arial"/>
              </a:rPr>
              <a:t>MATERIALS </a:t>
            </a:r>
            <a:r>
              <a:rPr b="0" i="1" lang="it-IT" sz="1000" u="none" cap="none" strike="noStrike">
                <a:solidFill>
                  <a:srgbClr val="000000"/>
                </a:solidFill>
                <a:latin typeface="Arial"/>
                <a:ea typeface="Arial"/>
                <a:cs typeface="Arial"/>
                <a:sym typeface="Arial"/>
              </a:rPr>
              <a:t>area</a:t>
            </a:r>
            <a:endParaRPr b="0" i="0" sz="1000" u="none" cap="none" strike="noStrike">
              <a:solidFill>
                <a:srgbClr val="000000"/>
              </a:solidFill>
              <a:latin typeface="Arial"/>
              <a:ea typeface="Arial"/>
              <a:cs typeface="Arial"/>
              <a:sym typeface="Arial"/>
            </a:endParaRPr>
          </a:p>
        </p:txBody>
      </p:sp>
      <p:sp>
        <p:nvSpPr>
          <p:cNvPr id="301" name="Google Shape;301;p51"/>
          <p:cNvSpPr txBox="1"/>
          <p:nvPr/>
        </p:nvSpPr>
        <p:spPr>
          <a:xfrm>
            <a:off x="433831" y="1823466"/>
            <a:ext cx="2235200" cy="633095"/>
          </a:xfrm>
          <a:prstGeom prst="rect">
            <a:avLst/>
          </a:prstGeom>
          <a:noFill/>
          <a:ln>
            <a:noFill/>
          </a:ln>
        </p:spPr>
        <p:txBody>
          <a:bodyPr anchorCtr="0" anchor="t" bIns="0" lIns="0" spcFirstLastPara="1" rIns="0" wrap="square" tIns="13325">
            <a:spAutoFit/>
          </a:bodyPr>
          <a:lstStyle/>
          <a:p>
            <a:pPr indent="-172720" lvl="0" marL="184785" marR="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CHEMISTRY OF INORGANIC MATERIALS</a:t>
            </a:r>
            <a:endParaRPr b="0" i="0" sz="800" u="none" cap="none" strike="noStrike">
              <a:solidFill>
                <a:srgbClr val="000000"/>
              </a:solidFill>
              <a:latin typeface="Arial"/>
              <a:ea typeface="Arial"/>
              <a:cs typeface="Arial"/>
              <a:sym typeface="Arial"/>
            </a:endParaRPr>
          </a:p>
          <a:p>
            <a:pPr indent="-172720" lvl="0" marL="184785" marR="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CHEMISTRY OF MOLECULAR MATERIALS</a:t>
            </a:r>
            <a:endParaRPr b="0" i="0" sz="800" u="none" cap="none" strike="noStrike">
              <a:solidFill>
                <a:srgbClr val="000000"/>
              </a:solidFill>
              <a:latin typeface="Arial"/>
              <a:ea typeface="Arial"/>
              <a:cs typeface="Arial"/>
              <a:sym typeface="Arial"/>
            </a:endParaRPr>
          </a:p>
          <a:p>
            <a:pPr indent="-172720" lvl="0" marL="184785" marR="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PHYSICAL CHEMISTRY OF SOLIDS</a:t>
            </a:r>
            <a:endParaRPr b="0" i="0" sz="800" u="none" cap="none" strike="noStrike">
              <a:solidFill>
                <a:srgbClr val="000000"/>
              </a:solidFill>
              <a:latin typeface="Arial"/>
              <a:ea typeface="Arial"/>
              <a:cs typeface="Arial"/>
              <a:sym typeface="Arial"/>
            </a:endParaRPr>
          </a:p>
          <a:p>
            <a:pPr indent="-172720" lvl="0" marL="184785" marR="0" rtl="0" algn="l">
              <a:lnSpc>
                <a:spcPct val="11875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PHYSICS OF SEMICONDUCTORS</a:t>
            </a:r>
            <a:endParaRPr b="0" i="0" sz="800" u="none" cap="none" strike="noStrike">
              <a:solidFill>
                <a:srgbClr val="000000"/>
              </a:solidFill>
              <a:latin typeface="Arial"/>
              <a:ea typeface="Arial"/>
              <a:cs typeface="Arial"/>
              <a:sym typeface="Arial"/>
            </a:endParaRPr>
          </a:p>
          <a:p>
            <a:pPr indent="-172720" lvl="0" marL="184785" marR="0" rtl="0" algn="l">
              <a:lnSpc>
                <a:spcPct val="11875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METALS SCIENCE AND SUSTAINABILITY</a:t>
            </a:r>
            <a:endParaRPr b="0" i="0" sz="800" u="none" cap="none" strike="noStrike">
              <a:solidFill>
                <a:srgbClr val="000000"/>
              </a:solidFill>
              <a:latin typeface="Arial"/>
              <a:ea typeface="Arial"/>
              <a:cs typeface="Arial"/>
              <a:sym typeface="Arial"/>
            </a:endParaRPr>
          </a:p>
        </p:txBody>
      </p:sp>
      <p:sp>
        <p:nvSpPr>
          <p:cNvPr id="302" name="Google Shape;302;p51"/>
          <p:cNvSpPr/>
          <p:nvPr/>
        </p:nvSpPr>
        <p:spPr>
          <a:xfrm>
            <a:off x="335279" y="2537460"/>
            <a:ext cx="2696210" cy="1228725"/>
          </a:xfrm>
          <a:custGeom>
            <a:rect b="b" l="l" r="r" t="t"/>
            <a:pathLst>
              <a:path extrusionOk="0" h="1228725" w="2696210">
                <a:moveTo>
                  <a:pt x="2617216" y="0"/>
                </a:moveTo>
                <a:lnTo>
                  <a:pt x="78765" y="0"/>
                </a:lnTo>
                <a:lnTo>
                  <a:pt x="48107" y="6195"/>
                </a:lnTo>
                <a:lnTo>
                  <a:pt x="23071" y="23082"/>
                </a:lnTo>
                <a:lnTo>
                  <a:pt x="6190" y="48113"/>
                </a:lnTo>
                <a:lnTo>
                  <a:pt x="0" y="78739"/>
                </a:lnTo>
                <a:lnTo>
                  <a:pt x="0" y="1149603"/>
                </a:lnTo>
                <a:lnTo>
                  <a:pt x="6190" y="1180230"/>
                </a:lnTo>
                <a:lnTo>
                  <a:pt x="23071" y="1205261"/>
                </a:lnTo>
                <a:lnTo>
                  <a:pt x="48107" y="1222148"/>
                </a:lnTo>
                <a:lnTo>
                  <a:pt x="78765" y="1228344"/>
                </a:lnTo>
                <a:lnTo>
                  <a:pt x="2617216" y="1228344"/>
                </a:lnTo>
                <a:lnTo>
                  <a:pt x="2647842" y="1222148"/>
                </a:lnTo>
                <a:lnTo>
                  <a:pt x="2672873" y="1205261"/>
                </a:lnTo>
                <a:lnTo>
                  <a:pt x="2689760" y="1180230"/>
                </a:lnTo>
                <a:lnTo>
                  <a:pt x="2695956" y="1149603"/>
                </a:lnTo>
                <a:lnTo>
                  <a:pt x="2695956" y="78739"/>
                </a:lnTo>
                <a:lnTo>
                  <a:pt x="2689760" y="48113"/>
                </a:lnTo>
                <a:lnTo>
                  <a:pt x="2672873" y="23082"/>
                </a:lnTo>
                <a:lnTo>
                  <a:pt x="2647842" y="6195"/>
                </a:lnTo>
                <a:lnTo>
                  <a:pt x="2617216"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51"/>
          <p:cNvSpPr/>
          <p:nvPr/>
        </p:nvSpPr>
        <p:spPr>
          <a:xfrm>
            <a:off x="335279" y="2537460"/>
            <a:ext cx="2696210" cy="1228725"/>
          </a:xfrm>
          <a:custGeom>
            <a:rect b="b" l="l" r="r" t="t"/>
            <a:pathLst>
              <a:path extrusionOk="0" h="1228725" w="2696210">
                <a:moveTo>
                  <a:pt x="0" y="78739"/>
                </a:moveTo>
                <a:lnTo>
                  <a:pt x="6190" y="48113"/>
                </a:lnTo>
                <a:lnTo>
                  <a:pt x="23071" y="23082"/>
                </a:lnTo>
                <a:lnTo>
                  <a:pt x="48107" y="6195"/>
                </a:lnTo>
                <a:lnTo>
                  <a:pt x="78765" y="0"/>
                </a:lnTo>
                <a:lnTo>
                  <a:pt x="2617216" y="0"/>
                </a:lnTo>
                <a:lnTo>
                  <a:pt x="2647842" y="6195"/>
                </a:lnTo>
                <a:lnTo>
                  <a:pt x="2672873" y="23082"/>
                </a:lnTo>
                <a:lnTo>
                  <a:pt x="2689760" y="48113"/>
                </a:lnTo>
                <a:lnTo>
                  <a:pt x="2695956" y="78739"/>
                </a:lnTo>
                <a:lnTo>
                  <a:pt x="2695956" y="1149603"/>
                </a:lnTo>
                <a:lnTo>
                  <a:pt x="2689760" y="1180230"/>
                </a:lnTo>
                <a:lnTo>
                  <a:pt x="2672873" y="1205261"/>
                </a:lnTo>
                <a:lnTo>
                  <a:pt x="2647842" y="1222148"/>
                </a:lnTo>
                <a:lnTo>
                  <a:pt x="2617216" y="1228344"/>
                </a:lnTo>
                <a:lnTo>
                  <a:pt x="78765" y="1228344"/>
                </a:lnTo>
                <a:lnTo>
                  <a:pt x="48107" y="1222148"/>
                </a:lnTo>
                <a:lnTo>
                  <a:pt x="23071" y="1205261"/>
                </a:lnTo>
                <a:lnTo>
                  <a:pt x="6190" y="1180230"/>
                </a:lnTo>
                <a:lnTo>
                  <a:pt x="0" y="1149603"/>
                </a:lnTo>
                <a:lnTo>
                  <a:pt x="0" y="78739"/>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51"/>
          <p:cNvSpPr txBox="1"/>
          <p:nvPr/>
        </p:nvSpPr>
        <p:spPr>
          <a:xfrm>
            <a:off x="1052880" y="2557652"/>
            <a:ext cx="1258570" cy="1778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000"/>
              <a:buFont typeface="Arial"/>
              <a:buNone/>
            </a:pPr>
            <a:r>
              <a:rPr b="1" i="1" lang="it-IT" sz="1000" u="none" cap="none" strike="noStrike">
                <a:solidFill>
                  <a:srgbClr val="000000"/>
                </a:solidFill>
                <a:latin typeface="Arial"/>
                <a:ea typeface="Arial"/>
                <a:cs typeface="Arial"/>
                <a:sym typeface="Arial"/>
              </a:rPr>
              <a:t>APPLICATIONS </a:t>
            </a:r>
            <a:r>
              <a:rPr b="0" i="0" lang="it-IT" sz="1000" u="none" cap="none" strike="noStrike">
                <a:solidFill>
                  <a:srgbClr val="000000"/>
                </a:solidFill>
                <a:latin typeface="Arial"/>
                <a:ea typeface="Arial"/>
                <a:cs typeface="Arial"/>
                <a:sym typeface="Arial"/>
              </a:rPr>
              <a:t>area</a:t>
            </a:r>
            <a:endParaRPr b="0" i="0" sz="1000" u="none" cap="none" strike="noStrike">
              <a:solidFill>
                <a:srgbClr val="000000"/>
              </a:solidFill>
              <a:latin typeface="Arial"/>
              <a:ea typeface="Arial"/>
              <a:cs typeface="Arial"/>
              <a:sym typeface="Arial"/>
            </a:endParaRPr>
          </a:p>
        </p:txBody>
      </p:sp>
      <p:sp>
        <p:nvSpPr>
          <p:cNvPr id="305" name="Google Shape;305;p51"/>
          <p:cNvSpPr txBox="1"/>
          <p:nvPr/>
        </p:nvSpPr>
        <p:spPr>
          <a:xfrm>
            <a:off x="437184" y="2862452"/>
            <a:ext cx="2461260" cy="879475"/>
          </a:xfrm>
          <a:prstGeom prst="rect">
            <a:avLst/>
          </a:prstGeom>
          <a:noFill/>
          <a:ln>
            <a:noFill/>
          </a:ln>
        </p:spPr>
        <p:txBody>
          <a:bodyPr anchorCtr="0" anchor="t" bIns="0" lIns="0" spcFirstLastPara="1" rIns="0" wrap="square" tIns="13325">
            <a:spAutoFit/>
          </a:bodyPr>
          <a:lstStyle/>
          <a:p>
            <a:pPr indent="-172720" lvl="0" marL="184785" marR="6604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CHEMISTRY &amp; TECHNOLOGY OF POLYMERS  &amp; INDUSTRIAL APPLICATIONS</a:t>
            </a:r>
            <a:endParaRPr b="0" i="0" sz="800" u="none" cap="none" strike="noStrike">
              <a:solidFill>
                <a:srgbClr val="000000"/>
              </a:solidFill>
              <a:latin typeface="Arial"/>
              <a:ea typeface="Arial"/>
              <a:cs typeface="Arial"/>
              <a:sym typeface="Arial"/>
            </a:endParaRPr>
          </a:p>
          <a:p>
            <a:pPr indent="-172720" lvl="0" marL="184785" marR="2413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APPLICATIONS OF MATERIALS FOR IONIZING  RADIATION DETECTION</a:t>
            </a:r>
            <a:endParaRPr b="0" i="0" sz="800" u="none" cap="none" strike="noStrike">
              <a:solidFill>
                <a:srgbClr val="000000"/>
              </a:solidFill>
              <a:latin typeface="Arial"/>
              <a:ea typeface="Arial"/>
              <a:cs typeface="Arial"/>
              <a:sym typeface="Arial"/>
            </a:endParaRPr>
          </a:p>
          <a:p>
            <a:pPr indent="-172720" lvl="0" marL="184785" marR="113029"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LOW ENVIRONMENTAL IMPACT MATERIALS  AND PROCESSES</a:t>
            </a:r>
            <a:endParaRPr b="0" i="0" sz="800" u="none" cap="none" strike="noStrike">
              <a:solidFill>
                <a:srgbClr val="000000"/>
              </a:solidFill>
              <a:latin typeface="Arial"/>
              <a:ea typeface="Arial"/>
              <a:cs typeface="Arial"/>
              <a:sym typeface="Arial"/>
            </a:endParaRPr>
          </a:p>
          <a:p>
            <a:pPr indent="-172720" lvl="0" marL="184785" marR="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MOLECULAR ELECTRONICS AND PHOTONICS</a:t>
            </a:r>
            <a:endParaRPr b="0" i="0" sz="800" u="none" cap="none" strike="noStrike">
              <a:solidFill>
                <a:srgbClr val="000000"/>
              </a:solidFill>
              <a:latin typeface="Arial"/>
              <a:ea typeface="Arial"/>
              <a:cs typeface="Arial"/>
              <a:sym typeface="Arial"/>
            </a:endParaRPr>
          </a:p>
        </p:txBody>
      </p:sp>
      <p:sp>
        <p:nvSpPr>
          <p:cNvPr id="306" name="Google Shape;306;p51"/>
          <p:cNvSpPr/>
          <p:nvPr/>
        </p:nvSpPr>
        <p:spPr>
          <a:xfrm>
            <a:off x="335279" y="3819144"/>
            <a:ext cx="2696210" cy="614680"/>
          </a:xfrm>
          <a:custGeom>
            <a:rect b="b" l="l" r="r" t="t"/>
            <a:pathLst>
              <a:path extrusionOk="0" h="614679" w="2696210">
                <a:moveTo>
                  <a:pt x="2635504" y="0"/>
                </a:moveTo>
                <a:lnTo>
                  <a:pt x="60515" y="0"/>
                </a:lnTo>
                <a:lnTo>
                  <a:pt x="36958" y="4748"/>
                </a:lnTo>
                <a:lnTo>
                  <a:pt x="17722" y="17700"/>
                </a:lnTo>
                <a:lnTo>
                  <a:pt x="4754" y="36915"/>
                </a:lnTo>
                <a:lnTo>
                  <a:pt x="0" y="60451"/>
                </a:lnTo>
                <a:lnTo>
                  <a:pt x="0" y="553719"/>
                </a:lnTo>
                <a:lnTo>
                  <a:pt x="4754" y="577256"/>
                </a:lnTo>
                <a:lnTo>
                  <a:pt x="17722" y="596471"/>
                </a:lnTo>
                <a:lnTo>
                  <a:pt x="36958" y="609423"/>
                </a:lnTo>
                <a:lnTo>
                  <a:pt x="60515" y="614171"/>
                </a:lnTo>
                <a:lnTo>
                  <a:pt x="2635504" y="614171"/>
                </a:lnTo>
                <a:lnTo>
                  <a:pt x="2659040" y="609423"/>
                </a:lnTo>
                <a:lnTo>
                  <a:pt x="2678255" y="596471"/>
                </a:lnTo>
                <a:lnTo>
                  <a:pt x="2691207" y="577256"/>
                </a:lnTo>
                <a:lnTo>
                  <a:pt x="2695956" y="553719"/>
                </a:lnTo>
                <a:lnTo>
                  <a:pt x="2695956" y="60451"/>
                </a:lnTo>
                <a:lnTo>
                  <a:pt x="2691207" y="36915"/>
                </a:lnTo>
                <a:lnTo>
                  <a:pt x="2678255" y="17700"/>
                </a:lnTo>
                <a:lnTo>
                  <a:pt x="2659040" y="4748"/>
                </a:lnTo>
                <a:lnTo>
                  <a:pt x="2635504"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51"/>
          <p:cNvSpPr/>
          <p:nvPr/>
        </p:nvSpPr>
        <p:spPr>
          <a:xfrm>
            <a:off x="335279" y="3819144"/>
            <a:ext cx="2696210" cy="614680"/>
          </a:xfrm>
          <a:custGeom>
            <a:rect b="b" l="l" r="r" t="t"/>
            <a:pathLst>
              <a:path extrusionOk="0" h="614679" w="2696210">
                <a:moveTo>
                  <a:pt x="0" y="60451"/>
                </a:moveTo>
                <a:lnTo>
                  <a:pt x="4754" y="36915"/>
                </a:lnTo>
                <a:lnTo>
                  <a:pt x="17722" y="17700"/>
                </a:lnTo>
                <a:lnTo>
                  <a:pt x="36958" y="4748"/>
                </a:lnTo>
                <a:lnTo>
                  <a:pt x="60515" y="0"/>
                </a:lnTo>
                <a:lnTo>
                  <a:pt x="2635504" y="0"/>
                </a:lnTo>
                <a:lnTo>
                  <a:pt x="2659040" y="4748"/>
                </a:lnTo>
                <a:lnTo>
                  <a:pt x="2678255" y="17700"/>
                </a:lnTo>
                <a:lnTo>
                  <a:pt x="2691207" y="36915"/>
                </a:lnTo>
                <a:lnTo>
                  <a:pt x="2695956" y="60451"/>
                </a:lnTo>
                <a:lnTo>
                  <a:pt x="2695956" y="553719"/>
                </a:lnTo>
                <a:lnTo>
                  <a:pt x="2691207" y="577256"/>
                </a:lnTo>
                <a:lnTo>
                  <a:pt x="2678255" y="596471"/>
                </a:lnTo>
                <a:lnTo>
                  <a:pt x="2659040" y="609423"/>
                </a:lnTo>
                <a:lnTo>
                  <a:pt x="2635504" y="614171"/>
                </a:lnTo>
                <a:lnTo>
                  <a:pt x="60515" y="614171"/>
                </a:lnTo>
                <a:lnTo>
                  <a:pt x="36958" y="609423"/>
                </a:lnTo>
                <a:lnTo>
                  <a:pt x="17722" y="596471"/>
                </a:lnTo>
                <a:lnTo>
                  <a:pt x="4754" y="577256"/>
                </a:lnTo>
                <a:lnTo>
                  <a:pt x="0" y="553719"/>
                </a:lnTo>
                <a:lnTo>
                  <a:pt x="0" y="60451"/>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51"/>
          <p:cNvSpPr txBox="1"/>
          <p:nvPr/>
        </p:nvSpPr>
        <p:spPr>
          <a:xfrm>
            <a:off x="694131" y="3836923"/>
            <a:ext cx="1978025" cy="1778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000"/>
              <a:buFont typeface="Arial"/>
              <a:buNone/>
            </a:pPr>
            <a:r>
              <a:rPr b="1" i="1" lang="it-IT" sz="1000" u="none" cap="none" strike="noStrike">
                <a:solidFill>
                  <a:srgbClr val="000000"/>
                </a:solidFill>
                <a:latin typeface="Arial"/>
                <a:ea typeface="Arial"/>
                <a:cs typeface="Arial"/>
                <a:sym typeface="Arial"/>
              </a:rPr>
              <a:t>MATERIALS ENGINEERING </a:t>
            </a:r>
            <a:r>
              <a:rPr b="0" i="0" lang="it-IT" sz="1000" u="none" cap="none" strike="noStrike">
                <a:solidFill>
                  <a:srgbClr val="000000"/>
                </a:solidFill>
                <a:latin typeface="Arial"/>
                <a:ea typeface="Arial"/>
                <a:cs typeface="Arial"/>
                <a:sym typeface="Arial"/>
              </a:rPr>
              <a:t>area</a:t>
            </a:r>
            <a:endParaRPr b="0" i="0" sz="1000" u="none" cap="none" strike="noStrike">
              <a:solidFill>
                <a:srgbClr val="000000"/>
              </a:solidFill>
              <a:latin typeface="Arial"/>
              <a:ea typeface="Arial"/>
              <a:cs typeface="Arial"/>
              <a:sym typeface="Arial"/>
            </a:endParaRPr>
          </a:p>
        </p:txBody>
      </p:sp>
      <p:sp>
        <p:nvSpPr>
          <p:cNvPr id="309" name="Google Shape;309;p51"/>
          <p:cNvSpPr txBox="1"/>
          <p:nvPr/>
        </p:nvSpPr>
        <p:spPr>
          <a:xfrm>
            <a:off x="431698" y="4141723"/>
            <a:ext cx="2035175" cy="269875"/>
          </a:xfrm>
          <a:prstGeom prst="rect">
            <a:avLst/>
          </a:prstGeom>
          <a:noFill/>
          <a:ln>
            <a:noFill/>
          </a:ln>
        </p:spPr>
        <p:txBody>
          <a:bodyPr anchorCtr="0" anchor="t" bIns="0" lIns="0" spcFirstLastPara="1" rIns="0" wrap="square" tIns="12700">
            <a:spAutoFit/>
          </a:bodyPr>
          <a:lstStyle/>
          <a:p>
            <a:pPr indent="-172720" lvl="0" marL="184785" marR="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ADVANCED FUNCTIONAL POLYMERS</a:t>
            </a:r>
            <a:endParaRPr b="0" i="0" sz="800" u="none" cap="none" strike="noStrike">
              <a:solidFill>
                <a:srgbClr val="000000"/>
              </a:solidFill>
              <a:latin typeface="Arial"/>
              <a:ea typeface="Arial"/>
              <a:cs typeface="Arial"/>
              <a:sym typeface="Arial"/>
            </a:endParaRPr>
          </a:p>
          <a:p>
            <a:pPr indent="-172720" lvl="0" marL="184785" marR="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ENGINEERED NANOMATERIALS</a:t>
            </a:r>
            <a:endParaRPr b="0" i="0" sz="800" u="none" cap="none" strike="noStrike">
              <a:solidFill>
                <a:srgbClr val="000000"/>
              </a:solidFill>
              <a:latin typeface="Arial"/>
              <a:ea typeface="Arial"/>
              <a:cs typeface="Arial"/>
              <a:sym typeface="Arial"/>
            </a:endParaRPr>
          </a:p>
        </p:txBody>
      </p:sp>
      <p:sp>
        <p:nvSpPr>
          <p:cNvPr id="310" name="Google Shape;310;p51"/>
          <p:cNvSpPr txBox="1"/>
          <p:nvPr/>
        </p:nvSpPr>
        <p:spPr>
          <a:xfrm>
            <a:off x="9933178" y="1063244"/>
            <a:ext cx="1308100" cy="543560"/>
          </a:xfrm>
          <a:prstGeom prst="rect">
            <a:avLst/>
          </a:prstGeom>
          <a:noFill/>
          <a:ln>
            <a:noFill/>
          </a:ln>
        </p:spPr>
        <p:txBody>
          <a:bodyPr anchorCtr="0" anchor="t" bIns="0" lIns="0" spcFirstLastPara="1" rIns="0" wrap="square" tIns="13325">
            <a:spAutoFit/>
          </a:bodyPr>
          <a:lstStyle/>
          <a:p>
            <a:pPr indent="0" lvl="0" marL="0" marR="0" rtl="0" algn="ctr">
              <a:lnSpc>
                <a:spcPct val="119642"/>
              </a:lnSpc>
              <a:spcBef>
                <a:spcPts val="0"/>
              </a:spcBef>
              <a:spcAft>
                <a:spcPts val="0"/>
              </a:spcAft>
              <a:buClr>
                <a:srgbClr val="000000"/>
              </a:buClr>
              <a:buSzPts val="1400"/>
              <a:buFont typeface="Arial"/>
              <a:buNone/>
            </a:pPr>
            <a:r>
              <a:rPr b="1" i="0" lang="it-IT" sz="1400" u="none" cap="none" strike="noStrike">
                <a:solidFill>
                  <a:srgbClr val="000000"/>
                </a:solidFill>
                <a:latin typeface="Arial"/>
                <a:ea typeface="Arial"/>
                <a:cs typeface="Arial"/>
                <a:sym typeface="Arial"/>
              </a:rPr>
              <a:t>TRACK D</a:t>
            </a:r>
            <a:endParaRPr b="0" i="0" sz="1400" u="none" cap="none" strike="noStrike">
              <a:solidFill>
                <a:srgbClr val="000000"/>
              </a:solidFill>
              <a:latin typeface="Arial"/>
              <a:ea typeface="Arial"/>
              <a:cs typeface="Arial"/>
              <a:sym typeface="Arial"/>
            </a:endParaRPr>
          </a:p>
          <a:p>
            <a:pPr indent="0" lvl="0" marL="0" marR="0" rtl="0" algn="ctr">
              <a:lnSpc>
                <a:spcPct val="119500"/>
              </a:lnSpc>
              <a:spcBef>
                <a:spcPts val="0"/>
              </a:spcBef>
              <a:spcAft>
                <a:spcPts val="0"/>
              </a:spcAft>
              <a:buClr>
                <a:srgbClr val="000000"/>
              </a:buClr>
              <a:buSzPts val="1000"/>
              <a:buFont typeface="Arial"/>
              <a:buNone/>
            </a:pPr>
            <a:r>
              <a:rPr b="1" i="0" lang="it-IT" sz="1000" u="none" cap="none" strike="noStrike">
                <a:solidFill>
                  <a:srgbClr val="000000"/>
                </a:solidFill>
                <a:latin typeface="Arial"/>
                <a:ea typeface="Arial"/>
                <a:cs typeface="Arial"/>
                <a:sym typeface="Arial"/>
              </a:rPr>
              <a:t>ELECTIVE COURSES</a:t>
            </a:r>
            <a:endParaRPr b="0" i="0" sz="1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it-IT" sz="1000" u="none" cap="none" strike="noStrike">
                <a:solidFill>
                  <a:srgbClr val="000000"/>
                </a:solidFill>
                <a:latin typeface="Arial"/>
                <a:ea typeface="Arial"/>
                <a:cs typeface="Arial"/>
                <a:sym typeface="Arial"/>
              </a:rPr>
              <a:t>.</a:t>
            </a:r>
            <a:endParaRPr b="0" i="0" sz="1000" u="none" cap="none" strike="noStrike">
              <a:solidFill>
                <a:srgbClr val="000000"/>
              </a:solidFill>
              <a:latin typeface="Arial"/>
              <a:ea typeface="Arial"/>
              <a:cs typeface="Arial"/>
              <a:sym typeface="Arial"/>
            </a:endParaRPr>
          </a:p>
        </p:txBody>
      </p:sp>
      <p:sp>
        <p:nvSpPr>
          <p:cNvPr id="311" name="Google Shape;311;p51"/>
          <p:cNvSpPr/>
          <p:nvPr/>
        </p:nvSpPr>
        <p:spPr>
          <a:xfrm>
            <a:off x="6231635" y="1508760"/>
            <a:ext cx="2694940" cy="948055"/>
          </a:xfrm>
          <a:custGeom>
            <a:rect b="b" l="l" r="r" t="t"/>
            <a:pathLst>
              <a:path extrusionOk="0" h="948055" w="2694940">
                <a:moveTo>
                  <a:pt x="2626487" y="0"/>
                </a:moveTo>
                <a:lnTo>
                  <a:pt x="67944" y="0"/>
                </a:lnTo>
                <a:lnTo>
                  <a:pt x="41469" y="5330"/>
                </a:lnTo>
                <a:lnTo>
                  <a:pt x="19875" y="19875"/>
                </a:lnTo>
                <a:lnTo>
                  <a:pt x="5330" y="41469"/>
                </a:lnTo>
                <a:lnTo>
                  <a:pt x="0" y="67944"/>
                </a:lnTo>
                <a:lnTo>
                  <a:pt x="0" y="879982"/>
                </a:lnTo>
                <a:lnTo>
                  <a:pt x="5330" y="906458"/>
                </a:lnTo>
                <a:lnTo>
                  <a:pt x="19875" y="928052"/>
                </a:lnTo>
                <a:lnTo>
                  <a:pt x="41469" y="942597"/>
                </a:lnTo>
                <a:lnTo>
                  <a:pt x="67944" y="947927"/>
                </a:lnTo>
                <a:lnTo>
                  <a:pt x="2626487" y="947927"/>
                </a:lnTo>
                <a:lnTo>
                  <a:pt x="2652962" y="942597"/>
                </a:lnTo>
                <a:lnTo>
                  <a:pt x="2674556" y="928052"/>
                </a:lnTo>
                <a:lnTo>
                  <a:pt x="2689101" y="906458"/>
                </a:lnTo>
                <a:lnTo>
                  <a:pt x="2694432" y="879982"/>
                </a:lnTo>
                <a:lnTo>
                  <a:pt x="2694432" y="67944"/>
                </a:lnTo>
                <a:lnTo>
                  <a:pt x="2689101" y="41469"/>
                </a:lnTo>
                <a:lnTo>
                  <a:pt x="2674556" y="19875"/>
                </a:lnTo>
                <a:lnTo>
                  <a:pt x="2652962" y="5330"/>
                </a:lnTo>
                <a:lnTo>
                  <a:pt x="2626487"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51"/>
          <p:cNvSpPr/>
          <p:nvPr/>
        </p:nvSpPr>
        <p:spPr>
          <a:xfrm>
            <a:off x="6231635" y="1508760"/>
            <a:ext cx="2694940" cy="948055"/>
          </a:xfrm>
          <a:custGeom>
            <a:rect b="b" l="l" r="r" t="t"/>
            <a:pathLst>
              <a:path extrusionOk="0" h="948055" w="2694940">
                <a:moveTo>
                  <a:pt x="0" y="67944"/>
                </a:moveTo>
                <a:lnTo>
                  <a:pt x="5330" y="41469"/>
                </a:lnTo>
                <a:lnTo>
                  <a:pt x="19875" y="19875"/>
                </a:lnTo>
                <a:lnTo>
                  <a:pt x="41469" y="5330"/>
                </a:lnTo>
                <a:lnTo>
                  <a:pt x="67944" y="0"/>
                </a:lnTo>
                <a:lnTo>
                  <a:pt x="2626487" y="0"/>
                </a:lnTo>
                <a:lnTo>
                  <a:pt x="2652962" y="5330"/>
                </a:lnTo>
                <a:lnTo>
                  <a:pt x="2674556" y="19875"/>
                </a:lnTo>
                <a:lnTo>
                  <a:pt x="2689101" y="41469"/>
                </a:lnTo>
                <a:lnTo>
                  <a:pt x="2694432" y="67944"/>
                </a:lnTo>
                <a:lnTo>
                  <a:pt x="2694432" y="879982"/>
                </a:lnTo>
                <a:lnTo>
                  <a:pt x="2689101" y="906458"/>
                </a:lnTo>
                <a:lnTo>
                  <a:pt x="2674556" y="928052"/>
                </a:lnTo>
                <a:lnTo>
                  <a:pt x="2652962" y="942597"/>
                </a:lnTo>
                <a:lnTo>
                  <a:pt x="2626487" y="947927"/>
                </a:lnTo>
                <a:lnTo>
                  <a:pt x="67944" y="947927"/>
                </a:lnTo>
                <a:lnTo>
                  <a:pt x="41469" y="942597"/>
                </a:lnTo>
                <a:lnTo>
                  <a:pt x="19875" y="928052"/>
                </a:lnTo>
                <a:lnTo>
                  <a:pt x="5330" y="906458"/>
                </a:lnTo>
                <a:lnTo>
                  <a:pt x="0" y="879982"/>
                </a:lnTo>
                <a:lnTo>
                  <a:pt x="0" y="67944"/>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51"/>
          <p:cNvSpPr txBox="1"/>
          <p:nvPr/>
        </p:nvSpPr>
        <p:spPr>
          <a:xfrm>
            <a:off x="6860540" y="1059561"/>
            <a:ext cx="1440180" cy="643890"/>
          </a:xfrm>
          <a:prstGeom prst="rect">
            <a:avLst/>
          </a:prstGeom>
          <a:noFill/>
          <a:ln>
            <a:noFill/>
          </a:ln>
        </p:spPr>
        <p:txBody>
          <a:bodyPr anchorCtr="0" anchor="t" bIns="0" lIns="0" spcFirstLastPara="1" rIns="0" wrap="square" tIns="13325">
            <a:spAutoFit/>
          </a:bodyPr>
          <a:lstStyle/>
          <a:p>
            <a:pPr indent="0" lvl="0" marL="0" marR="41910" rtl="0" algn="ctr">
              <a:lnSpc>
                <a:spcPct val="119642"/>
              </a:lnSpc>
              <a:spcBef>
                <a:spcPts val="0"/>
              </a:spcBef>
              <a:spcAft>
                <a:spcPts val="0"/>
              </a:spcAft>
              <a:buClr>
                <a:srgbClr val="000000"/>
              </a:buClr>
              <a:buSzPts val="1400"/>
              <a:buFont typeface="Arial"/>
              <a:buNone/>
            </a:pPr>
            <a:r>
              <a:rPr b="1" i="0" lang="it-IT" sz="1400" u="none" cap="none" strike="noStrike">
                <a:solidFill>
                  <a:srgbClr val="000000"/>
                </a:solidFill>
                <a:latin typeface="Arial"/>
                <a:ea typeface="Arial"/>
                <a:cs typeface="Arial"/>
                <a:sym typeface="Arial"/>
              </a:rPr>
              <a:t>TRACK C</a:t>
            </a:r>
            <a:endParaRPr b="0" i="0" sz="1400" u="none" cap="none" strike="noStrike">
              <a:solidFill>
                <a:srgbClr val="000000"/>
              </a:solidFill>
              <a:latin typeface="Arial"/>
              <a:ea typeface="Arial"/>
              <a:cs typeface="Arial"/>
              <a:sym typeface="Arial"/>
            </a:endParaRPr>
          </a:p>
          <a:p>
            <a:pPr indent="0" lvl="0" marL="0" marR="0" rtl="0" algn="ctr">
              <a:lnSpc>
                <a:spcPct val="119545"/>
              </a:lnSpc>
              <a:spcBef>
                <a:spcPts val="0"/>
              </a:spcBef>
              <a:spcAft>
                <a:spcPts val="0"/>
              </a:spcAft>
              <a:buClr>
                <a:srgbClr val="000000"/>
              </a:buClr>
              <a:buSzPts val="1100"/>
              <a:buFont typeface="Arial"/>
              <a:buNone/>
            </a:pPr>
            <a:r>
              <a:rPr b="1" i="0" lang="it-IT" sz="1100" u="none" cap="none" strike="noStrike">
                <a:solidFill>
                  <a:srgbClr val="000000"/>
                </a:solidFill>
                <a:latin typeface="Arial"/>
                <a:ea typeface="Arial"/>
                <a:cs typeface="Arial"/>
                <a:sym typeface="Arial"/>
              </a:rPr>
              <a:t>ELECTIVE COURSES</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675"/>
              </a:spcBef>
              <a:spcAft>
                <a:spcPts val="0"/>
              </a:spcAft>
              <a:buClr>
                <a:srgbClr val="000000"/>
              </a:buClr>
              <a:buSzPts val="1000"/>
              <a:buFont typeface="Arial"/>
              <a:buNone/>
            </a:pPr>
            <a:r>
              <a:rPr b="1" i="1" lang="it-IT" sz="1000" u="none" cap="none" strike="noStrike">
                <a:solidFill>
                  <a:srgbClr val="000000"/>
                </a:solidFill>
                <a:latin typeface="Arial"/>
                <a:ea typeface="Arial"/>
                <a:cs typeface="Arial"/>
                <a:sym typeface="Arial"/>
              </a:rPr>
              <a:t>MATERIALS </a:t>
            </a:r>
            <a:r>
              <a:rPr b="0" i="1" lang="it-IT" sz="1000" u="none" cap="none" strike="noStrike">
                <a:solidFill>
                  <a:srgbClr val="000000"/>
                </a:solidFill>
                <a:latin typeface="Arial"/>
                <a:ea typeface="Arial"/>
                <a:cs typeface="Arial"/>
                <a:sym typeface="Arial"/>
              </a:rPr>
              <a:t>area</a:t>
            </a:r>
            <a:endParaRPr b="0" i="0" sz="1000" u="none" cap="none" strike="noStrike">
              <a:solidFill>
                <a:srgbClr val="000000"/>
              </a:solidFill>
              <a:latin typeface="Arial"/>
              <a:ea typeface="Arial"/>
              <a:cs typeface="Arial"/>
              <a:sym typeface="Arial"/>
            </a:endParaRPr>
          </a:p>
        </p:txBody>
      </p:sp>
      <p:sp>
        <p:nvSpPr>
          <p:cNvPr id="314" name="Google Shape;314;p51"/>
          <p:cNvSpPr txBox="1"/>
          <p:nvPr/>
        </p:nvSpPr>
        <p:spPr>
          <a:xfrm>
            <a:off x="6330822" y="1800225"/>
            <a:ext cx="2235200" cy="633095"/>
          </a:xfrm>
          <a:prstGeom prst="rect">
            <a:avLst/>
          </a:prstGeom>
          <a:noFill/>
          <a:ln>
            <a:noFill/>
          </a:ln>
        </p:spPr>
        <p:txBody>
          <a:bodyPr anchorCtr="0" anchor="t" bIns="0" lIns="0" spcFirstLastPara="1" rIns="0" wrap="square" tIns="13325">
            <a:spAutoFit/>
          </a:bodyPr>
          <a:lstStyle/>
          <a:p>
            <a:pPr indent="-172720" lvl="0" marL="184785" marR="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CHEMISTRY OF INORGANIC MATERIALS</a:t>
            </a:r>
            <a:endParaRPr b="0" i="0" sz="800" u="none" cap="none" strike="noStrike">
              <a:solidFill>
                <a:srgbClr val="000000"/>
              </a:solidFill>
              <a:latin typeface="Arial"/>
              <a:ea typeface="Arial"/>
              <a:cs typeface="Arial"/>
              <a:sym typeface="Arial"/>
            </a:endParaRPr>
          </a:p>
          <a:p>
            <a:pPr indent="-172720" lvl="0" marL="184785" marR="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CHEMISTRY OF MOLECULAR MATERIALS</a:t>
            </a:r>
            <a:endParaRPr b="0" i="0" sz="800" u="none" cap="none" strike="noStrike">
              <a:solidFill>
                <a:srgbClr val="000000"/>
              </a:solidFill>
              <a:latin typeface="Arial"/>
              <a:ea typeface="Arial"/>
              <a:cs typeface="Arial"/>
              <a:sym typeface="Arial"/>
            </a:endParaRPr>
          </a:p>
          <a:p>
            <a:pPr indent="-172720" lvl="0" marL="184785" marR="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PHYSICAL CHEMISTRY OF SOLIDS</a:t>
            </a:r>
            <a:endParaRPr b="0" i="0" sz="800" u="none" cap="none" strike="noStrike">
              <a:solidFill>
                <a:srgbClr val="000000"/>
              </a:solidFill>
              <a:latin typeface="Arial"/>
              <a:ea typeface="Arial"/>
              <a:cs typeface="Arial"/>
              <a:sym typeface="Arial"/>
            </a:endParaRPr>
          </a:p>
          <a:p>
            <a:pPr indent="-172720" lvl="0" marL="184785" marR="0" rtl="0" algn="l">
              <a:lnSpc>
                <a:spcPct val="11875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PHYSICS OF SEMICONDUCTORS</a:t>
            </a:r>
            <a:endParaRPr b="0" i="0" sz="800" u="none" cap="none" strike="noStrike">
              <a:solidFill>
                <a:srgbClr val="000000"/>
              </a:solidFill>
              <a:latin typeface="Arial"/>
              <a:ea typeface="Arial"/>
              <a:cs typeface="Arial"/>
              <a:sym typeface="Arial"/>
            </a:endParaRPr>
          </a:p>
          <a:p>
            <a:pPr indent="-172720" lvl="0" marL="184785" marR="0" rtl="0" algn="l">
              <a:lnSpc>
                <a:spcPct val="11875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METALS SCIENCE AND SUSTAINABILITY</a:t>
            </a:r>
            <a:endParaRPr b="0" i="0" sz="800" u="none" cap="none" strike="noStrike">
              <a:solidFill>
                <a:srgbClr val="000000"/>
              </a:solidFill>
              <a:latin typeface="Arial"/>
              <a:ea typeface="Arial"/>
              <a:cs typeface="Arial"/>
              <a:sym typeface="Arial"/>
            </a:endParaRPr>
          </a:p>
        </p:txBody>
      </p:sp>
      <p:sp>
        <p:nvSpPr>
          <p:cNvPr id="315" name="Google Shape;315;p51"/>
          <p:cNvSpPr/>
          <p:nvPr/>
        </p:nvSpPr>
        <p:spPr>
          <a:xfrm>
            <a:off x="6231635" y="2511551"/>
            <a:ext cx="2694940" cy="1620520"/>
          </a:xfrm>
          <a:custGeom>
            <a:rect b="b" l="l" r="r" t="t"/>
            <a:pathLst>
              <a:path extrusionOk="0" h="1620520" w="2694940">
                <a:moveTo>
                  <a:pt x="2590545" y="0"/>
                </a:moveTo>
                <a:lnTo>
                  <a:pt x="103886" y="0"/>
                </a:lnTo>
                <a:lnTo>
                  <a:pt x="63436" y="8159"/>
                </a:lnTo>
                <a:lnTo>
                  <a:pt x="30416" y="30416"/>
                </a:lnTo>
                <a:lnTo>
                  <a:pt x="8159" y="63436"/>
                </a:lnTo>
                <a:lnTo>
                  <a:pt x="0" y="103886"/>
                </a:lnTo>
                <a:lnTo>
                  <a:pt x="0" y="1516126"/>
                </a:lnTo>
                <a:lnTo>
                  <a:pt x="8159" y="1556575"/>
                </a:lnTo>
                <a:lnTo>
                  <a:pt x="30416" y="1589595"/>
                </a:lnTo>
                <a:lnTo>
                  <a:pt x="63436" y="1611852"/>
                </a:lnTo>
                <a:lnTo>
                  <a:pt x="103886" y="1620012"/>
                </a:lnTo>
                <a:lnTo>
                  <a:pt x="2590545" y="1620012"/>
                </a:lnTo>
                <a:lnTo>
                  <a:pt x="2630995" y="1611852"/>
                </a:lnTo>
                <a:lnTo>
                  <a:pt x="2664015" y="1589595"/>
                </a:lnTo>
                <a:lnTo>
                  <a:pt x="2686272" y="1556575"/>
                </a:lnTo>
                <a:lnTo>
                  <a:pt x="2694432" y="1516126"/>
                </a:lnTo>
                <a:lnTo>
                  <a:pt x="2694432" y="103886"/>
                </a:lnTo>
                <a:lnTo>
                  <a:pt x="2686272" y="63436"/>
                </a:lnTo>
                <a:lnTo>
                  <a:pt x="2664015" y="30416"/>
                </a:lnTo>
                <a:lnTo>
                  <a:pt x="2630995" y="8159"/>
                </a:lnTo>
                <a:lnTo>
                  <a:pt x="2590545"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51"/>
          <p:cNvSpPr/>
          <p:nvPr/>
        </p:nvSpPr>
        <p:spPr>
          <a:xfrm>
            <a:off x="6231635" y="2511551"/>
            <a:ext cx="2694940" cy="1620520"/>
          </a:xfrm>
          <a:custGeom>
            <a:rect b="b" l="l" r="r" t="t"/>
            <a:pathLst>
              <a:path extrusionOk="0" h="1620520" w="2694940">
                <a:moveTo>
                  <a:pt x="0" y="103886"/>
                </a:moveTo>
                <a:lnTo>
                  <a:pt x="8159" y="63436"/>
                </a:lnTo>
                <a:lnTo>
                  <a:pt x="30416" y="30416"/>
                </a:lnTo>
                <a:lnTo>
                  <a:pt x="63436" y="8159"/>
                </a:lnTo>
                <a:lnTo>
                  <a:pt x="103886" y="0"/>
                </a:lnTo>
                <a:lnTo>
                  <a:pt x="2590545" y="0"/>
                </a:lnTo>
                <a:lnTo>
                  <a:pt x="2630995" y="8159"/>
                </a:lnTo>
                <a:lnTo>
                  <a:pt x="2664015" y="30416"/>
                </a:lnTo>
                <a:lnTo>
                  <a:pt x="2686272" y="63436"/>
                </a:lnTo>
                <a:lnTo>
                  <a:pt x="2694432" y="103886"/>
                </a:lnTo>
                <a:lnTo>
                  <a:pt x="2694432" y="1516126"/>
                </a:lnTo>
                <a:lnTo>
                  <a:pt x="2686272" y="1556575"/>
                </a:lnTo>
                <a:lnTo>
                  <a:pt x="2664015" y="1589595"/>
                </a:lnTo>
                <a:lnTo>
                  <a:pt x="2630995" y="1611852"/>
                </a:lnTo>
                <a:lnTo>
                  <a:pt x="2590545" y="1620012"/>
                </a:lnTo>
                <a:lnTo>
                  <a:pt x="103886" y="1620012"/>
                </a:lnTo>
                <a:lnTo>
                  <a:pt x="63436" y="1611852"/>
                </a:lnTo>
                <a:lnTo>
                  <a:pt x="30416" y="1589595"/>
                </a:lnTo>
                <a:lnTo>
                  <a:pt x="8159" y="1556575"/>
                </a:lnTo>
                <a:lnTo>
                  <a:pt x="0" y="1516126"/>
                </a:lnTo>
                <a:lnTo>
                  <a:pt x="0" y="103886"/>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51"/>
          <p:cNvSpPr txBox="1"/>
          <p:nvPr/>
        </p:nvSpPr>
        <p:spPr>
          <a:xfrm>
            <a:off x="7155306" y="2544013"/>
            <a:ext cx="848994" cy="1778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000"/>
              <a:buFont typeface="Arial"/>
              <a:buNone/>
            </a:pPr>
            <a:r>
              <a:rPr b="1" i="1" lang="it-IT" sz="1000" u="none" cap="none" strike="noStrike">
                <a:solidFill>
                  <a:srgbClr val="000000"/>
                </a:solidFill>
                <a:latin typeface="Arial"/>
                <a:ea typeface="Arial"/>
                <a:cs typeface="Arial"/>
                <a:sym typeface="Arial"/>
              </a:rPr>
              <a:t>ENERGY </a:t>
            </a:r>
            <a:r>
              <a:rPr b="0" i="0" lang="it-IT" sz="1000" u="none" cap="none" strike="noStrike">
                <a:solidFill>
                  <a:srgbClr val="000000"/>
                </a:solidFill>
                <a:latin typeface="Arial"/>
                <a:ea typeface="Arial"/>
                <a:cs typeface="Arial"/>
                <a:sym typeface="Arial"/>
              </a:rPr>
              <a:t>area</a:t>
            </a:r>
            <a:endParaRPr b="0" i="0" sz="1000" u="none" cap="none" strike="noStrike">
              <a:solidFill>
                <a:srgbClr val="000000"/>
              </a:solidFill>
              <a:latin typeface="Arial"/>
              <a:ea typeface="Arial"/>
              <a:cs typeface="Arial"/>
              <a:sym typeface="Arial"/>
            </a:endParaRPr>
          </a:p>
        </p:txBody>
      </p:sp>
      <p:sp>
        <p:nvSpPr>
          <p:cNvPr id="318" name="Google Shape;318;p51"/>
          <p:cNvSpPr txBox="1"/>
          <p:nvPr/>
        </p:nvSpPr>
        <p:spPr>
          <a:xfrm>
            <a:off x="6341490" y="2849372"/>
            <a:ext cx="2366645" cy="1245235"/>
          </a:xfrm>
          <a:prstGeom prst="rect">
            <a:avLst/>
          </a:prstGeom>
          <a:noFill/>
          <a:ln>
            <a:noFill/>
          </a:ln>
        </p:spPr>
        <p:txBody>
          <a:bodyPr anchorCtr="0" anchor="t" bIns="0" lIns="0" spcFirstLastPara="1" rIns="0" wrap="square" tIns="13325">
            <a:spAutoFit/>
          </a:bodyPr>
          <a:lstStyle/>
          <a:p>
            <a:pPr indent="-172720" lvl="0" marL="184785" marR="6350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FUNDAMENTALS OF ELECTROCHEMISTRY  FOR ENERGY STORAGE</a:t>
            </a:r>
            <a:endParaRPr b="0" i="0" sz="800" u="none" cap="none" strike="noStrike">
              <a:solidFill>
                <a:srgbClr val="000000"/>
              </a:solidFill>
              <a:latin typeface="Arial"/>
              <a:ea typeface="Arial"/>
              <a:cs typeface="Arial"/>
              <a:sym typeface="Arial"/>
            </a:endParaRPr>
          </a:p>
          <a:p>
            <a:pPr indent="-172720" lvl="0" marL="184785" marR="434975"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CATALYSIS FOR ENERGY AND THE  ENVIRONMENT</a:t>
            </a:r>
            <a:endParaRPr b="0" i="0" sz="800" u="none" cap="none" strike="noStrike">
              <a:solidFill>
                <a:srgbClr val="000000"/>
              </a:solidFill>
              <a:latin typeface="Arial"/>
              <a:ea typeface="Arial"/>
              <a:cs typeface="Arial"/>
              <a:sym typeface="Arial"/>
            </a:endParaRPr>
          </a:p>
          <a:p>
            <a:pPr indent="-172720" lvl="0" marL="184785" marR="508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MODELS AND MATERIALS FOR  ELECTROCHEMICAL ENERGY GENERATION  AND CONVERSION</a:t>
            </a:r>
            <a:endParaRPr b="0" i="0" sz="800" u="none" cap="none" strike="noStrike">
              <a:solidFill>
                <a:srgbClr val="000000"/>
              </a:solidFill>
              <a:latin typeface="Arial"/>
              <a:ea typeface="Arial"/>
              <a:cs typeface="Arial"/>
              <a:sym typeface="Arial"/>
            </a:endParaRPr>
          </a:p>
          <a:p>
            <a:pPr indent="-172720" lvl="0" marL="184785" marR="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ENERGETICS</a:t>
            </a:r>
            <a:endParaRPr b="0" i="0" sz="800" u="none" cap="none" strike="noStrike">
              <a:solidFill>
                <a:srgbClr val="000000"/>
              </a:solidFill>
              <a:latin typeface="Arial"/>
              <a:ea typeface="Arial"/>
              <a:cs typeface="Arial"/>
              <a:sym typeface="Arial"/>
            </a:endParaRPr>
          </a:p>
          <a:p>
            <a:pPr indent="-172720" lvl="0" marL="184785" marR="15367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PHOTOVOLTAICS &amp; OTHER RENEWABLE  ENERGY TECHNOLOGIES</a:t>
            </a:r>
            <a:endParaRPr b="0" i="0" sz="800" u="none" cap="none" strike="noStrike">
              <a:solidFill>
                <a:srgbClr val="000000"/>
              </a:solidFill>
              <a:latin typeface="Arial"/>
              <a:ea typeface="Arial"/>
              <a:cs typeface="Arial"/>
              <a:sym typeface="Arial"/>
            </a:endParaRPr>
          </a:p>
        </p:txBody>
      </p:sp>
      <p:sp>
        <p:nvSpPr>
          <p:cNvPr id="319" name="Google Shape;319;p51"/>
          <p:cNvSpPr/>
          <p:nvPr/>
        </p:nvSpPr>
        <p:spPr>
          <a:xfrm>
            <a:off x="3300984" y="1513332"/>
            <a:ext cx="2696210" cy="967740"/>
          </a:xfrm>
          <a:custGeom>
            <a:rect b="b" l="l" r="r" t="t"/>
            <a:pathLst>
              <a:path extrusionOk="0" h="967739" w="2696210">
                <a:moveTo>
                  <a:pt x="2626614" y="0"/>
                </a:moveTo>
                <a:lnTo>
                  <a:pt x="69341" y="0"/>
                </a:lnTo>
                <a:lnTo>
                  <a:pt x="42326" y="5441"/>
                </a:lnTo>
                <a:lnTo>
                  <a:pt x="20288" y="20288"/>
                </a:lnTo>
                <a:lnTo>
                  <a:pt x="5441" y="42326"/>
                </a:lnTo>
                <a:lnTo>
                  <a:pt x="0" y="69341"/>
                </a:lnTo>
                <a:lnTo>
                  <a:pt x="0" y="898397"/>
                </a:lnTo>
                <a:lnTo>
                  <a:pt x="5441" y="925413"/>
                </a:lnTo>
                <a:lnTo>
                  <a:pt x="20288" y="947451"/>
                </a:lnTo>
                <a:lnTo>
                  <a:pt x="42326" y="962298"/>
                </a:lnTo>
                <a:lnTo>
                  <a:pt x="69341" y="967739"/>
                </a:lnTo>
                <a:lnTo>
                  <a:pt x="2626614" y="967739"/>
                </a:lnTo>
                <a:lnTo>
                  <a:pt x="2653629" y="962298"/>
                </a:lnTo>
                <a:lnTo>
                  <a:pt x="2675667" y="947451"/>
                </a:lnTo>
                <a:lnTo>
                  <a:pt x="2690514" y="925413"/>
                </a:lnTo>
                <a:lnTo>
                  <a:pt x="2695955" y="898397"/>
                </a:lnTo>
                <a:lnTo>
                  <a:pt x="2695955" y="69341"/>
                </a:lnTo>
                <a:lnTo>
                  <a:pt x="2690514" y="42326"/>
                </a:lnTo>
                <a:lnTo>
                  <a:pt x="2675667" y="20288"/>
                </a:lnTo>
                <a:lnTo>
                  <a:pt x="2653629" y="5441"/>
                </a:lnTo>
                <a:lnTo>
                  <a:pt x="2626614"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51"/>
          <p:cNvSpPr/>
          <p:nvPr/>
        </p:nvSpPr>
        <p:spPr>
          <a:xfrm>
            <a:off x="3300984" y="1513332"/>
            <a:ext cx="2696210" cy="967740"/>
          </a:xfrm>
          <a:custGeom>
            <a:rect b="b" l="l" r="r" t="t"/>
            <a:pathLst>
              <a:path extrusionOk="0" h="967739" w="2696210">
                <a:moveTo>
                  <a:pt x="0" y="69341"/>
                </a:moveTo>
                <a:lnTo>
                  <a:pt x="5441" y="42326"/>
                </a:lnTo>
                <a:lnTo>
                  <a:pt x="20288" y="20288"/>
                </a:lnTo>
                <a:lnTo>
                  <a:pt x="42326" y="5441"/>
                </a:lnTo>
                <a:lnTo>
                  <a:pt x="69341" y="0"/>
                </a:lnTo>
                <a:lnTo>
                  <a:pt x="2626614" y="0"/>
                </a:lnTo>
                <a:lnTo>
                  <a:pt x="2653629" y="5441"/>
                </a:lnTo>
                <a:lnTo>
                  <a:pt x="2675667" y="20288"/>
                </a:lnTo>
                <a:lnTo>
                  <a:pt x="2690514" y="42326"/>
                </a:lnTo>
                <a:lnTo>
                  <a:pt x="2695955" y="69341"/>
                </a:lnTo>
                <a:lnTo>
                  <a:pt x="2695955" y="898397"/>
                </a:lnTo>
                <a:lnTo>
                  <a:pt x="2690514" y="925413"/>
                </a:lnTo>
                <a:lnTo>
                  <a:pt x="2675667" y="947451"/>
                </a:lnTo>
                <a:lnTo>
                  <a:pt x="2653629" y="962298"/>
                </a:lnTo>
                <a:lnTo>
                  <a:pt x="2626614" y="967739"/>
                </a:lnTo>
                <a:lnTo>
                  <a:pt x="69341" y="967739"/>
                </a:lnTo>
                <a:lnTo>
                  <a:pt x="42326" y="962298"/>
                </a:lnTo>
                <a:lnTo>
                  <a:pt x="20288" y="947451"/>
                </a:lnTo>
                <a:lnTo>
                  <a:pt x="5441" y="925413"/>
                </a:lnTo>
                <a:lnTo>
                  <a:pt x="0" y="898397"/>
                </a:lnTo>
                <a:lnTo>
                  <a:pt x="0" y="69341"/>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51"/>
          <p:cNvSpPr txBox="1"/>
          <p:nvPr/>
        </p:nvSpPr>
        <p:spPr>
          <a:xfrm>
            <a:off x="3965828" y="1079119"/>
            <a:ext cx="1440180" cy="637540"/>
          </a:xfrm>
          <a:prstGeom prst="rect">
            <a:avLst/>
          </a:prstGeom>
          <a:noFill/>
          <a:ln>
            <a:noFill/>
          </a:ln>
        </p:spPr>
        <p:txBody>
          <a:bodyPr anchorCtr="0" anchor="t" bIns="0" lIns="0" spcFirstLastPara="1" rIns="0" wrap="square" tIns="13325">
            <a:spAutoFit/>
          </a:bodyPr>
          <a:lstStyle/>
          <a:p>
            <a:pPr indent="0" lvl="0" marL="0" marR="0" rtl="0" algn="ctr">
              <a:lnSpc>
                <a:spcPct val="119642"/>
              </a:lnSpc>
              <a:spcBef>
                <a:spcPts val="0"/>
              </a:spcBef>
              <a:spcAft>
                <a:spcPts val="0"/>
              </a:spcAft>
              <a:buClr>
                <a:srgbClr val="000000"/>
              </a:buClr>
              <a:buSzPts val="1400"/>
              <a:buFont typeface="Arial"/>
              <a:buNone/>
            </a:pPr>
            <a:r>
              <a:rPr b="1" i="0" lang="it-IT" sz="1400" u="none" cap="none" strike="noStrike">
                <a:solidFill>
                  <a:srgbClr val="000000"/>
                </a:solidFill>
                <a:latin typeface="Arial"/>
                <a:ea typeface="Arial"/>
                <a:cs typeface="Arial"/>
                <a:sym typeface="Arial"/>
              </a:rPr>
              <a:t>TRACK B</a:t>
            </a:r>
            <a:endParaRPr b="0" i="0" sz="1400" u="none" cap="none" strike="noStrike">
              <a:solidFill>
                <a:srgbClr val="000000"/>
              </a:solidFill>
              <a:latin typeface="Arial"/>
              <a:ea typeface="Arial"/>
              <a:cs typeface="Arial"/>
              <a:sym typeface="Arial"/>
            </a:endParaRPr>
          </a:p>
          <a:p>
            <a:pPr indent="0" lvl="0" marL="0" marR="0" rtl="0" algn="ctr">
              <a:lnSpc>
                <a:spcPct val="119545"/>
              </a:lnSpc>
              <a:spcBef>
                <a:spcPts val="0"/>
              </a:spcBef>
              <a:spcAft>
                <a:spcPts val="0"/>
              </a:spcAft>
              <a:buClr>
                <a:srgbClr val="000000"/>
              </a:buClr>
              <a:buSzPts val="1100"/>
              <a:buFont typeface="Arial"/>
              <a:buNone/>
            </a:pPr>
            <a:r>
              <a:rPr b="1" i="0" lang="it-IT" sz="1100" u="none" cap="none" strike="noStrike">
                <a:solidFill>
                  <a:srgbClr val="000000"/>
                </a:solidFill>
                <a:latin typeface="Arial"/>
                <a:ea typeface="Arial"/>
                <a:cs typeface="Arial"/>
                <a:sym typeface="Arial"/>
              </a:rPr>
              <a:t>ELECTIVE COURSES</a:t>
            </a:r>
            <a:endParaRPr b="0" i="0" sz="1100" u="none" cap="none" strike="noStrike">
              <a:solidFill>
                <a:srgbClr val="000000"/>
              </a:solidFill>
              <a:latin typeface="Arial"/>
              <a:ea typeface="Arial"/>
              <a:cs typeface="Arial"/>
              <a:sym typeface="Arial"/>
            </a:endParaRPr>
          </a:p>
          <a:p>
            <a:pPr indent="0" lvl="0" marL="167640" marR="0" rtl="0" algn="l">
              <a:lnSpc>
                <a:spcPct val="100000"/>
              </a:lnSpc>
              <a:spcBef>
                <a:spcPts val="625"/>
              </a:spcBef>
              <a:spcAft>
                <a:spcPts val="0"/>
              </a:spcAft>
              <a:buClr>
                <a:srgbClr val="000000"/>
              </a:buClr>
              <a:buSzPts val="1000"/>
              <a:buFont typeface="Arial"/>
              <a:buNone/>
            </a:pPr>
            <a:r>
              <a:rPr b="1" i="1" lang="it-IT" sz="1000" u="none" cap="none" strike="noStrike">
                <a:solidFill>
                  <a:srgbClr val="000000"/>
                </a:solidFill>
                <a:latin typeface="Arial"/>
                <a:ea typeface="Arial"/>
                <a:cs typeface="Arial"/>
                <a:sym typeface="Arial"/>
              </a:rPr>
              <a:t>MATERIALS </a:t>
            </a:r>
            <a:r>
              <a:rPr b="0" i="1" lang="it-IT" sz="1000" u="none" cap="none" strike="noStrike">
                <a:solidFill>
                  <a:srgbClr val="000000"/>
                </a:solidFill>
                <a:latin typeface="Arial"/>
                <a:ea typeface="Arial"/>
                <a:cs typeface="Arial"/>
                <a:sym typeface="Arial"/>
              </a:rPr>
              <a:t>area</a:t>
            </a:r>
            <a:endParaRPr b="0" i="0" sz="1000" u="none" cap="none" strike="noStrike">
              <a:solidFill>
                <a:srgbClr val="000000"/>
              </a:solidFill>
              <a:latin typeface="Arial"/>
              <a:ea typeface="Arial"/>
              <a:cs typeface="Arial"/>
              <a:sym typeface="Arial"/>
            </a:endParaRPr>
          </a:p>
        </p:txBody>
      </p:sp>
      <p:sp>
        <p:nvSpPr>
          <p:cNvPr id="322" name="Google Shape;322;p51"/>
          <p:cNvSpPr txBox="1"/>
          <p:nvPr/>
        </p:nvSpPr>
        <p:spPr>
          <a:xfrm>
            <a:off x="3400425" y="1813687"/>
            <a:ext cx="2235200" cy="633095"/>
          </a:xfrm>
          <a:prstGeom prst="rect">
            <a:avLst/>
          </a:prstGeom>
          <a:noFill/>
          <a:ln>
            <a:noFill/>
          </a:ln>
        </p:spPr>
        <p:txBody>
          <a:bodyPr anchorCtr="0" anchor="t" bIns="0" lIns="0" spcFirstLastPara="1" rIns="0" wrap="square" tIns="13325">
            <a:spAutoFit/>
          </a:bodyPr>
          <a:lstStyle/>
          <a:p>
            <a:pPr indent="-172720" lvl="0" marL="184785" marR="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CHEMISTRY OF INORGANIC MATERIALS</a:t>
            </a:r>
            <a:endParaRPr b="0" i="0" sz="800" u="none" cap="none" strike="noStrike">
              <a:solidFill>
                <a:srgbClr val="000000"/>
              </a:solidFill>
              <a:latin typeface="Arial"/>
              <a:ea typeface="Arial"/>
              <a:cs typeface="Arial"/>
              <a:sym typeface="Arial"/>
            </a:endParaRPr>
          </a:p>
          <a:p>
            <a:pPr indent="-172720" lvl="0" marL="184785" marR="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CHEMISTRY OF MOLECULAR MATERIALS</a:t>
            </a:r>
            <a:endParaRPr b="0" i="0" sz="800" u="none" cap="none" strike="noStrike">
              <a:solidFill>
                <a:srgbClr val="000000"/>
              </a:solidFill>
              <a:latin typeface="Arial"/>
              <a:ea typeface="Arial"/>
              <a:cs typeface="Arial"/>
              <a:sym typeface="Arial"/>
            </a:endParaRPr>
          </a:p>
          <a:p>
            <a:pPr indent="-172720" lvl="0" marL="184785" marR="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PHYSICAL CHEMISTRY OF SOLIDS</a:t>
            </a:r>
            <a:endParaRPr b="0" i="0" sz="800" u="none" cap="none" strike="noStrike">
              <a:solidFill>
                <a:srgbClr val="000000"/>
              </a:solidFill>
              <a:latin typeface="Arial"/>
              <a:ea typeface="Arial"/>
              <a:cs typeface="Arial"/>
              <a:sym typeface="Arial"/>
            </a:endParaRPr>
          </a:p>
          <a:p>
            <a:pPr indent="-172720" lvl="0" marL="184785" marR="0" rtl="0" algn="l">
              <a:lnSpc>
                <a:spcPct val="11875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PHYSICS OF SEMICONDUCTORS</a:t>
            </a:r>
            <a:endParaRPr b="0" i="0" sz="800" u="none" cap="none" strike="noStrike">
              <a:solidFill>
                <a:srgbClr val="000000"/>
              </a:solidFill>
              <a:latin typeface="Arial"/>
              <a:ea typeface="Arial"/>
              <a:cs typeface="Arial"/>
              <a:sym typeface="Arial"/>
            </a:endParaRPr>
          </a:p>
          <a:p>
            <a:pPr indent="-172720" lvl="0" marL="184785" marR="0" rtl="0" algn="l">
              <a:lnSpc>
                <a:spcPct val="11875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METALS SCIENCE AND SUSTAINABILITY</a:t>
            </a:r>
            <a:endParaRPr b="0" i="0" sz="800" u="none" cap="none" strike="noStrike">
              <a:solidFill>
                <a:srgbClr val="000000"/>
              </a:solidFill>
              <a:latin typeface="Arial"/>
              <a:ea typeface="Arial"/>
              <a:cs typeface="Arial"/>
              <a:sym typeface="Arial"/>
            </a:endParaRPr>
          </a:p>
        </p:txBody>
      </p:sp>
      <p:sp>
        <p:nvSpPr>
          <p:cNvPr id="323" name="Google Shape;323;p51"/>
          <p:cNvSpPr/>
          <p:nvPr/>
        </p:nvSpPr>
        <p:spPr>
          <a:xfrm>
            <a:off x="3300984" y="2537460"/>
            <a:ext cx="2696210" cy="1228725"/>
          </a:xfrm>
          <a:custGeom>
            <a:rect b="b" l="l" r="r" t="t"/>
            <a:pathLst>
              <a:path extrusionOk="0" h="1228725" w="2696210">
                <a:moveTo>
                  <a:pt x="2617216" y="0"/>
                </a:moveTo>
                <a:lnTo>
                  <a:pt x="78739" y="0"/>
                </a:lnTo>
                <a:lnTo>
                  <a:pt x="48113" y="6195"/>
                </a:lnTo>
                <a:lnTo>
                  <a:pt x="23082" y="23082"/>
                </a:lnTo>
                <a:lnTo>
                  <a:pt x="6195" y="48113"/>
                </a:lnTo>
                <a:lnTo>
                  <a:pt x="0" y="78739"/>
                </a:lnTo>
                <a:lnTo>
                  <a:pt x="0" y="1149603"/>
                </a:lnTo>
                <a:lnTo>
                  <a:pt x="6195" y="1180230"/>
                </a:lnTo>
                <a:lnTo>
                  <a:pt x="23082" y="1205261"/>
                </a:lnTo>
                <a:lnTo>
                  <a:pt x="48113" y="1222148"/>
                </a:lnTo>
                <a:lnTo>
                  <a:pt x="78739" y="1228344"/>
                </a:lnTo>
                <a:lnTo>
                  <a:pt x="2617216" y="1228344"/>
                </a:lnTo>
                <a:lnTo>
                  <a:pt x="2647842" y="1222148"/>
                </a:lnTo>
                <a:lnTo>
                  <a:pt x="2672873" y="1205261"/>
                </a:lnTo>
                <a:lnTo>
                  <a:pt x="2689760" y="1180230"/>
                </a:lnTo>
                <a:lnTo>
                  <a:pt x="2695955" y="1149603"/>
                </a:lnTo>
                <a:lnTo>
                  <a:pt x="2695955" y="78739"/>
                </a:lnTo>
                <a:lnTo>
                  <a:pt x="2689760" y="48113"/>
                </a:lnTo>
                <a:lnTo>
                  <a:pt x="2672873" y="23082"/>
                </a:lnTo>
                <a:lnTo>
                  <a:pt x="2647842" y="6195"/>
                </a:lnTo>
                <a:lnTo>
                  <a:pt x="2617216"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51"/>
          <p:cNvSpPr/>
          <p:nvPr/>
        </p:nvSpPr>
        <p:spPr>
          <a:xfrm>
            <a:off x="3300984" y="2537460"/>
            <a:ext cx="2696210" cy="1228725"/>
          </a:xfrm>
          <a:custGeom>
            <a:rect b="b" l="l" r="r" t="t"/>
            <a:pathLst>
              <a:path extrusionOk="0" h="1228725" w="2696210">
                <a:moveTo>
                  <a:pt x="0" y="78739"/>
                </a:moveTo>
                <a:lnTo>
                  <a:pt x="6195" y="48113"/>
                </a:lnTo>
                <a:lnTo>
                  <a:pt x="23082" y="23082"/>
                </a:lnTo>
                <a:lnTo>
                  <a:pt x="48113" y="6195"/>
                </a:lnTo>
                <a:lnTo>
                  <a:pt x="78739" y="0"/>
                </a:lnTo>
                <a:lnTo>
                  <a:pt x="2617216" y="0"/>
                </a:lnTo>
                <a:lnTo>
                  <a:pt x="2647842" y="6195"/>
                </a:lnTo>
                <a:lnTo>
                  <a:pt x="2672873" y="23082"/>
                </a:lnTo>
                <a:lnTo>
                  <a:pt x="2689760" y="48113"/>
                </a:lnTo>
                <a:lnTo>
                  <a:pt x="2695955" y="78739"/>
                </a:lnTo>
                <a:lnTo>
                  <a:pt x="2695955" y="1149603"/>
                </a:lnTo>
                <a:lnTo>
                  <a:pt x="2689760" y="1180230"/>
                </a:lnTo>
                <a:lnTo>
                  <a:pt x="2672873" y="1205261"/>
                </a:lnTo>
                <a:lnTo>
                  <a:pt x="2647842" y="1222148"/>
                </a:lnTo>
                <a:lnTo>
                  <a:pt x="2617216" y="1228344"/>
                </a:lnTo>
                <a:lnTo>
                  <a:pt x="78739" y="1228344"/>
                </a:lnTo>
                <a:lnTo>
                  <a:pt x="48113" y="1222148"/>
                </a:lnTo>
                <a:lnTo>
                  <a:pt x="23082" y="1205261"/>
                </a:lnTo>
                <a:lnTo>
                  <a:pt x="6195" y="1180230"/>
                </a:lnTo>
                <a:lnTo>
                  <a:pt x="0" y="1149603"/>
                </a:lnTo>
                <a:lnTo>
                  <a:pt x="0" y="78739"/>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51"/>
          <p:cNvSpPr txBox="1"/>
          <p:nvPr/>
        </p:nvSpPr>
        <p:spPr>
          <a:xfrm>
            <a:off x="4018915" y="2557652"/>
            <a:ext cx="1259205" cy="1778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000"/>
              <a:buFont typeface="Arial"/>
              <a:buNone/>
            </a:pPr>
            <a:r>
              <a:rPr b="1" i="1" lang="it-IT" sz="1000" u="none" cap="none" strike="noStrike">
                <a:solidFill>
                  <a:srgbClr val="000000"/>
                </a:solidFill>
                <a:latin typeface="Arial"/>
                <a:ea typeface="Arial"/>
                <a:cs typeface="Arial"/>
                <a:sym typeface="Arial"/>
              </a:rPr>
              <a:t>APPLICATIONS </a:t>
            </a:r>
            <a:r>
              <a:rPr b="0" i="0" lang="it-IT" sz="1000" u="none" cap="none" strike="noStrike">
                <a:solidFill>
                  <a:srgbClr val="000000"/>
                </a:solidFill>
                <a:latin typeface="Arial"/>
                <a:ea typeface="Arial"/>
                <a:cs typeface="Arial"/>
                <a:sym typeface="Arial"/>
              </a:rPr>
              <a:t>area</a:t>
            </a:r>
            <a:endParaRPr b="0" i="0" sz="1000" u="none" cap="none" strike="noStrike">
              <a:solidFill>
                <a:srgbClr val="000000"/>
              </a:solidFill>
              <a:latin typeface="Arial"/>
              <a:ea typeface="Arial"/>
              <a:cs typeface="Arial"/>
              <a:sym typeface="Arial"/>
            </a:endParaRPr>
          </a:p>
        </p:txBody>
      </p:sp>
      <p:sp>
        <p:nvSpPr>
          <p:cNvPr id="326" name="Google Shape;326;p51"/>
          <p:cNvSpPr txBox="1"/>
          <p:nvPr/>
        </p:nvSpPr>
        <p:spPr>
          <a:xfrm>
            <a:off x="3403219" y="2862452"/>
            <a:ext cx="2461260" cy="879475"/>
          </a:xfrm>
          <a:prstGeom prst="rect">
            <a:avLst/>
          </a:prstGeom>
          <a:noFill/>
          <a:ln>
            <a:noFill/>
          </a:ln>
        </p:spPr>
        <p:txBody>
          <a:bodyPr anchorCtr="0" anchor="t" bIns="0" lIns="0" spcFirstLastPara="1" rIns="0" wrap="square" tIns="13325">
            <a:spAutoFit/>
          </a:bodyPr>
          <a:lstStyle/>
          <a:p>
            <a:pPr indent="-172720" lvl="0" marL="184785" marR="6604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CHEMISTRY &amp; TECHNOLOGY OF POLYMERS  &amp; INDUSTRIAL APPLICATIONS</a:t>
            </a:r>
            <a:endParaRPr b="0" i="0" sz="800" u="none" cap="none" strike="noStrike">
              <a:solidFill>
                <a:srgbClr val="000000"/>
              </a:solidFill>
              <a:latin typeface="Arial"/>
              <a:ea typeface="Arial"/>
              <a:cs typeface="Arial"/>
              <a:sym typeface="Arial"/>
            </a:endParaRPr>
          </a:p>
          <a:p>
            <a:pPr indent="-172720" lvl="0" marL="184785" marR="2413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APPLICATIONS OF MATERIALS FOR IONIZING  RADIATION DETECTION</a:t>
            </a:r>
            <a:endParaRPr b="0" i="0" sz="800" u="none" cap="none" strike="noStrike">
              <a:solidFill>
                <a:srgbClr val="000000"/>
              </a:solidFill>
              <a:latin typeface="Arial"/>
              <a:ea typeface="Arial"/>
              <a:cs typeface="Arial"/>
              <a:sym typeface="Arial"/>
            </a:endParaRPr>
          </a:p>
          <a:p>
            <a:pPr indent="-172720" lvl="0" marL="184785" marR="113029"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LOW ENVIRONMENTAL IMPACT MATERIALS  AND PROCESSES</a:t>
            </a:r>
            <a:endParaRPr b="0" i="0" sz="800" u="none" cap="none" strike="noStrike">
              <a:solidFill>
                <a:srgbClr val="000000"/>
              </a:solidFill>
              <a:latin typeface="Arial"/>
              <a:ea typeface="Arial"/>
              <a:cs typeface="Arial"/>
              <a:sym typeface="Arial"/>
            </a:endParaRPr>
          </a:p>
          <a:p>
            <a:pPr indent="-172720" lvl="0" marL="184785" marR="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MOLECULAR ELECTRONICS AND PHOTONICS</a:t>
            </a:r>
            <a:endParaRPr b="0" i="0" sz="800" u="none" cap="none" strike="noStrike">
              <a:solidFill>
                <a:srgbClr val="000000"/>
              </a:solidFill>
              <a:latin typeface="Arial"/>
              <a:ea typeface="Arial"/>
              <a:cs typeface="Arial"/>
              <a:sym typeface="Arial"/>
            </a:endParaRPr>
          </a:p>
        </p:txBody>
      </p:sp>
      <p:sp>
        <p:nvSpPr>
          <p:cNvPr id="327" name="Google Shape;327;p51"/>
          <p:cNvSpPr/>
          <p:nvPr/>
        </p:nvSpPr>
        <p:spPr>
          <a:xfrm>
            <a:off x="3300984" y="3819144"/>
            <a:ext cx="2696210" cy="1130935"/>
          </a:xfrm>
          <a:custGeom>
            <a:rect b="b" l="l" r="r" t="t"/>
            <a:pathLst>
              <a:path extrusionOk="0" h="1130935" w="2696210">
                <a:moveTo>
                  <a:pt x="2584577" y="0"/>
                </a:moveTo>
                <a:lnTo>
                  <a:pt x="111378" y="0"/>
                </a:lnTo>
                <a:lnTo>
                  <a:pt x="68044" y="8759"/>
                </a:lnTo>
                <a:lnTo>
                  <a:pt x="32638" y="32638"/>
                </a:lnTo>
                <a:lnTo>
                  <a:pt x="8759" y="68044"/>
                </a:lnTo>
                <a:lnTo>
                  <a:pt x="0" y="111378"/>
                </a:lnTo>
                <a:lnTo>
                  <a:pt x="0" y="1019428"/>
                </a:lnTo>
                <a:lnTo>
                  <a:pt x="8759" y="1062763"/>
                </a:lnTo>
                <a:lnTo>
                  <a:pt x="32639" y="1098168"/>
                </a:lnTo>
                <a:lnTo>
                  <a:pt x="68044" y="1122048"/>
                </a:lnTo>
                <a:lnTo>
                  <a:pt x="111378" y="1130807"/>
                </a:lnTo>
                <a:lnTo>
                  <a:pt x="2584577" y="1130807"/>
                </a:lnTo>
                <a:lnTo>
                  <a:pt x="2627911" y="1122048"/>
                </a:lnTo>
                <a:lnTo>
                  <a:pt x="2663316" y="1098168"/>
                </a:lnTo>
                <a:lnTo>
                  <a:pt x="2687196" y="1062763"/>
                </a:lnTo>
                <a:lnTo>
                  <a:pt x="2695955" y="1019428"/>
                </a:lnTo>
                <a:lnTo>
                  <a:pt x="2695955" y="111378"/>
                </a:lnTo>
                <a:lnTo>
                  <a:pt x="2687196" y="68044"/>
                </a:lnTo>
                <a:lnTo>
                  <a:pt x="2663316" y="32638"/>
                </a:lnTo>
                <a:lnTo>
                  <a:pt x="2627911" y="8759"/>
                </a:lnTo>
                <a:lnTo>
                  <a:pt x="2584577"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51"/>
          <p:cNvSpPr/>
          <p:nvPr/>
        </p:nvSpPr>
        <p:spPr>
          <a:xfrm>
            <a:off x="3300984" y="3819144"/>
            <a:ext cx="2696210" cy="1130935"/>
          </a:xfrm>
          <a:custGeom>
            <a:rect b="b" l="l" r="r" t="t"/>
            <a:pathLst>
              <a:path extrusionOk="0" h="1130935" w="2696210">
                <a:moveTo>
                  <a:pt x="0" y="111378"/>
                </a:moveTo>
                <a:lnTo>
                  <a:pt x="8759" y="68044"/>
                </a:lnTo>
                <a:lnTo>
                  <a:pt x="32638" y="32638"/>
                </a:lnTo>
                <a:lnTo>
                  <a:pt x="68044" y="8759"/>
                </a:lnTo>
                <a:lnTo>
                  <a:pt x="111378" y="0"/>
                </a:lnTo>
                <a:lnTo>
                  <a:pt x="2584577" y="0"/>
                </a:lnTo>
                <a:lnTo>
                  <a:pt x="2627911" y="8759"/>
                </a:lnTo>
                <a:lnTo>
                  <a:pt x="2663316" y="32638"/>
                </a:lnTo>
                <a:lnTo>
                  <a:pt x="2687196" y="68044"/>
                </a:lnTo>
                <a:lnTo>
                  <a:pt x="2695955" y="111378"/>
                </a:lnTo>
                <a:lnTo>
                  <a:pt x="2695955" y="1019428"/>
                </a:lnTo>
                <a:lnTo>
                  <a:pt x="2687196" y="1062763"/>
                </a:lnTo>
                <a:lnTo>
                  <a:pt x="2663316" y="1098168"/>
                </a:lnTo>
                <a:lnTo>
                  <a:pt x="2627911" y="1122048"/>
                </a:lnTo>
                <a:lnTo>
                  <a:pt x="2584577" y="1130807"/>
                </a:lnTo>
                <a:lnTo>
                  <a:pt x="111378" y="1130807"/>
                </a:lnTo>
                <a:lnTo>
                  <a:pt x="68044" y="1122048"/>
                </a:lnTo>
                <a:lnTo>
                  <a:pt x="32639" y="1098168"/>
                </a:lnTo>
                <a:lnTo>
                  <a:pt x="8759" y="1062763"/>
                </a:lnTo>
                <a:lnTo>
                  <a:pt x="0" y="1019428"/>
                </a:lnTo>
                <a:lnTo>
                  <a:pt x="0" y="111378"/>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51"/>
          <p:cNvSpPr txBox="1"/>
          <p:nvPr/>
        </p:nvSpPr>
        <p:spPr>
          <a:xfrm>
            <a:off x="4019550" y="3850894"/>
            <a:ext cx="1293495" cy="1778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000"/>
              <a:buFont typeface="Arial"/>
              <a:buNone/>
            </a:pPr>
            <a:r>
              <a:rPr b="1" i="1" lang="it-IT" sz="1000" u="none" cap="none" strike="noStrike">
                <a:solidFill>
                  <a:srgbClr val="000000"/>
                </a:solidFill>
                <a:latin typeface="Arial"/>
                <a:ea typeface="Arial"/>
                <a:cs typeface="Arial"/>
                <a:sym typeface="Arial"/>
              </a:rPr>
              <a:t>NANOSYSTEMS </a:t>
            </a:r>
            <a:r>
              <a:rPr b="0" i="0" lang="it-IT" sz="1000" u="none" cap="none" strike="noStrike">
                <a:solidFill>
                  <a:srgbClr val="000000"/>
                </a:solidFill>
                <a:latin typeface="Arial"/>
                <a:ea typeface="Arial"/>
                <a:cs typeface="Arial"/>
                <a:sym typeface="Arial"/>
              </a:rPr>
              <a:t>area</a:t>
            </a:r>
            <a:endParaRPr b="0" i="0" sz="1000" u="none" cap="none" strike="noStrike">
              <a:solidFill>
                <a:srgbClr val="000000"/>
              </a:solidFill>
              <a:latin typeface="Arial"/>
              <a:ea typeface="Arial"/>
              <a:cs typeface="Arial"/>
              <a:sym typeface="Arial"/>
            </a:endParaRPr>
          </a:p>
        </p:txBody>
      </p:sp>
      <p:sp>
        <p:nvSpPr>
          <p:cNvPr id="330" name="Google Shape;330;p51"/>
          <p:cNvSpPr txBox="1"/>
          <p:nvPr/>
        </p:nvSpPr>
        <p:spPr>
          <a:xfrm>
            <a:off x="3412616" y="4155694"/>
            <a:ext cx="2098040" cy="757555"/>
          </a:xfrm>
          <a:prstGeom prst="rect">
            <a:avLst/>
          </a:prstGeom>
          <a:noFill/>
          <a:ln>
            <a:noFill/>
          </a:ln>
        </p:spPr>
        <p:txBody>
          <a:bodyPr anchorCtr="0" anchor="t" bIns="0" lIns="0" spcFirstLastPara="1" rIns="0" wrap="square" tIns="12700">
            <a:spAutoFit/>
          </a:bodyPr>
          <a:lstStyle/>
          <a:p>
            <a:pPr indent="-172720" lvl="0" marL="184785" marR="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NANOTECHNOLOGY &amp; INNOVATION</a:t>
            </a:r>
            <a:endParaRPr b="0" i="0" sz="800" u="none" cap="none" strike="noStrike">
              <a:solidFill>
                <a:srgbClr val="000000"/>
              </a:solidFill>
              <a:latin typeface="Arial"/>
              <a:ea typeface="Arial"/>
              <a:cs typeface="Arial"/>
              <a:sym typeface="Arial"/>
            </a:endParaRPr>
          </a:p>
          <a:p>
            <a:pPr indent="-172720" lvl="0" marL="184785" marR="5080" rtl="0" algn="l">
              <a:lnSpc>
                <a:spcPct val="100000"/>
              </a:lnSpc>
              <a:spcBef>
                <a:spcPts val="5"/>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NANOCHEMISTRY AND NANOPOROUS  MATERIALS</a:t>
            </a:r>
            <a:endParaRPr b="0" i="0" sz="800" u="none" cap="none" strike="noStrike">
              <a:solidFill>
                <a:srgbClr val="000000"/>
              </a:solidFill>
              <a:latin typeface="Arial"/>
              <a:ea typeface="Arial"/>
              <a:cs typeface="Arial"/>
              <a:sym typeface="Arial"/>
            </a:endParaRPr>
          </a:p>
          <a:p>
            <a:pPr indent="-172720" lvl="0" marL="184785" marR="53848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PHYSICS OF SOFT MATTER  NANOSTRUCTURES</a:t>
            </a:r>
            <a:endParaRPr b="0" i="0" sz="800" u="none" cap="none" strike="noStrike">
              <a:solidFill>
                <a:srgbClr val="000000"/>
              </a:solidFill>
              <a:latin typeface="Arial"/>
              <a:ea typeface="Arial"/>
              <a:cs typeface="Arial"/>
              <a:sym typeface="Arial"/>
            </a:endParaRPr>
          </a:p>
          <a:p>
            <a:pPr indent="-172720" lvl="0" marL="184785" marR="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ENGINEERED NANOMATERIALS</a:t>
            </a:r>
            <a:endParaRPr b="0" i="0" sz="800" u="none" cap="none" strike="noStrike">
              <a:solidFill>
                <a:srgbClr val="000000"/>
              </a:solidFill>
              <a:latin typeface="Arial"/>
              <a:ea typeface="Arial"/>
              <a:cs typeface="Arial"/>
              <a:sym typeface="Arial"/>
            </a:endParaRPr>
          </a:p>
        </p:txBody>
      </p:sp>
      <p:sp>
        <p:nvSpPr>
          <p:cNvPr id="331" name="Google Shape;331;p51"/>
          <p:cNvSpPr/>
          <p:nvPr/>
        </p:nvSpPr>
        <p:spPr>
          <a:xfrm>
            <a:off x="9162288" y="1513332"/>
            <a:ext cx="2694940" cy="584200"/>
          </a:xfrm>
          <a:custGeom>
            <a:rect b="b" l="l" r="r" t="t"/>
            <a:pathLst>
              <a:path extrusionOk="0" h="584200" w="2694940">
                <a:moveTo>
                  <a:pt x="2652648" y="0"/>
                </a:moveTo>
                <a:lnTo>
                  <a:pt x="41782" y="0"/>
                </a:lnTo>
                <a:lnTo>
                  <a:pt x="25503" y="3278"/>
                </a:lnTo>
                <a:lnTo>
                  <a:pt x="12223" y="12223"/>
                </a:lnTo>
                <a:lnTo>
                  <a:pt x="3278" y="25503"/>
                </a:lnTo>
                <a:lnTo>
                  <a:pt x="0" y="41782"/>
                </a:lnTo>
                <a:lnTo>
                  <a:pt x="0" y="541908"/>
                </a:lnTo>
                <a:lnTo>
                  <a:pt x="3278" y="558188"/>
                </a:lnTo>
                <a:lnTo>
                  <a:pt x="12223" y="571468"/>
                </a:lnTo>
                <a:lnTo>
                  <a:pt x="25503" y="580413"/>
                </a:lnTo>
                <a:lnTo>
                  <a:pt x="41782" y="583691"/>
                </a:lnTo>
                <a:lnTo>
                  <a:pt x="2652648" y="583691"/>
                </a:lnTo>
                <a:lnTo>
                  <a:pt x="2668928" y="580413"/>
                </a:lnTo>
                <a:lnTo>
                  <a:pt x="2682208" y="571468"/>
                </a:lnTo>
                <a:lnTo>
                  <a:pt x="2691153" y="558188"/>
                </a:lnTo>
                <a:lnTo>
                  <a:pt x="2694431" y="541908"/>
                </a:lnTo>
                <a:lnTo>
                  <a:pt x="2694431" y="41782"/>
                </a:lnTo>
                <a:lnTo>
                  <a:pt x="2691153" y="25503"/>
                </a:lnTo>
                <a:lnTo>
                  <a:pt x="2682208" y="12223"/>
                </a:lnTo>
                <a:lnTo>
                  <a:pt x="2668928" y="3278"/>
                </a:lnTo>
                <a:lnTo>
                  <a:pt x="2652648"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51"/>
          <p:cNvSpPr/>
          <p:nvPr/>
        </p:nvSpPr>
        <p:spPr>
          <a:xfrm>
            <a:off x="9162288" y="1513332"/>
            <a:ext cx="2694940" cy="584200"/>
          </a:xfrm>
          <a:custGeom>
            <a:rect b="b" l="l" r="r" t="t"/>
            <a:pathLst>
              <a:path extrusionOk="0" h="584200" w="2694940">
                <a:moveTo>
                  <a:pt x="0" y="41782"/>
                </a:moveTo>
                <a:lnTo>
                  <a:pt x="3278" y="25503"/>
                </a:lnTo>
                <a:lnTo>
                  <a:pt x="12223" y="12223"/>
                </a:lnTo>
                <a:lnTo>
                  <a:pt x="25503" y="3278"/>
                </a:lnTo>
                <a:lnTo>
                  <a:pt x="41782" y="0"/>
                </a:lnTo>
                <a:lnTo>
                  <a:pt x="2652648" y="0"/>
                </a:lnTo>
                <a:lnTo>
                  <a:pt x="2668928" y="3278"/>
                </a:lnTo>
                <a:lnTo>
                  <a:pt x="2682208" y="12223"/>
                </a:lnTo>
                <a:lnTo>
                  <a:pt x="2691153" y="25503"/>
                </a:lnTo>
                <a:lnTo>
                  <a:pt x="2694431" y="41782"/>
                </a:lnTo>
                <a:lnTo>
                  <a:pt x="2694431" y="541908"/>
                </a:lnTo>
                <a:lnTo>
                  <a:pt x="2691153" y="558188"/>
                </a:lnTo>
                <a:lnTo>
                  <a:pt x="2682208" y="571468"/>
                </a:lnTo>
                <a:lnTo>
                  <a:pt x="2668928" y="580413"/>
                </a:lnTo>
                <a:lnTo>
                  <a:pt x="2652648" y="583691"/>
                </a:lnTo>
                <a:lnTo>
                  <a:pt x="41782" y="583691"/>
                </a:lnTo>
                <a:lnTo>
                  <a:pt x="25503" y="580413"/>
                </a:lnTo>
                <a:lnTo>
                  <a:pt x="12223" y="571468"/>
                </a:lnTo>
                <a:lnTo>
                  <a:pt x="3278" y="558188"/>
                </a:lnTo>
                <a:lnTo>
                  <a:pt x="0" y="541908"/>
                </a:lnTo>
                <a:lnTo>
                  <a:pt x="0" y="41782"/>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51"/>
          <p:cNvSpPr txBox="1"/>
          <p:nvPr/>
        </p:nvSpPr>
        <p:spPr>
          <a:xfrm>
            <a:off x="9982581" y="1530858"/>
            <a:ext cx="1054735" cy="1778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000"/>
              <a:buFont typeface="Arial"/>
              <a:buNone/>
            </a:pPr>
            <a:r>
              <a:rPr b="1" i="1" lang="it-IT" sz="1000" u="none" cap="none" strike="noStrike">
                <a:solidFill>
                  <a:srgbClr val="000000"/>
                </a:solidFill>
                <a:latin typeface="Arial"/>
                <a:ea typeface="Arial"/>
                <a:cs typeface="Arial"/>
                <a:sym typeface="Arial"/>
              </a:rPr>
              <a:t>MATERIALS </a:t>
            </a:r>
            <a:r>
              <a:rPr b="0" i="1" lang="it-IT" sz="1000" u="none" cap="none" strike="noStrike">
                <a:solidFill>
                  <a:srgbClr val="000000"/>
                </a:solidFill>
                <a:latin typeface="Arial"/>
                <a:ea typeface="Arial"/>
                <a:cs typeface="Arial"/>
                <a:sym typeface="Arial"/>
              </a:rPr>
              <a:t>area</a:t>
            </a:r>
            <a:endParaRPr b="0" i="0" sz="1000" u="none" cap="none" strike="noStrike">
              <a:solidFill>
                <a:srgbClr val="000000"/>
              </a:solidFill>
              <a:latin typeface="Arial"/>
              <a:ea typeface="Arial"/>
              <a:cs typeface="Arial"/>
              <a:sym typeface="Arial"/>
            </a:endParaRPr>
          </a:p>
        </p:txBody>
      </p:sp>
      <p:sp>
        <p:nvSpPr>
          <p:cNvPr id="334" name="Google Shape;334;p51"/>
          <p:cNvSpPr txBox="1"/>
          <p:nvPr/>
        </p:nvSpPr>
        <p:spPr>
          <a:xfrm>
            <a:off x="9254108" y="1805177"/>
            <a:ext cx="1902460" cy="269875"/>
          </a:xfrm>
          <a:prstGeom prst="rect">
            <a:avLst/>
          </a:prstGeom>
          <a:noFill/>
          <a:ln>
            <a:noFill/>
          </a:ln>
        </p:spPr>
        <p:txBody>
          <a:bodyPr anchorCtr="0" anchor="t" bIns="0" lIns="0" spcFirstLastPara="1" rIns="0" wrap="square" tIns="13325">
            <a:spAutoFit/>
          </a:bodyPr>
          <a:lstStyle/>
          <a:p>
            <a:pPr indent="-172720" lvl="0" marL="184785" marR="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PHYSICAL CHEMISTRY OF SOLIDS</a:t>
            </a:r>
            <a:endParaRPr b="0" i="0" sz="800" u="none" cap="none" strike="noStrike">
              <a:solidFill>
                <a:srgbClr val="000000"/>
              </a:solidFill>
              <a:latin typeface="Arial"/>
              <a:ea typeface="Arial"/>
              <a:cs typeface="Arial"/>
              <a:sym typeface="Arial"/>
            </a:endParaRPr>
          </a:p>
          <a:p>
            <a:pPr indent="-172720" lvl="0" marL="184785" marR="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PHYSICS OF SEMICONDUCTORS</a:t>
            </a:r>
            <a:endParaRPr b="0" i="0" sz="800" u="none" cap="none" strike="noStrike">
              <a:solidFill>
                <a:srgbClr val="000000"/>
              </a:solidFill>
              <a:latin typeface="Arial"/>
              <a:ea typeface="Arial"/>
              <a:cs typeface="Arial"/>
              <a:sym typeface="Arial"/>
            </a:endParaRPr>
          </a:p>
        </p:txBody>
      </p:sp>
      <p:sp>
        <p:nvSpPr>
          <p:cNvPr id="335" name="Google Shape;335;p51"/>
          <p:cNvSpPr/>
          <p:nvPr/>
        </p:nvSpPr>
        <p:spPr>
          <a:xfrm>
            <a:off x="9162288" y="2153411"/>
            <a:ext cx="2694940" cy="716280"/>
          </a:xfrm>
          <a:custGeom>
            <a:rect b="b" l="l" r="r" t="t"/>
            <a:pathLst>
              <a:path extrusionOk="0" h="716280" w="2694940">
                <a:moveTo>
                  <a:pt x="2623819" y="0"/>
                </a:moveTo>
                <a:lnTo>
                  <a:pt x="70611" y="0"/>
                </a:lnTo>
                <a:lnTo>
                  <a:pt x="43130" y="5550"/>
                </a:lnTo>
                <a:lnTo>
                  <a:pt x="20685" y="20685"/>
                </a:lnTo>
                <a:lnTo>
                  <a:pt x="5550" y="43130"/>
                </a:lnTo>
                <a:lnTo>
                  <a:pt x="0" y="70612"/>
                </a:lnTo>
                <a:lnTo>
                  <a:pt x="0" y="645667"/>
                </a:lnTo>
                <a:lnTo>
                  <a:pt x="5550" y="673149"/>
                </a:lnTo>
                <a:lnTo>
                  <a:pt x="20685" y="695594"/>
                </a:lnTo>
                <a:lnTo>
                  <a:pt x="43130" y="710729"/>
                </a:lnTo>
                <a:lnTo>
                  <a:pt x="70611" y="716279"/>
                </a:lnTo>
                <a:lnTo>
                  <a:pt x="2623819" y="716279"/>
                </a:lnTo>
                <a:lnTo>
                  <a:pt x="2651301" y="710729"/>
                </a:lnTo>
                <a:lnTo>
                  <a:pt x="2673746" y="695594"/>
                </a:lnTo>
                <a:lnTo>
                  <a:pt x="2688881" y="673149"/>
                </a:lnTo>
                <a:lnTo>
                  <a:pt x="2694431" y="645667"/>
                </a:lnTo>
                <a:lnTo>
                  <a:pt x="2694431" y="70612"/>
                </a:lnTo>
                <a:lnTo>
                  <a:pt x="2688881" y="43130"/>
                </a:lnTo>
                <a:lnTo>
                  <a:pt x="2673746" y="20685"/>
                </a:lnTo>
                <a:lnTo>
                  <a:pt x="2651301" y="5550"/>
                </a:lnTo>
                <a:lnTo>
                  <a:pt x="2623819"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51"/>
          <p:cNvSpPr/>
          <p:nvPr/>
        </p:nvSpPr>
        <p:spPr>
          <a:xfrm>
            <a:off x="9162288" y="2153411"/>
            <a:ext cx="2694940" cy="716280"/>
          </a:xfrm>
          <a:custGeom>
            <a:rect b="b" l="l" r="r" t="t"/>
            <a:pathLst>
              <a:path extrusionOk="0" h="716280" w="2694940">
                <a:moveTo>
                  <a:pt x="0" y="70612"/>
                </a:moveTo>
                <a:lnTo>
                  <a:pt x="5550" y="43130"/>
                </a:lnTo>
                <a:lnTo>
                  <a:pt x="20685" y="20685"/>
                </a:lnTo>
                <a:lnTo>
                  <a:pt x="43130" y="5550"/>
                </a:lnTo>
                <a:lnTo>
                  <a:pt x="70611" y="0"/>
                </a:lnTo>
                <a:lnTo>
                  <a:pt x="2623819" y="0"/>
                </a:lnTo>
                <a:lnTo>
                  <a:pt x="2651301" y="5550"/>
                </a:lnTo>
                <a:lnTo>
                  <a:pt x="2673746" y="20685"/>
                </a:lnTo>
                <a:lnTo>
                  <a:pt x="2688881" y="43130"/>
                </a:lnTo>
                <a:lnTo>
                  <a:pt x="2694431" y="70612"/>
                </a:lnTo>
                <a:lnTo>
                  <a:pt x="2694431" y="645667"/>
                </a:lnTo>
                <a:lnTo>
                  <a:pt x="2688881" y="673149"/>
                </a:lnTo>
                <a:lnTo>
                  <a:pt x="2673746" y="695594"/>
                </a:lnTo>
                <a:lnTo>
                  <a:pt x="2651301" y="710729"/>
                </a:lnTo>
                <a:lnTo>
                  <a:pt x="2623819" y="716279"/>
                </a:lnTo>
                <a:lnTo>
                  <a:pt x="70611" y="716279"/>
                </a:lnTo>
                <a:lnTo>
                  <a:pt x="43130" y="710729"/>
                </a:lnTo>
                <a:lnTo>
                  <a:pt x="20685" y="695594"/>
                </a:lnTo>
                <a:lnTo>
                  <a:pt x="5550" y="673149"/>
                </a:lnTo>
                <a:lnTo>
                  <a:pt x="0" y="645667"/>
                </a:lnTo>
                <a:lnTo>
                  <a:pt x="0" y="70612"/>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51"/>
          <p:cNvSpPr txBox="1"/>
          <p:nvPr/>
        </p:nvSpPr>
        <p:spPr>
          <a:xfrm>
            <a:off x="9521443" y="2160523"/>
            <a:ext cx="1978025" cy="1778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000"/>
              <a:buFont typeface="Arial"/>
              <a:buNone/>
            </a:pPr>
            <a:r>
              <a:rPr b="1" i="1" lang="it-IT" sz="1000" u="none" cap="none" strike="noStrike">
                <a:solidFill>
                  <a:srgbClr val="000000"/>
                </a:solidFill>
                <a:latin typeface="Arial"/>
                <a:ea typeface="Arial"/>
                <a:cs typeface="Arial"/>
                <a:sym typeface="Arial"/>
              </a:rPr>
              <a:t>MATERIALS ENGINEERING </a:t>
            </a:r>
            <a:r>
              <a:rPr b="0" i="0" lang="it-IT" sz="1000" u="none" cap="none" strike="noStrike">
                <a:solidFill>
                  <a:srgbClr val="000000"/>
                </a:solidFill>
                <a:latin typeface="Arial"/>
                <a:ea typeface="Arial"/>
                <a:cs typeface="Arial"/>
                <a:sym typeface="Arial"/>
              </a:rPr>
              <a:t>area</a:t>
            </a:r>
            <a:endParaRPr b="0" i="0" sz="1000" u="none" cap="none" strike="noStrike">
              <a:solidFill>
                <a:srgbClr val="000000"/>
              </a:solidFill>
              <a:latin typeface="Arial"/>
              <a:ea typeface="Arial"/>
              <a:cs typeface="Arial"/>
              <a:sym typeface="Arial"/>
            </a:endParaRPr>
          </a:p>
        </p:txBody>
      </p:sp>
      <p:sp>
        <p:nvSpPr>
          <p:cNvPr id="338" name="Google Shape;338;p51"/>
          <p:cNvSpPr txBox="1"/>
          <p:nvPr/>
        </p:nvSpPr>
        <p:spPr>
          <a:xfrm>
            <a:off x="9262364" y="2465324"/>
            <a:ext cx="2486025" cy="392430"/>
          </a:xfrm>
          <a:prstGeom prst="rect">
            <a:avLst/>
          </a:prstGeom>
          <a:noFill/>
          <a:ln>
            <a:noFill/>
          </a:ln>
        </p:spPr>
        <p:txBody>
          <a:bodyPr anchorCtr="0" anchor="t" bIns="0" lIns="0" spcFirstLastPara="1" rIns="0" wrap="square" tIns="13325">
            <a:spAutoFit/>
          </a:bodyPr>
          <a:lstStyle/>
          <a:p>
            <a:pPr indent="-172720" lvl="0" marL="184785" marR="508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PHYSICS AND TECHNOLOGY OF ELECTRONIC  DEVICES</a:t>
            </a:r>
            <a:endParaRPr b="0" i="0" sz="800" u="none" cap="none" strike="noStrike">
              <a:solidFill>
                <a:srgbClr val="000000"/>
              </a:solidFill>
              <a:latin typeface="Arial"/>
              <a:ea typeface="Arial"/>
              <a:cs typeface="Arial"/>
              <a:sym typeface="Arial"/>
            </a:endParaRPr>
          </a:p>
          <a:p>
            <a:pPr indent="-172720" lvl="0" marL="184785" marR="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QUANTUM ELECTRONICS</a:t>
            </a:r>
            <a:endParaRPr b="0" i="0" sz="800" u="none" cap="none" strike="noStrike">
              <a:solidFill>
                <a:srgbClr val="000000"/>
              </a:solidFill>
              <a:latin typeface="Arial"/>
              <a:ea typeface="Arial"/>
              <a:cs typeface="Arial"/>
              <a:sym typeface="Arial"/>
            </a:endParaRPr>
          </a:p>
        </p:txBody>
      </p:sp>
      <p:sp>
        <p:nvSpPr>
          <p:cNvPr id="339" name="Google Shape;339;p51"/>
          <p:cNvSpPr/>
          <p:nvPr/>
        </p:nvSpPr>
        <p:spPr>
          <a:xfrm>
            <a:off x="9162288" y="2924555"/>
            <a:ext cx="2694940" cy="623570"/>
          </a:xfrm>
          <a:custGeom>
            <a:rect b="b" l="l" r="r" t="t"/>
            <a:pathLst>
              <a:path extrusionOk="0" h="623570" w="2694940">
                <a:moveTo>
                  <a:pt x="2632963" y="0"/>
                </a:moveTo>
                <a:lnTo>
                  <a:pt x="61467" y="0"/>
                </a:lnTo>
                <a:lnTo>
                  <a:pt x="37504" y="4835"/>
                </a:lnTo>
                <a:lnTo>
                  <a:pt x="17970" y="18018"/>
                </a:lnTo>
                <a:lnTo>
                  <a:pt x="4818" y="37558"/>
                </a:lnTo>
                <a:lnTo>
                  <a:pt x="0" y="61468"/>
                </a:lnTo>
                <a:lnTo>
                  <a:pt x="0" y="561848"/>
                </a:lnTo>
                <a:lnTo>
                  <a:pt x="4818" y="585757"/>
                </a:lnTo>
                <a:lnTo>
                  <a:pt x="17970" y="605297"/>
                </a:lnTo>
                <a:lnTo>
                  <a:pt x="37504" y="618480"/>
                </a:lnTo>
                <a:lnTo>
                  <a:pt x="61467" y="623316"/>
                </a:lnTo>
                <a:lnTo>
                  <a:pt x="2632963" y="623316"/>
                </a:lnTo>
                <a:lnTo>
                  <a:pt x="2656873" y="618480"/>
                </a:lnTo>
                <a:lnTo>
                  <a:pt x="2676413" y="605297"/>
                </a:lnTo>
                <a:lnTo>
                  <a:pt x="2689596" y="585757"/>
                </a:lnTo>
                <a:lnTo>
                  <a:pt x="2694431" y="561848"/>
                </a:lnTo>
                <a:lnTo>
                  <a:pt x="2694431" y="61468"/>
                </a:lnTo>
                <a:lnTo>
                  <a:pt x="2689596" y="37558"/>
                </a:lnTo>
                <a:lnTo>
                  <a:pt x="2676413" y="18018"/>
                </a:lnTo>
                <a:lnTo>
                  <a:pt x="2656873" y="4835"/>
                </a:lnTo>
                <a:lnTo>
                  <a:pt x="2632963"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51"/>
          <p:cNvSpPr/>
          <p:nvPr/>
        </p:nvSpPr>
        <p:spPr>
          <a:xfrm>
            <a:off x="9162288" y="2924555"/>
            <a:ext cx="2694940" cy="623570"/>
          </a:xfrm>
          <a:custGeom>
            <a:rect b="b" l="l" r="r" t="t"/>
            <a:pathLst>
              <a:path extrusionOk="0" h="623570" w="2694940">
                <a:moveTo>
                  <a:pt x="0" y="61468"/>
                </a:moveTo>
                <a:lnTo>
                  <a:pt x="4818" y="37558"/>
                </a:lnTo>
                <a:lnTo>
                  <a:pt x="17970" y="18018"/>
                </a:lnTo>
                <a:lnTo>
                  <a:pt x="37504" y="4835"/>
                </a:lnTo>
                <a:lnTo>
                  <a:pt x="61467" y="0"/>
                </a:lnTo>
                <a:lnTo>
                  <a:pt x="2632963" y="0"/>
                </a:lnTo>
                <a:lnTo>
                  <a:pt x="2656873" y="4835"/>
                </a:lnTo>
                <a:lnTo>
                  <a:pt x="2676413" y="18018"/>
                </a:lnTo>
                <a:lnTo>
                  <a:pt x="2689596" y="37558"/>
                </a:lnTo>
                <a:lnTo>
                  <a:pt x="2694431" y="61468"/>
                </a:lnTo>
                <a:lnTo>
                  <a:pt x="2694431" y="561848"/>
                </a:lnTo>
                <a:lnTo>
                  <a:pt x="2689596" y="585757"/>
                </a:lnTo>
                <a:lnTo>
                  <a:pt x="2676413" y="605297"/>
                </a:lnTo>
                <a:lnTo>
                  <a:pt x="2656873" y="618480"/>
                </a:lnTo>
                <a:lnTo>
                  <a:pt x="2632963" y="623316"/>
                </a:lnTo>
                <a:lnTo>
                  <a:pt x="61467" y="623316"/>
                </a:lnTo>
                <a:lnTo>
                  <a:pt x="37504" y="618480"/>
                </a:lnTo>
                <a:lnTo>
                  <a:pt x="17970" y="605297"/>
                </a:lnTo>
                <a:lnTo>
                  <a:pt x="4818" y="585757"/>
                </a:lnTo>
                <a:lnTo>
                  <a:pt x="0" y="561848"/>
                </a:lnTo>
                <a:lnTo>
                  <a:pt x="0" y="61468"/>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51"/>
          <p:cNvSpPr txBox="1"/>
          <p:nvPr/>
        </p:nvSpPr>
        <p:spPr>
          <a:xfrm>
            <a:off x="9736963" y="2947161"/>
            <a:ext cx="1546860" cy="1778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000"/>
              <a:buFont typeface="Arial"/>
              <a:buNone/>
            </a:pPr>
            <a:r>
              <a:rPr b="1" i="1" lang="it-IT" sz="1000" u="none" cap="none" strike="noStrike">
                <a:solidFill>
                  <a:srgbClr val="000000"/>
                </a:solidFill>
                <a:latin typeface="Arial"/>
                <a:ea typeface="Arial"/>
                <a:cs typeface="Arial"/>
                <a:sym typeface="Arial"/>
              </a:rPr>
              <a:t>THEORY &amp; MODELS </a:t>
            </a:r>
            <a:r>
              <a:rPr b="0" i="0" lang="it-IT" sz="1000" u="none" cap="none" strike="noStrike">
                <a:solidFill>
                  <a:srgbClr val="000000"/>
                </a:solidFill>
                <a:latin typeface="Arial"/>
                <a:ea typeface="Arial"/>
                <a:cs typeface="Arial"/>
                <a:sym typeface="Arial"/>
              </a:rPr>
              <a:t>area</a:t>
            </a:r>
            <a:endParaRPr b="0" i="0" sz="1000" u="none" cap="none" strike="noStrike">
              <a:solidFill>
                <a:srgbClr val="000000"/>
              </a:solidFill>
              <a:latin typeface="Arial"/>
              <a:ea typeface="Arial"/>
              <a:cs typeface="Arial"/>
              <a:sym typeface="Arial"/>
            </a:endParaRPr>
          </a:p>
        </p:txBody>
      </p:sp>
      <p:sp>
        <p:nvSpPr>
          <p:cNvPr id="342" name="Google Shape;342;p51"/>
          <p:cNvSpPr txBox="1"/>
          <p:nvPr/>
        </p:nvSpPr>
        <p:spPr>
          <a:xfrm>
            <a:off x="9259569" y="3252342"/>
            <a:ext cx="2163445" cy="269875"/>
          </a:xfrm>
          <a:prstGeom prst="rect">
            <a:avLst/>
          </a:prstGeom>
          <a:noFill/>
          <a:ln>
            <a:noFill/>
          </a:ln>
        </p:spPr>
        <p:txBody>
          <a:bodyPr anchorCtr="0" anchor="t" bIns="0" lIns="0" spcFirstLastPara="1" rIns="0" wrap="square" tIns="13325">
            <a:spAutoFit/>
          </a:bodyPr>
          <a:lstStyle/>
          <a:p>
            <a:pPr indent="-172720" lvl="0" marL="184785" marR="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ADVANCED SOLID STATE PHYSICS</a:t>
            </a:r>
            <a:endParaRPr b="0" i="0" sz="800" u="none" cap="none" strike="noStrike">
              <a:solidFill>
                <a:srgbClr val="000000"/>
              </a:solidFill>
              <a:latin typeface="Arial"/>
              <a:ea typeface="Arial"/>
              <a:cs typeface="Arial"/>
              <a:sym typeface="Arial"/>
            </a:endParaRPr>
          </a:p>
          <a:p>
            <a:pPr indent="-172720" lvl="0" marL="184785" marR="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COMPUTATIONAL MATERIALS SCIENCE</a:t>
            </a:r>
            <a:endParaRPr b="0" i="0" sz="800" u="none" cap="none" strike="noStrike">
              <a:solidFill>
                <a:srgbClr val="000000"/>
              </a:solidFill>
              <a:latin typeface="Arial"/>
              <a:ea typeface="Arial"/>
              <a:cs typeface="Arial"/>
              <a:sym typeface="Arial"/>
            </a:endParaRPr>
          </a:p>
        </p:txBody>
      </p:sp>
      <p:sp>
        <p:nvSpPr>
          <p:cNvPr id="343" name="Google Shape;343;p51"/>
          <p:cNvSpPr/>
          <p:nvPr/>
        </p:nvSpPr>
        <p:spPr>
          <a:xfrm>
            <a:off x="9162288" y="3604259"/>
            <a:ext cx="2694940" cy="623570"/>
          </a:xfrm>
          <a:custGeom>
            <a:rect b="b" l="l" r="r" t="t"/>
            <a:pathLst>
              <a:path extrusionOk="0" h="623570" w="2694940">
                <a:moveTo>
                  <a:pt x="2632963" y="0"/>
                </a:moveTo>
                <a:lnTo>
                  <a:pt x="61467" y="0"/>
                </a:lnTo>
                <a:lnTo>
                  <a:pt x="37504" y="4835"/>
                </a:lnTo>
                <a:lnTo>
                  <a:pt x="17970" y="18018"/>
                </a:lnTo>
                <a:lnTo>
                  <a:pt x="4818" y="37558"/>
                </a:lnTo>
                <a:lnTo>
                  <a:pt x="0" y="61467"/>
                </a:lnTo>
                <a:lnTo>
                  <a:pt x="0" y="561847"/>
                </a:lnTo>
                <a:lnTo>
                  <a:pt x="4818" y="585757"/>
                </a:lnTo>
                <a:lnTo>
                  <a:pt x="17970" y="605297"/>
                </a:lnTo>
                <a:lnTo>
                  <a:pt x="37504" y="618480"/>
                </a:lnTo>
                <a:lnTo>
                  <a:pt x="61467" y="623315"/>
                </a:lnTo>
                <a:lnTo>
                  <a:pt x="2632963" y="623315"/>
                </a:lnTo>
                <a:lnTo>
                  <a:pt x="2656873" y="618480"/>
                </a:lnTo>
                <a:lnTo>
                  <a:pt x="2676413" y="605297"/>
                </a:lnTo>
                <a:lnTo>
                  <a:pt x="2689596" y="585757"/>
                </a:lnTo>
                <a:lnTo>
                  <a:pt x="2694431" y="561847"/>
                </a:lnTo>
                <a:lnTo>
                  <a:pt x="2694431" y="61467"/>
                </a:lnTo>
                <a:lnTo>
                  <a:pt x="2689596" y="37558"/>
                </a:lnTo>
                <a:lnTo>
                  <a:pt x="2676413" y="18018"/>
                </a:lnTo>
                <a:lnTo>
                  <a:pt x="2656873" y="4835"/>
                </a:lnTo>
                <a:lnTo>
                  <a:pt x="2632963" y="0"/>
                </a:lnTo>
                <a:close/>
              </a:path>
            </a:pathLst>
          </a:custGeom>
          <a:solidFill>
            <a:srgbClr val="99DFF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51"/>
          <p:cNvSpPr/>
          <p:nvPr/>
        </p:nvSpPr>
        <p:spPr>
          <a:xfrm>
            <a:off x="9162288" y="3604259"/>
            <a:ext cx="2694940" cy="623570"/>
          </a:xfrm>
          <a:custGeom>
            <a:rect b="b" l="l" r="r" t="t"/>
            <a:pathLst>
              <a:path extrusionOk="0" h="623570" w="2694940">
                <a:moveTo>
                  <a:pt x="0" y="61467"/>
                </a:moveTo>
                <a:lnTo>
                  <a:pt x="4818" y="37558"/>
                </a:lnTo>
                <a:lnTo>
                  <a:pt x="17970" y="18018"/>
                </a:lnTo>
                <a:lnTo>
                  <a:pt x="37504" y="4835"/>
                </a:lnTo>
                <a:lnTo>
                  <a:pt x="61467" y="0"/>
                </a:lnTo>
                <a:lnTo>
                  <a:pt x="2632963" y="0"/>
                </a:lnTo>
                <a:lnTo>
                  <a:pt x="2656873" y="4835"/>
                </a:lnTo>
                <a:lnTo>
                  <a:pt x="2676413" y="18018"/>
                </a:lnTo>
                <a:lnTo>
                  <a:pt x="2689596" y="37558"/>
                </a:lnTo>
                <a:lnTo>
                  <a:pt x="2694431" y="61467"/>
                </a:lnTo>
                <a:lnTo>
                  <a:pt x="2694431" y="561847"/>
                </a:lnTo>
                <a:lnTo>
                  <a:pt x="2689596" y="585757"/>
                </a:lnTo>
                <a:lnTo>
                  <a:pt x="2676413" y="605297"/>
                </a:lnTo>
                <a:lnTo>
                  <a:pt x="2656873" y="618480"/>
                </a:lnTo>
                <a:lnTo>
                  <a:pt x="2632963" y="623315"/>
                </a:lnTo>
                <a:lnTo>
                  <a:pt x="61467" y="623315"/>
                </a:lnTo>
                <a:lnTo>
                  <a:pt x="37504" y="618480"/>
                </a:lnTo>
                <a:lnTo>
                  <a:pt x="17970" y="605297"/>
                </a:lnTo>
                <a:lnTo>
                  <a:pt x="4818" y="585757"/>
                </a:lnTo>
                <a:lnTo>
                  <a:pt x="0" y="561847"/>
                </a:lnTo>
                <a:lnTo>
                  <a:pt x="0" y="61467"/>
                </a:lnTo>
                <a:close/>
              </a:path>
            </a:pathLst>
          </a:custGeom>
          <a:noFill/>
          <a:ln cap="flat" cmpd="sng" w="121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51"/>
          <p:cNvSpPr txBox="1"/>
          <p:nvPr/>
        </p:nvSpPr>
        <p:spPr>
          <a:xfrm>
            <a:off x="9708006" y="3626865"/>
            <a:ext cx="1604645" cy="1778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000"/>
              <a:buFont typeface="Arial"/>
              <a:buNone/>
            </a:pPr>
            <a:r>
              <a:rPr b="1" i="1" lang="it-IT" sz="1000" u="none" cap="none" strike="noStrike">
                <a:solidFill>
                  <a:srgbClr val="000000"/>
                </a:solidFill>
                <a:latin typeface="Arial"/>
                <a:ea typeface="Arial"/>
                <a:cs typeface="Arial"/>
                <a:sym typeface="Arial"/>
              </a:rPr>
              <a:t>QUANTUM SYSTEMS </a:t>
            </a:r>
            <a:r>
              <a:rPr b="0" i="0" lang="it-IT" sz="1000" u="none" cap="none" strike="noStrike">
                <a:solidFill>
                  <a:srgbClr val="000000"/>
                </a:solidFill>
                <a:latin typeface="Arial"/>
                <a:ea typeface="Arial"/>
                <a:cs typeface="Arial"/>
                <a:sym typeface="Arial"/>
              </a:rPr>
              <a:t>area</a:t>
            </a:r>
            <a:endParaRPr b="0" i="0" sz="1000" u="none" cap="none" strike="noStrike">
              <a:solidFill>
                <a:srgbClr val="000000"/>
              </a:solidFill>
              <a:latin typeface="Arial"/>
              <a:ea typeface="Arial"/>
              <a:cs typeface="Arial"/>
              <a:sym typeface="Arial"/>
            </a:endParaRPr>
          </a:p>
        </p:txBody>
      </p:sp>
      <p:sp>
        <p:nvSpPr>
          <p:cNvPr id="346" name="Google Shape;346;p51"/>
          <p:cNvSpPr txBox="1"/>
          <p:nvPr/>
        </p:nvSpPr>
        <p:spPr>
          <a:xfrm>
            <a:off x="9259569" y="3931665"/>
            <a:ext cx="1925955" cy="270510"/>
          </a:xfrm>
          <a:prstGeom prst="rect">
            <a:avLst/>
          </a:prstGeom>
          <a:noFill/>
          <a:ln>
            <a:noFill/>
          </a:ln>
        </p:spPr>
        <p:txBody>
          <a:bodyPr anchorCtr="0" anchor="t" bIns="0" lIns="0" spcFirstLastPara="1" rIns="0" wrap="square" tIns="12700">
            <a:spAutoFit/>
          </a:bodyPr>
          <a:lstStyle/>
          <a:p>
            <a:pPr indent="-172720" lvl="0" marL="184785" marR="0" rtl="0" algn="l">
              <a:lnSpc>
                <a:spcPct val="100000"/>
              </a:lnSpc>
              <a:spcBef>
                <a:spcPts val="0"/>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QUANTUM MATERIALS SYNTHESIS</a:t>
            </a:r>
            <a:endParaRPr b="0" i="0" sz="800" u="none" cap="none" strike="noStrike">
              <a:solidFill>
                <a:srgbClr val="000000"/>
              </a:solidFill>
              <a:latin typeface="Arial"/>
              <a:ea typeface="Arial"/>
              <a:cs typeface="Arial"/>
              <a:sym typeface="Arial"/>
            </a:endParaRPr>
          </a:p>
          <a:p>
            <a:pPr indent="-172720" lvl="0" marL="184785" marR="0" rtl="0" algn="l">
              <a:lnSpc>
                <a:spcPct val="100000"/>
              </a:lnSpc>
              <a:spcBef>
                <a:spcPts val="5"/>
              </a:spcBef>
              <a:spcAft>
                <a:spcPts val="0"/>
              </a:spcAft>
              <a:buClr>
                <a:srgbClr val="000000"/>
              </a:buClr>
              <a:buSzPts val="800"/>
              <a:buFont typeface="Arial"/>
              <a:buChar char="•"/>
            </a:pPr>
            <a:r>
              <a:rPr b="0" i="0" lang="it-IT" sz="800" u="none" cap="none" strike="noStrike">
                <a:solidFill>
                  <a:srgbClr val="000000"/>
                </a:solidFill>
                <a:latin typeface="Arial"/>
                <a:ea typeface="Arial"/>
                <a:cs typeface="Arial"/>
                <a:sym typeface="Arial"/>
              </a:rPr>
              <a:t>QUANTUM PHOTONICS</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8"/>
          <p:cNvSpPr txBox="1"/>
          <p:nvPr>
            <p:ph type="title"/>
          </p:nvPr>
        </p:nvSpPr>
        <p:spPr>
          <a:xfrm>
            <a:off x="838200" y="144427"/>
            <a:ext cx="10515600" cy="11962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600"/>
              <a:buNone/>
            </a:pPr>
            <a:r>
              <a:rPr b="1" lang="it-IT" sz="1600">
                <a:latin typeface="Corbel"/>
                <a:ea typeface="Corbel"/>
                <a:cs typeface="Corbel"/>
                <a:sym typeface="Corbel"/>
              </a:rPr>
              <a:t>FUNCTIONAL MATERIALS  TRACK</a:t>
            </a:r>
            <a:br>
              <a:rPr b="1" lang="it-IT" sz="1600"/>
            </a:br>
            <a:br>
              <a:rPr lang="it-IT" sz="1600">
                <a:latin typeface="Calibri"/>
                <a:ea typeface="Calibri"/>
                <a:cs typeface="Calibri"/>
                <a:sym typeface="Calibri"/>
              </a:rPr>
            </a:br>
            <a:r>
              <a:rPr lang="it-IT" sz="1600">
                <a:latin typeface="Calibri"/>
                <a:ea typeface="Calibri"/>
                <a:cs typeface="Calibri"/>
                <a:sym typeface="Calibri"/>
              </a:rPr>
              <a:t>The following rule lists and ticks compulsory </a:t>
            </a:r>
            <a:r>
              <a:rPr b="1" lang="it-IT" sz="1600">
                <a:latin typeface="Calibri"/>
                <a:ea typeface="Calibri"/>
                <a:cs typeface="Calibri"/>
                <a:sym typeface="Calibri"/>
              </a:rPr>
              <a:t>first-year</a:t>
            </a:r>
            <a:r>
              <a:rPr lang="it-IT" sz="1600">
                <a:latin typeface="Calibri"/>
                <a:ea typeface="Calibri"/>
                <a:cs typeface="Calibri"/>
                <a:sym typeface="Calibri"/>
              </a:rPr>
              <a:t> classes and their credits (fig. 5). Click </a:t>
            </a:r>
            <a:r>
              <a:rPr b="1" lang="it-IT" sz="1600">
                <a:latin typeface="Calibri"/>
                <a:ea typeface="Calibri"/>
                <a:cs typeface="Calibri"/>
                <a:sym typeface="Calibri"/>
              </a:rPr>
              <a:t>«Next rule</a:t>
            </a:r>
            <a:r>
              <a:rPr lang="it-IT" sz="1600"/>
              <a:t>» </a:t>
            </a:r>
            <a:r>
              <a:rPr lang="it-IT" sz="1600">
                <a:latin typeface="Calibri"/>
                <a:ea typeface="Calibri"/>
                <a:cs typeface="Calibri"/>
                <a:sym typeface="Calibri"/>
              </a:rPr>
              <a:t>to continue submitting the plan.</a:t>
            </a:r>
            <a:endParaRPr sz="1600">
              <a:latin typeface="Calibri"/>
              <a:ea typeface="Calibri"/>
              <a:cs typeface="Calibri"/>
              <a:sym typeface="Calibri"/>
            </a:endParaRPr>
          </a:p>
        </p:txBody>
      </p:sp>
      <p:sp>
        <p:nvSpPr>
          <p:cNvPr id="352" name="Google Shape;352;p8"/>
          <p:cNvSpPr txBox="1"/>
          <p:nvPr>
            <p:ph idx="1" type="body"/>
          </p:nvPr>
        </p:nvSpPr>
        <p:spPr>
          <a:xfrm>
            <a:off x="952501" y="1561382"/>
            <a:ext cx="10020300" cy="488929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5</a:t>
            </a:r>
            <a:endParaRPr sz="1400"/>
          </a:p>
        </p:txBody>
      </p:sp>
      <p:sp>
        <p:nvSpPr>
          <p:cNvPr id="353" name="Google Shape;3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354" name="Google Shape;354;p8"/>
          <p:cNvSpPr/>
          <p:nvPr/>
        </p:nvSpPr>
        <p:spPr>
          <a:xfrm>
            <a:off x="969471" y="1286959"/>
            <a:ext cx="10253056" cy="469264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5" name="Google Shape;355;p8"/>
          <p:cNvPicPr preferRelativeResize="0"/>
          <p:nvPr/>
        </p:nvPicPr>
        <p:blipFill rotWithShape="1">
          <a:blip r:embed="rId3">
            <a:alphaModFix/>
          </a:blip>
          <a:srcRect b="0" l="0" r="0" t="0"/>
          <a:stretch/>
        </p:blipFill>
        <p:spPr>
          <a:xfrm>
            <a:off x="969472" y="1286959"/>
            <a:ext cx="10253055" cy="469433"/>
          </a:xfrm>
          <a:prstGeom prst="rect">
            <a:avLst/>
          </a:prstGeom>
          <a:noFill/>
          <a:ln cap="flat" cmpd="sng" w="9525">
            <a:solidFill>
              <a:schemeClr val="dk1"/>
            </a:solidFill>
            <a:prstDash val="solid"/>
            <a:round/>
            <a:headEnd len="sm" w="sm" type="none"/>
            <a:tailEnd len="sm" w="sm" type="none"/>
          </a:ln>
        </p:spPr>
      </p:pic>
      <p:pic>
        <p:nvPicPr>
          <p:cNvPr id="356" name="Google Shape;356;p8"/>
          <p:cNvPicPr preferRelativeResize="0"/>
          <p:nvPr/>
        </p:nvPicPr>
        <p:blipFill rotWithShape="1">
          <a:blip r:embed="rId4">
            <a:alphaModFix/>
          </a:blip>
          <a:srcRect b="0" l="0" r="0" t="0"/>
          <a:stretch/>
        </p:blipFill>
        <p:spPr>
          <a:xfrm>
            <a:off x="5514321" y="1308636"/>
            <a:ext cx="1129414" cy="286369"/>
          </a:xfrm>
          <a:prstGeom prst="rect">
            <a:avLst/>
          </a:prstGeom>
          <a:noFill/>
          <a:ln>
            <a:noFill/>
          </a:ln>
        </p:spPr>
      </p:pic>
      <p:pic>
        <p:nvPicPr>
          <p:cNvPr descr="Ritaglio schermata" id="357" name="Google Shape;357;p8"/>
          <p:cNvPicPr preferRelativeResize="0"/>
          <p:nvPr/>
        </p:nvPicPr>
        <p:blipFill rotWithShape="1">
          <a:blip r:embed="rId5">
            <a:alphaModFix/>
          </a:blip>
          <a:srcRect b="0" l="0" r="0" t="0"/>
          <a:stretch/>
        </p:blipFill>
        <p:spPr>
          <a:xfrm>
            <a:off x="1965870" y="1882765"/>
            <a:ext cx="8103213" cy="3906507"/>
          </a:xfrm>
          <a:prstGeom prst="rect">
            <a:avLst/>
          </a:prstGeom>
          <a:noFill/>
          <a:ln>
            <a:noFill/>
          </a:ln>
        </p:spPr>
      </p:pic>
      <p:pic>
        <p:nvPicPr>
          <p:cNvPr id="358" name="Google Shape;358;p8"/>
          <p:cNvPicPr preferRelativeResize="0"/>
          <p:nvPr/>
        </p:nvPicPr>
        <p:blipFill rotWithShape="1">
          <a:blip r:embed="rId6">
            <a:alphaModFix/>
          </a:blip>
          <a:srcRect b="0" l="0" r="0" t="0"/>
          <a:stretch/>
        </p:blipFill>
        <p:spPr>
          <a:xfrm>
            <a:off x="5514321" y="5295453"/>
            <a:ext cx="1097375" cy="493819"/>
          </a:xfrm>
          <a:prstGeom prst="rect">
            <a:avLst/>
          </a:prstGeom>
          <a:noFill/>
          <a:ln>
            <a:noFill/>
          </a:ln>
        </p:spPr>
      </p:pic>
      <p:pic>
        <p:nvPicPr>
          <p:cNvPr id="359" name="Google Shape;359;p8"/>
          <p:cNvPicPr preferRelativeResize="0"/>
          <p:nvPr/>
        </p:nvPicPr>
        <p:blipFill rotWithShape="1">
          <a:blip r:embed="rId7">
            <a:alphaModFix/>
          </a:blip>
          <a:srcRect b="0" l="0" r="0" t="0"/>
          <a:stretch/>
        </p:blipFill>
        <p:spPr>
          <a:xfrm>
            <a:off x="4939513" y="1811756"/>
            <a:ext cx="5566130" cy="49381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2"/>
          <p:cNvSpPr txBox="1"/>
          <p:nvPr>
            <p:ph type="title"/>
          </p:nvPr>
        </p:nvSpPr>
        <p:spPr>
          <a:xfrm>
            <a:off x="814962" y="146649"/>
            <a:ext cx="10538838" cy="113006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33333"/>
              <a:buNone/>
            </a:pPr>
            <a:r>
              <a:t/>
            </a:r>
            <a:endParaRPr sz="1800">
              <a:latin typeface="Calibri"/>
              <a:ea typeface="Calibri"/>
              <a:cs typeface="Calibri"/>
              <a:sym typeface="Calibri"/>
            </a:endParaRPr>
          </a:p>
          <a:p>
            <a:pPr indent="0" lvl="0" marL="0" rtl="0" algn="l">
              <a:lnSpc>
                <a:spcPct val="90000"/>
              </a:lnSpc>
              <a:spcBef>
                <a:spcPts val="0"/>
              </a:spcBef>
              <a:spcAft>
                <a:spcPts val="0"/>
              </a:spcAft>
              <a:buSzPct val="133333"/>
              <a:buNone/>
            </a:pPr>
            <a:r>
              <a:rPr b="1" lang="it-IT" sz="1800">
                <a:latin typeface="Corbel"/>
                <a:ea typeface="Corbel"/>
                <a:cs typeface="Corbel"/>
                <a:sym typeface="Corbel"/>
              </a:rPr>
              <a:t>FUNCTIONAL MATERIALS  TRACK</a:t>
            </a:r>
            <a:br>
              <a:rPr lang="it-IT" sz="1800"/>
            </a:br>
            <a:r>
              <a:rPr lang="it-IT" sz="1800"/>
              <a:t>In this section, you must select </a:t>
            </a:r>
            <a:r>
              <a:rPr b="1" i="1" lang="it-IT" sz="1800"/>
              <a:t>two</a:t>
            </a:r>
            <a:r>
              <a:rPr lang="it-IT" sz="1800"/>
              <a:t> 6-credit </a:t>
            </a:r>
            <a:r>
              <a:rPr b="1" lang="it-IT" sz="1800"/>
              <a:t>first-year</a:t>
            </a:r>
            <a:r>
              <a:rPr lang="it-IT" sz="1800"/>
              <a:t> subject from </a:t>
            </a:r>
            <a:r>
              <a:rPr lang="it-IT" sz="1800">
                <a:solidFill>
                  <a:srgbClr val="FF0000"/>
                </a:solidFill>
              </a:rPr>
              <a:t>Materials area </a:t>
            </a:r>
            <a:r>
              <a:rPr lang="it-IT" sz="1800"/>
              <a:t>(fig. 6). </a:t>
            </a:r>
            <a:br>
              <a:rPr lang="it-IT" sz="1800"/>
            </a:br>
            <a:r>
              <a:rPr lang="it-IT" sz="1800"/>
              <a:t>After choosing, click "Next rule" to continue. </a:t>
            </a:r>
            <a:br>
              <a:rPr lang="it-IT" sz="1800"/>
            </a:br>
            <a:r>
              <a:rPr b="1" lang="it-IT" sz="1800"/>
              <a:t>PLEASE NOTE: </a:t>
            </a:r>
            <a:r>
              <a:rPr lang="it-IT" sz="1800"/>
              <a:t>you can view, in addition to the compulsory teaching activities, all the teachings selected so far at the bottom of the webpage. (fig.6) </a:t>
            </a:r>
            <a:br>
              <a:rPr lang="it-IT" sz="1800"/>
            </a:br>
            <a:endParaRPr sz="1800"/>
          </a:p>
        </p:txBody>
      </p:sp>
      <p:sp>
        <p:nvSpPr>
          <p:cNvPr id="366" name="Google Shape;366;p52"/>
          <p:cNvSpPr txBox="1"/>
          <p:nvPr>
            <p:ph idx="1" type="body"/>
          </p:nvPr>
        </p:nvSpPr>
        <p:spPr>
          <a:xfrm>
            <a:off x="838200" y="1276709"/>
            <a:ext cx="10515600" cy="544476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6</a:t>
            </a:r>
            <a:endParaRPr sz="1400"/>
          </a:p>
        </p:txBody>
      </p:sp>
      <p:sp>
        <p:nvSpPr>
          <p:cNvPr id="367" name="Google Shape;367;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368" name="Google Shape;368;p52"/>
          <p:cNvPicPr preferRelativeResize="0"/>
          <p:nvPr/>
        </p:nvPicPr>
        <p:blipFill rotWithShape="1">
          <a:blip r:embed="rId3">
            <a:alphaModFix/>
          </a:blip>
          <a:srcRect b="0" l="0" r="0" t="0"/>
          <a:stretch/>
        </p:blipFill>
        <p:spPr>
          <a:xfrm>
            <a:off x="2828679" y="1588655"/>
            <a:ext cx="755030" cy="240146"/>
          </a:xfrm>
          <a:prstGeom prst="rect">
            <a:avLst/>
          </a:prstGeom>
          <a:noFill/>
          <a:ln>
            <a:noFill/>
          </a:ln>
        </p:spPr>
      </p:pic>
      <p:sp>
        <p:nvSpPr>
          <p:cNvPr id="369" name="Google Shape;369;p52"/>
          <p:cNvSpPr/>
          <p:nvPr/>
        </p:nvSpPr>
        <p:spPr>
          <a:xfrm>
            <a:off x="2683125" y="1588655"/>
            <a:ext cx="758344" cy="240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0" name="Google Shape;370;p52"/>
          <p:cNvSpPr/>
          <p:nvPr/>
        </p:nvSpPr>
        <p:spPr>
          <a:xfrm>
            <a:off x="960582" y="1490587"/>
            <a:ext cx="9947563" cy="4865763"/>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371" name="Google Shape;371;p52"/>
          <p:cNvPicPr preferRelativeResize="0"/>
          <p:nvPr/>
        </p:nvPicPr>
        <p:blipFill rotWithShape="1">
          <a:blip r:embed="rId4">
            <a:alphaModFix/>
          </a:blip>
          <a:srcRect b="0" l="0" r="0" t="0"/>
          <a:stretch/>
        </p:blipFill>
        <p:spPr>
          <a:xfrm>
            <a:off x="1752911" y="1571537"/>
            <a:ext cx="8024135" cy="4855109"/>
          </a:xfrm>
          <a:prstGeom prst="rect">
            <a:avLst/>
          </a:prstGeom>
          <a:noFill/>
          <a:ln>
            <a:noFill/>
          </a:ln>
        </p:spPr>
      </p:pic>
      <p:sp>
        <p:nvSpPr>
          <p:cNvPr id="372" name="Google Shape;372;p52"/>
          <p:cNvSpPr/>
          <p:nvPr/>
        </p:nvSpPr>
        <p:spPr>
          <a:xfrm>
            <a:off x="960582" y="4554416"/>
            <a:ext cx="9929091" cy="1801934"/>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73" name="Google Shape;373;p52"/>
          <p:cNvSpPr/>
          <p:nvPr/>
        </p:nvSpPr>
        <p:spPr>
          <a:xfrm>
            <a:off x="1907931" y="1916723"/>
            <a:ext cx="1222131" cy="263769"/>
          </a:xfrm>
          <a:prstGeom prst="rect">
            <a:avLst/>
          </a:prstGeom>
          <a:no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3"/>
          <p:cNvSpPr txBox="1"/>
          <p:nvPr>
            <p:ph type="title"/>
          </p:nvPr>
        </p:nvSpPr>
        <p:spPr>
          <a:xfrm>
            <a:off x="814962" y="146649"/>
            <a:ext cx="10538838" cy="134393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33333"/>
              <a:buNone/>
            </a:pPr>
            <a:r>
              <a:t/>
            </a:r>
            <a:endParaRPr sz="1800">
              <a:latin typeface="Calibri"/>
              <a:ea typeface="Calibri"/>
              <a:cs typeface="Calibri"/>
              <a:sym typeface="Calibri"/>
            </a:endParaRPr>
          </a:p>
          <a:p>
            <a:pPr indent="0" lvl="0" marL="0" rtl="0" algn="l">
              <a:lnSpc>
                <a:spcPct val="90000"/>
              </a:lnSpc>
              <a:spcBef>
                <a:spcPts val="0"/>
              </a:spcBef>
              <a:spcAft>
                <a:spcPts val="0"/>
              </a:spcAft>
              <a:buSzPct val="133333"/>
              <a:buNone/>
            </a:pPr>
            <a:r>
              <a:rPr b="1" lang="it-IT" sz="1800">
                <a:latin typeface="Corbel"/>
                <a:ea typeface="Corbel"/>
                <a:cs typeface="Corbel"/>
                <a:sym typeface="Corbel"/>
              </a:rPr>
              <a:t>FUNCTIONAL MATERIALS  TRACK</a:t>
            </a:r>
            <a:br>
              <a:rPr lang="it-IT" sz="1800"/>
            </a:br>
            <a:br>
              <a:rPr lang="it-IT" sz="1800"/>
            </a:br>
            <a:r>
              <a:rPr lang="it-IT" sz="1800"/>
              <a:t>Select </a:t>
            </a:r>
            <a:r>
              <a:rPr b="1" i="1" lang="it-IT" sz="1800"/>
              <a:t>one</a:t>
            </a:r>
            <a:r>
              <a:rPr lang="it-IT" sz="1800"/>
              <a:t> 6-credit </a:t>
            </a:r>
            <a:r>
              <a:rPr b="1" lang="it-IT" sz="1800"/>
              <a:t>first-year</a:t>
            </a:r>
            <a:r>
              <a:rPr lang="it-IT" sz="1800"/>
              <a:t> subject from </a:t>
            </a:r>
            <a:r>
              <a:rPr lang="it-IT" sz="1800">
                <a:solidFill>
                  <a:srgbClr val="FF0000"/>
                </a:solidFill>
              </a:rPr>
              <a:t>Applications area </a:t>
            </a:r>
            <a:r>
              <a:rPr lang="it-IT" sz="1800"/>
              <a:t>(fig. 7) in this rule. </a:t>
            </a:r>
            <a:br>
              <a:rPr lang="it-IT" sz="1800"/>
            </a:br>
            <a:r>
              <a:rPr lang="it-IT" sz="1800"/>
              <a:t>After choosing, click "Next rule" to continue. </a:t>
            </a:r>
            <a:br>
              <a:rPr lang="it-IT" sz="1800"/>
            </a:br>
            <a:br>
              <a:rPr lang="it-IT" sz="1800"/>
            </a:br>
            <a:endParaRPr sz="1800"/>
          </a:p>
        </p:txBody>
      </p:sp>
      <p:sp>
        <p:nvSpPr>
          <p:cNvPr id="380" name="Google Shape;380;p53"/>
          <p:cNvSpPr txBox="1"/>
          <p:nvPr>
            <p:ph idx="1" type="body"/>
          </p:nvPr>
        </p:nvSpPr>
        <p:spPr>
          <a:xfrm>
            <a:off x="838200" y="1276709"/>
            <a:ext cx="10515600" cy="544476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7</a:t>
            </a:r>
            <a:endParaRPr sz="1400"/>
          </a:p>
        </p:txBody>
      </p:sp>
      <p:sp>
        <p:nvSpPr>
          <p:cNvPr id="381" name="Google Shape;381;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382" name="Google Shape;382;p53"/>
          <p:cNvPicPr preferRelativeResize="0"/>
          <p:nvPr/>
        </p:nvPicPr>
        <p:blipFill rotWithShape="1">
          <a:blip r:embed="rId3">
            <a:alphaModFix/>
          </a:blip>
          <a:srcRect b="0" l="0" r="0" t="0"/>
          <a:stretch/>
        </p:blipFill>
        <p:spPr>
          <a:xfrm>
            <a:off x="2828679" y="1588655"/>
            <a:ext cx="755030" cy="240146"/>
          </a:xfrm>
          <a:prstGeom prst="rect">
            <a:avLst/>
          </a:prstGeom>
          <a:noFill/>
          <a:ln>
            <a:noFill/>
          </a:ln>
        </p:spPr>
      </p:pic>
      <p:sp>
        <p:nvSpPr>
          <p:cNvPr id="383" name="Google Shape;383;p53"/>
          <p:cNvSpPr/>
          <p:nvPr/>
        </p:nvSpPr>
        <p:spPr>
          <a:xfrm>
            <a:off x="2683125" y="1588655"/>
            <a:ext cx="758344" cy="240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4" name="Google Shape;384;p53"/>
          <p:cNvSpPr/>
          <p:nvPr/>
        </p:nvSpPr>
        <p:spPr>
          <a:xfrm>
            <a:off x="960582" y="1490587"/>
            <a:ext cx="9947563" cy="4865763"/>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Ritaglio schermata" id="385" name="Google Shape;385;p53"/>
          <p:cNvPicPr preferRelativeResize="0"/>
          <p:nvPr/>
        </p:nvPicPr>
        <p:blipFill rotWithShape="1">
          <a:blip r:embed="rId4">
            <a:alphaModFix/>
          </a:blip>
          <a:srcRect b="0" l="0" r="0" t="0"/>
          <a:stretch/>
        </p:blipFill>
        <p:spPr>
          <a:xfrm>
            <a:off x="1143323" y="1815880"/>
            <a:ext cx="9458709" cy="3948546"/>
          </a:xfrm>
          <a:prstGeom prst="rect">
            <a:avLst/>
          </a:prstGeom>
          <a:noFill/>
          <a:ln>
            <a:noFill/>
          </a:ln>
        </p:spPr>
      </p:pic>
      <p:sp>
        <p:nvSpPr>
          <p:cNvPr id="386" name="Google Shape;386;p53"/>
          <p:cNvSpPr/>
          <p:nvPr/>
        </p:nvSpPr>
        <p:spPr>
          <a:xfrm>
            <a:off x="1173292" y="3606795"/>
            <a:ext cx="1509833" cy="261531"/>
          </a:xfrm>
          <a:prstGeom prst="rect">
            <a:avLst/>
          </a:prstGeom>
          <a:no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387" name="Google Shape;387;p53"/>
          <p:cNvCxnSpPr/>
          <p:nvPr/>
        </p:nvCxnSpPr>
        <p:spPr>
          <a:xfrm flipH="1" rot="10800000">
            <a:off x="4317023" y="3868326"/>
            <a:ext cx="1028700" cy="8793"/>
          </a:xfrm>
          <a:prstGeom prst="straightConnector1">
            <a:avLst/>
          </a:prstGeom>
          <a:noFill/>
          <a:ln cap="flat" cmpd="sng" w="57150">
            <a:solidFill>
              <a:srgbClr val="FF0000"/>
            </a:solidFill>
            <a:prstDash val="solid"/>
            <a:round/>
            <a:headEnd len="sm" w="sm" type="none"/>
            <a:tailEnd len="sm" w="sm" type="none"/>
          </a:ln>
        </p:spPr>
      </p:cxnSp>
      <p:pic>
        <p:nvPicPr>
          <p:cNvPr id="388" name="Google Shape;388;p53"/>
          <p:cNvPicPr preferRelativeResize="0"/>
          <p:nvPr/>
        </p:nvPicPr>
        <p:blipFill rotWithShape="1">
          <a:blip r:embed="rId5">
            <a:alphaModFix/>
          </a:blip>
          <a:srcRect b="0" l="0" r="0" t="0"/>
          <a:stretch/>
        </p:blipFill>
        <p:spPr>
          <a:xfrm>
            <a:off x="4416070" y="1815880"/>
            <a:ext cx="5566130" cy="49381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4"/>
          <p:cNvSpPr txBox="1"/>
          <p:nvPr>
            <p:ph type="title"/>
          </p:nvPr>
        </p:nvSpPr>
        <p:spPr>
          <a:xfrm>
            <a:off x="814962" y="146649"/>
            <a:ext cx="10538838" cy="134393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33333"/>
              <a:buNone/>
            </a:pPr>
            <a:r>
              <a:t/>
            </a:r>
            <a:endParaRPr sz="1800">
              <a:latin typeface="Calibri"/>
              <a:ea typeface="Calibri"/>
              <a:cs typeface="Calibri"/>
              <a:sym typeface="Calibri"/>
            </a:endParaRPr>
          </a:p>
          <a:p>
            <a:pPr indent="0" lvl="0" marL="0" rtl="0" algn="l">
              <a:lnSpc>
                <a:spcPct val="90000"/>
              </a:lnSpc>
              <a:spcBef>
                <a:spcPts val="0"/>
              </a:spcBef>
              <a:spcAft>
                <a:spcPts val="0"/>
              </a:spcAft>
              <a:buSzPct val="133333"/>
              <a:buNone/>
            </a:pPr>
            <a:r>
              <a:rPr b="1" lang="it-IT" sz="1800">
                <a:latin typeface="Corbel"/>
                <a:ea typeface="Corbel"/>
                <a:cs typeface="Corbel"/>
                <a:sym typeface="Corbel"/>
              </a:rPr>
              <a:t>FUNCTIONAL MATERIALS  TRACK</a:t>
            </a:r>
            <a:br>
              <a:rPr lang="it-IT" sz="1800"/>
            </a:br>
            <a:br>
              <a:rPr lang="it-IT" sz="1800"/>
            </a:br>
            <a:r>
              <a:rPr lang="it-IT" sz="1800"/>
              <a:t>Select </a:t>
            </a:r>
            <a:r>
              <a:rPr b="1" i="1" lang="it-IT" sz="1800"/>
              <a:t>one</a:t>
            </a:r>
            <a:r>
              <a:rPr lang="it-IT" sz="1800"/>
              <a:t> 6-credit </a:t>
            </a:r>
            <a:r>
              <a:rPr b="1" lang="it-IT" sz="1800"/>
              <a:t>first-year</a:t>
            </a:r>
            <a:r>
              <a:rPr lang="it-IT" sz="1800"/>
              <a:t> subject from </a:t>
            </a:r>
            <a:r>
              <a:rPr lang="it-IT" sz="1800">
                <a:solidFill>
                  <a:srgbClr val="FF0000"/>
                </a:solidFill>
              </a:rPr>
              <a:t>2-7 areas </a:t>
            </a:r>
            <a:r>
              <a:rPr lang="it-IT" sz="1800"/>
              <a:t>(fig. 8) in this rule. </a:t>
            </a:r>
            <a:br>
              <a:rPr lang="it-IT" sz="1800"/>
            </a:br>
            <a:r>
              <a:rPr lang="it-IT" sz="1800"/>
              <a:t>After choosing, click "Next rule" to continue. </a:t>
            </a:r>
            <a:br>
              <a:rPr lang="it-IT" sz="1800"/>
            </a:br>
            <a:br>
              <a:rPr lang="it-IT" sz="1800"/>
            </a:br>
            <a:endParaRPr sz="1800"/>
          </a:p>
        </p:txBody>
      </p:sp>
      <p:sp>
        <p:nvSpPr>
          <p:cNvPr id="395" name="Google Shape;395;p54"/>
          <p:cNvSpPr txBox="1"/>
          <p:nvPr>
            <p:ph idx="1" type="body"/>
          </p:nvPr>
        </p:nvSpPr>
        <p:spPr>
          <a:xfrm>
            <a:off x="838200" y="1276709"/>
            <a:ext cx="10515600" cy="544476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8</a:t>
            </a:r>
            <a:endParaRPr sz="1400"/>
          </a:p>
        </p:txBody>
      </p:sp>
      <p:sp>
        <p:nvSpPr>
          <p:cNvPr id="396" name="Google Shape;396;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397" name="Google Shape;397;p54"/>
          <p:cNvPicPr preferRelativeResize="0"/>
          <p:nvPr/>
        </p:nvPicPr>
        <p:blipFill rotWithShape="1">
          <a:blip r:embed="rId3">
            <a:alphaModFix/>
          </a:blip>
          <a:srcRect b="0" l="0" r="0" t="0"/>
          <a:stretch/>
        </p:blipFill>
        <p:spPr>
          <a:xfrm>
            <a:off x="2828679" y="1588655"/>
            <a:ext cx="755030" cy="240146"/>
          </a:xfrm>
          <a:prstGeom prst="rect">
            <a:avLst/>
          </a:prstGeom>
          <a:noFill/>
          <a:ln>
            <a:noFill/>
          </a:ln>
        </p:spPr>
      </p:pic>
      <p:sp>
        <p:nvSpPr>
          <p:cNvPr id="398" name="Google Shape;398;p54"/>
          <p:cNvSpPr/>
          <p:nvPr/>
        </p:nvSpPr>
        <p:spPr>
          <a:xfrm>
            <a:off x="2683125" y="1588655"/>
            <a:ext cx="758344" cy="240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9" name="Google Shape;399;p54"/>
          <p:cNvSpPr/>
          <p:nvPr/>
        </p:nvSpPr>
        <p:spPr>
          <a:xfrm>
            <a:off x="960582" y="1490587"/>
            <a:ext cx="9947563" cy="4865763"/>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Ritaglio schermata" id="400" name="Google Shape;400;p54"/>
          <p:cNvPicPr preferRelativeResize="0"/>
          <p:nvPr/>
        </p:nvPicPr>
        <p:blipFill rotWithShape="1">
          <a:blip r:embed="rId4">
            <a:alphaModFix/>
          </a:blip>
          <a:srcRect b="0" l="0" r="0" t="0"/>
          <a:stretch/>
        </p:blipFill>
        <p:spPr>
          <a:xfrm>
            <a:off x="1173292" y="1782163"/>
            <a:ext cx="7799093" cy="4374175"/>
          </a:xfrm>
          <a:prstGeom prst="rect">
            <a:avLst/>
          </a:prstGeom>
          <a:noFill/>
          <a:ln>
            <a:noFill/>
          </a:ln>
        </p:spPr>
      </p:pic>
      <p:sp>
        <p:nvSpPr>
          <p:cNvPr id="401" name="Google Shape;401;p54"/>
          <p:cNvSpPr/>
          <p:nvPr/>
        </p:nvSpPr>
        <p:spPr>
          <a:xfrm>
            <a:off x="1173299" y="2227450"/>
            <a:ext cx="1404900" cy="261600"/>
          </a:xfrm>
          <a:prstGeom prst="rect">
            <a:avLst/>
          </a:prstGeom>
          <a:no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402" name="Google Shape;402;p54"/>
          <p:cNvCxnSpPr/>
          <p:nvPr/>
        </p:nvCxnSpPr>
        <p:spPr>
          <a:xfrm flipH="1" rot="10800000">
            <a:off x="3815862" y="2462864"/>
            <a:ext cx="1028700" cy="8793"/>
          </a:xfrm>
          <a:prstGeom prst="straightConnector1">
            <a:avLst/>
          </a:prstGeom>
          <a:noFill/>
          <a:ln cap="flat" cmpd="sng" w="57150">
            <a:solidFill>
              <a:srgbClr val="FF0000"/>
            </a:solidFill>
            <a:prstDash val="solid"/>
            <a:round/>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10"/>
          <p:cNvSpPr txBox="1"/>
          <p:nvPr>
            <p:ph type="title"/>
          </p:nvPr>
        </p:nvSpPr>
        <p:spPr>
          <a:xfrm>
            <a:off x="814962" y="86648"/>
            <a:ext cx="10538838" cy="119006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00000"/>
              <a:buNone/>
            </a:pPr>
            <a:r>
              <a:rPr b="1" lang="it-IT" sz="2400">
                <a:latin typeface="Calibri"/>
                <a:ea typeface="Calibri"/>
                <a:cs typeface="Calibri"/>
                <a:sym typeface="Calibri"/>
              </a:rPr>
              <a:t>			</a:t>
            </a:r>
            <a:br>
              <a:rPr lang="it-IT" sz="2400"/>
            </a:br>
            <a:br>
              <a:rPr lang="it-IT" sz="2400"/>
            </a:br>
            <a:br>
              <a:rPr lang="it-IT" sz="1800"/>
            </a:br>
            <a:r>
              <a:rPr lang="it-IT" sz="1800"/>
              <a:t>In the following Rule </a:t>
            </a:r>
            <a:r>
              <a:rPr b="1" lang="it-IT" sz="1800"/>
              <a:t>the compulsory second-year teachings</a:t>
            </a:r>
            <a:r>
              <a:rPr lang="it-IT" sz="1800"/>
              <a:t> are listed (fig. 9).</a:t>
            </a:r>
            <a:br>
              <a:rPr lang="it-IT" sz="1800"/>
            </a:br>
            <a:r>
              <a:rPr lang="it-IT" sz="1800"/>
              <a:t>Click </a:t>
            </a:r>
            <a:r>
              <a:rPr lang="it-IT" sz="1800">
                <a:solidFill>
                  <a:schemeClr val="dk1"/>
                </a:solidFill>
              </a:rPr>
              <a:t>on “</a:t>
            </a:r>
            <a:r>
              <a:rPr b="1" lang="it-IT" sz="1800"/>
              <a:t>Next rule”</a:t>
            </a:r>
            <a:r>
              <a:rPr lang="it-IT" sz="1800">
                <a:solidFill>
                  <a:schemeClr val="dk1"/>
                </a:solidFill>
              </a:rPr>
              <a:t> to continue.</a:t>
            </a:r>
            <a:br>
              <a:rPr lang="it-IT" sz="1800">
                <a:solidFill>
                  <a:schemeClr val="dk1"/>
                </a:solidFill>
              </a:rPr>
            </a:br>
            <a:br>
              <a:rPr lang="it-IT" sz="1800"/>
            </a:br>
            <a:br>
              <a:rPr i="1" lang="it-IT" sz="1800"/>
            </a:br>
            <a:br>
              <a:rPr lang="it-IT" sz="1800"/>
            </a:br>
            <a:endParaRPr sz="1800"/>
          </a:p>
        </p:txBody>
      </p:sp>
      <p:sp>
        <p:nvSpPr>
          <p:cNvPr id="409" name="Google Shape;409;p10"/>
          <p:cNvSpPr txBox="1"/>
          <p:nvPr>
            <p:ph idx="1" type="body"/>
          </p:nvPr>
        </p:nvSpPr>
        <p:spPr>
          <a:xfrm>
            <a:off x="843077" y="1276708"/>
            <a:ext cx="10515600" cy="532729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9</a:t>
            </a:r>
            <a:endParaRPr sz="1400"/>
          </a:p>
        </p:txBody>
      </p:sp>
      <p:sp>
        <p:nvSpPr>
          <p:cNvPr id="410" name="Google Shape;41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411" name="Google Shape;411;p10"/>
          <p:cNvPicPr preferRelativeResize="0"/>
          <p:nvPr/>
        </p:nvPicPr>
        <p:blipFill rotWithShape="1">
          <a:blip r:embed="rId3">
            <a:alphaModFix/>
          </a:blip>
          <a:srcRect b="0" l="0" r="0" t="0"/>
          <a:stretch/>
        </p:blipFill>
        <p:spPr>
          <a:xfrm>
            <a:off x="838200" y="1311531"/>
            <a:ext cx="10318866" cy="466514"/>
          </a:xfrm>
          <a:prstGeom prst="rect">
            <a:avLst/>
          </a:prstGeom>
          <a:noFill/>
          <a:ln>
            <a:noFill/>
          </a:ln>
        </p:spPr>
      </p:pic>
      <p:sp>
        <p:nvSpPr>
          <p:cNvPr id="412" name="Google Shape;412;p10"/>
          <p:cNvSpPr/>
          <p:nvPr/>
        </p:nvSpPr>
        <p:spPr>
          <a:xfrm>
            <a:off x="2198543" y="2566941"/>
            <a:ext cx="1018482" cy="29925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3" name="Google Shape;413;p10"/>
          <p:cNvPicPr preferRelativeResize="0"/>
          <p:nvPr/>
        </p:nvPicPr>
        <p:blipFill rotWithShape="1">
          <a:blip r:embed="rId4">
            <a:alphaModFix/>
          </a:blip>
          <a:srcRect b="0" l="0" r="0" t="0"/>
          <a:stretch/>
        </p:blipFill>
        <p:spPr>
          <a:xfrm>
            <a:off x="5393445" y="1327198"/>
            <a:ext cx="1208375" cy="329449"/>
          </a:xfrm>
          <a:prstGeom prst="rect">
            <a:avLst/>
          </a:prstGeom>
          <a:noFill/>
          <a:ln>
            <a:noFill/>
          </a:ln>
        </p:spPr>
      </p:pic>
      <p:sp>
        <p:nvSpPr>
          <p:cNvPr id="414" name="Google Shape;414;p10"/>
          <p:cNvSpPr/>
          <p:nvPr/>
        </p:nvSpPr>
        <p:spPr>
          <a:xfrm>
            <a:off x="838200" y="1774123"/>
            <a:ext cx="10318866" cy="4515299"/>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15" name="Google Shape;415;p10"/>
          <p:cNvPicPr preferRelativeResize="0"/>
          <p:nvPr/>
        </p:nvPicPr>
        <p:blipFill rotWithShape="1">
          <a:blip r:embed="rId4">
            <a:alphaModFix/>
          </a:blip>
          <a:srcRect b="0" l="0" r="0" t="0"/>
          <a:stretch/>
        </p:blipFill>
        <p:spPr>
          <a:xfrm flipH="1" rot="10800000">
            <a:off x="2271516" y="2474636"/>
            <a:ext cx="921840" cy="246157"/>
          </a:xfrm>
          <a:prstGeom prst="rect">
            <a:avLst/>
          </a:prstGeom>
          <a:noFill/>
          <a:ln>
            <a:noFill/>
          </a:ln>
        </p:spPr>
      </p:pic>
      <p:pic>
        <p:nvPicPr>
          <p:cNvPr id="416" name="Google Shape;416;p10"/>
          <p:cNvPicPr preferRelativeResize="0"/>
          <p:nvPr/>
        </p:nvPicPr>
        <p:blipFill rotWithShape="1">
          <a:blip r:embed="rId5">
            <a:alphaModFix/>
          </a:blip>
          <a:srcRect b="0" l="0" r="0" t="0"/>
          <a:stretch/>
        </p:blipFill>
        <p:spPr>
          <a:xfrm>
            <a:off x="2282394" y="2426288"/>
            <a:ext cx="934200" cy="258724"/>
          </a:xfrm>
          <a:prstGeom prst="rect">
            <a:avLst/>
          </a:prstGeom>
          <a:noFill/>
          <a:ln>
            <a:noFill/>
          </a:ln>
        </p:spPr>
      </p:pic>
      <p:pic>
        <p:nvPicPr>
          <p:cNvPr descr="Ritaglio schermata" id="417" name="Google Shape;417;p10"/>
          <p:cNvPicPr preferRelativeResize="0"/>
          <p:nvPr/>
        </p:nvPicPr>
        <p:blipFill rotWithShape="1">
          <a:blip r:embed="rId6">
            <a:alphaModFix/>
          </a:blip>
          <a:srcRect b="0" l="0" r="0" t="0"/>
          <a:stretch/>
        </p:blipFill>
        <p:spPr>
          <a:xfrm>
            <a:off x="988385" y="2078033"/>
            <a:ext cx="10018493" cy="2912452"/>
          </a:xfrm>
          <a:prstGeom prst="rect">
            <a:avLst/>
          </a:prstGeom>
          <a:noFill/>
          <a:ln>
            <a:noFill/>
          </a:ln>
        </p:spPr>
      </p:pic>
      <p:pic>
        <p:nvPicPr>
          <p:cNvPr id="418" name="Google Shape;418;p10"/>
          <p:cNvPicPr preferRelativeResize="0"/>
          <p:nvPr/>
        </p:nvPicPr>
        <p:blipFill rotWithShape="1">
          <a:blip r:embed="rId7">
            <a:alphaModFix/>
          </a:blip>
          <a:srcRect b="0" l="0" r="0" t="0"/>
          <a:stretch/>
        </p:blipFill>
        <p:spPr>
          <a:xfrm>
            <a:off x="4573454" y="2101286"/>
            <a:ext cx="4590686" cy="36579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5"/>
          <p:cNvSpPr txBox="1"/>
          <p:nvPr>
            <p:ph type="title"/>
          </p:nvPr>
        </p:nvSpPr>
        <p:spPr>
          <a:xfrm>
            <a:off x="838200" y="144427"/>
            <a:ext cx="10515600" cy="11962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600"/>
              <a:buNone/>
            </a:pPr>
            <a:r>
              <a:rPr b="1" lang="it-IT" sz="1600">
                <a:latin typeface="Corbel"/>
                <a:ea typeface="Corbel"/>
                <a:cs typeface="Corbel"/>
                <a:sym typeface="Corbel"/>
              </a:rPr>
              <a:t>FUNCTIONAL MATERIALS  TRACK</a:t>
            </a:r>
            <a:br>
              <a:rPr b="1" lang="it-IT" sz="1600"/>
            </a:br>
            <a:br>
              <a:rPr lang="it-IT" sz="1600">
                <a:latin typeface="Calibri"/>
                <a:ea typeface="Calibri"/>
                <a:cs typeface="Calibri"/>
                <a:sym typeface="Calibri"/>
              </a:rPr>
            </a:br>
            <a:r>
              <a:rPr lang="it-IT" sz="1600"/>
              <a:t>Select </a:t>
            </a:r>
            <a:r>
              <a:rPr b="1" i="1" lang="it-IT" sz="1600"/>
              <a:t>one</a:t>
            </a:r>
            <a:r>
              <a:rPr lang="it-IT" sz="1600"/>
              <a:t> 6-credit </a:t>
            </a:r>
            <a:r>
              <a:rPr b="1" lang="it-IT" sz="1600"/>
              <a:t>second-year</a:t>
            </a:r>
            <a:r>
              <a:rPr lang="it-IT" sz="1600"/>
              <a:t> subject from </a:t>
            </a:r>
            <a:r>
              <a:rPr lang="it-IT" sz="1600">
                <a:solidFill>
                  <a:srgbClr val="FF0000"/>
                </a:solidFill>
              </a:rPr>
              <a:t>Materials and Nanosystems areas </a:t>
            </a:r>
            <a:r>
              <a:rPr lang="it-IT" sz="1600"/>
              <a:t>(fig. 10) in this rule. </a:t>
            </a:r>
            <a:br>
              <a:rPr lang="it-IT" sz="1600"/>
            </a:br>
            <a:r>
              <a:rPr lang="it-IT" sz="1600"/>
              <a:t>After choosing, click "Next rule" to continue.</a:t>
            </a:r>
            <a:endParaRPr sz="1600">
              <a:latin typeface="Calibri"/>
              <a:ea typeface="Calibri"/>
              <a:cs typeface="Calibri"/>
              <a:sym typeface="Calibri"/>
            </a:endParaRPr>
          </a:p>
        </p:txBody>
      </p:sp>
      <p:sp>
        <p:nvSpPr>
          <p:cNvPr id="424" name="Google Shape;424;p55"/>
          <p:cNvSpPr txBox="1"/>
          <p:nvPr>
            <p:ph idx="1" type="body"/>
          </p:nvPr>
        </p:nvSpPr>
        <p:spPr>
          <a:xfrm>
            <a:off x="952501" y="1561382"/>
            <a:ext cx="10020300" cy="488929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10</a:t>
            </a:r>
            <a:endParaRPr sz="1400"/>
          </a:p>
        </p:txBody>
      </p:sp>
      <p:sp>
        <p:nvSpPr>
          <p:cNvPr id="425" name="Google Shape;425;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426" name="Google Shape;426;p55"/>
          <p:cNvSpPr/>
          <p:nvPr/>
        </p:nvSpPr>
        <p:spPr>
          <a:xfrm>
            <a:off x="969471" y="1286959"/>
            <a:ext cx="10253056" cy="469264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27" name="Google Shape;427;p55"/>
          <p:cNvPicPr preferRelativeResize="0"/>
          <p:nvPr/>
        </p:nvPicPr>
        <p:blipFill rotWithShape="1">
          <a:blip r:embed="rId3">
            <a:alphaModFix/>
          </a:blip>
          <a:srcRect b="0" l="0" r="0" t="0"/>
          <a:stretch/>
        </p:blipFill>
        <p:spPr>
          <a:xfrm>
            <a:off x="969472" y="1286959"/>
            <a:ext cx="10253055" cy="469433"/>
          </a:xfrm>
          <a:prstGeom prst="rect">
            <a:avLst/>
          </a:prstGeom>
          <a:noFill/>
          <a:ln cap="flat" cmpd="sng" w="9525">
            <a:solidFill>
              <a:schemeClr val="dk1"/>
            </a:solidFill>
            <a:prstDash val="solid"/>
            <a:round/>
            <a:headEnd len="sm" w="sm" type="none"/>
            <a:tailEnd len="sm" w="sm" type="none"/>
          </a:ln>
        </p:spPr>
      </p:pic>
      <p:pic>
        <p:nvPicPr>
          <p:cNvPr id="428" name="Google Shape;428;p55"/>
          <p:cNvPicPr preferRelativeResize="0"/>
          <p:nvPr/>
        </p:nvPicPr>
        <p:blipFill rotWithShape="1">
          <a:blip r:embed="rId4">
            <a:alphaModFix/>
          </a:blip>
          <a:srcRect b="0" l="0" r="0" t="0"/>
          <a:stretch/>
        </p:blipFill>
        <p:spPr>
          <a:xfrm>
            <a:off x="5514321" y="1308636"/>
            <a:ext cx="1129414" cy="286369"/>
          </a:xfrm>
          <a:prstGeom prst="rect">
            <a:avLst/>
          </a:prstGeom>
          <a:noFill/>
          <a:ln>
            <a:noFill/>
          </a:ln>
        </p:spPr>
      </p:pic>
      <p:pic>
        <p:nvPicPr>
          <p:cNvPr descr="Ritaglio schermata" id="429" name="Google Shape;429;p55"/>
          <p:cNvPicPr preferRelativeResize="0"/>
          <p:nvPr/>
        </p:nvPicPr>
        <p:blipFill rotWithShape="1">
          <a:blip r:embed="rId5">
            <a:alphaModFix/>
          </a:blip>
          <a:srcRect b="0" l="0" r="0" t="0"/>
          <a:stretch/>
        </p:blipFill>
        <p:spPr>
          <a:xfrm>
            <a:off x="1124115" y="1971752"/>
            <a:ext cx="9430888" cy="3647260"/>
          </a:xfrm>
          <a:prstGeom prst="rect">
            <a:avLst/>
          </a:prstGeom>
          <a:noFill/>
          <a:ln>
            <a:noFill/>
          </a:ln>
        </p:spPr>
      </p:pic>
      <p:pic>
        <p:nvPicPr>
          <p:cNvPr id="430" name="Google Shape;430;p55"/>
          <p:cNvPicPr preferRelativeResize="0"/>
          <p:nvPr/>
        </p:nvPicPr>
        <p:blipFill rotWithShape="1">
          <a:blip r:embed="rId6">
            <a:alphaModFix/>
          </a:blip>
          <a:srcRect b="0" l="0" r="0" t="0"/>
          <a:stretch/>
        </p:blipFill>
        <p:spPr>
          <a:xfrm>
            <a:off x="4416070" y="1977212"/>
            <a:ext cx="5566130" cy="493819"/>
          </a:xfrm>
          <a:prstGeom prst="rect">
            <a:avLst/>
          </a:prstGeom>
          <a:noFill/>
          <a:ln>
            <a:noFill/>
          </a:ln>
        </p:spPr>
      </p:pic>
      <p:pic>
        <p:nvPicPr>
          <p:cNvPr id="431" name="Google Shape;431;p55"/>
          <p:cNvPicPr preferRelativeResize="0"/>
          <p:nvPr/>
        </p:nvPicPr>
        <p:blipFill rotWithShape="1">
          <a:blip r:embed="rId7">
            <a:alphaModFix/>
          </a:blip>
          <a:srcRect b="0" l="0" r="0" t="0"/>
          <a:stretch/>
        </p:blipFill>
        <p:spPr>
          <a:xfrm>
            <a:off x="8055299" y="5125193"/>
            <a:ext cx="912856" cy="493819"/>
          </a:xfrm>
          <a:prstGeom prst="rect">
            <a:avLst/>
          </a:prstGeom>
          <a:noFill/>
          <a:ln>
            <a:noFill/>
          </a:ln>
        </p:spPr>
      </p:pic>
      <p:sp>
        <p:nvSpPr>
          <p:cNvPr id="432" name="Google Shape;432;p55"/>
          <p:cNvSpPr/>
          <p:nvPr/>
        </p:nvSpPr>
        <p:spPr>
          <a:xfrm>
            <a:off x="1124114" y="3728832"/>
            <a:ext cx="1509833" cy="261531"/>
          </a:xfrm>
          <a:prstGeom prst="rect">
            <a:avLst/>
          </a:prstGeom>
          <a:no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433" name="Google Shape;433;p55"/>
          <p:cNvCxnSpPr/>
          <p:nvPr/>
        </p:nvCxnSpPr>
        <p:spPr>
          <a:xfrm flipH="1" rot="10800000">
            <a:off x="4334608" y="4019120"/>
            <a:ext cx="1744420" cy="33184"/>
          </a:xfrm>
          <a:prstGeom prst="straightConnector1">
            <a:avLst/>
          </a:prstGeom>
          <a:noFill/>
          <a:ln cap="flat" cmpd="sng" w="57150">
            <a:solidFill>
              <a:srgbClr val="FF0000"/>
            </a:solidFill>
            <a:prstDash val="solid"/>
            <a:round/>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gdf22523d79_1_12"/>
          <p:cNvSpPr txBox="1"/>
          <p:nvPr>
            <p:ph type="title"/>
          </p:nvPr>
        </p:nvSpPr>
        <p:spPr>
          <a:xfrm>
            <a:off x="838200" y="325120"/>
            <a:ext cx="10515600" cy="13209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it-IT" sz="1600">
                <a:solidFill>
                  <a:srgbClr val="282828"/>
                </a:solidFill>
                <a:highlight>
                  <a:srgbClr val="FFFFFF"/>
                </a:highlight>
              </a:rPr>
              <a:t>In the following Rule (fig. 11) select an educational activity (3 CFUs) related to «Further Linguistic Knowledge», according to </a:t>
            </a:r>
            <a:r>
              <a:rPr lang="it-IT" sz="1600"/>
              <a:t>the Teaching Regulations of the Program (see the next slide).</a:t>
            </a:r>
            <a:br>
              <a:rPr lang="it-IT" sz="1600"/>
            </a:br>
            <a:br>
              <a:rPr lang="it-IT" sz="1600"/>
            </a:br>
            <a:r>
              <a:rPr lang="it-IT" sz="1600"/>
              <a:t>Click </a:t>
            </a:r>
            <a:r>
              <a:rPr lang="it-IT" sz="1600">
                <a:solidFill>
                  <a:schemeClr val="dk1"/>
                </a:solidFill>
              </a:rPr>
              <a:t>on “</a:t>
            </a:r>
            <a:r>
              <a:rPr b="1" lang="it-IT" sz="1600">
                <a:solidFill>
                  <a:schemeClr val="dk1"/>
                </a:solidFill>
              </a:rPr>
              <a:t>Next rule</a:t>
            </a:r>
            <a:r>
              <a:rPr lang="it-IT" sz="1600">
                <a:solidFill>
                  <a:schemeClr val="dk1"/>
                </a:solidFill>
              </a:rPr>
              <a:t>.” to continue.</a:t>
            </a:r>
            <a:br>
              <a:rPr lang="it-IT" sz="1600"/>
            </a:br>
            <a:r>
              <a:rPr lang="it-IT" sz="1600">
                <a:solidFill>
                  <a:srgbClr val="282828"/>
                </a:solidFill>
                <a:highlight>
                  <a:srgbClr val="FFFFFF"/>
                </a:highlight>
              </a:rPr>
              <a:t>   </a:t>
            </a:r>
            <a:br>
              <a:rPr lang="it-IT" sz="1600">
                <a:solidFill>
                  <a:srgbClr val="282828"/>
                </a:solidFill>
                <a:highlight>
                  <a:srgbClr val="FFFFFF"/>
                </a:highlight>
              </a:rPr>
            </a:br>
            <a:endParaRPr sz="1600">
              <a:solidFill>
                <a:srgbClr val="282828"/>
              </a:solidFill>
              <a:highlight>
                <a:srgbClr val="FFFFFF"/>
              </a:highlight>
              <a:latin typeface="Arial"/>
              <a:ea typeface="Arial"/>
              <a:cs typeface="Arial"/>
              <a:sym typeface="Arial"/>
            </a:endParaRPr>
          </a:p>
        </p:txBody>
      </p:sp>
      <p:sp>
        <p:nvSpPr>
          <p:cNvPr id="440" name="Google Shape;440;gdf22523d79_1_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
        <p:nvSpPr>
          <p:cNvPr id="441" name="Google Shape;441;gdf22523d79_1_12"/>
          <p:cNvSpPr txBox="1"/>
          <p:nvPr/>
        </p:nvSpPr>
        <p:spPr>
          <a:xfrm>
            <a:off x="5758500" y="6298327"/>
            <a:ext cx="675000" cy="40007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rgbClr val="000000"/>
                </a:solidFill>
                <a:latin typeface="Calibri"/>
                <a:ea typeface="Calibri"/>
                <a:cs typeface="Calibri"/>
                <a:sym typeface="Calibri"/>
              </a:rPr>
              <a:t>Fig. 11</a:t>
            </a:r>
            <a:endParaRPr b="0" i="0" sz="1400" u="none" cap="none" strike="noStrike">
              <a:solidFill>
                <a:srgbClr val="000000"/>
              </a:solidFill>
              <a:latin typeface="Calibri"/>
              <a:ea typeface="Calibri"/>
              <a:cs typeface="Calibri"/>
              <a:sym typeface="Calibri"/>
            </a:endParaRPr>
          </a:p>
        </p:txBody>
      </p:sp>
      <p:sp>
        <p:nvSpPr>
          <p:cNvPr id="442" name="Google Shape;442;gdf22523d79_1_12"/>
          <p:cNvSpPr/>
          <p:nvPr/>
        </p:nvSpPr>
        <p:spPr>
          <a:xfrm>
            <a:off x="838200" y="1646075"/>
            <a:ext cx="10515600" cy="4652252"/>
          </a:xfrm>
          <a:prstGeom prst="rect">
            <a:avLst/>
          </a:prstGeom>
          <a:no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Ritaglio schermata" id="443" name="Google Shape;443;gdf22523d79_1_12"/>
          <p:cNvPicPr preferRelativeResize="0"/>
          <p:nvPr/>
        </p:nvPicPr>
        <p:blipFill rotWithShape="1">
          <a:blip r:embed="rId3">
            <a:alphaModFix/>
          </a:blip>
          <a:srcRect b="0" l="0" r="0" t="0"/>
          <a:stretch/>
        </p:blipFill>
        <p:spPr>
          <a:xfrm>
            <a:off x="1216340" y="1878099"/>
            <a:ext cx="8943641" cy="4188204"/>
          </a:xfrm>
          <a:prstGeom prst="rect">
            <a:avLst/>
          </a:prstGeom>
          <a:noFill/>
          <a:ln>
            <a:noFill/>
          </a:ln>
        </p:spPr>
      </p:pic>
      <p:pic>
        <p:nvPicPr>
          <p:cNvPr id="444" name="Google Shape;444;gdf22523d79_1_12"/>
          <p:cNvPicPr preferRelativeResize="0"/>
          <p:nvPr/>
        </p:nvPicPr>
        <p:blipFill rotWithShape="1">
          <a:blip r:embed="rId4">
            <a:alphaModFix/>
          </a:blip>
          <a:srcRect b="0" l="0" r="0" t="0"/>
          <a:stretch/>
        </p:blipFill>
        <p:spPr>
          <a:xfrm>
            <a:off x="4273019" y="1820076"/>
            <a:ext cx="6389162" cy="445047"/>
          </a:xfrm>
          <a:prstGeom prst="rect">
            <a:avLst/>
          </a:prstGeom>
          <a:noFill/>
          <a:ln>
            <a:noFill/>
          </a:ln>
        </p:spPr>
      </p:pic>
      <p:pic>
        <p:nvPicPr>
          <p:cNvPr id="445" name="Google Shape;445;gdf22523d79_1_12"/>
          <p:cNvPicPr preferRelativeResize="0"/>
          <p:nvPr/>
        </p:nvPicPr>
        <p:blipFill rotWithShape="1">
          <a:blip r:embed="rId4">
            <a:alphaModFix/>
          </a:blip>
          <a:srcRect b="0" l="0" r="0" t="0"/>
          <a:stretch/>
        </p:blipFill>
        <p:spPr>
          <a:xfrm>
            <a:off x="4273019" y="1793699"/>
            <a:ext cx="6389162" cy="44504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9"/>
          <p:cNvSpPr txBox="1"/>
          <p:nvPr>
            <p:ph type="title"/>
          </p:nvPr>
        </p:nvSpPr>
        <p:spPr>
          <a:xfrm>
            <a:off x="838200" y="365126"/>
            <a:ext cx="10515600" cy="85684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i="0" lang="it-IT" sz="3200" u="none" cap="none" strike="noStrike">
                <a:solidFill>
                  <a:srgbClr val="000000"/>
                </a:solidFill>
                <a:latin typeface="Calibri"/>
                <a:ea typeface="Calibri"/>
                <a:cs typeface="Calibri"/>
                <a:sym typeface="Calibri"/>
              </a:rPr>
              <a:t>Further Linguistic Knowledge</a:t>
            </a:r>
            <a:endParaRPr b="1" sz="2400"/>
          </a:p>
        </p:txBody>
      </p:sp>
      <p:sp>
        <p:nvSpPr>
          <p:cNvPr id="451" name="Google Shape;451;p39"/>
          <p:cNvSpPr txBox="1"/>
          <p:nvPr>
            <p:ph idx="1" type="body"/>
          </p:nvPr>
        </p:nvSpPr>
        <p:spPr>
          <a:xfrm>
            <a:off x="522317" y="1221972"/>
            <a:ext cx="10515600" cy="5220392"/>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100000"/>
              </a:lnSpc>
              <a:spcBef>
                <a:spcPts val="0"/>
              </a:spcBef>
              <a:spcAft>
                <a:spcPts val="0"/>
              </a:spcAft>
              <a:buClr>
                <a:srgbClr val="000000"/>
              </a:buClr>
              <a:buSzPct val="108106"/>
              <a:buFont typeface="Arial"/>
              <a:buNone/>
            </a:pPr>
            <a:r>
              <a:rPr lang="it-IT" sz="1600">
                <a:solidFill>
                  <a:srgbClr val="000000"/>
                </a:solidFill>
              </a:rPr>
              <a:t>Further Linguistic knowledge </a:t>
            </a:r>
            <a:r>
              <a:rPr b="0" i="0" lang="it-IT" sz="1600" u="none" cap="none" strike="noStrike">
                <a:solidFill>
                  <a:srgbClr val="000000"/>
                </a:solidFill>
                <a:latin typeface="Calibri"/>
                <a:ea typeface="Calibri"/>
                <a:cs typeface="Calibri"/>
                <a:sym typeface="Calibri"/>
              </a:rPr>
              <a:t>(3 </a:t>
            </a:r>
            <a:r>
              <a:rPr lang="it-IT" sz="1600">
                <a:solidFill>
                  <a:srgbClr val="000000"/>
                </a:solidFill>
              </a:rPr>
              <a:t>CFU</a:t>
            </a:r>
            <a:r>
              <a:rPr b="0" i="0" lang="it-IT" sz="1600" u="none" cap="none" strike="noStrike">
                <a:solidFill>
                  <a:srgbClr val="000000"/>
                </a:solidFill>
                <a:latin typeface="Calibri"/>
                <a:ea typeface="Calibri"/>
                <a:cs typeface="Calibri"/>
                <a:sym typeface="Calibri"/>
              </a:rPr>
              <a:t>s) is acquired according to the procedures set out below:</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ct val="108106"/>
              <a:buFont typeface="Arial"/>
              <a:buNone/>
            </a:pPr>
            <a:r>
              <a:t/>
            </a:r>
            <a:endParaRPr b="1" i="0" sz="1600" u="sng" cap="none" strike="noStrike">
              <a:solidFill>
                <a:srgbClr val="000000"/>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ct val="108106"/>
              <a:buFont typeface="Arial"/>
              <a:buNone/>
            </a:pPr>
            <a:r>
              <a:rPr b="1" i="0" lang="it-IT" sz="1600" u="sng" cap="none" strike="noStrike">
                <a:solidFill>
                  <a:srgbClr val="000000"/>
                </a:solidFill>
                <a:latin typeface="Calibri"/>
                <a:ea typeface="Calibri"/>
                <a:cs typeface="Calibri"/>
                <a:sym typeface="Calibri"/>
              </a:rPr>
              <a:t>Italian Students: </a:t>
            </a:r>
            <a:endParaRPr b="0" i="0" sz="2800" u="none" cap="none" strike="noStrike">
              <a:solidFill>
                <a:srgbClr val="000000"/>
              </a:solidFill>
              <a:latin typeface="Calibri"/>
              <a:ea typeface="Calibri"/>
              <a:cs typeface="Calibri"/>
              <a:sym typeface="Calibri"/>
            </a:endParaRPr>
          </a:p>
          <a:p>
            <a:pPr indent="-342900" lvl="0" marL="342900" marR="0" rtl="0" algn="l">
              <a:lnSpc>
                <a:spcPct val="100000"/>
              </a:lnSpc>
              <a:spcBef>
                <a:spcPts val="1000"/>
              </a:spcBef>
              <a:spcAft>
                <a:spcPts val="0"/>
              </a:spcAft>
              <a:buClr>
                <a:srgbClr val="000000"/>
              </a:buClr>
              <a:buSzPct val="108106"/>
              <a:buFont typeface="Arial"/>
              <a:buAutoNum type="arabicPeriod"/>
            </a:pPr>
            <a:r>
              <a:rPr b="0" i="0" lang="it-IT" sz="1600" u="none" cap="none" strike="noStrike">
                <a:solidFill>
                  <a:srgbClr val="000000"/>
                </a:solidFill>
                <a:latin typeface="Calibri"/>
                <a:ea typeface="Calibri"/>
                <a:cs typeface="Calibri"/>
                <a:sym typeface="Calibri"/>
              </a:rPr>
              <a:t>passing a </a:t>
            </a:r>
            <a:r>
              <a:rPr b="1" i="0" lang="it-IT" sz="1600" u="none" cap="none" strike="noStrike">
                <a:solidFill>
                  <a:srgbClr val="000000"/>
                </a:solidFill>
                <a:latin typeface="Calibri"/>
                <a:ea typeface="Calibri"/>
                <a:cs typeface="Calibri"/>
                <a:sym typeface="Calibri"/>
              </a:rPr>
              <a:t>B2 level</a:t>
            </a:r>
            <a:r>
              <a:rPr b="0" i="0" lang="it-IT" sz="1600" u="none" cap="none" strike="noStrike">
                <a:solidFill>
                  <a:srgbClr val="000000"/>
                </a:solidFill>
                <a:latin typeface="Calibri"/>
                <a:ea typeface="Calibri"/>
                <a:cs typeface="Calibri"/>
                <a:sym typeface="Calibri"/>
              </a:rPr>
              <a:t> University foreign language assessment, either in </a:t>
            </a:r>
            <a:r>
              <a:rPr b="1" i="0" lang="it-IT" sz="1600" u="none" cap="none" strike="noStrike">
                <a:solidFill>
                  <a:srgbClr val="000000"/>
                </a:solidFill>
                <a:latin typeface="Calibri"/>
                <a:ea typeface="Calibri"/>
                <a:cs typeface="Calibri"/>
                <a:sym typeface="Calibri"/>
              </a:rPr>
              <a:t>FRENCH, SPANISH</a:t>
            </a:r>
            <a:r>
              <a:rPr b="0" i="0" lang="it-IT" sz="1600" u="none" cap="none" strike="noStrike">
                <a:solidFill>
                  <a:srgbClr val="000000"/>
                </a:solidFill>
                <a:latin typeface="Calibri"/>
                <a:ea typeface="Calibri"/>
                <a:cs typeface="Calibri"/>
                <a:sym typeface="Calibri"/>
              </a:rPr>
              <a:t> or </a:t>
            </a:r>
            <a:r>
              <a:rPr b="1" i="0" lang="it-IT" sz="1600" u="none" cap="none" strike="noStrike">
                <a:solidFill>
                  <a:srgbClr val="000000"/>
                </a:solidFill>
                <a:latin typeface="Calibri"/>
                <a:ea typeface="Calibri"/>
                <a:cs typeface="Calibri"/>
                <a:sym typeface="Calibri"/>
              </a:rPr>
              <a:t>GERMAN</a:t>
            </a:r>
            <a:r>
              <a:rPr lang="it-IT" sz="1600">
                <a:solidFill>
                  <a:srgbClr val="000000"/>
                </a:solidFill>
              </a:rPr>
              <a:t>;</a:t>
            </a:r>
            <a:endParaRPr b="0" i="0" sz="2800" u="none" cap="none" strike="noStrike">
              <a:solidFill>
                <a:srgbClr val="000000"/>
              </a:solidFill>
              <a:latin typeface="Calibri"/>
              <a:ea typeface="Calibri"/>
              <a:cs typeface="Calibri"/>
              <a:sym typeface="Calibri"/>
            </a:endParaRPr>
          </a:p>
          <a:p>
            <a:pPr indent="-342900" lvl="0" marL="342900" rtl="0" algn="l">
              <a:lnSpc>
                <a:spcPct val="100000"/>
              </a:lnSpc>
              <a:spcBef>
                <a:spcPts val="1000"/>
              </a:spcBef>
              <a:spcAft>
                <a:spcPts val="0"/>
              </a:spcAft>
              <a:buClr>
                <a:srgbClr val="000000"/>
              </a:buClr>
              <a:buSzPct val="108106"/>
              <a:buFont typeface="Arial"/>
              <a:buAutoNum type="arabicPeriod"/>
            </a:pPr>
            <a:r>
              <a:rPr b="0" i="0" lang="it-IT" sz="1600" u="none" cap="none" strike="noStrike">
                <a:solidFill>
                  <a:srgbClr val="000000"/>
                </a:solidFill>
                <a:latin typeface="Calibri"/>
                <a:ea typeface="Calibri"/>
                <a:cs typeface="Calibri"/>
                <a:sym typeface="Calibri"/>
              </a:rPr>
              <a:t>a</a:t>
            </a:r>
            <a:r>
              <a:rPr lang="it-IT" sz="1600">
                <a:solidFill>
                  <a:srgbClr val="000000"/>
                </a:solidFill>
              </a:rPr>
              <a:t>lternatively, passing </a:t>
            </a:r>
            <a:r>
              <a:rPr b="0" i="0" lang="it-IT" sz="1600" u="none" cap="none" strike="noStrike">
                <a:solidFill>
                  <a:srgbClr val="000000"/>
                </a:solidFill>
                <a:latin typeface="Calibri"/>
                <a:ea typeface="Calibri"/>
                <a:cs typeface="Calibri"/>
                <a:sym typeface="Calibri"/>
              </a:rPr>
              <a:t>a </a:t>
            </a:r>
            <a:r>
              <a:rPr b="1" i="0" lang="it-IT" sz="1600" u="none" cap="none" strike="noStrike">
                <a:solidFill>
                  <a:srgbClr val="000000"/>
                </a:solidFill>
                <a:latin typeface="Calibri"/>
                <a:ea typeface="Calibri"/>
                <a:cs typeface="Calibri"/>
                <a:sym typeface="Calibri"/>
              </a:rPr>
              <a:t>C1 level</a:t>
            </a:r>
            <a:r>
              <a:rPr b="0" i="0" lang="it-IT" sz="1600" u="none" cap="none" strike="noStrike">
                <a:solidFill>
                  <a:srgbClr val="000000"/>
                </a:solidFill>
                <a:latin typeface="Calibri"/>
                <a:ea typeface="Calibri"/>
                <a:cs typeface="Calibri"/>
                <a:sym typeface="Calibri"/>
              </a:rPr>
              <a:t> University language assessment in </a:t>
            </a:r>
            <a:r>
              <a:rPr b="1" i="0" lang="it-IT" sz="1600" u="none" cap="none" strike="noStrike">
                <a:solidFill>
                  <a:srgbClr val="000000"/>
                </a:solidFill>
                <a:latin typeface="Calibri"/>
                <a:ea typeface="Calibri"/>
                <a:cs typeface="Calibri"/>
                <a:sym typeface="Calibri"/>
              </a:rPr>
              <a:t>ENGLISH</a:t>
            </a:r>
            <a:r>
              <a:rPr b="0" i="0" lang="it-IT" sz="1600" u="none" cap="none" strike="noStrike">
                <a:solidFill>
                  <a:srgbClr val="000000"/>
                </a:solidFill>
                <a:latin typeface="Calibri"/>
                <a:ea typeface="Calibri"/>
                <a:cs typeface="Calibri"/>
                <a:sym typeface="Calibri"/>
              </a:rPr>
              <a:t>.</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ct val="108106"/>
              <a:buFont typeface="Arial"/>
              <a:buNone/>
            </a:pPr>
            <a:r>
              <a:rPr b="0" i="1" lang="it-IT" sz="1600" u="none" cap="none" strike="noStrike">
                <a:solidFill>
                  <a:srgbClr val="000000"/>
                </a:solidFill>
                <a:latin typeface="Calibri"/>
                <a:ea typeface="Calibri"/>
                <a:cs typeface="Calibri"/>
                <a:sym typeface="Calibri"/>
              </a:rPr>
              <a:t>In both cases students who already hold certificates issued by Bodies accredited by the University (attesting language skills at a level equal to or higher than B2 for French, Spanish or German, or equal to or higher than C1 for English) will be exempt from the assessment and awarded the required credits</a:t>
            </a:r>
            <a:r>
              <a:rPr b="0" i="0" lang="it-IT" sz="1600" u="none" cap="none" strike="noStrike">
                <a:solidFill>
                  <a:srgbClr val="000000"/>
                </a:solidFill>
                <a:latin typeface="Calibri"/>
                <a:ea typeface="Calibri"/>
                <a:cs typeface="Calibri"/>
                <a:sym typeface="Calibri"/>
              </a:rPr>
              <a:t>.</a:t>
            </a:r>
            <a:endParaRPr/>
          </a:p>
          <a:p>
            <a:pPr indent="-342900" lvl="0" marL="342900" rtl="0" algn="l">
              <a:lnSpc>
                <a:spcPct val="100000"/>
              </a:lnSpc>
              <a:spcBef>
                <a:spcPts val="1000"/>
              </a:spcBef>
              <a:spcAft>
                <a:spcPts val="0"/>
              </a:spcAft>
              <a:buClr>
                <a:srgbClr val="000000"/>
              </a:buClr>
              <a:buSzPct val="108106"/>
              <a:buFont typeface="Arial"/>
              <a:buAutoNum type="arabicPeriod" startAt="3"/>
            </a:pPr>
            <a:r>
              <a:rPr lang="it-IT" sz="1600">
                <a:solidFill>
                  <a:srgbClr val="000000"/>
                </a:solidFill>
              </a:rPr>
              <a:t>attending one or more of the University's cross-discipline activities recognised by the CCD for a total of at least 3 credits, aiming to acquire additional skills (</a:t>
            </a:r>
            <a:r>
              <a:rPr lang="it-IT" sz="1600"/>
              <a:t>Writing of scientific papers, Communicating research in the era of social media, Basic principles of public relations and media relations for academics, Public speaking and effective communication)</a:t>
            </a:r>
            <a:endParaRPr sz="1600">
              <a:solidFill>
                <a:srgbClr val="000000"/>
              </a:solidFill>
            </a:endParaRPr>
          </a:p>
          <a:p>
            <a:pPr indent="-412750" lvl="0" marL="514350" marR="0" rtl="0" algn="l">
              <a:lnSpc>
                <a:spcPct val="100000"/>
              </a:lnSpc>
              <a:spcBef>
                <a:spcPts val="1000"/>
              </a:spcBef>
              <a:spcAft>
                <a:spcPts val="0"/>
              </a:spcAft>
              <a:buClr>
                <a:srgbClr val="000000"/>
              </a:buClr>
              <a:buSzPct val="61776"/>
              <a:buFont typeface="Arial"/>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ct val="108106"/>
              <a:buFont typeface="Arial"/>
              <a:buNone/>
            </a:pPr>
            <a:r>
              <a:rPr b="1" i="0" lang="it-IT" sz="1600" u="sng" cap="none" strike="noStrike">
                <a:solidFill>
                  <a:srgbClr val="000000"/>
                </a:solidFill>
                <a:latin typeface="Calibri"/>
                <a:ea typeface="Calibri"/>
                <a:cs typeface="Calibri"/>
                <a:sym typeface="Calibri"/>
              </a:rPr>
              <a:t>Foreign Students</a:t>
            </a:r>
            <a:r>
              <a:rPr b="0" i="0" lang="it-IT" sz="1600" u="none" cap="none" strike="noStrike">
                <a:solidFill>
                  <a:srgbClr val="000000"/>
                </a:solidFill>
                <a:latin typeface="Calibri"/>
                <a:ea typeface="Calibri"/>
                <a:cs typeface="Calibri"/>
                <a:sym typeface="Calibri"/>
              </a:rPr>
              <a:t>: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ct val="108106"/>
              <a:buFont typeface="Arial"/>
              <a:buNone/>
            </a:pPr>
            <a:r>
              <a:rPr b="0" i="0" lang="it-IT" sz="1600" u="none" cap="none" strike="noStrike">
                <a:solidFill>
                  <a:srgbClr val="000000"/>
                </a:solidFill>
                <a:latin typeface="Calibri"/>
                <a:ea typeface="Calibri"/>
                <a:cs typeface="Calibri"/>
                <a:sym typeface="Calibri"/>
              </a:rPr>
              <a:t>- passing a </a:t>
            </a:r>
            <a:r>
              <a:rPr b="1" i="0" lang="it-IT" sz="1600" u="none" cap="none" strike="noStrike">
                <a:solidFill>
                  <a:srgbClr val="000000"/>
                </a:solidFill>
                <a:latin typeface="Calibri"/>
                <a:ea typeface="Calibri"/>
                <a:cs typeface="Calibri"/>
                <a:sym typeface="Calibri"/>
              </a:rPr>
              <a:t>A2 level</a:t>
            </a:r>
            <a:r>
              <a:rPr b="0" i="0" lang="it-IT" sz="1600" u="none" cap="none" strike="noStrike">
                <a:solidFill>
                  <a:srgbClr val="000000"/>
                </a:solidFill>
                <a:latin typeface="Calibri"/>
                <a:ea typeface="Calibri"/>
                <a:cs typeface="Calibri"/>
                <a:sym typeface="Calibri"/>
              </a:rPr>
              <a:t> University language assessment in </a:t>
            </a:r>
            <a:r>
              <a:rPr b="1" i="0" lang="it-IT" sz="1600" u="none" cap="none" strike="noStrike">
                <a:solidFill>
                  <a:srgbClr val="000000"/>
                </a:solidFill>
                <a:latin typeface="Calibri"/>
                <a:ea typeface="Calibri"/>
                <a:cs typeface="Calibri"/>
                <a:sym typeface="Calibri"/>
              </a:rPr>
              <a:t>ITALIAN</a:t>
            </a:r>
            <a:r>
              <a:rPr b="0" i="0" lang="it-IT" sz="1600" u="none" cap="none" strike="noStrike">
                <a:solidFill>
                  <a:srgbClr val="000000"/>
                </a:solidFill>
                <a:latin typeface="Calibri"/>
                <a:ea typeface="Calibri"/>
                <a:cs typeface="Calibri"/>
                <a:sym typeface="Calibri"/>
              </a:rPr>
              <a:t>.</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1000"/>
              </a:spcBef>
              <a:spcAft>
                <a:spcPts val="0"/>
              </a:spcAft>
              <a:buClr>
                <a:srgbClr val="000000"/>
              </a:buClr>
              <a:buSzPct val="108106"/>
              <a:buFont typeface="Arial"/>
              <a:buNone/>
            </a:pPr>
            <a:r>
              <a:rPr b="0" i="0" lang="it-IT" sz="1600" u="none" cap="none" strike="noStrike">
                <a:solidFill>
                  <a:srgbClr val="000000"/>
                </a:solidFill>
                <a:latin typeface="Calibri"/>
                <a:ea typeface="Calibri"/>
                <a:cs typeface="Calibri"/>
                <a:sym typeface="Calibri"/>
              </a:rPr>
              <a:t>Students who already hold a certificate issued by a Body accredited by the University attesting their language skills, with a level equal to or higher than A2, will be exempt from the test and awarded the required credits. </a:t>
            </a:r>
            <a:endParaRPr b="0" i="0" sz="2800" u="none" cap="none" strike="noStrike">
              <a:solidFill>
                <a:srgbClr val="000000"/>
              </a:solidFill>
              <a:latin typeface="Calibri"/>
              <a:ea typeface="Calibri"/>
              <a:cs typeface="Calibri"/>
              <a:sym typeface="Calibri"/>
            </a:endParaRPr>
          </a:p>
          <a:p>
            <a:pPr indent="0" lvl="0" marL="0" rtl="0" algn="l">
              <a:lnSpc>
                <a:spcPct val="100000"/>
              </a:lnSpc>
              <a:spcBef>
                <a:spcPts val="1000"/>
              </a:spcBef>
              <a:spcAft>
                <a:spcPts val="0"/>
              </a:spcAft>
              <a:buClr>
                <a:srgbClr val="000000"/>
              </a:buClr>
              <a:buSzPct val="108106"/>
              <a:buNone/>
            </a:pPr>
            <a:r>
              <a:rPr b="0" i="0" lang="it-IT" sz="1600" u="none" cap="none" strike="noStrike">
                <a:solidFill>
                  <a:srgbClr val="000000"/>
                </a:solidFill>
                <a:latin typeface="Calibri"/>
                <a:ea typeface="Calibri"/>
                <a:cs typeface="Calibri"/>
                <a:sym typeface="Calibri"/>
              </a:rPr>
              <a:t>Information on how to take these tests is set by the University and available on the University's website at:</a:t>
            </a:r>
            <a:br>
              <a:rPr b="0" i="0" lang="it-IT" sz="1600" u="none" cap="none" strike="noStrike">
                <a:solidFill>
                  <a:srgbClr val="000000"/>
                </a:solidFill>
                <a:latin typeface="Calibri"/>
                <a:ea typeface="Calibri"/>
                <a:cs typeface="Calibri"/>
                <a:sym typeface="Calibri"/>
              </a:rPr>
            </a:br>
            <a:r>
              <a:rPr lang="it-IT" sz="1600" u="sng">
                <a:solidFill>
                  <a:srgbClr val="0563C1"/>
                </a:solidFill>
              </a:rPr>
              <a:t>https://www.unimib.it/didattica/opportunita/lingue-unimib</a:t>
            </a:r>
            <a:br>
              <a:rPr lang="it-IT" sz="1600"/>
            </a:br>
            <a:endParaRPr sz="1600">
              <a:latin typeface="Arial"/>
              <a:ea typeface="Arial"/>
              <a:cs typeface="Arial"/>
              <a:sym typeface="Arial"/>
            </a:endParaRPr>
          </a:p>
        </p:txBody>
      </p:sp>
      <p:sp>
        <p:nvSpPr>
          <p:cNvPr id="452" name="Google Shape;452;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
          <p:cNvSpPr txBox="1"/>
          <p:nvPr>
            <p:ph type="title"/>
          </p:nvPr>
        </p:nvSpPr>
        <p:spPr>
          <a:xfrm>
            <a:off x="838200" y="365125"/>
            <a:ext cx="10515600" cy="128111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00"/>
              </a:buClr>
              <a:buSzPts val="2400"/>
              <a:buFont typeface="Calibri"/>
              <a:buNone/>
            </a:pPr>
            <a:r>
              <a:rPr b="1" i="0" lang="it-IT" sz="2400" u="none" cap="none" strike="noStrike">
                <a:solidFill>
                  <a:srgbClr val="000000"/>
                </a:solidFill>
                <a:latin typeface="Calibri"/>
                <a:ea typeface="Calibri"/>
                <a:cs typeface="Calibri"/>
                <a:sym typeface="Calibri"/>
              </a:rPr>
              <a:t>What is a study plan?</a:t>
            </a:r>
            <a:br>
              <a:rPr b="1" i="0" lang="it-IT" sz="2400" u="none" cap="none" strike="noStrike">
                <a:solidFill>
                  <a:srgbClr val="000000"/>
                </a:solidFill>
                <a:latin typeface="Calibri"/>
                <a:ea typeface="Calibri"/>
                <a:cs typeface="Calibri"/>
                <a:sym typeface="Calibri"/>
              </a:rPr>
            </a:br>
            <a:r>
              <a:rPr b="1" lang="it-IT" sz="2400">
                <a:solidFill>
                  <a:srgbClr val="000000"/>
                </a:solidFill>
              </a:rPr>
              <a:t> </a:t>
            </a:r>
            <a:endParaRPr sz="2400"/>
          </a:p>
        </p:txBody>
      </p:sp>
      <p:sp>
        <p:nvSpPr>
          <p:cNvPr id="132" name="Google Shape;132;p2"/>
          <p:cNvSpPr txBox="1"/>
          <p:nvPr>
            <p:ph idx="1" type="body"/>
          </p:nvPr>
        </p:nvSpPr>
        <p:spPr>
          <a:xfrm>
            <a:off x="838200" y="1825624"/>
            <a:ext cx="10515600" cy="426166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600"/>
              <a:buNone/>
            </a:pPr>
            <a:r>
              <a:rPr b="0" i="0" lang="it-IT" sz="1600" u="none" cap="none" strike="noStrike">
                <a:solidFill>
                  <a:srgbClr val="000000"/>
                </a:solidFill>
                <a:latin typeface="Calibri"/>
                <a:ea typeface="Calibri"/>
                <a:cs typeface="Calibri"/>
                <a:sym typeface="Calibri"/>
              </a:rPr>
              <a:t>A study plan is a set of compulsory educational activities, activities provided as optional and </a:t>
            </a:r>
            <a:r>
              <a:rPr lang="it-IT" sz="1600"/>
              <a:t>free-choice activities </a:t>
            </a:r>
            <a:r>
              <a:rPr b="0" i="0" lang="it-IT" sz="1600" u="none" cap="none" strike="noStrike">
                <a:solidFill>
                  <a:srgbClr val="000000"/>
                </a:solidFill>
                <a:latin typeface="Calibri"/>
                <a:ea typeface="Calibri"/>
                <a:cs typeface="Calibri"/>
                <a:sym typeface="Calibri"/>
              </a:rPr>
              <a:t>chosen independently by the student in accordance with the Teaching Regulations of the Program.</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rtl="0" algn="just">
              <a:lnSpc>
                <a:spcPct val="100000"/>
              </a:lnSpc>
              <a:spcBef>
                <a:spcPts val="0"/>
              </a:spcBef>
              <a:spcAft>
                <a:spcPts val="0"/>
              </a:spcAft>
              <a:buClr>
                <a:schemeClr val="dk1"/>
              </a:buClr>
              <a:buSzPts val="1600"/>
              <a:buNone/>
            </a:pPr>
            <a:r>
              <a:rPr lang="it-IT" sz="1600">
                <a:latin typeface="Calibri"/>
                <a:ea typeface="Calibri"/>
                <a:cs typeface="Calibri"/>
                <a:sym typeface="Calibri"/>
              </a:rPr>
              <a:t> </a:t>
            </a:r>
            <a:endParaRPr/>
          </a:p>
          <a:p>
            <a:pPr indent="0" lvl="0" marL="0" rtl="0" algn="l">
              <a:lnSpc>
                <a:spcPct val="90000"/>
              </a:lnSpc>
              <a:spcBef>
                <a:spcPts val="1000"/>
              </a:spcBef>
              <a:spcAft>
                <a:spcPts val="0"/>
              </a:spcAft>
              <a:buClr>
                <a:srgbClr val="000000"/>
              </a:buClr>
              <a:buSzPts val="2400"/>
              <a:buNone/>
            </a:pPr>
            <a:r>
              <a:rPr b="1" lang="it-IT" sz="2400">
                <a:solidFill>
                  <a:srgbClr val="000000"/>
                </a:solidFill>
                <a:latin typeface="Calibri"/>
                <a:ea typeface="Calibri"/>
                <a:cs typeface="Calibri"/>
                <a:sym typeface="Calibri"/>
              </a:rPr>
              <a:t>		</a:t>
            </a:r>
            <a:r>
              <a:rPr b="1" lang="it-IT" sz="2400"/>
              <a:t> When is it compiled</a:t>
            </a:r>
            <a:r>
              <a:rPr b="1" lang="it-IT" sz="2400">
                <a:solidFill>
                  <a:srgbClr val="000000"/>
                </a:solidFill>
                <a:latin typeface="Calibri"/>
                <a:ea typeface="Calibri"/>
                <a:cs typeface="Calibri"/>
                <a:sym typeface="Calibri"/>
              </a:rPr>
              <a:t>?</a:t>
            </a:r>
            <a:endParaRPr/>
          </a:p>
          <a:p>
            <a:pPr indent="0" lvl="0" marL="0" rtl="0" algn="l">
              <a:lnSpc>
                <a:spcPct val="90000"/>
              </a:lnSpc>
              <a:spcBef>
                <a:spcPts val="1000"/>
              </a:spcBef>
              <a:spcAft>
                <a:spcPts val="0"/>
              </a:spcAft>
              <a:buClr>
                <a:schemeClr val="dk1"/>
              </a:buClr>
              <a:buSzPts val="1600"/>
              <a:buNone/>
            </a:pPr>
            <a:r>
              <a:t/>
            </a:r>
            <a:endParaRPr sz="1600">
              <a:solidFill>
                <a:srgbClr val="000000"/>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600"/>
              <a:buNone/>
            </a:pPr>
            <a:r>
              <a:t/>
            </a:r>
            <a:endParaRPr sz="1600">
              <a:latin typeface="Calibri"/>
              <a:ea typeface="Calibri"/>
              <a:cs typeface="Calibri"/>
              <a:sym typeface="Calibri"/>
            </a:endParaRPr>
          </a:p>
          <a:p>
            <a:pPr indent="0" lvl="0" marL="0" rtl="0" algn="l">
              <a:lnSpc>
                <a:spcPct val="90000"/>
              </a:lnSpc>
              <a:spcBef>
                <a:spcPts val="0"/>
              </a:spcBef>
              <a:spcAft>
                <a:spcPts val="0"/>
              </a:spcAft>
              <a:buClr>
                <a:schemeClr val="dk1"/>
              </a:buClr>
              <a:buSzPts val="1600"/>
              <a:buNone/>
            </a:pPr>
            <a:r>
              <a:rPr lang="it-IT" sz="1600">
                <a:latin typeface="Calibri"/>
                <a:ea typeface="Calibri"/>
                <a:cs typeface="Calibri"/>
                <a:sym typeface="Calibri"/>
              </a:rPr>
              <a:t>When enrolling, you are automatically assigned a study plan called statutory plan, which includes all compulsory educational activities. Subsequently, during the periods established by the University, usually November and March, you will be required to submit a study plan indicating your optional and free-choice activities in line with the number of credits to be acquired as well as any constraints and prerequisites set out by the Teaching Regulations of your </a:t>
            </a:r>
            <a:r>
              <a:rPr lang="it-IT" sz="1600"/>
              <a:t>Program</a:t>
            </a:r>
            <a:r>
              <a:rPr lang="it-IT" sz="1600">
                <a:latin typeface="Calibri"/>
                <a:ea typeface="Calibri"/>
                <a:cs typeface="Calibri"/>
                <a:sym typeface="Calibri"/>
              </a:rPr>
              <a:t>.</a:t>
            </a: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A detailed and annually updated calendar is available online at </a:t>
            </a:r>
            <a:r>
              <a:rPr lang="it-IT" sz="1600" u="sng">
                <a:solidFill>
                  <a:srgbClr val="0000FF"/>
                </a:solidFill>
                <a:latin typeface="Calibri"/>
                <a:ea typeface="Calibri"/>
                <a:cs typeface="Calibri"/>
                <a:sym typeface="Calibri"/>
                <a:hlinkClick r:id="rId3">
                  <a:extLst>
                    <a:ext uri="{A12FA001-AC4F-418D-AE19-62706E023703}">
                      <ahyp:hlinkClr val="tx"/>
                    </a:ext>
                  </a:extLst>
                </a:hlinkClick>
              </a:rPr>
              <a:t>https://www.unimib.it/servizi/segreterie-studenti/piani-degli-studi/area-scienze</a:t>
            </a:r>
            <a:r>
              <a:rPr lang="it-IT" sz="1600">
                <a:latin typeface="Calibri"/>
                <a:ea typeface="Calibri"/>
                <a:cs typeface="Calibri"/>
                <a:sym typeface="Calibri"/>
              </a:rPr>
              <a:t> in the "AVVISO PRESENTAZIONE PIANI DI STUDIO" document (STUDY PLAN SUBMISSION NOTICE).</a:t>
            </a:r>
            <a:endParaRPr/>
          </a:p>
          <a:p>
            <a:pPr indent="0" lvl="0" marL="0" rtl="0" algn="l">
              <a:lnSpc>
                <a:spcPct val="90000"/>
              </a:lnSpc>
              <a:spcBef>
                <a:spcPts val="1000"/>
              </a:spcBef>
              <a:spcAft>
                <a:spcPts val="0"/>
              </a:spcAft>
              <a:buClr>
                <a:srgbClr val="000000"/>
              </a:buClr>
              <a:buSzPts val="1200"/>
              <a:buNone/>
            </a:pPr>
            <a:r>
              <a:rPr b="1" lang="it-IT" sz="1200">
                <a:solidFill>
                  <a:srgbClr val="000000"/>
                </a:solidFill>
              </a:rPr>
              <a:t>				</a:t>
            </a:r>
            <a:endParaRPr/>
          </a:p>
          <a:p>
            <a:pPr indent="0" lvl="0" marL="0" rtl="0" algn="l">
              <a:lnSpc>
                <a:spcPct val="90000"/>
              </a:lnSpc>
              <a:spcBef>
                <a:spcPts val="1000"/>
              </a:spcBef>
              <a:spcAft>
                <a:spcPts val="0"/>
              </a:spcAft>
              <a:buClr>
                <a:schemeClr val="dk1"/>
              </a:buClr>
              <a:buSzPts val="2800"/>
              <a:buNone/>
            </a:pPr>
            <a:r>
              <a:t/>
            </a:r>
            <a:endParaRPr/>
          </a:p>
        </p:txBody>
      </p:sp>
      <p:sp>
        <p:nvSpPr>
          <p:cNvPr id="133" name="Google Shape;133;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34" name="Google Shape;134;p2"/>
          <p:cNvPicPr preferRelativeResize="0"/>
          <p:nvPr/>
        </p:nvPicPr>
        <p:blipFill rotWithShape="1">
          <a:blip r:embed="rId4">
            <a:alphaModFix/>
          </a:blip>
          <a:srcRect b="0" l="0" r="0" t="0"/>
          <a:stretch/>
        </p:blipFill>
        <p:spPr>
          <a:xfrm>
            <a:off x="7863152" y="249375"/>
            <a:ext cx="1494895" cy="1227908"/>
          </a:xfrm>
          <a:prstGeom prst="rect">
            <a:avLst/>
          </a:prstGeom>
          <a:noFill/>
          <a:ln>
            <a:noFill/>
          </a:ln>
        </p:spPr>
      </p:pic>
      <p:pic>
        <p:nvPicPr>
          <p:cNvPr id="135" name="Google Shape;135;p2"/>
          <p:cNvPicPr preferRelativeResize="0"/>
          <p:nvPr/>
        </p:nvPicPr>
        <p:blipFill rotWithShape="1">
          <a:blip r:embed="rId5">
            <a:alphaModFix/>
          </a:blip>
          <a:srcRect b="0" l="0" r="0" t="0"/>
          <a:stretch/>
        </p:blipFill>
        <p:spPr>
          <a:xfrm>
            <a:off x="5708870" y="2746189"/>
            <a:ext cx="774259" cy="68281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12"/>
          <p:cNvSpPr txBox="1"/>
          <p:nvPr>
            <p:ph idx="1" type="body"/>
          </p:nvPr>
        </p:nvSpPr>
        <p:spPr>
          <a:xfrm>
            <a:off x="838200" y="685800"/>
            <a:ext cx="10515600" cy="549116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lnSpc>
                <a:spcPct val="90000"/>
              </a:lnSpc>
              <a:spcBef>
                <a:spcPts val="0"/>
              </a:spcBef>
              <a:spcAft>
                <a:spcPts val="0"/>
              </a:spcAft>
              <a:buClr>
                <a:schemeClr val="dk1"/>
              </a:buClr>
              <a:buSzPct val="99099"/>
              <a:buNone/>
            </a:pPr>
            <a:r>
              <a:rPr lang="it-IT" sz="2400" u="sng"/>
              <a:t>FREE-CHOICE TEACHING ACTIVITIES  </a:t>
            </a:r>
            <a:endParaRPr/>
          </a:p>
          <a:p>
            <a:pPr indent="0" lvl="0" marL="0" rtl="0" algn="ctr">
              <a:lnSpc>
                <a:spcPct val="90000"/>
              </a:lnSpc>
              <a:spcBef>
                <a:spcPts val="0"/>
              </a:spcBef>
              <a:spcAft>
                <a:spcPts val="0"/>
              </a:spcAft>
              <a:buClr>
                <a:schemeClr val="dk1"/>
              </a:buClr>
              <a:buSzPct val="99099"/>
              <a:buNone/>
            </a:pPr>
            <a:r>
              <a:t/>
            </a:r>
            <a:endParaRPr sz="2400" u="sng"/>
          </a:p>
          <a:p>
            <a:pPr indent="0" lvl="0" marL="0" rtl="0" algn="ctr">
              <a:lnSpc>
                <a:spcPct val="90000"/>
              </a:lnSpc>
              <a:spcBef>
                <a:spcPts val="0"/>
              </a:spcBef>
              <a:spcAft>
                <a:spcPts val="0"/>
              </a:spcAft>
              <a:buClr>
                <a:schemeClr val="dk1"/>
              </a:buClr>
              <a:buSzPct val="108107"/>
              <a:buNone/>
            </a:pPr>
            <a:r>
              <a:t/>
            </a:r>
            <a:endParaRPr sz="2200"/>
          </a:p>
          <a:p>
            <a:pPr indent="0" lvl="0" marL="0" rtl="0" algn="just">
              <a:lnSpc>
                <a:spcPct val="90000"/>
              </a:lnSpc>
              <a:spcBef>
                <a:spcPts val="0"/>
              </a:spcBef>
              <a:spcAft>
                <a:spcPts val="0"/>
              </a:spcAft>
              <a:buSzPct val="108107"/>
              <a:buNone/>
            </a:pPr>
            <a:r>
              <a:rPr lang="it-IT" sz="2200"/>
              <a:t>You may achieve the free-choice credits (18 CFUs) by choosing from the following options:</a:t>
            </a:r>
            <a:endParaRPr/>
          </a:p>
          <a:p>
            <a:pPr indent="0" lvl="0" marL="0" rtl="0" algn="just">
              <a:lnSpc>
                <a:spcPct val="90000"/>
              </a:lnSpc>
              <a:spcBef>
                <a:spcPts val="0"/>
              </a:spcBef>
              <a:spcAft>
                <a:spcPts val="0"/>
              </a:spcAft>
              <a:buClr>
                <a:schemeClr val="dk1"/>
              </a:buClr>
              <a:buSzPct val="108107"/>
              <a:buNone/>
            </a:pPr>
            <a:r>
              <a:t/>
            </a:r>
            <a:endParaRPr sz="2200"/>
          </a:p>
          <a:p>
            <a:pPr indent="0" lvl="0" marL="0" rtl="0" algn="just">
              <a:lnSpc>
                <a:spcPct val="100000"/>
              </a:lnSpc>
              <a:spcBef>
                <a:spcPts val="0"/>
              </a:spcBef>
              <a:spcAft>
                <a:spcPts val="0"/>
              </a:spcAft>
              <a:buSzPct val="132132"/>
              <a:buNone/>
            </a:pPr>
            <a:r>
              <a:t/>
            </a:r>
            <a:endParaRPr sz="1800"/>
          </a:p>
          <a:p>
            <a:pPr indent="-285750" lvl="0" marL="285750" rtl="0" algn="just">
              <a:lnSpc>
                <a:spcPct val="100000"/>
              </a:lnSpc>
              <a:spcBef>
                <a:spcPts val="0"/>
              </a:spcBef>
              <a:spcAft>
                <a:spcPts val="0"/>
              </a:spcAft>
              <a:buSzPct val="132132"/>
              <a:buFont typeface="Calibri"/>
              <a:buChar char="-"/>
            </a:pPr>
            <a:r>
              <a:rPr lang="it-IT" sz="1800"/>
              <a:t>teaching activities of the Program offered in your Track and other Tracks (those NOT previously selected in the curricular rules);</a:t>
            </a:r>
            <a:endParaRPr/>
          </a:p>
          <a:p>
            <a:pPr indent="-146050" lvl="0" marL="285750" rtl="0" algn="just">
              <a:lnSpc>
                <a:spcPct val="100000"/>
              </a:lnSpc>
              <a:spcBef>
                <a:spcPts val="0"/>
              </a:spcBef>
              <a:spcAft>
                <a:spcPts val="0"/>
              </a:spcAft>
              <a:buSzPct val="132132"/>
              <a:buFont typeface="Calibri"/>
              <a:buNone/>
            </a:pPr>
            <a:r>
              <a:t/>
            </a:r>
            <a:endParaRPr sz="1800"/>
          </a:p>
          <a:p>
            <a:pPr indent="-285750" lvl="0" marL="285750" rtl="0" algn="just">
              <a:lnSpc>
                <a:spcPct val="100000"/>
              </a:lnSpc>
              <a:spcBef>
                <a:spcPts val="0"/>
              </a:spcBef>
              <a:spcAft>
                <a:spcPts val="0"/>
              </a:spcAft>
              <a:buSzPct val="132132"/>
              <a:buFont typeface="Calibri"/>
              <a:buChar char="-"/>
            </a:pPr>
            <a:r>
              <a:rPr lang="it-IT" sz="1800"/>
              <a:t>Teaching activities of other Master's degree programs at our University.</a:t>
            </a:r>
            <a:endParaRPr/>
          </a:p>
          <a:p>
            <a:pPr indent="-146050" lvl="0" marL="285750" rtl="0" algn="just">
              <a:lnSpc>
                <a:spcPct val="100000"/>
              </a:lnSpc>
              <a:spcBef>
                <a:spcPts val="0"/>
              </a:spcBef>
              <a:spcAft>
                <a:spcPts val="0"/>
              </a:spcAft>
              <a:buSzPct val="132132"/>
              <a:buFont typeface="Calibri"/>
              <a:buNone/>
            </a:pPr>
            <a:r>
              <a:t/>
            </a:r>
            <a:endParaRPr sz="1800"/>
          </a:p>
          <a:p>
            <a:pPr indent="-285750" lvl="0" marL="285750" rtl="0" algn="just">
              <a:lnSpc>
                <a:spcPct val="100000"/>
              </a:lnSpc>
              <a:spcBef>
                <a:spcPts val="0"/>
              </a:spcBef>
              <a:spcAft>
                <a:spcPts val="0"/>
              </a:spcAft>
              <a:buSzPct val="132132"/>
              <a:buFont typeface="Calibri"/>
              <a:buChar char="-"/>
            </a:pPr>
            <a:r>
              <a:rPr lang="it-IT" sz="1800"/>
              <a:t>exams passed during the ERASMUS program*.</a:t>
            </a:r>
            <a:endParaRPr sz="1800"/>
          </a:p>
          <a:p>
            <a:pPr indent="0" lvl="0" marL="0" rtl="0" algn="just">
              <a:lnSpc>
                <a:spcPct val="100000"/>
              </a:lnSpc>
              <a:spcBef>
                <a:spcPts val="0"/>
              </a:spcBef>
              <a:spcAft>
                <a:spcPts val="0"/>
              </a:spcAft>
              <a:buSzPct val="132132"/>
              <a:buNone/>
            </a:pPr>
            <a:r>
              <a:t/>
            </a:r>
            <a:endParaRPr sz="1800"/>
          </a:p>
          <a:p>
            <a:pPr indent="0" lvl="0" marL="0" rtl="0" algn="just">
              <a:lnSpc>
                <a:spcPct val="90000"/>
              </a:lnSpc>
              <a:spcBef>
                <a:spcPts val="1000"/>
              </a:spcBef>
              <a:spcAft>
                <a:spcPts val="0"/>
              </a:spcAft>
              <a:buClr>
                <a:schemeClr val="dk1"/>
              </a:buClr>
              <a:buSzPct val="132132"/>
              <a:buNone/>
            </a:pPr>
            <a:r>
              <a:t/>
            </a:r>
            <a:endParaRPr sz="1800"/>
          </a:p>
          <a:p>
            <a:pPr indent="0" lvl="0" marL="0" rtl="0" algn="just">
              <a:lnSpc>
                <a:spcPct val="90000"/>
              </a:lnSpc>
              <a:spcBef>
                <a:spcPts val="1000"/>
              </a:spcBef>
              <a:spcAft>
                <a:spcPts val="0"/>
              </a:spcAft>
              <a:buClr>
                <a:schemeClr val="dk1"/>
              </a:buClr>
              <a:buSzPct val="132132"/>
              <a:buNone/>
            </a:pPr>
            <a:r>
              <a:rPr b="1" lang="it-IT" sz="1800">
                <a:latin typeface="Calibri"/>
                <a:ea typeface="Calibri"/>
                <a:cs typeface="Calibri"/>
                <a:sym typeface="Calibri"/>
              </a:rPr>
              <a:t>PLEASE NOTE</a:t>
            </a:r>
            <a:r>
              <a:rPr lang="it-IT" sz="1800">
                <a:latin typeface="Calibri"/>
                <a:ea typeface="Calibri"/>
                <a:cs typeface="Calibri"/>
                <a:sym typeface="Calibri"/>
              </a:rPr>
              <a:t>: if you select free-choice courses with a sum of 18 credits, you cannot gain further credits. However, if you select exams with credits exceeding 18, for instance two 6-credit exams and an 8-credit one, you may "exceed" the 18-credit limit, up to a maximum of 22 credits.</a:t>
            </a:r>
            <a:endParaRPr sz="1800"/>
          </a:p>
          <a:p>
            <a:pPr indent="0" lvl="0" marL="0" rtl="0" algn="just">
              <a:lnSpc>
                <a:spcPct val="90000"/>
              </a:lnSpc>
              <a:spcBef>
                <a:spcPts val="1000"/>
              </a:spcBef>
              <a:spcAft>
                <a:spcPts val="0"/>
              </a:spcAft>
              <a:buClr>
                <a:schemeClr val="dk1"/>
              </a:buClr>
              <a:buSzPct val="108107"/>
              <a:buNone/>
            </a:pPr>
            <a:r>
              <a:rPr lang="it-IT" sz="2600">
                <a:latin typeface="Calibri"/>
                <a:ea typeface="Calibri"/>
                <a:cs typeface="Calibri"/>
                <a:sym typeface="Calibri"/>
              </a:rPr>
              <a:t> </a:t>
            </a:r>
            <a:endParaRPr/>
          </a:p>
          <a:p>
            <a:pPr indent="0" lvl="0" marL="0" rtl="0" algn="l">
              <a:lnSpc>
                <a:spcPct val="90000"/>
              </a:lnSpc>
              <a:spcBef>
                <a:spcPts val="1000"/>
              </a:spcBef>
              <a:spcAft>
                <a:spcPts val="0"/>
              </a:spcAft>
              <a:buSzPct val="178060"/>
              <a:buNone/>
            </a:pPr>
            <a:r>
              <a:rPr lang="it-IT" sz="1700">
                <a:latin typeface="Calibri"/>
                <a:ea typeface="Calibri"/>
                <a:cs typeface="Calibri"/>
                <a:sym typeface="Calibri"/>
              </a:rPr>
              <a:t>*</a:t>
            </a:r>
            <a:r>
              <a:rPr lang="it-IT" sz="1700"/>
              <a:t> For detailed information on the ERASMUS program, participation conditions and deadlines, please visit the following UNIMIB page: </a:t>
            </a:r>
            <a:r>
              <a:rPr lang="it-IT" sz="1700" u="sng">
                <a:solidFill>
                  <a:schemeClr val="hlink"/>
                </a:solidFill>
                <a:hlinkClick r:id="rId3"/>
              </a:rPr>
              <a:t>https://www.unimib.it/internazionalizzazione/erasmus-studio</a:t>
            </a:r>
            <a:endParaRPr sz="1700"/>
          </a:p>
          <a:p>
            <a:pPr indent="0" lvl="0" marL="0" rtl="0" algn="l">
              <a:lnSpc>
                <a:spcPct val="90000"/>
              </a:lnSpc>
              <a:spcBef>
                <a:spcPts val="1000"/>
              </a:spcBef>
              <a:spcAft>
                <a:spcPts val="0"/>
              </a:spcAft>
              <a:buSzPct val="178060"/>
              <a:buNone/>
            </a:pPr>
            <a:r>
              <a:t/>
            </a:r>
            <a:endParaRPr sz="1700">
              <a:latin typeface="Calibri"/>
              <a:ea typeface="Calibri"/>
              <a:cs typeface="Calibri"/>
              <a:sym typeface="Calibri"/>
            </a:endParaRPr>
          </a:p>
        </p:txBody>
      </p:sp>
      <p:sp>
        <p:nvSpPr>
          <p:cNvPr id="458" name="Google Shape;45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5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pic>
        <p:nvPicPr>
          <p:cNvPr id="465" name="Google Shape;465;p56"/>
          <p:cNvPicPr preferRelativeResize="0"/>
          <p:nvPr/>
        </p:nvPicPr>
        <p:blipFill rotWithShape="1">
          <a:blip r:embed="rId3">
            <a:alphaModFix/>
          </a:blip>
          <a:srcRect b="0" l="0" r="0" t="0"/>
          <a:stretch/>
        </p:blipFill>
        <p:spPr>
          <a:xfrm>
            <a:off x="590900" y="556725"/>
            <a:ext cx="4449450" cy="2456700"/>
          </a:xfrm>
          <a:prstGeom prst="rect">
            <a:avLst/>
          </a:prstGeom>
          <a:noFill/>
          <a:ln cap="flat" cmpd="sng" w="12700">
            <a:solidFill>
              <a:schemeClr val="dk1"/>
            </a:solidFill>
            <a:prstDash val="solid"/>
            <a:round/>
            <a:headEnd len="sm" w="sm" type="none"/>
            <a:tailEnd len="sm" w="sm" type="none"/>
          </a:ln>
        </p:spPr>
      </p:pic>
      <p:sp>
        <p:nvSpPr>
          <p:cNvPr id="466" name="Google Shape;466;p56"/>
          <p:cNvSpPr txBox="1"/>
          <p:nvPr/>
        </p:nvSpPr>
        <p:spPr>
          <a:xfrm>
            <a:off x="734150" y="267650"/>
            <a:ext cx="9783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467" name="Google Shape;467;p56"/>
          <p:cNvPicPr preferRelativeResize="0"/>
          <p:nvPr/>
        </p:nvPicPr>
        <p:blipFill rotWithShape="1">
          <a:blip r:embed="rId4">
            <a:alphaModFix/>
          </a:blip>
          <a:srcRect b="0" l="0" r="0" t="0"/>
          <a:stretch/>
        </p:blipFill>
        <p:spPr>
          <a:xfrm>
            <a:off x="5999875" y="2853025"/>
            <a:ext cx="5210624" cy="1651325"/>
          </a:xfrm>
          <a:prstGeom prst="rect">
            <a:avLst/>
          </a:prstGeom>
          <a:noFill/>
          <a:ln cap="flat" cmpd="sng" w="19050">
            <a:solidFill>
              <a:schemeClr val="dk1"/>
            </a:solidFill>
            <a:prstDash val="solid"/>
            <a:round/>
            <a:headEnd len="sm" w="sm" type="none"/>
            <a:tailEnd len="sm" w="sm" type="none"/>
          </a:ln>
        </p:spPr>
      </p:pic>
      <p:pic>
        <p:nvPicPr>
          <p:cNvPr id="468" name="Google Shape;468;p56"/>
          <p:cNvPicPr preferRelativeResize="0"/>
          <p:nvPr/>
        </p:nvPicPr>
        <p:blipFill rotWithShape="1">
          <a:blip r:embed="rId5">
            <a:alphaModFix/>
          </a:blip>
          <a:srcRect b="0" l="0" r="0" t="0"/>
          <a:stretch/>
        </p:blipFill>
        <p:spPr>
          <a:xfrm>
            <a:off x="5999875" y="1185189"/>
            <a:ext cx="4922700" cy="1150497"/>
          </a:xfrm>
          <a:prstGeom prst="rect">
            <a:avLst/>
          </a:prstGeom>
          <a:noFill/>
          <a:ln cap="flat" cmpd="sng" w="19050">
            <a:solidFill>
              <a:schemeClr val="dk1"/>
            </a:solidFill>
            <a:prstDash val="solid"/>
            <a:round/>
            <a:headEnd len="sm" w="sm" type="none"/>
            <a:tailEnd len="sm" w="sm" type="none"/>
          </a:ln>
          <a:effectLst>
            <a:outerShdw blurRad="57150" rotWithShape="0" algn="bl" dir="6420000" dist="19050">
              <a:srgbClr val="000000">
                <a:alpha val="47843"/>
              </a:srgbClr>
            </a:outerShdw>
          </a:effectLst>
        </p:spPr>
      </p:pic>
      <p:pic>
        <p:nvPicPr>
          <p:cNvPr id="469" name="Google Shape;469;p56"/>
          <p:cNvPicPr preferRelativeResize="0"/>
          <p:nvPr/>
        </p:nvPicPr>
        <p:blipFill rotWithShape="1">
          <a:blip r:embed="rId6">
            <a:alphaModFix/>
          </a:blip>
          <a:srcRect b="0" l="0" r="0" t="0"/>
          <a:stretch/>
        </p:blipFill>
        <p:spPr>
          <a:xfrm>
            <a:off x="6088411" y="5021700"/>
            <a:ext cx="5033549" cy="1357750"/>
          </a:xfrm>
          <a:prstGeom prst="rect">
            <a:avLst/>
          </a:prstGeom>
          <a:noFill/>
          <a:ln cap="flat" cmpd="sng" w="19050">
            <a:solidFill>
              <a:srgbClr val="000000"/>
            </a:solidFill>
            <a:prstDash val="solid"/>
            <a:round/>
            <a:headEnd len="sm" w="sm" type="none"/>
            <a:tailEnd len="sm" w="sm" type="none"/>
          </a:ln>
        </p:spPr>
      </p:pic>
      <p:sp>
        <p:nvSpPr>
          <p:cNvPr id="470" name="Google Shape;470;p56"/>
          <p:cNvSpPr/>
          <p:nvPr/>
        </p:nvSpPr>
        <p:spPr>
          <a:xfrm>
            <a:off x="5141198" y="1430675"/>
            <a:ext cx="660300" cy="489000"/>
          </a:xfrm>
          <a:prstGeom prst="rightArrow">
            <a:avLst>
              <a:gd fmla="val 50000" name="adj1"/>
              <a:gd fmla="val 50000" name="adj2"/>
            </a:avLst>
          </a:prstGeom>
          <a:solidFill>
            <a:srgbClr val="C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1" name="Google Shape;471;p56"/>
          <p:cNvPicPr preferRelativeResize="0"/>
          <p:nvPr/>
        </p:nvPicPr>
        <p:blipFill rotWithShape="1">
          <a:blip r:embed="rId7">
            <a:alphaModFix/>
          </a:blip>
          <a:srcRect b="0" l="0" r="0" t="0"/>
          <a:stretch/>
        </p:blipFill>
        <p:spPr>
          <a:xfrm flipH="1">
            <a:off x="5872187" y="4029475"/>
            <a:ext cx="447625" cy="365100"/>
          </a:xfrm>
          <a:prstGeom prst="rect">
            <a:avLst/>
          </a:prstGeom>
          <a:noFill/>
          <a:ln>
            <a:noFill/>
          </a:ln>
        </p:spPr>
      </p:pic>
      <p:pic>
        <p:nvPicPr>
          <p:cNvPr id="472" name="Google Shape;472;p56"/>
          <p:cNvPicPr preferRelativeResize="0"/>
          <p:nvPr/>
        </p:nvPicPr>
        <p:blipFill rotWithShape="1">
          <a:blip r:embed="rId7">
            <a:alphaModFix/>
          </a:blip>
          <a:srcRect b="0" l="0" r="0" t="0"/>
          <a:stretch/>
        </p:blipFill>
        <p:spPr>
          <a:xfrm flipH="1">
            <a:off x="6088400" y="5832250"/>
            <a:ext cx="447625" cy="378000"/>
          </a:xfrm>
          <a:prstGeom prst="rect">
            <a:avLst/>
          </a:prstGeom>
          <a:noFill/>
          <a:ln>
            <a:noFill/>
          </a:ln>
        </p:spPr>
      </p:pic>
      <p:sp>
        <p:nvSpPr>
          <p:cNvPr id="473" name="Google Shape;473;p56"/>
          <p:cNvSpPr/>
          <p:nvPr/>
        </p:nvSpPr>
        <p:spPr>
          <a:xfrm>
            <a:off x="8237425" y="2320575"/>
            <a:ext cx="447600" cy="489000"/>
          </a:xfrm>
          <a:prstGeom prst="downArrow">
            <a:avLst>
              <a:gd fmla="val 50000" name="adj1"/>
              <a:gd fmla="val 38100" name="adj2"/>
            </a:avLst>
          </a:prstGeom>
          <a:solidFill>
            <a:srgbClr val="C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56"/>
          <p:cNvSpPr/>
          <p:nvPr/>
        </p:nvSpPr>
        <p:spPr>
          <a:xfrm>
            <a:off x="8237425" y="4462300"/>
            <a:ext cx="447600" cy="489000"/>
          </a:xfrm>
          <a:prstGeom prst="downArrow">
            <a:avLst>
              <a:gd fmla="val 50000" name="adj1"/>
              <a:gd fmla="val 38100" name="adj2"/>
            </a:avLst>
          </a:prstGeom>
          <a:solidFill>
            <a:srgbClr val="C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75" name="Google Shape;475;p56"/>
          <p:cNvPicPr preferRelativeResize="0"/>
          <p:nvPr/>
        </p:nvPicPr>
        <p:blipFill rotWithShape="1">
          <a:blip r:embed="rId7">
            <a:alphaModFix/>
          </a:blip>
          <a:srcRect b="0" l="0" r="0" t="0"/>
          <a:stretch/>
        </p:blipFill>
        <p:spPr>
          <a:xfrm>
            <a:off x="4032487" y="2376075"/>
            <a:ext cx="823675" cy="378000"/>
          </a:xfrm>
          <a:prstGeom prst="rect">
            <a:avLst/>
          </a:prstGeom>
          <a:noFill/>
          <a:ln>
            <a:noFill/>
          </a:ln>
        </p:spPr>
      </p:pic>
      <p:pic>
        <p:nvPicPr>
          <p:cNvPr id="476" name="Google Shape;476;p56"/>
          <p:cNvPicPr preferRelativeResize="0"/>
          <p:nvPr/>
        </p:nvPicPr>
        <p:blipFill rotWithShape="1">
          <a:blip r:embed="rId7">
            <a:alphaModFix/>
          </a:blip>
          <a:srcRect b="0" l="0" r="0" t="0"/>
          <a:stretch/>
        </p:blipFill>
        <p:spPr>
          <a:xfrm>
            <a:off x="9395537" y="1919675"/>
            <a:ext cx="823675" cy="378000"/>
          </a:xfrm>
          <a:prstGeom prst="rect">
            <a:avLst/>
          </a:prstGeom>
          <a:noFill/>
          <a:ln>
            <a:noFill/>
          </a:ln>
        </p:spPr>
      </p:pic>
      <p:sp>
        <p:nvSpPr>
          <p:cNvPr id="477" name="Google Shape;477;p56"/>
          <p:cNvSpPr txBox="1"/>
          <p:nvPr/>
        </p:nvSpPr>
        <p:spPr>
          <a:xfrm>
            <a:off x="572390" y="3351846"/>
            <a:ext cx="4729200" cy="255451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rgbClr val="000000"/>
                </a:solidFill>
                <a:latin typeface="Calibri"/>
                <a:ea typeface="Calibri"/>
                <a:cs typeface="Calibri"/>
                <a:sym typeface="Calibri"/>
              </a:rPr>
              <a:t>These images illustrate the procedure for booking exams for free-choice activities to be held in advance, regardless of the number of credits acquired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rgbClr val="000000"/>
                </a:solidFill>
                <a:latin typeface="Calibri"/>
                <a:ea typeface="Calibri"/>
                <a:cs typeface="Calibri"/>
                <a:sym typeface="Calibri"/>
              </a:rPr>
              <a:t>To begin registering for the exam:</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it-IT" sz="1400" u="none" cap="none" strike="noStrike">
                <a:solidFill>
                  <a:srgbClr val="000000"/>
                </a:solidFill>
                <a:latin typeface="Calibri"/>
                <a:ea typeface="Calibri"/>
                <a:cs typeface="Calibri"/>
                <a:sym typeface="Calibri"/>
              </a:rPr>
              <a:t>Click on the </a:t>
            </a:r>
            <a:r>
              <a:rPr b="1" i="0" lang="it-IT" sz="1400" u="none" cap="none" strike="noStrike">
                <a:solidFill>
                  <a:srgbClr val="000000"/>
                </a:solidFill>
                <a:latin typeface="Calibri"/>
                <a:ea typeface="Calibri"/>
                <a:cs typeface="Calibri"/>
                <a:sym typeface="Calibri"/>
              </a:rPr>
              <a:t>Prenota</a:t>
            </a:r>
            <a:r>
              <a:rPr b="0" i="0" lang="it-IT" sz="1400" u="none" cap="none" strike="noStrike">
                <a:solidFill>
                  <a:srgbClr val="000000"/>
                </a:solidFill>
                <a:latin typeface="Calibri"/>
                <a:ea typeface="Calibri"/>
                <a:cs typeface="Calibri"/>
                <a:sym typeface="Calibri"/>
              </a:rPr>
              <a:t> (Book) option in the Appelli Disponibili (Exams Available) section shown on your Online Student Registry homepage.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it-IT" sz="1400" u="none" cap="none" strike="noStrike">
                <a:solidFill>
                  <a:srgbClr val="000000"/>
                </a:solidFill>
                <a:latin typeface="Calibri"/>
                <a:ea typeface="Calibri"/>
                <a:cs typeface="Calibri"/>
                <a:sym typeface="Calibri"/>
              </a:rPr>
              <a:t>On the next screen listing available exams, select </a:t>
            </a:r>
            <a:r>
              <a:rPr b="1" i="0" lang="it-IT" sz="1400" u="none" cap="none" strike="noStrike">
                <a:solidFill>
                  <a:srgbClr val="000000"/>
                </a:solidFill>
                <a:latin typeface="Calibri"/>
                <a:ea typeface="Calibri"/>
                <a:cs typeface="Calibri"/>
                <a:sym typeface="Calibri"/>
              </a:rPr>
              <a:t>ricerca appelli</a:t>
            </a:r>
            <a:r>
              <a:rPr b="0" i="0" lang="it-IT" sz="1400" u="none" cap="none" strike="noStrike">
                <a:solidFill>
                  <a:srgbClr val="000000"/>
                </a:solidFill>
                <a:latin typeface="Calibri"/>
                <a:ea typeface="Calibri"/>
                <a:cs typeface="Calibri"/>
                <a:sym typeface="Calibri"/>
              </a:rPr>
              <a:t> (search for exams)</a:t>
            </a:r>
            <a:r>
              <a:rPr b="1" i="0" lang="it-IT" sz="14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it-IT" sz="1400" u="none" cap="none" strike="noStrike">
                <a:solidFill>
                  <a:srgbClr val="000000"/>
                </a:solidFill>
                <a:latin typeface="Calibri"/>
                <a:ea typeface="Calibri"/>
                <a:cs typeface="Calibri"/>
                <a:sym typeface="Calibri"/>
              </a:rPr>
              <a:t>Select a free-choice activity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1400"/>
              <a:buFont typeface="Arial"/>
              <a:buAutoNum type="arabicPeriod"/>
            </a:pPr>
            <a:r>
              <a:rPr b="0" i="0" lang="it-IT" sz="1400" u="none" cap="none" strike="noStrike">
                <a:solidFill>
                  <a:srgbClr val="000000"/>
                </a:solidFill>
                <a:latin typeface="Calibri"/>
                <a:ea typeface="Calibri"/>
                <a:cs typeface="Calibri"/>
                <a:sym typeface="Calibri"/>
              </a:rPr>
              <a:t>Proceed to registering for the exam.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45"/>
          <p:cNvSpPr txBox="1"/>
          <p:nvPr>
            <p:ph type="title"/>
          </p:nvPr>
        </p:nvSpPr>
        <p:spPr>
          <a:xfrm>
            <a:off x="1008412" y="277091"/>
            <a:ext cx="10386717" cy="118856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61108"/>
              <a:buNone/>
            </a:pPr>
            <a:br>
              <a:rPr lang="it-IT" sz="1800"/>
            </a:br>
            <a:br>
              <a:rPr lang="it-IT" sz="1800"/>
            </a:br>
            <a:br>
              <a:rPr lang="it-IT" sz="1800"/>
            </a:br>
            <a:r>
              <a:rPr lang="it-IT" sz="1600"/>
              <a:t>In this section (fig. 12), the optional classes offered by your Course Regulations in the </a:t>
            </a:r>
            <a:r>
              <a:rPr b="1" lang="it-IT" sz="1600"/>
              <a:t>first year</a:t>
            </a:r>
            <a:r>
              <a:rPr lang="it-IT" sz="1600"/>
              <a:t> which were not previously selected are listed and offered again as free-choice credits. You can find here courses of your trakc and other trakcs.</a:t>
            </a:r>
            <a:br>
              <a:rPr lang="it-IT" sz="1600"/>
            </a:br>
            <a:r>
              <a:rPr i="1" lang="it-IT" sz="1600">
                <a:solidFill>
                  <a:srgbClr val="000000"/>
                </a:solidFill>
              </a:rPr>
              <a:t>If you are using this section, click «</a:t>
            </a:r>
            <a:r>
              <a:rPr b="1" i="1" lang="it-IT" sz="1600">
                <a:solidFill>
                  <a:srgbClr val="000000"/>
                </a:solidFill>
              </a:rPr>
              <a:t>Next rule</a:t>
            </a:r>
            <a:r>
              <a:rPr i="1" lang="it-IT" sz="1600">
                <a:solidFill>
                  <a:srgbClr val="000000"/>
                </a:solidFill>
              </a:rPr>
              <a:t>»  to continue. </a:t>
            </a:r>
            <a:br>
              <a:rPr i="1" lang="it-IT" sz="1600">
                <a:solidFill>
                  <a:srgbClr val="000000"/>
                </a:solidFill>
              </a:rPr>
            </a:br>
            <a:r>
              <a:rPr i="1" lang="it-IT" sz="1600">
                <a:solidFill>
                  <a:srgbClr val="000000"/>
                </a:solidFill>
              </a:rPr>
              <a:t>If you do not wish to select any activities, click «</a:t>
            </a:r>
            <a:r>
              <a:rPr b="1" i="1" lang="it-IT" sz="1600">
                <a:solidFill>
                  <a:srgbClr val="000000"/>
                </a:solidFill>
              </a:rPr>
              <a:t>Skip rule</a:t>
            </a:r>
            <a:r>
              <a:rPr i="1" lang="it-IT" sz="1600">
                <a:solidFill>
                  <a:srgbClr val="000000"/>
                </a:solidFill>
              </a:rPr>
              <a:t>» to continue.</a:t>
            </a:r>
            <a:br>
              <a:rPr lang="it-IT" sz="1600"/>
            </a:br>
            <a:endParaRPr sz="1600"/>
          </a:p>
          <a:p>
            <a:pPr indent="0" lvl="0" marL="0" rtl="0" algn="l">
              <a:lnSpc>
                <a:spcPct val="90000"/>
              </a:lnSpc>
              <a:spcBef>
                <a:spcPts val="0"/>
              </a:spcBef>
              <a:spcAft>
                <a:spcPts val="0"/>
              </a:spcAft>
              <a:buSzPct val="61109"/>
              <a:buNone/>
            </a:pPr>
            <a:r>
              <a:t/>
            </a:r>
            <a:endParaRPr sz="1800"/>
          </a:p>
          <a:p>
            <a:pPr indent="0" lvl="0" marL="0" rtl="0" algn="l">
              <a:lnSpc>
                <a:spcPct val="90000"/>
              </a:lnSpc>
              <a:spcBef>
                <a:spcPts val="0"/>
              </a:spcBef>
              <a:spcAft>
                <a:spcPts val="0"/>
              </a:spcAft>
              <a:buClr>
                <a:schemeClr val="dk1"/>
              </a:buClr>
              <a:buSzPct val="133333"/>
              <a:buFont typeface="Calibri"/>
              <a:buNone/>
            </a:pPr>
            <a:r>
              <a:t/>
            </a:r>
            <a:endParaRPr sz="1800"/>
          </a:p>
        </p:txBody>
      </p:sp>
      <p:sp>
        <p:nvSpPr>
          <p:cNvPr id="484" name="Google Shape;484;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485" name="Google Shape;485;p45"/>
          <p:cNvSpPr/>
          <p:nvPr/>
        </p:nvSpPr>
        <p:spPr>
          <a:xfrm>
            <a:off x="2198543" y="2566941"/>
            <a:ext cx="1018482" cy="29925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86" name="Google Shape;486;p45"/>
          <p:cNvPicPr preferRelativeResize="0"/>
          <p:nvPr/>
        </p:nvPicPr>
        <p:blipFill rotWithShape="1">
          <a:blip r:embed="rId3">
            <a:alphaModFix/>
          </a:blip>
          <a:srcRect b="0" l="0" r="0" t="0"/>
          <a:stretch/>
        </p:blipFill>
        <p:spPr>
          <a:xfrm>
            <a:off x="5491812" y="1440634"/>
            <a:ext cx="1208375" cy="329449"/>
          </a:xfrm>
          <a:prstGeom prst="rect">
            <a:avLst/>
          </a:prstGeom>
          <a:noFill/>
          <a:ln>
            <a:noFill/>
          </a:ln>
        </p:spPr>
      </p:pic>
      <p:pic>
        <p:nvPicPr>
          <p:cNvPr id="487" name="Google Shape;487;p45"/>
          <p:cNvPicPr preferRelativeResize="0"/>
          <p:nvPr/>
        </p:nvPicPr>
        <p:blipFill rotWithShape="1">
          <a:blip r:embed="rId4">
            <a:alphaModFix/>
          </a:blip>
          <a:srcRect b="0" l="0" r="0" t="0"/>
          <a:stretch/>
        </p:blipFill>
        <p:spPr>
          <a:xfrm>
            <a:off x="2592127" y="2551879"/>
            <a:ext cx="938865" cy="256054"/>
          </a:xfrm>
          <a:prstGeom prst="rect">
            <a:avLst/>
          </a:prstGeom>
          <a:noFill/>
          <a:ln>
            <a:noFill/>
          </a:ln>
        </p:spPr>
      </p:pic>
      <p:sp>
        <p:nvSpPr>
          <p:cNvPr id="488" name="Google Shape;488;p45"/>
          <p:cNvSpPr/>
          <p:nvPr/>
        </p:nvSpPr>
        <p:spPr>
          <a:xfrm>
            <a:off x="1078729" y="1433492"/>
            <a:ext cx="10316400" cy="4646400"/>
          </a:xfrm>
          <a:prstGeom prst="rect">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89" name="Google Shape;489;p45"/>
          <p:cNvSpPr txBox="1"/>
          <p:nvPr/>
        </p:nvSpPr>
        <p:spPr>
          <a:xfrm>
            <a:off x="5761718" y="6181554"/>
            <a:ext cx="711154" cy="40007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rgbClr val="000000"/>
                </a:solidFill>
                <a:latin typeface="Calibri"/>
                <a:ea typeface="Calibri"/>
                <a:cs typeface="Calibri"/>
                <a:sym typeface="Calibri"/>
              </a:rPr>
              <a:t>Fig.12</a:t>
            </a:r>
            <a:endParaRPr b="0" i="0" sz="1400" u="none" cap="none" strike="noStrike">
              <a:solidFill>
                <a:srgbClr val="000000"/>
              </a:solidFill>
              <a:latin typeface="Calibri"/>
              <a:ea typeface="Calibri"/>
              <a:cs typeface="Calibri"/>
              <a:sym typeface="Calibri"/>
            </a:endParaRPr>
          </a:p>
        </p:txBody>
      </p:sp>
      <p:pic>
        <p:nvPicPr>
          <p:cNvPr descr="Ritaglio schermata" id="490" name="Google Shape;490;p45"/>
          <p:cNvPicPr preferRelativeResize="0"/>
          <p:nvPr/>
        </p:nvPicPr>
        <p:blipFill rotWithShape="1">
          <a:blip r:embed="rId5">
            <a:alphaModFix/>
          </a:blip>
          <a:srcRect b="0" l="0" r="0" t="0"/>
          <a:stretch/>
        </p:blipFill>
        <p:spPr>
          <a:xfrm>
            <a:off x="1078728" y="1453225"/>
            <a:ext cx="10275071" cy="498943"/>
          </a:xfrm>
          <a:prstGeom prst="rect">
            <a:avLst/>
          </a:prstGeom>
          <a:noFill/>
          <a:ln>
            <a:noFill/>
          </a:ln>
        </p:spPr>
      </p:pic>
      <p:pic>
        <p:nvPicPr>
          <p:cNvPr id="491" name="Google Shape;491;p45"/>
          <p:cNvPicPr preferRelativeResize="0"/>
          <p:nvPr/>
        </p:nvPicPr>
        <p:blipFill rotWithShape="1">
          <a:blip r:embed="rId6">
            <a:alphaModFix/>
          </a:blip>
          <a:srcRect b="0" l="0" r="0" t="0"/>
          <a:stretch/>
        </p:blipFill>
        <p:spPr>
          <a:xfrm>
            <a:off x="5513739" y="1465657"/>
            <a:ext cx="1207113" cy="329213"/>
          </a:xfrm>
          <a:prstGeom prst="rect">
            <a:avLst/>
          </a:prstGeom>
          <a:noFill/>
          <a:ln>
            <a:noFill/>
          </a:ln>
        </p:spPr>
      </p:pic>
      <p:pic>
        <p:nvPicPr>
          <p:cNvPr descr="Ritaglio schermata" id="492" name="Google Shape;492;p45"/>
          <p:cNvPicPr preferRelativeResize="0"/>
          <p:nvPr/>
        </p:nvPicPr>
        <p:blipFill rotWithShape="1">
          <a:blip r:embed="rId7">
            <a:alphaModFix/>
          </a:blip>
          <a:srcRect b="0" l="0" r="0" t="0"/>
          <a:stretch/>
        </p:blipFill>
        <p:spPr>
          <a:xfrm>
            <a:off x="1522061" y="2002999"/>
            <a:ext cx="6417394" cy="4010116"/>
          </a:xfrm>
          <a:prstGeom prst="rect">
            <a:avLst/>
          </a:prstGeom>
          <a:noFill/>
          <a:ln>
            <a:noFill/>
          </a:ln>
        </p:spPr>
      </p:pic>
      <p:pic>
        <p:nvPicPr>
          <p:cNvPr id="493" name="Google Shape;493;p45"/>
          <p:cNvPicPr preferRelativeResize="0"/>
          <p:nvPr/>
        </p:nvPicPr>
        <p:blipFill rotWithShape="1">
          <a:blip r:embed="rId8">
            <a:alphaModFix/>
          </a:blip>
          <a:srcRect b="0" l="0" r="0" t="0"/>
          <a:stretch/>
        </p:blipFill>
        <p:spPr>
          <a:xfrm>
            <a:off x="4554414" y="5618284"/>
            <a:ext cx="937397" cy="44566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57"/>
          <p:cNvSpPr txBox="1"/>
          <p:nvPr>
            <p:ph type="title"/>
          </p:nvPr>
        </p:nvSpPr>
        <p:spPr>
          <a:xfrm>
            <a:off x="1008412" y="277091"/>
            <a:ext cx="10386717" cy="118856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61108"/>
              <a:buNone/>
            </a:pPr>
            <a:br>
              <a:rPr lang="it-IT" sz="1800"/>
            </a:br>
            <a:br>
              <a:rPr lang="it-IT" sz="1800"/>
            </a:br>
            <a:br>
              <a:rPr lang="it-IT" sz="1800"/>
            </a:br>
            <a:r>
              <a:rPr lang="it-IT" sz="1600"/>
              <a:t>In following rule (fig. 13),  the optional courses offered in the </a:t>
            </a:r>
            <a:r>
              <a:rPr b="1" lang="it-IT" sz="1600"/>
              <a:t>second year </a:t>
            </a:r>
            <a:r>
              <a:rPr lang="it-IT" sz="1600"/>
              <a:t>which were not previously selected are listed and offered again as free-choice credits. You can find here courses of your trakc and other trakcs.</a:t>
            </a:r>
            <a:br>
              <a:rPr lang="it-IT" sz="1600"/>
            </a:br>
            <a:r>
              <a:rPr i="1" lang="it-IT" sz="1600">
                <a:solidFill>
                  <a:srgbClr val="000000"/>
                </a:solidFill>
              </a:rPr>
              <a:t>If you are using this section, click «</a:t>
            </a:r>
            <a:r>
              <a:rPr b="1" i="1" lang="it-IT" sz="1600">
                <a:solidFill>
                  <a:srgbClr val="000000"/>
                </a:solidFill>
              </a:rPr>
              <a:t>Next rule</a:t>
            </a:r>
            <a:r>
              <a:rPr i="1" lang="it-IT" sz="1600">
                <a:solidFill>
                  <a:srgbClr val="000000"/>
                </a:solidFill>
              </a:rPr>
              <a:t>»  to continue. </a:t>
            </a:r>
            <a:br>
              <a:rPr i="1" lang="it-IT" sz="1600">
                <a:solidFill>
                  <a:srgbClr val="000000"/>
                </a:solidFill>
              </a:rPr>
            </a:br>
            <a:r>
              <a:rPr i="1" lang="it-IT" sz="1600">
                <a:solidFill>
                  <a:srgbClr val="000000"/>
                </a:solidFill>
              </a:rPr>
              <a:t>If you do not wish to select any activities, click «</a:t>
            </a:r>
            <a:r>
              <a:rPr b="1" i="1" lang="it-IT" sz="1600">
                <a:solidFill>
                  <a:srgbClr val="000000"/>
                </a:solidFill>
              </a:rPr>
              <a:t>Skip rule</a:t>
            </a:r>
            <a:r>
              <a:rPr i="1" lang="it-IT" sz="1600">
                <a:solidFill>
                  <a:srgbClr val="000000"/>
                </a:solidFill>
              </a:rPr>
              <a:t>» to continue.</a:t>
            </a:r>
            <a:br>
              <a:rPr lang="it-IT" sz="1600"/>
            </a:br>
            <a:endParaRPr sz="1600"/>
          </a:p>
          <a:p>
            <a:pPr indent="0" lvl="0" marL="0" rtl="0" algn="l">
              <a:lnSpc>
                <a:spcPct val="90000"/>
              </a:lnSpc>
              <a:spcBef>
                <a:spcPts val="0"/>
              </a:spcBef>
              <a:spcAft>
                <a:spcPts val="0"/>
              </a:spcAft>
              <a:buSzPct val="61109"/>
              <a:buNone/>
            </a:pPr>
            <a:r>
              <a:t/>
            </a:r>
            <a:endParaRPr sz="1800"/>
          </a:p>
          <a:p>
            <a:pPr indent="0" lvl="0" marL="0" rtl="0" algn="l">
              <a:lnSpc>
                <a:spcPct val="90000"/>
              </a:lnSpc>
              <a:spcBef>
                <a:spcPts val="0"/>
              </a:spcBef>
              <a:spcAft>
                <a:spcPts val="0"/>
              </a:spcAft>
              <a:buClr>
                <a:schemeClr val="dk1"/>
              </a:buClr>
              <a:buSzPct val="133333"/>
              <a:buFont typeface="Calibri"/>
              <a:buNone/>
            </a:pPr>
            <a:r>
              <a:t/>
            </a:r>
            <a:endParaRPr sz="1800"/>
          </a:p>
        </p:txBody>
      </p:sp>
      <p:sp>
        <p:nvSpPr>
          <p:cNvPr id="500" name="Google Shape;500;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501" name="Google Shape;501;p57"/>
          <p:cNvSpPr/>
          <p:nvPr/>
        </p:nvSpPr>
        <p:spPr>
          <a:xfrm>
            <a:off x="2198543" y="2566941"/>
            <a:ext cx="1018482" cy="29925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02" name="Google Shape;502;p57"/>
          <p:cNvPicPr preferRelativeResize="0"/>
          <p:nvPr/>
        </p:nvPicPr>
        <p:blipFill rotWithShape="1">
          <a:blip r:embed="rId3">
            <a:alphaModFix/>
          </a:blip>
          <a:srcRect b="0" l="0" r="0" t="0"/>
          <a:stretch/>
        </p:blipFill>
        <p:spPr>
          <a:xfrm>
            <a:off x="5491812" y="1440634"/>
            <a:ext cx="1208375" cy="329449"/>
          </a:xfrm>
          <a:prstGeom prst="rect">
            <a:avLst/>
          </a:prstGeom>
          <a:noFill/>
          <a:ln>
            <a:noFill/>
          </a:ln>
        </p:spPr>
      </p:pic>
      <p:pic>
        <p:nvPicPr>
          <p:cNvPr id="503" name="Google Shape;503;p57"/>
          <p:cNvPicPr preferRelativeResize="0"/>
          <p:nvPr/>
        </p:nvPicPr>
        <p:blipFill rotWithShape="1">
          <a:blip r:embed="rId4">
            <a:alphaModFix/>
          </a:blip>
          <a:srcRect b="0" l="0" r="0" t="0"/>
          <a:stretch/>
        </p:blipFill>
        <p:spPr>
          <a:xfrm>
            <a:off x="2592127" y="2551879"/>
            <a:ext cx="938865" cy="256054"/>
          </a:xfrm>
          <a:prstGeom prst="rect">
            <a:avLst/>
          </a:prstGeom>
          <a:noFill/>
          <a:ln>
            <a:noFill/>
          </a:ln>
        </p:spPr>
      </p:pic>
      <p:sp>
        <p:nvSpPr>
          <p:cNvPr id="504" name="Google Shape;504;p57"/>
          <p:cNvSpPr/>
          <p:nvPr/>
        </p:nvSpPr>
        <p:spPr>
          <a:xfrm>
            <a:off x="1078729" y="1433492"/>
            <a:ext cx="10316400" cy="4646400"/>
          </a:xfrm>
          <a:prstGeom prst="rect">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5" name="Google Shape;505;p57"/>
          <p:cNvSpPr txBox="1"/>
          <p:nvPr/>
        </p:nvSpPr>
        <p:spPr>
          <a:xfrm>
            <a:off x="5761718" y="6181554"/>
            <a:ext cx="711154" cy="40007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rgbClr val="000000"/>
                </a:solidFill>
                <a:latin typeface="Calibri"/>
                <a:ea typeface="Calibri"/>
                <a:cs typeface="Calibri"/>
                <a:sym typeface="Calibri"/>
              </a:rPr>
              <a:t>Fig.13</a:t>
            </a:r>
            <a:endParaRPr b="0" i="0" sz="1400" u="none" cap="none" strike="noStrike">
              <a:solidFill>
                <a:srgbClr val="000000"/>
              </a:solidFill>
              <a:latin typeface="Calibri"/>
              <a:ea typeface="Calibri"/>
              <a:cs typeface="Calibri"/>
              <a:sym typeface="Calibri"/>
            </a:endParaRPr>
          </a:p>
        </p:txBody>
      </p:sp>
      <p:pic>
        <p:nvPicPr>
          <p:cNvPr descr="Ritaglio schermata" id="506" name="Google Shape;506;p57"/>
          <p:cNvPicPr preferRelativeResize="0"/>
          <p:nvPr/>
        </p:nvPicPr>
        <p:blipFill rotWithShape="1">
          <a:blip r:embed="rId5">
            <a:alphaModFix/>
          </a:blip>
          <a:srcRect b="0" l="0" r="0" t="0"/>
          <a:stretch/>
        </p:blipFill>
        <p:spPr>
          <a:xfrm>
            <a:off x="1078728" y="1453225"/>
            <a:ext cx="10275071" cy="498943"/>
          </a:xfrm>
          <a:prstGeom prst="rect">
            <a:avLst/>
          </a:prstGeom>
          <a:noFill/>
          <a:ln>
            <a:noFill/>
          </a:ln>
        </p:spPr>
      </p:pic>
      <p:pic>
        <p:nvPicPr>
          <p:cNvPr id="507" name="Google Shape;507;p57"/>
          <p:cNvPicPr preferRelativeResize="0"/>
          <p:nvPr/>
        </p:nvPicPr>
        <p:blipFill rotWithShape="1">
          <a:blip r:embed="rId6">
            <a:alphaModFix/>
          </a:blip>
          <a:srcRect b="0" l="0" r="0" t="0"/>
          <a:stretch/>
        </p:blipFill>
        <p:spPr>
          <a:xfrm>
            <a:off x="5513739" y="1465657"/>
            <a:ext cx="1207113" cy="329213"/>
          </a:xfrm>
          <a:prstGeom prst="rect">
            <a:avLst/>
          </a:prstGeom>
          <a:noFill/>
          <a:ln>
            <a:noFill/>
          </a:ln>
        </p:spPr>
      </p:pic>
      <p:pic>
        <p:nvPicPr>
          <p:cNvPr descr="Ritaglio schermata" id="508" name="Google Shape;508;p57"/>
          <p:cNvPicPr preferRelativeResize="0"/>
          <p:nvPr/>
        </p:nvPicPr>
        <p:blipFill rotWithShape="1">
          <a:blip r:embed="rId7">
            <a:alphaModFix/>
          </a:blip>
          <a:srcRect b="0" l="0" r="0" t="0"/>
          <a:stretch/>
        </p:blipFill>
        <p:spPr>
          <a:xfrm>
            <a:off x="2149014" y="2053830"/>
            <a:ext cx="7225407" cy="3913474"/>
          </a:xfrm>
          <a:prstGeom prst="rect">
            <a:avLst/>
          </a:prstGeom>
          <a:noFill/>
          <a:ln>
            <a:noFill/>
          </a:ln>
        </p:spPr>
      </p:pic>
      <p:pic>
        <p:nvPicPr>
          <p:cNvPr id="509" name="Google Shape;509;p57"/>
          <p:cNvPicPr preferRelativeResize="0"/>
          <p:nvPr/>
        </p:nvPicPr>
        <p:blipFill rotWithShape="1">
          <a:blip r:embed="rId8">
            <a:alphaModFix/>
          </a:blip>
          <a:srcRect b="0" l="0" r="0" t="0"/>
          <a:stretch/>
        </p:blipFill>
        <p:spPr>
          <a:xfrm>
            <a:off x="5397904" y="5337559"/>
            <a:ext cx="1438781" cy="762066"/>
          </a:xfrm>
          <a:prstGeom prst="rect">
            <a:avLst/>
          </a:prstGeom>
          <a:noFill/>
          <a:ln>
            <a:noFill/>
          </a:ln>
        </p:spPr>
      </p:pic>
      <p:pic>
        <p:nvPicPr>
          <p:cNvPr id="510" name="Google Shape;510;p57"/>
          <p:cNvPicPr preferRelativeResize="0"/>
          <p:nvPr/>
        </p:nvPicPr>
        <p:blipFill rotWithShape="1">
          <a:blip r:embed="rId9">
            <a:alphaModFix/>
          </a:blip>
          <a:srcRect b="0" l="0" r="0" t="0"/>
          <a:stretch/>
        </p:blipFill>
        <p:spPr>
          <a:xfrm>
            <a:off x="4932441" y="2017944"/>
            <a:ext cx="6049151" cy="42136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58"/>
          <p:cNvSpPr txBox="1"/>
          <p:nvPr>
            <p:ph type="title"/>
          </p:nvPr>
        </p:nvSpPr>
        <p:spPr>
          <a:xfrm>
            <a:off x="1008412" y="277091"/>
            <a:ext cx="10386717" cy="118856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61108"/>
              <a:buNone/>
            </a:pPr>
            <a:br>
              <a:rPr lang="it-IT" sz="1800"/>
            </a:br>
            <a:br>
              <a:rPr lang="it-IT" sz="1800"/>
            </a:br>
            <a:br>
              <a:rPr lang="it-IT" sz="1800"/>
            </a:br>
            <a:r>
              <a:rPr lang="it-IT" sz="1600"/>
              <a:t>In following rule (fig. 14), the ) you may add, in the </a:t>
            </a:r>
            <a:r>
              <a:rPr b="1" lang="it-IT" sz="1600"/>
              <a:t>first year, </a:t>
            </a:r>
            <a:r>
              <a:rPr lang="it-IT" sz="1600"/>
              <a:t>free-choice courses selected among the three University Programs listed below.</a:t>
            </a:r>
            <a:br>
              <a:rPr i="1" lang="it-IT" sz="1600">
                <a:solidFill>
                  <a:srgbClr val="000000"/>
                </a:solidFill>
              </a:rPr>
            </a:br>
            <a:r>
              <a:rPr i="1" lang="it-IT" sz="1600">
                <a:solidFill>
                  <a:srgbClr val="000000"/>
                </a:solidFill>
              </a:rPr>
              <a:t>f you are using this section, click «</a:t>
            </a:r>
            <a:r>
              <a:rPr b="1" i="1" lang="it-IT" sz="1600">
                <a:solidFill>
                  <a:srgbClr val="000000"/>
                </a:solidFill>
              </a:rPr>
              <a:t>Next rule</a:t>
            </a:r>
            <a:r>
              <a:rPr i="1" lang="it-IT" sz="1600">
                <a:solidFill>
                  <a:srgbClr val="000000"/>
                </a:solidFill>
              </a:rPr>
              <a:t>»  to continue. </a:t>
            </a:r>
            <a:br>
              <a:rPr i="1" lang="it-IT" sz="1600">
                <a:solidFill>
                  <a:srgbClr val="000000"/>
                </a:solidFill>
              </a:rPr>
            </a:br>
            <a:r>
              <a:rPr i="1" lang="it-IT" sz="1600">
                <a:solidFill>
                  <a:srgbClr val="000000"/>
                </a:solidFill>
              </a:rPr>
              <a:t>If you do not wish to select any activities, click «</a:t>
            </a:r>
            <a:r>
              <a:rPr b="1" i="1" lang="it-IT" sz="1600">
                <a:solidFill>
                  <a:srgbClr val="000000"/>
                </a:solidFill>
              </a:rPr>
              <a:t>Skip rule</a:t>
            </a:r>
            <a:r>
              <a:rPr i="1" lang="it-IT" sz="1600">
                <a:solidFill>
                  <a:srgbClr val="000000"/>
                </a:solidFill>
              </a:rPr>
              <a:t>» to continue.</a:t>
            </a:r>
            <a:br>
              <a:rPr lang="it-IT" sz="1600"/>
            </a:br>
            <a:endParaRPr sz="1600"/>
          </a:p>
          <a:p>
            <a:pPr indent="0" lvl="0" marL="0" rtl="0" algn="l">
              <a:lnSpc>
                <a:spcPct val="90000"/>
              </a:lnSpc>
              <a:spcBef>
                <a:spcPts val="0"/>
              </a:spcBef>
              <a:spcAft>
                <a:spcPts val="0"/>
              </a:spcAft>
              <a:buSzPct val="61109"/>
              <a:buNone/>
            </a:pPr>
            <a:r>
              <a:t/>
            </a:r>
            <a:endParaRPr sz="1800"/>
          </a:p>
          <a:p>
            <a:pPr indent="0" lvl="0" marL="0" rtl="0" algn="l">
              <a:lnSpc>
                <a:spcPct val="90000"/>
              </a:lnSpc>
              <a:spcBef>
                <a:spcPts val="0"/>
              </a:spcBef>
              <a:spcAft>
                <a:spcPts val="0"/>
              </a:spcAft>
              <a:buClr>
                <a:schemeClr val="dk1"/>
              </a:buClr>
              <a:buSzPct val="133333"/>
              <a:buFont typeface="Calibri"/>
              <a:buNone/>
            </a:pPr>
            <a:r>
              <a:t/>
            </a:r>
            <a:endParaRPr sz="1800"/>
          </a:p>
        </p:txBody>
      </p:sp>
      <p:sp>
        <p:nvSpPr>
          <p:cNvPr id="517" name="Google Shape;517;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518" name="Google Shape;518;p58"/>
          <p:cNvSpPr/>
          <p:nvPr/>
        </p:nvSpPr>
        <p:spPr>
          <a:xfrm>
            <a:off x="2198543" y="2566941"/>
            <a:ext cx="1018482" cy="29925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19" name="Google Shape;519;p58"/>
          <p:cNvPicPr preferRelativeResize="0"/>
          <p:nvPr/>
        </p:nvPicPr>
        <p:blipFill rotWithShape="1">
          <a:blip r:embed="rId3">
            <a:alphaModFix/>
          </a:blip>
          <a:srcRect b="0" l="0" r="0" t="0"/>
          <a:stretch/>
        </p:blipFill>
        <p:spPr>
          <a:xfrm>
            <a:off x="5491812" y="1440634"/>
            <a:ext cx="1208375" cy="329449"/>
          </a:xfrm>
          <a:prstGeom prst="rect">
            <a:avLst/>
          </a:prstGeom>
          <a:noFill/>
          <a:ln>
            <a:noFill/>
          </a:ln>
        </p:spPr>
      </p:pic>
      <p:pic>
        <p:nvPicPr>
          <p:cNvPr id="520" name="Google Shape;520;p58"/>
          <p:cNvPicPr preferRelativeResize="0"/>
          <p:nvPr/>
        </p:nvPicPr>
        <p:blipFill rotWithShape="1">
          <a:blip r:embed="rId4">
            <a:alphaModFix/>
          </a:blip>
          <a:srcRect b="0" l="0" r="0" t="0"/>
          <a:stretch/>
        </p:blipFill>
        <p:spPr>
          <a:xfrm>
            <a:off x="2592127" y="2551879"/>
            <a:ext cx="938865" cy="256054"/>
          </a:xfrm>
          <a:prstGeom prst="rect">
            <a:avLst/>
          </a:prstGeom>
          <a:noFill/>
          <a:ln>
            <a:noFill/>
          </a:ln>
        </p:spPr>
      </p:pic>
      <p:sp>
        <p:nvSpPr>
          <p:cNvPr id="521" name="Google Shape;521;p58"/>
          <p:cNvSpPr/>
          <p:nvPr/>
        </p:nvSpPr>
        <p:spPr>
          <a:xfrm>
            <a:off x="1078729" y="1433492"/>
            <a:ext cx="10316400" cy="4646400"/>
          </a:xfrm>
          <a:prstGeom prst="rect">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2" name="Google Shape;522;p58"/>
          <p:cNvSpPr txBox="1"/>
          <p:nvPr/>
        </p:nvSpPr>
        <p:spPr>
          <a:xfrm>
            <a:off x="5761718" y="6181554"/>
            <a:ext cx="711154" cy="40007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rgbClr val="000000"/>
                </a:solidFill>
                <a:latin typeface="Calibri"/>
                <a:ea typeface="Calibri"/>
                <a:cs typeface="Calibri"/>
                <a:sym typeface="Calibri"/>
              </a:rPr>
              <a:t>Fig.14</a:t>
            </a:r>
            <a:endParaRPr b="0" i="0" sz="1400" u="none" cap="none" strike="noStrike">
              <a:solidFill>
                <a:srgbClr val="000000"/>
              </a:solidFill>
              <a:latin typeface="Calibri"/>
              <a:ea typeface="Calibri"/>
              <a:cs typeface="Calibri"/>
              <a:sym typeface="Calibri"/>
            </a:endParaRPr>
          </a:p>
        </p:txBody>
      </p:sp>
      <p:pic>
        <p:nvPicPr>
          <p:cNvPr descr="Ritaglio schermata" id="523" name="Google Shape;523;p58"/>
          <p:cNvPicPr preferRelativeResize="0"/>
          <p:nvPr/>
        </p:nvPicPr>
        <p:blipFill rotWithShape="1">
          <a:blip r:embed="rId5">
            <a:alphaModFix/>
          </a:blip>
          <a:srcRect b="0" l="0" r="0" t="0"/>
          <a:stretch/>
        </p:blipFill>
        <p:spPr>
          <a:xfrm>
            <a:off x="1078728" y="1453225"/>
            <a:ext cx="10275071" cy="498943"/>
          </a:xfrm>
          <a:prstGeom prst="rect">
            <a:avLst/>
          </a:prstGeom>
          <a:noFill/>
          <a:ln>
            <a:noFill/>
          </a:ln>
        </p:spPr>
      </p:pic>
      <p:pic>
        <p:nvPicPr>
          <p:cNvPr id="524" name="Google Shape;524;p58"/>
          <p:cNvPicPr preferRelativeResize="0"/>
          <p:nvPr/>
        </p:nvPicPr>
        <p:blipFill rotWithShape="1">
          <a:blip r:embed="rId6">
            <a:alphaModFix/>
          </a:blip>
          <a:srcRect b="0" l="0" r="0" t="0"/>
          <a:stretch/>
        </p:blipFill>
        <p:spPr>
          <a:xfrm>
            <a:off x="5513739" y="1465657"/>
            <a:ext cx="1207113" cy="329213"/>
          </a:xfrm>
          <a:prstGeom prst="rect">
            <a:avLst/>
          </a:prstGeom>
          <a:noFill/>
          <a:ln>
            <a:noFill/>
          </a:ln>
        </p:spPr>
      </p:pic>
      <p:pic>
        <p:nvPicPr>
          <p:cNvPr descr="Ritaglio schermata" id="525" name="Google Shape;525;p58"/>
          <p:cNvPicPr preferRelativeResize="0"/>
          <p:nvPr/>
        </p:nvPicPr>
        <p:blipFill rotWithShape="1">
          <a:blip r:embed="rId7">
            <a:alphaModFix/>
          </a:blip>
          <a:srcRect b="0" l="0" r="0" t="0"/>
          <a:stretch/>
        </p:blipFill>
        <p:spPr>
          <a:xfrm>
            <a:off x="2038190" y="1952168"/>
            <a:ext cx="7867245" cy="4118070"/>
          </a:xfrm>
          <a:prstGeom prst="rect">
            <a:avLst/>
          </a:prstGeom>
          <a:noFill/>
          <a:ln>
            <a:noFill/>
          </a:ln>
        </p:spPr>
      </p:pic>
      <p:pic>
        <p:nvPicPr>
          <p:cNvPr id="526" name="Google Shape;526;p58"/>
          <p:cNvPicPr preferRelativeResize="0"/>
          <p:nvPr/>
        </p:nvPicPr>
        <p:blipFill rotWithShape="1">
          <a:blip r:embed="rId8">
            <a:alphaModFix/>
          </a:blip>
          <a:srcRect b="0" l="0" r="0" t="0"/>
          <a:stretch/>
        </p:blipFill>
        <p:spPr>
          <a:xfrm>
            <a:off x="5840848" y="5468660"/>
            <a:ext cx="1074967" cy="6236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15"/>
          <p:cNvSpPr txBox="1"/>
          <p:nvPr>
            <p:ph type="title"/>
          </p:nvPr>
        </p:nvSpPr>
        <p:spPr>
          <a:xfrm>
            <a:off x="678000" y="290848"/>
            <a:ext cx="10954800" cy="1237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br>
            <a:br>
              <a:rPr lang="it-IT" sz="1600"/>
            </a:br>
            <a:r>
              <a:rPr b="0" i="0" lang="it-IT" sz="1600" u="none" cap="none" strike="noStrike">
                <a:solidFill>
                  <a:srgbClr val="000000"/>
                </a:solidFill>
                <a:latin typeface="Calibri"/>
                <a:ea typeface="Calibri"/>
                <a:cs typeface="Calibri"/>
                <a:sym typeface="Calibri"/>
              </a:rPr>
              <a:t>Using this section and the next one you can select free-choice credits by choosing from classes offered by other Programs at our University, in the first and/or second year. </a:t>
            </a:r>
            <a:br>
              <a:rPr b="0" i="0" lang="it-IT" sz="1600" u="none" cap="none" strike="noStrike">
                <a:solidFill>
                  <a:srgbClr val="000000"/>
                </a:solidFill>
                <a:latin typeface="Calibri"/>
                <a:ea typeface="Calibri"/>
                <a:cs typeface="Calibri"/>
                <a:sym typeface="Calibri"/>
              </a:rPr>
            </a:br>
            <a:r>
              <a:rPr b="0" i="0" lang="it-IT" sz="1600" u="none" cap="none" strike="noStrike">
                <a:solidFill>
                  <a:srgbClr val="000000"/>
                </a:solidFill>
                <a:latin typeface="Calibri"/>
                <a:ea typeface="Calibri"/>
                <a:cs typeface="Calibri"/>
                <a:sym typeface="Calibri"/>
              </a:rPr>
              <a:t>Click "Aggiungi attività" (</a:t>
            </a:r>
            <a:r>
              <a:rPr lang="it-IT" sz="1600">
                <a:solidFill>
                  <a:srgbClr val="000000"/>
                </a:solidFill>
              </a:rPr>
              <a:t>A</a:t>
            </a:r>
            <a:r>
              <a:rPr b="0" i="0" lang="it-IT" sz="1600" u="none" cap="none" strike="noStrike">
                <a:solidFill>
                  <a:srgbClr val="000000"/>
                </a:solidFill>
                <a:latin typeface="Calibri"/>
                <a:ea typeface="Calibri"/>
                <a:cs typeface="Calibri"/>
                <a:sym typeface="Calibri"/>
              </a:rPr>
              <a:t>dd activity</a:t>
            </a:r>
            <a:r>
              <a:rPr lang="it-IT" sz="1600">
                <a:solidFill>
                  <a:srgbClr val="000000"/>
                </a:solidFill>
              </a:rPr>
              <a:t> - </a:t>
            </a:r>
            <a:r>
              <a:rPr b="0" i="0" lang="it-IT" sz="1600" u="none" cap="none" strike="noStrike">
                <a:solidFill>
                  <a:srgbClr val="000000"/>
                </a:solidFill>
                <a:latin typeface="Calibri"/>
                <a:ea typeface="Calibri"/>
                <a:cs typeface="Calibri"/>
                <a:sym typeface="Calibri"/>
              </a:rPr>
              <a:t>fig. 15) to access the list of University's Master’s degree classes (fig. 16) and the classes available in your </a:t>
            </a:r>
            <a:r>
              <a:rPr b="1" i="0" lang="it-IT" sz="1600" u="sng" cap="none" strike="noStrike">
                <a:solidFill>
                  <a:srgbClr val="000000"/>
                </a:solidFill>
                <a:latin typeface="Calibri"/>
                <a:ea typeface="Calibri"/>
                <a:cs typeface="Calibri"/>
                <a:sym typeface="Calibri"/>
              </a:rPr>
              <a:t>first year</a:t>
            </a:r>
            <a:r>
              <a:rPr b="0" i="0" lang="it-IT" sz="1600" u="none" cap="none" strike="noStrike">
                <a:solidFill>
                  <a:srgbClr val="000000"/>
                </a:solidFill>
                <a:latin typeface="Calibri"/>
                <a:ea typeface="Calibri"/>
                <a:cs typeface="Calibri"/>
                <a:sym typeface="Calibri"/>
              </a:rPr>
              <a:t> (fig. 17). </a:t>
            </a:r>
            <a:br>
              <a:rPr b="0" i="0" lang="it-IT" sz="1600" u="none" cap="none" strike="noStrike">
                <a:solidFill>
                  <a:srgbClr val="000000"/>
                </a:solidFill>
                <a:latin typeface="Calibri"/>
                <a:ea typeface="Calibri"/>
                <a:cs typeface="Calibri"/>
                <a:sym typeface="Calibri"/>
              </a:rPr>
            </a:br>
            <a:r>
              <a:rPr b="0" i="0" lang="it-IT" sz="1600" u="none" cap="none" strike="noStrike">
                <a:solidFill>
                  <a:srgbClr val="000000"/>
                </a:solidFill>
                <a:latin typeface="Calibri"/>
                <a:ea typeface="Calibri"/>
                <a:cs typeface="Calibri"/>
                <a:sym typeface="Calibri"/>
              </a:rPr>
              <a:t>Click "Salta regola" if you</a:t>
            </a:r>
            <a:r>
              <a:rPr lang="it-IT" sz="1600">
                <a:solidFill>
                  <a:srgbClr val="000000"/>
                </a:solidFill>
              </a:rPr>
              <a:t> </a:t>
            </a:r>
            <a:r>
              <a:rPr b="0" i="0" lang="it-IT" sz="1600" u="none" cap="none" strike="noStrike">
                <a:solidFill>
                  <a:srgbClr val="000000"/>
                </a:solidFill>
                <a:latin typeface="Calibri"/>
                <a:ea typeface="Calibri"/>
                <a:cs typeface="Calibri"/>
                <a:sym typeface="Calibri"/>
              </a:rPr>
              <a:t>prefer to choose from the classes offered in your second year.</a:t>
            </a:r>
            <a:br>
              <a:rPr b="0" i="0" lang="it-IT" sz="1600" u="none" cap="none" strike="noStrike">
                <a:solidFill>
                  <a:srgbClr val="000000"/>
                </a:solidFill>
                <a:latin typeface="Calibri"/>
                <a:ea typeface="Calibri"/>
                <a:cs typeface="Calibri"/>
                <a:sym typeface="Calibri"/>
              </a:rPr>
            </a:br>
            <a:br>
              <a:rPr lang="it-IT" sz="1600"/>
            </a:br>
            <a:endParaRPr sz="1600"/>
          </a:p>
        </p:txBody>
      </p:sp>
      <p:sp>
        <p:nvSpPr>
          <p:cNvPr id="532" name="Google Shape;532;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533" name="Google Shape;533;p15"/>
          <p:cNvPicPr preferRelativeResize="0"/>
          <p:nvPr/>
        </p:nvPicPr>
        <p:blipFill rotWithShape="1">
          <a:blip r:embed="rId3">
            <a:alphaModFix/>
          </a:blip>
          <a:srcRect b="0" l="0" r="0" t="0"/>
          <a:stretch/>
        </p:blipFill>
        <p:spPr>
          <a:xfrm>
            <a:off x="826008" y="1853184"/>
            <a:ext cx="10658856" cy="3852671"/>
          </a:xfrm>
          <a:prstGeom prst="rect">
            <a:avLst/>
          </a:prstGeom>
          <a:noFill/>
          <a:ln>
            <a:noFill/>
          </a:ln>
        </p:spPr>
      </p:pic>
      <p:sp>
        <p:nvSpPr>
          <p:cNvPr id="534" name="Google Shape;534;p15"/>
          <p:cNvSpPr txBox="1"/>
          <p:nvPr/>
        </p:nvSpPr>
        <p:spPr>
          <a:xfrm>
            <a:off x="9086452" y="4733974"/>
            <a:ext cx="1045100" cy="435433"/>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5" name="Google Shape;535;p15"/>
          <p:cNvSpPr txBox="1"/>
          <p:nvPr/>
        </p:nvSpPr>
        <p:spPr>
          <a:xfrm>
            <a:off x="2137492" y="3159218"/>
            <a:ext cx="1035300" cy="214800"/>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normAutofit fontScale="55000" lnSpcReduction="20000"/>
          </a:bodyPr>
          <a:lstStyle/>
          <a:p>
            <a:pPr indent="0" lvl="0" marL="0" marR="0" rtl="0" algn="l">
              <a:lnSpc>
                <a:spcPct val="100000"/>
              </a:lnSpc>
              <a:spcBef>
                <a:spcPts val="0"/>
              </a:spcBef>
              <a:spcAft>
                <a:spcPts val="0"/>
              </a:spcAft>
              <a:buClr>
                <a:srgbClr val="000000"/>
              </a:buClr>
              <a:buSzPct val="100000"/>
              <a:buFont typeface="Arial"/>
              <a:buNone/>
            </a:pPr>
            <a:r>
              <a:t/>
            </a:r>
            <a:endParaRPr b="0" i="0" sz="1800" u="none" cap="none" strike="noStrike">
              <a:solidFill>
                <a:schemeClr val="dk1"/>
              </a:solidFill>
              <a:latin typeface="Calibri"/>
              <a:ea typeface="Calibri"/>
              <a:cs typeface="Calibri"/>
              <a:sym typeface="Calibri"/>
            </a:endParaRPr>
          </a:p>
        </p:txBody>
      </p:sp>
      <p:pic>
        <p:nvPicPr>
          <p:cNvPr id="536" name="Google Shape;536;p15"/>
          <p:cNvPicPr preferRelativeResize="0"/>
          <p:nvPr/>
        </p:nvPicPr>
        <p:blipFill rotWithShape="1">
          <a:blip r:embed="rId4">
            <a:alphaModFix/>
          </a:blip>
          <a:srcRect b="-13540" l="0" r="0" t="13540"/>
          <a:stretch/>
        </p:blipFill>
        <p:spPr>
          <a:xfrm>
            <a:off x="3972417" y="1853184"/>
            <a:ext cx="4772659" cy="453231"/>
          </a:xfrm>
          <a:prstGeom prst="rect">
            <a:avLst/>
          </a:prstGeom>
          <a:noFill/>
          <a:ln>
            <a:noFill/>
          </a:ln>
        </p:spPr>
      </p:pic>
      <p:sp>
        <p:nvSpPr>
          <p:cNvPr id="537" name="Google Shape;537;p15"/>
          <p:cNvSpPr txBox="1"/>
          <p:nvPr/>
        </p:nvSpPr>
        <p:spPr>
          <a:xfrm>
            <a:off x="5338036" y="6181347"/>
            <a:ext cx="7059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rgbClr val="000000"/>
                </a:solidFill>
                <a:latin typeface="Calibri"/>
                <a:ea typeface="Calibri"/>
                <a:cs typeface="Calibri"/>
                <a:sym typeface="Calibri"/>
              </a:rPr>
              <a:t>Fig. 15</a:t>
            </a:r>
            <a:endParaRPr b="0" i="0" sz="1400" u="none" cap="none" strike="noStrike">
              <a:solidFill>
                <a:srgbClr val="000000"/>
              </a:solidFill>
              <a:latin typeface="Calibri"/>
              <a:ea typeface="Calibri"/>
              <a:cs typeface="Calibri"/>
              <a:sym typeface="Calibri"/>
            </a:endParaRPr>
          </a:p>
        </p:txBody>
      </p:sp>
      <p:pic>
        <p:nvPicPr>
          <p:cNvPr id="538" name="Google Shape;538;p15"/>
          <p:cNvPicPr preferRelativeResize="0"/>
          <p:nvPr/>
        </p:nvPicPr>
        <p:blipFill rotWithShape="1">
          <a:blip r:embed="rId5">
            <a:alphaModFix/>
          </a:blip>
          <a:srcRect b="0" l="0" r="0" t="0"/>
          <a:stretch/>
        </p:blipFill>
        <p:spPr>
          <a:xfrm>
            <a:off x="728427" y="1717977"/>
            <a:ext cx="10806864" cy="443827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16"/>
          <p:cNvSpPr txBox="1"/>
          <p:nvPr>
            <p:ph type="title"/>
          </p:nvPr>
        </p:nvSpPr>
        <p:spPr>
          <a:xfrm>
            <a:off x="838200" y="180975"/>
            <a:ext cx="10515600" cy="549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r>
              <a:rPr lang="it-IT" sz="1600"/>
              <a:t>In the following webpage select the Program you are interested in.</a:t>
            </a:r>
            <a:endParaRPr sz="1600">
              <a:latin typeface="Calibri"/>
              <a:ea typeface="Calibri"/>
              <a:cs typeface="Calibri"/>
              <a:sym typeface="Calibri"/>
            </a:endParaRPr>
          </a:p>
        </p:txBody>
      </p:sp>
      <p:sp>
        <p:nvSpPr>
          <p:cNvPr id="544" name="Google Shape;544;p16"/>
          <p:cNvSpPr txBox="1"/>
          <p:nvPr>
            <p:ph idx="1" type="body"/>
          </p:nvPr>
        </p:nvSpPr>
        <p:spPr>
          <a:xfrm>
            <a:off x="838200" y="1825625"/>
            <a:ext cx="10515600" cy="485122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16</a:t>
            </a:r>
            <a:endParaRPr sz="1400"/>
          </a:p>
        </p:txBody>
      </p:sp>
      <p:sp>
        <p:nvSpPr>
          <p:cNvPr id="545" name="Google Shape;545;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546" name="Google Shape;546;p16"/>
          <p:cNvPicPr preferRelativeResize="0"/>
          <p:nvPr/>
        </p:nvPicPr>
        <p:blipFill rotWithShape="1">
          <a:blip r:embed="rId3">
            <a:alphaModFix/>
          </a:blip>
          <a:srcRect b="0" l="-1537" r="-2073" t="15595"/>
          <a:stretch/>
        </p:blipFill>
        <p:spPr>
          <a:xfrm>
            <a:off x="238125" y="885825"/>
            <a:ext cx="11371176" cy="5085051"/>
          </a:xfrm>
          <a:prstGeom prst="rect">
            <a:avLst/>
          </a:prstGeom>
          <a:noFill/>
          <a:ln cap="flat" cmpd="sng" w="12700">
            <a:solidFill>
              <a:schemeClr val="dk1"/>
            </a:solidFill>
            <a:prstDash val="solid"/>
            <a:round/>
            <a:headEnd len="sm" w="sm" type="none"/>
            <a:tailEnd len="sm" w="sm" type="none"/>
          </a:ln>
        </p:spPr>
      </p:pic>
      <p:sp>
        <p:nvSpPr>
          <p:cNvPr id="547" name="Google Shape;547;p16"/>
          <p:cNvSpPr txBox="1"/>
          <p:nvPr/>
        </p:nvSpPr>
        <p:spPr>
          <a:xfrm>
            <a:off x="3484250" y="885825"/>
            <a:ext cx="4288200" cy="3198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a:buNone/>
            </a:pPr>
            <a:r>
              <a:rPr b="1" i="0" lang="it-IT" sz="1400" u="none" cap="none" strike="noStrike">
                <a:solidFill>
                  <a:schemeClr val="dk1"/>
                </a:solidFill>
                <a:latin typeface="Arial Narrow"/>
                <a:ea typeface="Arial Narrow"/>
                <a:cs typeface="Arial Narrow"/>
                <a:sym typeface="Arial Narrow"/>
              </a:rPr>
              <a:t>MARIO ROSSI</a:t>
            </a:r>
            <a:endParaRPr b="0" i="0" sz="11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17"/>
          <p:cNvSpPr txBox="1"/>
          <p:nvPr>
            <p:ph idx="1" type="body"/>
          </p:nvPr>
        </p:nvSpPr>
        <p:spPr>
          <a:xfrm>
            <a:off x="838200" y="1825625"/>
            <a:ext cx="10515600" cy="484259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17</a:t>
            </a:r>
            <a:endParaRPr sz="1400"/>
          </a:p>
        </p:txBody>
      </p:sp>
      <p:sp>
        <p:nvSpPr>
          <p:cNvPr id="553" name="Google Shape;55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554" name="Google Shape;554;p17"/>
          <p:cNvSpPr txBox="1"/>
          <p:nvPr>
            <p:ph type="title"/>
          </p:nvPr>
        </p:nvSpPr>
        <p:spPr>
          <a:xfrm>
            <a:off x="923027" y="552653"/>
            <a:ext cx="10515600" cy="58378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br>
              <a:rPr lang="it-IT" sz="1600">
                <a:latin typeface="Calibri"/>
                <a:ea typeface="Calibri"/>
                <a:cs typeface="Calibri"/>
                <a:sym typeface="Calibri"/>
              </a:rPr>
            </a:br>
            <a:r>
              <a:rPr lang="it-IT" sz="1600"/>
              <a:t>After selecting the Class you are interested in, </a:t>
            </a:r>
            <a:r>
              <a:rPr lang="it-IT" sz="1600">
                <a:latin typeface="Calibri"/>
                <a:ea typeface="Calibri"/>
                <a:cs typeface="Calibri"/>
                <a:sym typeface="Calibri"/>
              </a:rPr>
              <a:t>click on the </a:t>
            </a:r>
            <a:r>
              <a:rPr b="1" lang="it-IT" sz="1600">
                <a:latin typeface="Calibri"/>
                <a:ea typeface="Calibri"/>
                <a:cs typeface="Calibri"/>
                <a:sym typeface="Calibri"/>
              </a:rPr>
              <a:t>+ (Aggiungi) </a:t>
            </a:r>
            <a:r>
              <a:rPr lang="it-IT" sz="1600"/>
              <a:t>symbol to add the activity (fig. 17</a:t>
            </a:r>
            <a:r>
              <a:rPr lang="it-IT" sz="1600">
                <a:latin typeface="Calibri"/>
                <a:ea typeface="Calibri"/>
                <a:cs typeface="Calibri"/>
                <a:sym typeface="Calibri"/>
              </a:rPr>
              <a:t>) to your first year</a:t>
            </a:r>
            <a:r>
              <a:rPr lang="it-IT" sz="1600"/>
              <a:t>.</a:t>
            </a:r>
            <a:r>
              <a:rPr lang="it-IT" sz="1600">
                <a:latin typeface="Calibri"/>
                <a:ea typeface="Calibri"/>
                <a:cs typeface="Calibri"/>
                <a:sym typeface="Calibri"/>
              </a:rPr>
              <a:t> </a:t>
            </a:r>
            <a:br>
              <a:rPr lang="it-IT" sz="1600">
                <a:latin typeface="Calibri"/>
                <a:ea typeface="Calibri"/>
                <a:cs typeface="Calibri"/>
                <a:sym typeface="Calibri"/>
              </a:rPr>
            </a:br>
            <a:br>
              <a:rPr lang="it-IT" sz="1600">
                <a:latin typeface="Calibri"/>
                <a:ea typeface="Calibri"/>
                <a:cs typeface="Calibri"/>
                <a:sym typeface="Calibri"/>
              </a:rPr>
            </a:br>
            <a:r>
              <a:rPr lang="it-IT" sz="1600">
                <a:latin typeface="Calibri"/>
                <a:ea typeface="Calibri"/>
                <a:cs typeface="Calibri"/>
                <a:sym typeface="Calibri"/>
              </a:rPr>
              <a:t>. </a:t>
            </a:r>
            <a:br>
              <a:rPr lang="it-IT" sz="1600">
                <a:latin typeface="Calibri"/>
                <a:ea typeface="Calibri"/>
                <a:cs typeface="Calibri"/>
                <a:sym typeface="Calibri"/>
              </a:rPr>
            </a:br>
            <a:br>
              <a:rPr lang="it-IT" sz="1600">
                <a:latin typeface="Calibri"/>
                <a:ea typeface="Calibri"/>
                <a:cs typeface="Calibri"/>
                <a:sym typeface="Calibri"/>
              </a:rPr>
            </a:br>
            <a:endParaRPr sz="1600"/>
          </a:p>
        </p:txBody>
      </p:sp>
      <p:sp>
        <p:nvSpPr>
          <p:cNvPr id="555" name="Google Shape;555;p17"/>
          <p:cNvSpPr txBox="1"/>
          <p:nvPr/>
        </p:nvSpPr>
        <p:spPr>
          <a:xfrm>
            <a:off x="4130390" y="1652361"/>
            <a:ext cx="4276636" cy="41676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a:buNone/>
            </a:pPr>
            <a:r>
              <a:rPr b="1" i="0" lang="it-IT" sz="1400" u="none" cap="none" strike="noStrike">
                <a:solidFill>
                  <a:schemeClr val="dk1"/>
                </a:solidFill>
                <a:latin typeface="Arial Narrow"/>
                <a:ea typeface="Arial Narrow"/>
                <a:cs typeface="Arial Narrow"/>
                <a:sym typeface="Arial Narrow"/>
              </a:rPr>
              <a:t>MARIO ROSSI</a:t>
            </a:r>
            <a:endParaRPr b="0" i="0" sz="11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chemeClr val="dk1"/>
              </a:solidFill>
              <a:latin typeface="Arial Narrow"/>
              <a:ea typeface="Arial Narrow"/>
              <a:cs typeface="Arial Narrow"/>
              <a:sym typeface="Arial Narrow"/>
            </a:endParaRPr>
          </a:p>
        </p:txBody>
      </p:sp>
      <p:pic>
        <p:nvPicPr>
          <p:cNvPr id="556" name="Google Shape;556;p17"/>
          <p:cNvPicPr preferRelativeResize="0"/>
          <p:nvPr/>
        </p:nvPicPr>
        <p:blipFill rotWithShape="1">
          <a:blip r:embed="rId3">
            <a:alphaModFix/>
          </a:blip>
          <a:srcRect b="10969" l="0" r="3065" t="14919"/>
          <a:stretch/>
        </p:blipFill>
        <p:spPr>
          <a:xfrm>
            <a:off x="923027" y="1139556"/>
            <a:ext cx="10524226" cy="4856672"/>
          </a:xfrm>
          <a:prstGeom prst="rect">
            <a:avLst/>
          </a:prstGeom>
          <a:noFill/>
          <a:ln cap="flat" cmpd="sng" w="12700">
            <a:solidFill>
              <a:schemeClr val="dk1"/>
            </a:solidFill>
            <a:prstDash val="solid"/>
            <a:round/>
            <a:headEnd len="sm" w="sm" type="none"/>
            <a:tailEnd len="sm" w="sm" type="none"/>
          </a:ln>
        </p:spPr>
      </p:pic>
      <p:sp>
        <p:nvSpPr>
          <p:cNvPr id="557" name="Google Shape;557;p17"/>
          <p:cNvSpPr txBox="1"/>
          <p:nvPr/>
        </p:nvSpPr>
        <p:spPr>
          <a:xfrm>
            <a:off x="3957682" y="1187578"/>
            <a:ext cx="4276636" cy="41676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a:buNone/>
            </a:pPr>
            <a:r>
              <a:rPr b="1" i="0" lang="it-IT" sz="1400" u="none" cap="none" strike="noStrike">
                <a:solidFill>
                  <a:schemeClr val="dk1"/>
                </a:solidFill>
                <a:latin typeface="Arial Narrow"/>
                <a:ea typeface="Arial Narrow"/>
                <a:cs typeface="Arial Narrow"/>
                <a:sym typeface="Arial Narrow"/>
              </a:rPr>
              <a:t>MARIO ROSSI</a:t>
            </a:r>
            <a:endParaRPr b="0" i="0" sz="11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chemeClr val="dk1"/>
              </a:solidFill>
              <a:latin typeface="Arial Narrow"/>
              <a:ea typeface="Arial Narrow"/>
              <a:cs typeface="Arial Narrow"/>
              <a:sym typeface="Arial Narrow"/>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18"/>
          <p:cNvSpPr txBox="1"/>
          <p:nvPr>
            <p:ph type="title"/>
          </p:nvPr>
        </p:nvSpPr>
        <p:spPr>
          <a:xfrm>
            <a:off x="838200" y="200026"/>
            <a:ext cx="10515600" cy="80926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r>
              <a:rPr b="0" i="0" lang="it-IT" sz="1600" u="none" cap="none" strike="noStrike">
                <a:solidFill>
                  <a:srgbClr val="000000"/>
                </a:solidFill>
                <a:latin typeface="Calibri"/>
                <a:ea typeface="Calibri"/>
                <a:cs typeface="Calibri"/>
                <a:sym typeface="Calibri"/>
              </a:rPr>
              <a:t>If you do not wish to add any activities, click "</a:t>
            </a:r>
            <a:r>
              <a:rPr b="0" i="0" lang="it-IT" sz="1600" u="sng" cap="none" strike="noStrike">
                <a:solidFill>
                  <a:srgbClr val="000000"/>
                </a:solidFill>
                <a:latin typeface="Calibri"/>
                <a:ea typeface="Calibri"/>
                <a:cs typeface="Calibri"/>
                <a:sym typeface="Calibri"/>
              </a:rPr>
              <a:t>Torna alla regola</a:t>
            </a:r>
            <a:r>
              <a:rPr b="0" i="0" lang="it-IT" sz="1600" u="none" cap="none" strike="noStrike">
                <a:solidFill>
                  <a:srgbClr val="000000"/>
                </a:solidFill>
                <a:latin typeface="Calibri"/>
                <a:ea typeface="Calibri"/>
                <a:cs typeface="Calibri"/>
                <a:sym typeface="Calibri"/>
              </a:rPr>
              <a:t>" to return to the previous page. </a:t>
            </a:r>
            <a:br>
              <a:rPr b="0" i="0" lang="it-IT" sz="1600" u="none" cap="none" strike="noStrike">
                <a:solidFill>
                  <a:srgbClr val="000000"/>
                </a:solidFill>
                <a:latin typeface="Calibri"/>
                <a:ea typeface="Calibri"/>
                <a:cs typeface="Calibri"/>
                <a:sym typeface="Calibri"/>
              </a:rPr>
            </a:br>
            <a:r>
              <a:rPr b="0" i="0" lang="it-IT" sz="1600" u="none" cap="none" strike="noStrike">
                <a:solidFill>
                  <a:srgbClr val="000000"/>
                </a:solidFill>
                <a:latin typeface="Calibri"/>
                <a:ea typeface="Calibri"/>
                <a:cs typeface="Calibri"/>
                <a:sym typeface="Calibri"/>
              </a:rPr>
              <a:t>If you would like to review the list of Master's degree classes to choose from (fig. 18), click "</a:t>
            </a:r>
            <a:r>
              <a:rPr b="0" i="0" lang="it-IT" sz="1600" u="sng" cap="none" strike="noStrike">
                <a:solidFill>
                  <a:srgbClr val="000000"/>
                </a:solidFill>
                <a:latin typeface="Calibri"/>
                <a:ea typeface="Calibri"/>
                <a:cs typeface="Calibri"/>
                <a:sym typeface="Calibri"/>
              </a:rPr>
              <a:t>Cambia CDS</a:t>
            </a:r>
            <a:r>
              <a:rPr b="0" i="0" lang="it-IT" sz="1600" u="none" cap="none" strike="noStrike">
                <a:solidFill>
                  <a:srgbClr val="000000"/>
                </a:solidFill>
                <a:latin typeface="Calibri"/>
                <a:ea typeface="Calibri"/>
                <a:cs typeface="Calibri"/>
                <a:sym typeface="Calibri"/>
              </a:rPr>
              <a:t>".</a:t>
            </a:r>
            <a:endParaRPr sz="1600">
              <a:latin typeface="Calibri"/>
              <a:ea typeface="Calibri"/>
              <a:cs typeface="Calibri"/>
              <a:sym typeface="Calibri"/>
            </a:endParaRPr>
          </a:p>
        </p:txBody>
      </p:sp>
      <p:sp>
        <p:nvSpPr>
          <p:cNvPr id="563" name="Google Shape;563;p18"/>
          <p:cNvSpPr txBox="1"/>
          <p:nvPr>
            <p:ph idx="1" type="body"/>
          </p:nvPr>
        </p:nvSpPr>
        <p:spPr>
          <a:xfrm>
            <a:off x="0" y="1148363"/>
            <a:ext cx="10515600" cy="5146269"/>
          </a:xfrm>
          <a:prstGeom prst="rect">
            <a:avLst/>
          </a:prstGeom>
          <a:noFill/>
          <a:ln>
            <a:noFill/>
          </a:ln>
        </p:spPr>
        <p:txBody>
          <a:bodyPr anchorCtr="0" anchor="t" bIns="45700" lIns="91425" spcFirstLastPara="1" rIns="91425" wrap="square" tIns="45700">
            <a:normAutofit fontScale="55000" lnSpcReduction="20000"/>
          </a:bodyPr>
          <a:lstStyle/>
          <a:p>
            <a:pPr indent="-130810" lvl="0" marL="228600" rtl="0" algn="l">
              <a:lnSpc>
                <a:spcPct val="90000"/>
              </a:lnSpc>
              <a:spcBef>
                <a:spcPts val="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130810" lvl="0" marL="228600" rtl="0" algn="l">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2200"/>
          </a:p>
          <a:p>
            <a:pPr indent="0" lvl="0" marL="0" rtl="0" algn="ctr">
              <a:lnSpc>
                <a:spcPct val="90000"/>
              </a:lnSpc>
              <a:spcBef>
                <a:spcPts val="1000"/>
              </a:spcBef>
              <a:spcAft>
                <a:spcPts val="0"/>
              </a:spcAft>
              <a:buClr>
                <a:schemeClr val="dk1"/>
              </a:buClr>
              <a:buSzPct val="100000"/>
              <a:buNone/>
            </a:pPr>
            <a:r>
              <a:t/>
            </a:r>
            <a:endParaRPr sz="2200"/>
          </a:p>
          <a:p>
            <a:pPr indent="0" lvl="0" marL="0" rtl="0" algn="ctr">
              <a:lnSpc>
                <a:spcPct val="90000"/>
              </a:lnSpc>
              <a:spcBef>
                <a:spcPts val="1000"/>
              </a:spcBef>
              <a:spcAft>
                <a:spcPts val="0"/>
              </a:spcAft>
              <a:buClr>
                <a:schemeClr val="dk1"/>
              </a:buClr>
              <a:buSzPct val="100000"/>
              <a:buNone/>
            </a:pPr>
            <a:r>
              <a:t/>
            </a:r>
            <a:endParaRPr sz="2200"/>
          </a:p>
          <a:p>
            <a:pPr indent="0" lvl="0" marL="0" rtl="0" algn="ctr">
              <a:lnSpc>
                <a:spcPct val="90000"/>
              </a:lnSpc>
              <a:spcBef>
                <a:spcPts val="1000"/>
              </a:spcBef>
              <a:spcAft>
                <a:spcPts val="0"/>
              </a:spcAft>
              <a:buClr>
                <a:schemeClr val="dk1"/>
              </a:buClr>
              <a:buSzPct val="100000"/>
              <a:buNone/>
            </a:pPr>
            <a:r>
              <a:t/>
            </a:r>
            <a:endParaRPr sz="2200"/>
          </a:p>
          <a:p>
            <a:pPr indent="0" lvl="0" marL="0" rtl="0" algn="ctr">
              <a:lnSpc>
                <a:spcPct val="90000"/>
              </a:lnSpc>
              <a:spcBef>
                <a:spcPts val="1000"/>
              </a:spcBef>
              <a:spcAft>
                <a:spcPts val="0"/>
              </a:spcAft>
              <a:buClr>
                <a:schemeClr val="dk1"/>
              </a:buClr>
              <a:buSzPct val="100000"/>
              <a:buNone/>
            </a:pPr>
            <a:r>
              <a:rPr lang="it-IT" sz="2500"/>
              <a:t>Fig. 18</a:t>
            </a:r>
            <a:endParaRPr sz="2500"/>
          </a:p>
          <a:p>
            <a:pPr indent="-130810" lvl="0" marL="228600" rtl="0" algn="l">
              <a:lnSpc>
                <a:spcPct val="90000"/>
              </a:lnSpc>
              <a:spcBef>
                <a:spcPts val="1000"/>
              </a:spcBef>
              <a:spcAft>
                <a:spcPts val="0"/>
              </a:spcAft>
              <a:buClr>
                <a:schemeClr val="dk1"/>
              </a:buClr>
              <a:buSzPct val="100000"/>
              <a:buNone/>
            </a:pPr>
            <a:r>
              <a:t/>
            </a:r>
            <a:endParaRPr/>
          </a:p>
        </p:txBody>
      </p:sp>
      <p:sp>
        <p:nvSpPr>
          <p:cNvPr id="564" name="Google Shape;56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565" name="Google Shape;565;p18"/>
          <p:cNvPicPr preferRelativeResize="0"/>
          <p:nvPr/>
        </p:nvPicPr>
        <p:blipFill rotWithShape="1">
          <a:blip r:embed="rId3">
            <a:alphaModFix/>
          </a:blip>
          <a:srcRect b="1393" l="-3743" r="2375" t="12286"/>
          <a:stretch/>
        </p:blipFill>
        <p:spPr>
          <a:xfrm>
            <a:off x="838200" y="1009292"/>
            <a:ext cx="10315755" cy="4839417"/>
          </a:xfrm>
          <a:prstGeom prst="rect">
            <a:avLst/>
          </a:prstGeom>
          <a:noFill/>
          <a:ln cap="flat" cmpd="sng" w="12700">
            <a:solidFill>
              <a:schemeClr val="dk1"/>
            </a:solidFill>
            <a:prstDash val="solid"/>
            <a:round/>
            <a:headEnd len="sm" w="sm" type="none"/>
            <a:tailEnd len="sm" w="sm" type="none"/>
          </a:ln>
        </p:spPr>
      </p:pic>
      <p:sp>
        <p:nvSpPr>
          <p:cNvPr id="566" name="Google Shape;566;p18"/>
          <p:cNvSpPr txBox="1"/>
          <p:nvPr/>
        </p:nvSpPr>
        <p:spPr>
          <a:xfrm>
            <a:off x="7988060" y="5456866"/>
            <a:ext cx="918714" cy="369332"/>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7" name="Google Shape;567;p18"/>
          <p:cNvSpPr txBox="1"/>
          <p:nvPr/>
        </p:nvSpPr>
        <p:spPr>
          <a:xfrm>
            <a:off x="3257192" y="5504940"/>
            <a:ext cx="823104" cy="340337"/>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8" name="Google Shape;568;p18"/>
          <p:cNvSpPr txBox="1"/>
          <p:nvPr/>
        </p:nvSpPr>
        <p:spPr>
          <a:xfrm>
            <a:off x="3236346" y="5504940"/>
            <a:ext cx="905773" cy="34376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574" name="Google Shape;574;p19"/>
          <p:cNvSpPr txBox="1"/>
          <p:nvPr>
            <p:ph idx="1" type="body"/>
          </p:nvPr>
        </p:nvSpPr>
        <p:spPr>
          <a:xfrm>
            <a:off x="447502" y="1915513"/>
            <a:ext cx="10515600" cy="4351338"/>
          </a:xfrm>
          <a:prstGeom prst="rect">
            <a:avLst/>
          </a:prstGeom>
          <a:noFill/>
          <a:ln>
            <a:noFill/>
          </a:ln>
        </p:spPr>
        <p:txBody>
          <a:bodyPr anchorCtr="0" anchor="t" bIns="45700" lIns="91425" spcFirstLastPara="1" rIns="91425" wrap="square" tIns="45700">
            <a:normAutofit lnSpcReduction="10000"/>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19</a:t>
            </a:r>
            <a:endParaRPr sz="1400"/>
          </a:p>
        </p:txBody>
      </p:sp>
      <p:sp>
        <p:nvSpPr>
          <p:cNvPr id="575" name="Google Shape;575;p19"/>
          <p:cNvSpPr txBox="1"/>
          <p:nvPr>
            <p:ph type="title"/>
          </p:nvPr>
        </p:nvSpPr>
        <p:spPr>
          <a:xfrm>
            <a:off x="838200" y="365125"/>
            <a:ext cx="10515600" cy="10064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b="0" i="0" lang="it-IT" sz="1600" u="none" cap="none" strike="noStrike">
                <a:solidFill>
                  <a:srgbClr val="000000"/>
                </a:solidFill>
                <a:latin typeface="Calibri"/>
                <a:ea typeface="Calibri"/>
                <a:cs typeface="Calibri"/>
                <a:sym typeface="Calibri"/>
              </a:rPr>
              <a:t>If you do not wish to choose first-year classes and would like to see the classes offered by other Programs at our University in your second year, click "</a:t>
            </a:r>
            <a:r>
              <a:rPr b="1" i="0" lang="it-IT" sz="1600" u="none" cap="none" strike="noStrike">
                <a:solidFill>
                  <a:srgbClr val="000000"/>
                </a:solidFill>
                <a:latin typeface="Calibri"/>
                <a:ea typeface="Calibri"/>
                <a:cs typeface="Calibri"/>
                <a:sym typeface="Calibri"/>
              </a:rPr>
              <a:t>Salta regola</a:t>
            </a:r>
            <a:r>
              <a:rPr b="0" i="0" lang="it-IT" sz="1600" u="none" cap="none" strike="noStrike">
                <a:solidFill>
                  <a:srgbClr val="000000"/>
                </a:solidFill>
                <a:latin typeface="Calibri"/>
                <a:ea typeface="Calibri"/>
                <a:cs typeface="Calibri"/>
                <a:sym typeface="Calibri"/>
              </a:rPr>
              <a:t>" (fig. 19).</a:t>
            </a:r>
            <a:endParaRPr sz="1600"/>
          </a:p>
        </p:txBody>
      </p:sp>
      <p:pic>
        <p:nvPicPr>
          <p:cNvPr id="576" name="Google Shape;576;p19"/>
          <p:cNvPicPr preferRelativeResize="0"/>
          <p:nvPr/>
        </p:nvPicPr>
        <p:blipFill rotWithShape="1">
          <a:blip r:embed="rId3">
            <a:alphaModFix/>
          </a:blip>
          <a:srcRect b="15574" l="0" r="2430" t="19393"/>
          <a:stretch/>
        </p:blipFill>
        <p:spPr>
          <a:xfrm>
            <a:off x="838199" y="1550987"/>
            <a:ext cx="10515601" cy="4261450"/>
          </a:xfrm>
          <a:prstGeom prst="rect">
            <a:avLst/>
          </a:prstGeom>
          <a:noFill/>
          <a:ln cap="flat" cmpd="sng" w="12700">
            <a:solidFill>
              <a:schemeClr val="dk1"/>
            </a:solidFill>
            <a:prstDash val="solid"/>
            <a:round/>
            <a:headEnd len="sm" w="sm" type="none"/>
            <a:tailEnd len="sm" w="sm" type="none"/>
          </a:ln>
        </p:spPr>
      </p:pic>
      <p:sp>
        <p:nvSpPr>
          <p:cNvPr id="577" name="Google Shape;577;p19"/>
          <p:cNvSpPr txBox="1"/>
          <p:nvPr/>
        </p:nvSpPr>
        <p:spPr>
          <a:xfrm>
            <a:off x="3850045" y="1617244"/>
            <a:ext cx="4276636" cy="416762"/>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a:buNone/>
            </a:pPr>
            <a:r>
              <a:rPr b="1" i="0" lang="it-IT" sz="1400" u="none" cap="none" strike="noStrike">
                <a:solidFill>
                  <a:schemeClr val="dk1"/>
                </a:solidFill>
                <a:latin typeface="Arial Narrow"/>
                <a:ea typeface="Arial Narrow"/>
                <a:cs typeface="Arial Narrow"/>
                <a:sym typeface="Arial Narrow"/>
              </a:rPr>
              <a:t>MARIO ROSSI</a:t>
            </a:r>
            <a:endParaRPr b="0" i="0" sz="11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chemeClr val="dk1"/>
              </a:solidFill>
              <a:latin typeface="Arial Narrow"/>
              <a:ea typeface="Arial Narrow"/>
              <a:cs typeface="Arial Narrow"/>
              <a:sym typeface="Arial Narrow"/>
            </a:endParaRPr>
          </a:p>
        </p:txBody>
      </p:sp>
      <p:sp>
        <p:nvSpPr>
          <p:cNvPr id="578" name="Google Shape;578;p19"/>
          <p:cNvSpPr txBox="1"/>
          <p:nvPr/>
        </p:nvSpPr>
        <p:spPr>
          <a:xfrm>
            <a:off x="5538158" y="4387498"/>
            <a:ext cx="900411" cy="382909"/>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3"/>
          <p:cNvSpPr txBox="1"/>
          <p:nvPr>
            <p:ph type="title"/>
          </p:nvPr>
        </p:nvSpPr>
        <p:spPr>
          <a:xfrm>
            <a:off x="198984" y="766099"/>
            <a:ext cx="10515600" cy="8009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1000"/>
              </a:spcBef>
              <a:spcAft>
                <a:spcPts val="0"/>
              </a:spcAft>
              <a:buClr>
                <a:schemeClr val="dk1"/>
              </a:buClr>
              <a:buSzPts val="2400"/>
              <a:buNone/>
            </a:pPr>
            <a:r>
              <a:rPr b="1" lang="it-IT" sz="2400">
                <a:latin typeface="Calibri"/>
                <a:ea typeface="Calibri"/>
                <a:cs typeface="Calibri"/>
                <a:sym typeface="Calibri"/>
              </a:rPr>
              <a:t>How is it submitted?</a:t>
            </a:r>
            <a:endParaRPr/>
          </a:p>
        </p:txBody>
      </p:sp>
      <p:sp>
        <p:nvSpPr>
          <p:cNvPr id="141" name="Google Shape;141;p3"/>
          <p:cNvSpPr txBox="1"/>
          <p:nvPr>
            <p:ph idx="1" type="body"/>
          </p:nvPr>
        </p:nvSpPr>
        <p:spPr>
          <a:xfrm>
            <a:off x="838191" y="2555227"/>
            <a:ext cx="10917034" cy="3837589"/>
          </a:xfrm>
          <a:prstGeom prst="rect">
            <a:avLst/>
          </a:prstGeom>
          <a:noFill/>
          <a:ln>
            <a:noFill/>
          </a:ln>
        </p:spPr>
        <p:txBody>
          <a:bodyPr anchorCtr="0" anchor="t" bIns="45700" lIns="91425" spcFirstLastPara="1" rIns="91425" wrap="square" tIns="45700">
            <a:normAutofit fontScale="32500" lnSpcReduction="20000"/>
          </a:bodyPr>
          <a:lstStyle/>
          <a:p>
            <a:pPr indent="0" lvl="0" marL="0" rtl="0" algn="l">
              <a:lnSpc>
                <a:spcPct val="90000"/>
              </a:lnSpc>
              <a:spcBef>
                <a:spcPts val="1000"/>
              </a:spcBef>
              <a:spcAft>
                <a:spcPts val="0"/>
              </a:spcAft>
              <a:buClr>
                <a:schemeClr val="dk1"/>
              </a:buClr>
              <a:buSzPct val="74592"/>
              <a:buNone/>
            </a:pPr>
            <a:r>
              <a:rPr lang="it-IT" sz="6600">
                <a:latin typeface="Calibri"/>
                <a:ea typeface="Calibri"/>
                <a:cs typeface="Calibri"/>
                <a:sym typeface="Calibri"/>
              </a:rPr>
              <a:t>The plan must be submitted electronically through the Online Student Registry at </a:t>
            </a:r>
            <a:r>
              <a:rPr lang="it-IT" sz="6600" u="sng">
                <a:solidFill>
                  <a:schemeClr val="hlink"/>
                </a:solidFill>
                <a:latin typeface="Calibri"/>
                <a:ea typeface="Calibri"/>
                <a:cs typeface="Calibri"/>
                <a:sym typeface="Calibri"/>
                <a:hlinkClick r:id="rId3"/>
              </a:rPr>
              <a:t>https://s3w.si.unimib.it/Home.do</a:t>
            </a:r>
            <a:r>
              <a:rPr lang="it-IT" sz="6600">
                <a:latin typeface="Calibri"/>
                <a:ea typeface="Calibri"/>
                <a:cs typeface="Calibri"/>
                <a:sym typeface="Calibri"/>
              </a:rPr>
              <a:t> </a:t>
            </a:r>
            <a:br>
              <a:rPr lang="it-IT" sz="6600">
                <a:latin typeface="Calibri"/>
                <a:ea typeface="Calibri"/>
                <a:cs typeface="Calibri"/>
                <a:sym typeface="Calibri"/>
              </a:rPr>
            </a:br>
            <a:r>
              <a:rPr lang="it-IT" sz="6600">
                <a:latin typeface="Calibri"/>
                <a:ea typeface="Calibri"/>
                <a:cs typeface="Calibri"/>
                <a:sym typeface="Calibri"/>
              </a:rPr>
              <a:t>After submission, </a:t>
            </a:r>
            <a:r>
              <a:rPr b="1" lang="it-IT" sz="6600">
                <a:latin typeface="Calibri"/>
                <a:ea typeface="Calibri"/>
                <a:cs typeface="Calibri"/>
                <a:sym typeface="Calibri"/>
              </a:rPr>
              <a:t>you must confirm the plan</a:t>
            </a:r>
            <a:r>
              <a:rPr lang="it-IT" sz="6600">
                <a:latin typeface="Calibri"/>
                <a:ea typeface="Calibri"/>
                <a:cs typeface="Calibri"/>
                <a:sym typeface="Calibri"/>
              </a:rPr>
              <a:t> by clicking on the </a:t>
            </a:r>
            <a:r>
              <a:rPr lang="it-IT" sz="6600" u="sng">
                <a:latin typeface="Calibri"/>
                <a:ea typeface="Calibri"/>
                <a:cs typeface="Calibri"/>
                <a:sym typeface="Calibri"/>
              </a:rPr>
              <a:t>CONFERMA</a:t>
            </a:r>
            <a:r>
              <a:rPr lang="it-IT" sz="6600">
                <a:latin typeface="Calibri"/>
                <a:ea typeface="Calibri"/>
                <a:cs typeface="Calibri"/>
                <a:sym typeface="Calibri"/>
              </a:rPr>
              <a:t> button. </a:t>
            </a:r>
            <a:br>
              <a:rPr lang="it-IT" sz="6600">
                <a:latin typeface="Calibri"/>
                <a:ea typeface="Calibri"/>
                <a:cs typeface="Calibri"/>
                <a:sym typeface="Calibri"/>
              </a:rPr>
            </a:br>
            <a:r>
              <a:rPr lang="it-IT" sz="6600">
                <a:latin typeface="Calibri"/>
                <a:ea typeface="Calibri"/>
                <a:cs typeface="Calibri"/>
                <a:sym typeface="Calibri"/>
              </a:rPr>
              <a:t>Plans left in draft form (bozza) are not reviewed. You may complete it online as long as you are currently enrolled.</a:t>
            </a:r>
            <a:endParaRPr/>
          </a:p>
          <a:p>
            <a:pPr indent="0" lvl="0" marL="0" rtl="0" algn="l">
              <a:lnSpc>
                <a:spcPct val="90000"/>
              </a:lnSpc>
              <a:spcBef>
                <a:spcPts val="1000"/>
              </a:spcBef>
              <a:spcAft>
                <a:spcPts val="0"/>
              </a:spcAft>
              <a:buClr>
                <a:schemeClr val="dk1"/>
              </a:buClr>
              <a:buSzPct val="74592"/>
              <a:buNone/>
            </a:pPr>
            <a:r>
              <a:rPr lang="it-IT" sz="6600">
                <a:latin typeface="Calibri"/>
                <a:ea typeface="Calibri"/>
                <a:cs typeface="Calibri"/>
                <a:sym typeface="Calibri"/>
              </a:rPr>
              <a:t>Students not currently enrolled must submit a paper form to the Careers Office, at the following address: </a:t>
            </a:r>
            <a:endParaRPr/>
          </a:p>
          <a:p>
            <a:pPr indent="0" lvl="0" marL="0" rtl="0" algn="l">
              <a:lnSpc>
                <a:spcPct val="90000"/>
              </a:lnSpc>
              <a:spcBef>
                <a:spcPts val="1000"/>
              </a:spcBef>
              <a:spcAft>
                <a:spcPts val="0"/>
              </a:spcAft>
              <a:buClr>
                <a:schemeClr val="dk1"/>
              </a:buClr>
              <a:buSzPct val="74592"/>
              <a:buNone/>
            </a:pPr>
            <a:r>
              <a:rPr lang="it-IT" sz="6600">
                <a:latin typeface="Calibri"/>
                <a:ea typeface="Calibri"/>
                <a:cs typeface="Calibri"/>
                <a:sym typeface="Calibri"/>
              </a:rPr>
              <a:t>segr.studenti.scienze@unimib.it.</a:t>
            </a:r>
            <a:endParaRPr/>
          </a:p>
          <a:p>
            <a:pPr indent="0" lvl="0" marL="0" rtl="0" algn="ctr">
              <a:lnSpc>
                <a:spcPct val="90000"/>
              </a:lnSpc>
              <a:spcBef>
                <a:spcPts val="1000"/>
              </a:spcBef>
              <a:spcAft>
                <a:spcPts val="0"/>
              </a:spcAft>
              <a:buClr>
                <a:schemeClr val="dk1"/>
              </a:buClr>
              <a:buSzPct val="100000"/>
              <a:buNone/>
            </a:pPr>
            <a:r>
              <a:t/>
            </a:r>
            <a:endParaRPr b="1" sz="6400"/>
          </a:p>
          <a:p>
            <a:pPr indent="0" lvl="0" marL="0" rtl="0" algn="ctr">
              <a:lnSpc>
                <a:spcPct val="90000"/>
              </a:lnSpc>
              <a:spcBef>
                <a:spcPts val="1000"/>
              </a:spcBef>
              <a:spcAft>
                <a:spcPts val="0"/>
              </a:spcAft>
              <a:buClr>
                <a:schemeClr val="dk1"/>
              </a:buClr>
              <a:buSzPct val="100000"/>
              <a:buNone/>
            </a:pPr>
            <a:r>
              <a:t/>
            </a:r>
            <a:endParaRPr b="1" sz="6400">
              <a:latin typeface="Calibri"/>
              <a:ea typeface="Calibri"/>
              <a:cs typeface="Calibri"/>
              <a:sym typeface="Calibri"/>
            </a:endParaRPr>
          </a:p>
          <a:p>
            <a:pPr indent="0" lvl="0" marL="0" rtl="0" algn="l">
              <a:lnSpc>
                <a:spcPct val="90000"/>
              </a:lnSpc>
              <a:spcBef>
                <a:spcPts val="1000"/>
              </a:spcBef>
              <a:spcAft>
                <a:spcPts val="0"/>
              </a:spcAft>
              <a:buClr>
                <a:schemeClr val="dk1"/>
              </a:buClr>
              <a:buSzPct val="100000"/>
              <a:buNone/>
            </a:pPr>
            <a:r>
              <a:rPr b="1" lang="it-IT" sz="1900"/>
              <a:t>				</a:t>
            </a:r>
            <a:endParaRPr/>
          </a:p>
        </p:txBody>
      </p:sp>
      <p:sp>
        <p:nvSpPr>
          <p:cNvPr id="142" name="Google Shape;14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pic>
        <p:nvPicPr>
          <p:cNvPr id="143" name="Google Shape;143;p3"/>
          <p:cNvPicPr preferRelativeResize="0"/>
          <p:nvPr/>
        </p:nvPicPr>
        <p:blipFill rotWithShape="1">
          <a:blip r:embed="rId4">
            <a:alphaModFix/>
          </a:blip>
          <a:srcRect b="0" l="0" r="0" t="0"/>
          <a:stretch/>
        </p:blipFill>
        <p:spPr>
          <a:xfrm>
            <a:off x="7278189" y="465184"/>
            <a:ext cx="1994148" cy="1600166"/>
          </a:xfrm>
          <a:prstGeom prst="rect">
            <a:avLst/>
          </a:prstGeom>
          <a:noFill/>
          <a:ln>
            <a:noFill/>
          </a:ln>
        </p:spPr>
      </p:pic>
      <p:sp>
        <p:nvSpPr>
          <p:cNvPr id="144" name="Google Shape;144;p3"/>
          <p:cNvSpPr/>
          <p:nvPr/>
        </p:nvSpPr>
        <p:spPr>
          <a:xfrm>
            <a:off x="838200" y="3476625"/>
            <a:ext cx="10448100" cy="903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600"/>
              <a:buFont typeface="Calibri"/>
              <a:buNone/>
            </a:pPr>
            <a:r>
              <a:rPr b="0" i="0" lang="it-IT" sz="1600" u="none" cap="none" strike="noStrike">
                <a:solidFill>
                  <a:srgbClr val="000000"/>
                </a:solidFill>
                <a:latin typeface="Calibri"/>
                <a:ea typeface="Calibri"/>
                <a:cs typeface="Calibri"/>
                <a:sym typeface="Calibri"/>
              </a:rPr>
              <a:t> 		</a:t>
            </a:r>
            <a:endParaRPr b="0" i="0" sz="1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600"/>
              <a:buFont typeface="Calibri"/>
              <a:buNone/>
            </a:pPr>
            <a:r>
              <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20"/>
          <p:cNvSpPr txBox="1"/>
          <p:nvPr>
            <p:ph type="title"/>
          </p:nvPr>
        </p:nvSpPr>
        <p:spPr>
          <a:xfrm>
            <a:off x="838199" y="370936"/>
            <a:ext cx="10515600" cy="95462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Calibri"/>
              <a:buNone/>
            </a:pPr>
            <a:r>
              <a:rPr b="0" i="0" lang="it-IT" sz="1600" u="none" cap="none" strike="noStrike">
                <a:solidFill>
                  <a:srgbClr val="000000"/>
                </a:solidFill>
                <a:latin typeface="Calibri"/>
                <a:ea typeface="Calibri"/>
                <a:cs typeface="Calibri"/>
                <a:sym typeface="Calibri"/>
              </a:rPr>
              <a:t>In this section (fig. 20), if you click on "Aggiungi attività", you will see a list of Master’s degree classes; once you have selected a Class, by clicking on </a:t>
            </a:r>
            <a:r>
              <a:rPr b="1" i="0" lang="it-IT" sz="1600" u="none" cap="none" strike="noStrike">
                <a:solidFill>
                  <a:srgbClr val="000000"/>
                </a:solidFill>
                <a:latin typeface="Calibri"/>
                <a:ea typeface="Calibri"/>
                <a:cs typeface="Calibri"/>
                <a:sym typeface="Calibri"/>
              </a:rPr>
              <a:t>+ Aggiungi, </a:t>
            </a:r>
            <a:r>
              <a:rPr b="0" i="0" lang="it-IT" sz="1600" u="none" cap="none" strike="noStrike">
                <a:solidFill>
                  <a:srgbClr val="000000"/>
                </a:solidFill>
                <a:latin typeface="Calibri"/>
                <a:ea typeface="Calibri"/>
                <a:cs typeface="Calibri"/>
                <a:sym typeface="Calibri"/>
              </a:rPr>
              <a:t>you may add a free-choice class to your </a:t>
            </a:r>
            <a:r>
              <a:rPr b="1" i="0" lang="it-IT" sz="1600" u="sng" cap="none" strike="noStrike">
                <a:solidFill>
                  <a:srgbClr val="000000"/>
                </a:solidFill>
                <a:latin typeface="Calibri"/>
                <a:ea typeface="Calibri"/>
                <a:cs typeface="Calibri"/>
                <a:sym typeface="Calibri"/>
              </a:rPr>
              <a:t>second year</a:t>
            </a:r>
            <a:r>
              <a:rPr b="0" i="0" lang="it-IT" sz="1600" u="none" cap="none" strike="noStrike">
                <a:solidFill>
                  <a:srgbClr val="000000"/>
                </a:solidFill>
                <a:latin typeface="Calibri"/>
                <a:ea typeface="Calibri"/>
                <a:cs typeface="Calibri"/>
                <a:sym typeface="Calibri"/>
              </a:rPr>
              <a:t>. </a:t>
            </a:r>
            <a:br>
              <a:rPr b="0" i="0" lang="it-IT" sz="1600" u="none" cap="none" strike="noStrike">
                <a:solidFill>
                  <a:srgbClr val="000000"/>
                </a:solidFill>
                <a:latin typeface="Calibri"/>
                <a:ea typeface="Calibri"/>
                <a:cs typeface="Calibri"/>
                <a:sym typeface="Calibri"/>
              </a:rPr>
            </a:br>
            <a:r>
              <a:rPr b="0" i="0" lang="it-IT" sz="1600" u="none" cap="none" strike="noStrike">
                <a:solidFill>
                  <a:srgbClr val="000000"/>
                </a:solidFill>
                <a:latin typeface="Calibri"/>
                <a:ea typeface="Calibri"/>
                <a:cs typeface="Calibri"/>
                <a:sym typeface="Calibri"/>
              </a:rPr>
              <a:t>If you have completed all your choices using the previous sections, click "Salta regola" to </a:t>
            </a:r>
            <a:r>
              <a:rPr lang="it-IT" sz="1600">
                <a:solidFill>
                  <a:srgbClr val="000000"/>
                </a:solidFill>
              </a:rPr>
              <a:t>continue</a:t>
            </a:r>
            <a:r>
              <a:rPr b="0" i="0" lang="it-IT" sz="1600" u="none" cap="none" strike="noStrike">
                <a:solidFill>
                  <a:srgbClr val="000000"/>
                </a:solidFill>
                <a:latin typeface="Calibri"/>
                <a:ea typeface="Calibri"/>
                <a:cs typeface="Calibri"/>
                <a:sym typeface="Calibri"/>
              </a:rPr>
              <a:t>.</a:t>
            </a:r>
            <a:endParaRPr sz="1600"/>
          </a:p>
        </p:txBody>
      </p:sp>
      <p:sp>
        <p:nvSpPr>
          <p:cNvPr id="584" name="Google Shape;58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585" name="Google Shape;585;p20"/>
          <p:cNvSpPr txBox="1"/>
          <p:nvPr/>
        </p:nvSpPr>
        <p:spPr>
          <a:xfrm>
            <a:off x="2380891" y="3398808"/>
            <a:ext cx="741871" cy="155275"/>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6" name="Google Shape;586;p20"/>
          <p:cNvSpPr txBox="1"/>
          <p:nvPr>
            <p:ph idx="1" type="body"/>
          </p:nvPr>
        </p:nvSpPr>
        <p:spPr>
          <a:xfrm>
            <a:off x="838200" y="1825625"/>
            <a:ext cx="10515600" cy="419279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t/>
            </a:r>
            <a:endParaRPr sz="1400"/>
          </a:p>
          <a:p>
            <a:pPr indent="0" lvl="0" marL="0" rtl="0" algn="l">
              <a:lnSpc>
                <a:spcPct val="90000"/>
              </a:lnSpc>
              <a:spcBef>
                <a:spcPts val="1000"/>
              </a:spcBef>
              <a:spcAft>
                <a:spcPts val="0"/>
              </a:spcAft>
              <a:buClr>
                <a:schemeClr val="dk1"/>
              </a:buClr>
              <a:buSzPct val="100000"/>
              <a:buNone/>
            </a:pPr>
            <a:r>
              <a:t/>
            </a:r>
            <a:endParaRPr sz="1400"/>
          </a:p>
          <a:p>
            <a:pPr indent="0" lvl="0" marL="0" rtl="0" algn="l">
              <a:lnSpc>
                <a:spcPct val="90000"/>
              </a:lnSpc>
              <a:spcBef>
                <a:spcPts val="1000"/>
              </a:spcBef>
              <a:spcAft>
                <a:spcPts val="0"/>
              </a:spcAft>
              <a:buClr>
                <a:schemeClr val="dk1"/>
              </a:buClr>
              <a:buSzPct val="100000"/>
              <a:buNone/>
            </a:pPr>
            <a:r>
              <a:t/>
            </a:r>
            <a:endParaRPr sz="1400"/>
          </a:p>
          <a:p>
            <a:pPr indent="0" lvl="0" marL="0" rtl="0" algn="l">
              <a:lnSpc>
                <a:spcPct val="90000"/>
              </a:lnSpc>
              <a:spcBef>
                <a:spcPts val="1000"/>
              </a:spcBef>
              <a:spcAft>
                <a:spcPts val="0"/>
              </a:spcAft>
              <a:buClr>
                <a:schemeClr val="dk1"/>
              </a:buClr>
              <a:buSzPct val="100000"/>
              <a:buNone/>
            </a:pPr>
            <a:r>
              <a:t/>
            </a:r>
            <a:endParaRPr sz="1400"/>
          </a:p>
          <a:p>
            <a:pPr indent="0" lvl="0" marL="0" rtl="0" algn="l">
              <a:lnSpc>
                <a:spcPct val="90000"/>
              </a:lnSpc>
              <a:spcBef>
                <a:spcPts val="1000"/>
              </a:spcBef>
              <a:spcAft>
                <a:spcPts val="0"/>
              </a:spcAft>
              <a:buClr>
                <a:schemeClr val="dk1"/>
              </a:buClr>
              <a:buSzPct val="100000"/>
              <a:buNone/>
            </a:pPr>
            <a:r>
              <a:t/>
            </a:r>
            <a:endParaRPr sz="1400"/>
          </a:p>
          <a:p>
            <a:pPr indent="0" lvl="0" marL="0" rtl="0" algn="l">
              <a:lnSpc>
                <a:spcPct val="90000"/>
              </a:lnSpc>
              <a:spcBef>
                <a:spcPts val="1000"/>
              </a:spcBef>
              <a:spcAft>
                <a:spcPts val="0"/>
              </a:spcAft>
              <a:buClr>
                <a:schemeClr val="dk1"/>
              </a:buClr>
              <a:buSzPct val="100000"/>
              <a:buNone/>
            </a:pPr>
            <a:r>
              <a:t/>
            </a:r>
            <a:endParaRPr sz="1400"/>
          </a:p>
          <a:p>
            <a:pPr indent="0" lvl="0" marL="0" rtl="0" algn="l">
              <a:lnSpc>
                <a:spcPct val="90000"/>
              </a:lnSpc>
              <a:spcBef>
                <a:spcPts val="1000"/>
              </a:spcBef>
              <a:spcAft>
                <a:spcPts val="0"/>
              </a:spcAft>
              <a:buClr>
                <a:schemeClr val="dk1"/>
              </a:buClr>
              <a:buSzPct val="100000"/>
              <a:buNone/>
            </a:pPr>
            <a:r>
              <a:t/>
            </a:r>
            <a:endParaRPr sz="1400"/>
          </a:p>
          <a:p>
            <a:pPr indent="0" lvl="0" marL="0" rtl="0" algn="l">
              <a:lnSpc>
                <a:spcPct val="90000"/>
              </a:lnSpc>
              <a:spcBef>
                <a:spcPts val="1000"/>
              </a:spcBef>
              <a:spcAft>
                <a:spcPts val="0"/>
              </a:spcAft>
              <a:buClr>
                <a:schemeClr val="dk1"/>
              </a:buClr>
              <a:buSzPct val="100000"/>
              <a:buNone/>
            </a:pPr>
            <a:r>
              <a:t/>
            </a:r>
            <a:endParaRPr sz="1400"/>
          </a:p>
          <a:p>
            <a:pPr indent="0" lvl="0" marL="0" rtl="0" algn="l">
              <a:lnSpc>
                <a:spcPct val="90000"/>
              </a:lnSpc>
              <a:spcBef>
                <a:spcPts val="1000"/>
              </a:spcBef>
              <a:spcAft>
                <a:spcPts val="0"/>
              </a:spcAft>
              <a:buClr>
                <a:schemeClr val="dk1"/>
              </a:buClr>
              <a:buSzPct val="100000"/>
              <a:buNone/>
            </a:pPr>
            <a:r>
              <a:t/>
            </a:r>
            <a:endParaRPr sz="1400"/>
          </a:p>
          <a:p>
            <a:pPr indent="0" lvl="0" marL="0" rtl="0" algn="l">
              <a:lnSpc>
                <a:spcPct val="90000"/>
              </a:lnSpc>
              <a:spcBef>
                <a:spcPts val="1000"/>
              </a:spcBef>
              <a:spcAft>
                <a:spcPts val="0"/>
              </a:spcAft>
              <a:buClr>
                <a:schemeClr val="dk1"/>
              </a:buClr>
              <a:buSzPct val="100000"/>
              <a:buNone/>
            </a:pPr>
            <a:r>
              <a:t/>
            </a:r>
            <a:endParaRPr sz="1400"/>
          </a:p>
          <a:p>
            <a:pPr indent="0" lvl="0" marL="0" rtl="0" algn="l">
              <a:lnSpc>
                <a:spcPct val="90000"/>
              </a:lnSpc>
              <a:spcBef>
                <a:spcPts val="1000"/>
              </a:spcBef>
              <a:spcAft>
                <a:spcPts val="0"/>
              </a:spcAft>
              <a:buClr>
                <a:schemeClr val="dk1"/>
              </a:buClr>
              <a:buSzPct val="100000"/>
              <a:buNone/>
            </a:pPr>
            <a:r>
              <a:t/>
            </a:r>
            <a:endParaRPr sz="1400"/>
          </a:p>
          <a:p>
            <a:pPr indent="0" lvl="0" marL="0" rtl="0" algn="l">
              <a:lnSpc>
                <a:spcPct val="90000"/>
              </a:lnSpc>
              <a:spcBef>
                <a:spcPts val="1000"/>
              </a:spcBef>
              <a:spcAft>
                <a:spcPts val="0"/>
              </a:spcAft>
              <a:buClr>
                <a:schemeClr val="dk1"/>
              </a:buClr>
              <a:buSzPct val="100000"/>
              <a:buNone/>
            </a:pPr>
            <a:r>
              <a:t/>
            </a:r>
            <a:endParaRPr sz="1400"/>
          </a:p>
          <a:p>
            <a:pPr indent="0" lvl="0" marL="0" rtl="0" algn="l">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t/>
            </a:r>
            <a:endParaRPr sz="1400"/>
          </a:p>
          <a:p>
            <a:pPr indent="0" lvl="0" marL="0" rtl="0" algn="ctr">
              <a:lnSpc>
                <a:spcPct val="90000"/>
              </a:lnSpc>
              <a:spcBef>
                <a:spcPts val="1000"/>
              </a:spcBef>
              <a:spcAft>
                <a:spcPts val="0"/>
              </a:spcAft>
              <a:buClr>
                <a:schemeClr val="dk1"/>
              </a:buClr>
              <a:buSzPct val="100000"/>
              <a:buNone/>
            </a:pPr>
            <a:r>
              <a:rPr lang="it-IT" sz="1400"/>
              <a:t>Fig. 20</a:t>
            </a:r>
            <a:endParaRPr sz="1400"/>
          </a:p>
          <a:p>
            <a:pPr indent="-64135" lvl="0" marL="228600" rtl="0" algn="l">
              <a:lnSpc>
                <a:spcPct val="90000"/>
              </a:lnSpc>
              <a:spcBef>
                <a:spcPts val="1000"/>
              </a:spcBef>
              <a:spcAft>
                <a:spcPts val="0"/>
              </a:spcAft>
              <a:buClr>
                <a:schemeClr val="dk1"/>
              </a:buClr>
              <a:buSzPct val="100000"/>
              <a:buNone/>
            </a:pPr>
            <a:r>
              <a:t/>
            </a:r>
            <a:endParaRPr/>
          </a:p>
        </p:txBody>
      </p:sp>
      <p:sp>
        <p:nvSpPr>
          <p:cNvPr id="587" name="Google Shape;587;p20"/>
          <p:cNvSpPr txBox="1"/>
          <p:nvPr/>
        </p:nvSpPr>
        <p:spPr>
          <a:xfrm>
            <a:off x="2058700" y="2927950"/>
            <a:ext cx="948900" cy="155400"/>
          </a:xfrm>
          <a:prstGeom prst="rect">
            <a:avLst/>
          </a:prstGeom>
          <a:noFill/>
          <a:ln cap="flat" cmpd="sng" w="2222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588" name="Google Shape;588;p20"/>
          <p:cNvPicPr preferRelativeResize="0"/>
          <p:nvPr/>
        </p:nvPicPr>
        <p:blipFill rotWithShape="1">
          <a:blip r:embed="rId3">
            <a:alphaModFix/>
          </a:blip>
          <a:srcRect b="0" l="0" r="0" t="-2764"/>
          <a:stretch/>
        </p:blipFill>
        <p:spPr>
          <a:xfrm>
            <a:off x="934150" y="1325575"/>
            <a:ext cx="10652400" cy="4013700"/>
          </a:xfrm>
          <a:prstGeom prst="rect">
            <a:avLst/>
          </a:prstGeom>
          <a:noFill/>
          <a:ln>
            <a:noFill/>
          </a:ln>
          <a:effectLst>
            <a:outerShdw blurRad="57150" rotWithShape="0" algn="bl" dir="5400000" dist="19050">
              <a:srgbClr val="000000">
                <a:alpha val="47450"/>
              </a:srgbClr>
            </a:outerShdw>
          </a:effectLst>
        </p:spPr>
      </p:pic>
      <p:sp>
        <p:nvSpPr>
          <p:cNvPr id="589" name="Google Shape;589;p20"/>
          <p:cNvSpPr txBox="1"/>
          <p:nvPr/>
        </p:nvSpPr>
        <p:spPr>
          <a:xfrm>
            <a:off x="4050476" y="1433731"/>
            <a:ext cx="4276500" cy="4167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a:buNone/>
            </a:pPr>
            <a:r>
              <a:rPr b="1" i="0" lang="it-IT" sz="1500" u="none" cap="none" strike="noStrike">
                <a:solidFill>
                  <a:schemeClr val="dk1"/>
                </a:solidFill>
                <a:latin typeface="Arial Narrow"/>
                <a:ea typeface="Arial Narrow"/>
                <a:cs typeface="Arial Narrow"/>
                <a:sym typeface="Arial Narrow"/>
              </a:rPr>
              <a:t>MARIO ROSSI</a:t>
            </a:r>
            <a:endParaRPr b="0" i="0" sz="12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t/>
            </a:r>
            <a:endParaRPr b="1" i="0" sz="1400" u="none" cap="none" strike="noStrike">
              <a:solidFill>
                <a:schemeClr val="dk1"/>
              </a:solidFill>
              <a:latin typeface="Arial Narrow"/>
              <a:ea typeface="Arial Narrow"/>
              <a:cs typeface="Arial Narrow"/>
              <a:sym typeface="Arial Narrow"/>
            </a:endParaRPr>
          </a:p>
        </p:txBody>
      </p:sp>
      <p:pic>
        <p:nvPicPr>
          <p:cNvPr id="590" name="Google Shape;590;p20"/>
          <p:cNvPicPr preferRelativeResize="0"/>
          <p:nvPr/>
        </p:nvPicPr>
        <p:blipFill rotWithShape="1">
          <a:blip r:embed="rId4">
            <a:alphaModFix/>
          </a:blip>
          <a:srcRect b="0" l="0" r="0" t="0"/>
          <a:stretch/>
        </p:blipFill>
        <p:spPr>
          <a:xfrm>
            <a:off x="5423314" y="4250475"/>
            <a:ext cx="1345373" cy="608800"/>
          </a:xfrm>
          <a:prstGeom prst="rect">
            <a:avLst/>
          </a:prstGeom>
          <a:noFill/>
          <a:ln>
            <a:noFill/>
          </a:ln>
        </p:spPr>
      </p:pic>
      <p:sp>
        <p:nvSpPr>
          <p:cNvPr id="591" name="Google Shape;591;p20"/>
          <p:cNvSpPr/>
          <p:nvPr/>
        </p:nvSpPr>
        <p:spPr>
          <a:xfrm>
            <a:off x="902500" y="1433731"/>
            <a:ext cx="10715700" cy="39054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13"/>
          <p:cNvSpPr txBox="1"/>
          <p:nvPr>
            <p:ph type="title"/>
          </p:nvPr>
        </p:nvSpPr>
        <p:spPr>
          <a:xfrm>
            <a:off x="838200" y="244925"/>
            <a:ext cx="10515600" cy="1519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r>
              <a:rPr b="0" i="0" lang="it-IT" sz="1600" u="none" cap="none" strike="noStrike">
                <a:solidFill>
                  <a:srgbClr val="000000"/>
                </a:solidFill>
                <a:latin typeface="Calibri"/>
                <a:ea typeface="Calibri"/>
                <a:cs typeface="Calibri"/>
                <a:sym typeface="Calibri"/>
              </a:rPr>
              <a:t>Use this section (fig</a:t>
            </a:r>
            <a:r>
              <a:rPr lang="it-IT" sz="1600">
                <a:solidFill>
                  <a:srgbClr val="000000"/>
                </a:solidFill>
              </a:rPr>
              <a:t>.</a:t>
            </a:r>
            <a:r>
              <a:rPr b="0" i="0" lang="it-IT" sz="1600" u="none" cap="none" strike="noStrike">
                <a:solidFill>
                  <a:srgbClr val="000000"/>
                </a:solidFill>
                <a:latin typeface="Calibri"/>
                <a:ea typeface="Calibri"/>
                <a:cs typeface="Calibri"/>
                <a:sym typeface="Calibri"/>
              </a:rPr>
              <a:t> 21) if you are participating in the ERASMUS program and if your Learning Agreement includes free-choice activities that do NOT correspond to exams offered by our University. You may choose up to 18 </a:t>
            </a:r>
            <a:r>
              <a:rPr lang="it-IT" sz="1600">
                <a:solidFill>
                  <a:srgbClr val="000000"/>
                </a:solidFill>
              </a:rPr>
              <a:t>CFU</a:t>
            </a:r>
            <a:r>
              <a:rPr b="0" i="0" lang="it-IT" sz="1600" u="none" cap="none" strike="noStrike">
                <a:solidFill>
                  <a:srgbClr val="000000"/>
                </a:solidFill>
                <a:latin typeface="Calibri"/>
                <a:ea typeface="Calibri"/>
                <a:cs typeface="Calibri"/>
                <a:sym typeface="Calibri"/>
              </a:rPr>
              <a:t>s.</a:t>
            </a:r>
            <a:br>
              <a:rPr b="0" i="0" lang="it-IT" sz="1600" u="none" cap="none" strike="noStrike">
                <a:solidFill>
                  <a:srgbClr val="000000"/>
                </a:solidFill>
                <a:latin typeface="Calibri"/>
                <a:ea typeface="Calibri"/>
                <a:cs typeface="Calibri"/>
                <a:sym typeface="Calibri"/>
              </a:rPr>
            </a:br>
            <a:r>
              <a:rPr b="0" i="1" lang="it-IT" sz="1600" u="none" cap="none" strike="noStrike">
                <a:solidFill>
                  <a:srgbClr val="000000"/>
                </a:solidFill>
                <a:latin typeface="Calibri"/>
                <a:ea typeface="Calibri"/>
                <a:cs typeface="Calibri"/>
                <a:sym typeface="Calibri"/>
              </a:rPr>
              <a:t>If you are using this section, click «</a:t>
            </a:r>
            <a:r>
              <a:rPr b="1" i="1" lang="it-IT" sz="1600" u="none" cap="none" strike="noStrike">
                <a:solidFill>
                  <a:srgbClr val="000000"/>
                </a:solidFill>
              </a:rPr>
              <a:t>Next rule</a:t>
            </a:r>
            <a:r>
              <a:rPr b="0" i="1" lang="it-IT" sz="1600" u="none" cap="none" strike="noStrike">
                <a:solidFill>
                  <a:srgbClr val="000000"/>
                </a:solidFill>
                <a:latin typeface="Calibri"/>
                <a:ea typeface="Calibri"/>
                <a:cs typeface="Calibri"/>
                <a:sym typeface="Calibri"/>
              </a:rPr>
              <a:t>"  to continue. </a:t>
            </a:r>
            <a:br>
              <a:rPr b="0" i="1" lang="it-IT" sz="1600" u="none" cap="none" strike="noStrike">
                <a:solidFill>
                  <a:srgbClr val="000000"/>
                </a:solidFill>
                <a:latin typeface="Calibri"/>
                <a:ea typeface="Calibri"/>
                <a:cs typeface="Calibri"/>
                <a:sym typeface="Calibri"/>
              </a:rPr>
            </a:br>
            <a:r>
              <a:rPr b="0" i="1" lang="it-IT" sz="1600" u="none" cap="none" strike="noStrike">
                <a:solidFill>
                  <a:srgbClr val="000000"/>
                </a:solidFill>
                <a:latin typeface="Calibri"/>
                <a:ea typeface="Calibri"/>
                <a:cs typeface="Calibri"/>
                <a:sym typeface="Calibri"/>
              </a:rPr>
              <a:t>If you do not wish to select any activities, click «</a:t>
            </a:r>
            <a:r>
              <a:rPr b="1" i="1" lang="it-IT" sz="1600" u="none" cap="none" strike="noStrike">
                <a:solidFill>
                  <a:srgbClr val="000000"/>
                </a:solidFill>
                <a:latin typeface="Calibri"/>
                <a:ea typeface="Calibri"/>
                <a:cs typeface="Calibri"/>
                <a:sym typeface="Calibri"/>
              </a:rPr>
              <a:t>Skip rule</a:t>
            </a:r>
            <a:r>
              <a:rPr b="0" i="1" lang="it-IT" sz="1600" u="none" cap="none" strike="noStrike">
                <a:solidFill>
                  <a:srgbClr val="000000"/>
                </a:solidFill>
                <a:latin typeface="Calibri"/>
                <a:ea typeface="Calibri"/>
                <a:cs typeface="Calibri"/>
                <a:sym typeface="Calibri"/>
              </a:rPr>
              <a:t>" to continue.</a:t>
            </a:r>
            <a:br>
              <a:rPr b="0" i="1" lang="it-IT" sz="1600" u="none" cap="none" strike="noStrike">
                <a:solidFill>
                  <a:srgbClr val="000000"/>
                </a:solidFill>
                <a:latin typeface="Calibri"/>
                <a:ea typeface="Calibri"/>
                <a:cs typeface="Calibri"/>
                <a:sym typeface="Calibri"/>
              </a:rPr>
            </a:br>
            <a:br>
              <a:rPr i="1" lang="it-IT" sz="1600">
                <a:latin typeface="Calibri"/>
                <a:ea typeface="Calibri"/>
                <a:cs typeface="Calibri"/>
                <a:sym typeface="Calibri"/>
              </a:rPr>
            </a:br>
            <a:endParaRPr i="1" sz="1600">
              <a:latin typeface="Calibri"/>
              <a:ea typeface="Calibri"/>
              <a:cs typeface="Calibri"/>
              <a:sym typeface="Calibri"/>
            </a:endParaRPr>
          </a:p>
        </p:txBody>
      </p:sp>
      <p:sp>
        <p:nvSpPr>
          <p:cNvPr id="597" name="Google Shape;59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598" name="Google Shape;598;p13"/>
          <p:cNvPicPr preferRelativeResize="0"/>
          <p:nvPr/>
        </p:nvPicPr>
        <p:blipFill rotWithShape="1">
          <a:blip r:embed="rId3">
            <a:alphaModFix/>
          </a:blip>
          <a:srcRect b="0" l="0" r="0" t="0"/>
          <a:stretch/>
        </p:blipFill>
        <p:spPr>
          <a:xfrm>
            <a:off x="935288" y="1401958"/>
            <a:ext cx="10321423" cy="463336"/>
          </a:xfrm>
          <a:prstGeom prst="rect">
            <a:avLst/>
          </a:prstGeom>
          <a:noFill/>
          <a:ln>
            <a:noFill/>
          </a:ln>
        </p:spPr>
      </p:pic>
      <p:pic>
        <p:nvPicPr>
          <p:cNvPr id="599" name="Google Shape;599;p13"/>
          <p:cNvPicPr preferRelativeResize="0"/>
          <p:nvPr/>
        </p:nvPicPr>
        <p:blipFill rotWithShape="1">
          <a:blip r:embed="rId4">
            <a:alphaModFix/>
          </a:blip>
          <a:srcRect b="0" l="0" r="0" t="0"/>
          <a:stretch/>
        </p:blipFill>
        <p:spPr>
          <a:xfrm>
            <a:off x="5492442" y="1395551"/>
            <a:ext cx="1207113" cy="329213"/>
          </a:xfrm>
          <a:prstGeom prst="rect">
            <a:avLst/>
          </a:prstGeom>
          <a:noFill/>
          <a:ln>
            <a:noFill/>
          </a:ln>
        </p:spPr>
      </p:pic>
      <p:pic>
        <p:nvPicPr>
          <p:cNvPr id="600" name="Google Shape;600;p13"/>
          <p:cNvPicPr preferRelativeResize="0"/>
          <p:nvPr/>
        </p:nvPicPr>
        <p:blipFill rotWithShape="1">
          <a:blip r:embed="rId5">
            <a:alphaModFix/>
          </a:blip>
          <a:srcRect b="0" l="0" r="0" t="0"/>
          <a:stretch/>
        </p:blipFill>
        <p:spPr>
          <a:xfrm>
            <a:off x="2208511" y="2222832"/>
            <a:ext cx="1091641" cy="295923"/>
          </a:xfrm>
          <a:prstGeom prst="rect">
            <a:avLst/>
          </a:prstGeom>
          <a:noFill/>
          <a:ln>
            <a:noFill/>
          </a:ln>
        </p:spPr>
      </p:pic>
      <p:sp>
        <p:nvSpPr>
          <p:cNvPr id="601" name="Google Shape;601;p13"/>
          <p:cNvSpPr txBox="1"/>
          <p:nvPr/>
        </p:nvSpPr>
        <p:spPr>
          <a:xfrm>
            <a:off x="5360631" y="6033584"/>
            <a:ext cx="705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rgbClr val="000000"/>
                </a:solidFill>
                <a:latin typeface="Calibri"/>
                <a:ea typeface="Calibri"/>
                <a:cs typeface="Calibri"/>
                <a:sym typeface="Calibri"/>
              </a:rPr>
              <a:t>Fig. 21</a:t>
            </a:r>
            <a:endParaRPr b="0" i="0" sz="1400" u="none" cap="none" strike="noStrike">
              <a:solidFill>
                <a:srgbClr val="000000"/>
              </a:solidFill>
              <a:latin typeface="Calibri"/>
              <a:ea typeface="Calibri"/>
              <a:cs typeface="Calibri"/>
              <a:sym typeface="Calibri"/>
            </a:endParaRPr>
          </a:p>
        </p:txBody>
      </p:sp>
      <p:sp>
        <p:nvSpPr>
          <p:cNvPr id="602" name="Google Shape;602;p13"/>
          <p:cNvSpPr/>
          <p:nvPr/>
        </p:nvSpPr>
        <p:spPr>
          <a:xfrm>
            <a:off x="935288" y="1401958"/>
            <a:ext cx="10418510" cy="4661695"/>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Ritaglio schermata" id="603" name="Google Shape;603;p13"/>
          <p:cNvPicPr preferRelativeResize="0"/>
          <p:nvPr/>
        </p:nvPicPr>
        <p:blipFill rotWithShape="1">
          <a:blip r:embed="rId6">
            <a:alphaModFix/>
          </a:blip>
          <a:srcRect b="0" l="0" r="0" t="0"/>
          <a:stretch/>
        </p:blipFill>
        <p:spPr>
          <a:xfrm>
            <a:off x="1677515" y="2017460"/>
            <a:ext cx="8112773" cy="3811839"/>
          </a:xfrm>
          <a:prstGeom prst="rect">
            <a:avLst/>
          </a:prstGeom>
          <a:noFill/>
          <a:ln>
            <a:noFill/>
          </a:ln>
        </p:spPr>
      </p:pic>
      <p:pic>
        <p:nvPicPr>
          <p:cNvPr id="604" name="Google Shape;604;p13"/>
          <p:cNvPicPr preferRelativeResize="0"/>
          <p:nvPr/>
        </p:nvPicPr>
        <p:blipFill rotWithShape="1">
          <a:blip r:embed="rId7">
            <a:alphaModFix/>
          </a:blip>
          <a:srcRect b="0" l="0" r="0" t="0"/>
          <a:stretch/>
        </p:blipFill>
        <p:spPr>
          <a:xfrm>
            <a:off x="4807874" y="2057422"/>
            <a:ext cx="5249111" cy="451143"/>
          </a:xfrm>
          <a:prstGeom prst="rect">
            <a:avLst/>
          </a:prstGeom>
          <a:noFill/>
          <a:ln>
            <a:noFill/>
          </a:ln>
        </p:spPr>
      </p:pic>
      <p:pic>
        <p:nvPicPr>
          <p:cNvPr id="605" name="Google Shape;605;p13"/>
          <p:cNvPicPr preferRelativeResize="0"/>
          <p:nvPr/>
        </p:nvPicPr>
        <p:blipFill rotWithShape="1">
          <a:blip r:embed="rId8">
            <a:alphaModFix/>
          </a:blip>
          <a:srcRect b="0" l="0" r="0" t="0"/>
          <a:stretch/>
        </p:blipFill>
        <p:spPr>
          <a:xfrm>
            <a:off x="5553407" y="5335480"/>
            <a:ext cx="1085182" cy="49381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i="0" lang="it-IT" sz="3200" u="none" cap="none" strike="noStrike">
                <a:solidFill>
                  <a:srgbClr val="000000"/>
                </a:solidFill>
                <a:latin typeface="Calibri"/>
                <a:ea typeface="Calibri"/>
                <a:cs typeface="Calibri"/>
                <a:sym typeface="Calibri"/>
              </a:rPr>
              <a:t>Extra Credits </a:t>
            </a:r>
            <a:endParaRPr b="1" sz="2400"/>
          </a:p>
        </p:txBody>
      </p:sp>
      <p:sp>
        <p:nvSpPr>
          <p:cNvPr id="611" name="Google Shape;61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rgbClr val="000000"/>
              </a:buClr>
              <a:buSzPts val="1600"/>
              <a:buFont typeface="Arial"/>
              <a:buNone/>
            </a:pPr>
            <a:r>
              <a:rPr b="0" i="0" lang="it-IT" sz="2400" u="none" cap="none" strike="noStrike">
                <a:solidFill>
                  <a:srgbClr val="000000"/>
                </a:solidFill>
              </a:rPr>
              <a:t>Master's degree students may include extra activities in their study plan for up to a maximum of </a:t>
            </a:r>
            <a:r>
              <a:rPr b="1" i="0" lang="it-IT" sz="2400" u="sng" cap="none" strike="noStrike">
                <a:solidFill>
                  <a:srgbClr val="000000"/>
                </a:solidFill>
              </a:rPr>
              <a:t>16 </a:t>
            </a:r>
            <a:r>
              <a:rPr b="1" lang="it-IT" sz="2400" u="sng">
                <a:solidFill>
                  <a:srgbClr val="000000"/>
                </a:solidFill>
              </a:rPr>
              <a:t>CFU</a:t>
            </a:r>
            <a:r>
              <a:rPr b="1" i="0" lang="it-IT" sz="2400" u="sng" cap="none" strike="noStrike">
                <a:solidFill>
                  <a:srgbClr val="000000"/>
                </a:solidFill>
              </a:rPr>
              <a:t>s</a:t>
            </a:r>
            <a:r>
              <a:rPr b="0" i="0" lang="it-IT" sz="2400" u="none" cap="none" strike="noStrike">
                <a:solidFill>
                  <a:srgbClr val="000000"/>
                </a:solidFill>
              </a:rPr>
              <a:t>. </a:t>
            </a:r>
            <a:endParaRPr b="0" i="0" sz="2400" u="none" cap="none" strike="noStrike">
              <a:solidFill>
                <a:srgbClr val="000000"/>
              </a:solidFill>
            </a:endParaRPr>
          </a:p>
          <a:p>
            <a:pPr indent="0" lvl="0" marL="0" rtl="0" algn="just">
              <a:lnSpc>
                <a:spcPct val="90000"/>
              </a:lnSpc>
              <a:spcBef>
                <a:spcPts val="1000"/>
              </a:spcBef>
              <a:spcAft>
                <a:spcPts val="0"/>
              </a:spcAft>
              <a:buClr>
                <a:srgbClr val="000000"/>
              </a:buClr>
              <a:buSzPts val="1600"/>
              <a:buNone/>
            </a:pPr>
            <a:r>
              <a:t/>
            </a:r>
            <a:endParaRPr sz="2400">
              <a:solidFill>
                <a:srgbClr val="000000"/>
              </a:solidFill>
            </a:endParaRPr>
          </a:p>
          <a:p>
            <a:pPr indent="0" lvl="0" marL="0" rtl="0" algn="just">
              <a:lnSpc>
                <a:spcPct val="90000"/>
              </a:lnSpc>
              <a:spcBef>
                <a:spcPts val="1000"/>
              </a:spcBef>
              <a:spcAft>
                <a:spcPts val="0"/>
              </a:spcAft>
              <a:buClr>
                <a:srgbClr val="000000"/>
              </a:buClr>
              <a:buSzPts val="1600"/>
              <a:buNone/>
            </a:pPr>
            <a:r>
              <a:rPr lang="it-IT" sz="2400">
                <a:solidFill>
                  <a:srgbClr val="000000"/>
                </a:solidFill>
              </a:rPr>
              <a:t>It is possible to select extra activities choosing either courses from your own degree programme or courses offered by other programmes at our University.</a:t>
            </a:r>
            <a:endParaRPr/>
          </a:p>
          <a:p>
            <a:pPr indent="0" lvl="0" marL="0" rtl="0" algn="just">
              <a:lnSpc>
                <a:spcPct val="90000"/>
              </a:lnSpc>
              <a:spcBef>
                <a:spcPts val="1000"/>
              </a:spcBef>
              <a:spcAft>
                <a:spcPts val="0"/>
              </a:spcAft>
              <a:buClr>
                <a:srgbClr val="000000"/>
              </a:buClr>
              <a:buSzPts val="1600"/>
              <a:buNone/>
            </a:pPr>
            <a:r>
              <a:t/>
            </a:r>
            <a:endParaRPr b="0" i="0" sz="2400" u="none" cap="none" strike="noStrike">
              <a:solidFill>
                <a:srgbClr val="000000"/>
              </a:solidFill>
            </a:endParaRPr>
          </a:p>
          <a:p>
            <a:pPr indent="0" lvl="0" marL="0" rtl="0" algn="just">
              <a:lnSpc>
                <a:spcPct val="90000"/>
              </a:lnSpc>
              <a:spcBef>
                <a:spcPts val="1000"/>
              </a:spcBef>
              <a:spcAft>
                <a:spcPts val="0"/>
              </a:spcAft>
              <a:buClr>
                <a:srgbClr val="000000"/>
              </a:buClr>
              <a:buSzPts val="1600"/>
              <a:buNone/>
            </a:pPr>
            <a:r>
              <a:rPr b="0" i="0" lang="it-IT" sz="2400" u="none" cap="none" strike="noStrike">
                <a:solidFill>
                  <a:srgbClr val="000000"/>
                </a:solidFill>
              </a:rPr>
              <a:t>Credits and marks obtained through extra activities are not counted in your exam grade point average, but they are recorded in your career.</a:t>
            </a:r>
            <a:endParaRPr/>
          </a:p>
          <a:p>
            <a:pPr indent="0" lvl="0" marL="0" rtl="0" algn="just">
              <a:lnSpc>
                <a:spcPct val="90000"/>
              </a:lnSpc>
              <a:spcBef>
                <a:spcPts val="1000"/>
              </a:spcBef>
              <a:spcAft>
                <a:spcPts val="0"/>
              </a:spcAft>
              <a:buClr>
                <a:srgbClr val="000000"/>
              </a:buClr>
              <a:buSzPts val="1600"/>
              <a:buNone/>
            </a:pPr>
            <a:r>
              <a:t/>
            </a:r>
            <a:endParaRPr sz="2400">
              <a:solidFill>
                <a:srgbClr val="000000"/>
              </a:solidFill>
            </a:endParaRPr>
          </a:p>
          <a:p>
            <a:pPr indent="0" lvl="0" marL="0" rtl="0" algn="just">
              <a:lnSpc>
                <a:spcPct val="90000"/>
              </a:lnSpc>
              <a:spcBef>
                <a:spcPts val="1000"/>
              </a:spcBef>
              <a:spcAft>
                <a:spcPts val="0"/>
              </a:spcAft>
              <a:buClr>
                <a:srgbClr val="000000"/>
              </a:buClr>
              <a:buSzPts val="1600"/>
              <a:buNone/>
            </a:pPr>
            <a:r>
              <a:rPr b="0" i="0" lang="it-IT" sz="2400" u="none" cap="none" strike="noStrike">
                <a:solidFill>
                  <a:srgbClr val="000000"/>
                </a:solidFill>
              </a:rPr>
              <a:t>PLEASE NOTE: You can not include extra courses in the dual degree pattern</a:t>
            </a:r>
            <a:endParaRPr b="0" i="0" sz="2400" u="none" cap="none" strike="noStrike">
              <a:solidFill>
                <a:srgbClr val="000000"/>
              </a:solidFill>
            </a:endParaRPr>
          </a:p>
        </p:txBody>
      </p:sp>
      <p:sp>
        <p:nvSpPr>
          <p:cNvPr id="612" name="Google Shape;61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5"/>
          <p:cNvSpPr txBox="1"/>
          <p:nvPr>
            <p:ph type="title"/>
          </p:nvPr>
        </p:nvSpPr>
        <p:spPr>
          <a:xfrm>
            <a:off x="838200" y="244925"/>
            <a:ext cx="10515600" cy="1519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latin typeface="Calibri"/>
                <a:ea typeface="Calibri"/>
                <a:cs typeface="Calibri"/>
                <a:sym typeface="Calibri"/>
              </a:rPr>
            </a:br>
            <a:r>
              <a:rPr b="0" i="0" lang="it-IT" sz="1600" u="none" cap="none" strike="noStrike">
                <a:solidFill>
                  <a:srgbClr val="000000"/>
                </a:solidFill>
                <a:latin typeface="Calibri"/>
                <a:ea typeface="Calibri"/>
                <a:cs typeface="Calibri"/>
                <a:sym typeface="Calibri"/>
              </a:rPr>
              <a:t>Find in this section all the subjects of your Master degree </a:t>
            </a:r>
            <a:r>
              <a:rPr lang="it-IT" sz="1600">
                <a:solidFill>
                  <a:srgbClr val="000000"/>
                </a:solidFill>
              </a:rPr>
              <a:t>programme</a:t>
            </a:r>
            <a:r>
              <a:rPr b="0" i="0" lang="it-IT" sz="1600" u="none" cap="none" strike="noStrike">
                <a:solidFill>
                  <a:srgbClr val="000000"/>
                </a:solidFill>
                <a:latin typeface="Calibri"/>
                <a:ea typeface="Calibri"/>
                <a:cs typeface="Calibri"/>
                <a:sym typeface="Calibri"/>
              </a:rPr>
              <a:t> you may add to your study plan as extra credits (fig</a:t>
            </a:r>
            <a:r>
              <a:rPr lang="it-IT" sz="1600">
                <a:solidFill>
                  <a:srgbClr val="000000"/>
                </a:solidFill>
              </a:rPr>
              <a:t>.</a:t>
            </a:r>
            <a:r>
              <a:rPr b="0" i="0" lang="it-IT" sz="1600" u="none" cap="none" strike="noStrike">
                <a:solidFill>
                  <a:srgbClr val="000000"/>
                </a:solidFill>
                <a:latin typeface="Calibri"/>
                <a:ea typeface="Calibri"/>
                <a:cs typeface="Calibri"/>
                <a:sym typeface="Calibri"/>
              </a:rPr>
              <a:t> 22).</a:t>
            </a:r>
            <a:r>
              <a:rPr lang="it-IT" sz="1600">
                <a:solidFill>
                  <a:srgbClr val="000000"/>
                </a:solidFill>
              </a:rPr>
              <a:t> You may choose up to 16 CFUs.</a:t>
            </a:r>
            <a:r>
              <a:rPr b="0" i="0" lang="it-IT" sz="1600" u="none" cap="none" strike="noStrike">
                <a:solidFill>
                  <a:srgbClr val="000000"/>
                </a:solidFill>
                <a:latin typeface="Calibri"/>
                <a:ea typeface="Calibri"/>
                <a:cs typeface="Calibri"/>
                <a:sym typeface="Calibri"/>
              </a:rPr>
              <a:t> </a:t>
            </a:r>
            <a:br>
              <a:rPr b="0" i="0" lang="it-IT" sz="1600" u="none" cap="none" strike="noStrike">
                <a:solidFill>
                  <a:srgbClr val="000000"/>
                </a:solidFill>
                <a:latin typeface="Calibri"/>
                <a:ea typeface="Calibri"/>
                <a:cs typeface="Calibri"/>
                <a:sym typeface="Calibri"/>
              </a:rPr>
            </a:br>
            <a:r>
              <a:rPr b="0" i="1" lang="it-IT" sz="1600" u="none" cap="none" strike="noStrike">
                <a:solidFill>
                  <a:srgbClr val="000000"/>
                </a:solidFill>
                <a:latin typeface="Calibri"/>
                <a:ea typeface="Calibri"/>
                <a:cs typeface="Calibri"/>
                <a:sym typeface="Calibri"/>
              </a:rPr>
              <a:t>If you are using this section, click </a:t>
            </a:r>
            <a:r>
              <a:rPr b="1" i="1" lang="it-IT" sz="1600" u="none" cap="none" strike="noStrike">
                <a:solidFill>
                  <a:srgbClr val="000000"/>
                </a:solidFill>
                <a:latin typeface="Calibri"/>
                <a:ea typeface="Calibri"/>
                <a:cs typeface="Calibri"/>
                <a:sym typeface="Calibri"/>
              </a:rPr>
              <a:t>«Next rule»  </a:t>
            </a:r>
            <a:r>
              <a:rPr b="0" i="1" lang="it-IT" sz="1600" u="none" cap="none" strike="noStrike">
                <a:solidFill>
                  <a:srgbClr val="000000"/>
                </a:solidFill>
                <a:latin typeface="Calibri"/>
                <a:ea typeface="Calibri"/>
                <a:cs typeface="Calibri"/>
                <a:sym typeface="Calibri"/>
              </a:rPr>
              <a:t>to continue. </a:t>
            </a:r>
            <a:br>
              <a:rPr b="0" i="1" lang="it-IT" sz="1600" u="none" cap="none" strike="noStrike">
                <a:solidFill>
                  <a:srgbClr val="000000"/>
                </a:solidFill>
                <a:latin typeface="Calibri"/>
                <a:ea typeface="Calibri"/>
                <a:cs typeface="Calibri"/>
                <a:sym typeface="Calibri"/>
              </a:rPr>
            </a:br>
            <a:r>
              <a:rPr b="0" i="1" lang="it-IT" sz="1600" u="none" cap="none" strike="noStrike">
                <a:solidFill>
                  <a:srgbClr val="000000"/>
                </a:solidFill>
                <a:latin typeface="Calibri"/>
                <a:ea typeface="Calibri"/>
                <a:cs typeface="Calibri"/>
                <a:sym typeface="Calibri"/>
              </a:rPr>
              <a:t>If you do not wish to select any activities, click «</a:t>
            </a:r>
            <a:r>
              <a:rPr b="1" i="1" lang="it-IT" sz="1600" u="none" cap="none" strike="noStrike">
                <a:solidFill>
                  <a:srgbClr val="000000"/>
                </a:solidFill>
                <a:latin typeface="Calibri"/>
                <a:ea typeface="Calibri"/>
                <a:cs typeface="Calibri"/>
                <a:sym typeface="Calibri"/>
              </a:rPr>
              <a:t>Skip rule</a:t>
            </a:r>
            <a:r>
              <a:rPr b="0" i="1" lang="it-IT" sz="1600" u="none" cap="none" strike="noStrike">
                <a:solidFill>
                  <a:srgbClr val="000000"/>
                </a:solidFill>
                <a:latin typeface="Calibri"/>
                <a:ea typeface="Calibri"/>
                <a:cs typeface="Calibri"/>
                <a:sym typeface="Calibri"/>
              </a:rPr>
              <a:t>" to continue.</a:t>
            </a:r>
            <a:br>
              <a:rPr b="0" i="1" lang="it-IT" sz="1600" u="none" cap="none" strike="noStrike">
                <a:solidFill>
                  <a:srgbClr val="000000"/>
                </a:solidFill>
                <a:latin typeface="Calibri"/>
                <a:ea typeface="Calibri"/>
                <a:cs typeface="Calibri"/>
                <a:sym typeface="Calibri"/>
              </a:rPr>
            </a:br>
            <a:br>
              <a:rPr i="1" lang="it-IT" sz="1600">
                <a:latin typeface="Calibri"/>
                <a:ea typeface="Calibri"/>
                <a:cs typeface="Calibri"/>
                <a:sym typeface="Calibri"/>
              </a:rPr>
            </a:br>
            <a:endParaRPr i="1" sz="1600">
              <a:latin typeface="Calibri"/>
              <a:ea typeface="Calibri"/>
              <a:cs typeface="Calibri"/>
              <a:sym typeface="Calibri"/>
            </a:endParaRPr>
          </a:p>
        </p:txBody>
      </p:sp>
      <p:sp>
        <p:nvSpPr>
          <p:cNvPr id="618" name="Google Shape;61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id="619" name="Google Shape;619;p5"/>
          <p:cNvPicPr preferRelativeResize="0"/>
          <p:nvPr/>
        </p:nvPicPr>
        <p:blipFill rotWithShape="1">
          <a:blip r:embed="rId3">
            <a:alphaModFix/>
          </a:blip>
          <a:srcRect b="0" l="0" r="0" t="0"/>
          <a:stretch/>
        </p:blipFill>
        <p:spPr>
          <a:xfrm>
            <a:off x="935288" y="1401958"/>
            <a:ext cx="10321423" cy="463336"/>
          </a:xfrm>
          <a:prstGeom prst="rect">
            <a:avLst/>
          </a:prstGeom>
          <a:noFill/>
          <a:ln>
            <a:noFill/>
          </a:ln>
        </p:spPr>
      </p:pic>
      <p:pic>
        <p:nvPicPr>
          <p:cNvPr id="620" name="Google Shape;620;p5"/>
          <p:cNvPicPr preferRelativeResize="0"/>
          <p:nvPr/>
        </p:nvPicPr>
        <p:blipFill rotWithShape="1">
          <a:blip r:embed="rId4">
            <a:alphaModFix/>
          </a:blip>
          <a:srcRect b="0" l="0" r="0" t="0"/>
          <a:stretch/>
        </p:blipFill>
        <p:spPr>
          <a:xfrm>
            <a:off x="5492442" y="1395551"/>
            <a:ext cx="1207113" cy="329213"/>
          </a:xfrm>
          <a:prstGeom prst="rect">
            <a:avLst/>
          </a:prstGeom>
          <a:noFill/>
          <a:ln>
            <a:noFill/>
          </a:ln>
        </p:spPr>
      </p:pic>
      <p:pic>
        <p:nvPicPr>
          <p:cNvPr id="621" name="Google Shape;621;p5"/>
          <p:cNvPicPr preferRelativeResize="0"/>
          <p:nvPr/>
        </p:nvPicPr>
        <p:blipFill rotWithShape="1">
          <a:blip r:embed="rId5">
            <a:alphaModFix/>
          </a:blip>
          <a:srcRect b="0" l="0" r="0" t="0"/>
          <a:stretch/>
        </p:blipFill>
        <p:spPr>
          <a:xfrm>
            <a:off x="2208511" y="2222832"/>
            <a:ext cx="1091641" cy="295923"/>
          </a:xfrm>
          <a:prstGeom prst="rect">
            <a:avLst/>
          </a:prstGeom>
          <a:noFill/>
          <a:ln>
            <a:noFill/>
          </a:ln>
        </p:spPr>
      </p:pic>
      <p:sp>
        <p:nvSpPr>
          <p:cNvPr id="622" name="Google Shape;622;p5"/>
          <p:cNvSpPr txBox="1"/>
          <p:nvPr/>
        </p:nvSpPr>
        <p:spPr>
          <a:xfrm>
            <a:off x="5330156" y="6270688"/>
            <a:ext cx="705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rgbClr val="000000"/>
                </a:solidFill>
                <a:latin typeface="Calibri"/>
                <a:ea typeface="Calibri"/>
                <a:cs typeface="Calibri"/>
                <a:sym typeface="Calibri"/>
              </a:rPr>
              <a:t>Fig. 22</a:t>
            </a:r>
            <a:endParaRPr b="0" i="0" sz="1400" u="none" cap="none" strike="noStrike">
              <a:solidFill>
                <a:srgbClr val="000000"/>
              </a:solidFill>
              <a:latin typeface="Calibri"/>
              <a:ea typeface="Calibri"/>
              <a:cs typeface="Calibri"/>
              <a:sym typeface="Calibri"/>
            </a:endParaRPr>
          </a:p>
        </p:txBody>
      </p:sp>
      <p:sp>
        <p:nvSpPr>
          <p:cNvPr id="623" name="Google Shape;623;p5"/>
          <p:cNvSpPr/>
          <p:nvPr/>
        </p:nvSpPr>
        <p:spPr>
          <a:xfrm>
            <a:off x="935288" y="1401958"/>
            <a:ext cx="10418512" cy="4853823"/>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Immagine che contiene testo, schermata, Carattere, documento" id="624" name="Google Shape;624;p5"/>
          <p:cNvPicPr preferRelativeResize="0"/>
          <p:nvPr/>
        </p:nvPicPr>
        <p:blipFill rotWithShape="1">
          <a:blip r:embed="rId6">
            <a:alphaModFix/>
          </a:blip>
          <a:srcRect b="0" l="0" r="0" t="0"/>
          <a:stretch/>
        </p:blipFill>
        <p:spPr>
          <a:xfrm>
            <a:off x="1356267" y="1879224"/>
            <a:ext cx="7846452" cy="4362627"/>
          </a:xfrm>
          <a:prstGeom prst="rect">
            <a:avLst/>
          </a:prstGeom>
          <a:noFill/>
          <a:ln>
            <a:noFill/>
          </a:ln>
        </p:spPr>
      </p:pic>
      <p:pic>
        <p:nvPicPr>
          <p:cNvPr id="625" name="Google Shape;625;p5"/>
          <p:cNvPicPr preferRelativeResize="0"/>
          <p:nvPr/>
        </p:nvPicPr>
        <p:blipFill rotWithShape="1">
          <a:blip r:embed="rId7">
            <a:alphaModFix/>
          </a:blip>
          <a:srcRect b="0" l="0" r="0" t="0"/>
          <a:stretch/>
        </p:blipFill>
        <p:spPr>
          <a:xfrm>
            <a:off x="5279493" y="5768369"/>
            <a:ext cx="1085182" cy="49381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7"/>
          <p:cNvSpPr txBox="1"/>
          <p:nvPr>
            <p:ph type="title"/>
          </p:nvPr>
        </p:nvSpPr>
        <p:spPr>
          <a:xfrm>
            <a:off x="678000" y="290848"/>
            <a:ext cx="10954800" cy="1237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Calibri"/>
              <a:buNone/>
            </a:pPr>
            <a:br>
              <a:rPr lang="it-IT" sz="1600"/>
            </a:br>
            <a:br>
              <a:rPr lang="it-IT" sz="1600"/>
            </a:br>
            <a:br>
              <a:rPr lang="it-IT" sz="1600"/>
            </a:br>
            <a:endParaRPr sz="1600"/>
          </a:p>
        </p:txBody>
      </p:sp>
      <p:sp>
        <p:nvSpPr>
          <p:cNvPr id="631" name="Google Shape;631;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632" name="Google Shape;632;p7"/>
          <p:cNvSpPr/>
          <p:nvPr/>
        </p:nvSpPr>
        <p:spPr>
          <a:xfrm>
            <a:off x="904972" y="1646768"/>
            <a:ext cx="10001839" cy="4779687"/>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3" name="Google Shape;633;p7"/>
          <p:cNvSpPr txBox="1"/>
          <p:nvPr/>
        </p:nvSpPr>
        <p:spPr>
          <a:xfrm>
            <a:off x="809975" y="431545"/>
            <a:ext cx="102288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it-IT" sz="1800" u="none" cap="none" strike="noStrike">
                <a:solidFill>
                  <a:srgbClr val="000000"/>
                </a:solidFill>
                <a:latin typeface="Calibri"/>
                <a:ea typeface="Calibri"/>
                <a:cs typeface="Calibri"/>
                <a:sym typeface="Calibri"/>
              </a:rPr>
              <a:t>In this last section (Fig. 23) you may add to your study plan extra courses offered by other Master degree programmes of our University.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it-IT" sz="1800" u="none" cap="none" strike="noStrike">
                <a:solidFill>
                  <a:srgbClr val="000000"/>
                </a:solidFill>
                <a:latin typeface="Calibri"/>
                <a:ea typeface="Calibri"/>
                <a:cs typeface="Calibri"/>
                <a:sym typeface="Calibri"/>
              </a:rPr>
              <a:t>You may choose up to 16 CFUs.</a:t>
            </a:r>
            <a:r>
              <a:rPr b="0" i="0" lang="it-IT" sz="1400" u="none" cap="none" strike="noStrike">
                <a:solidFill>
                  <a:srgbClr val="000000"/>
                </a:solidFill>
                <a:latin typeface="Arial"/>
                <a:ea typeface="Arial"/>
                <a:cs typeface="Arial"/>
                <a:sym typeface="Arial"/>
              </a:rPr>
              <a:t> </a:t>
            </a:r>
            <a:r>
              <a:rPr b="0" i="0" lang="it-IT" sz="1800" u="none" cap="none" strike="noStrike">
                <a:solidFill>
                  <a:srgbClr val="000000"/>
                </a:solidFill>
                <a:latin typeface="Calibri"/>
                <a:ea typeface="Calibri"/>
                <a:cs typeface="Calibri"/>
                <a:sym typeface="Calibri"/>
              </a:rPr>
              <a:t>See slides n. 2</a:t>
            </a:r>
            <a:r>
              <a:rPr lang="it-IT" sz="1800">
                <a:latin typeface="Calibri"/>
                <a:ea typeface="Calibri"/>
                <a:cs typeface="Calibri"/>
                <a:sym typeface="Calibri"/>
              </a:rPr>
              <a:t>5</a:t>
            </a:r>
            <a:r>
              <a:rPr b="0" i="0" lang="it-IT" sz="1800" u="none" cap="none" strike="noStrike">
                <a:solidFill>
                  <a:srgbClr val="000000"/>
                </a:solidFill>
                <a:latin typeface="Calibri"/>
                <a:ea typeface="Calibri"/>
                <a:cs typeface="Calibri"/>
                <a:sym typeface="Calibri"/>
              </a:rPr>
              <a:t>-2</a:t>
            </a:r>
            <a:r>
              <a:rPr lang="it-IT" sz="1800">
                <a:latin typeface="Calibri"/>
                <a:ea typeface="Calibri"/>
                <a:cs typeface="Calibri"/>
                <a:sym typeface="Calibri"/>
              </a:rPr>
              <a:t>8</a:t>
            </a:r>
            <a:r>
              <a:rPr b="0" i="0" lang="it-IT" sz="1800" u="none" cap="none" strike="noStrike">
                <a:solidFill>
                  <a:srgbClr val="000000"/>
                </a:solidFill>
                <a:latin typeface="Calibri"/>
                <a:ea typeface="Calibri"/>
                <a:cs typeface="Calibri"/>
                <a:sym typeface="Calibri"/>
              </a:rPr>
              <a:t> to proceed.</a:t>
            </a:r>
            <a:endParaRPr b="0" i="1"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1" lang="it-IT" sz="1800" u="none" cap="none" strike="noStrike">
                <a:solidFill>
                  <a:srgbClr val="000000"/>
                </a:solidFill>
                <a:latin typeface="Calibri"/>
                <a:ea typeface="Calibri"/>
                <a:cs typeface="Calibri"/>
                <a:sym typeface="Calibri"/>
              </a:rPr>
              <a:t>If you do not wish to select any activities, click </a:t>
            </a:r>
            <a:r>
              <a:rPr i="1" lang="it-IT" sz="1800">
                <a:latin typeface="Calibri"/>
                <a:ea typeface="Calibri"/>
                <a:cs typeface="Calibri"/>
                <a:sym typeface="Calibri"/>
              </a:rPr>
              <a:t>“</a:t>
            </a:r>
            <a:r>
              <a:rPr b="1" i="1" lang="it-IT" sz="1800" u="none" cap="none" strike="noStrike">
                <a:solidFill>
                  <a:srgbClr val="000000"/>
                </a:solidFill>
                <a:latin typeface="Calibri"/>
                <a:ea typeface="Calibri"/>
                <a:cs typeface="Calibri"/>
                <a:sym typeface="Calibri"/>
              </a:rPr>
              <a:t>Skip rule</a:t>
            </a:r>
            <a:r>
              <a:rPr i="1" lang="it-IT" sz="1800">
                <a:latin typeface="Calibri"/>
                <a:ea typeface="Calibri"/>
                <a:cs typeface="Calibri"/>
                <a:sym typeface="Calibri"/>
              </a:rPr>
              <a:t>”</a:t>
            </a:r>
            <a:r>
              <a:rPr b="0" i="1" lang="it-IT" sz="1800" u="none" cap="none" strike="noStrike">
                <a:solidFill>
                  <a:srgbClr val="000000"/>
                </a:solidFill>
                <a:latin typeface="Calibri"/>
                <a:ea typeface="Calibri"/>
                <a:cs typeface="Calibri"/>
                <a:sym typeface="Calibri"/>
              </a:rPr>
              <a:t> to confirm your plan</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4" name="Google Shape;634;p7"/>
          <p:cNvSpPr/>
          <p:nvPr/>
        </p:nvSpPr>
        <p:spPr>
          <a:xfrm>
            <a:off x="1085828" y="1998482"/>
            <a:ext cx="1148325" cy="25452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5" name="Google Shape;635;p7"/>
          <p:cNvSpPr txBox="1"/>
          <p:nvPr/>
        </p:nvSpPr>
        <p:spPr>
          <a:xfrm>
            <a:off x="5482200" y="6426455"/>
            <a:ext cx="7059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rgbClr val="000000"/>
                </a:solidFill>
                <a:latin typeface="Calibri"/>
                <a:ea typeface="Calibri"/>
                <a:cs typeface="Calibri"/>
                <a:sym typeface="Calibri"/>
              </a:rPr>
              <a:t>Fig. 23</a:t>
            </a:r>
            <a:endParaRPr b="0" i="0" sz="1400" u="none" cap="none" strike="noStrike">
              <a:solidFill>
                <a:srgbClr val="000000"/>
              </a:solidFill>
              <a:latin typeface="Calibri"/>
              <a:ea typeface="Calibri"/>
              <a:cs typeface="Calibri"/>
              <a:sym typeface="Calibri"/>
            </a:endParaRPr>
          </a:p>
        </p:txBody>
      </p:sp>
      <p:pic>
        <p:nvPicPr>
          <p:cNvPr descr="Immagine che contiene testo, schermata, Carattere, documento&#10;&#10;Descrizione generata automaticamente" id="636" name="Google Shape;636;p7"/>
          <p:cNvPicPr preferRelativeResize="0"/>
          <p:nvPr/>
        </p:nvPicPr>
        <p:blipFill rotWithShape="1">
          <a:blip r:embed="rId3">
            <a:alphaModFix/>
          </a:blip>
          <a:srcRect b="0" l="0" r="0" t="0"/>
          <a:stretch/>
        </p:blipFill>
        <p:spPr>
          <a:xfrm>
            <a:off x="1037945" y="1804622"/>
            <a:ext cx="9699186" cy="406827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22"/>
          <p:cNvSpPr txBox="1"/>
          <p:nvPr>
            <p:ph type="title"/>
          </p:nvPr>
        </p:nvSpPr>
        <p:spPr>
          <a:xfrm>
            <a:off x="1172095" y="299117"/>
            <a:ext cx="10515600" cy="6807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lang="it-IT" sz="1800">
                <a:latin typeface="Calibri"/>
                <a:ea typeface="Calibri"/>
                <a:cs typeface="Calibri"/>
                <a:sym typeface="Calibri"/>
              </a:rPr>
            </a:br>
            <a:r>
              <a:rPr b="0" i="0" lang="it-IT" sz="1800" u="none" cap="none" strike="noStrike">
                <a:solidFill>
                  <a:srgbClr val="000000"/>
                </a:solidFill>
                <a:latin typeface="Calibri"/>
                <a:ea typeface="Calibri"/>
                <a:cs typeface="Calibri"/>
                <a:sym typeface="Calibri"/>
              </a:rPr>
              <a:t>Once you have finished making your choices, click «</a:t>
            </a:r>
            <a:r>
              <a:rPr b="1" i="0" lang="it-IT" sz="1800" u="none" cap="none" strike="noStrike">
                <a:solidFill>
                  <a:srgbClr val="000000"/>
                </a:solidFill>
              </a:rPr>
              <a:t>Confirm Study Plan</a:t>
            </a:r>
            <a:r>
              <a:rPr b="0" i="0" lang="it-IT" sz="1800" u="none" cap="none" strike="noStrike">
                <a:solidFill>
                  <a:srgbClr val="000000"/>
                </a:solidFill>
                <a:latin typeface="Calibri"/>
                <a:ea typeface="Calibri"/>
                <a:cs typeface="Calibri"/>
                <a:sym typeface="Calibri"/>
              </a:rPr>
              <a:t>" (fig. 24) to confirm and register your plan</a:t>
            </a:r>
            <a:r>
              <a:rPr lang="it-IT" sz="1800">
                <a:latin typeface="Calibri"/>
                <a:ea typeface="Calibri"/>
                <a:cs typeface="Calibri"/>
                <a:sym typeface="Calibri"/>
              </a:rPr>
              <a:t>. </a:t>
            </a:r>
            <a:br>
              <a:rPr lang="it-IT" sz="1800">
                <a:latin typeface="Calibri"/>
                <a:ea typeface="Calibri"/>
                <a:cs typeface="Calibri"/>
                <a:sym typeface="Calibri"/>
              </a:rPr>
            </a:br>
            <a:r>
              <a:rPr b="1" i="0" lang="it-IT" sz="1800" u="none" cap="none" strike="noStrike">
                <a:solidFill>
                  <a:srgbClr val="000000"/>
                </a:solidFill>
                <a:latin typeface="Calibri"/>
                <a:ea typeface="Calibri"/>
                <a:cs typeface="Calibri"/>
                <a:sym typeface="Calibri"/>
              </a:rPr>
              <a:t>PLEASE NOTE: Plans left in draft form are not </a:t>
            </a:r>
            <a:r>
              <a:rPr b="1" lang="it-IT" sz="1800">
                <a:solidFill>
                  <a:srgbClr val="000000"/>
                </a:solidFill>
              </a:rPr>
              <a:t>considere</a:t>
            </a:r>
            <a:r>
              <a:rPr b="1" i="0" lang="it-IT" sz="1800" u="none" cap="none" strike="noStrike">
                <a:solidFill>
                  <a:srgbClr val="000000"/>
                </a:solidFill>
                <a:latin typeface="Calibri"/>
                <a:ea typeface="Calibri"/>
                <a:cs typeface="Calibri"/>
                <a:sym typeface="Calibri"/>
              </a:rPr>
              <a:t>d.</a:t>
            </a:r>
            <a:br>
              <a:rPr b="0" i="0" lang="it-IT" sz="1800" u="none" cap="none" strike="noStrike">
                <a:solidFill>
                  <a:srgbClr val="000000"/>
                </a:solidFill>
                <a:latin typeface="Calibri"/>
                <a:ea typeface="Calibri"/>
                <a:cs typeface="Calibri"/>
                <a:sym typeface="Calibri"/>
              </a:rPr>
            </a:br>
            <a:endParaRPr sz="1600"/>
          </a:p>
        </p:txBody>
      </p:sp>
      <p:sp>
        <p:nvSpPr>
          <p:cNvPr id="642" name="Google Shape;642;p22"/>
          <p:cNvSpPr txBox="1"/>
          <p:nvPr>
            <p:ph idx="1" type="body"/>
          </p:nvPr>
        </p:nvSpPr>
        <p:spPr>
          <a:xfrm>
            <a:off x="838200" y="1825624"/>
            <a:ext cx="10515600" cy="484187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24</a:t>
            </a:r>
            <a:endParaRPr sz="1400"/>
          </a:p>
        </p:txBody>
      </p:sp>
      <p:sp>
        <p:nvSpPr>
          <p:cNvPr id="643" name="Google Shape;64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644" name="Google Shape;644;p22"/>
          <p:cNvSpPr/>
          <p:nvPr/>
        </p:nvSpPr>
        <p:spPr>
          <a:xfrm>
            <a:off x="1172095" y="977958"/>
            <a:ext cx="8503920" cy="5378392"/>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Ritaglio schermata" id="645" name="Google Shape;645;p22"/>
          <p:cNvPicPr preferRelativeResize="0"/>
          <p:nvPr/>
        </p:nvPicPr>
        <p:blipFill rotWithShape="1">
          <a:blip r:embed="rId3">
            <a:alphaModFix/>
          </a:blip>
          <a:srcRect b="0" l="0" r="0" t="0"/>
          <a:stretch/>
        </p:blipFill>
        <p:spPr>
          <a:xfrm>
            <a:off x="2084114" y="1028463"/>
            <a:ext cx="6294955" cy="5190053"/>
          </a:xfrm>
          <a:prstGeom prst="rect">
            <a:avLst/>
          </a:prstGeom>
          <a:noFill/>
          <a:ln>
            <a:noFill/>
          </a:ln>
        </p:spPr>
      </p:pic>
      <p:pic>
        <p:nvPicPr>
          <p:cNvPr id="646" name="Google Shape;646;p22"/>
          <p:cNvPicPr preferRelativeResize="0"/>
          <p:nvPr/>
        </p:nvPicPr>
        <p:blipFill rotWithShape="1">
          <a:blip r:embed="rId4">
            <a:alphaModFix/>
          </a:blip>
          <a:srcRect b="0" l="0" r="0" t="0"/>
          <a:stretch/>
        </p:blipFill>
        <p:spPr>
          <a:xfrm>
            <a:off x="2333612" y="1020076"/>
            <a:ext cx="847417" cy="170703"/>
          </a:xfrm>
          <a:prstGeom prst="rect">
            <a:avLst/>
          </a:prstGeom>
          <a:noFill/>
          <a:ln>
            <a:noFill/>
          </a:ln>
        </p:spPr>
      </p:pic>
      <p:pic>
        <p:nvPicPr>
          <p:cNvPr id="647" name="Google Shape;647;p22"/>
          <p:cNvPicPr preferRelativeResize="0"/>
          <p:nvPr/>
        </p:nvPicPr>
        <p:blipFill rotWithShape="1">
          <a:blip r:embed="rId5">
            <a:alphaModFix/>
          </a:blip>
          <a:srcRect b="0" l="0" r="0" t="0"/>
          <a:stretch/>
        </p:blipFill>
        <p:spPr>
          <a:xfrm>
            <a:off x="4875059" y="6008401"/>
            <a:ext cx="646232" cy="249958"/>
          </a:xfrm>
          <a:prstGeom prst="rect">
            <a:avLst/>
          </a:prstGeom>
          <a:noFill/>
          <a:ln>
            <a:noFill/>
          </a:ln>
        </p:spPr>
      </p:pic>
      <p:pic>
        <p:nvPicPr>
          <p:cNvPr id="648" name="Google Shape;648;p22"/>
          <p:cNvPicPr preferRelativeResize="0"/>
          <p:nvPr/>
        </p:nvPicPr>
        <p:blipFill rotWithShape="1">
          <a:blip r:embed="rId6">
            <a:alphaModFix/>
          </a:blip>
          <a:srcRect b="0" l="0" r="0" t="0"/>
          <a:stretch/>
        </p:blipFill>
        <p:spPr>
          <a:xfrm>
            <a:off x="4135561" y="6008401"/>
            <a:ext cx="566977" cy="18899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59"/>
          <p:cNvSpPr txBox="1"/>
          <p:nvPr>
            <p:ph type="title"/>
          </p:nvPr>
        </p:nvSpPr>
        <p:spPr>
          <a:xfrm>
            <a:off x="838200" y="376279"/>
            <a:ext cx="9268238" cy="96585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11111"/>
              <a:buNone/>
            </a:pPr>
            <a:br>
              <a:rPr lang="it-IT" sz="1620">
                <a:latin typeface="Calibri"/>
                <a:ea typeface="Calibri"/>
                <a:cs typeface="Calibri"/>
                <a:sym typeface="Calibri"/>
              </a:rPr>
            </a:br>
            <a:br>
              <a:rPr lang="it-IT" sz="1620">
                <a:latin typeface="Calibri"/>
                <a:ea typeface="Calibri"/>
                <a:cs typeface="Calibri"/>
                <a:sym typeface="Calibri"/>
              </a:rPr>
            </a:br>
            <a:r>
              <a:rPr lang="it-IT" sz="1620"/>
              <a:t>Your plan will be registered in the system and will appear as PROPOSED (fig. 25). </a:t>
            </a:r>
            <a:br>
              <a:rPr lang="it-IT" sz="1620"/>
            </a:br>
            <a:r>
              <a:rPr lang="it-IT" sz="1620"/>
              <a:t>You may still modify your selected classes throughout the entire plan submission period.</a:t>
            </a:r>
            <a:r>
              <a:rPr b="1" lang="it-IT" sz="1620"/>
              <a:t>.</a:t>
            </a:r>
            <a:br>
              <a:rPr b="1" lang="it-IT" sz="3959"/>
            </a:br>
            <a:r>
              <a:rPr lang="it-IT" sz="3959"/>
              <a:t> </a:t>
            </a:r>
            <a:br>
              <a:rPr lang="it-IT" sz="3959"/>
            </a:br>
            <a:endParaRPr sz="3959"/>
          </a:p>
        </p:txBody>
      </p:sp>
      <p:sp>
        <p:nvSpPr>
          <p:cNvPr id="654" name="Google Shape;654;p59"/>
          <p:cNvSpPr txBox="1"/>
          <p:nvPr>
            <p:ph idx="1" type="body"/>
          </p:nvPr>
        </p:nvSpPr>
        <p:spPr>
          <a:xfrm>
            <a:off x="838200" y="1825624"/>
            <a:ext cx="10515600" cy="484187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25</a:t>
            </a:r>
            <a:endParaRPr sz="1400"/>
          </a:p>
        </p:txBody>
      </p:sp>
      <p:sp>
        <p:nvSpPr>
          <p:cNvPr id="655" name="Google Shape;655;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it-IT"/>
              <a:t>‹#›</a:t>
            </a:fld>
            <a:endParaRPr/>
          </a:p>
        </p:txBody>
      </p:sp>
      <p:sp>
        <p:nvSpPr>
          <p:cNvPr id="656" name="Google Shape;656;p59"/>
          <p:cNvSpPr/>
          <p:nvPr/>
        </p:nvSpPr>
        <p:spPr>
          <a:xfrm rot="5400000">
            <a:off x="3617228" y="3646198"/>
            <a:ext cx="1126836" cy="1200727"/>
          </a:xfrm>
          <a:prstGeom prst="bentUpArrow">
            <a:avLst>
              <a:gd fmla="val 25000" name="adj1"/>
              <a:gd fmla="val 25000" name="adj2"/>
              <a:gd fmla="val 25000" name="adj3"/>
            </a:avLst>
          </a:prstGeom>
          <a:solidFill>
            <a:schemeClr val="dk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657" name="Google Shape;657;p59"/>
          <p:cNvPicPr preferRelativeResize="0"/>
          <p:nvPr/>
        </p:nvPicPr>
        <p:blipFill rotWithShape="1">
          <a:blip r:embed="rId3">
            <a:alphaModFix/>
          </a:blip>
          <a:srcRect b="0" l="0" r="0" t="0"/>
          <a:stretch/>
        </p:blipFill>
        <p:spPr>
          <a:xfrm>
            <a:off x="6048566" y="2753242"/>
            <a:ext cx="4261473" cy="377985"/>
          </a:xfrm>
          <a:prstGeom prst="rect">
            <a:avLst/>
          </a:prstGeom>
          <a:noFill/>
          <a:ln>
            <a:noFill/>
          </a:ln>
        </p:spPr>
      </p:pic>
      <p:pic>
        <p:nvPicPr>
          <p:cNvPr descr="Ritaglio schermata" id="658" name="Google Shape;658;p59"/>
          <p:cNvPicPr preferRelativeResize="0"/>
          <p:nvPr/>
        </p:nvPicPr>
        <p:blipFill rotWithShape="1">
          <a:blip r:embed="rId4">
            <a:alphaModFix/>
          </a:blip>
          <a:srcRect b="0" l="0" r="0" t="0"/>
          <a:stretch/>
        </p:blipFill>
        <p:spPr>
          <a:xfrm>
            <a:off x="838200" y="896677"/>
            <a:ext cx="8480755" cy="2511608"/>
          </a:xfrm>
          <a:prstGeom prst="rect">
            <a:avLst/>
          </a:prstGeom>
          <a:noFill/>
          <a:ln cap="flat" cmpd="sng" w="22225">
            <a:solidFill>
              <a:schemeClr val="dk1"/>
            </a:solidFill>
            <a:prstDash val="solid"/>
            <a:round/>
            <a:headEnd len="sm" w="sm" type="none"/>
            <a:tailEnd len="sm" w="sm" type="none"/>
          </a:ln>
        </p:spPr>
      </p:pic>
      <p:pic>
        <p:nvPicPr>
          <p:cNvPr id="659" name="Google Shape;659;p59"/>
          <p:cNvPicPr preferRelativeResize="0"/>
          <p:nvPr/>
        </p:nvPicPr>
        <p:blipFill rotWithShape="1">
          <a:blip r:embed="rId3">
            <a:alphaModFix/>
          </a:blip>
          <a:srcRect b="0" l="0" r="0" t="0"/>
          <a:stretch/>
        </p:blipFill>
        <p:spPr>
          <a:xfrm>
            <a:off x="1640563" y="2120790"/>
            <a:ext cx="4261473" cy="377985"/>
          </a:xfrm>
          <a:prstGeom prst="rect">
            <a:avLst/>
          </a:prstGeom>
          <a:noFill/>
          <a:ln>
            <a:noFill/>
          </a:ln>
        </p:spPr>
      </p:pic>
      <p:pic>
        <p:nvPicPr>
          <p:cNvPr id="660" name="Google Shape;660;p59"/>
          <p:cNvPicPr preferRelativeResize="0"/>
          <p:nvPr/>
        </p:nvPicPr>
        <p:blipFill rotWithShape="1">
          <a:blip r:embed="rId5">
            <a:alphaModFix/>
          </a:blip>
          <a:srcRect b="0" l="0" r="0" t="0"/>
          <a:stretch/>
        </p:blipFill>
        <p:spPr>
          <a:xfrm>
            <a:off x="4930921" y="2590814"/>
            <a:ext cx="5633192" cy="3523793"/>
          </a:xfrm>
          <a:prstGeom prst="rect">
            <a:avLst/>
          </a:prstGeom>
          <a:noFill/>
          <a:ln>
            <a:noFill/>
          </a:ln>
        </p:spPr>
      </p:pic>
      <p:pic>
        <p:nvPicPr>
          <p:cNvPr id="661" name="Google Shape;661;p59"/>
          <p:cNvPicPr preferRelativeResize="0"/>
          <p:nvPr/>
        </p:nvPicPr>
        <p:blipFill rotWithShape="1">
          <a:blip r:embed="rId6">
            <a:alphaModFix/>
          </a:blip>
          <a:srcRect b="0" l="0" r="0" t="0"/>
          <a:stretch/>
        </p:blipFill>
        <p:spPr>
          <a:xfrm>
            <a:off x="5902036" y="4037449"/>
            <a:ext cx="591363" cy="26215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60"/>
          <p:cNvSpPr txBox="1"/>
          <p:nvPr>
            <p:ph type="title"/>
          </p:nvPr>
        </p:nvSpPr>
        <p:spPr>
          <a:xfrm>
            <a:off x="771698" y="0"/>
            <a:ext cx="10515600" cy="70721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Calibri"/>
              <a:buNone/>
            </a:pPr>
            <a:r>
              <a:rPr b="1" lang="it-IT" sz="3200"/>
              <a:t>Double Degrees and Study Plans</a:t>
            </a:r>
            <a:endParaRPr/>
          </a:p>
        </p:txBody>
      </p:sp>
      <p:sp>
        <p:nvSpPr>
          <p:cNvPr id="667" name="Google Shape;667;p60"/>
          <p:cNvSpPr txBox="1"/>
          <p:nvPr>
            <p:ph idx="1" type="body"/>
          </p:nvPr>
        </p:nvSpPr>
        <p:spPr>
          <a:xfrm>
            <a:off x="522317" y="648391"/>
            <a:ext cx="10706792" cy="5707959"/>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20000"/>
              </a:lnSpc>
              <a:spcBef>
                <a:spcPts val="0"/>
              </a:spcBef>
              <a:spcAft>
                <a:spcPts val="0"/>
              </a:spcAft>
              <a:buClr>
                <a:schemeClr val="dk1"/>
              </a:buClr>
              <a:buSzPct val="100000"/>
              <a:buNone/>
            </a:pPr>
            <a:r>
              <a:rPr lang="it-IT" sz="6400">
                <a:latin typeface="Calibri"/>
                <a:ea typeface="Calibri"/>
                <a:cs typeface="Calibri"/>
                <a:sym typeface="Calibri"/>
              </a:rPr>
              <a:t>The Master's Degree course in Materials Science is part of a European Union network project of double master's degrees called "SUMA - Master Programmes on sustainable materials", which aims to train a generation with an advanced scientific background and awareness on sustainable technological development. There are 7 partners participating in this graduate training network: </a:t>
            </a:r>
            <a:endParaRPr/>
          </a:p>
          <a:p>
            <a:pPr indent="0" lvl="0" marL="0" rtl="0" algn="l">
              <a:lnSpc>
                <a:spcPct val="120000"/>
              </a:lnSpc>
              <a:spcBef>
                <a:spcPts val="1000"/>
              </a:spcBef>
              <a:spcAft>
                <a:spcPts val="0"/>
              </a:spcAft>
              <a:buClr>
                <a:schemeClr val="dk1"/>
              </a:buClr>
              <a:buSzPct val="100000"/>
              <a:buNone/>
            </a:pPr>
            <a:r>
              <a:rPr lang="it-IT" sz="6400">
                <a:latin typeface="Calibri"/>
                <a:ea typeface="Calibri"/>
                <a:cs typeface="Calibri"/>
                <a:sym typeface="Calibri"/>
              </a:rPr>
              <a:t>- University of Milano-Bicocca (Italy) </a:t>
            </a:r>
            <a:endParaRPr/>
          </a:p>
          <a:p>
            <a:pPr indent="0" lvl="0" marL="0" rtl="0" algn="l">
              <a:lnSpc>
                <a:spcPct val="120000"/>
              </a:lnSpc>
              <a:spcBef>
                <a:spcPts val="600"/>
              </a:spcBef>
              <a:spcAft>
                <a:spcPts val="0"/>
              </a:spcAft>
              <a:buClr>
                <a:schemeClr val="dk1"/>
              </a:buClr>
              <a:buSzPct val="100000"/>
              <a:buNone/>
            </a:pPr>
            <a:r>
              <a:rPr lang="it-IT" sz="6400">
                <a:latin typeface="Calibri"/>
                <a:ea typeface="Calibri"/>
                <a:cs typeface="Calibri"/>
                <a:sym typeface="Calibri"/>
              </a:rPr>
              <a:t>- KU Leuven (Belgium) </a:t>
            </a:r>
            <a:endParaRPr/>
          </a:p>
          <a:p>
            <a:pPr indent="0" lvl="0" marL="0" rtl="0" algn="l">
              <a:lnSpc>
                <a:spcPct val="120000"/>
              </a:lnSpc>
              <a:spcBef>
                <a:spcPts val="600"/>
              </a:spcBef>
              <a:spcAft>
                <a:spcPts val="0"/>
              </a:spcAft>
              <a:buClr>
                <a:schemeClr val="dk1"/>
              </a:buClr>
              <a:buSzPct val="100000"/>
              <a:buNone/>
            </a:pPr>
            <a:r>
              <a:rPr lang="it-IT" sz="6400">
                <a:latin typeface="Calibri"/>
                <a:ea typeface="Calibri"/>
                <a:cs typeface="Calibri"/>
                <a:sym typeface="Calibri"/>
              </a:rPr>
              <a:t>- Montanuniversität Leoben (Austria) </a:t>
            </a:r>
            <a:endParaRPr/>
          </a:p>
          <a:p>
            <a:pPr indent="0" lvl="0" marL="0" rtl="0" algn="l">
              <a:lnSpc>
                <a:spcPct val="120000"/>
              </a:lnSpc>
              <a:spcBef>
                <a:spcPts val="600"/>
              </a:spcBef>
              <a:spcAft>
                <a:spcPts val="0"/>
              </a:spcAft>
              <a:buClr>
                <a:schemeClr val="dk1"/>
              </a:buClr>
              <a:buSzPct val="100000"/>
              <a:buNone/>
            </a:pPr>
            <a:r>
              <a:rPr lang="it-IT" sz="6400">
                <a:latin typeface="Calibri"/>
                <a:ea typeface="Calibri"/>
                <a:cs typeface="Calibri"/>
                <a:sym typeface="Calibri"/>
              </a:rPr>
              <a:t>- University of Trento (Italy) </a:t>
            </a:r>
            <a:endParaRPr/>
          </a:p>
          <a:p>
            <a:pPr indent="0" lvl="0" marL="0" rtl="0" algn="l">
              <a:lnSpc>
                <a:spcPct val="120000"/>
              </a:lnSpc>
              <a:spcBef>
                <a:spcPts val="600"/>
              </a:spcBef>
              <a:spcAft>
                <a:spcPts val="0"/>
              </a:spcAft>
              <a:buClr>
                <a:schemeClr val="dk1"/>
              </a:buClr>
              <a:buSzPct val="100000"/>
              <a:buNone/>
            </a:pPr>
            <a:r>
              <a:rPr lang="it-IT" sz="6400">
                <a:latin typeface="Calibri"/>
                <a:ea typeface="Calibri"/>
                <a:cs typeface="Calibri"/>
                <a:sym typeface="Calibri"/>
              </a:rPr>
              <a:t>- Grenoble INP (France)</a:t>
            </a:r>
            <a:endParaRPr/>
          </a:p>
          <a:p>
            <a:pPr indent="0" lvl="0" marL="0" rtl="0" algn="l">
              <a:lnSpc>
                <a:spcPct val="120000"/>
              </a:lnSpc>
              <a:spcBef>
                <a:spcPts val="600"/>
              </a:spcBef>
              <a:spcAft>
                <a:spcPts val="0"/>
              </a:spcAft>
              <a:buSzPct val="100000"/>
              <a:buNone/>
            </a:pPr>
            <a:r>
              <a:rPr lang="it-IT" sz="6400"/>
              <a:t>- AGH University of Science and Technology (Poland)</a:t>
            </a:r>
            <a:endParaRPr sz="6400"/>
          </a:p>
          <a:p>
            <a:pPr indent="0" lvl="0" marL="0" rtl="0" algn="l">
              <a:lnSpc>
                <a:spcPct val="120000"/>
              </a:lnSpc>
              <a:spcBef>
                <a:spcPts val="600"/>
              </a:spcBef>
              <a:spcAft>
                <a:spcPts val="0"/>
              </a:spcAft>
              <a:buSzPct val="100000"/>
              <a:buNone/>
            </a:pPr>
            <a:r>
              <a:rPr lang="it-IT" sz="6400"/>
              <a:t>- Universidad Politecnica de Madrid, UPM (Spain)</a:t>
            </a:r>
            <a:endParaRPr/>
          </a:p>
          <a:p>
            <a:pPr indent="0" lvl="0" marL="0" rtl="0" algn="l">
              <a:lnSpc>
                <a:spcPct val="120000"/>
              </a:lnSpc>
              <a:spcBef>
                <a:spcPts val="1000"/>
              </a:spcBef>
              <a:spcAft>
                <a:spcPts val="0"/>
              </a:spcAft>
              <a:buClr>
                <a:schemeClr val="dk1"/>
              </a:buClr>
              <a:buSzPct val="100000"/>
              <a:buNone/>
            </a:pPr>
            <a:r>
              <a:rPr lang="it-IT" sz="6400">
                <a:latin typeface="Calibri"/>
                <a:ea typeface="Calibri"/>
                <a:cs typeface="Calibri"/>
                <a:sym typeface="Calibri"/>
              </a:rPr>
              <a:t>These universities offer different double degree pathways, 2 of which involve the Master's Degree Course in Materials Science at the University of Milano-Bicocca. These two pathways are: </a:t>
            </a:r>
            <a:endParaRPr/>
          </a:p>
          <a:p>
            <a:pPr indent="0" lvl="0" marL="0" rtl="0" algn="l">
              <a:lnSpc>
                <a:spcPct val="120000"/>
              </a:lnSpc>
              <a:spcBef>
                <a:spcPts val="1000"/>
              </a:spcBef>
              <a:spcAft>
                <a:spcPts val="0"/>
              </a:spcAft>
              <a:buClr>
                <a:schemeClr val="dk1"/>
              </a:buClr>
              <a:buSzPct val="100000"/>
              <a:buNone/>
            </a:pPr>
            <a:r>
              <a:rPr lang="it-IT" sz="6400">
                <a:latin typeface="Calibri"/>
                <a:ea typeface="Calibri"/>
                <a:cs typeface="Calibri"/>
                <a:sym typeface="Calibri"/>
              </a:rPr>
              <a:t>• UNIMIB – KU Leuven </a:t>
            </a:r>
            <a:endParaRPr/>
          </a:p>
          <a:p>
            <a:pPr indent="0" lvl="0" marL="0" rtl="0" algn="l">
              <a:lnSpc>
                <a:spcPct val="120000"/>
              </a:lnSpc>
              <a:spcBef>
                <a:spcPts val="1000"/>
              </a:spcBef>
              <a:spcAft>
                <a:spcPts val="0"/>
              </a:spcAft>
              <a:buClr>
                <a:schemeClr val="dk1"/>
              </a:buClr>
              <a:buSzPct val="100000"/>
              <a:buNone/>
            </a:pPr>
            <a:r>
              <a:rPr lang="it-IT" sz="6400">
                <a:latin typeface="Calibri"/>
                <a:ea typeface="Calibri"/>
                <a:cs typeface="Calibri"/>
                <a:sym typeface="Calibri"/>
              </a:rPr>
              <a:t>• KU Leuven – UNIMIB </a:t>
            </a:r>
            <a:endParaRPr/>
          </a:p>
          <a:p>
            <a:pPr indent="0" lvl="0" marL="0" rtl="0" algn="l">
              <a:lnSpc>
                <a:spcPct val="120000"/>
              </a:lnSpc>
              <a:spcBef>
                <a:spcPts val="1000"/>
              </a:spcBef>
              <a:spcAft>
                <a:spcPts val="0"/>
              </a:spcAft>
              <a:buClr>
                <a:schemeClr val="dk1"/>
              </a:buClr>
              <a:buSzPct val="100000"/>
              <a:buNone/>
            </a:pPr>
            <a:r>
              <a:rPr lang="it-IT" sz="6400">
                <a:latin typeface="Calibri"/>
                <a:ea typeface="Calibri"/>
                <a:cs typeface="Calibri"/>
                <a:sym typeface="Calibri"/>
              </a:rPr>
              <a:t>By studying for a full year in one of the partner Countries and doing the second year and thesis in a different country, students may obtain a double degree.</a:t>
            </a:r>
            <a:endParaRPr/>
          </a:p>
          <a:p>
            <a:pPr indent="0" lvl="0" marL="0" rtl="0" algn="l">
              <a:lnSpc>
                <a:spcPct val="120000"/>
              </a:lnSpc>
              <a:spcBef>
                <a:spcPts val="1000"/>
              </a:spcBef>
              <a:spcAft>
                <a:spcPts val="0"/>
              </a:spcAft>
              <a:buClr>
                <a:schemeClr val="dk1"/>
              </a:buClr>
              <a:buSzPct val="100000"/>
              <a:buNone/>
            </a:pPr>
            <a:r>
              <a:rPr lang="it-IT" sz="6400">
                <a:latin typeface="Calibri"/>
                <a:ea typeface="Calibri"/>
                <a:cs typeface="Calibri"/>
                <a:sym typeface="Calibri"/>
              </a:rPr>
              <a:t>Students participating in one of these pathways must choose a </a:t>
            </a:r>
            <a:r>
              <a:rPr b="1" lang="it-IT" sz="6400">
                <a:latin typeface="Calibri"/>
                <a:ea typeface="Calibri"/>
                <a:cs typeface="Calibri"/>
                <a:sym typeface="Calibri"/>
              </a:rPr>
              <a:t>DUAL DEGREE</a:t>
            </a:r>
            <a:r>
              <a:rPr lang="it-IT" sz="6400">
                <a:latin typeface="Calibri"/>
                <a:ea typeface="Calibri"/>
                <a:cs typeface="Calibri"/>
                <a:sym typeface="Calibri"/>
              </a:rPr>
              <a:t> pattern study plan.</a:t>
            </a:r>
            <a:endParaRPr/>
          </a:p>
          <a:p>
            <a:pPr indent="0" lvl="0" marL="0" rtl="0" algn="l">
              <a:lnSpc>
                <a:spcPct val="90000"/>
              </a:lnSpc>
              <a:spcBef>
                <a:spcPts val="1000"/>
              </a:spcBef>
              <a:spcAft>
                <a:spcPts val="0"/>
              </a:spcAft>
              <a:buClr>
                <a:schemeClr val="dk1"/>
              </a:buClr>
              <a:buSzPct val="100000"/>
              <a:buNone/>
            </a:pPr>
            <a:r>
              <a:t/>
            </a:r>
            <a:endParaRPr sz="6400">
              <a:latin typeface="Calibri"/>
              <a:ea typeface="Calibri"/>
              <a:cs typeface="Calibri"/>
              <a:sym typeface="Calibri"/>
            </a:endParaRPr>
          </a:p>
          <a:p>
            <a:pPr indent="0" lvl="0" marL="0" rtl="0" algn="l">
              <a:lnSpc>
                <a:spcPct val="90000"/>
              </a:lnSpc>
              <a:spcBef>
                <a:spcPts val="1000"/>
              </a:spcBef>
              <a:spcAft>
                <a:spcPts val="0"/>
              </a:spcAft>
              <a:buClr>
                <a:schemeClr val="dk1"/>
              </a:buClr>
              <a:buSzPct val="100000"/>
              <a:buNone/>
            </a:pPr>
            <a:r>
              <a:t/>
            </a:r>
            <a:endParaRPr sz="1600">
              <a:latin typeface="Calibri"/>
              <a:ea typeface="Calibri"/>
              <a:cs typeface="Calibri"/>
              <a:sym typeface="Calibri"/>
            </a:endParaRPr>
          </a:p>
          <a:p>
            <a:pPr indent="-184150" lvl="0" marL="228600" rtl="0" algn="l">
              <a:lnSpc>
                <a:spcPct val="90000"/>
              </a:lnSpc>
              <a:spcBef>
                <a:spcPts val="1000"/>
              </a:spcBef>
              <a:spcAft>
                <a:spcPts val="0"/>
              </a:spcAft>
              <a:buClr>
                <a:schemeClr val="dk1"/>
              </a:buClr>
              <a:buSzPct val="100000"/>
              <a:buNone/>
            </a:pPr>
            <a:r>
              <a:t/>
            </a:r>
            <a:endParaRPr/>
          </a:p>
        </p:txBody>
      </p:sp>
      <p:sp>
        <p:nvSpPr>
          <p:cNvPr id="668" name="Google Shape;668;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61"/>
          <p:cNvSpPr txBox="1"/>
          <p:nvPr>
            <p:ph type="title"/>
          </p:nvPr>
        </p:nvSpPr>
        <p:spPr>
          <a:xfrm>
            <a:off x="838200" y="571499"/>
            <a:ext cx="10515600" cy="182945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it-IT" sz="1800"/>
              <a:t>If you have been selected for SUMA dual degree program choose the dual degree to be approved pattern (Fig.26)</a:t>
            </a:r>
            <a:br>
              <a:rPr lang="it-IT" sz="1800"/>
            </a:br>
            <a:br>
              <a:rPr lang="it-IT" sz="1800"/>
            </a:br>
            <a:br>
              <a:rPr lang="it-IT" sz="1800">
                <a:latin typeface="Calibri"/>
                <a:ea typeface="Calibri"/>
                <a:cs typeface="Calibri"/>
                <a:sym typeface="Calibri"/>
              </a:rPr>
            </a:br>
            <a:endParaRPr sz="1800">
              <a:latin typeface="Calibri"/>
              <a:ea typeface="Calibri"/>
              <a:cs typeface="Calibri"/>
              <a:sym typeface="Calibri"/>
            </a:endParaRPr>
          </a:p>
        </p:txBody>
      </p:sp>
      <p:sp>
        <p:nvSpPr>
          <p:cNvPr id="674" name="Google Shape;674;p61"/>
          <p:cNvSpPr txBox="1"/>
          <p:nvPr>
            <p:ph idx="1" type="body"/>
          </p:nvPr>
        </p:nvSpPr>
        <p:spPr>
          <a:xfrm>
            <a:off x="838200" y="2279425"/>
            <a:ext cx="10515600" cy="389753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p:txBody>
      </p:sp>
      <p:sp>
        <p:nvSpPr>
          <p:cNvPr id="675" name="Google Shape;675;p61"/>
          <p:cNvSpPr/>
          <p:nvPr/>
        </p:nvSpPr>
        <p:spPr>
          <a:xfrm>
            <a:off x="5928504" y="6363208"/>
            <a:ext cx="792807" cy="3077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it-IT" sz="1400" u="none" cap="none" strike="noStrike">
                <a:solidFill>
                  <a:schemeClr val="dk1"/>
                </a:solidFill>
                <a:latin typeface="Calibri"/>
                <a:ea typeface="Calibri"/>
                <a:cs typeface="Calibri"/>
                <a:sym typeface="Calibri"/>
              </a:rPr>
              <a:t>Fig.2</a:t>
            </a:r>
            <a:r>
              <a:rPr lang="it-IT">
                <a:solidFill>
                  <a:schemeClr val="dk1"/>
                </a:solidFill>
                <a:latin typeface="Calibri"/>
                <a:ea typeface="Calibri"/>
                <a:cs typeface="Calibri"/>
                <a:sym typeface="Calibri"/>
              </a:rPr>
              <a:t>6</a:t>
            </a:r>
            <a:endParaRPr b="0" i="0" sz="1400" u="none" cap="none" strike="noStrike">
              <a:solidFill>
                <a:schemeClr val="dk1"/>
              </a:solidFill>
              <a:latin typeface="Calibri"/>
              <a:ea typeface="Calibri"/>
              <a:cs typeface="Calibri"/>
              <a:sym typeface="Calibri"/>
            </a:endParaRPr>
          </a:p>
        </p:txBody>
      </p:sp>
      <p:sp>
        <p:nvSpPr>
          <p:cNvPr id="676" name="Google Shape;676;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677" name="Google Shape;677;p61"/>
          <p:cNvSpPr/>
          <p:nvPr/>
        </p:nvSpPr>
        <p:spPr>
          <a:xfrm>
            <a:off x="899746" y="2637692"/>
            <a:ext cx="10196146" cy="3725516"/>
          </a:xfrm>
          <a:prstGeom prst="rect">
            <a:avLst/>
          </a:prstGeom>
          <a:noFill/>
          <a:ln cap="flat" cmpd="sng" w="1905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Ritaglio schermata" id="678" name="Google Shape;678;p61"/>
          <p:cNvPicPr preferRelativeResize="0"/>
          <p:nvPr/>
        </p:nvPicPr>
        <p:blipFill rotWithShape="1">
          <a:blip r:embed="rId3">
            <a:alphaModFix/>
          </a:blip>
          <a:srcRect b="0" l="0" r="0" t="0"/>
          <a:stretch/>
        </p:blipFill>
        <p:spPr>
          <a:xfrm>
            <a:off x="1132783" y="2684178"/>
            <a:ext cx="9338856" cy="3629785"/>
          </a:xfrm>
          <a:prstGeom prst="rect">
            <a:avLst/>
          </a:prstGeom>
          <a:noFill/>
          <a:ln>
            <a:noFill/>
          </a:ln>
        </p:spPr>
      </p:pic>
      <p:sp>
        <p:nvSpPr>
          <p:cNvPr id="679" name="Google Shape;679;p61"/>
          <p:cNvSpPr/>
          <p:nvPr/>
        </p:nvSpPr>
        <p:spPr>
          <a:xfrm>
            <a:off x="1132783" y="3050931"/>
            <a:ext cx="9250932" cy="975946"/>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62"/>
          <p:cNvSpPr txBox="1"/>
          <p:nvPr>
            <p:ph type="title"/>
          </p:nvPr>
        </p:nvSpPr>
        <p:spPr>
          <a:xfrm>
            <a:off x="838200" y="144427"/>
            <a:ext cx="10515600" cy="11962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600"/>
              <a:buNone/>
            </a:pPr>
            <a:r>
              <a:rPr b="1" lang="it-IT" sz="1600">
                <a:latin typeface="Candara"/>
                <a:ea typeface="Candara"/>
                <a:cs typeface="Candara"/>
                <a:sym typeface="Candara"/>
              </a:rPr>
              <a:t>DUAL DEGREE</a:t>
            </a:r>
            <a:br>
              <a:rPr b="1" lang="it-IT" sz="1600"/>
            </a:br>
            <a:br>
              <a:rPr lang="it-IT" sz="1600">
                <a:latin typeface="Calibri"/>
                <a:ea typeface="Calibri"/>
                <a:cs typeface="Calibri"/>
                <a:sym typeface="Calibri"/>
              </a:rPr>
            </a:br>
            <a:r>
              <a:rPr lang="it-IT" sz="1600">
                <a:latin typeface="Calibri"/>
                <a:ea typeface="Calibri"/>
                <a:cs typeface="Calibri"/>
                <a:sym typeface="Calibri"/>
              </a:rPr>
              <a:t>The following rule lists and ticks compulsory </a:t>
            </a:r>
            <a:r>
              <a:rPr b="1" lang="it-IT" sz="1600">
                <a:latin typeface="Calibri"/>
                <a:ea typeface="Calibri"/>
                <a:cs typeface="Calibri"/>
                <a:sym typeface="Calibri"/>
              </a:rPr>
              <a:t>first-year</a:t>
            </a:r>
            <a:r>
              <a:rPr lang="it-IT" sz="1600">
                <a:latin typeface="Calibri"/>
                <a:ea typeface="Calibri"/>
                <a:cs typeface="Calibri"/>
                <a:sym typeface="Calibri"/>
              </a:rPr>
              <a:t> classes and their credits (fig. 2</a:t>
            </a:r>
            <a:r>
              <a:rPr lang="it-IT" sz="1600"/>
              <a:t>7</a:t>
            </a:r>
            <a:r>
              <a:rPr lang="it-IT" sz="1600">
                <a:latin typeface="Calibri"/>
                <a:ea typeface="Calibri"/>
                <a:cs typeface="Calibri"/>
                <a:sym typeface="Calibri"/>
              </a:rPr>
              <a:t>). Click </a:t>
            </a:r>
            <a:r>
              <a:rPr b="1" lang="it-IT" sz="1600">
                <a:latin typeface="Calibri"/>
                <a:ea typeface="Calibri"/>
                <a:cs typeface="Calibri"/>
                <a:sym typeface="Calibri"/>
              </a:rPr>
              <a:t>«Next rule</a:t>
            </a:r>
            <a:r>
              <a:rPr lang="it-IT" sz="1600"/>
              <a:t>» </a:t>
            </a:r>
            <a:r>
              <a:rPr lang="it-IT" sz="1600">
                <a:latin typeface="Calibri"/>
                <a:ea typeface="Calibri"/>
                <a:cs typeface="Calibri"/>
                <a:sym typeface="Calibri"/>
              </a:rPr>
              <a:t>to continue submitting the plan.</a:t>
            </a:r>
            <a:endParaRPr sz="1600">
              <a:latin typeface="Calibri"/>
              <a:ea typeface="Calibri"/>
              <a:cs typeface="Calibri"/>
              <a:sym typeface="Calibri"/>
            </a:endParaRPr>
          </a:p>
        </p:txBody>
      </p:sp>
      <p:sp>
        <p:nvSpPr>
          <p:cNvPr id="685" name="Google Shape;685;p62"/>
          <p:cNvSpPr txBox="1"/>
          <p:nvPr>
            <p:ph idx="1" type="body"/>
          </p:nvPr>
        </p:nvSpPr>
        <p:spPr>
          <a:xfrm>
            <a:off x="952501" y="1561382"/>
            <a:ext cx="10020300" cy="488929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27</a:t>
            </a:r>
            <a:endParaRPr sz="1400"/>
          </a:p>
        </p:txBody>
      </p:sp>
      <p:sp>
        <p:nvSpPr>
          <p:cNvPr id="686" name="Google Shape;686;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687" name="Google Shape;687;p62"/>
          <p:cNvSpPr/>
          <p:nvPr/>
        </p:nvSpPr>
        <p:spPr>
          <a:xfrm>
            <a:off x="969471" y="1286959"/>
            <a:ext cx="10253056" cy="469264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88" name="Google Shape;688;p62"/>
          <p:cNvPicPr preferRelativeResize="0"/>
          <p:nvPr/>
        </p:nvPicPr>
        <p:blipFill rotWithShape="1">
          <a:blip r:embed="rId3">
            <a:alphaModFix/>
          </a:blip>
          <a:srcRect b="0" l="0" r="0" t="0"/>
          <a:stretch/>
        </p:blipFill>
        <p:spPr>
          <a:xfrm>
            <a:off x="969472" y="1286959"/>
            <a:ext cx="10253055" cy="469433"/>
          </a:xfrm>
          <a:prstGeom prst="rect">
            <a:avLst/>
          </a:prstGeom>
          <a:noFill/>
          <a:ln cap="flat" cmpd="sng" w="9525">
            <a:solidFill>
              <a:schemeClr val="dk1"/>
            </a:solidFill>
            <a:prstDash val="solid"/>
            <a:round/>
            <a:headEnd len="sm" w="sm" type="none"/>
            <a:tailEnd len="sm" w="sm" type="none"/>
          </a:ln>
        </p:spPr>
      </p:pic>
      <p:pic>
        <p:nvPicPr>
          <p:cNvPr id="689" name="Google Shape;689;p62"/>
          <p:cNvPicPr preferRelativeResize="0"/>
          <p:nvPr/>
        </p:nvPicPr>
        <p:blipFill rotWithShape="1">
          <a:blip r:embed="rId4">
            <a:alphaModFix/>
          </a:blip>
          <a:srcRect b="0" l="0" r="0" t="0"/>
          <a:stretch/>
        </p:blipFill>
        <p:spPr>
          <a:xfrm>
            <a:off x="5514321" y="1308636"/>
            <a:ext cx="1129414" cy="286369"/>
          </a:xfrm>
          <a:prstGeom prst="rect">
            <a:avLst/>
          </a:prstGeom>
          <a:noFill/>
          <a:ln>
            <a:noFill/>
          </a:ln>
        </p:spPr>
      </p:pic>
      <p:pic>
        <p:nvPicPr>
          <p:cNvPr descr="Ritaglio schermata" id="690" name="Google Shape;690;p62"/>
          <p:cNvPicPr preferRelativeResize="0"/>
          <p:nvPr/>
        </p:nvPicPr>
        <p:blipFill rotWithShape="1">
          <a:blip r:embed="rId5">
            <a:alphaModFix/>
          </a:blip>
          <a:srcRect b="0" l="0" r="0" t="0"/>
          <a:stretch/>
        </p:blipFill>
        <p:spPr>
          <a:xfrm>
            <a:off x="1642087" y="1875269"/>
            <a:ext cx="8340113" cy="3850490"/>
          </a:xfrm>
          <a:prstGeom prst="rect">
            <a:avLst/>
          </a:prstGeom>
          <a:noFill/>
          <a:ln>
            <a:noFill/>
          </a:ln>
        </p:spPr>
      </p:pic>
      <p:pic>
        <p:nvPicPr>
          <p:cNvPr id="691" name="Google Shape;691;p62"/>
          <p:cNvPicPr preferRelativeResize="0"/>
          <p:nvPr/>
        </p:nvPicPr>
        <p:blipFill rotWithShape="1">
          <a:blip r:embed="rId6">
            <a:alphaModFix/>
          </a:blip>
          <a:srcRect b="0" l="0" r="0" t="0"/>
          <a:stretch/>
        </p:blipFill>
        <p:spPr>
          <a:xfrm>
            <a:off x="4818185" y="1800992"/>
            <a:ext cx="5687458" cy="504583"/>
          </a:xfrm>
          <a:prstGeom prst="rect">
            <a:avLst/>
          </a:prstGeom>
          <a:noFill/>
          <a:ln>
            <a:noFill/>
          </a:ln>
        </p:spPr>
      </p:pic>
      <p:pic>
        <p:nvPicPr>
          <p:cNvPr id="692" name="Google Shape;692;p62"/>
          <p:cNvPicPr preferRelativeResize="0"/>
          <p:nvPr/>
        </p:nvPicPr>
        <p:blipFill rotWithShape="1">
          <a:blip r:embed="rId7">
            <a:alphaModFix/>
          </a:blip>
          <a:srcRect b="0" l="0" r="0" t="0"/>
          <a:stretch/>
        </p:blipFill>
        <p:spPr>
          <a:xfrm>
            <a:off x="5259344" y="5350817"/>
            <a:ext cx="1097375" cy="4938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4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Font typeface="Calibri"/>
              <a:buNone/>
            </a:pPr>
            <a:r>
              <a:rPr b="1" lang="it-IT" sz="2400"/>
              <a:t>Can I change my chosen plan?</a:t>
            </a:r>
            <a:endParaRPr sz="2400"/>
          </a:p>
        </p:txBody>
      </p:sp>
      <p:sp>
        <p:nvSpPr>
          <p:cNvPr id="150" name="Google Shape;150;p4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rgbClr val="000000"/>
              </a:buClr>
              <a:buSzPts val="1600"/>
              <a:buFont typeface="Arial"/>
              <a:buNone/>
            </a:pPr>
            <a:r>
              <a:rPr b="0" i="0" lang="it-IT" sz="1600" u="none" cap="none" strike="noStrike">
                <a:solidFill>
                  <a:srgbClr val="000000"/>
                </a:solidFill>
                <a:latin typeface="Calibri"/>
                <a:ea typeface="Calibri"/>
                <a:cs typeface="Calibri"/>
                <a:sym typeface="Calibri"/>
              </a:rPr>
              <a:t>You may change the plan, but only during set periods, usually in November and March.</a:t>
            </a:r>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0" i="0" lang="it-IT" sz="1600" u="none" cap="none" strike="noStrike">
                <a:solidFill>
                  <a:srgbClr val="000000"/>
                </a:solidFill>
                <a:latin typeface="Calibri"/>
                <a:ea typeface="Calibri"/>
                <a:cs typeface="Calibri"/>
                <a:sym typeface="Calibri"/>
              </a:rPr>
              <a:t>Until the new study plan is implemented, you are obliged to follow the previous plan and cannot register for exams in classes you have requested to join. </a:t>
            </a:r>
            <a:endParaRPr/>
          </a:p>
          <a:p>
            <a:pPr indent="0" lvl="0" marL="0" marR="0" rtl="0" algn="just">
              <a:lnSpc>
                <a:spcPct val="100000"/>
              </a:lnSpc>
              <a:spcBef>
                <a:spcPts val="0"/>
              </a:spcBef>
              <a:spcAft>
                <a:spcPts val="0"/>
              </a:spcAft>
              <a:buClr>
                <a:srgbClr val="000000"/>
              </a:buClr>
              <a:buSzPts val="1600"/>
              <a:buFont typeface="Arial"/>
              <a:buNone/>
            </a:pPr>
            <a:r>
              <a:rPr b="0" i="0" lang="it-IT" sz="1600" u="none" cap="none" strike="noStrike">
                <a:solidFill>
                  <a:srgbClr val="000000"/>
                </a:solidFill>
                <a:latin typeface="Calibri"/>
                <a:ea typeface="Calibri"/>
                <a:cs typeface="Calibri"/>
                <a:sym typeface="Calibri"/>
              </a:rPr>
              <a:t>You can take exam assessments for an educational activity </a:t>
            </a:r>
            <a:r>
              <a:rPr b="1" i="0" lang="it-IT" sz="1600" u="none" cap="none" strike="noStrike">
                <a:solidFill>
                  <a:srgbClr val="000000"/>
                </a:solidFill>
                <a:latin typeface="Calibri"/>
                <a:ea typeface="Calibri"/>
                <a:cs typeface="Calibri"/>
                <a:sym typeface="Calibri"/>
              </a:rPr>
              <a:t>only if </a:t>
            </a:r>
            <a:r>
              <a:rPr b="0" i="0" lang="it-IT" sz="1600" u="none" cap="none" strike="noStrike">
                <a:solidFill>
                  <a:srgbClr val="000000"/>
                </a:solidFill>
                <a:latin typeface="Calibri"/>
                <a:ea typeface="Calibri"/>
                <a:cs typeface="Calibri"/>
                <a:sym typeface="Calibri"/>
              </a:rPr>
              <a:t>it is in your most recent approved study plan. Passed examinations </a:t>
            </a:r>
            <a:r>
              <a:rPr b="1" i="0" lang="it-IT" sz="1600" u="none" cap="none" strike="noStrike">
                <a:solidFill>
                  <a:srgbClr val="000000"/>
                </a:solidFill>
                <a:latin typeface="Calibri"/>
                <a:ea typeface="Calibri"/>
                <a:cs typeface="Calibri"/>
                <a:sym typeface="Calibri"/>
              </a:rPr>
              <a:t>cannot</a:t>
            </a:r>
            <a:r>
              <a:rPr b="0" i="0" lang="it-IT" sz="1600" u="none" cap="none" strike="noStrike">
                <a:solidFill>
                  <a:srgbClr val="000000"/>
                </a:solidFill>
                <a:latin typeface="Calibri"/>
                <a:ea typeface="Calibri"/>
                <a:cs typeface="Calibri"/>
                <a:sym typeface="Calibri"/>
              </a:rPr>
              <a:t> be removed from the plan</a:t>
            </a:r>
            <a:r>
              <a:rPr lang="it-IT" sz="1600">
                <a:solidFill>
                  <a:srgbClr val="000000"/>
                </a:solidFill>
              </a:rPr>
              <a:t>.</a:t>
            </a:r>
            <a:endParaRPr b="0" i="0" sz="1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1" i="0" lang="it-IT" sz="1600" u="sng" cap="none" strike="noStrike">
                <a:solidFill>
                  <a:srgbClr val="000000"/>
                </a:solidFill>
                <a:latin typeface="Calibri"/>
                <a:ea typeface="Calibri"/>
                <a:cs typeface="Calibri"/>
                <a:sym typeface="Calibri"/>
              </a:rPr>
              <a:t>Sitting exams (Art.26 of the Student Regulations) </a:t>
            </a:r>
            <a:endParaRPr/>
          </a:p>
          <a:p>
            <a:pPr indent="0" lvl="0" marL="0" marR="0" rtl="0" algn="just">
              <a:lnSpc>
                <a:spcPct val="100000"/>
              </a:lnSpc>
              <a:spcBef>
                <a:spcPts val="0"/>
              </a:spcBef>
              <a:spcAft>
                <a:spcPts val="0"/>
              </a:spcAft>
              <a:buClr>
                <a:srgbClr val="000000"/>
              </a:buClr>
              <a:buSzPts val="1600"/>
              <a:buFont typeface="Arial"/>
              <a:buNone/>
            </a:pPr>
            <a:r>
              <a:rPr b="1" i="0" lang="it-IT" sz="1600" u="none" cap="none" strike="noStrike">
                <a:solidFill>
                  <a:srgbClr val="000000"/>
                </a:solidFill>
                <a:latin typeface="Calibri"/>
                <a:ea typeface="Calibri"/>
                <a:cs typeface="Calibri"/>
                <a:sym typeface="Calibri"/>
              </a:rPr>
              <a:t>Students may register for exams, for activities included in their approved plan which refer to the year following the year of enrolment, only if the classes have commenced and if they have acquired at least 75% of the credits of the year of enrolment, complying with any prerequisites. </a:t>
            </a:r>
            <a:endParaRPr/>
          </a:p>
          <a:p>
            <a:pPr indent="0" lvl="0" marL="0" rtl="0" algn="just">
              <a:lnSpc>
                <a:spcPct val="100000"/>
              </a:lnSpc>
              <a:spcBef>
                <a:spcPts val="0"/>
              </a:spcBef>
              <a:spcAft>
                <a:spcPts val="0"/>
              </a:spcAft>
              <a:buClr>
                <a:schemeClr val="dk1"/>
              </a:buClr>
              <a:buSzPts val="1600"/>
              <a:buNone/>
            </a:pPr>
            <a:r>
              <a:t/>
            </a:r>
            <a:endParaRPr sz="1600">
              <a:solidFill>
                <a:srgbClr val="000000"/>
              </a:solidFill>
              <a:latin typeface="Calibri"/>
              <a:ea typeface="Calibri"/>
              <a:cs typeface="Calibri"/>
              <a:sym typeface="Calibri"/>
            </a:endParaRPr>
          </a:p>
          <a:p>
            <a:pPr indent="0" lvl="0" marL="0" rtl="0" algn="just">
              <a:lnSpc>
                <a:spcPct val="100000"/>
              </a:lnSpc>
              <a:spcBef>
                <a:spcPts val="0"/>
              </a:spcBef>
              <a:spcAft>
                <a:spcPts val="0"/>
              </a:spcAft>
              <a:buClr>
                <a:srgbClr val="000000"/>
              </a:buClr>
              <a:buSzPts val="1600"/>
              <a:buNone/>
            </a:pPr>
            <a:r>
              <a:rPr lang="it-IT" sz="1600">
                <a:solidFill>
                  <a:srgbClr val="000000"/>
                </a:solidFill>
              </a:rPr>
              <a:t>Free-choice examinations may be held in advance, regardless of the number of credits acquired (see slide n. 21).</a:t>
            </a:r>
            <a:endParaRPr/>
          </a:p>
        </p:txBody>
      </p:sp>
      <p:sp>
        <p:nvSpPr>
          <p:cNvPr id="151" name="Google Shape;151;p4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pic>
        <p:nvPicPr>
          <p:cNvPr id="152" name="Google Shape;152;p40"/>
          <p:cNvPicPr preferRelativeResize="0"/>
          <p:nvPr/>
        </p:nvPicPr>
        <p:blipFill rotWithShape="1">
          <a:blip r:embed="rId3">
            <a:alphaModFix/>
          </a:blip>
          <a:srcRect b="0" l="0" r="0" t="0"/>
          <a:stretch/>
        </p:blipFill>
        <p:spPr>
          <a:xfrm>
            <a:off x="8205153" y="576860"/>
            <a:ext cx="729841" cy="82731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63"/>
          <p:cNvSpPr txBox="1"/>
          <p:nvPr>
            <p:ph type="title"/>
          </p:nvPr>
        </p:nvSpPr>
        <p:spPr>
          <a:xfrm>
            <a:off x="838200" y="144427"/>
            <a:ext cx="10515600" cy="11962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600"/>
              <a:buNone/>
            </a:pPr>
            <a:r>
              <a:rPr b="1" lang="it-IT" sz="1600">
                <a:latin typeface="Candara"/>
                <a:ea typeface="Candara"/>
                <a:cs typeface="Candara"/>
                <a:sym typeface="Candara"/>
              </a:rPr>
              <a:t>DUAL DEGREE</a:t>
            </a:r>
            <a:br>
              <a:rPr b="1" lang="it-IT" sz="1600"/>
            </a:br>
            <a:br>
              <a:rPr lang="it-IT" sz="1600">
                <a:latin typeface="Calibri"/>
                <a:ea typeface="Calibri"/>
                <a:cs typeface="Calibri"/>
                <a:sym typeface="Calibri"/>
              </a:rPr>
            </a:br>
            <a:r>
              <a:rPr lang="it-IT" sz="1600">
                <a:latin typeface="Calibri"/>
                <a:ea typeface="Calibri"/>
                <a:cs typeface="Calibri"/>
                <a:sym typeface="Calibri"/>
              </a:rPr>
              <a:t>The following rule lists and ticks compulsory </a:t>
            </a:r>
            <a:r>
              <a:rPr b="1" lang="it-IT" sz="1600">
                <a:latin typeface="Calibri"/>
                <a:ea typeface="Calibri"/>
                <a:cs typeface="Calibri"/>
                <a:sym typeface="Calibri"/>
              </a:rPr>
              <a:t>second-year</a:t>
            </a:r>
            <a:r>
              <a:rPr lang="it-IT" sz="1600">
                <a:latin typeface="Calibri"/>
                <a:ea typeface="Calibri"/>
                <a:cs typeface="Calibri"/>
                <a:sym typeface="Calibri"/>
              </a:rPr>
              <a:t> classes and their credits (fig. 2</a:t>
            </a:r>
            <a:r>
              <a:rPr lang="it-IT" sz="1600"/>
              <a:t>8</a:t>
            </a:r>
            <a:r>
              <a:rPr lang="it-IT" sz="1600">
                <a:latin typeface="Calibri"/>
                <a:ea typeface="Calibri"/>
                <a:cs typeface="Calibri"/>
                <a:sym typeface="Calibri"/>
              </a:rPr>
              <a:t>). Click </a:t>
            </a:r>
            <a:r>
              <a:rPr b="1" lang="it-IT" sz="1600">
                <a:latin typeface="Calibri"/>
                <a:ea typeface="Calibri"/>
                <a:cs typeface="Calibri"/>
                <a:sym typeface="Calibri"/>
              </a:rPr>
              <a:t>«Next rule</a:t>
            </a:r>
            <a:r>
              <a:rPr lang="it-IT" sz="1600"/>
              <a:t>» </a:t>
            </a:r>
            <a:r>
              <a:rPr lang="it-IT" sz="1600">
                <a:latin typeface="Calibri"/>
                <a:ea typeface="Calibri"/>
                <a:cs typeface="Calibri"/>
                <a:sym typeface="Calibri"/>
              </a:rPr>
              <a:t>to continue submitting the plan.</a:t>
            </a:r>
            <a:endParaRPr sz="1600">
              <a:latin typeface="Calibri"/>
              <a:ea typeface="Calibri"/>
              <a:cs typeface="Calibri"/>
              <a:sym typeface="Calibri"/>
            </a:endParaRPr>
          </a:p>
        </p:txBody>
      </p:sp>
      <p:sp>
        <p:nvSpPr>
          <p:cNvPr id="698" name="Google Shape;698;p63"/>
          <p:cNvSpPr txBox="1"/>
          <p:nvPr>
            <p:ph idx="1" type="body"/>
          </p:nvPr>
        </p:nvSpPr>
        <p:spPr>
          <a:xfrm>
            <a:off x="952501" y="1561382"/>
            <a:ext cx="10020300" cy="488929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28</a:t>
            </a:r>
            <a:endParaRPr sz="1400"/>
          </a:p>
        </p:txBody>
      </p:sp>
      <p:sp>
        <p:nvSpPr>
          <p:cNvPr id="699" name="Google Shape;699;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700" name="Google Shape;700;p63"/>
          <p:cNvSpPr/>
          <p:nvPr/>
        </p:nvSpPr>
        <p:spPr>
          <a:xfrm>
            <a:off x="969471" y="1286959"/>
            <a:ext cx="10253056" cy="469264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01" name="Google Shape;701;p63"/>
          <p:cNvPicPr preferRelativeResize="0"/>
          <p:nvPr/>
        </p:nvPicPr>
        <p:blipFill rotWithShape="1">
          <a:blip r:embed="rId3">
            <a:alphaModFix/>
          </a:blip>
          <a:srcRect b="0" l="0" r="0" t="0"/>
          <a:stretch/>
        </p:blipFill>
        <p:spPr>
          <a:xfrm>
            <a:off x="969472" y="1286959"/>
            <a:ext cx="10253055" cy="469433"/>
          </a:xfrm>
          <a:prstGeom prst="rect">
            <a:avLst/>
          </a:prstGeom>
          <a:noFill/>
          <a:ln cap="flat" cmpd="sng" w="9525">
            <a:solidFill>
              <a:schemeClr val="dk1"/>
            </a:solidFill>
            <a:prstDash val="solid"/>
            <a:round/>
            <a:headEnd len="sm" w="sm" type="none"/>
            <a:tailEnd len="sm" w="sm" type="none"/>
          </a:ln>
        </p:spPr>
      </p:pic>
      <p:pic>
        <p:nvPicPr>
          <p:cNvPr id="702" name="Google Shape;702;p63"/>
          <p:cNvPicPr preferRelativeResize="0"/>
          <p:nvPr/>
        </p:nvPicPr>
        <p:blipFill rotWithShape="1">
          <a:blip r:embed="rId4">
            <a:alphaModFix/>
          </a:blip>
          <a:srcRect b="0" l="0" r="0" t="0"/>
          <a:stretch/>
        </p:blipFill>
        <p:spPr>
          <a:xfrm>
            <a:off x="5514321" y="1308636"/>
            <a:ext cx="1129414" cy="286369"/>
          </a:xfrm>
          <a:prstGeom prst="rect">
            <a:avLst/>
          </a:prstGeom>
          <a:noFill/>
          <a:ln>
            <a:noFill/>
          </a:ln>
        </p:spPr>
      </p:pic>
      <p:pic>
        <p:nvPicPr>
          <p:cNvPr descr="Ritaglio schermata" id="703" name="Google Shape;703;p63"/>
          <p:cNvPicPr preferRelativeResize="0"/>
          <p:nvPr/>
        </p:nvPicPr>
        <p:blipFill rotWithShape="1">
          <a:blip r:embed="rId5">
            <a:alphaModFix/>
          </a:blip>
          <a:srcRect b="0" l="0" r="0" t="0"/>
          <a:stretch/>
        </p:blipFill>
        <p:spPr>
          <a:xfrm>
            <a:off x="1246786" y="1964340"/>
            <a:ext cx="8535069" cy="2915404"/>
          </a:xfrm>
          <a:prstGeom prst="rect">
            <a:avLst/>
          </a:prstGeom>
          <a:noFill/>
          <a:ln>
            <a:noFill/>
          </a:ln>
        </p:spPr>
      </p:pic>
      <p:pic>
        <p:nvPicPr>
          <p:cNvPr id="704" name="Google Shape;704;p63"/>
          <p:cNvPicPr preferRelativeResize="0"/>
          <p:nvPr/>
        </p:nvPicPr>
        <p:blipFill rotWithShape="1">
          <a:blip r:embed="rId6">
            <a:alphaModFix/>
          </a:blip>
          <a:srcRect b="0" l="0" r="0" t="0"/>
          <a:stretch/>
        </p:blipFill>
        <p:spPr>
          <a:xfrm>
            <a:off x="4525853" y="1964340"/>
            <a:ext cx="5687458" cy="504583"/>
          </a:xfrm>
          <a:prstGeom prst="rect">
            <a:avLst/>
          </a:prstGeom>
          <a:noFill/>
          <a:ln>
            <a:noFill/>
          </a:ln>
        </p:spPr>
      </p:pic>
      <p:pic>
        <p:nvPicPr>
          <p:cNvPr id="705" name="Google Shape;705;p63"/>
          <p:cNvPicPr preferRelativeResize="0"/>
          <p:nvPr/>
        </p:nvPicPr>
        <p:blipFill rotWithShape="1">
          <a:blip r:embed="rId7">
            <a:alphaModFix/>
          </a:blip>
          <a:srcRect b="0" l="0" r="0" t="0"/>
          <a:stretch/>
        </p:blipFill>
        <p:spPr>
          <a:xfrm>
            <a:off x="7369582" y="4374552"/>
            <a:ext cx="1097375" cy="49381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65"/>
          <p:cNvSpPr txBox="1"/>
          <p:nvPr>
            <p:ph type="title"/>
          </p:nvPr>
        </p:nvSpPr>
        <p:spPr>
          <a:xfrm>
            <a:off x="838200" y="325120"/>
            <a:ext cx="10644554" cy="13209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br>
              <a:rPr lang="it-IT" sz="1600">
                <a:solidFill>
                  <a:srgbClr val="282828"/>
                </a:solidFill>
                <a:highlight>
                  <a:srgbClr val="FFFFFF"/>
                </a:highlight>
              </a:rPr>
            </a:br>
            <a:r>
              <a:rPr b="1" lang="it-IT" sz="1600">
                <a:latin typeface="Candara"/>
                <a:ea typeface="Candara"/>
                <a:cs typeface="Candara"/>
                <a:sym typeface="Candara"/>
              </a:rPr>
              <a:t>DUAL DEGREE</a:t>
            </a:r>
            <a:br>
              <a:rPr b="1" lang="it-IT" sz="1600">
                <a:latin typeface="Candara"/>
                <a:ea typeface="Candara"/>
                <a:cs typeface="Candara"/>
                <a:sym typeface="Candara"/>
              </a:rPr>
            </a:br>
            <a:br>
              <a:rPr lang="it-IT" sz="1600">
                <a:solidFill>
                  <a:srgbClr val="282828"/>
                </a:solidFill>
                <a:highlight>
                  <a:srgbClr val="FFFFFF"/>
                </a:highlight>
              </a:rPr>
            </a:br>
            <a:r>
              <a:rPr lang="it-IT" sz="1600">
                <a:solidFill>
                  <a:srgbClr val="282828"/>
                </a:solidFill>
                <a:highlight>
                  <a:srgbClr val="FFFFFF"/>
                </a:highlight>
              </a:rPr>
              <a:t>Select FSM01Q038 - FURTHER LINGUISTIC SKILLS if you are italian (Fig. 29). </a:t>
            </a:r>
            <a:br>
              <a:rPr lang="it-IT" sz="1600">
                <a:solidFill>
                  <a:srgbClr val="282828"/>
                </a:solidFill>
                <a:highlight>
                  <a:srgbClr val="FFFFFF"/>
                </a:highlight>
              </a:rPr>
            </a:br>
            <a:r>
              <a:rPr lang="it-IT" sz="1600">
                <a:solidFill>
                  <a:srgbClr val="282828"/>
                </a:solidFill>
                <a:highlight>
                  <a:srgbClr val="FFFFFF"/>
                </a:highlight>
              </a:rPr>
              <a:t>Select FSM01Q037 - FURTHER LINGUISTIC KNOWLEDGE - ITALIAN - A2 LEVEL (OR HIGHER) if you are an international student.</a:t>
            </a:r>
            <a:br>
              <a:rPr lang="it-IT" sz="1600">
                <a:solidFill>
                  <a:srgbClr val="282828"/>
                </a:solidFill>
                <a:highlight>
                  <a:srgbClr val="FFFFFF"/>
                </a:highlight>
              </a:rPr>
            </a:br>
            <a:r>
              <a:rPr lang="it-IT" sz="1600"/>
              <a:t>Click </a:t>
            </a:r>
            <a:r>
              <a:rPr lang="it-IT" sz="1600">
                <a:solidFill>
                  <a:schemeClr val="dk1"/>
                </a:solidFill>
              </a:rPr>
              <a:t>on “</a:t>
            </a:r>
            <a:r>
              <a:rPr b="1" lang="it-IT" sz="1600">
                <a:solidFill>
                  <a:schemeClr val="dk1"/>
                </a:solidFill>
              </a:rPr>
              <a:t>Next rule</a:t>
            </a:r>
            <a:r>
              <a:rPr lang="it-IT" sz="1600">
                <a:solidFill>
                  <a:schemeClr val="dk1"/>
                </a:solidFill>
              </a:rPr>
              <a:t>.” to continue.</a:t>
            </a:r>
            <a:br>
              <a:rPr lang="it-IT" sz="1600"/>
            </a:br>
            <a:r>
              <a:rPr lang="it-IT" sz="1600">
                <a:solidFill>
                  <a:srgbClr val="282828"/>
                </a:solidFill>
                <a:highlight>
                  <a:srgbClr val="FFFFFF"/>
                </a:highlight>
              </a:rPr>
              <a:t>   </a:t>
            </a:r>
            <a:br>
              <a:rPr lang="it-IT" sz="1600">
                <a:solidFill>
                  <a:srgbClr val="282828"/>
                </a:solidFill>
                <a:highlight>
                  <a:srgbClr val="FFFFFF"/>
                </a:highlight>
              </a:rPr>
            </a:br>
            <a:endParaRPr sz="1600">
              <a:solidFill>
                <a:srgbClr val="282828"/>
              </a:solidFill>
              <a:highlight>
                <a:srgbClr val="FFFFFF"/>
              </a:highlight>
              <a:latin typeface="Arial"/>
              <a:ea typeface="Arial"/>
              <a:cs typeface="Arial"/>
              <a:sym typeface="Arial"/>
            </a:endParaRPr>
          </a:p>
        </p:txBody>
      </p:sp>
      <p:sp>
        <p:nvSpPr>
          <p:cNvPr id="712" name="Google Shape;712;p6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it-IT"/>
              <a:t>‹#›</a:t>
            </a:fld>
            <a:endParaRPr/>
          </a:p>
        </p:txBody>
      </p:sp>
      <p:sp>
        <p:nvSpPr>
          <p:cNvPr id="713" name="Google Shape;713;p65"/>
          <p:cNvSpPr txBox="1"/>
          <p:nvPr/>
        </p:nvSpPr>
        <p:spPr>
          <a:xfrm>
            <a:off x="5758500" y="6298327"/>
            <a:ext cx="675000" cy="400079"/>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rgbClr val="000000"/>
                </a:solidFill>
                <a:latin typeface="Calibri"/>
                <a:ea typeface="Calibri"/>
                <a:cs typeface="Calibri"/>
                <a:sym typeface="Calibri"/>
              </a:rPr>
              <a:t>Fig. 2</a:t>
            </a:r>
            <a:r>
              <a:rPr lang="it-IT">
                <a:latin typeface="Calibri"/>
                <a:ea typeface="Calibri"/>
                <a:cs typeface="Calibri"/>
                <a:sym typeface="Calibri"/>
              </a:rPr>
              <a:t>9</a:t>
            </a:r>
            <a:endParaRPr b="0" i="0" sz="1400" u="none" cap="none" strike="noStrike">
              <a:solidFill>
                <a:srgbClr val="000000"/>
              </a:solidFill>
              <a:latin typeface="Calibri"/>
              <a:ea typeface="Calibri"/>
              <a:cs typeface="Calibri"/>
              <a:sym typeface="Calibri"/>
            </a:endParaRPr>
          </a:p>
        </p:txBody>
      </p:sp>
      <p:sp>
        <p:nvSpPr>
          <p:cNvPr id="714" name="Google Shape;714;p65"/>
          <p:cNvSpPr/>
          <p:nvPr/>
        </p:nvSpPr>
        <p:spPr>
          <a:xfrm>
            <a:off x="838200" y="1646075"/>
            <a:ext cx="10515600" cy="4652252"/>
          </a:xfrm>
          <a:prstGeom prst="rect">
            <a:avLst/>
          </a:prstGeom>
          <a:no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Ritaglio schermata" id="715" name="Google Shape;715;p65"/>
          <p:cNvPicPr preferRelativeResize="0"/>
          <p:nvPr/>
        </p:nvPicPr>
        <p:blipFill rotWithShape="1">
          <a:blip r:embed="rId3">
            <a:alphaModFix/>
          </a:blip>
          <a:srcRect b="0" l="0" r="0" t="0"/>
          <a:stretch/>
        </p:blipFill>
        <p:spPr>
          <a:xfrm>
            <a:off x="1322162" y="1658452"/>
            <a:ext cx="8660038" cy="4581852"/>
          </a:xfrm>
          <a:prstGeom prst="rect">
            <a:avLst/>
          </a:prstGeom>
          <a:noFill/>
          <a:ln>
            <a:noFill/>
          </a:ln>
        </p:spPr>
      </p:pic>
      <p:pic>
        <p:nvPicPr>
          <p:cNvPr id="716" name="Google Shape;716;p65"/>
          <p:cNvPicPr preferRelativeResize="0"/>
          <p:nvPr/>
        </p:nvPicPr>
        <p:blipFill rotWithShape="1">
          <a:blip r:embed="rId4">
            <a:alphaModFix/>
          </a:blip>
          <a:srcRect b="0" l="0" r="0" t="0"/>
          <a:stretch/>
        </p:blipFill>
        <p:spPr>
          <a:xfrm>
            <a:off x="4492827" y="2628969"/>
            <a:ext cx="6389162" cy="44504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66"/>
          <p:cNvSpPr txBox="1"/>
          <p:nvPr>
            <p:ph type="title"/>
          </p:nvPr>
        </p:nvSpPr>
        <p:spPr>
          <a:xfrm>
            <a:off x="838200" y="144427"/>
            <a:ext cx="10515600" cy="119625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600"/>
              <a:buNone/>
            </a:pPr>
            <a:r>
              <a:rPr b="1" lang="it-IT" sz="1600">
                <a:latin typeface="Candara"/>
                <a:ea typeface="Candara"/>
                <a:cs typeface="Candara"/>
                <a:sym typeface="Candara"/>
              </a:rPr>
              <a:t>DUAL DEGREE</a:t>
            </a:r>
            <a:br>
              <a:rPr b="1" lang="it-IT" sz="1600"/>
            </a:br>
            <a:br>
              <a:rPr lang="it-IT" sz="1600">
                <a:latin typeface="Calibri"/>
                <a:ea typeface="Calibri"/>
                <a:cs typeface="Calibri"/>
                <a:sym typeface="Calibri"/>
              </a:rPr>
            </a:br>
            <a:r>
              <a:rPr lang="it-IT" sz="1600"/>
              <a:t>Use this rule ( Fig 30) to include in your study plan the elective courses you will take in your second year.</a:t>
            </a:r>
            <a:br>
              <a:rPr lang="it-IT" sz="1600">
                <a:latin typeface="Calibri"/>
                <a:ea typeface="Calibri"/>
                <a:cs typeface="Calibri"/>
                <a:sym typeface="Calibri"/>
              </a:rPr>
            </a:br>
            <a:r>
              <a:rPr lang="it-IT" sz="1600"/>
              <a:t>Click on “</a:t>
            </a:r>
            <a:r>
              <a:rPr b="1" lang="it-IT" sz="1600"/>
              <a:t>Next rule</a:t>
            </a:r>
            <a:r>
              <a:rPr lang="it-IT" sz="1600"/>
              <a:t>.” to complete the process and confirm your study plan.</a:t>
            </a:r>
            <a:endParaRPr sz="1600">
              <a:latin typeface="Calibri"/>
              <a:ea typeface="Calibri"/>
              <a:cs typeface="Calibri"/>
              <a:sym typeface="Calibri"/>
            </a:endParaRPr>
          </a:p>
        </p:txBody>
      </p:sp>
      <p:sp>
        <p:nvSpPr>
          <p:cNvPr id="722" name="Google Shape;722;p66"/>
          <p:cNvSpPr txBox="1"/>
          <p:nvPr>
            <p:ph idx="1" type="body"/>
          </p:nvPr>
        </p:nvSpPr>
        <p:spPr>
          <a:xfrm>
            <a:off x="952501" y="1561382"/>
            <a:ext cx="10020300" cy="4889294"/>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rPr lang="it-IT" sz="1400"/>
              <a:t>Fig. 30</a:t>
            </a:r>
            <a:endParaRPr sz="1400"/>
          </a:p>
        </p:txBody>
      </p:sp>
      <p:sp>
        <p:nvSpPr>
          <p:cNvPr id="723" name="Google Shape;723;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724" name="Google Shape;724;p66"/>
          <p:cNvSpPr/>
          <p:nvPr/>
        </p:nvSpPr>
        <p:spPr>
          <a:xfrm>
            <a:off x="969471" y="1286959"/>
            <a:ext cx="10253056" cy="4692644"/>
          </a:xfrm>
          <a:prstGeom prst="rect">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725" name="Google Shape;725;p66"/>
          <p:cNvPicPr preferRelativeResize="0"/>
          <p:nvPr/>
        </p:nvPicPr>
        <p:blipFill rotWithShape="1">
          <a:blip r:embed="rId3">
            <a:alphaModFix/>
          </a:blip>
          <a:srcRect b="0" l="0" r="0" t="0"/>
          <a:stretch/>
        </p:blipFill>
        <p:spPr>
          <a:xfrm>
            <a:off x="969472" y="1286959"/>
            <a:ext cx="10253055" cy="469433"/>
          </a:xfrm>
          <a:prstGeom prst="rect">
            <a:avLst/>
          </a:prstGeom>
          <a:noFill/>
          <a:ln cap="flat" cmpd="sng" w="9525">
            <a:solidFill>
              <a:schemeClr val="dk1"/>
            </a:solidFill>
            <a:prstDash val="solid"/>
            <a:round/>
            <a:headEnd len="sm" w="sm" type="none"/>
            <a:tailEnd len="sm" w="sm" type="none"/>
          </a:ln>
        </p:spPr>
      </p:pic>
      <p:pic>
        <p:nvPicPr>
          <p:cNvPr id="726" name="Google Shape;726;p66"/>
          <p:cNvPicPr preferRelativeResize="0"/>
          <p:nvPr/>
        </p:nvPicPr>
        <p:blipFill rotWithShape="1">
          <a:blip r:embed="rId4">
            <a:alphaModFix/>
          </a:blip>
          <a:srcRect b="0" l="0" r="0" t="0"/>
          <a:stretch/>
        </p:blipFill>
        <p:spPr>
          <a:xfrm>
            <a:off x="5514321" y="1308636"/>
            <a:ext cx="1129414" cy="286369"/>
          </a:xfrm>
          <a:prstGeom prst="rect">
            <a:avLst/>
          </a:prstGeom>
          <a:noFill/>
          <a:ln>
            <a:noFill/>
          </a:ln>
        </p:spPr>
      </p:pic>
      <p:pic>
        <p:nvPicPr>
          <p:cNvPr id="727" name="Google Shape;727;p66"/>
          <p:cNvPicPr preferRelativeResize="0"/>
          <p:nvPr/>
        </p:nvPicPr>
        <p:blipFill rotWithShape="1">
          <a:blip r:embed="rId5">
            <a:alphaModFix/>
          </a:blip>
          <a:srcRect b="0" l="0" r="0" t="0"/>
          <a:stretch/>
        </p:blipFill>
        <p:spPr>
          <a:xfrm>
            <a:off x="7369582" y="4374552"/>
            <a:ext cx="1097375" cy="493819"/>
          </a:xfrm>
          <a:prstGeom prst="rect">
            <a:avLst/>
          </a:prstGeom>
          <a:noFill/>
          <a:ln>
            <a:noFill/>
          </a:ln>
        </p:spPr>
      </p:pic>
      <p:pic>
        <p:nvPicPr>
          <p:cNvPr descr="Ritaglio schermata" id="728" name="Google Shape;728;p66"/>
          <p:cNvPicPr preferRelativeResize="0"/>
          <p:nvPr/>
        </p:nvPicPr>
        <p:blipFill rotWithShape="1">
          <a:blip r:embed="rId6">
            <a:alphaModFix/>
          </a:blip>
          <a:srcRect b="0" l="0" r="0" t="0"/>
          <a:stretch/>
        </p:blipFill>
        <p:spPr>
          <a:xfrm>
            <a:off x="1113009" y="1932831"/>
            <a:ext cx="9683945" cy="3400900"/>
          </a:xfrm>
          <a:prstGeom prst="rect">
            <a:avLst/>
          </a:prstGeom>
          <a:noFill/>
          <a:ln>
            <a:noFill/>
          </a:ln>
        </p:spPr>
      </p:pic>
      <p:pic>
        <p:nvPicPr>
          <p:cNvPr id="729" name="Google Shape;729;p66"/>
          <p:cNvPicPr preferRelativeResize="0"/>
          <p:nvPr/>
        </p:nvPicPr>
        <p:blipFill rotWithShape="1">
          <a:blip r:embed="rId7">
            <a:alphaModFix/>
          </a:blip>
          <a:srcRect b="0" l="0" r="0" t="0"/>
          <a:stretch/>
        </p:blipFill>
        <p:spPr>
          <a:xfrm>
            <a:off x="4824792" y="1932831"/>
            <a:ext cx="5687458" cy="50458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24"/>
          <p:cNvSpPr txBox="1"/>
          <p:nvPr>
            <p:ph idx="1" type="body"/>
          </p:nvPr>
        </p:nvSpPr>
        <p:spPr>
          <a:xfrm>
            <a:off x="838200" y="1086928"/>
            <a:ext cx="10515600" cy="509003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600"/>
              <a:buFont typeface="Arial"/>
              <a:buNone/>
            </a:pPr>
            <a:r>
              <a:rPr b="1" i="0" lang="it-IT" sz="1600" u="none" cap="none" strike="noStrike">
                <a:solidFill>
                  <a:srgbClr val="000000"/>
                </a:solidFill>
                <a:latin typeface="Calibri"/>
                <a:ea typeface="Calibri"/>
                <a:cs typeface="Calibri"/>
                <a:sym typeface="Calibri"/>
              </a:rPr>
              <a:t>PLEASE NOTE: </a:t>
            </a:r>
            <a:r>
              <a:rPr b="0" i="0" lang="it-IT" sz="1600" u="none" cap="none" strike="noStrike">
                <a:solidFill>
                  <a:srgbClr val="000000"/>
                </a:solidFill>
                <a:latin typeface="Calibri"/>
                <a:ea typeface="Calibri"/>
                <a:cs typeface="Calibri"/>
                <a:sym typeface="Calibri"/>
              </a:rPr>
              <a:t>Once you have finished submitting your plan, you may still make changes. </a:t>
            </a:r>
            <a:endParaRPr/>
          </a:p>
          <a:p>
            <a:pPr indent="0" lvl="0" marL="0" marR="0" rtl="0" algn="l">
              <a:lnSpc>
                <a:spcPct val="90000"/>
              </a:lnSpc>
              <a:spcBef>
                <a:spcPts val="0"/>
              </a:spcBef>
              <a:spcAft>
                <a:spcPts val="0"/>
              </a:spcAft>
              <a:buClr>
                <a:srgbClr val="000000"/>
              </a:buClr>
              <a:buSzPts val="1600"/>
              <a:buFont typeface="Arial"/>
              <a:buNone/>
            </a:pPr>
            <a:r>
              <a:rPr b="0" i="0" lang="it-IT" sz="1600" u="none" cap="none" strike="noStrike">
                <a:solidFill>
                  <a:srgbClr val="000000"/>
                </a:solidFill>
                <a:latin typeface="Calibri"/>
                <a:ea typeface="Calibri"/>
                <a:cs typeface="Calibri"/>
                <a:sym typeface="Calibri"/>
              </a:rPr>
              <a:t>Click on "</a:t>
            </a:r>
            <a:r>
              <a:rPr lang="it-IT" sz="1600">
                <a:solidFill>
                  <a:srgbClr val="000000"/>
                </a:solidFill>
              </a:rPr>
              <a:t>Undo Study Plan</a:t>
            </a:r>
            <a:r>
              <a:rPr b="0" i="0" lang="it-IT" sz="1600" u="none" cap="none" strike="noStrike">
                <a:solidFill>
                  <a:srgbClr val="000000"/>
                </a:solidFill>
                <a:latin typeface="Calibri"/>
                <a:ea typeface="Calibri"/>
                <a:cs typeface="Calibri"/>
                <a:sym typeface="Calibri"/>
              </a:rPr>
              <a:t>", then "</a:t>
            </a:r>
            <a:r>
              <a:rPr lang="it-IT" sz="1600">
                <a:solidFill>
                  <a:srgbClr val="000000"/>
                </a:solidFill>
              </a:rPr>
              <a:t>Edit Study Plan</a:t>
            </a:r>
            <a:r>
              <a:rPr b="0" i="0" lang="it-IT" sz="1600" u="none" cap="none" strike="noStrike">
                <a:solidFill>
                  <a:srgbClr val="000000"/>
                </a:solidFill>
                <a:latin typeface="Calibri"/>
                <a:ea typeface="Calibri"/>
                <a:cs typeface="Calibri"/>
                <a:sym typeface="Calibri"/>
              </a:rPr>
              <a:t>" on the next page to return to the initial screen.</a:t>
            </a:r>
            <a:endParaRPr b="0" i="0" sz="28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1600"/>
              <a:buFont typeface="Arial"/>
              <a:buNone/>
            </a:pPr>
            <a:r>
              <a:rPr b="0" i="0" lang="it-IT" sz="1600" u="none" cap="none" strike="noStrike">
                <a:solidFill>
                  <a:srgbClr val="000000"/>
                </a:solidFill>
                <a:latin typeface="Calibri"/>
                <a:ea typeface="Calibri"/>
                <a:cs typeface="Calibri"/>
                <a:sym typeface="Calibri"/>
              </a:rPr>
              <a:t> For further information or issues with the online procedure, contact the Science Department Careers Office at </a:t>
            </a:r>
            <a:r>
              <a:rPr b="1" i="0" lang="it-IT" sz="1600" u="sng" cap="none" strike="noStrike">
                <a:solidFill>
                  <a:srgbClr val="0563C1"/>
                </a:solidFill>
                <a:latin typeface="Calibri"/>
                <a:ea typeface="Calibri"/>
                <a:cs typeface="Calibri"/>
                <a:sym typeface="Calibri"/>
                <a:hlinkClick r:id="rId3">
                  <a:extLst>
                    <a:ext uri="{A12FA001-AC4F-418D-AE19-62706E023703}">
                      <ahyp:hlinkClr val="tx"/>
                    </a:ext>
                  </a:extLst>
                </a:hlinkClick>
              </a:rPr>
              <a:t>segr.studenti.scienze@unimib.it</a:t>
            </a:r>
            <a:endParaRPr b="0" i="0" sz="28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1600"/>
              <a:buFont typeface="Arial"/>
              <a:buNone/>
            </a:pPr>
            <a:r>
              <a:rPr b="0" i="0" lang="it-IT" sz="1600" u="none" cap="none" strike="noStrike">
                <a:solidFill>
                  <a:srgbClr val="000000"/>
                </a:solidFill>
                <a:latin typeface="Calibri"/>
                <a:ea typeface="Calibri"/>
                <a:cs typeface="Calibri"/>
                <a:sym typeface="Calibri"/>
              </a:rPr>
              <a:t>Please refer to:</a:t>
            </a:r>
            <a:endParaRPr b="0" i="0" sz="2800" u="none" cap="none" strike="noStrike">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rgbClr val="000000"/>
              </a:buClr>
              <a:buSzPts val="1600"/>
              <a:buFont typeface="Arial"/>
              <a:buChar char="•"/>
            </a:pPr>
            <a:r>
              <a:rPr b="0" i="0" lang="it-IT" sz="1600" u="none" cap="none" strike="noStrike">
                <a:solidFill>
                  <a:srgbClr val="000000"/>
                </a:solidFill>
                <a:latin typeface="Calibri"/>
                <a:ea typeface="Calibri"/>
                <a:cs typeface="Calibri"/>
                <a:sym typeface="Calibri"/>
              </a:rPr>
              <a:t>the Program Teaching Regulations at </a:t>
            </a:r>
            <a:r>
              <a:rPr lang="it-IT" sz="1600" u="sng">
                <a:solidFill>
                  <a:schemeClr val="hlink"/>
                </a:solidFill>
                <a:hlinkClick r:id="rId4"/>
              </a:rPr>
              <a:t>https://elearning.unimib.it/mod/folder/view.php?id=1048774</a:t>
            </a:r>
            <a:endParaRPr sz="1600" u="sng">
              <a:solidFill>
                <a:schemeClr val="hlink"/>
              </a:solidFill>
            </a:endParaRPr>
          </a:p>
          <a:p>
            <a:pPr indent="-228600" lvl="0" marL="228600" marR="0" rtl="0" algn="l">
              <a:lnSpc>
                <a:spcPct val="90000"/>
              </a:lnSpc>
              <a:spcBef>
                <a:spcPts val="1000"/>
              </a:spcBef>
              <a:spcAft>
                <a:spcPts val="0"/>
              </a:spcAft>
              <a:buClr>
                <a:srgbClr val="000000"/>
              </a:buClr>
              <a:buSzPts val="1600"/>
              <a:buFont typeface="Arial"/>
              <a:buChar char="•"/>
            </a:pPr>
            <a:r>
              <a:rPr b="0" i="0" lang="it-IT" sz="1600" u="none" cap="none" strike="noStrike">
                <a:solidFill>
                  <a:srgbClr val="000000"/>
                </a:solidFill>
                <a:latin typeface="Calibri"/>
                <a:ea typeface="Calibri"/>
                <a:cs typeface="Calibri"/>
                <a:sym typeface="Calibri"/>
              </a:rPr>
              <a:t>the University of Milano - Bicocca Student Regulations (specifically art. 26 - Study Plan), at </a:t>
            </a:r>
            <a:r>
              <a:rPr b="0" i="0" lang="it-IT" sz="1600" u="sng" cap="none" strike="noStrike">
                <a:solidFill>
                  <a:srgbClr val="0563C1"/>
                </a:solidFill>
                <a:latin typeface="Calibri"/>
                <a:ea typeface="Calibri"/>
                <a:cs typeface="Calibri"/>
                <a:sym typeface="Calibri"/>
                <a:hlinkClick r:id="rId5">
                  <a:extLst>
                    <a:ext uri="{A12FA001-AC4F-418D-AE19-62706E023703}">
                      <ahyp:hlinkClr val="tx"/>
                    </a:ext>
                  </a:extLst>
                </a:hlinkClick>
              </a:rPr>
              <a:t>     </a:t>
            </a:r>
            <a:r>
              <a:rPr lang="it-IT" sz="1600" u="sng">
                <a:solidFill>
                  <a:srgbClr val="0563C1"/>
                </a:solidFill>
              </a:rPr>
              <a:t>https://www.unimib.it/sites/default/files/2023-10/reg-stud_Versione%20sito.pdf</a:t>
            </a:r>
            <a:endParaRPr sz="1600">
              <a:solidFill>
                <a:srgbClr val="000000"/>
              </a:solidFill>
            </a:endParaRPr>
          </a:p>
          <a:p>
            <a:pPr indent="0" lvl="0" marL="0" marR="0" rtl="0" algn="l">
              <a:lnSpc>
                <a:spcPct val="90000"/>
              </a:lnSpc>
              <a:spcBef>
                <a:spcPts val="100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ctr">
              <a:lnSpc>
                <a:spcPct val="90000"/>
              </a:lnSpc>
              <a:spcBef>
                <a:spcPts val="1000"/>
              </a:spcBef>
              <a:spcAft>
                <a:spcPts val="0"/>
              </a:spcAft>
              <a:buClr>
                <a:srgbClr val="000000"/>
              </a:buClr>
              <a:buSzPts val="1600"/>
              <a:buFont typeface="Arial"/>
              <a:buNone/>
            </a:pPr>
            <a:r>
              <a:rPr b="0" i="0" lang="it-IT" sz="1600" u="none" cap="none" strike="noStrike">
                <a:solidFill>
                  <a:srgbClr val="000000"/>
                </a:solidFill>
                <a:latin typeface="Calibri"/>
                <a:ea typeface="Calibri"/>
                <a:cs typeface="Calibri"/>
                <a:sym typeface="Calibri"/>
              </a:rPr>
              <a:t>Happy studying!</a:t>
            </a:r>
            <a:endParaRPr b="0" i="0" sz="2800" u="none" cap="none" strike="noStrike">
              <a:solidFill>
                <a:srgbClr val="000000"/>
              </a:solidFill>
              <a:latin typeface="Calibri"/>
              <a:ea typeface="Calibri"/>
              <a:cs typeface="Calibri"/>
              <a:sym typeface="Calibri"/>
            </a:endParaRPr>
          </a:p>
        </p:txBody>
      </p:sp>
      <p:pic>
        <p:nvPicPr>
          <p:cNvPr id="735" name="Google Shape;735;p24"/>
          <p:cNvPicPr preferRelativeResize="0"/>
          <p:nvPr/>
        </p:nvPicPr>
        <p:blipFill rotWithShape="1">
          <a:blip r:embed="rId6">
            <a:alphaModFix/>
          </a:blip>
          <a:srcRect b="0" l="0" r="0" t="0"/>
          <a:stretch/>
        </p:blipFill>
        <p:spPr>
          <a:xfrm>
            <a:off x="9213370" y="4702745"/>
            <a:ext cx="1931957" cy="1408636"/>
          </a:xfrm>
          <a:prstGeom prst="rect">
            <a:avLst/>
          </a:prstGeom>
          <a:noFill/>
          <a:ln>
            <a:noFill/>
          </a:ln>
        </p:spPr>
      </p:pic>
      <p:sp>
        <p:nvSpPr>
          <p:cNvPr id="736" name="Google Shape;73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200"/>
              <a:buNone/>
            </a:pPr>
            <a:r>
              <a:rPr b="1" lang="it-IT" sz="3200"/>
              <a:t>Who to contact for what</a:t>
            </a:r>
            <a:endParaRPr b="1" sz="2800"/>
          </a:p>
        </p:txBody>
      </p:sp>
      <p:sp>
        <p:nvSpPr>
          <p:cNvPr id="742" name="Google Shape;742;p67"/>
          <p:cNvSpPr txBox="1"/>
          <p:nvPr>
            <p:ph idx="1" type="body"/>
          </p:nvPr>
        </p:nvSpPr>
        <p:spPr>
          <a:xfrm>
            <a:off x="838200" y="1102418"/>
            <a:ext cx="10515600" cy="5253932"/>
          </a:xfrm>
          <a:prstGeom prst="rect">
            <a:avLst/>
          </a:prstGeom>
          <a:noFill/>
          <a:ln>
            <a:noFill/>
          </a:ln>
        </p:spPr>
        <p:txBody>
          <a:bodyPr anchorCtr="0" anchor="t" bIns="45700" lIns="91425" spcFirstLastPara="1" rIns="91425" wrap="square" tIns="45700">
            <a:normAutofit/>
          </a:bodyPr>
          <a:lstStyle/>
          <a:p>
            <a:pPr indent="-101600" lvl="0" marL="228600" rtl="0" algn="l">
              <a:lnSpc>
                <a:spcPct val="90000"/>
              </a:lnSpc>
              <a:spcBef>
                <a:spcPts val="0"/>
              </a:spcBef>
              <a:spcAft>
                <a:spcPts val="0"/>
              </a:spcAft>
              <a:buClr>
                <a:schemeClr val="dk1"/>
              </a:buClr>
              <a:buSzPts val="2000"/>
              <a:buNone/>
            </a:pPr>
            <a:r>
              <a:t/>
            </a:r>
            <a:endParaRPr b="1" sz="2000" u="sng">
              <a:latin typeface="Calibri"/>
              <a:ea typeface="Calibri"/>
              <a:cs typeface="Calibri"/>
              <a:sym typeface="Calibri"/>
            </a:endParaRPr>
          </a:p>
          <a:p>
            <a:pPr indent="-101600" lvl="0" marL="228600" rtl="0" algn="l">
              <a:lnSpc>
                <a:spcPct val="90000"/>
              </a:lnSpc>
              <a:spcBef>
                <a:spcPts val="1000"/>
              </a:spcBef>
              <a:spcAft>
                <a:spcPts val="0"/>
              </a:spcAft>
              <a:buClr>
                <a:schemeClr val="dk1"/>
              </a:buClr>
              <a:buSzPts val="2000"/>
              <a:buNone/>
            </a:pPr>
            <a:r>
              <a:t/>
            </a:r>
            <a:endParaRPr b="1" sz="2000" u="sng">
              <a:latin typeface="Calibri"/>
              <a:ea typeface="Calibri"/>
              <a:cs typeface="Calibri"/>
              <a:sym typeface="Calibri"/>
            </a:endParaRPr>
          </a:p>
          <a:p>
            <a:pPr indent="-228600" lvl="0" marL="228600" rtl="0" algn="l">
              <a:lnSpc>
                <a:spcPct val="90000"/>
              </a:lnSpc>
              <a:spcBef>
                <a:spcPts val="1000"/>
              </a:spcBef>
              <a:spcAft>
                <a:spcPts val="0"/>
              </a:spcAft>
              <a:buSzPts val="2000"/>
              <a:buChar char="•"/>
            </a:pPr>
            <a:r>
              <a:rPr b="1" lang="it-IT" sz="2000" u="sng"/>
              <a:t>Teaching Office</a:t>
            </a:r>
            <a:endParaRPr/>
          </a:p>
          <a:p>
            <a:pPr indent="0" lvl="0" marL="0" rtl="0" algn="l">
              <a:lnSpc>
                <a:spcPct val="90000"/>
              </a:lnSpc>
              <a:spcBef>
                <a:spcPts val="1000"/>
              </a:spcBef>
              <a:spcAft>
                <a:spcPts val="0"/>
              </a:spcAft>
              <a:buSzPts val="2000"/>
              <a:buNone/>
            </a:pPr>
            <a:r>
              <a:rPr lang="it-IT" sz="1400">
                <a:solidFill>
                  <a:srgbClr val="000000"/>
                </a:solidFill>
              </a:rPr>
              <a:t>The</a:t>
            </a:r>
            <a:r>
              <a:rPr b="1" lang="it-IT" sz="1400">
                <a:solidFill>
                  <a:srgbClr val="000000"/>
                </a:solidFill>
              </a:rPr>
              <a:t> </a:t>
            </a:r>
            <a:r>
              <a:rPr lang="it-IT" sz="1400">
                <a:solidFill>
                  <a:srgbClr val="000000"/>
                </a:solidFill>
              </a:rPr>
              <a:t>Teaching Office provide didactic support and information for students (class schedules, lecturer office hours, exam schedules, study plans, workshops). </a:t>
            </a:r>
            <a:r>
              <a:rPr lang="it-IT" sz="1400"/>
              <a:t> </a:t>
            </a:r>
            <a:endParaRPr sz="1400"/>
          </a:p>
          <a:p>
            <a:pPr indent="-285750" lvl="0" marL="285750" rtl="0" algn="l">
              <a:lnSpc>
                <a:spcPct val="90000"/>
              </a:lnSpc>
              <a:spcBef>
                <a:spcPts val="1000"/>
              </a:spcBef>
              <a:spcAft>
                <a:spcPts val="0"/>
              </a:spcAft>
              <a:buClr>
                <a:srgbClr val="000000"/>
              </a:buClr>
              <a:buSzPts val="1600"/>
              <a:buChar char="•"/>
            </a:pPr>
            <a:r>
              <a:rPr b="1" lang="it-IT" sz="1400">
                <a:solidFill>
                  <a:srgbClr val="000000"/>
                </a:solidFill>
              </a:rPr>
              <a:t>Face-to-face appointments</a:t>
            </a:r>
            <a:endParaRPr b="1" sz="1400">
              <a:solidFill>
                <a:srgbClr val="000000"/>
              </a:solidFill>
            </a:endParaRPr>
          </a:p>
          <a:p>
            <a:pPr indent="0" lvl="0" marL="0" rtl="0" algn="l">
              <a:lnSpc>
                <a:spcPct val="90000"/>
              </a:lnSpc>
              <a:spcBef>
                <a:spcPts val="1000"/>
              </a:spcBef>
              <a:spcAft>
                <a:spcPts val="0"/>
              </a:spcAft>
              <a:buClr>
                <a:srgbClr val="000000"/>
              </a:buClr>
              <a:buSzPts val="1600"/>
              <a:buNone/>
            </a:pPr>
            <a:r>
              <a:rPr i="1" lang="it-IT" sz="1400">
                <a:solidFill>
                  <a:srgbClr val="000000"/>
                </a:solidFill>
              </a:rPr>
              <a:t>On Mondays, from 9 -12 hours at U5 Building, 1° floor, room 1007, by appointment via e-mail didattica.materiali@unimib.it. </a:t>
            </a:r>
            <a:endParaRPr/>
          </a:p>
          <a:p>
            <a:pPr indent="-285750" lvl="0" marL="285750" rtl="0" algn="l">
              <a:lnSpc>
                <a:spcPct val="90000"/>
              </a:lnSpc>
              <a:spcBef>
                <a:spcPts val="1000"/>
              </a:spcBef>
              <a:spcAft>
                <a:spcPts val="0"/>
              </a:spcAft>
              <a:buClr>
                <a:srgbClr val="000000"/>
              </a:buClr>
              <a:buSzPts val="1600"/>
              <a:buChar char="•"/>
            </a:pPr>
            <a:r>
              <a:rPr b="1" lang="it-IT" sz="1400">
                <a:solidFill>
                  <a:srgbClr val="000000"/>
                </a:solidFill>
              </a:rPr>
              <a:t>Remote appointments  (via Meet/Webex)</a:t>
            </a:r>
            <a:endParaRPr b="1" sz="1400">
              <a:solidFill>
                <a:srgbClr val="000000"/>
              </a:solidFill>
            </a:endParaRPr>
          </a:p>
          <a:p>
            <a:pPr indent="0" lvl="0" marL="0" rtl="0" algn="l">
              <a:lnSpc>
                <a:spcPct val="90000"/>
              </a:lnSpc>
              <a:spcBef>
                <a:spcPts val="1000"/>
              </a:spcBef>
              <a:spcAft>
                <a:spcPts val="0"/>
              </a:spcAft>
              <a:buClr>
                <a:srgbClr val="000000"/>
              </a:buClr>
              <a:buSzPts val="1600"/>
              <a:buNone/>
            </a:pPr>
            <a:r>
              <a:rPr i="1" lang="it-IT" sz="1400">
                <a:solidFill>
                  <a:srgbClr val="000000"/>
                </a:solidFill>
              </a:rPr>
              <a:t> On Thursdays, from 9-12 hours, by appointment via e-mail: didattica.materiali@unimib.it. </a:t>
            </a:r>
            <a:endParaRPr/>
          </a:p>
          <a:p>
            <a:pPr indent="-285750" lvl="0" marL="285750" rtl="0" algn="l">
              <a:lnSpc>
                <a:spcPct val="90000"/>
              </a:lnSpc>
              <a:spcBef>
                <a:spcPts val="1000"/>
              </a:spcBef>
              <a:spcAft>
                <a:spcPts val="0"/>
              </a:spcAft>
              <a:buClr>
                <a:srgbClr val="000000"/>
              </a:buClr>
              <a:buSzPts val="1600"/>
              <a:buChar char="•"/>
            </a:pPr>
            <a:r>
              <a:rPr b="1" lang="it-IT" sz="1400">
                <a:solidFill>
                  <a:srgbClr val="000000"/>
                </a:solidFill>
              </a:rPr>
              <a:t>Telephone Help Desk</a:t>
            </a:r>
            <a:endParaRPr/>
          </a:p>
          <a:p>
            <a:pPr indent="0" lvl="0" marL="0" rtl="0" algn="l">
              <a:lnSpc>
                <a:spcPct val="90000"/>
              </a:lnSpc>
              <a:spcBef>
                <a:spcPts val="1000"/>
              </a:spcBef>
              <a:spcAft>
                <a:spcPts val="0"/>
              </a:spcAft>
              <a:buClr>
                <a:srgbClr val="000000"/>
              </a:buClr>
              <a:buSzPts val="1600"/>
              <a:buNone/>
            </a:pPr>
            <a:r>
              <a:rPr i="1" lang="it-IT" sz="1400">
                <a:solidFill>
                  <a:srgbClr val="000000"/>
                </a:solidFill>
              </a:rPr>
              <a:t>on Tuesdays and Fridays, from 14-15:30 hours </a:t>
            </a:r>
            <a:endParaRPr i="1" sz="1400">
              <a:solidFill>
                <a:srgbClr val="000000"/>
              </a:solidFill>
            </a:endParaRPr>
          </a:p>
          <a:p>
            <a:pPr indent="0" lvl="0" marL="0" rtl="0" algn="l">
              <a:lnSpc>
                <a:spcPct val="90000"/>
              </a:lnSpc>
              <a:spcBef>
                <a:spcPts val="1000"/>
              </a:spcBef>
              <a:spcAft>
                <a:spcPts val="0"/>
              </a:spcAft>
              <a:buClr>
                <a:srgbClr val="000000"/>
              </a:buClr>
              <a:buSzPts val="1600"/>
              <a:buNone/>
            </a:pPr>
            <a:r>
              <a:t/>
            </a:r>
            <a:endParaRPr i="1" sz="1400">
              <a:solidFill>
                <a:srgbClr val="000000"/>
              </a:solidFill>
            </a:endParaRPr>
          </a:p>
          <a:p>
            <a:pPr indent="0" lvl="0" marL="0" rtl="0" algn="l">
              <a:lnSpc>
                <a:spcPct val="90000"/>
              </a:lnSpc>
              <a:spcBef>
                <a:spcPts val="1000"/>
              </a:spcBef>
              <a:spcAft>
                <a:spcPts val="0"/>
              </a:spcAft>
              <a:buClr>
                <a:srgbClr val="000000"/>
              </a:buClr>
              <a:buSzPts val="1600"/>
              <a:buNone/>
            </a:pPr>
            <a:r>
              <a:rPr b="1" lang="it-IT" sz="1400">
                <a:solidFill>
                  <a:srgbClr val="000000"/>
                </a:solidFill>
              </a:rPr>
              <a:t>U5 Building, </a:t>
            </a:r>
            <a:r>
              <a:rPr lang="it-IT" sz="1400">
                <a:solidFill>
                  <a:srgbClr val="000000"/>
                </a:solidFill>
              </a:rPr>
              <a:t>1° floor, room 1007</a:t>
            </a:r>
            <a:endParaRPr sz="1400">
              <a:solidFill>
                <a:srgbClr val="000000"/>
              </a:solidFill>
            </a:endParaRPr>
          </a:p>
          <a:p>
            <a:pPr indent="0" lvl="0" marL="0" rtl="0" algn="l">
              <a:lnSpc>
                <a:spcPct val="90000"/>
              </a:lnSpc>
              <a:spcBef>
                <a:spcPts val="1000"/>
              </a:spcBef>
              <a:spcAft>
                <a:spcPts val="0"/>
              </a:spcAft>
              <a:buClr>
                <a:srgbClr val="000000"/>
              </a:buClr>
              <a:buSzPts val="1600"/>
              <a:buNone/>
            </a:pPr>
            <a:r>
              <a:rPr lang="it-IT" sz="1400" u="sng"/>
              <a:t>e-mail</a:t>
            </a:r>
            <a:r>
              <a:rPr lang="it-IT" sz="1400"/>
              <a:t>: </a:t>
            </a:r>
            <a:r>
              <a:rPr b="1" lang="it-IT" sz="1400" u="sng">
                <a:solidFill>
                  <a:schemeClr val="hlink"/>
                </a:solidFill>
              </a:rPr>
              <a:t>didattica.materiali@unimib.it</a:t>
            </a:r>
            <a:endParaRPr b="1" sz="1400" u="sng">
              <a:solidFill>
                <a:schemeClr val="hlink"/>
              </a:solidFill>
            </a:endParaRPr>
          </a:p>
          <a:p>
            <a:pPr indent="0" lvl="0" marL="0" rtl="0" algn="l">
              <a:lnSpc>
                <a:spcPct val="90000"/>
              </a:lnSpc>
              <a:spcBef>
                <a:spcPts val="1000"/>
              </a:spcBef>
              <a:spcAft>
                <a:spcPts val="0"/>
              </a:spcAft>
              <a:buClr>
                <a:srgbClr val="000000"/>
              </a:buClr>
              <a:buSzPts val="1600"/>
              <a:buNone/>
            </a:pPr>
            <a:r>
              <a:rPr lang="it-IT" sz="1400" u="sng"/>
              <a:t>Phone</a:t>
            </a:r>
            <a:r>
              <a:rPr b="1" lang="it-IT" sz="1400"/>
              <a:t>: 02/64485102</a:t>
            </a:r>
            <a:endParaRPr/>
          </a:p>
          <a:p>
            <a:pPr indent="0" lvl="0" marL="0" rtl="0" algn="l">
              <a:lnSpc>
                <a:spcPct val="90000"/>
              </a:lnSpc>
              <a:spcBef>
                <a:spcPts val="1000"/>
              </a:spcBef>
              <a:spcAft>
                <a:spcPts val="0"/>
              </a:spcAft>
              <a:buClr>
                <a:srgbClr val="000000"/>
              </a:buClr>
              <a:buSzPts val="1600"/>
              <a:buNone/>
            </a:pPr>
            <a:r>
              <a:rPr lang="it-IT" sz="1400">
                <a:solidFill>
                  <a:srgbClr val="000000"/>
                </a:solidFill>
              </a:rPr>
              <a:t>All information on teaching activities is available at</a:t>
            </a:r>
            <a:r>
              <a:rPr lang="it-IT" sz="1400"/>
              <a:t> :</a:t>
            </a:r>
            <a:r>
              <a:rPr lang="it-IT" sz="1400" u="sng">
                <a:solidFill>
                  <a:schemeClr val="hlink"/>
                </a:solidFill>
                <a:hlinkClick r:id="rId3"/>
              </a:rPr>
              <a:t> </a:t>
            </a:r>
            <a:r>
              <a:rPr lang="it-IT" sz="1400" u="sng">
                <a:solidFill>
                  <a:schemeClr val="hlink"/>
                </a:solidFill>
              </a:rPr>
              <a:t>https://elearning.unimib.it/course/index.php?categoryid=9489</a:t>
            </a:r>
            <a:endParaRPr sz="1600"/>
          </a:p>
        </p:txBody>
      </p:sp>
      <p:sp>
        <p:nvSpPr>
          <p:cNvPr id="743" name="Google Shape;743;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it-IT"/>
              <a:t>‹#›</a:t>
            </a:fld>
            <a:endParaRPr/>
          </a:p>
        </p:txBody>
      </p:sp>
      <p:pic>
        <p:nvPicPr>
          <p:cNvPr descr="Confused Direction Signs - Hurca!" id="744" name="Google Shape;744;p67"/>
          <p:cNvPicPr preferRelativeResize="0"/>
          <p:nvPr/>
        </p:nvPicPr>
        <p:blipFill rotWithShape="1">
          <a:blip r:embed="rId4">
            <a:alphaModFix/>
          </a:blip>
          <a:srcRect b="0" l="0" r="0" t="0"/>
          <a:stretch/>
        </p:blipFill>
        <p:spPr>
          <a:xfrm>
            <a:off x="8786552" y="249382"/>
            <a:ext cx="1748594" cy="188188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200"/>
              <a:buNone/>
            </a:pPr>
            <a:r>
              <a:rPr b="1" lang="it-IT" sz="3200"/>
              <a:t>Who to contact for what</a:t>
            </a:r>
            <a:endParaRPr b="1" sz="2800"/>
          </a:p>
        </p:txBody>
      </p:sp>
      <p:sp>
        <p:nvSpPr>
          <p:cNvPr id="750" name="Google Shape;750;p68"/>
          <p:cNvSpPr txBox="1"/>
          <p:nvPr>
            <p:ph idx="1" type="body"/>
          </p:nvPr>
        </p:nvSpPr>
        <p:spPr>
          <a:xfrm>
            <a:off x="838200" y="1102418"/>
            <a:ext cx="10515600" cy="5253932"/>
          </a:xfrm>
          <a:prstGeom prst="rect">
            <a:avLst/>
          </a:prstGeom>
          <a:noFill/>
          <a:ln>
            <a:noFill/>
          </a:ln>
        </p:spPr>
        <p:txBody>
          <a:bodyPr anchorCtr="0" anchor="t" bIns="45700" lIns="91425" spcFirstLastPara="1" rIns="91425" wrap="square" tIns="45700">
            <a:normAutofit lnSpcReduction="10000"/>
          </a:bodyPr>
          <a:lstStyle/>
          <a:p>
            <a:pPr indent="-101600" lvl="0" marL="228600" rtl="0" algn="l">
              <a:lnSpc>
                <a:spcPct val="90000"/>
              </a:lnSpc>
              <a:spcBef>
                <a:spcPts val="0"/>
              </a:spcBef>
              <a:spcAft>
                <a:spcPts val="0"/>
              </a:spcAft>
              <a:buClr>
                <a:schemeClr val="dk1"/>
              </a:buClr>
              <a:buSzPts val="2000"/>
              <a:buNone/>
            </a:pPr>
            <a:r>
              <a:t/>
            </a:r>
            <a:endParaRPr b="1" sz="2000" u="sng">
              <a:latin typeface="Calibri"/>
              <a:ea typeface="Calibri"/>
              <a:cs typeface="Calibri"/>
              <a:sym typeface="Calibri"/>
            </a:endParaRPr>
          </a:p>
          <a:p>
            <a:pPr indent="-228600" lvl="0" marL="228600" rtl="0" algn="l">
              <a:lnSpc>
                <a:spcPct val="90000"/>
              </a:lnSpc>
              <a:spcBef>
                <a:spcPts val="1000"/>
              </a:spcBef>
              <a:spcAft>
                <a:spcPts val="0"/>
              </a:spcAft>
              <a:buSzPts val="2000"/>
              <a:buChar char="•"/>
            </a:pPr>
            <a:r>
              <a:rPr b="1" lang="it-IT" sz="2000" u="sng"/>
              <a:t>Ufficio segreteria studenti – Scienze</a:t>
            </a:r>
            <a:endParaRPr/>
          </a:p>
          <a:p>
            <a:pPr indent="0" lvl="0" marL="0" rtl="0" algn="l">
              <a:lnSpc>
                <a:spcPct val="90000"/>
              </a:lnSpc>
              <a:spcBef>
                <a:spcPts val="1000"/>
              </a:spcBef>
              <a:spcAft>
                <a:spcPts val="0"/>
              </a:spcAft>
              <a:buSzPts val="1400"/>
              <a:buNone/>
            </a:pPr>
            <a:r>
              <a:rPr lang="it-IT" sz="1400"/>
              <a:t>L</a:t>
            </a:r>
            <a:r>
              <a:rPr b="1" lang="it-IT" sz="1400"/>
              <a:t>’</a:t>
            </a:r>
            <a:r>
              <a:rPr lang="it-IT" sz="1400"/>
              <a:t>Ufficio segreteria studenti manages the administrative aspects of the whole student career, from admission to registration renewal and to getting your degree. It also deals with issuing certificates and receiving qualifications and exams from other universities, including recognised foreign ones.</a:t>
            </a:r>
            <a:endParaRPr/>
          </a:p>
          <a:p>
            <a:pPr indent="0" lvl="0" marL="0" rtl="0" algn="l">
              <a:lnSpc>
                <a:spcPct val="90000"/>
              </a:lnSpc>
              <a:spcBef>
                <a:spcPts val="1000"/>
              </a:spcBef>
              <a:spcAft>
                <a:spcPts val="0"/>
              </a:spcAft>
              <a:buSzPts val="1400"/>
              <a:buNone/>
            </a:pPr>
            <a:r>
              <a:rPr lang="it-IT" sz="1400"/>
              <a:t>Regarding the study plan, the Careers Office is the one responsible for supporting students with the technical aspects of the plan submission system via the Online Student Registry.</a:t>
            </a:r>
            <a:endParaRPr/>
          </a:p>
          <a:p>
            <a:pPr indent="0" lvl="0" marL="0" rtl="0" algn="l">
              <a:lnSpc>
                <a:spcPct val="90000"/>
              </a:lnSpc>
              <a:spcBef>
                <a:spcPts val="1000"/>
              </a:spcBef>
              <a:spcAft>
                <a:spcPts val="0"/>
              </a:spcAft>
              <a:buSzPts val="1400"/>
              <a:buNone/>
            </a:pPr>
            <a:r>
              <a:rPr lang="it-IT" sz="1400"/>
              <a:t>For administrative information, visit </a:t>
            </a:r>
            <a:r>
              <a:rPr lang="it-IT" sz="1400" u="sng">
                <a:solidFill>
                  <a:schemeClr val="hlink"/>
                </a:solidFill>
                <a:hlinkClick r:id="rId3"/>
              </a:rPr>
              <a:t>https://www.unimib.it/servizi/studenti-e-laureati/segreterie</a:t>
            </a:r>
            <a:endParaRPr sz="1400" u="sng">
              <a:solidFill>
                <a:schemeClr val="hlink"/>
              </a:solidFill>
            </a:endParaRPr>
          </a:p>
          <a:p>
            <a:pPr indent="0" lvl="0" marL="0" rtl="0" algn="l">
              <a:lnSpc>
                <a:spcPct val="90000"/>
              </a:lnSpc>
              <a:spcBef>
                <a:spcPts val="1000"/>
              </a:spcBef>
              <a:spcAft>
                <a:spcPts val="0"/>
              </a:spcAft>
              <a:buSzPts val="1400"/>
              <a:buNone/>
            </a:pPr>
            <a:r>
              <a:rPr lang="it-IT" sz="1400">
                <a:solidFill>
                  <a:srgbClr val="000000"/>
                </a:solidFill>
              </a:rPr>
              <a:t>For more detailed information on study plans and submission deadlines for the academic year, please visit </a:t>
            </a:r>
            <a:r>
              <a:rPr lang="it-IT" sz="1400"/>
              <a:t>: </a:t>
            </a:r>
            <a:r>
              <a:rPr lang="it-IT" sz="1400" u="sng">
                <a:solidFill>
                  <a:schemeClr val="hlink"/>
                </a:solidFill>
                <a:hlinkClick r:id="rId4"/>
              </a:rPr>
              <a:t>https://www.unimib.it/servizi/studenti-e-laureati/segreterie-studenti/piani-degli-studi/area-scienze</a:t>
            </a:r>
            <a:r>
              <a:rPr b="1" lang="it-IT" sz="1400"/>
              <a:t>    </a:t>
            </a:r>
            <a:endParaRPr/>
          </a:p>
          <a:p>
            <a:pPr indent="-342900" lvl="0" marL="457200" rtl="0" algn="l">
              <a:lnSpc>
                <a:spcPct val="90000"/>
              </a:lnSpc>
              <a:spcBef>
                <a:spcPts val="1000"/>
              </a:spcBef>
              <a:spcAft>
                <a:spcPts val="0"/>
              </a:spcAft>
              <a:buSzPts val="1800"/>
              <a:buChar char="•"/>
            </a:pPr>
            <a:r>
              <a:rPr b="1" lang="it-IT" sz="1500"/>
              <a:t>Online Help Desk</a:t>
            </a:r>
            <a:endParaRPr/>
          </a:p>
          <a:p>
            <a:pPr indent="0" lvl="0" marL="114300" rtl="0" algn="l">
              <a:lnSpc>
                <a:spcPct val="90000"/>
              </a:lnSpc>
              <a:spcBef>
                <a:spcPts val="1000"/>
              </a:spcBef>
              <a:spcAft>
                <a:spcPts val="0"/>
              </a:spcAft>
              <a:buSzPts val="1800"/>
              <a:buNone/>
            </a:pPr>
            <a:r>
              <a:rPr lang="it-IT" sz="1400"/>
              <a:t>Lo sportello telematico (videoconferenza) è previsto il venerdì, dalle 9:30 alle 12:30, previo appuntamento tramite mail a: </a:t>
            </a:r>
            <a:r>
              <a:rPr lang="it-IT" sz="1400" u="sng">
                <a:solidFill>
                  <a:schemeClr val="hlink"/>
                </a:solidFill>
                <a:hlinkClick r:id="rId5"/>
              </a:rPr>
              <a:t>segr.studenti.scienze@unimib.it</a:t>
            </a:r>
            <a:r>
              <a:rPr lang="it-IT" sz="1400"/>
              <a:t>.</a:t>
            </a:r>
            <a:endParaRPr/>
          </a:p>
          <a:p>
            <a:pPr indent="-342900" lvl="0" marL="457200" rtl="0" algn="l">
              <a:lnSpc>
                <a:spcPct val="90000"/>
              </a:lnSpc>
              <a:spcBef>
                <a:spcPts val="1000"/>
              </a:spcBef>
              <a:spcAft>
                <a:spcPts val="0"/>
              </a:spcAft>
              <a:buSzPts val="1800"/>
              <a:buChar char="•"/>
            </a:pPr>
            <a:r>
              <a:rPr b="1" lang="it-IT" sz="1500"/>
              <a:t>On-site Reception</a:t>
            </a:r>
            <a:endParaRPr/>
          </a:p>
          <a:p>
            <a:pPr indent="0" lvl="0" marL="114300" rtl="0" algn="l">
              <a:lnSpc>
                <a:spcPct val="90000"/>
              </a:lnSpc>
              <a:spcBef>
                <a:spcPts val="1000"/>
              </a:spcBef>
              <a:spcAft>
                <a:spcPts val="0"/>
              </a:spcAft>
              <a:buSzPts val="1800"/>
              <a:buNone/>
            </a:pPr>
            <a:r>
              <a:rPr lang="it-IT" sz="1400"/>
              <a:t>On Wednesdays from 09:30 to 12:30 - desk 4, U17 building (Ipazia),</a:t>
            </a:r>
            <a:endParaRPr sz="1400"/>
          </a:p>
          <a:p>
            <a:pPr indent="0" lvl="0" marL="114300" rtl="0" algn="l">
              <a:lnSpc>
                <a:spcPct val="90000"/>
              </a:lnSpc>
              <a:spcBef>
                <a:spcPts val="1000"/>
              </a:spcBef>
              <a:spcAft>
                <a:spcPts val="0"/>
              </a:spcAft>
              <a:buSzPts val="1800"/>
              <a:buNone/>
            </a:pPr>
            <a:r>
              <a:rPr lang="it-IT" sz="1400"/>
              <a:t>It is mandatory to book your appointment, click </a:t>
            </a:r>
            <a:r>
              <a:rPr lang="it-IT" sz="1400" u="sng">
                <a:solidFill>
                  <a:schemeClr val="hlink"/>
                </a:solidFill>
                <a:hlinkClick r:id="rId6"/>
              </a:rPr>
              <a:t>here</a:t>
            </a:r>
            <a:r>
              <a:rPr lang="it-IT" sz="1400"/>
              <a:t> and select "Scienze MM.FF.NN. (Gestione Carriere)". </a:t>
            </a:r>
            <a:endParaRPr/>
          </a:p>
          <a:p>
            <a:pPr indent="-342900" lvl="0" marL="457200" rtl="0" algn="l">
              <a:lnSpc>
                <a:spcPct val="90000"/>
              </a:lnSpc>
              <a:spcBef>
                <a:spcPts val="1000"/>
              </a:spcBef>
              <a:spcAft>
                <a:spcPts val="0"/>
              </a:spcAft>
              <a:buSzPts val="1800"/>
              <a:buChar char="•"/>
            </a:pPr>
            <a:r>
              <a:rPr b="1" lang="it-IT" sz="1500"/>
              <a:t>Telephone Help Desk</a:t>
            </a:r>
            <a:endParaRPr/>
          </a:p>
          <a:p>
            <a:pPr indent="0" lvl="0" marL="114300" rtl="0" algn="l">
              <a:lnSpc>
                <a:spcPct val="90000"/>
              </a:lnSpc>
              <a:spcBef>
                <a:spcPts val="1000"/>
              </a:spcBef>
              <a:spcAft>
                <a:spcPts val="0"/>
              </a:spcAft>
              <a:buSzPts val="1800"/>
              <a:buNone/>
            </a:pPr>
            <a:r>
              <a:rPr lang="it-IT" sz="1400"/>
              <a:t>0039 0264484499</a:t>
            </a:r>
            <a:endParaRPr/>
          </a:p>
          <a:p>
            <a:pPr indent="0" lvl="0" marL="114300" rtl="0" algn="l">
              <a:lnSpc>
                <a:spcPct val="90000"/>
              </a:lnSpc>
              <a:spcBef>
                <a:spcPts val="1000"/>
              </a:spcBef>
              <a:spcAft>
                <a:spcPts val="0"/>
              </a:spcAft>
              <a:buSzPts val="1800"/>
              <a:buNone/>
            </a:pPr>
            <a:r>
              <a:rPr lang="it-IT" sz="1400"/>
              <a:t>On Tuesdays and Thursdays from 10:00 to 11:30. The service is only available on the days and times previously indicated..</a:t>
            </a:r>
            <a:endParaRPr/>
          </a:p>
          <a:p>
            <a:pPr indent="0" lvl="0" marL="0" rtl="0" algn="just">
              <a:lnSpc>
                <a:spcPct val="90000"/>
              </a:lnSpc>
              <a:spcBef>
                <a:spcPts val="1000"/>
              </a:spcBef>
              <a:spcAft>
                <a:spcPts val="0"/>
              </a:spcAft>
              <a:buClr>
                <a:schemeClr val="dk1"/>
              </a:buClr>
              <a:buSzPts val="1500"/>
              <a:buNone/>
            </a:pPr>
            <a:r>
              <a:t/>
            </a:r>
            <a:endParaRPr sz="1500">
              <a:latin typeface="Calibri"/>
              <a:ea typeface="Calibri"/>
              <a:cs typeface="Calibri"/>
              <a:sym typeface="Calibri"/>
            </a:endParaRPr>
          </a:p>
          <a:p>
            <a:pPr indent="0" lvl="0" marL="0" rtl="0" algn="l">
              <a:lnSpc>
                <a:spcPct val="90000"/>
              </a:lnSpc>
              <a:spcBef>
                <a:spcPts val="1000"/>
              </a:spcBef>
              <a:spcAft>
                <a:spcPts val="0"/>
              </a:spcAft>
              <a:buClr>
                <a:schemeClr val="dk1"/>
              </a:buClr>
              <a:buSzPts val="2000"/>
              <a:buNone/>
            </a:pPr>
            <a:r>
              <a:t/>
            </a:r>
            <a:endParaRPr sz="2000">
              <a:latin typeface="Calibri"/>
              <a:ea typeface="Calibri"/>
              <a:cs typeface="Calibri"/>
              <a:sym typeface="Calibri"/>
            </a:endParaRPr>
          </a:p>
          <a:p>
            <a:pPr indent="-127000" lvl="0" marL="228600" rtl="0" algn="l">
              <a:lnSpc>
                <a:spcPct val="90000"/>
              </a:lnSpc>
              <a:spcBef>
                <a:spcPts val="1000"/>
              </a:spcBef>
              <a:spcAft>
                <a:spcPts val="0"/>
              </a:spcAft>
              <a:buClr>
                <a:schemeClr val="dk1"/>
              </a:buClr>
              <a:buSzPts val="1600"/>
              <a:buNone/>
            </a:pPr>
            <a:r>
              <a:t/>
            </a:r>
            <a:endParaRPr sz="1600"/>
          </a:p>
        </p:txBody>
      </p:sp>
      <p:sp>
        <p:nvSpPr>
          <p:cNvPr id="751" name="Google Shape;751;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it-IT"/>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4"/>
          <p:cNvSpPr txBox="1"/>
          <p:nvPr>
            <p:ph type="ctrTitle"/>
          </p:nvPr>
        </p:nvSpPr>
        <p:spPr>
          <a:xfrm>
            <a:off x="1630392" y="1122364"/>
            <a:ext cx="9037608" cy="5334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Font typeface="Calibri"/>
              <a:buNone/>
            </a:pPr>
            <a:r>
              <a:rPr b="1" i="0" lang="it-IT" sz="2400" u="none" cap="none" strike="noStrike">
                <a:solidFill>
                  <a:schemeClr val="dk1"/>
                </a:solidFill>
              </a:rPr>
              <a:t>Approval of the study plan</a:t>
            </a:r>
            <a:endParaRPr sz="2400"/>
          </a:p>
        </p:txBody>
      </p:sp>
      <p:sp>
        <p:nvSpPr>
          <p:cNvPr id="158" name="Google Shape;158;p4"/>
          <p:cNvSpPr txBox="1"/>
          <p:nvPr>
            <p:ph idx="1" type="subTitle"/>
          </p:nvPr>
        </p:nvSpPr>
        <p:spPr>
          <a:xfrm>
            <a:off x="1577196" y="1794294"/>
            <a:ext cx="9144000" cy="4005615"/>
          </a:xfrm>
          <a:prstGeom prst="rect">
            <a:avLst/>
          </a:prstGeom>
          <a:noFill/>
          <a:ln>
            <a:noFill/>
          </a:ln>
        </p:spPr>
        <p:txBody>
          <a:bodyPr anchorCtr="0" anchor="t" bIns="45700" lIns="91425" spcFirstLastPara="1" rIns="91425" wrap="square" tIns="45700">
            <a:normAutofit fontScale="32500" lnSpcReduction="20000"/>
          </a:bodyPr>
          <a:lstStyle/>
          <a:p>
            <a:pPr indent="0" lvl="0" marL="0" rtl="0" algn="just">
              <a:lnSpc>
                <a:spcPct val="120000"/>
              </a:lnSpc>
              <a:spcBef>
                <a:spcPts val="0"/>
              </a:spcBef>
              <a:spcAft>
                <a:spcPts val="0"/>
              </a:spcAft>
              <a:buClr>
                <a:schemeClr val="dk1"/>
              </a:buClr>
              <a:buSzPct val="100000"/>
              <a:buNone/>
            </a:pPr>
            <a:r>
              <a:t/>
            </a:r>
            <a:endParaRPr sz="5500">
              <a:latin typeface="Calibri"/>
              <a:ea typeface="Calibri"/>
              <a:cs typeface="Calibri"/>
              <a:sym typeface="Calibri"/>
            </a:endParaRPr>
          </a:p>
          <a:p>
            <a:pPr indent="0" lvl="0" marL="0" rtl="0" algn="just">
              <a:lnSpc>
                <a:spcPct val="120000"/>
              </a:lnSpc>
              <a:spcBef>
                <a:spcPts val="0"/>
              </a:spcBef>
              <a:spcAft>
                <a:spcPts val="0"/>
              </a:spcAft>
              <a:buClr>
                <a:schemeClr val="dk1"/>
              </a:buClr>
              <a:buSzPct val="100000"/>
              <a:buNone/>
            </a:pPr>
            <a:r>
              <a:rPr lang="it-IT" sz="5500"/>
              <a:t>The study plan </a:t>
            </a:r>
            <a:r>
              <a:rPr b="1" lang="it-IT" sz="5500"/>
              <a:t>yet to be approved </a:t>
            </a:r>
            <a:r>
              <a:rPr lang="it-IT" sz="5500"/>
              <a:t>(da approvare),</a:t>
            </a:r>
            <a:r>
              <a:rPr b="1" lang="it-IT" sz="5500"/>
              <a:t> </a:t>
            </a:r>
            <a:r>
              <a:rPr lang="it-IT" sz="5500"/>
              <a:t>laid down for your Program, allows to select free-choice educational activities from the teaching offer provided by your Program of study and other Programs of the University.</a:t>
            </a:r>
            <a:endParaRPr/>
          </a:p>
          <a:p>
            <a:pPr indent="0" lvl="0" marL="0" rtl="0" algn="just">
              <a:lnSpc>
                <a:spcPct val="120000"/>
              </a:lnSpc>
              <a:spcBef>
                <a:spcPts val="0"/>
              </a:spcBef>
              <a:spcAft>
                <a:spcPts val="0"/>
              </a:spcAft>
              <a:buSzPct val="100000"/>
              <a:buNone/>
            </a:pPr>
            <a:r>
              <a:rPr lang="it-IT" sz="5500"/>
              <a:t>Once confirmed, the study plan is considered as «proposed» and it must be approved by the Program’s Didactic Coordination Committee. The approval process will take place after the expiration of the submission deadline, then your academic career will be updated according to the approved study plan.</a:t>
            </a:r>
            <a:endParaRPr/>
          </a:p>
          <a:p>
            <a:pPr indent="0" lvl="0" marL="0" rtl="0" algn="just">
              <a:lnSpc>
                <a:spcPct val="120000"/>
              </a:lnSpc>
              <a:spcBef>
                <a:spcPts val="0"/>
              </a:spcBef>
              <a:spcAft>
                <a:spcPts val="0"/>
              </a:spcAft>
              <a:buClr>
                <a:schemeClr val="dk1"/>
              </a:buClr>
              <a:buSzPct val="100000"/>
              <a:buNone/>
            </a:pPr>
            <a:r>
              <a:t/>
            </a:r>
            <a:endParaRPr sz="5500">
              <a:latin typeface="Calibri"/>
              <a:ea typeface="Calibri"/>
              <a:cs typeface="Calibri"/>
              <a:sym typeface="Calibri"/>
            </a:endParaRPr>
          </a:p>
          <a:p>
            <a:pPr indent="0" lvl="0" marL="0" rtl="0" algn="just">
              <a:lnSpc>
                <a:spcPct val="120000"/>
              </a:lnSpc>
              <a:spcBef>
                <a:spcPts val="0"/>
              </a:spcBef>
              <a:spcAft>
                <a:spcPts val="0"/>
              </a:spcAft>
              <a:buClr>
                <a:schemeClr val="dk1"/>
              </a:buClr>
              <a:buSzPct val="100000"/>
              <a:buNone/>
            </a:pPr>
            <a:r>
              <a:t/>
            </a:r>
            <a:endParaRPr b="1" sz="5500">
              <a:latin typeface="Calibri"/>
              <a:ea typeface="Calibri"/>
              <a:cs typeface="Calibri"/>
              <a:sym typeface="Calibri"/>
            </a:endParaRPr>
          </a:p>
          <a:p>
            <a:pPr indent="0" lvl="0" marL="0" rtl="0" algn="just">
              <a:lnSpc>
                <a:spcPct val="120000"/>
              </a:lnSpc>
              <a:spcBef>
                <a:spcPts val="0"/>
              </a:spcBef>
              <a:spcAft>
                <a:spcPts val="0"/>
              </a:spcAft>
              <a:buSzPct val="100000"/>
              <a:buNone/>
            </a:pPr>
            <a:r>
              <a:rPr b="1" lang="it-IT" sz="5500"/>
              <a:t>It is possible to change the study plan once completed (Click “Undo Study plan”)</a:t>
            </a:r>
            <a:r>
              <a:rPr b="1" lang="it-IT" sz="5600"/>
              <a:t>. By returning on the main page it is possible to submit a new study plan within the time allowed. </a:t>
            </a:r>
            <a:endParaRPr sz="5600"/>
          </a:p>
          <a:p>
            <a:pPr indent="0" lvl="0" marL="0" rtl="0" algn="just">
              <a:lnSpc>
                <a:spcPct val="90000"/>
              </a:lnSpc>
              <a:spcBef>
                <a:spcPts val="1800"/>
              </a:spcBef>
              <a:spcAft>
                <a:spcPts val="0"/>
              </a:spcAft>
              <a:buClr>
                <a:schemeClr val="dk1"/>
              </a:buClr>
              <a:buSzPct val="100000"/>
              <a:buNone/>
            </a:pPr>
            <a:r>
              <a:t/>
            </a:r>
            <a:endParaRPr sz="1800">
              <a:latin typeface="Calibri"/>
              <a:ea typeface="Calibri"/>
              <a:cs typeface="Calibri"/>
              <a:sym typeface="Calibri"/>
            </a:endParaRPr>
          </a:p>
        </p:txBody>
      </p:sp>
      <p:pic>
        <p:nvPicPr>
          <p:cNvPr id="159" name="Google Shape;159;p4"/>
          <p:cNvPicPr preferRelativeResize="0"/>
          <p:nvPr/>
        </p:nvPicPr>
        <p:blipFill rotWithShape="1">
          <a:blip r:embed="rId3">
            <a:alphaModFix/>
          </a:blip>
          <a:srcRect b="0" l="0" r="0" t="0"/>
          <a:stretch/>
        </p:blipFill>
        <p:spPr>
          <a:xfrm>
            <a:off x="1052423" y="702153"/>
            <a:ext cx="1475118" cy="953611"/>
          </a:xfrm>
          <a:prstGeom prst="rect">
            <a:avLst/>
          </a:prstGeom>
          <a:noFill/>
          <a:ln>
            <a:noFill/>
          </a:ln>
        </p:spPr>
      </p:pic>
      <p:sp>
        <p:nvSpPr>
          <p:cNvPr id="160" name="Google Shape;16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it-IT"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1"/>
          <p:cNvSpPr txBox="1"/>
          <p:nvPr>
            <p:ph type="title"/>
          </p:nvPr>
        </p:nvSpPr>
        <p:spPr>
          <a:xfrm>
            <a:off x="826698" y="417680"/>
            <a:ext cx="10515600" cy="629728"/>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i="0" lang="it-IT" sz="3600" u="none" cap="none" strike="noStrike">
                <a:solidFill>
                  <a:srgbClr val="000000"/>
                </a:solidFill>
                <a:latin typeface="Calibri"/>
                <a:ea typeface="Calibri"/>
                <a:cs typeface="Calibri"/>
                <a:sym typeface="Calibri"/>
              </a:rPr>
              <a:t>How do you fill it out?</a:t>
            </a:r>
            <a:br>
              <a:rPr b="1" lang="it-IT" sz="3600"/>
            </a:br>
            <a:endParaRPr sz="2000"/>
          </a:p>
        </p:txBody>
      </p:sp>
      <p:sp>
        <p:nvSpPr>
          <p:cNvPr id="166" name="Google Shape;166;p11"/>
          <p:cNvSpPr txBox="1"/>
          <p:nvPr>
            <p:ph idx="1" type="body"/>
          </p:nvPr>
        </p:nvSpPr>
        <p:spPr>
          <a:xfrm>
            <a:off x="822972" y="1047408"/>
            <a:ext cx="10515600" cy="525916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600"/>
              <a:buFont typeface="Arial"/>
              <a:buNone/>
            </a:pPr>
            <a:r>
              <a:rPr b="0" i="0" lang="it-IT" sz="1600" u="none" cap="none" strike="noStrike">
                <a:solidFill>
                  <a:srgbClr val="000000"/>
                </a:solidFill>
                <a:latin typeface="Calibri"/>
                <a:ea typeface="Calibri"/>
                <a:cs typeface="Calibri"/>
                <a:sym typeface="Calibri"/>
              </a:rPr>
              <a:t>To access it, log in at </a:t>
            </a:r>
            <a:r>
              <a:rPr b="0" i="0" lang="it-IT" sz="1600" u="sng" cap="none" strike="noStrike">
                <a:solidFill>
                  <a:srgbClr val="0563C1"/>
                </a:solidFill>
                <a:latin typeface="Calibri"/>
                <a:ea typeface="Calibri"/>
                <a:cs typeface="Calibri"/>
                <a:sym typeface="Calibri"/>
                <a:hlinkClick r:id="rId3">
                  <a:extLst>
                    <a:ext uri="{A12FA001-AC4F-418D-AE19-62706E023703}">
                      <ahyp:hlinkClr val="tx"/>
                    </a:ext>
                  </a:extLst>
                </a:hlinkClick>
              </a:rPr>
              <a:t>https://s3w.si.unimib.it/Home.do</a:t>
            </a:r>
            <a:r>
              <a:rPr b="0" i="0" lang="it-IT" sz="1600" u="none" cap="none" strike="noStrike">
                <a:solidFill>
                  <a:srgbClr val="000000"/>
                </a:solidFill>
                <a:latin typeface="Calibri"/>
                <a:ea typeface="Calibri"/>
                <a:cs typeface="Calibri"/>
                <a:sym typeface="Calibri"/>
              </a:rPr>
              <a:t>  </a:t>
            </a:r>
            <a:endParaRPr/>
          </a:p>
          <a:p>
            <a:pPr indent="0" lvl="0" marL="0" marR="0" rtl="0" algn="l">
              <a:lnSpc>
                <a:spcPct val="90000"/>
              </a:lnSpc>
              <a:spcBef>
                <a:spcPts val="1000"/>
              </a:spcBef>
              <a:spcAft>
                <a:spcPts val="0"/>
              </a:spcAft>
              <a:buClr>
                <a:srgbClr val="000000"/>
              </a:buClr>
              <a:buSzPts val="1600"/>
              <a:buFont typeface="Arial"/>
              <a:buNone/>
            </a:pPr>
            <a:r>
              <a:rPr b="0" i="0" lang="it-IT" sz="1600" u="none" cap="none" strike="noStrike">
                <a:solidFill>
                  <a:srgbClr val="000000"/>
                </a:solidFill>
                <a:latin typeface="Calibri"/>
                <a:ea typeface="Calibri"/>
                <a:cs typeface="Calibri"/>
                <a:sym typeface="Calibri"/>
              </a:rPr>
              <a:t>This page shows the career(s) associated with your name. Select the active one to start.</a:t>
            </a:r>
            <a:endParaRPr/>
          </a:p>
          <a:p>
            <a:pPr indent="0" lvl="0" marL="0" marR="0" rtl="0" algn="l">
              <a:lnSpc>
                <a:spcPct val="90000"/>
              </a:lnSpc>
              <a:spcBef>
                <a:spcPts val="1000"/>
              </a:spcBef>
              <a:spcAft>
                <a:spcPts val="0"/>
              </a:spcAft>
              <a:buClr>
                <a:srgbClr val="000000"/>
              </a:buClr>
              <a:buSzPts val="1600"/>
              <a:buFont typeface="Arial"/>
              <a:buNone/>
            </a:pPr>
            <a:r>
              <a:rPr b="0" i="0" lang="it-IT" sz="1600" u="none" cap="none" strike="noStrike">
                <a:solidFill>
                  <a:srgbClr val="000000"/>
                </a:solidFill>
                <a:latin typeface="Calibri"/>
                <a:ea typeface="Calibri"/>
                <a:cs typeface="Calibri"/>
                <a:sym typeface="Calibri"/>
              </a:rPr>
              <a:t>The study plan can be modified until the deadline expires: click on «</a:t>
            </a:r>
            <a:r>
              <a:rPr b="0" i="0" lang="it-IT" sz="1600" u="sng" cap="none" strike="noStrike">
                <a:solidFill>
                  <a:srgbClr val="000000"/>
                </a:solidFill>
                <a:latin typeface="Calibri"/>
                <a:ea typeface="Calibri"/>
                <a:cs typeface="Calibri"/>
                <a:sym typeface="Calibri"/>
              </a:rPr>
              <a:t>SHOW</a:t>
            </a:r>
            <a:r>
              <a:rPr lang="it-IT" sz="1600">
                <a:solidFill>
                  <a:srgbClr val="000000"/>
                </a:solidFill>
              </a:rPr>
              <a:t>»</a:t>
            </a:r>
            <a:r>
              <a:rPr b="0" i="0" lang="it-IT" sz="1600" u="none" cap="none" strike="noStrike">
                <a:solidFill>
                  <a:srgbClr val="000000"/>
                </a:solidFill>
                <a:latin typeface="Calibri"/>
                <a:ea typeface="Calibri"/>
                <a:cs typeface="Calibri"/>
                <a:sym typeface="Calibri"/>
              </a:rPr>
              <a:t> (fig.1).</a:t>
            </a:r>
            <a:br>
              <a:rPr b="0" i="0" lang="it-IT" sz="2800" u="none" cap="none" strike="noStrike">
                <a:solidFill>
                  <a:srgbClr val="000000"/>
                </a:solidFill>
                <a:latin typeface="Calibri"/>
                <a:ea typeface="Calibri"/>
                <a:cs typeface="Calibri"/>
                <a:sym typeface="Calibri"/>
              </a:rPr>
            </a:br>
            <a:endParaRPr b="0" i="0" sz="2800" u="none" cap="none" strike="noStrike">
              <a:solidFill>
                <a:srgbClr val="000000"/>
              </a:solidFill>
              <a:latin typeface="Calibri"/>
              <a:ea typeface="Calibri"/>
              <a:cs typeface="Calibri"/>
              <a:sym typeface="Calibri"/>
            </a:endParaRPr>
          </a:p>
        </p:txBody>
      </p:sp>
      <p:sp>
        <p:nvSpPr>
          <p:cNvPr id="167" name="Google Shape;167;p11"/>
          <p:cNvSpPr txBox="1"/>
          <p:nvPr/>
        </p:nvSpPr>
        <p:spPr>
          <a:xfrm>
            <a:off x="4681783" y="6371745"/>
            <a:ext cx="2500630" cy="314325"/>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400"/>
              <a:buFont typeface="Arial"/>
              <a:buNone/>
            </a:pPr>
            <a:r>
              <a:rPr b="0" i="0" lang="it-IT" sz="1400" u="none" cap="none" strike="noStrike">
                <a:solidFill>
                  <a:schemeClr val="dk1"/>
                </a:solidFill>
                <a:latin typeface="Calibri"/>
                <a:ea typeface="Calibri"/>
                <a:cs typeface="Calibri"/>
                <a:sym typeface="Calibri"/>
              </a:rPr>
              <a:t>Fig. 1</a:t>
            </a:r>
            <a:endParaRPr b="0" i="0" sz="1400" u="none" cap="none" strike="noStrike">
              <a:solidFill>
                <a:schemeClr val="dk1"/>
              </a:solidFill>
              <a:latin typeface="Calibri"/>
              <a:ea typeface="Calibri"/>
              <a:cs typeface="Calibri"/>
              <a:sym typeface="Calibri"/>
            </a:endParaRPr>
          </a:p>
        </p:txBody>
      </p:sp>
      <p:pic>
        <p:nvPicPr>
          <p:cNvPr id="168" name="Google Shape;168;p11"/>
          <p:cNvPicPr preferRelativeResize="0"/>
          <p:nvPr/>
        </p:nvPicPr>
        <p:blipFill rotWithShape="1">
          <a:blip r:embed="rId4">
            <a:alphaModFix/>
          </a:blip>
          <a:srcRect b="0" l="0" r="0" t="0"/>
          <a:stretch/>
        </p:blipFill>
        <p:spPr>
          <a:xfrm>
            <a:off x="8090140" y="316723"/>
            <a:ext cx="862641" cy="730685"/>
          </a:xfrm>
          <a:prstGeom prst="rect">
            <a:avLst/>
          </a:prstGeom>
          <a:noFill/>
          <a:ln>
            <a:noFill/>
          </a:ln>
        </p:spPr>
      </p:pic>
      <p:sp>
        <p:nvSpPr>
          <p:cNvPr id="169" name="Google Shape;16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170" name="Google Shape;170;p11"/>
          <p:cNvPicPr preferRelativeResize="0"/>
          <p:nvPr/>
        </p:nvPicPr>
        <p:blipFill rotWithShape="1">
          <a:blip r:embed="rId5">
            <a:alphaModFix/>
          </a:blip>
          <a:srcRect b="0" l="0" r="0" t="0"/>
          <a:stretch/>
        </p:blipFill>
        <p:spPr>
          <a:xfrm>
            <a:off x="1106190" y="2112287"/>
            <a:ext cx="9414028" cy="4063979"/>
          </a:xfrm>
          <a:prstGeom prst="rect">
            <a:avLst/>
          </a:prstGeom>
          <a:noFill/>
          <a:ln cap="flat" cmpd="sng" w="9525">
            <a:solidFill>
              <a:schemeClr val="dk1"/>
            </a:solidFill>
            <a:prstDash val="solid"/>
            <a:round/>
            <a:headEnd len="sm" w="sm" type="none"/>
            <a:tailEnd len="sm" w="sm" type="none"/>
          </a:ln>
        </p:spPr>
      </p:pic>
      <p:pic>
        <p:nvPicPr>
          <p:cNvPr id="171" name="Google Shape;171;p11"/>
          <p:cNvPicPr preferRelativeResize="0"/>
          <p:nvPr/>
        </p:nvPicPr>
        <p:blipFill rotWithShape="1">
          <a:blip r:embed="rId6">
            <a:alphaModFix/>
          </a:blip>
          <a:srcRect b="0" l="0" r="0" t="0"/>
          <a:stretch/>
        </p:blipFill>
        <p:spPr>
          <a:xfrm>
            <a:off x="2432605" y="2981389"/>
            <a:ext cx="2584928" cy="377985"/>
          </a:xfrm>
          <a:prstGeom prst="rect">
            <a:avLst/>
          </a:prstGeom>
          <a:noFill/>
          <a:ln>
            <a:noFill/>
          </a:ln>
        </p:spPr>
      </p:pic>
      <p:pic>
        <p:nvPicPr>
          <p:cNvPr id="172" name="Google Shape;172;p11"/>
          <p:cNvPicPr preferRelativeResize="0"/>
          <p:nvPr/>
        </p:nvPicPr>
        <p:blipFill rotWithShape="1">
          <a:blip r:embed="rId7">
            <a:alphaModFix/>
          </a:blip>
          <a:srcRect b="0" l="0" r="0" t="0"/>
          <a:stretch/>
        </p:blipFill>
        <p:spPr>
          <a:xfrm>
            <a:off x="3543963" y="2902134"/>
            <a:ext cx="670618" cy="536494"/>
          </a:xfrm>
          <a:prstGeom prst="rect">
            <a:avLst/>
          </a:prstGeom>
          <a:noFill/>
          <a:ln>
            <a:noFill/>
          </a:ln>
        </p:spPr>
      </p:pic>
      <p:sp>
        <p:nvSpPr>
          <p:cNvPr id="173" name="Google Shape;173;p11"/>
          <p:cNvSpPr/>
          <p:nvPr/>
        </p:nvSpPr>
        <p:spPr>
          <a:xfrm>
            <a:off x="4941455" y="5098473"/>
            <a:ext cx="572654" cy="350982"/>
          </a:xfrm>
          <a:prstGeom prst="roundRect">
            <a:avLst>
              <a:gd fmla="val 16667" name="adj"/>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4" name="Google Shape;174;p11"/>
          <p:cNvSpPr/>
          <p:nvPr/>
        </p:nvSpPr>
        <p:spPr>
          <a:xfrm flipH="1" rot="10800000">
            <a:off x="5112327" y="5514630"/>
            <a:ext cx="230909" cy="314036"/>
          </a:xfrm>
          <a:prstGeom prst="downArrow">
            <a:avLst>
              <a:gd fmla="val 50000" name="adj1"/>
              <a:gd fmla="val 50000" name="adj2"/>
            </a:avLst>
          </a:prstGeom>
          <a:solidFill>
            <a:schemeClr val="dk1"/>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6"/>
          <p:cNvSpPr txBox="1"/>
          <p:nvPr>
            <p:ph type="title"/>
          </p:nvPr>
        </p:nvSpPr>
        <p:spPr>
          <a:xfrm>
            <a:off x="838200" y="365125"/>
            <a:ext cx="9828341" cy="905959"/>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SzPts val="1600"/>
              <a:buNone/>
            </a:pPr>
            <a:r>
              <a:rPr b="0" i="0" lang="it-IT" sz="1600" u="none" cap="none" strike="noStrike">
                <a:solidFill>
                  <a:srgbClr val="000000"/>
                </a:solidFill>
                <a:latin typeface="Calibri"/>
                <a:ea typeface="Calibri"/>
                <a:cs typeface="Calibri"/>
                <a:sym typeface="Calibri"/>
              </a:rPr>
              <a:t>This screen shows the so-called statutory study plan (fig. 2) which includes </a:t>
            </a:r>
            <a:r>
              <a:rPr lang="it-IT" sz="1600">
                <a:solidFill>
                  <a:srgbClr val="000000"/>
                </a:solidFill>
              </a:rPr>
              <a:t>compulsory activities and classes </a:t>
            </a:r>
            <a:r>
              <a:rPr b="0" i="0" lang="it-IT" sz="1600" u="none" cap="none" strike="noStrike">
                <a:solidFill>
                  <a:srgbClr val="000000"/>
                </a:solidFill>
                <a:latin typeface="Calibri"/>
                <a:ea typeface="Calibri"/>
                <a:cs typeface="Calibri"/>
                <a:sym typeface="Calibri"/>
              </a:rPr>
              <a:t>under the Teaching Regulations of the Program.  Click «</a:t>
            </a:r>
            <a:r>
              <a:rPr b="1" i="0" lang="it-IT" sz="1600" u="none" cap="none" strike="noStrike">
                <a:solidFill>
                  <a:srgbClr val="000000"/>
                </a:solidFill>
                <a:latin typeface="Calibri"/>
                <a:ea typeface="Calibri"/>
                <a:cs typeface="Calibri"/>
                <a:sym typeface="Calibri"/>
              </a:rPr>
              <a:t>Edit Study Plan</a:t>
            </a:r>
            <a:r>
              <a:rPr b="0" i="0" lang="it-IT" sz="1600" u="none" cap="none" strike="noStrike">
                <a:solidFill>
                  <a:srgbClr val="000000"/>
                </a:solidFill>
                <a:latin typeface="Calibri"/>
                <a:ea typeface="Calibri"/>
                <a:cs typeface="Calibri"/>
                <a:sym typeface="Calibri"/>
              </a:rPr>
              <a:t>" to continue.</a:t>
            </a:r>
            <a:endParaRPr sz="1600"/>
          </a:p>
        </p:txBody>
      </p:sp>
      <p:sp>
        <p:nvSpPr>
          <p:cNvPr id="180" name="Google Shape;18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181" name="Google Shape;181;p6"/>
          <p:cNvSpPr txBox="1"/>
          <p:nvPr>
            <p:ph idx="1" type="body"/>
          </p:nvPr>
        </p:nvSpPr>
        <p:spPr>
          <a:xfrm>
            <a:off x="838200" y="1221776"/>
            <a:ext cx="10515600" cy="338473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82" name="Google Shape;182;p6"/>
          <p:cNvSpPr/>
          <p:nvPr/>
        </p:nvSpPr>
        <p:spPr>
          <a:xfrm flipH="1">
            <a:off x="2794917" y="5050909"/>
            <a:ext cx="6021279" cy="1415772"/>
          </a:xfrm>
          <a:prstGeom prst="rect">
            <a:avLst/>
          </a:prstGeom>
          <a:noFill/>
          <a:ln>
            <a:noFill/>
          </a:ln>
        </p:spPr>
        <p:txBody>
          <a:bodyPr anchorCtr="0" anchor="t" bIns="45700" lIns="91425" spcFirstLastPara="1" rIns="91425" wrap="square" tIns="45700">
            <a:spAutoFit/>
          </a:bodyPr>
          <a:lstStyle/>
          <a:p>
            <a:pPr indent="0" lvl="1" marL="45720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1" marL="45720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1" marL="45720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1" marL="45720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1" marL="457200" marR="0" rtl="0" algn="ctr">
              <a:lnSpc>
                <a:spcPct val="100000"/>
              </a:lnSpc>
              <a:spcBef>
                <a:spcPts val="0"/>
              </a:spcBef>
              <a:spcAft>
                <a:spcPts val="0"/>
              </a:spcAft>
              <a:buClr>
                <a:srgbClr val="000000"/>
              </a:buClr>
              <a:buSzPts val="1400"/>
              <a:buFont typeface="Arial"/>
              <a:buNone/>
            </a:pPr>
            <a:r>
              <a:rPr b="0" i="0" lang="it-IT" sz="1400" u="none" cap="none" strike="noStrike">
                <a:solidFill>
                  <a:schemeClr val="dk1"/>
                </a:solidFill>
                <a:latin typeface="Calibri"/>
                <a:ea typeface="Calibri"/>
                <a:cs typeface="Calibri"/>
                <a:sym typeface="Calibri"/>
              </a:rPr>
              <a:t>Fig. 2</a:t>
            </a:r>
            <a:endParaRPr b="0" i="0" sz="1400" u="none" cap="none" strike="noStrike">
              <a:solidFill>
                <a:srgbClr val="000000"/>
              </a:solidFill>
              <a:latin typeface="Arial"/>
              <a:ea typeface="Arial"/>
              <a:cs typeface="Arial"/>
              <a:sym typeface="Arial"/>
            </a:endParaRPr>
          </a:p>
        </p:txBody>
      </p:sp>
      <p:sp>
        <p:nvSpPr>
          <p:cNvPr id="183" name="Google Shape;183;p6"/>
          <p:cNvSpPr/>
          <p:nvPr/>
        </p:nvSpPr>
        <p:spPr>
          <a:xfrm>
            <a:off x="926123" y="1159741"/>
            <a:ext cx="10037885" cy="5405771"/>
          </a:xfrm>
          <a:prstGeom prst="rect">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4" name="Google Shape;184;p6"/>
          <p:cNvSpPr txBox="1"/>
          <p:nvPr/>
        </p:nvSpPr>
        <p:spPr>
          <a:xfrm>
            <a:off x="11142188" y="3824655"/>
            <a:ext cx="65942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it-IT" sz="1400" u="none" cap="none" strike="noStrike">
                <a:solidFill>
                  <a:srgbClr val="000000"/>
                </a:solidFill>
                <a:latin typeface="Arial"/>
                <a:ea typeface="Arial"/>
                <a:cs typeface="Arial"/>
                <a:sym typeface="Arial"/>
              </a:rPr>
              <a:t>Fig.2</a:t>
            </a:r>
            <a:endParaRPr b="0" i="0" sz="1400" u="none" cap="none" strike="noStrike">
              <a:solidFill>
                <a:srgbClr val="000000"/>
              </a:solidFill>
              <a:latin typeface="Arial"/>
              <a:ea typeface="Arial"/>
              <a:cs typeface="Arial"/>
              <a:sym typeface="Arial"/>
            </a:endParaRPr>
          </a:p>
        </p:txBody>
      </p:sp>
      <p:pic>
        <p:nvPicPr>
          <p:cNvPr descr="Immagine che contiene testo, schermata, schermo, numero&#10;&#10;Descrizione generata automaticamente" id="185" name="Google Shape;185;p6"/>
          <p:cNvPicPr preferRelativeResize="0"/>
          <p:nvPr/>
        </p:nvPicPr>
        <p:blipFill rotWithShape="1">
          <a:blip r:embed="rId3">
            <a:alphaModFix/>
          </a:blip>
          <a:srcRect b="0" l="0" r="0" t="0"/>
          <a:stretch/>
        </p:blipFill>
        <p:spPr>
          <a:xfrm>
            <a:off x="2357008" y="1221776"/>
            <a:ext cx="7176114" cy="5278459"/>
          </a:xfrm>
          <a:prstGeom prst="rect">
            <a:avLst/>
          </a:prstGeom>
          <a:noFill/>
          <a:ln>
            <a:noFill/>
          </a:ln>
        </p:spPr>
      </p:pic>
      <p:pic>
        <p:nvPicPr>
          <p:cNvPr id="186" name="Google Shape;186;p6"/>
          <p:cNvPicPr preferRelativeResize="0"/>
          <p:nvPr/>
        </p:nvPicPr>
        <p:blipFill rotWithShape="1">
          <a:blip r:embed="rId4">
            <a:alphaModFix/>
          </a:blip>
          <a:srcRect b="0" l="0" r="0" t="0"/>
          <a:stretch/>
        </p:blipFill>
        <p:spPr>
          <a:xfrm>
            <a:off x="5423648" y="5698259"/>
            <a:ext cx="901738" cy="3926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4"/>
          <p:cNvSpPr txBox="1"/>
          <p:nvPr>
            <p:ph type="title"/>
          </p:nvPr>
        </p:nvSpPr>
        <p:spPr>
          <a:xfrm>
            <a:off x="838200" y="365125"/>
            <a:ext cx="9392728" cy="116582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00000"/>
              <a:buNone/>
            </a:pPr>
            <a:br>
              <a:rPr lang="it-IT" sz="2400"/>
            </a:br>
            <a:br>
              <a:rPr lang="it-IT" sz="2400"/>
            </a:br>
            <a:br>
              <a:rPr lang="it-IT" sz="2400"/>
            </a:br>
            <a:r>
              <a:rPr lang="it-IT" sz="1800">
                <a:solidFill>
                  <a:srgbClr val="000000"/>
                </a:solidFill>
              </a:rPr>
              <a:t>Click «</a:t>
            </a:r>
            <a:r>
              <a:rPr b="1" lang="it-IT" sz="1800">
                <a:solidFill>
                  <a:srgbClr val="000000"/>
                </a:solidFill>
              </a:rPr>
              <a:t>Continue with your Stady Plan</a:t>
            </a:r>
            <a:r>
              <a:rPr lang="it-IT" sz="1800">
                <a:solidFill>
                  <a:srgbClr val="000000"/>
                </a:solidFill>
              </a:rPr>
              <a:t>" to proceed (fig. 3).</a:t>
            </a:r>
            <a:br>
              <a:rPr lang="it-IT" sz="1800">
                <a:solidFill>
                  <a:srgbClr val="000000"/>
                </a:solidFill>
              </a:rPr>
            </a:br>
            <a:br>
              <a:rPr lang="it-IT" sz="1800">
                <a:solidFill>
                  <a:srgbClr val="000000"/>
                </a:solidFill>
              </a:rPr>
            </a:br>
            <a:br>
              <a:rPr lang="it-IT" sz="1800"/>
            </a:br>
            <a:br>
              <a:rPr lang="it-IT"/>
            </a:br>
            <a:endParaRPr/>
          </a:p>
        </p:txBody>
      </p:sp>
      <p:sp>
        <p:nvSpPr>
          <p:cNvPr id="192" name="Google Shape;192;p14"/>
          <p:cNvSpPr txBox="1"/>
          <p:nvPr>
            <p:ph idx="1" type="body"/>
          </p:nvPr>
        </p:nvSpPr>
        <p:spPr>
          <a:xfrm>
            <a:off x="838200" y="1825624"/>
            <a:ext cx="10515600" cy="4667251"/>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t/>
            </a:r>
            <a:endParaRPr sz="1400"/>
          </a:p>
          <a:p>
            <a:pPr indent="0" lvl="0" marL="0" rtl="0" algn="ctr">
              <a:lnSpc>
                <a:spcPct val="90000"/>
              </a:lnSpc>
              <a:spcBef>
                <a:spcPts val="1000"/>
              </a:spcBef>
              <a:spcAft>
                <a:spcPts val="0"/>
              </a:spcAft>
              <a:buClr>
                <a:schemeClr val="dk1"/>
              </a:buClr>
              <a:buSzPts val="1400"/>
              <a:buNone/>
            </a:pPr>
            <a:r>
              <a:rPr lang="it-IT" sz="1400"/>
              <a:t>Fig. 3</a:t>
            </a:r>
            <a:endParaRPr sz="1400"/>
          </a:p>
        </p:txBody>
      </p:sp>
      <p:sp>
        <p:nvSpPr>
          <p:cNvPr id="193" name="Google Shape;19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pic>
        <p:nvPicPr>
          <p:cNvPr descr="Ritaglio schermata" id="194" name="Google Shape;194;p14"/>
          <p:cNvPicPr preferRelativeResize="0"/>
          <p:nvPr/>
        </p:nvPicPr>
        <p:blipFill rotWithShape="1">
          <a:blip r:embed="rId3">
            <a:alphaModFix/>
          </a:blip>
          <a:srcRect b="0" l="0" r="0" t="0"/>
          <a:stretch/>
        </p:blipFill>
        <p:spPr>
          <a:xfrm>
            <a:off x="1599572" y="1966708"/>
            <a:ext cx="8992855" cy="2924583"/>
          </a:xfrm>
          <a:prstGeom prst="rect">
            <a:avLst/>
          </a:prstGeom>
          <a:noFill/>
          <a:ln cap="flat" cmpd="sng" w="9525">
            <a:solidFill>
              <a:schemeClr val="dk1"/>
            </a:solidFill>
            <a:prstDash val="solid"/>
            <a:round/>
            <a:headEnd len="sm" w="sm" type="none"/>
            <a:tailEnd len="sm" w="sm" type="none"/>
          </a:ln>
        </p:spPr>
      </p:pic>
      <p:pic>
        <p:nvPicPr>
          <p:cNvPr id="195" name="Google Shape;195;p14"/>
          <p:cNvPicPr preferRelativeResize="0"/>
          <p:nvPr/>
        </p:nvPicPr>
        <p:blipFill rotWithShape="1">
          <a:blip r:embed="rId4">
            <a:alphaModFix/>
          </a:blip>
          <a:srcRect b="0" l="0" r="0" t="0"/>
          <a:stretch/>
        </p:blipFill>
        <p:spPr>
          <a:xfrm>
            <a:off x="2531311" y="3063207"/>
            <a:ext cx="4413887" cy="36579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49"/>
          <p:cNvSpPr txBox="1"/>
          <p:nvPr>
            <p:ph type="title"/>
          </p:nvPr>
        </p:nvSpPr>
        <p:spPr>
          <a:xfrm>
            <a:off x="838200" y="571499"/>
            <a:ext cx="10515600" cy="182945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00000"/>
              <a:buNone/>
            </a:pPr>
            <a:r>
              <a:rPr lang="it-IT" sz="1800">
                <a:latin typeface="Calibri"/>
                <a:ea typeface="Calibri"/>
                <a:cs typeface="Calibri"/>
                <a:sym typeface="Calibri"/>
              </a:rPr>
              <a:t>You need to choose one of the four major track (</a:t>
            </a:r>
            <a:r>
              <a:rPr lang="it-IT" sz="1800"/>
              <a:t>FUNCTIONAL MATERIALS - MATERIALS FOR NANOTECHNOLOGY - MATERIALS FOR ENERGY - MATERIALS FOR DIGITAL &amp; QUANTUM TECHNOLOGY) or the DUAL DEGREE pattern (Fig 4).</a:t>
            </a:r>
            <a:br>
              <a:rPr lang="it-IT" sz="1800">
                <a:latin typeface="Calibri"/>
                <a:ea typeface="Calibri"/>
                <a:cs typeface="Calibri"/>
                <a:sym typeface="Calibri"/>
              </a:rPr>
            </a:br>
            <a:br>
              <a:rPr lang="it-IT" sz="1800">
                <a:latin typeface="Calibri"/>
                <a:ea typeface="Calibri"/>
                <a:cs typeface="Calibri"/>
                <a:sym typeface="Calibri"/>
              </a:rPr>
            </a:br>
            <a:r>
              <a:rPr b="1" lang="it-IT" sz="1800">
                <a:latin typeface="Calibri"/>
                <a:ea typeface="Calibri"/>
                <a:cs typeface="Calibri"/>
                <a:sym typeface="Calibri"/>
              </a:rPr>
              <a:t>You are allowed to choose the dual </a:t>
            </a:r>
            <a:r>
              <a:rPr b="1" lang="it-IT" sz="1800"/>
              <a:t>degree </a:t>
            </a:r>
            <a:r>
              <a:rPr b="1" lang="it-IT" sz="1800">
                <a:latin typeface="Calibri"/>
                <a:ea typeface="Calibri"/>
                <a:cs typeface="Calibri"/>
                <a:sym typeface="Calibri"/>
              </a:rPr>
              <a:t>to be approved pattern ONLY if you have been selected for SUMA dual degree program</a:t>
            </a:r>
            <a:r>
              <a:rPr lang="it-IT" sz="1800"/>
              <a:t>.</a:t>
            </a:r>
            <a:br>
              <a:rPr lang="it-IT" sz="1800"/>
            </a:br>
            <a:br>
              <a:rPr lang="it-IT" sz="1800"/>
            </a:br>
            <a:r>
              <a:rPr lang="it-IT" sz="1800"/>
              <a:t>We will consider, in this guide, only the FUNCTIONAL MATERIALS track and the DUAL DEGREE pattern to illustrate the compilation of the study plan.</a:t>
            </a:r>
            <a:br>
              <a:rPr lang="it-IT" sz="1800">
                <a:latin typeface="Calibri"/>
                <a:ea typeface="Calibri"/>
                <a:cs typeface="Calibri"/>
                <a:sym typeface="Calibri"/>
              </a:rPr>
            </a:br>
            <a:endParaRPr sz="1800">
              <a:latin typeface="Calibri"/>
              <a:ea typeface="Calibri"/>
              <a:cs typeface="Calibri"/>
              <a:sym typeface="Calibri"/>
            </a:endParaRPr>
          </a:p>
        </p:txBody>
      </p:sp>
      <p:sp>
        <p:nvSpPr>
          <p:cNvPr id="201" name="Google Shape;201;p49"/>
          <p:cNvSpPr txBox="1"/>
          <p:nvPr>
            <p:ph idx="1" type="body"/>
          </p:nvPr>
        </p:nvSpPr>
        <p:spPr>
          <a:xfrm>
            <a:off x="838200" y="2279425"/>
            <a:ext cx="10515600" cy="389753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a:p>
            <a:pPr indent="0" lvl="0" marL="0" rtl="0" algn="ctr">
              <a:lnSpc>
                <a:spcPct val="90000"/>
              </a:lnSpc>
              <a:spcBef>
                <a:spcPts val="1000"/>
              </a:spcBef>
              <a:spcAft>
                <a:spcPts val="0"/>
              </a:spcAft>
              <a:buClr>
                <a:schemeClr val="dk1"/>
              </a:buClr>
              <a:buSzPts val="1400"/>
              <a:buNone/>
            </a:pPr>
            <a:r>
              <a:t/>
            </a:r>
            <a:endParaRPr sz="1400">
              <a:latin typeface="Calibri"/>
              <a:ea typeface="Calibri"/>
              <a:cs typeface="Calibri"/>
              <a:sym typeface="Calibri"/>
            </a:endParaRPr>
          </a:p>
        </p:txBody>
      </p:sp>
      <p:sp>
        <p:nvSpPr>
          <p:cNvPr id="202" name="Google Shape;202;p49"/>
          <p:cNvSpPr/>
          <p:nvPr/>
        </p:nvSpPr>
        <p:spPr>
          <a:xfrm>
            <a:off x="5928504" y="6363208"/>
            <a:ext cx="527709"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it-IT" sz="1400" u="none" cap="none" strike="noStrike">
                <a:solidFill>
                  <a:schemeClr val="dk1"/>
                </a:solidFill>
                <a:latin typeface="Calibri"/>
                <a:ea typeface="Calibri"/>
                <a:cs typeface="Calibri"/>
                <a:sym typeface="Calibri"/>
              </a:rPr>
              <a:t>Fig.4</a:t>
            </a:r>
            <a:endParaRPr b="0" i="0" sz="1400" u="none" cap="none" strike="noStrike">
              <a:solidFill>
                <a:schemeClr val="dk1"/>
              </a:solidFill>
              <a:latin typeface="Calibri"/>
              <a:ea typeface="Calibri"/>
              <a:cs typeface="Calibri"/>
              <a:sym typeface="Calibri"/>
            </a:endParaRPr>
          </a:p>
        </p:txBody>
      </p:sp>
      <p:sp>
        <p:nvSpPr>
          <p:cNvPr id="203" name="Google Shape;203;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it-IT"/>
              <a:t>‹#›</a:t>
            </a:fld>
            <a:endParaRPr/>
          </a:p>
        </p:txBody>
      </p:sp>
      <p:sp>
        <p:nvSpPr>
          <p:cNvPr id="204" name="Google Shape;204;p49"/>
          <p:cNvSpPr/>
          <p:nvPr/>
        </p:nvSpPr>
        <p:spPr>
          <a:xfrm>
            <a:off x="899746" y="2637692"/>
            <a:ext cx="10196146" cy="3725516"/>
          </a:xfrm>
          <a:prstGeom prst="rect">
            <a:avLst/>
          </a:prstGeom>
          <a:noFill/>
          <a:ln cap="flat" cmpd="sng" w="1905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Ritaglio schermata" id="205" name="Google Shape;205;p49"/>
          <p:cNvPicPr preferRelativeResize="0"/>
          <p:nvPr/>
        </p:nvPicPr>
        <p:blipFill rotWithShape="1">
          <a:blip r:embed="rId3">
            <a:alphaModFix/>
          </a:blip>
          <a:srcRect b="0" l="0" r="0" t="0"/>
          <a:stretch/>
        </p:blipFill>
        <p:spPr>
          <a:xfrm>
            <a:off x="1178350" y="2752627"/>
            <a:ext cx="9333997" cy="3564338"/>
          </a:xfrm>
          <a:prstGeom prst="rect">
            <a:avLst/>
          </a:prstGeom>
          <a:noFill/>
          <a:ln>
            <a:noFill/>
          </a:ln>
        </p:spPr>
      </p:pic>
      <p:sp>
        <p:nvSpPr>
          <p:cNvPr id="206" name="Google Shape;206;p49"/>
          <p:cNvSpPr/>
          <p:nvPr/>
        </p:nvSpPr>
        <p:spPr>
          <a:xfrm>
            <a:off x="899746" y="3996965"/>
            <a:ext cx="10196146" cy="546755"/>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2019-10-15T12:21:35Z</dcterms:created>
  <dc:creator>cipriana serra</dc:creator>
</cp:coreProperties>
</file>