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5" r:id="rId28"/>
    <p:sldId id="281" r:id="rId29"/>
    <p:sldId id="282" r:id="rId30"/>
    <p:sldId id="283" r:id="rId31"/>
    <p:sldId id="287" r:id="rId32"/>
    <p:sldId id="288" r:id="rId33"/>
    <p:sldId id="289" r:id="rId34"/>
    <p:sldId id="293" r:id="rId35"/>
    <p:sldId id="297" r:id="rId36"/>
    <p:sldId id="294" r:id="rId37"/>
    <p:sldId id="295" r:id="rId38"/>
    <p:sldId id="296" r:id="rId39"/>
    <p:sldId id="290" r:id="rId40"/>
    <p:sldId id="291" r:id="rId41"/>
    <p:sldId id="292" r:id="rId42"/>
  </p:sldIdLst>
  <p:sldSz cx="12192000" cy="6858000"/>
  <p:notesSz cx="6858000" cy="9144000"/>
  <p:embeddedFontLst>
    <p:embeddedFont>
      <p:font typeface="Open Sans"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ogyLbEqjbd2iGfaTDLqWCBv4n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B2556F-B8A4-4677-8EB7-BC1A4F0AB2AF}">
  <a:tblStyle styleId="{B6B2556F-B8A4-4677-8EB7-BC1A4F0AB2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24"/>
  </p:normalViewPr>
  <p:slideViewPr>
    <p:cSldViewPr snapToGrid="0" snapToObjects="1">
      <p:cViewPr varScale="1">
        <p:scale>
          <a:sx n="101" d="100"/>
          <a:sy n="10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5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726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982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2A077E4-AE56-4043-BAAA-BB6243BAEF03}" type="slidenum">
              <a:rPr lang="it-IT" smtClean="0"/>
              <a:t>34</a:t>
            </a:fld>
            <a:endParaRPr lang="it-IT"/>
          </a:p>
        </p:txBody>
      </p:sp>
    </p:spTree>
    <p:extLst>
      <p:ext uri="{BB962C8B-B14F-4D97-AF65-F5344CB8AC3E}">
        <p14:creationId xmlns:p14="http://schemas.microsoft.com/office/powerpoint/2010/main" val="309701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2A077E4-AE56-4043-BAAA-BB6243BAEF03}" type="slidenum">
              <a:rPr lang="it-IT" smtClean="0"/>
              <a:t>35</a:t>
            </a:fld>
            <a:endParaRPr lang="it-IT"/>
          </a:p>
        </p:txBody>
      </p:sp>
    </p:spTree>
    <p:extLst>
      <p:ext uri="{BB962C8B-B14F-4D97-AF65-F5344CB8AC3E}">
        <p14:creationId xmlns:p14="http://schemas.microsoft.com/office/powerpoint/2010/main" val="1877777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58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227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613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704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16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54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2CFC2284-451D-844A-AC9C-2C10DE9A63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4303315-579A-B448-9C4C-1101613EB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106332-8762-A344-8731-08940ACDC80E}"/>
              </a:ext>
            </a:extLst>
          </p:cNvPr>
          <p:cNvSpPr>
            <a:spLocks noGrp="1" noChangeArrowheads="1"/>
          </p:cNvSpPr>
          <p:nvPr>
            <p:ph type="sldNum" sz="quarter" idx="12"/>
          </p:nvPr>
        </p:nvSpPr>
        <p:spPr>
          <a:ln/>
        </p:spPr>
        <p:txBody>
          <a:bodyPr/>
          <a:lstStyle>
            <a:lvl1pPr>
              <a:defRPr/>
            </a:lvl1pPr>
          </a:lstStyle>
          <a:p>
            <a:fld id="{0C6C3353-E2F9-CA4D-8377-6E2BC18AD12B}" type="slidenum">
              <a:rPr lang="en-US" altLang="it-IT"/>
              <a:pPr/>
              <a:t>‹N›</a:t>
            </a:fld>
            <a:endParaRPr lang="en-US" altLang="it-IT"/>
          </a:p>
        </p:txBody>
      </p:sp>
    </p:spTree>
    <p:extLst>
      <p:ext uri="{BB962C8B-B14F-4D97-AF65-F5344CB8AC3E}">
        <p14:creationId xmlns:p14="http://schemas.microsoft.com/office/powerpoint/2010/main" val="222167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1"/>
        <p:cNvGrpSpPr/>
        <p:nvPr/>
      </p:nvGrpSpPr>
      <p:grpSpPr>
        <a:xfrm>
          <a:off x="0" y="0"/>
          <a:ext cx="0" cy="0"/>
          <a:chOff x="0" y="0"/>
          <a:chExt cx="0" cy="0"/>
        </a:xfrm>
      </p:grpSpPr>
      <p:sp>
        <p:nvSpPr>
          <p:cNvPr id="22" name="Google Shape;2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5"/>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Bt-ukth7UKQ"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youtube.com/watch?v=k3z4Nd8G2qE" TargetMode="External"/><Relationship Id="rId5" Type="http://schemas.openxmlformats.org/officeDocument/2006/relationships/hyperlink" Target="https://www.youtube.com/watch?v=qkypA_7Zpgo" TargetMode="External"/><Relationship Id="rId4" Type="http://schemas.openxmlformats.org/officeDocument/2006/relationships/hyperlink" Target="https://www.youtube.com/watch?v=--NcNeLc1m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1775520" y="116632"/>
            <a:ext cx="8496944" cy="18722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libri"/>
              <a:buNone/>
            </a:pPr>
            <a:r>
              <a:rPr lang="it-IT" b="1">
                <a:solidFill>
                  <a:srgbClr val="002060"/>
                </a:solidFill>
                <a:latin typeface="Calibri"/>
                <a:ea typeface="Calibri"/>
                <a:cs typeface="Calibri"/>
                <a:sym typeface="Calibri"/>
              </a:rPr>
              <a:t>Funzioni e dinamica delle proteine intracellulari </a:t>
            </a:r>
            <a:endParaRPr/>
          </a:p>
        </p:txBody>
      </p:sp>
      <p:sp>
        <p:nvSpPr>
          <p:cNvPr id="89" name="Google Shape;89;p1"/>
          <p:cNvSpPr txBox="1">
            <a:spLocks noGrp="1"/>
          </p:cNvSpPr>
          <p:nvPr>
            <p:ph type="body" idx="1"/>
          </p:nvPr>
        </p:nvSpPr>
        <p:spPr>
          <a:xfrm>
            <a:off x="1415480" y="2182696"/>
            <a:ext cx="9557320" cy="3686476"/>
          </a:xfrm>
          <a:prstGeom prst="rect">
            <a:avLst/>
          </a:prstGeom>
          <a:noFill/>
          <a:ln>
            <a:noFill/>
          </a:ln>
        </p:spPr>
        <p:txBody>
          <a:bodyPr spcFirstLastPara="1" wrap="square" lIns="91425" tIns="45700" rIns="91425" bIns="45700" anchor="t" anchorCtr="0">
            <a:normAutofit/>
          </a:bodyPr>
          <a:lstStyle/>
          <a:p>
            <a:pPr marL="0" lvl="0" indent="0" algn="ctr">
              <a:spcBef>
                <a:spcPts val="0"/>
              </a:spcBef>
              <a:buClr>
                <a:srgbClr val="002060"/>
              </a:buClr>
              <a:buSzPct val="100000"/>
              <a:buNone/>
            </a:pPr>
            <a:r>
              <a:rPr lang="it-IT" b="1" dirty="0" err="1">
                <a:solidFill>
                  <a:srgbClr val="002060"/>
                </a:solidFill>
              </a:rPr>
              <a:t>https</a:t>
            </a:r>
            <a:r>
              <a:rPr lang="it-IT" b="1" dirty="0">
                <a:solidFill>
                  <a:srgbClr val="002060"/>
                </a:solidFill>
              </a:rPr>
              <a:t>://</a:t>
            </a:r>
            <a:r>
              <a:rPr lang="it-IT" b="1" dirty="0" err="1">
                <a:solidFill>
                  <a:srgbClr val="002060"/>
                </a:solidFill>
              </a:rPr>
              <a:t>elearning.unimib.it</a:t>
            </a:r>
            <a:r>
              <a:rPr lang="it-IT" b="1" dirty="0">
                <a:solidFill>
                  <a:srgbClr val="002060"/>
                </a:solidFill>
              </a:rPr>
              <a:t>/</a:t>
            </a:r>
            <a:r>
              <a:rPr lang="it-IT" b="1" dirty="0" err="1">
                <a:solidFill>
                  <a:srgbClr val="002060"/>
                </a:solidFill>
              </a:rPr>
              <a:t>course</a:t>
            </a:r>
            <a:r>
              <a:rPr lang="it-IT" b="1" dirty="0">
                <a:solidFill>
                  <a:srgbClr val="002060"/>
                </a:solidFill>
              </a:rPr>
              <a:t>/</a:t>
            </a:r>
            <a:r>
              <a:rPr lang="it-IT" b="1" dirty="0" err="1">
                <a:solidFill>
                  <a:srgbClr val="002060"/>
                </a:solidFill>
              </a:rPr>
              <a:t>view.php?id</a:t>
            </a:r>
            <a:r>
              <a:rPr lang="it-IT" b="1" dirty="0">
                <a:solidFill>
                  <a:srgbClr val="002060"/>
                </a:solidFill>
              </a:rPr>
              <a:t>=42956</a:t>
            </a:r>
            <a:endParaRPr b="1" dirty="0">
              <a:solidFill>
                <a:srgbClr val="002060"/>
              </a:solidFill>
            </a:endParaRPr>
          </a:p>
          <a:p>
            <a:pPr marL="0" indent="0" algn="ctr">
              <a:buClr>
                <a:srgbClr val="FF0000"/>
              </a:buClr>
              <a:buSzPct val="100000"/>
              <a:buNone/>
            </a:pPr>
            <a:r>
              <a:rPr lang="it-IT" b="1" dirty="0">
                <a:solidFill>
                  <a:srgbClr val="FF0000"/>
                </a:solidFill>
              </a:rPr>
              <a:t>Mercoledì: 14.30-16.30 Aula U4-05</a:t>
            </a:r>
            <a:endParaRPr lang="it-IT" dirty="0"/>
          </a:p>
          <a:p>
            <a:pPr marL="0" lvl="0" indent="0" algn="ctr" rtl="0">
              <a:lnSpc>
                <a:spcPct val="90000"/>
              </a:lnSpc>
              <a:spcBef>
                <a:spcPts val="1000"/>
              </a:spcBef>
              <a:spcAft>
                <a:spcPts val="0"/>
              </a:spcAft>
              <a:buClr>
                <a:srgbClr val="FF0000"/>
              </a:buClr>
              <a:buSzPct val="100000"/>
              <a:buNone/>
            </a:pPr>
            <a:r>
              <a:rPr lang="it-IT" b="1" dirty="0">
                <a:solidFill>
                  <a:srgbClr val="FF0000"/>
                </a:solidFill>
              </a:rPr>
              <a:t>Giovedì: 12.30-14.30 Aula U1-13</a:t>
            </a:r>
            <a:endParaRPr dirty="0"/>
          </a:p>
          <a:p>
            <a:pPr marL="0" lvl="0" indent="0" algn="ctr" rtl="0">
              <a:lnSpc>
                <a:spcPct val="90000"/>
              </a:lnSpc>
              <a:spcBef>
                <a:spcPts val="1000"/>
              </a:spcBef>
              <a:spcAft>
                <a:spcPts val="0"/>
              </a:spcAft>
              <a:buClr>
                <a:srgbClr val="FF0000"/>
              </a:buClr>
              <a:buSzPct val="100000"/>
              <a:buNone/>
            </a:pPr>
            <a:r>
              <a:rPr lang="it-IT" b="1" dirty="0">
                <a:solidFill>
                  <a:srgbClr val="FF0000"/>
                </a:solidFill>
              </a:rPr>
              <a:t>Docenti Paola Coccetti, </a:t>
            </a:r>
            <a:r>
              <a:rPr lang="it-IT" b="1" dirty="0" err="1">
                <a:solidFill>
                  <a:srgbClr val="FF0000"/>
                </a:solidFill>
              </a:rPr>
              <a:t>Farida</a:t>
            </a:r>
            <a:r>
              <a:rPr lang="it-IT" b="1" dirty="0">
                <a:solidFill>
                  <a:srgbClr val="FF0000"/>
                </a:solidFill>
              </a:rPr>
              <a:t> Tripodi</a:t>
            </a:r>
            <a:endParaRPr dirty="0"/>
          </a:p>
          <a:p>
            <a:pPr marL="0" lvl="0" indent="0" algn="ctr" rtl="0">
              <a:lnSpc>
                <a:spcPct val="90000"/>
              </a:lnSpc>
              <a:spcBef>
                <a:spcPts val="1000"/>
              </a:spcBef>
              <a:spcAft>
                <a:spcPts val="0"/>
              </a:spcAft>
              <a:buClr>
                <a:srgbClr val="FF0000"/>
              </a:buClr>
              <a:buSzPct val="100000"/>
              <a:buNone/>
            </a:pPr>
            <a:r>
              <a:rPr lang="it-IT" b="1" dirty="0">
                <a:solidFill>
                  <a:srgbClr val="FF0000"/>
                </a:solidFill>
              </a:rPr>
              <a:t>A.A. 2022/2023</a:t>
            </a:r>
            <a:endParaRPr dirty="0"/>
          </a:p>
          <a:p>
            <a:pPr marL="0" lvl="0" indent="0" algn="ctr" rtl="0">
              <a:lnSpc>
                <a:spcPct val="90000"/>
              </a:lnSpc>
              <a:spcBef>
                <a:spcPts val="1000"/>
              </a:spcBef>
              <a:spcAft>
                <a:spcPts val="0"/>
              </a:spcAft>
              <a:buClr>
                <a:schemeClr val="dk1"/>
              </a:buClr>
              <a:buSzPct val="100000"/>
              <a:buNone/>
            </a:pPr>
            <a:endParaRPr dirty="0"/>
          </a:p>
        </p:txBody>
      </p:sp>
      <p:sp>
        <p:nvSpPr>
          <p:cNvPr id="90" name="Google Shape;9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body" idx="1"/>
          </p:nvPr>
        </p:nvSpPr>
        <p:spPr>
          <a:xfrm>
            <a:off x="838200" y="536471"/>
            <a:ext cx="10515600" cy="581988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it-IT"/>
              <a:t>A seguito della sintesi sui ribosomi come sequenze lineari di amminoacidi, la stragrande maggioranza delle proteine ​​deve piegarsi in strutture tridimensionali ben definite (i loro stati nativi) per raggiungere la funzionalità. </a:t>
            </a:r>
            <a:endParaRPr/>
          </a:p>
          <a:p>
            <a:pPr marL="228600" lvl="0" indent="-228600" algn="just" rtl="0">
              <a:lnSpc>
                <a:spcPct val="90000"/>
              </a:lnSpc>
              <a:spcBef>
                <a:spcPts val="1000"/>
              </a:spcBef>
              <a:spcAft>
                <a:spcPts val="0"/>
              </a:spcAft>
              <a:buClr>
                <a:schemeClr val="dk1"/>
              </a:buClr>
              <a:buSzPts val="2800"/>
              <a:buChar char="•"/>
            </a:pPr>
            <a:r>
              <a:rPr lang="it-IT"/>
              <a:t>Una sostanziale parte di proteine ​​è meno efficiente nel raggiungere una conformazione nativa e facilmente assumono uno scorretto </a:t>
            </a:r>
            <a:r>
              <a:rPr lang="it-IT" b="1">
                <a:solidFill>
                  <a:srgbClr val="FF0000"/>
                </a:solidFill>
              </a:rPr>
              <a:t>folding</a:t>
            </a:r>
            <a:r>
              <a:rPr lang="it-IT"/>
              <a:t>, aggravato anche dall'ambiente cellulare altamente affollato. Per esempio proteine ​​di grandi dimensioni con strutture complesse possono esporre residui di amminoacidi idrofobici al solvente durante il ripiegamento, rendendoli suscettibili a interazioni non native che portano all'aggregazione delle stesse.</a:t>
            </a:r>
            <a:endParaRPr/>
          </a:p>
          <a:p>
            <a:pPr marL="228600" lvl="0" indent="-228600" algn="l" rtl="0">
              <a:lnSpc>
                <a:spcPct val="90000"/>
              </a:lnSpc>
              <a:spcBef>
                <a:spcPts val="1000"/>
              </a:spcBef>
              <a:spcAft>
                <a:spcPts val="0"/>
              </a:spcAft>
              <a:buClr>
                <a:schemeClr val="dk1"/>
              </a:buClr>
              <a:buSzPts val="2800"/>
              <a:buChar char="•"/>
            </a:pPr>
            <a:r>
              <a:rPr lang="it-IT"/>
              <a:t>Per contrastare queste interazioni non native, le cellule hanno una rete di </a:t>
            </a:r>
            <a:r>
              <a:rPr lang="it-IT" b="1">
                <a:solidFill>
                  <a:srgbClr val="FF0000"/>
                </a:solidFill>
              </a:rPr>
              <a:t>chaperoni molecolari </a:t>
            </a:r>
            <a:r>
              <a:rPr lang="it-IT"/>
              <a:t>che aiutano nel ripiegamento </a:t>
            </a:r>
            <a:r>
              <a:rPr lang="it-IT" i="1"/>
              <a:t>de novo </a:t>
            </a:r>
            <a:r>
              <a:rPr lang="it-IT"/>
              <a:t>e mantengono le proteine ​​preesistenti nei loro stati nativi. </a:t>
            </a:r>
            <a:endParaRPr/>
          </a:p>
        </p:txBody>
      </p:sp>
      <p:sp>
        <p:nvSpPr>
          <p:cNvPr id="182" name="Google Shape;18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a:spLocks noGrp="1"/>
          </p:cNvSpPr>
          <p:nvPr>
            <p:ph type="body" idx="1"/>
          </p:nvPr>
        </p:nvSpPr>
        <p:spPr>
          <a:xfrm>
            <a:off x="838200" y="916782"/>
            <a:ext cx="10515600" cy="536475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it-IT"/>
              <a:t>Un ruolo chiave degli chaperon molecolari è prevenire l'aggregazione proteica, specialmente in condizioni di stress cellulare.  Gli squilibri nell'omeostasi delle proteine ​​(proteostasi) sono stati osservati in diverse patologie, sottolineando l'importanza del controllo della qualità delle proteine ​​cellulari.</a:t>
            </a:r>
            <a:endParaRPr/>
          </a:p>
          <a:p>
            <a:pPr marL="228600" lvl="0" indent="-228600" algn="just" rtl="0">
              <a:lnSpc>
                <a:spcPct val="90000"/>
              </a:lnSpc>
              <a:spcBef>
                <a:spcPts val="1000"/>
              </a:spcBef>
              <a:spcAft>
                <a:spcPts val="0"/>
              </a:spcAft>
              <a:buClr>
                <a:schemeClr val="dk1"/>
              </a:buClr>
              <a:buSzPts val="2800"/>
              <a:buChar char="•"/>
            </a:pPr>
            <a:r>
              <a:rPr lang="it-IT"/>
              <a:t>La caratteristica predominante di questi stati patologici  è il folding errato delle proteine ​​manifestato dalla formazione di depositi intracellulari e/o extracellulari di proteine ​​aggregate. </a:t>
            </a:r>
            <a:endParaRPr/>
          </a:p>
          <a:p>
            <a:pPr marL="228600" lvl="0" indent="-228600" algn="just" rtl="0">
              <a:lnSpc>
                <a:spcPct val="90000"/>
              </a:lnSpc>
              <a:spcBef>
                <a:spcPts val="1000"/>
              </a:spcBef>
              <a:spcAft>
                <a:spcPts val="0"/>
              </a:spcAft>
              <a:buClr>
                <a:schemeClr val="dk1"/>
              </a:buClr>
              <a:buSzPts val="2800"/>
              <a:buChar char="•"/>
            </a:pPr>
            <a:r>
              <a:rPr lang="it-IT"/>
              <a:t>Gli esempi includono la formazione di inclusioni intracellulari contenenti </a:t>
            </a:r>
            <a:r>
              <a:rPr lang="it-IT" b="1">
                <a:solidFill>
                  <a:srgbClr val="FF0000"/>
                </a:solidFill>
              </a:rPr>
              <a:t>α-sinucleina </a:t>
            </a:r>
            <a:r>
              <a:rPr lang="it-IT"/>
              <a:t>aggregata nella malattia di Parkinson o l'</a:t>
            </a:r>
            <a:r>
              <a:rPr lang="it-IT" b="1">
                <a:solidFill>
                  <a:srgbClr val="FF0000"/>
                </a:solidFill>
              </a:rPr>
              <a:t>huntingtina</a:t>
            </a:r>
            <a:r>
              <a:rPr lang="it-IT"/>
              <a:t> nella malattia di Huntington, così come le </a:t>
            </a:r>
            <a:r>
              <a:rPr lang="it-IT" b="1">
                <a:solidFill>
                  <a:srgbClr val="FF0000"/>
                </a:solidFill>
              </a:rPr>
              <a:t>placche β-amiloidi</a:t>
            </a:r>
            <a:r>
              <a:rPr lang="it-IT"/>
              <a:t> extracellulari nella malattia di Alzheimer.</a:t>
            </a:r>
            <a:endParaRPr/>
          </a:p>
        </p:txBody>
      </p:sp>
      <p:sp>
        <p:nvSpPr>
          <p:cNvPr id="188" name="Google Shape;1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673100" y="228601"/>
            <a:ext cx="10515600" cy="5705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it-IT" sz="3200" b="1">
                <a:solidFill>
                  <a:srgbClr val="FF0000"/>
                </a:solidFill>
                <a:latin typeface="Calibri"/>
                <a:ea typeface="Calibri"/>
                <a:cs typeface="Calibri"/>
                <a:sym typeface="Calibri"/>
              </a:rPr>
              <a:t>CHAPERONI</a:t>
            </a:r>
            <a:endParaRPr/>
          </a:p>
        </p:txBody>
      </p:sp>
      <p:sp>
        <p:nvSpPr>
          <p:cNvPr id="194" name="Google Shape;194;p11"/>
          <p:cNvSpPr txBox="1">
            <a:spLocks noGrp="1"/>
          </p:cNvSpPr>
          <p:nvPr>
            <p:ph type="body" idx="1"/>
          </p:nvPr>
        </p:nvSpPr>
        <p:spPr>
          <a:xfrm>
            <a:off x="419100" y="935666"/>
            <a:ext cx="11353800" cy="5922334"/>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dk1"/>
              </a:buClr>
              <a:buSzPct val="100000"/>
              <a:buNone/>
            </a:pPr>
            <a:r>
              <a:rPr lang="it-IT" b="1" dirty="0"/>
              <a:t>Proteine che prevengono la formazione di interazioni non-native e di aggregati e talvolta sono anche in grado di </a:t>
            </a:r>
            <a:r>
              <a:rPr lang="it-IT" b="1" dirty="0" err="1"/>
              <a:t>revertire</a:t>
            </a:r>
            <a:r>
              <a:rPr lang="it-IT" b="1" dirty="0"/>
              <a:t> tali fenomeni.</a:t>
            </a: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rgbClr val="FF0000"/>
              </a:buClr>
              <a:buSzPct val="100000"/>
              <a:buNone/>
            </a:pPr>
            <a:r>
              <a:rPr lang="it-IT" sz="3200" b="1" dirty="0">
                <a:solidFill>
                  <a:srgbClr val="FF0000"/>
                </a:solidFill>
              </a:rPr>
              <a:t>La loro scoperta</a:t>
            </a:r>
            <a:r>
              <a:rPr lang="it-IT" sz="3200" dirty="0">
                <a:solidFill>
                  <a:srgbClr val="FF0000"/>
                </a:solidFill>
              </a:rPr>
              <a:t>:</a:t>
            </a:r>
            <a:endParaRPr dirty="0"/>
          </a:p>
          <a:p>
            <a:pPr marL="228600" lvl="0" indent="-228600" algn="just" rtl="0">
              <a:lnSpc>
                <a:spcPct val="90000"/>
              </a:lnSpc>
              <a:spcBef>
                <a:spcPts val="2800"/>
              </a:spcBef>
              <a:spcAft>
                <a:spcPts val="0"/>
              </a:spcAft>
              <a:buClr>
                <a:schemeClr val="dk1"/>
              </a:buClr>
              <a:buSzPct val="100000"/>
              <a:buChar char="•"/>
            </a:pPr>
            <a:r>
              <a:rPr lang="it-IT" dirty="0" err="1"/>
              <a:t>Laskey</a:t>
            </a:r>
            <a:r>
              <a:rPr lang="it-IT" dirty="0"/>
              <a:t>, 1978: scopre la </a:t>
            </a:r>
            <a:r>
              <a:rPr lang="it-IT" dirty="0" err="1"/>
              <a:t>nucleoplasmina</a:t>
            </a:r>
            <a:r>
              <a:rPr lang="it-IT" dirty="0"/>
              <a:t>, che assiste l’assemblaggio di istoni e DNA a dare i </a:t>
            </a:r>
            <a:r>
              <a:rPr lang="it-IT" dirty="0" err="1"/>
              <a:t>nucleosomi</a:t>
            </a:r>
            <a:r>
              <a:rPr lang="it-IT" dirty="0"/>
              <a:t>. Per la prima volta viene introdotta la denominazione di ″</a:t>
            </a:r>
            <a:r>
              <a:rPr lang="it-IT" b="1" dirty="0" err="1">
                <a:solidFill>
                  <a:srgbClr val="FF0000"/>
                </a:solidFill>
              </a:rPr>
              <a:t>molecular</a:t>
            </a:r>
            <a:r>
              <a:rPr lang="it-IT" b="1" dirty="0">
                <a:solidFill>
                  <a:srgbClr val="FF0000"/>
                </a:solidFill>
              </a:rPr>
              <a:t> </a:t>
            </a:r>
            <a:r>
              <a:rPr lang="it-IT" b="1" dirty="0" err="1">
                <a:solidFill>
                  <a:srgbClr val="FF0000"/>
                </a:solidFill>
              </a:rPr>
              <a:t>chaperone</a:t>
            </a:r>
            <a:r>
              <a:rPr lang="it-IT" dirty="0"/>
              <a:t>″.</a:t>
            </a:r>
            <a:endParaRPr dirty="0"/>
          </a:p>
          <a:p>
            <a:pPr marL="228600" lvl="0" indent="-77470" algn="just" rtl="0">
              <a:lnSpc>
                <a:spcPct val="90000"/>
              </a:lnSpc>
              <a:spcBef>
                <a:spcPts val="1000"/>
              </a:spcBef>
              <a:spcAft>
                <a:spcPts val="0"/>
              </a:spcAft>
              <a:buClr>
                <a:schemeClr val="dk1"/>
              </a:buClr>
              <a:buSzPct val="100000"/>
              <a:buNone/>
            </a:pPr>
            <a:endParaRPr dirty="0"/>
          </a:p>
          <a:p>
            <a:pPr marL="228600" lvl="0" indent="-228600" algn="just" rtl="0">
              <a:lnSpc>
                <a:spcPct val="90000"/>
              </a:lnSpc>
              <a:spcBef>
                <a:spcPts val="1000"/>
              </a:spcBef>
              <a:spcAft>
                <a:spcPts val="0"/>
              </a:spcAft>
              <a:buClr>
                <a:schemeClr val="dk1"/>
              </a:buClr>
              <a:buSzPct val="100000"/>
              <a:buChar char="•"/>
            </a:pPr>
            <a:r>
              <a:rPr lang="it-IT" dirty="0" err="1"/>
              <a:t>Barraclough</a:t>
            </a:r>
            <a:r>
              <a:rPr lang="it-IT" dirty="0"/>
              <a:t> &amp; </a:t>
            </a:r>
            <a:r>
              <a:rPr lang="it-IT" dirty="0" err="1"/>
              <a:t>Ellis</a:t>
            </a:r>
            <a:r>
              <a:rPr lang="it-IT" dirty="0"/>
              <a:t>, 1980: dimostrano l’associazione di un fattore proteico alla </a:t>
            </a:r>
            <a:r>
              <a:rPr lang="it-IT" dirty="0" err="1"/>
              <a:t>subunità</a:t>
            </a:r>
            <a:r>
              <a:rPr lang="it-IT" dirty="0"/>
              <a:t> maggiore della </a:t>
            </a:r>
            <a:r>
              <a:rPr lang="it-IT" dirty="0" err="1"/>
              <a:t>ribulosio</a:t>
            </a:r>
            <a:r>
              <a:rPr lang="it-IT" dirty="0"/>
              <a:t> </a:t>
            </a:r>
            <a:r>
              <a:rPr lang="it-IT" dirty="0" err="1"/>
              <a:t>bisfosfato</a:t>
            </a:r>
            <a:r>
              <a:rPr lang="it-IT" dirty="0"/>
              <a:t> carbossilasi (</a:t>
            </a:r>
            <a:r>
              <a:rPr lang="it-IT" dirty="0" err="1"/>
              <a:t>RuBisCo</a:t>
            </a:r>
            <a:r>
              <a:rPr lang="it-IT" dirty="0"/>
              <a:t>) da cloroplasto, e il ruolo indispensabile di questo fattore per il corretto assemblaggio delle </a:t>
            </a:r>
            <a:r>
              <a:rPr lang="it-IT" dirty="0" err="1"/>
              <a:t>subunità</a:t>
            </a:r>
            <a:r>
              <a:rPr lang="it-IT" dirty="0"/>
              <a:t> dell’enzima </a:t>
            </a:r>
            <a:r>
              <a:rPr lang="it-IT" dirty="0" err="1"/>
              <a:t>RuBisCo</a:t>
            </a:r>
            <a:r>
              <a:rPr lang="it-IT" dirty="0"/>
              <a:t> e il suo raggiungimento della conformazione nativa.  Detto fattore proteico fu successivamente identificato come </a:t>
            </a:r>
            <a:r>
              <a:rPr lang="it-IT" b="1" dirty="0">
                <a:solidFill>
                  <a:srgbClr val="FF0000"/>
                </a:solidFill>
              </a:rPr>
              <a:t>Hsp60</a:t>
            </a:r>
            <a:r>
              <a:rPr lang="it-IT" dirty="0"/>
              <a:t>.</a:t>
            </a:r>
            <a:endParaRPr dirty="0"/>
          </a:p>
          <a:p>
            <a:pPr marL="228600" lvl="0" indent="-77470" algn="just" rtl="0">
              <a:lnSpc>
                <a:spcPct val="90000"/>
              </a:lnSpc>
              <a:spcBef>
                <a:spcPts val="1000"/>
              </a:spcBef>
              <a:spcAft>
                <a:spcPts val="0"/>
              </a:spcAft>
              <a:buClr>
                <a:schemeClr val="dk1"/>
              </a:buClr>
              <a:buSzPct val="100000"/>
              <a:buNone/>
            </a:pPr>
            <a:endParaRPr dirty="0"/>
          </a:p>
          <a:p>
            <a:pPr marL="228600" lvl="0" indent="-228600" algn="just" rtl="0">
              <a:lnSpc>
                <a:spcPct val="90000"/>
              </a:lnSpc>
              <a:spcBef>
                <a:spcPts val="1000"/>
              </a:spcBef>
              <a:spcAft>
                <a:spcPts val="0"/>
              </a:spcAft>
              <a:buClr>
                <a:schemeClr val="dk1"/>
              </a:buClr>
              <a:buSzPct val="100000"/>
              <a:buChar char="•"/>
            </a:pPr>
            <a:r>
              <a:rPr lang="it-IT" dirty="0"/>
              <a:t>1986 e anni seguenti: scoperta di </a:t>
            </a:r>
            <a:r>
              <a:rPr lang="it-IT" b="1" dirty="0" err="1">
                <a:solidFill>
                  <a:srgbClr val="FF0000"/>
                </a:solidFill>
              </a:rPr>
              <a:t>GroEL</a:t>
            </a:r>
            <a:r>
              <a:rPr lang="it-IT" dirty="0">
                <a:solidFill>
                  <a:srgbClr val="FF0000"/>
                </a:solidFill>
              </a:rPr>
              <a:t> </a:t>
            </a:r>
            <a:r>
              <a:rPr lang="it-IT" dirty="0"/>
              <a:t>da </a:t>
            </a:r>
            <a:r>
              <a:rPr lang="it-IT" i="1" dirty="0"/>
              <a:t>Escherichia coli. </a:t>
            </a:r>
            <a:r>
              <a:rPr lang="it-IT" dirty="0"/>
              <a:t>Fa seguito, nei decenni successivi, l’identificazione di una numerosa popolazione di proteine che assistono il </a:t>
            </a:r>
            <a:r>
              <a:rPr lang="it-IT" dirty="0" err="1"/>
              <a:t>folding</a:t>
            </a:r>
            <a:r>
              <a:rPr lang="it-IT" dirty="0"/>
              <a:t> </a:t>
            </a:r>
            <a:r>
              <a:rPr lang="it-IT" i="1" dirty="0"/>
              <a:t>in vivo. </a:t>
            </a:r>
            <a:endParaRPr i="1" dirty="0"/>
          </a:p>
          <a:p>
            <a:pPr marL="0" lvl="0" indent="0" algn="l" rtl="0">
              <a:lnSpc>
                <a:spcPct val="90000"/>
              </a:lnSpc>
              <a:spcBef>
                <a:spcPts val="1000"/>
              </a:spcBef>
              <a:spcAft>
                <a:spcPts val="0"/>
              </a:spcAft>
              <a:buClr>
                <a:schemeClr val="dk1"/>
              </a:buClr>
              <a:buSzPct val="100000"/>
              <a:buNone/>
            </a:pPr>
            <a:endParaRPr dirty="0"/>
          </a:p>
          <a:p>
            <a:pPr marL="228600" lvl="0" indent="-77470" algn="l" rtl="0">
              <a:lnSpc>
                <a:spcPct val="90000"/>
              </a:lnSpc>
              <a:spcBef>
                <a:spcPts val="1000"/>
              </a:spcBef>
              <a:spcAft>
                <a:spcPts val="0"/>
              </a:spcAft>
              <a:buClr>
                <a:schemeClr val="dk1"/>
              </a:buClr>
              <a:buSzPct val="100000"/>
              <a:buNone/>
            </a:pPr>
            <a:endParaRPr dirty="0"/>
          </a:p>
        </p:txBody>
      </p:sp>
      <p:sp>
        <p:nvSpPr>
          <p:cNvPr id="195" name="Google Shape;19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736600" y="0"/>
            <a:ext cx="10515600" cy="977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br>
              <a:rPr lang="it-IT" sz="3600" b="1">
                <a:solidFill>
                  <a:srgbClr val="FF0000"/>
                </a:solidFill>
                <a:latin typeface="Calibri"/>
                <a:ea typeface="Calibri"/>
                <a:cs typeface="Calibri"/>
                <a:sym typeface="Calibri"/>
              </a:rPr>
            </a:br>
            <a:r>
              <a:rPr lang="it-IT" sz="3600" b="1">
                <a:solidFill>
                  <a:srgbClr val="FF0000"/>
                </a:solidFill>
                <a:latin typeface="Calibri"/>
                <a:ea typeface="Calibri"/>
                <a:cs typeface="Calibri"/>
                <a:sym typeface="Calibri"/>
              </a:rPr>
              <a:t>CHAPERONI MOLECOLARI</a:t>
            </a:r>
            <a:br>
              <a:rPr lang="it-IT" sz="3600" b="1">
                <a:solidFill>
                  <a:srgbClr val="FF0000"/>
                </a:solidFill>
                <a:latin typeface="Calibri"/>
                <a:ea typeface="Calibri"/>
                <a:cs typeface="Calibri"/>
                <a:sym typeface="Calibri"/>
              </a:rPr>
            </a:br>
            <a:endParaRPr sz="3600" b="1">
              <a:latin typeface="Calibri"/>
              <a:ea typeface="Calibri"/>
              <a:cs typeface="Calibri"/>
              <a:sym typeface="Calibri"/>
            </a:endParaRPr>
          </a:p>
        </p:txBody>
      </p:sp>
      <p:sp>
        <p:nvSpPr>
          <p:cNvPr id="201" name="Google Shape;201;p12"/>
          <p:cNvSpPr txBox="1">
            <a:spLocks noGrp="1"/>
          </p:cNvSpPr>
          <p:nvPr>
            <p:ph type="body" idx="1"/>
          </p:nvPr>
        </p:nvSpPr>
        <p:spPr>
          <a:xfrm>
            <a:off x="647700" y="800100"/>
            <a:ext cx="10706100" cy="537686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90000"/>
              </a:lnSpc>
              <a:spcBef>
                <a:spcPts val="0"/>
              </a:spcBef>
              <a:spcAft>
                <a:spcPts val="0"/>
              </a:spcAft>
              <a:buClr>
                <a:schemeClr val="dk1"/>
              </a:buClr>
              <a:buSzPct val="100000"/>
              <a:buChar char="•"/>
            </a:pPr>
            <a:r>
              <a:rPr lang="it-IT"/>
              <a:t>Chaperone molecolare: proteina che interagisce con una proteina e ne  facilita il ripiegamento o l'assemblaggio senza essere parte della sua struttura finale nativa.</a:t>
            </a:r>
            <a:endParaRPr/>
          </a:p>
          <a:p>
            <a:pPr marL="228600" lvl="0" indent="-228600" algn="just" rtl="0">
              <a:lnSpc>
                <a:spcPct val="90000"/>
              </a:lnSpc>
              <a:spcBef>
                <a:spcPts val="1000"/>
              </a:spcBef>
              <a:spcAft>
                <a:spcPts val="0"/>
              </a:spcAft>
              <a:buClr>
                <a:schemeClr val="dk1"/>
              </a:buClr>
              <a:buSzPct val="100000"/>
              <a:buChar char="•"/>
            </a:pPr>
            <a:r>
              <a:rPr lang="it-IT"/>
              <a:t>Gli chaperoni sono presenti in tutti gli organismi, vengono prodotti in modo costitutivo ma la loro concentrazione aumenta in seguito a stress.</a:t>
            </a:r>
            <a:endParaRPr/>
          </a:p>
          <a:p>
            <a:pPr marL="228600" lvl="0" indent="-228600" algn="just" rtl="0">
              <a:lnSpc>
                <a:spcPct val="90000"/>
              </a:lnSpc>
              <a:spcBef>
                <a:spcPts val="1000"/>
              </a:spcBef>
              <a:spcAft>
                <a:spcPts val="0"/>
              </a:spcAft>
              <a:buClr>
                <a:schemeClr val="dk1"/>
              </a:buClr>
              <a:buSzPct val="100000"/>
              <a:buChar char="•"/>
            </a:pPr>
            <a:r>
              <a:rPr lang="it-IT"/>
              <a:t>Gli chaperoni sono classificati in diversi gruppi sulla base della loro omologia di sequenza. </a:t>
            </a:r>
            <a:endParaRPr/>
          </a:p>
          <a:p>
            <a:pPr marL="228600" lvl="0" indent="-228600" algn="just" rtl="0">
              <a:lnSpc>
                <a:spcPct val="90000"/>
              </a:lnSpc>
              <a:spcBef>
                <a:spcPts val="1000"/>
              </a:spcBef>
              <a:spcAft>
                <a:spcPts val="0"/>
              </a:spcAft>
              <a:buClr>
                <a:schemeClr val="dk1"/>
              </a:buClr>
              <a:buSzPct val="100000"/>
              <a:buChar char="•"/>
            </a:pPr>
            <a:r>
              <a:rPr lang="it-IT"/>
              <a:t>Molte sono proteine dello stress o proteine da shock termico (Hsps), poiché la loro sintesi è indotta in condizioni di stress (ad esempio shock termico o stress ossidativo), che destabilizzano strutturalmente le proteine cellulari. </a:t>
            </a:r>
            <a:endParaRPr/>
          </a:p>
          <a:p>
            <a:pPr marL="228600" lvl="0" indent="-228600" algn="just" rtl="0">
              <a:lnSpc>
                <a:spcPct val="90000"/>
              </a:lnSpc>
              <a:spcBef>
                <a:spcPts val="1000"/>
              </a:spcBef>
              <a:spcAft>
                <a:spcPts val="0"/>
              </a:spcAft>
              <a:buClr>
                <a:schemeClr val="dk1"/>
              </a:buClr>
              <a:buSzPct val="100000"/>
              <a:buChar char="•"/>
            </a:pPr>
            <a:r>
              <a:rPr lang="it-IT"/>
              <a:t>I membri dei vari gruppi di chaperoni sono stati inizialmente denominati in base al loro peso molecolare: </a:t>
            </a:r>
            <a:r>
              <a:rPr lang="it-IT" b="1">
                <a:solidFill>
                  <a:srgbClr val="FF0000"/>
                </a:solidFill>
              </a:rPr>
              <a:t>Hsp40s</a:t>
            </a:r>
            <a:r>
              <a:rPr lang="it-IT"/>
              <a:t>, </a:t>
            </a:r>
            <a:r>
              <a:rPr lang="it-IT" b="1">
                <a:solidFill>
                  <a:srgbClr val="FF0000"/>
                </a:solidFill>
              </a:rPr>
              <a:t>Hsp60s</a:t>
            </a:r>
            <a:r>
              <a:rPr lang="it-IT"/>
              <a:t>, </a:t>
            </a:r>
            <a:r>
              <a:rPr lang="it-IT" b="1">
                <a:solidFill>
                  <a:srgbClr val="FF0000"/>
                </a:solidFill>
              </a:rPr>
              <a:t>Hsp70s</a:t>
            </a:r>
            <a:r>
              <a:rPr lang="it-IT"/>
              <a:t>, </a:t>
            </a:r>
            <a:r>
              <a:rPr lang="it-IT" b="1">
                <a:solidFill>
                  <a:srgbClr val="FF0000"/>
                </a:solidFill>
              </a:rPr>
              <a:t>Hsp90s</a:t>
            </a:r>
            <a:r>
              <a:rPr lang="it-IT"/>
              <a:t>, </a:t>
            </a:r>
            <a:r>
              <a:rPr lang="it-IT" b="1">
                <a:solidFill>
                  <a:srgbClr val="FF0000"/>
                </a:solidFill>
              </a:rPr>
              <a:t>Hsp100s</a:t>
            </a:r>
            <a:r>
              <a:rPr lang="it-IT"/>
              <a:t> e le </a:t>
            </a:r>
            <a:r>
              <a:rPr lang="it-IT" b="1">
                <a:solidFill>
                  <a:srgbClr val="FF0000"/>
                </a:solidFill>
              </a:rPr>
              <a:t>small Hsps</a:t>
            </a:r>
            <a:r>
              <a:rPr lang="it-IT"/>
              <a:t>. </a:t>
            </a:r>
            <a:endParaRPr/>
          </a:p>
          <a:p>
            <a:pPr marL="228600" lvl="0" indent="-228600" algn="just" rtl="0">
              <a:lnSpc>
                <a:spcPct val="90000"/>
              </a:lnSpc>
              <a:spcBef>
                <a:spcPts val="1000"/>
              </a:spcBef>
              <a:spcAft>
                <a:spcPts val="0"/>
              </a:spcAft>
              <a:buClr>
                <a:schemeClr val="dk1"/>
              </a:buClr>
              <a:buSzPct val="100000"/>
              <a:buChar char="•"/>
            </a:pPr>
            <a:r>
              <a:rPr lang="it-IT"/>
              <a:t>Oltre al loro ruolo fondamentale nel ripiegamento delle proteine «de novo», gli chaperoni sono coinvolti in vari aspetti del mantenimento del proteoma, come il refolding di proteine che sono andate incontro a denaturazione, la formazione di oligomeri, il mantenimento in forma estesa delle proteine che sono sintetizzate nel citoplasma e devono essere trasportate negli organelli, il recupero di polipeptidi da aggregati.</a:t>
            </a:r>
            <a:endParaRPr/>
          </a:p>
        </p:txBody>
      </p:sp>
      <p:sp>
        <p:nvSpPr>
          <p:cNvPr id="202" name="Google Shape;20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p:nvPr/>
        </p:nvSpPr>
        <p:spPr>
          <a:xfrm>
            <a:off x="249668" y="108419"/>
            <a:ext cx="11751734" cy="38779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solidFill>
                  <a:srgbClr val="FF0000"/>
                </a:solidFill>
                <a:latin typeface="Calibri"/>
                <a:ea typeface="Calibri"/>
                <a:cs typeface="Calibri"/>
                <a:sym typeface="Calibri"/>
              </a:rPr>
              <a:t>CHAPERONI MOLECOLARI</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177800" marR="0" lvl="0" indent="-177800" algn="just"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Proteine monomeriche o più spesso oligomeriche che assistono il folding </a:t>
            </a:r>
            <a:r>
              <a:rPr lang="it-IT" sz="2200" i="1">
                <a:solidFill>
                  <a:schemeClr val="dk1"/>
                </a:solidFill>
                <a:latin typeface="Calibri"/>
                <a:ea typeface="Calibri"/>
                <a:cs typeface="Calibri"/>
                <a:sym typeface="Calibri"/>
              </a:rPr>
              <a:t>in vivo.</a:t>
            </a:r>
            <a:endParaRPr/>
          </a:p>
          <a:p>
            <a:pPr marL="177800" marR="0" lvl="0" indent="-177800" algn="just"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Proteine evolutivamente conservate.</a:t>
            </a:r>
            <a:endParaRPr/>
          </a:p>
          <a:p>
            <a:pPr marL="177800" marR="0" lvl="0" indent="-177800" algn="just"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Prevengono off-pathways (vie di ripiegamento che allontanano dalla forma nativa) e in generale accelerano on-pathways.</a:t>
            </a:r>
            <a:endParaRPr/>
          </a:p>
          <a:p>
            <a:pPr marL="177800" marR="0" lvl="0" indent="-177800" algn="just"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NON modificano il punto di arrivo del folding: </a:t>
            </a:r>
            <a:r>
              <a:rPr lang="it-IT" sz="2200" b="1">
                <a:solidFill>
                  <a:srgbClr val="FF0000"/>
                </a:solidFill>
                <a:latin typeface="Calibri"/>
                <a:ea typeface="Calibri"/>
                <a:cs typeface="Calibri"/>
                <a:sym typeface="Calibri"/>
              </a:rPr>
              <a:t>la conformazione nativa</a:t>
            </a:r>
            <a:br>
              <a:rPr lang="it-IT" sz="2200" b="1">
                <a:solidFill>
                  <a:srgbClr val="FF0000"/>
                </a:solidFill>
                <a:latin typeface="Calibri"/>
                <a:ea typeface="Calibri"/>
                <a:cs typeface="Calibri"/>
                <a:sym typeface="Calibri"/>
              </a:rPr>
            </a:br>
            <a:r>
              <a:rPr lang="it-IT" sz="2200" b="1">
                <a:solidFill>
                  <a:srgbClr val="FF0000"/>
                </a:solidFill>
                <a:latin typeface="Calibri"/>
                <a:ea typeface="Calibri"/>
                <a:cs typeface="Calibri"/>
                <a:sym typeface="Calibri"/>
              </a:rPr>
              <a:t>(= dotata di attività biologica) della proteina presa in carico dagli chaperoni è sempre la stessa, in presenza e in assenza di chaperoni </a:t>
            </a:r>
            <a:r>
              <a:rPr lang="it-IT" sz="2200" b="1" i="1">
                <a:solidFill>
                  <a:srgbClr val="FF0000"/>
                </a:solidFill>
                <a:latin typeface="Calibri"/>
                <a:ea typeface="Calibri"/>
                <a:cs typeface="Calibri"/>
                <a:sym typeface="Calibri"/>
              </a:rPr>
              <a:t>ed è stabilita dalla struttura primaria</a:t>
            </a:r>
            <a:r>
              <a:rPr lang="it-IT" sz="2200" b="1">
                <a:solidFill>
                  <a:srgbClr val="FF0000"/>
                </a:solidFill>
                <a:latin typeface="Calibri"/>
                <a:ea typeface="Calibri"/>
                <a:cs typeface="Calibri"/>
                <a:sym typeface="Calibri"/>
              </a:rPr>
              <a:t> </a:t>
            </a:r>
            <a:r>
              <a:rPr lang="it-IT" sz="2200">
                <a:solidFill>
                  <a:schemeClr val="dk1"/>
                </a:solidFill>
                <a:latin typeface="Calibri"/>
                <a:ea typeface="Calibri"/>
                <a:cs typeface="Calibri"/>
                <a:sym typeface="Calibri"/>
              </a:rPr>
              <a:t>(come dimostrato da Anfinsen). Però in assenza di chaperoni, una proteina può aggregare e/o rimanere permanenetemente intrappolata in una conformazione “misfolded” (=scorrettamente ripiegata). </a:t>
            </a:r>
            <a:endParaRPr sz="2200" b="1">
              <a:solidFill>
                <a:schemeClr val="dk1"/>
              </a:solidFill>
              <a:latin typeface="Calibri"/>
              <a:ea typeface="Calibri"/>
              <a:cs typeface="Calibri"/>
              <a:sym typeface="Calibri"/>
            </a:endParaRPr>
          </a:p>
        </p:txBody>
      </p:sp>
      <p:sp>
        <p:nvSpPr>
          <p:cNvPr id="208" name="Google Shape;208;p13"/>
          <p:cNvSpPr txBox="1"/>
          <p:nvPr/>
        </p:nvSpPr>
        <p:spPr>
          <a:xfrm>
            <a:off x="2671030" y="4657972"/>
            <a:ext cx="5715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dk1"/>
                </a:solidFill>
                <a:latin typeface="Calibri"/>
                <a:ea typeface="Calibri"/>
                <a:cs typeface="Calibri"/>
                <a:sym typeface="Calibri"/>
              </a:rPr>
              <a:t>U</a:t>
            </a:r>
            <a:endParaRPr/>
          </a:p>
        </p:txBody>
      </p:sp>
      <p:cxnSp>
        <p:nvCxnSpPr>
          <p:cNvPr id="209" name="Google Shape;209;p13"/>
          <p:cNvCxnSpPr/>
          <p:nvPr/>
        </p:nvCxnSpPr>
        <p:spPr>
          <a:xfrm>
            <a:off x="3095604" y="4885933"/>
            <a:ext cx="500066" cy="1588"/>
          </a:xfrm>
          <a:prstGeom prst="straightConnector1">
            <a:avLst/>
          </a:prstGeom>
          <a:noFill/>
          <a:ln w="25400" cap="flat" cmpd="sng">
            <a:solidFill>
              <a:schemeClr val="dk1"/>
            </a:solidFill>
            <a:prstDash val="solid"/>
            <a:miter lim="800000"/>
            <a:headEnd type="none" w="sm" len="sm"/>
            <a:tailEnd type="stealth" w="med" len="med"/>
          </a:ln>
        </p:spPr>
      </p:cxnSp>
      <p:cxnSp>
        <p:nvCxnSpPr>
          <p:cNvPr id="210" name="Google Shape;210;p13"/>
          <p:cNvCxnSpPr/>
          <p:nvPr/>
        </p:nvCxnSpPr>
        <p:spPr>
          <a:xfrm>
            <a:off x="3809984" y="4885933"/>
            <a:ext cx="500066" cy="1588"/>
          </a:xfrm>
          <a:prstGeom prst="straightConnector1">
            <a:avLst/>
          </a:prstGeom>
          <a:noFill/>
          <a:ln w="25400" cap="flat" cmpd="sng">
            <a:solidFill>
              <a:schemeClr val="dk1"/>
            </a:solidFill>
            <a:prstDash val="solid"/>
            <a:miter lim="800000"/>
            <a:headEnd type="none" w="sm" len="sm"/>
            <a:tailEnd type="stealth" w="med" len="med"/>
          </a:ln>
        </p:spPr>
      </p:cxnSp>
      <p:cxnSp>
        <p:nvCxnSpPr>
          <p:cNvPr id="211" name="Google Shape;211;p13"/>
          <p:cNvCxnSpPr/>
          <p:nvPr/>
        </p:nvCxnSpPr>
        <p:spPr>
          <a:xfrm>
            <a:off x="4524364" y="4885933"/>
            <a:ext cx="500066" cy="1588"/>
          </a:xfrm>
          <a:prstGeom prst="straightConnector1">
            <a:avLst/>
          </a:prstGeom>
          <a:noFill/>
          <a:ln w="25400" cap="flat" cmpd="sng">
            <a:solidFill>
              <a:schemeClr val="dk1"/>
            </a:solidFill>
            <a:prstDash val="solid"/>
            <a:miter lim="800000"/>
            <a:headEnd type="none" w="sm" len="sm"/>
            <a:tailEnd type="stealth" w="med" len="med"/>
          </a:ln>
        </p:spPr>
      </p:cxnSp>
      <p:cxnSp>
        <p:nvCxnSpPr>
          <p:cNvPr id="212" name="Google Shape;212;p13"/>
          <p:cNvCxnSpPr/>
          <p:nvPr/>
        </p:nvCxnSpPr>
        <p:spPr>
          <a:xfrm>
            <a:off x="5238744" y="4885933"/>
            <a:ext cx="500066" cy="1588"/>
          </a:xfrm>
          <a:prstGeom prst="straightConnector1">
            <a:avLst/>
          </a:prstGeom>
          <a:noFill/>
          <a:ln w="25400" cap="flat" cmpd="sng">
            <a:solidFill>
              <a:schemeClr val="dk1"/>
            </a:solidFill>
            <a:prstDash val="solid"/>
            <a:miter lim="800000"/>
            <a:headEnd type="none" w="sm" len="sm"/>
            <a:tailEnd type="stealth" w="med" len="med"/>
          </a:ln>
        </p:spPr>
      </p:cxnSp>
      <p:sp>
        <p:nvSpPr>
          <p:cNvPr id="213" name="Google Shape;213;p13"/>
          <p:cNvSpPr txBox="1"/>
          <p:nvPr/>
        </p:nvSpPr>
        <p:spPr>
          <a:xfrm>
            <a:off x="5711514" y="4657972"/>
            <a:ext cx="5715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dk1"/>
                </a:solidFill>
                <a:latin typeface="Calibri"/>
                <a:ea typeface="Calibri"/>
                <a:cs typeface="Calibri"/>
                <a:sym typeface="Calibri"/>
              </a:rPr>
              <a:t>N</a:t>
            </a:r>
            <a:endParaRPr/>
          </a:p>
        </p:txBody>
      </p:sp>
      <p:cxnSp>
        <p:nvCxnSpPr>
          <p:cNvPr id="214" name="Google Shape;214;p13"/>
          <p:cNvCxnSpPr/>
          <p:nvPr/>
        </p:nvCxnSpPr>
        <p:spPr>
          <a:xfrm rot="5400000">
            <a:off x="2604755" y="5376782"/>
            <a:ext cx="500066" cy="1588"/>
          </a:xfrm>
          <a:prstGeom prst="straightConnector1">
            <a:avLst/>
          </a:prstGeom>
          <a:noFill/>
          <a:ln w="25400" cap="flat" cmpd="sng">
            <a:solidFill>
              <a:schemeClr val="dk1"/>
            </a:solidFill>
            <a:prstDash val="solid"/>
            <a:miter lim="800000"/>
            <a:headEnd type="none" w="sm" len="sm"/>
            <a:tailEnd type="stealth" w="med" len="med"/>
          </a:ln>
        </p:spPr>
      </p:cxnSp>
      <p:cxnSp>
        <p:nvCxnSpPr>
          <p:cNvPr id="215" name="Google Shape;215;p13"/>
          <p:cNvCxnSpPr/>
          <p:nvPr/>
        </p:nvCxnSpPr>
        <p:spPr>
          <a:xfrm>
            <a:off x="4109384" y="5229201"/>
            <a:ext cx="341954" cy="398409"/>
          </a:xfrm>
          <a:prstGeom prst="straightConnector1">
            <a:avLst/>
          </a:prstGeom>
          <a:noFill/>
          <a:ln w="25400" cap="flat" cmpd="sng">
            <a:solidFill>
              <a:schemeClr val="dk1"/>
            </a:solidFill>
            <a:prstDash val="solid"/>
            <a:miter lim="800000"/>
            <a:headEnd type="none" w="sm" len="sm"/>
            <a:tailEnd type="stealth" w="med" len="med"/>
          </a:ln>
        </p:spPr>
      </p:cxnSp>
      <p:sp>
        <p:nvSpPr>
          <p:cNvPr id="216" name="Google Shape;216;p13"/>
          <p:cNvSpPr txBox="1"/>
          <p:nvPr/>
        </p:nvSpPr>
        <p:spPr>
          <a:xfrm>
            <a:off x="2653328" y="5611419"/>
            <a:ext cx="5715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dk1"/>
                </a:solidFill>
                <a:latin typeface="Calibri"/>
                <a:ea typeface="Calibri"/>
                <a:cs typeface="Calibri"/>
                <a:sym typeface="Calibri"/>
              </a:rPr>
              <a:t>M</a:t>
            </a:r>
            <a:endParaRPr/>
          </a:p>
        </p:txBody>
      </p:sp>
      <p:sp>
        <p:nvSpPr>
          <p:cNvPr id="217" name="Google Shape;217;p13"/>
          <p:cNvSpPr txBox="1"/>
          <p:nvPr/>
        </p:nvSpPr>
        <p:spPr>
          <a:xfrm>
            <a:off x="4224964" y="5613962"/>
            <a:ext cx="5715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dk1"/>
                </a:solidFill>
                <a:latin typeface="Calibri"/>
                <a:ea typeface="Calibri"/>
                <a:cs typeface="Calibri"/>
                <a:sym typeface="Calibri"/>
              </a:rPr>
              <a:t>M</a:t>
            </a:r>
            <a:endParaRPr/>
          </a:p>
        </p:txBody>
      </p:sp>
      <p:sp>
        <p:nvSpPr>
          <p:cNvPr id="218" name="Google Shape;218;p13"/>
          <p:cNvSpPr/>
          <p:nvPr/>
        </p:nvSpPr>
        <p:spPr>
          <a:xfrm rot="5400000">
            <a:off x="4131455" y="3253825"/>
            <a:ext cx="428628" cy="2500330"/>
          </a:xfrm>
          <a:prstGeom prst="leftBrace">
            <a:avLst>
              <a:gd name="adj1" fmla="val 8333"/>
              <a:gd name="adj2" fmla="val 50000"/>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3"/>
          <p:cNvSpPr txBox="1"/>
          <p:nvPr/>
        </p:nvSpPr>
        <p:spPr>
          <a:xfrm>
            <a:off x="3595670" y="3861048"/>
            <a:ext cx="15001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On-pathway</a:t>
            </a:r>
            <a:endParaRPr sz="2000" b="1">
              <a:solidFill>
                <a:schemeClr val="dk1"/>
              </a:solidFill>
              <a:latin typeface="Calibri"/>
              <a:ea typeface="Calibri"/>
              <a:cs typeface="Calibri"/>
              <a:sym typeface="Calibri"/>
            </a:endParaRPr>
          </a:p>
        </p:txBody>
      </p:sp>
      <p:sp>
        <p:nvSpPr>
          <p:cNvPr id="220" name="Google Shape;220;p13"/>
          <p:cNvSpPr/>
          <p:nvPr/>
        </p:nvSpPr>
        <p:spPr>
          <a:xfrm rot="10800000">
            <a:off x="5095868" y="5075493"/>
            <a:ext cx="214314" cy="500065"/>
          </a:xfrm>
          <a:prstGeom prst="leftBrace">
            <a:avLst>
              <a:gd name="adj1" fmla="val 8333"/>
              <a:gd name="adj2" fmla="val 50000"/>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3"/>
          <p:cNvSpPr txBox="1"/>
          <p:nvPr/>
        </p:nvSpPr>
        <p:spPr>
          <a:xfrm>
            <a:off x="5381620" y="5104012"/>
            <a:ext cx="18573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Off-pathways</a:t>
            </a:r>
            <a:endParaRPr sz="2000" b="1">
              <a:solidFill>
                <a:schemeClr val="dk1"/>
              </a:solidFill>
              <a:latin typeface="Calibri"/>
              <a:ea typeface="Calibri"/>
              <a:cs typeface="Calibri"/>
              <a:sym typeface="Calibri"/>
            </a:endParaRPr>
          </a:p>
        </p:txBody>
      </p:sp>
      <p:sp>
        <p:nvSpPr>
          <p:cNvPr id="222" name="Google Shape;222;p13"/>
          <p:cNvSpPr txBox="1"/>
          <p:nvPr/>
        </p:nvSpPr>
        <p:spPr>
          <a:xfrm>
            <a:off x="7140274" y="4530056"/>
            <a:ext cx="292895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U = denaturato (unfolded)</a:t>
            </a:r>
            <a:endParaRPr/>
          </a:p>
          <a:p>
            <a:pPr marL="0" marR="0" lvl="0" indent="0" algn="l" rtl="0">
              <a:spcBef>
                <a:spcPts val="0"/>
              </a:spcBef>
              <a:spcAft>
                <a:spcPts val="0"/>
              </a:spcAft>
              <a:buNone/>
            </a:pPr>
            <a:r>
              <a:rPr lang="it-IT" sz="1800">
                <a:solidFill>
                  <a:schemeClr val="dk1"/>
                </a:solidFill>
                <a:latin typeface="Calibri"/>
                <a:ea typeface="Calibri"/>
                <a:cs typeface="Calibri"/>
                <a:sym typeface="Calibri"/>
              </a:rPr>
              <a:t>M = scorrettamente ripiegato (misfolded)</a:t>
            </a:r>
            <a:endParaRPr/>
          </a:p>
          <a:p>
            <a:pPr marL="0" marR="0" lvl="0" indent="0" algn="l" rtl="0">
              <a:spcBef>
                <a:spcPts val="0"/>
              </a:spcBef>
              <a:spcAft>
                <a:spcPts val="0"/>
              </a:spcAft>
              <a:buNone/>
            </a:pPr>
            <a:r>
              <a:rPr lang="it-IT" sz="1800">
                <a:solidFill>
                  <a:schemeClr val="dk1"/>
                </a:solidFill>
                <a:latin typeface="Calibri"/>
                <a:ea typeface="Calibri"/>
                <a:cs typeface="Calibri"/>
                <a:sym typeface="Calibri"/>
              </a:rPr>
              <a:t>N = nativo</a:t>
            </a:r>
            <a:endParaRPr/>
          </a:p>
          <a:p>
            <a:pPr marL="0" marR="0" lvl="0" indent="0" algn="l" rtl="0">
              <a:spcBef>
                <a:spcPts val="0"/>
              </a:spcBef>
              <a:spcAft>
                <a:spcPts val="0"/>
              </a:spcAft>
              <a:buNone/>
            </a:pPr>
            <a:r>
              <a:rPr lang="it-IT" sz="1800">
                <a:solidFill>
                  <a:schemeClr val="dk1"/>
                </a:solidFill>
                <a:latin typeface="Calibri"/>
                <a:ea typeface="Calibri"/>
                <a:cs typeface="Calibri"/>
                <a:sym typeface="Calibri"/>
              </a:rPr>
              <a:t>A = aggregati</a:t>
            </a:r>
            <a:endParaRPr/>
          </a:p>
        </p:txBody>
      </p:sp>
      <p:cxnSp>
        <p:nvCxnSpPr>
          <p:cNvPr id="223" name="Google Shape;223;p13"/>
          <p:cNvCxnSpPr/>
          <p:nvPr/>
        </p:nvCxnSpPr>
        <p:spPr>
          <a:xfrm flipH="1">
            <a:off x="3837292" y="5953270"/>
            <a:ext cx="388089" cy="356050"/>
          </a:xfrm>
          <a:prstGeom prst="straightConnector1">
            <a:avLst/>
          </a:prstGeom>
          <a:noFill/>
          <a:ln w="25400" cap="flat" cmpd="sng">
            <a:solidFill>
              <a:schemeClr val="dk1"/>
            </a:solidFill>
            <a:prstDash val="solid"/>
            <a:miter lim="800000"/>
            <a:headEnd type="none" w="sm" len="sm"/>
            <a:tailEnd type="stealth" w="med" len="med"/>
          </a:ln>
        </p:spPr>
      </p:cxnSp>
      <p:cxnSp>
        <p:nvCxnSpPr>
          <p:cNvPr id="224" name="Google Shape;224;p13"/>
          <p:cNvCxnSpPr/>
          <p:nvPr/>
        </p:nvCxnSpPr>
        <p:spPr>
          <a:xfrm>
            <a:off x="3184901" y="5934620"/>
            <a:ext cx="346160" cy="352945"/>
          </a:xfrm>
          <a:prstGeom prst="straightConnector1">
            <a:avLst/>
          </a:prstGeom>
          <a:noFill/>
          <a:ln w="25400" cap="flat" cmpd="sng">
            <a:solidFill>
              <a:schemeClr val="dk1"/>
            </a:solidFill>
            <a:prstDash val="solid"/>
            <a:miter lim="800000"/>
            <a:headEnd type="none" w="sm" len="sm"/>
            <a:tailEnd type="stealth" w="med" len="med"/>
          </a:ln>
        </p:spPr>
      </p:cxnSp>
      <p:sp>
        <p:nvSpPr>
          <p:cNvPr id="225" name="Google Shape;225;p13"/>
          <p:cNvSpPr txBox="1"/>
          <p:nvPr/>
        </p:nvSpPr>
        <p:spPr>
          <a:xfrm>
            <a:off x="3490950" y="6213867"/>
            <a:ext cx="5715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dk1"/>
                </a:solidFill>
                <a:latin typeface="Calibri"/>
                <a:ea typeface="Calibri"/>
                <a:cs typeface="Calibri"/>
                <a:sym typeface="Calibri"/>
              </a:rPr>
              <a:t>A</a:t>
            </a:r>
            <a:endParaRPr/>
          </a:p>
        </p:txBody>
      </p:sp>
      <p:sp>
        <p:nvSpPr>
          <p:cNvPr id="226" name="Google Shape;226;p13"/>
          <p:cNvSpPr/>
          <p:nvPr/>
        </p:nvSpPr>
        <p:spPr>
          <a:xfrm rot="5400000">
            <a:off x="3966119" y="4063302"/>
            <a:ext cx="187522" cy="2000263"/>
          </a:xfrm>
          <a:prstGeom prst="rightBrace">
            <a:avLst>
              <a:gd name="adj1" fmla="val 8333"/>
              <a:gd name="adj2" fmla="val 50000"/>
            </a:avLst>
          </a:prstGeom>
          <a:no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body" idx="1"/>
          </p:nvPr>
        </p:nvSpPr>
        <p:spPr>
          <a:xfrm>
            <a:off x="309562" y="1677988"/>
            <a:ext cx="11291888" cy="3451201"/>
          </a:xfrm>
          <a:prstGeom prst="rect">
            <a:avLst/>
          </a:prstGeom>
          <a:noFill/>
          <a:ln>
            <a:noFill/>
          </a:ln>
        </p:spPr>
        <p:txBody>
          <a:bodyPr spcFirstLastPara="1" wrap="square" lIns="91425" tIns="45700" rIns="91425" bIns="45700" anchor="t" anchorCtr="0">
            <a:spAutoFit/>
          </a:bodyPr>
          <a:lstStyle/>
          <a:p>
            <a:pPr marL="228600" lvl="0" indent="-25400" algn="just" rtl="0">
              <a:lnSpc>
                <a:spcPct val="90000"/>
              </a:lnSpc>
              <a:spcBef>
                <a:spcPts val="0"/>
              </a:spcBef>
              <a:spcAft>
                <a:spcPts val="0"/>
              </a:spcAft>
              <a:buClr>
                <a:schemeClr val="dk1"/>
              </a:buClr>
              <a:buSzPts val="3200"/>
              <a:buNone/>
            </a:pPr>
            <a:endParaRPr sz="3200" b="1">
              <a:solidFill>
                <a:srgbClr val="FF0000"/>
              </a:solidFill>
            </a:endParaRPr>
          </a:p>
          <a:p>
            <a:pPr marL="228600" lvl="0" indent="-228600" algn="just" rtl="0">
              <a:lnSpc>
                <a:spcPct val="90000"/>
              </a:lnSpc>
              <a:spcBef>
                <a:spcPts val="1000"/>
              </a:spcBef>
              <a:spcAft>
                <a:spcPts val="0"/>
              </a:spcAft>
              <a:buClr>
                <a:srgbClr val="FF0000"/>
              </a:buClr>
              <a:buSzPts val="3200"/>
              <a:buChar char="•"/>
            </a:pPr>
            <a:r>
              <a:rPr lang="it-IT" sz="3200" b="1">
                <a:solidFill>
                  <a:srgbClr val="FF0000"/>
                </a:solidFill>
              </a:rPr>
              <a:t>Chaperonine</a:t>
            </a:r>
            <a:r>
              <a:rPr lang="it-IT" sz="3200"/>
              <a:t>: presentano una cavità in cui sono confinate le proteine in via di ripiegamento, prevenendone così l’aggregazione;</a:t>
            </a:r>
            <a:endParaRPr/>
          </a:p>
          <a:p>
            <a:pPr marL="180975" lvl="0" indent="-203200" algn="just" rtl="0">
              <a:lnSpc>
                <a:spcPct val="90000"/>
              </a:lnSpc>
              <a:spcBef>
                <a:spcPts val="1000"/>
              </a:spcBef>
              <a:spcAft>
                <a:spcPts val="0"/>
              </a:spcAft>
              <a:buClr>
                <a:srgbClr val="FF0000"/>
              </a:buClr>
              <a:buSzPts val="3200"/>
              <a:buFont typeface="Arial"/>
              <a:buChar char="•"/>
            </a:pPr>
            <a:r>
              <a:rPr lang="it-IT" sz="3200" b="1">
                <a:solidFill>
                  <a:srgbClr val="FF0000"/>
                </a:solidFill>
              </a:rPr>
              <a:t>Chaperoni</a:t>
            </a:r>
            <a:r>
              <a:rPr lang="it-IT" sz="3200"/>
              <a:t>:</a:t>
            </a:r>
            <a:r>
              <a:rPr lang="it-IT" sz="3200" b="1"/>
              <a:t> </a:t>
            </a:r>
            <a:r>
              <a:rPr lang="it-IT" sz="3200"/>
              <a:t>che non presentano cavità, ma solo superfici idrofobiche esposte che si legano a quelle delle proteine in via di ripiegamento.</a:t>
            </a:r>
            <a:endParaRPr/>
          </a:p>
        </p:txBody>
      </p:sp>
      <p:sp>
        <p:nvSpPr>
          <p:cNvPr id="233" name="Google Shape;233;p14"/>
          <p:cNvSpPr/>
          <p:nvPr/>
        </p:nvSpPr>
        <p:spPr>
          <a:xfrm>
            <a:off x="3689874" y="623023"/>
            <a:ext cx="51121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a:solidFill>
                  <a:srgbClr val="FF0000"/>
                </a:solidFill>
                <a:latin typeface="Calibri"/>
                <a:ea typeface="Calibri"/>
                <a:cs typeface="Calibri"/>
                <a:sym typeface="Calibri"/>
              </a:rPr>
              <a:t>CHAPERONI MOLECOLARI</a:t>
            </a:r>
            <a:endParaRPr/>
          </a:p>
        </p:txBody>
      </p:sp>
      <p:sp>
        <p:nvSpPr>
          <p:cNvPr id="234" name="Google Shape;23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5"/>
          <p:cNvPicPr preferRelativeResize="0">
            <a:picLocks noGrp="1"/>
          </p:cNvPicPr>
          <p:nvPr>
            <p:ph type="body" idx="1"/>
          </p:nvPr>
        </p:nvPicPr>
        <p:blipFill rotWithShape="1">
          <a:blip r:embed="rId3">
            <a:alphaModFix/>
          </a:blip>
          <a:srcRect l="13726" r="19562"/>
          <a:stretch/>
        </p:blipFill>
        <p:spPr>
          <a:xfrm>
            <a:off x="-18699" y="529654"/>
            <a:ext cx="3840013" cy="5589537"/>
          </a:xfrm>
          <a:prstGeom prst="rect">
            <a:avLst/>
          </a:prstGeom>
          <a:noFill/>
          <a:ln>
            <a:noFill/>
          </a:ln>
        </p:spPr>
      </p:pic>
      <p:sp>
        <p:nvSpPr>
          <p:cNvPr id="240" name="Google Shape;24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16</a:t>
            </a:fld>
            <a:endParaRPr/>
          </a:p>
        </p:txBody>
      </p:sp>
      <p:sp>
        <p:nvSpPr>
          <p:cNvPr id="241" name="Google Shape;241;p15"/>
          <p:cNvSpPr txBox="1"/>
          <p:nvPr/>
        </p:nvSpPr>
        <p:spPr>
          <a:xfrm>
            <a:off x="-399090" y="77673"/>
            <a:ext cx="500379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solidFill>
                  <a:srgbClr val="FF0000"/>
                </a:solidFill>
                <a:latin typeface="Calibri"/>
                <a:ea typeface="Calibri"/>
                <a:cs typeface="Calibri"/>
                <a:sym typeface="Calibri"/>
              </a:rPr>
              <a:t>Folding funnel</a:t>
            </a:r>
            <a:endParaRPr sz="2800" b="1">
              <a:solidFill>
                <a:srgbClr val="FF0000"/>
              </a:solidFill>
              <a:latin typeface="Calibri"/>
              <a:ea typeface="Calibri"/>
              <a:cs typeface="Calibri"/>
              <a:sym typeface="Calibri"/>
            </a:endParaRPr>
          </a:p>
        </p:txBody>
      </p:sp>
      <p:sp>
        <p:nvSpPr>
          <p:cNvPr id="242" name="Google Shape;242;p15"/>
          <p:cNvSpPr/>
          <p:nvPr/>
        </p:nvSpPr>
        <p:spPr>
          <a:xfrm>
            <a:off x="4052795" y="529654"/>
            <a:ext cx="7793888" cy="6001643"/>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0000"/>
              </a:buClr>
              <a:buSzPts val="2400"/>
              <a:buFont typeface="Arial"/>
              <a:buChar char="•"/>
            </a:pPr>
            <a:r>
              <a:rPr lang="it-IT" sz="2400">
                <a:solidFill>
                  <a:srgbClr val="000000"/>
                </a:solidFill>
                <a:latin typeface="Arial"/>
                <a:ea typeface="Arial"/>
                <a:cs typeface="Arial"/>
                <a:sym typeface="Arial"/>
              </a:rPr>
              <a:t>Durante il processo di ripiegamento ogni polipeptide passa da una forma più o meno estesa, dotata di grande libertà conformazionale, a una più compatta. Nella sua forma denaturata la proteina può adottare moltissime conformazioni diverse essendo sostanzialmente libera la rotazione intorno ai legami fra l’azoto e il carbonio α (</a:t>
            </a:r>
            <a:r>
              <a:rPr lang="it-IT" sz="2400" i="1">
                <a:solidFill>
                  <a:srgbClr val="000000"/>
                </a:solidFill>
                <a:latin typeface="Arial"/>
                <a:ea typeface="Arial"/>
                <a:cs typeface="Arial"/>
                <a:sym typeface="Arial"/>
              </a:rPr>
              <a:t>angolo phi</a:t>
            </a:r>
            <a:r>
              <a:rPr lang="it-IT" sz="2400">
                <a:solidFill>
                  <a:srgbClr val="000000"/>
                </a:solidFill>
                <a:latin typeface="Arial"/>
                <a:ea typeface="Arial"/>
                <a:cs typeface="Arial"/>
                <a:sym typeface="Arial"/>
              </a:rPr>
              <a:t>, Φ), e fra il carbonio α e il carbonio carbonilico (</a:t>
            </a:r>
            <a:r>
              <a:rPr lang="it-IT" sz="2400" i="1">
                <a:solidFill>
                  <a:srgbClr val="000000"/>
                </a:solidFill>
                <a:latin typeface="Arial"/>
                <a:ea typeface="Arial"/>
                <a:cs typeface="Arial"/>
                <a:sym typeface="Arial"/>
              </a:rPr>
              <a:t>angolo psi</a:t>
            </a:r>
            <a:r>
              <a:rPr lang="it-IT" sz="2400">
                <a:solidFill>
                  <a:srgbClr val="000000"/>
                </a:solidFill>
                <a:latin typeface="Arial"/>
                <a:ea typeface="Arial"/>
                <a:cs typeface="Arial"/>
                <a:sym typeface="Arial"/>
              </a:rPr>
              <a:t>, Ψ) di ciascun amminoacido. </a:t>
            </a:r>
            <a:endParaRPr/>
          </a:p>
          <a:p>
            <a:pPr marL="285750" marR="0" lvl="0" indent="-285750"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Il processo di ripiegamento si basa sul paesaggio energetico (</a:t>
            </a:r>
            <a:r>
              <a:rPr lang="it-IT" sz="2400" b="1">
                <a:solidFill>
                  <a:srgbClr val="FF0000"/>
                </a:solidFill>
                <a:latin typeface="Calibri"/>
                <a:ea typeface="Calibri"/>
                <a:cs typeface="Calibri"/>
                <a:sym typeface="Calibri"/>
              </a:rPr>
              <a:t>energy landscape</a:t>
            </a:r>
            <a:r>
              <a:rPr lang="it-IT" sz="2400">
                <a:solidFill>
                  <a:schemeClr val="dk1"/>
                </a:solidFill>
                <a:latin typeface="Calibri"/>
                <a:ea typeface="Calibri"/>
                <a:cs typeface="Calibri"/>
                <a:sym typeface="Calibri"/>
              </a:rPr>
              <a:t>) della proteina, che descrive la dipendenza dell’energia libera di tutte le coordinate che determinano la conformazione proteica. </a:t>
            </a:r>
            <a:endParaRPr/>
          </a:p>
          <a:p>
            <a:pPr marL="285750" marR="0" lvl="0" indent="-285750"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Il numero di stati conformazionali accessibili diminuisce durante il processo man mano che ci si avvicina alla conformazione nativa, per questo il modello prende la forma di un imbuto (folding funnel).</a:t>
            </a:r>
            <a:endParaRPr/>
          </a:p>
        </p:txBody>
      </p:sp>
      <p:pic>
        <p:nvPicPr>
          <p:cNvPr id="243" name="Google Shape;243;p15" descr="0681"/>
          <p:cNvPicPr preferRelativeResize="0"/>
          <p:nvPr/>
        </p:nvPicPr>
        <p:blipFill rotWithShape="1">
          <a:blip r:embed="rId4">
            <a:alphaModFix/>
          </a:blip>
          <a:srcRect t="88255"/>
          <a:stretch/>
        </p:blipFill>
        <p:spPr>
          <a:xfrm>
            <a:off x="197550" y="6180816"/>
            <a:ext cx="3407513" cy="7161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6"/>
          <p:cNvPicPr preferRelativeResize="0">
            <a:picLocks noGrp="1"/>
          </p:cNvPicPr>
          <p:nvPr>
            <p:ph type="body" idx="1"/>
          </p:nvPr>
        </p:nvPicPr>
        <p:blipFill rotWithShape="1">
          <a:blip r:embed="rId3">
            <a:alphaModFix/>
          </a:blip>
          <a:srcRect l="13726" r="19562"/>
          <a:stretch/>
        </p:blipFill>
        <p:spPr>
          <a:xfrm>
            <a:off x="-18699" y="529654"/>
            <a:ext cx="3840013" cy="5589537"/>
          </a:xfrm>
          <a:prstGeom prst="rect">
            <a:avLst/>
          </a:prstGeom>
          <a:noFill/>
          <a:ln>
            <a:noFill/>
          </a:ln>
        </p:spPr>
      </p:pic>
      <p:sp>
        <p:nvSpPr>
          <p:cNvPr id="249" name="Google Shape;2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17</a:t>
            </a:fld>
            <a:endParaRPr/>
          </a:p>
        </p:txBody>
      </p:sp>
      <p:sp>
        <p:nvSpPr>
          <p:cNvPr id="250" name="Google Shape;250;p16"/>
          <p:cNvSpPr txBox="1"/>
          <p:nvPr/>
        </p:nvSpPr>
        <p:spPr>
          <a:xfrm>
            <a:off x="-399090" y="77673"/>
            <a:ext cx="500379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solidFill>
                  <a:srgbClr val="FF0000"/>
                </a:solidFill>
                <a:latin typeface="Calibri"/>
                <a:ea typeface="Calibri"/>
                <a:cs typeface="Calibri"/>
                <a:sym typeface="Calibri"/>
              </a:rPr>
              <a:t>Folding funnel</a:t>
            </a:r>
            <a:endParaRPr sz="2800" b="1">
              <a:solidFill>
                <a:srgbClr val="FF0000"/>
              </a:solidFill>
              <a:latin typeface="Calibri"/>
              <a:ea typeface="Calibri"/>
              <a:cs typeface="Calibri"/>
              <a:sym typeface="Calibri"/>
            </a:endParaRPr>
          </a:p>
        </p:txBody>
      </p:sp>
      <p:sp>
        <p:nvSpPr>
          <p:cNvPr id="251" name="Google Shape;251;p16"/>
          <p:cNvSpPr/>
          <p:nvPr/>
        </p:nvSpPr>
        <p:spPr>
          <a:xfrm>
            <a:off x="3821314" y="333061"/>
            <a:ext cx="8139205" cy="584775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Il processo di ripiegamento viene immaginato come un imbuto tridimensionale in cui la proteina esplora varie conformazioni di energia libera decrescente. </a:t>
            </a:r>
            <a:endParaRPr/>
          </a:p>
          <a:p>
            <a:pPr marL="285750" marR="0" lvl="0" indent="-285750" algn="l"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Nella parte superiore dell’imbuto, che corrisponde alla proteina non ripiegata, sono presenti molti stati a elevata energia libera, con  alta entropia conformazionale. </a:t>
            </a:r>
            <a:endParaRPr/>
          </a:p>
          <a:p>
            <a:pPr marL="285750" marR="0" lvl="0" indent="-285750" algn="l"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Man mano che la proteina si ripiega passa a un numero minore di stati caratterizzati da minore energia libera (parte più bassa dell’imbuto). </a:t>
            </a:r>
            <a:endParaRPr/>
          </a:p>
          <a:p>
            <a:pPr marL="285750" marR="0" lvl="0" indent="-285750" algn="l"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Lo stato più stabile si trova all’estremità inferiore dell’imbuto. </a:t>
            </a:r>
            <a:endParaRPr/>
          </a:p>
          <a:p>
            <a:pPr marL="285750" marR="0" lvl="0" indent="-285750" algn="l"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Le pareti lisce indicano che  la proteina passa dalla forma denaturata a quella nativa senza passare per la formazione di intermedi.</a:t>
            </a:r>
            <a:endParaRPr/>
          </a:p>
          <a:p>
            <a:pPr marL="285750" marR="0" lvl="0" indent="-285750" algn="l" rtl="0">
              <a:spcBef>
                <a:spcPts val="0"/>
              </a:spcBef>
              <a:spcAft>
                <a:spcPts val="0"/>
              </a:spcAft>
              <a:buClr>
                <a:schemeClr val="dk1"/>
              </a:buClr>
              <a:buSzPts val="2200"/>
              <a:buFont typeface="Arial"/>
              <a:buChar char="•"/>
            </a:pPr>
            <a:r>
              <a:rPr lang="it-IT" sz="2200">
                <a:solidFill>
                  <a:schemeClr val="dk1"/>
                </a:solidFill>
                <a:latin typeface="Calibri"/>
                <a:ea typeface="Calibri"/>
                <a:cs typeface="Calibri"/>
                <a:sym typeface="Calibri"/>
              </a:rPr>
              <a:t>Le pareti possono essere frastagliate, indicando la presenza di minimi locali più o meno profondi. Le conformazioni che si trovano in un minimo locale possono uscirne oppure rimanere intrappolate ed essere escluse dal processo di folding  (trappole cinetiche).</a:t>
            </a:r>
            <a:endParaRPr/>
          </a:p>
        </p:txBody>
      </p:sp>
      <p:pic>
        <p:nvPicPr>
          <p:cNvPr id="252" name="Google Shape;252;p16" descr="0681"/>
          <p:cNvPicPr preferRelativeResize="0"/>
          <p:nvPr/>
        </p:nvPicPr>
        <p:blipFill rotWithShape="1">
          <a:blip r:embed="rId4">
            <a:alphaModFix/>
          </a:blip>
          <a:srcRect t="88255"/>
          <a:stretch/>
        </p:blipFill>
        <p:spPr>
          <a:xfrm>
            <a:off x="197550" y="6180816"/>
            <a:ext cx="3407513" cy="7161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p:nvPr/>
        </p:nvSpPr>
        <p:spPr>
          <a:xfrm>
            <a:off x="5975345" y="4089247"/>
            <a:ext cx="5676466"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endParaRPr sz="2000">
              <a:solidFill>
                <a:srgbClr val="FF0000"/>
              </a:solidFill>
              <a:latin typeface="Calibri"/>
              <a:ea typeface="Calibri"/>
              <a:cs typeface="Calibri"/>
              <a:sym typeface="Calibri"/>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p:txBody>
      </p:sp>
      <p:sp>
        <p:nvSpPr>
          <p:cNvPr id="258" name="Google Shape;258;p17"/>
          <p:cNvSpPr txBox="1"/>
          <p:nvPr/>
        </p:nvSpPr>
        <p:spPr>
          <a:xfrm>
            <a:off x="752428" y="224307"/>
            <a:ext cx="1089938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solidFill>
                  <a:srgbClr val="FF0000"/>
                </a:solidFill>
                <a:latin typeface="Calibri"/>
                <a:ea typeface="Calibri"/>
                <a:cs typeface="Calibri"/>
                <a:sym typeface="Calibri"/>
              </a:rPr>
              <a:t>Competizione tra ripiegamento intramolecolare e aggregazione intermolecolare</a:t>
            </a:r>
            <a:endParaRPr/>
          </a:p>
        </p:txBody>
      </p:sp>
      <p:sp>
        <p:nvSpPr>
          <p:cNvPr id="259" name="Google Shape;259;p17"/>
          <p:cNvSpPr/>
          <p:nvPr/>
        </p:nvSpPr>
        <p:spPr>
          <a:xfrm>
            <a:off x="5696262" y="1775302"/>
            <a:ext cx="5847709" cy="424731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Le pareti dell’imbuto sono frastagliate a indicare la possibilità di intrappolamento delle forme «misfolded» in minimi locali di energia libera. </a:t>
            </a:r>
            <a:endParaRPr sz="1800">
              <a:solidFill>
                <a:srgbClr val="FF0000"/>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Le interazioni intramolecolari (in verde) sono favorite dal punto di vista energetico ma portano a conformazioni non native (« partially folded state»).</a:t>
            </a:r>
            <a:endParaRPr/>
          </a:p>
          <a:p>
            <a:pPr marL="342900" marR="0" lvl="0" indent="-34290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Gli chaperoni assistono le proteine in varie fasi della loro vita cellulare con lo scopo di impedirne l’aggregazione ed eventualmente di liberarle da conformazioni non produttive (trappole cinetiche). </a:t>
            </a:r>
            <a:endParaRPr/>
          </a:p>
          <a:p>
            <a:pPr marL="342900" marR="0" lvl="0" indent="-34290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Gli chaperoni prevengono le interazioni intermolecolari che portano ad aggregazioni («amorphous aggregates», «</a:t>
            </a:r>
            <a:r>
              <a:rPr lang="it-IT" sz="1800">
                <a:solidFill>
                  <a:schemeClr val="dk1"/>
                </a:solidFill>
                <a:latin typeface="Noto Sans Symbols"/>
                <a:ea typeface="Noto Sans Symbols"/>
                <a:cs typeface="Noto Sans Symbols"/>
                <a:sym typeface="Noto Sans Symbols"/>
              </a:rPr>
              <a:t>β</a:t>
            </a:r>
            <a:r>
              <a:rPr lang="it-IT" sz="1800">
                <a:solidFill>
                  <a:schemeClr val="dk1"/>
                </a:solidFill>
                <a:latin typeface="Calibri"/>
                <a:ea typeface="Calibri"/>
                <a:cs typeface="Calibri"/>
                <a:sym typeface="Calibri"/>
              </a:rPr>
              <a:t>-sheet-rich oligomers», and «amyloid fibrils»), promuovendo quindi il </a:t>
            </a:r>
            <a:r>
              <a:rPr lang="it-IT" sz="1800" b="1">
                <a:solidFill>
                  <a:srgbClr val="FF0000"/>
                </a:solidFill>
                <a:latin typeface="Calibri"/>
                <a:ea typeface="Calibri"/>
                <a:cs typeface="Calibri"/>
                <a:sym typeface="Calibri"/>
              </a:rPr>
              <a:t>folding</a:t>
            </a:r>
            <a:r>
              <a:rPr lang="it-IT" sz="1800">
                <a:solidFill>
                  <a:schemeClr val="dk1"/>
                </a:solidFill>
                <a:latin typeface="Calibri"/>
                <a:ea typeface="Calibri"/>
                <a:cs typeface="Calibri"/>
                <a:sym typeface="Calibri"/>
              </a:rPr>
              <a:t> dello stato nativo della proteina.</a:t>
            </a:r>
            <a:endParaRPr/>
          </a:p>
        </p:txBody>
      </p:sp>
      <p:sp>
        <p:nvSpPr>
          <p:cNvPr id="260" name="Google Shape;2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18</a:t>
            </a:fld>
            <a:endParaRPr/>
          </a:p>
        </p:txBody>
      </p:sp>
      <p:pic>
        <p:nvPicPr>
          <p:cNvPr id="261" name="Google Shape;261;p17" descr="0682"/>
          <p:cNvPicPr preferRelativeResize="0"/>
          <p:nvPr/>
        </p:nvPicPr>
        <p:blipFill rotWithShape="1">
          <a:blip r:embed="rId3">
            <a:alphaModFix/>
          </a:blip>
          <a:srcRect r="45191"/>
          <a:stretch/>
        </p:blipFill>
        <p:spPr>
          <a:xfrm>
            <a:off x="752428" y="1191432"/>
            <a:ext cx="4388701" cy="55300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it-IT" sz="3600" b="1">
                <a:solidFill>
                  <a:srgbClr val="FF0000"/>
                </a:solidFill>
                <a:latin typeface="Calibri"/>
                <a:ea typeface="Calibri"/>
                <a:cs typeface="Calibri"/>
                <a:sym typeface="Calibri"/>
              </a:rPr>
              <a:t>L’aggregazione è un rischio sempre incombente nel corso del ripiegamento proteico </a:t>
            </a:r>
            <a:r>
              <a:rPr lang="it-IT" sz="3600" b="1" i="1">
                <a:solidFill>
                  <a:srgbClr val="FF0000"/>
                </a:solidFill>
                <a:latin typeface="Calibri"/>
                <a:ea typeface="Calibri"/>
                <a:cs typeface="Calibri"/>
                <a:sym typeface="Calibri"/>
              </a:rPr>
              <a:t>in vivo</a:t>
            </a:r>
            <a:r>
              <a:rPr lang="it-IT" sz="3600" b="1">
                <a:solidFill>
                  <a:srgbClr val="FF0000"/>
                </a:solidFill>
                <a:latin typeface="Calibri"/>
                <a:ea typeface="Calibri"/>
                <a:cs typeface="Calibri"/>
                <a:sym typeface="Calibri"/>
              </a:rPr>
              <a:t>?</a:t>
            </a:r>
            <a:endParaRPr/>
          </a:p>
        </p:txBody>
      </p:sp>
      <p:sp>
        <p:nvSpPr>
          <p:cNvPr id="267" name="Google Shape;267;p18"/>
          <p:cNvSpPr txBox="1"/>
          <p:nvPr/>
        </p:nvSpPr>
        <p:spPr>
          <a:xfrm>
            <a:off x="542925" y="1638301"/>
            <a:ext cx="11515725" cy="4770537"/>
          </a:xfrm>
          <a:prstGeom prst="rect">
            <a:avLst/>
          </a:prstGeom>
          <a:noFill/>
          <a:ln>
            <a:noFill/>
          </a:ln>
        </p:spPr>
        <p:txBody>
          <a:bodyPr spcFirstLastPara="1" wrap="square" lIns="91425" tIns="45700" rIns="91425" bIns="45700" anchor="t" anchorCtr="0">
            <a:spAutoFit/>
          </a:bodyPr>
          <a:lstStyle/>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La concentrazione intracellulare delle proteine è elevatissima: 300-400 g/L.  </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Il processo di aggregazione avviene in seguito all’incontro di due molecole proteiche (che indichiamo con A), la velocità del processo (v) è data da:</a:t>
            </a:r>
            <a:endParaRPr/>
          </a:p>
          <a:p>
            <a:pPr marL="0" marR="0" lvl="0" indent="0" algn="just" rtl="0">
              <a:spcBef>
                <a:spcPts val="0"/>
              </a:spcBef>
              <a:spcAft>
                <a:spcPts val="0"/>
              </a:spcAft>
              <a:buNone/>
            </a:pPr>
            <a:r>
              <a:rPr lang="it-IT" sz="2400">
                <a:solidFill>
                  <a:schemeClr val="dk1"/>
                </a:solidFill>
                <a:latin typeface="Calibri"/>
                <a:ea typeface="Calibri"/>
                <a:cs typeface="Calibri"/>
                <a:sym typeface="Calibri"/>
              </a:rPr>
              <a:t>    </a:t>
            </a:r>
            <a:endParaRPr/>
          </a:p>
          <a:p>
            <a:pPr marL="180975" marR="0" lvl="0" indent="-180975" algn="just" rtl="0">
              <a:spcBef>
                <a:spcPts val="0"/>
              </a:spcBef>
              <a:spcAft>
                <a:spcPts val="0"/>
              </a:spcAft>
              <a:buNone/>
            </a:pPr>
            <a:r>
              <a:rPr lang="it-IT" sz="2400">
                <a:solidFill>
                  <a:schemeClr val="dk1"/>
                </a:solidFill>
                <a:latin typeface="Calibri"/>
                <a:ea typeface="Calibri"/>
                <a:cs typeface="Calibri"/>
                <a:sym typeface="Calibri"/>
              </a:rPr>
              <a:t>    v = k [A]</a:t>
            </a:r>
            <a:r>
              <a:rPr lang="it-IT" sz="2400" baseline="30000">
                <a:solidFill>
                  <a:schemeClr val="dk1"/>
                </a:solidFill>
                <a:latin typeface="Calibri"/>
                <a:ea typeface="Calibri"/>
                <a:cs typeface="Calibri"/>
                <a:sym typeface="Calibri"/>
              </a:rPr>
              <a:t>2</a:t>
            </a:r>
            <a:endParaRPr/>
          </a:p>
          <a:p>
            <a:pPr marL="180975" marR="0" lvl="0" indent="-180975" algn="just" rtl="0">
              <a:spcBef>
                <a:spcPts val="0"/>
              </a:spcBef>
              <a:spcAft>
                <a:spcPts val="0"/>
              </a:spcAft>
              <a:buNone/>
            </a:pPr>
            <a:endParaRPr sz="2400" baseline="30000">
              <a:solidFill>
                <a:schemeClr val="dk1"/>
              </a:solidFill>
              <a:latin typeface="Calibri"/>
              <a:ea typeface="Calibri"/>
              <a:cs typeface="Calibri"/>
              <a:sym typeface="Calibri"/>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Secondo la cinetica chimica, si tratta di un processo del secondo ordine.</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La velocità del processo quadruplica se raddoppia la concentrazione dei reagenti, centuplica se decuplica la concentrazione dei reagenti. </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E’ un processo drasticamente favorito dalla elevata concentrazione dei reagenti, e quindi dal sovraffollamento di proteine presente nell’ambiente intracellulare.</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In alcuni casi l’aggregazione  potrebbe avvenire con una cinetica di ordine superiore al secondo, e quindi essere ancora più stimolata dalla alta concentrazione.</a:t>
            </a:r>
            <a:endParaRPr sz="2400" baseline="30000">
              <a:solidFill>
                <a:schemeClr val="dk1"/>
              </a:solidFill>
              <a:latin typeface="Calibri"/>
              <a:ea typeface="Calibri"/>
              <a:cs typeface="Calibri"/>
              <a:sym typeface="Calibri"/>
            </a:endParaRPr>
          </a:p>
        </p:txBody>
      </p:sp>
      <p:sp>
        <p:nvSpPr>
          <p:cNvPr id="268" name="Google Shape;26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734518" y="332656"/>
            <a:ext cx="10972800" cy="626469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r>
              <a:rPr lang="it-IT" sz="3200"/>
              <a:t>L’insegnamento ripercorre il tragitto che le proteine compiono nella cellula dalla loro sintesi alla loro secrezione e degradazione: “folding”, smistamento  e degradazione. </a:t>
            </a:r>
            <a:endParaRPr/>
          </a:p>
          <a:p>
            <a:pPr marL="0" lvl="0" indent="0" algn="just" rtl="0">
              <a:lnSpc>
                <a:spcPct val="90000"/>
              </a:lnSpc>
              <a:spcBef>
                <a:spcPts val="1000"/>
              </a:spcBef>
              <a:spcAft>
                <a:spcPts val="0"/>
              </a:spcAft>
              <a:buClr>
                <a:schemeClr val="dk1"/>
              </a:buClr>
              <a:buSzPts val="3200"/>
              <a:buNone/>
            </a:pPr>
            <a:endParaRPr sz="3200"/>
          </a:p>
          <a:p>
            <a:pPr marL="0" lvl="0" indent="0" algn="just" rtl="0">
              <a:lnSpc>
                <a:spcPct val="90000"/>
              </a:lnSpc>
              <a:spcBef>
                <a:spcPts val="1000"/>
              </a:spcBef>
              <a:spcAft>
                <a:spcPts val="0"/>
              </a:spcAft>
              <a:buClr>
                <a:schemeClr val="dk1"/>
              </a:buClr>
              <a:buSzPts val="3200"/>
              <a:buNone/>
            </a:pPr>
            <a:r>
              <a:rPr lang="it-IT" sz="3200"/>
              <a:t>Questo approccio offre la possibilità di trattare moltissimi eventi di primaria rilevanza nella vita delle cellule e i meccanismi regolativi e adattativi che esse attuano. </a:t>
            </a:r>
            <a:endParaRPr/>
          </a:p>
          <a:p>
            <a:pPr marL="0" lvl="0" indent="0" algn="just" rtl="0">
              <a:lnSpc>
                <a:spcPct val="90000"/>
              </a:lnSpc>
              <a:spcBef>
                <a:spcPts val="1000"/>
              </a:spcBef>
              <a:spcAft>
                <a:spcPts val="0"/>
              </a:spcAft>
              <a:buClr>
                <a:schemeClr val="dk1"/>
              </a:buClr>
              <a:buSzPts val="3200"/>
              <a:buNone/>
            </a:pPr>
            <a:endParaRPr sz="3200"/>
          </a:p>
          <a:p>
            <a:pPr marL="0" lvl="0" indent="0" algn="just" rtl="0">
              <a:lnSpc>
                <a:spcPct val="90000"/>
              </a:lnSpc>
              <a:spcBef>
                <a:spcPts val="1000"/>
              </a:spcBef>
              <a:spcAft>
                <a:spcPts val="0"/>
              </a:spcAft>
              <a:buClr>
                <a:schemeClr val="dk1"/>
              </a:buClr>
              <a:buSzPts val="3200"/>
              <a:buNone/>
            </a:pPr>
            <a:r>
              <a:rPr lang="it-IT" sz="3200"/>
              <a:t>Verranno considerati esiti patologici derivanti da malfunzionamenti di questi fenomeni cellulari.</a:t>
            </a:r>
            <a:endParaRPr/>
          </a:p>
        </p:txBody>
      </p:sp>
      <p:sp>
        <p:nvSpPr>
          <p:cNvPr id="96" name="Google Shape;9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97" name="Google Shape;9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p:nvPr/>
        </p:nvSpPr>
        <p:spPr>
          <a:xfrm>
            <a:off x="266700" y="560205"/>
            <a:ext cx="11658600" cy="5632311"/>
          </a:xfrm>
          <a:prstGeom prst="rect">
            <a:avLst/>
          </a:prstGeom>
          <a:noFill/>
          <a:ln>
            <a:noFill/>
          </a:ln>
        </p:spPr>
        <p:txBody>
          <a:bodyPr spcFirstLastPara="1" wrap="square" lIns="91425" tIns="45700" rIns="91425" bIns="45700" anchor="t" anchorCtr="0">
            <a:spAutoFit/>
          </a:bodyPr>
          <a:lstStyle/>
          <a:p>
            <a:pPr marL="180975" marR="0" lvl="0" indent="-180975" algn="just" rtl="0">
              <a:spcBef>
                <a:spcPts val="0"/>
              </a:spcBef>
              <a:spcAft>
                <a:spcPts val="0"/>
              </a:spcAft>
              <a:buClr>
                <a:srgbClr val="FF0000"/>
              </a:buClr>
              <a:buSzPts val="2400"/>
              <a:buFont typeface="Arial"/>
              <a:buChar char="•"/>
            </a:pPr>
            <a:r>
              <a:rPr lang="it-IT" sz="2400" b="1">
                <a:solidFill>
                  <a:srgbClr val="FF0000"/>
                </a:solidFill>
                <a:latin typeface="Calibri"/>
                <a:ea typeface="Calibri"/>
                <a:cs typeface="Calibri"/>
                <a:sym typeface="Calibri"/>
              </a:rPr>
              <a:t>Chaperoni</a:t>
            </a:r>
            <a:r>
              <a:rPr lang="it-IT" sz="2400">
                <a:solidFill>
                  <a:schemeClr val="dk1"/>
                </a:solidFill>
                <a:latin typeface="Calibri"/>
                <a:ea typeface="Calibri"/>
                <a:cs typeface="Calibri"/>
                <a:sym typeface="Calibri"/>
              </a:rPr>
              <a:t>:  promuovono il folding corretto  non solo prevenendo l’aggregazione, ma anche abolendo le interazioni </a:t>
            </a:r>
            <a:r>
              <a:rPr lang="it-IT" sz="2400" i="1">
                <a:solidFill>
                  <a:schemeClr val="dk1"/>
                </a:solidFill>
                <a:latin typeface="Calibri"/>
                <a:ea typeface="Calibri"/>
                <a:cs typeface="Calibri"/>
                <a:sym typeface="Calibri"/>
              </a:rPr>
              <a:t>intra</a:t>
            </a:r>
            <a:r>
              <a:rPr lang="it-IT" sz="2400">
                <a:solidFill>
                  <a:schemeClr val="dk1"/>
                </a:solidFill>
                <a:latin typeface="Calibri"/>
                <a:ea typeface="Calibri"/>
                <a:cs typeface="Calibri"/>
                <a:sym typeface="Calibri"/>
              </a:rPr>
              <a:t>-molecolari scorrette. </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Dopo la loro azione, la proteina può ricercare nuovamente (e iterativamente) le interazioni corrette. </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Gli chaperoni che intervengono nel processo di folding «de novo» e nel «refolding» (per esempio chaperonine, Hsp70s e Hsp90s) hanno una regolazione ATP-dipendente e riconoscono sequenze idrofobiche che normalmente non sono esposte nella stato nativo della propteina che assistono.</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Il legame con queste sequenze idrofobiche permette agli chaperoni di riconoscere gli stati non nativi o parzialmente foldati delle proteine.</a:t>
            </a:r>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Il folding è quindi promosso da una serie di cicli ATP/chaperone-dipendenti di binding  e di rilascio di proteine non native.</a:t>
            </a:r>
            <a:endParaRPr sz="2000">
              <a:solidFill>
                <a:schemeClr val="dk1"/>
              </a:solidFill>
              <a:latin typeface="Calibri"/>
              <a:ea typeface="Calibri"/>
              <a:cs typeface="Calibri"/>
              <a:sym typeface="Calibri"/>
            </a:endParaRPr>
          </a:p>
          <a:p>
            <a:pPr marL="180975" marR="0" lvl="0" indent="-180975" algn="just" rtl="0">
              <a:spcBef>
                <a:spcPts val="0"/>
              </a:spcBef>
              <a:spcAft>
                <a:spcPts val="0"/>
              </a:spcAft>
              <a:buClr>
                <a:schemeClr val="dk1"/>
              </a:buClr>
              <a:buSzPts val="2400"/>
              <a:buFont typeface="Arial"/>
              <a:buChar char="•"/>
            </a:pPr>
            <a:r>
              <a:rPr lang="it-IT" sz="2400">
                <a:solidFill>
                  <a:schemeClr val="dk1"/>
                </a:solidFill>
                <a:latin typeface="Calibri"/>
                <a:ea typeface="Calibri"/>
                <a:cs typeface="Calibri"/>
                <a:sym typeface="Calibri"/>
              </a:rPr>
              <a:t>La proteina in via di ripiegamento converge ultimamente verso la conformazione nativa, come illustrato nella figura successiva. Questa dinamica va sotto il nome di </a:t>
            </a:r>
            <a:r>
              <a:rPr lang="it-IT" sz="2400" b="1">
                <a:solidFill>
                  <a:srgbClr val="FF0000"/>
                </a:solidFill>
                <a:latin typeface="Calibri"/>
                <a:ea typeface="Calibri"/>
                <a:cs typeface="Calibri"/>
                <a:sym typeface="Calibri"/>
              </a:rPr>
              <a:t>kinetic partitioning </a:t>
            </a:r>
            <a:r>
              <a:rPr lang="it-IT" sz="2400">
                <a:solidFill>
                  <a:schemeClr val="dk1"/>
                </a:solidFill>
                <a:latin typeface="Calibri"/>
                <a:ea typeface="Calibri"/>
                <a:cs typeface="Calibri"/>
                <a:sym typeface="Calibri"/>
              </a:rPr>
              <a:t>(ripartizione cinetica).</a:t>
            </a:r>
            <a:endParaRPr sz="2400" baseline="30000">
              <a:solidFill>
                <a:schemeClr val="dk1"/>
              </a:solidFill>
              <a:latin typeface="Calibri"/>
              <a:ea typeface="Calibri"/>
              <a:cs typeface="Calibri"/>
              <a:sym typeface="Calibri"/>
            </a:endParaRPr>
          </a:p>
        </p:txBody>
      </p:sp>
      <p:sp>
        <p:nvSpPr>
          <p:cNvPr id="274" name="Google Shape;2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p:nvPr/>
        </p:nvSpPr>
        <p:spPr>
          <a:xfrm>
            <a:off x="3710304" y="223989"/>
            <a:ext cx="444309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b="1">
                <a:solidFill>
                  <a:srgbClr val="FF0000"/>
                </a:solidFill>
                <a:latin typeface="Calibri"/>
                <a:ea typeface="Calibri"/>
                <a:cs typeface="Calibri"/>
                <a:sym typeface="Calibri"/>
              </a:rPr>
              <a:t>«Kinetic partitioning»</a:t>
            </a:r>
            <a:endParaRPr sz="3200" b="1">
              <a:solidFill>
                <a:srgbClr val="FF0000"/>
              </a:solidFill>
              <a:latin typeface="Calibri"/>
              <a:ea typeface="Calibri"/>
              <a:cs typeface="Calibri"/>
              <a:sym typeface="Calibri"/>
            </a:endParaRPr>
          </a:p>
        </p:txBody>
      </p:sp>
      <p:sp>
        <p:nvSpPr>
          <p:cNvPr id="280" name="Google Shape;28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21</a:t>
            </a:fld>
            <a:endParaRPr/>
          </a:p>
        </p:txBody>
      </p:sp>
      <p:sp>
        <p:nvSpPr>
          <p:cNvPr id="281" name="Google Shape;281;p20"/>
          <p:cNvSpPr txBox="1"/>
          <p:nvPr/>
        </p:nvSpPr>
        <p:spPr>
          <a:xfrm>
            <a:off x="5051483" y="914986"/>
            <a:ext cx="6543617" cy="532453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In condizioni fisiologiche  una proteina non foldata può rapidamente convergere verso uno stadio intermedio, compatto e  parzialmente foldato.</a:t>
            </a:r>
            <a:endParaRPr/>
          </a:p>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Molti chaperoni passano da uno stato di alta affinità verso uno stato a bassa affinità per le proteine non foldate e parzialamente foldate in maniera ATP-dipendente. L’idrolisi dell’ATP riduce l’affinità dello chaperone per le proteine non foldate.</a:t>
            </a:r>
            <a:endParaRPr/>
          </a:p>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Il folding procede efficientemente quando la costante di velocità di folding (K</a:t>
            </a:r>
            <a:r>
              <a:rPr lang="it-IT" sz="1700" baseline="-25000">
                <a:solidFill>
                  <a:schemeClr val="dk1"/>
                </a:solidFill>
                <a:latin typeface="Calibri"/>
                <a:ea typeface="Calibri"/>
                <a:cs typeface="Calibri"/>
                <a:sym typeface="Calibri"/>
              </a:rPr>
              <a:t>fold </a:t>
            </a:r>
            <a:r>
              <a:rPr lang="it-IT" sz="1700">
                <a:solidFill>
                  <a:schemeClr val="dk1"/>
                </a:solidFill>
                <a:latin typeface="Calibri"/>
                <a:ea typeface="Calibri"/>
                <a:cs typeface="Calibri"/>
                <a:sym typeface="Calibri"/>
              </a:rPr>
              <a:t>) è maggiore delle costanti  di binding per lo chaperone (K</a:t>
            </a:r>
            <a:r>
              <a:rPr lang="it-IT" sz="1700" baseline="-25000">
                <a:solidFill>
                  <a:schemeClr val="dk1"/>
                </a:solidFill>
                <a:latin typeface="Calibri"/>
                <a:ea typeface="Calibri"/>
                <a:cs typeface="Calibri"/>
                <a:sym typeface="Calibri"/>
              </a:rPr>
              <a:t>on </a:t>
            </a:r>
            <a:r>
              <a:rPr lang="it-IT" sz="1700">
                <a:solidFill>
                  <a:schemeClr val="dk1"/>
                </a:solidFill>
                <a:latin typeface="Calibri"/>
                <a:ea typeface="Calibri"/>
                <a:cs typeface="Calibri"/>
                <a:sym typeface="Calibri"/>
              </a:rPr>
              <a:t>)  e di aggregazione (K</a:t>
            </a:r>
            <a:r>
              <a:rPr lang="it-IT" sz="1700" baseline="-25000">
                <a:solidFill>
                  <a:schemeClr val="dk1"/>
                </a:solidFill>
                <a:latin typeface="Calibri"/>
                <a:ea typeface="Calibri"/>
                <a:cs typeface="Calibri"/>
                <a:sym typeface="Calibri"/>
              </a:rPr>
              <a:t>agg</a:t>
            </a:r>
            <a:r>
              <a:rPr lang="it-IT" sz="1700">
                <a:solidFill>
                  <a:schemeClr val="dk1"/>
                </a:solidFill>
                <a:latin typeface="Calibri"/>
                <a:ea typeface="Calibri"/>
                <a:cs typeface="Calibri"/>
                <a:sym typeface="Calibri"/>
              </a:rPr>
              <a:t>).</a:t>
            </a:r>
            <a:endParaRPr/>
          </a:p>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 Il «binding» e «rebinding» della proteina non nativa allo chaperone permette  la ripartizione cinetica, prevenendo l’aggregazione e favorendo il folding.</a:t>
            </a:r>
            <a:endParaRPr/>
          </a:p>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Quando K</a:t>
            </a:r>
            <a:r>
              <a:rPr lang="it-IT" sz="1700" baseline="-25000">
                <a:solidFill>
                  <a:schemeClr val="dk1"/>
                </a:solidFill>
                <a:latin typeface="Calibri"/>
                <a:ea typeface="Calibri"/>
                <a:cs typeface="Calibri"/>
                <a:sym typeface="Calibri"/>
              </a:rPr>
              <a:t>on</a:t>
            </a:r>
            <a:r>
              <a:rPr lang="it-IT" sz="1700">
                <a:solidFill>
                  <a:schemeClr val="dk1"/>
                </a:solidFill>
                <a:latin typeface="Calibri"/>
                <a:ea typeface="Calibri"/>
                <a:cs typeface="Calibri"/>
                <a:sym typeface="Calibri"/>
              </a:rPr>
              <a:t> è maggiore di K</a:t>
            </a:r>
            <a:r>
              <a:rPr lang="it-IT" sz="1700" baseline="-25000">
                <a:solidFill>
                  <a:schemeClr val="dk1"/>
                </a:solidFill>
                <a:latin typeface="Calibri"/>
                <a:ea typeface="Calibri"/>
                <a:cs typeface="Calibri"/>
                <a:sym typeface="Calibri"/>
              </a:rPr>
              <a:t>fold</a:t>
            </a:r>
            <a:r>
              <a:rPr lang="it-IT" sz="1700">
                <a:solidFill>
                  <a:schemeClr val="dk1"/>
                </a:solidFill>
                <a:latin typeface="Calibri"/>
                <a:ea typeface="Calibri"/>
                <a:cs typeface="Calibri"/>
                <a:sym typeface="Calibri"/>
              </a:rPr>
              <a:t>, il sistema chaperone stabilizza la proteina in uno stato non aggregato per il trasferimento ad un altro chaperone o per la successiva degradazione della proteina.</a:t>
            </a:r>
            <a:endParaRPr/>
          </a:p>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In seguito a stress conformazionale K</a:t>
            </a:r>
            <a:r>
              <a:rPr lang="it-IT" sz="1700" baseline="-25000">
                <a:solidFill>
                  <a:schemeClr val="dk1"/>
                </a:solidFill>
                <a:latin typeface="Calibri"/>
                <a:ea typeface="Calibri"/>
                <a:cs typeface="Calibri"/>
                <a:sym typeface="Calibri"/>
              </a:rPr>
              <a:t>agg</a:t>
            </a:r>
            <a:r>
              <a:rPr lang="it-IT" sz="1700">
                <a:solidFill>
                  <a:schemeClr val="dk1"/>
                </a:solidFill>
                <a:latin typeface="Calibri"/>
                <a:ea typeface="Calibri"/>
                <a:cs typeface="Calibri"/>
                <a:sym typeface="Calibri"/>
              </a:rPr>
              <a:t>  diventa più grande di K</a:t>
            </a:r>
            <a:r>
              <a:rPr lang="it-IT" sz="1700" baseline="-25000">
                <a:solidFill>
                  <a:schemeClr val="dk1"/>
                </a:solidFill>
                <a:latin typeface="Calibri"/>
                <a:ea typeface="Calibri"/>
                <a:cs typeface="Calibri"/>
                <a:sym typeface="Calibri"/>
              </a:rPr>
              <a:t>on</a:t>
            </a:r>
            <a:r>
              <a:rPr lang="it-IT" sz="1700">
                <a:solidFill>
                  <a:schemeClr val="dk1"/>
                </a:solidFill>
                <a:latin typeface="Calibri"/>
                <a:ea typeface="Calibri"/>
                <a:cs typeface="Calibri"/>
                <a:sym typeface="Calibri"/>
              </a:rPr>
              <a:t> causando aggregazione fino a quando la cellula attiva lo «stress-response pathway» mediato dagli chaperoni.</a:t>
            </a:r>
            <a:endParaRPr/>
          </a:p>
          <a:p>
            <a:pPr marL="285750" marR="0" lvl="0" indent="-285750" algn="just" rtl="0">
              <a:spcBef>
                <a:spcPts val="0"/>
              </a:spcBef>
              <a:spcAft>
                <a:spcPts val="0"/>
              </a:spcAft>
              <a:buClr>
                <a:schemeClr val="dk1"/>
              </a:buClr>
              <a:buSzPts val="1700"/>
              <a:buFont typeface="Arial"/>
              <a:buChar char="•"/>
            </a:pPr>
            <a:r>
              <a:rPr lang="it-IT" sz="1700">
                <a:solidFill>
                  <a:schemeClr val="dk1"/>
                </a:solidFill>
                <a:latin typeface="Calibri"/>
                <a:ea typeface="Calibri"/>
                <a:cs typeface="Calibri"/>
                <a:sym typeface="Calibri"/>
              </a:rPr>
              <a:t>K</a:t>
            </a:r>
            <a:r>
              <a:rPr lang="it-IT" sz="1700" baseline="-25000">
                <a:solidFill>
                  <a:schemeClr val="dk1"/>
                </a:solidFill>
                <a:latin typeface="Calibri"/>
                <a:ea typeface="Calibri"/>
                <a:cs typeface="Calibri"/>
                <a:sym typeface="Calibri"/>
              </a:rPr>
              <a:t>off</a:t>
            </a:r>
            <a:r>
              <a:rPr lang="it-IT" sz="1700">
                <a:solidFill>
                  <a:schemeClr val="dk1"/>
                </a:solidFill>
                <a:latin typeface="Calibri"/>
                <a:ea typeface="Calibri"/>
                <a:cs typeface="Calibri"/>
                <a:sym typeface="Calibri"/>
              </a:rPr>
              <a:t> è la costante di rilascio della proteina dallo chaperone.</a:t>
            </a:r>
            <a:endParaRPr/>
          </a:p>
        </p:txBody>
      </p:sp>
      <p:pic>
        <p:nvPicPr>
          <p:cNvPr id="282" name="Google Shape;282;p20"/>
          <p:cNvPicPr preferRelativeResize="0"/>
          <p:nvPr/>
        </p:nvPicPr>
        <p:blipFill rotWithShape="1">
          <a:blip r:embed="rId3">
            <a:alphaModFix/>
          </a:blip>
          <a:srcRect/>
          <a:stretch/>
        </p:blipFill>
        <p:spPr>
          <a:xfrm>
            <a:off x="551180" y="1185722"/>
            <a:ext cx="4109719" cy="4727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p:nvPr/>
        </p:nvSpPr>
        <p:spPr>
          <a:xfrm>
            <a:off x="2418737" y="248149"/>
            <a:ext cx="7061805"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a:solidFill>
                  <a:srgbClr val="FF0000"/>
                </a:solidFill>
                <a:latin typeface="Calibri"/>
                <a:ea typeface="Calibri"/>
                <a:cs typeface="Calibri"/>
                <a:sym typeface="Calibri"/>
              </a:rPr>
              <a:t>I principali chaperoni molecolari nei Procarioti</a:t>
            </a:r>
            <a:endParaRPr sz="2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p:txBody>
      </p:sp>
      <p:graphicFrame>
        <p:nvGraphicFramePr>
          <p:cNvPr id="288" name="Google Shape;288;p21"/>
          <p:cNvGraphicFramePr/>
          <p:nvPr/>
        </p:nvGraphicFramePr>
        <p:xfrm>
          <a:off x="2025339" y="954252"/>
          <a:ext cx="8127975" cy="4898460"/>
        </p:xfrm>
        <a:graphic>
          <a:graphicData uri="http://schemas.openxmlformats.org/drawingml/2006/table">
            <a:tbl>
              <a:tblPr firstRow="1" bandRow="1">
                <a:noFill/>
                <a:tableStyleId>{B6B2556F-B8A4-4677-8EB7-BC1A4F0AB2AF}</a:tableStyleId>
              </a:tblPr>
              <a:tblGrid>
                <a:gridCol w="2432725">
                  <a:extLst>
                    <a:ext uri="{9D8B030D-6E8A-4147-A177-3AD203B41FA5}">
                      <a16:colId xmlns:a16="http://schemas.microsoft.com/office/drawing/2014/main" val="20000"/>
                    </a:ext>
                  </a:extLst>
                </a:gridCol>
                <a:gridCol w="2008675">
                  <a:extLst>
                    <a:ext uri="{9D8B030D-6E8A-4147-A177-3AD203B41FA5}">
                      <a16:colId xmlns:a16="http://schemas.microsoft.com/office/drawing/2014/main" val="20001"/>
                    </a:ext>
                  </a:extLst>
                </a:gridCol>
                <a:gridCol w="2205625">
                  <a:extLst>
                    <a:ext uri="{9D8B030D-6E8A-4147-A177-3AD203B41FA5}">
                      <a16:colId xmlns:a16="http://schemas.microsoft.com/office/drawing/2014/main" val="20002"/>
                    </a:ext>
                  </a:extLst>
                </a:gridCol>
                <a:gridCol w="1480950">
                  <a:extLst>
                    <a:ext uri="{9D8B030D-6E8A-4147-A177-3AD203B41FA5}">
                      <a16:colId xmlns:a16="http://schemas.microsoft.com/office/drawing/2014/main" val="20003"/>
                    </a:ext>
                  </a:extLst>
                </a:gridCol>
              </a:tblGrid>
              <a:tr h="552675">
                <a:tc>
                  <a:txBody>
                    <a:bodyPr/>
                    <a:lstStyle/>
                    <a:p>
                      <a:pPr marL="0" marR="0" lvl="0" indent="0" algn="l" rtl="0">
                        <a:spcBef>
                          <a:spcPts val="0"/>
                        </a:spcBef>
                        <a:spcAft>
                          <a:spcPts val="0"/>
                        </a:spcAft>
                        <a:buNone/>
                      </a:pPr>
                      <a:r>
                        <a:rPr lang="it-IT" sz="1400" u="none" strike="noStrike" cap="none"/>
                        <a:t>Tipologia</a:t>
                      </a:r>
                      <a:endParaRPr/>
                    </a:p>
                  </a:txBody>
                  <a:tcPr marL="91450" marR="91450" marT="45725" marB="45725"/>
                </a:tc>
                <a:tc>
                  <a:txBody>
                    <a:bodyPr/>
                    <a:lstStyle/>
                    <a:p>
                      <a:pPr marL="0" marR="0" lvl="0" indent="0" algn="l" rtl="0">
                        <a:spcBef>
                          <a:spcPts val="0"/>
                        </a:spcBef>
                        <a:spcAft>
                          <a:spcPts val="0"/>
                        </a:spcAft>
                        <a:buNone/>
                      </a:pPr>
                      <a:r>
                        <a:rPr lang="it-IT" sz="1400"/>
                        <a:t>Nome</a:t>
                      </a:r>
                      <a:endParaRPr/>
                    </a:p>
                  </a:txBody>
                  <a:tcPr marL="91450" marR="91450" marT="45725" marB="45725"/>
                </a:tc>
                <a:tc>
                  <a:txBody>
                    <a:bodyPr/>
                    <a:lstStyle/>
                    <a:p>
                      <a:pPr marL="0" marR="0" lvl="0" indent="0" algn="l" rtl="0">
                        <a:spcBef>
                          <a:spcPts val="0"/>
                        </a:spcBef>
                        <a:spcAft>
                          <a:spcPts val="0"/>
                        </a:spcAft>
                        <a:buNone/>
                      </a:pPr>
                      <a:r>
                        <a:rPr lang="it-IT" sz="1400"/>
                        <a:t>Ruolo</a:t>
                      </a:r>
                      <a:endParaRPr/>
                    </a:p>
                  </a:txBody>
                  <a:tcPr marL="91450" marR="91450" marT="45725" marB="45725"/>
                </a:tc>
                <a:tc>
                  <a:txBody>
                    <a:bodyPr/>
                    <a:lstStyle/>
                    <a:p>
                      <a:pPr marL="0" marR="0" lvl="0" indent="0" algn="l" rtl="0">
                        <a:spcBef>
                          <a:spcPts val="0"/>
                        </a:spcBef>
                        <a:spcAft>
                          <a:spcPts val="0"/>
                        </a:spcAft>
                        <a:buNone/>
                      </a:pPr>
                      <a:r>
                        <a:rPr lang="it-IT" sz="1400"/>
                        <a:t>Consumo di ATP</a:t>
                      </a:r>
                      <a:endParaRPr/>
                    </a:p>
                  </a:txBody>
                  <a:tcPr marL="91450" marR="91450" marT="45725" marB="45725"/>
                </a:tc>
                <a:extLst>
                  <a:ext uri="{0D108BD9-81ED-4DB2-BD59-A6C34878D82A}">
                    <a16:rowId xmlns:a16="http://schemas.microsoft.com/office/drawing/2014/main" val="10000"/>
                  </a:ext>
                </a:extLst>
              </a:tr>
              <a:tr h="1263250">
                <a:tc>
                  <a:txBody>
                    <a:bodyPr/>
                    <a:lstStyle/>
                    <a:p>
                      <a:pPr marL="0" marR="0" lvl="0" indent="0" algn="l" rtl="0">
                        <a:spcBef>
                          <a:spcPts val="0"/>
                        </a:spcBef>
                        <a:spcAft>
                          <a:spcPts val="0"/>
                        </a:spcAft>
                        <a:buNone/>
                      </a:pPr>
                      <a:r>
                        <a:rPr lang="it-IT" sz="1400"/>
                        <a:t>Sistema delle Hsp70</a:t>
                      </a:r>
                      <a:endParaRPr/>
                    </a:p>
                  </a:txBody>
                  <a:tcPr marL="91450" marR="91450" marT="45725" marB="45725"/>
                </a:tc>
                <a:tc>
                  <a:txBody>
                    <a:bodyPr/>
                    <a:lstStyle/>
                    <a:p>
                      <a:pPr marL="0" marR="0" lvl="0" indent="0" algn="l" rtl="0">
                        <a:spcBef>
                          <a:spcPts val="0"/>
                        </a:spcBef>
                        <a:spcAft>
                          <a:spcPts val="0"/>
                        </a:spcAft>
                        <a:buNone/>
                      </a:pPr>
                      <a:r>
                        <a:rPr lang="it-IT" sz="1400"/>
                        <a:t>DNAK</a:t>
                      </a:r>
                      <a:endParaRPr/>
                    </a:p>
                    <a:p>
                      <a:pPr marL="0" marR="0" lvl="0" indent="0" algn="l" rtl="0">
                        <a:spcBef>
                          <a:spcPts val="0"/>
                        </a:spcBef>
                        <a:spcAft>
                          <a:spcPts val="0"/>
                        </a:spcAft>
                        <a:buNone/>
                      </a:pPr>
                      <a:r>
                        <a:rPr lang="it-IT" sz="1400"/>
                        <a:t>DNAJ</a:t>
                      </a:r>
                      <a:endParaRPr/>
                    </a:p>
                    <a:p>
                      <a:pPr marL="0" marR="0" lvl="0" indent="0" algn="l" rtl="0">
                        <a:spcBef>
                          <a:spcPts val="0"/>
                        </a:spcBef>
                        <a:spcAft>
                          <a:spcPts val="0"/>
                        </a:spcAft>
                        <a:buNone/>
                      </a:pPr>
                      <a:r>
                        <a:rPr lang="it-IT" sz="1400"/>
                        <a:t>Nucleotide exchange factor GrpE </a:t>
                      </a:r>
                      <a:endParaRPr/>
                    </a:p>
                    <a:p>
                      <a:pPr marL="0" marR="0" lvl="0" indent="0" algn="l" rtl="0">
                        <a:spcBef>
                          <a:spcPts val="0"/>
                        </a:spcBef>
                        <a:spcAft>
                          <a:spcPts val="0"/>
                        </a:spcAft>
                        <a:buNone/>
                      </a:pPr>
                      <a:endParaRPr sz="1400"/>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it-IT" sz="1400"/>
                        <a:t>Co- e post-traduzionale</a:t>
                      </a:r>
                      <a:endParaRPr sz="1400"/>
                    </a:p>
                  </a:txBody>
                  <a:tcPr marL="91450" marR="91450" marT="45725" marB="45725"/>
                </a:tc>
                <a:tc>
                  <a:txBody>
                    <a:bodyPr/>
                    <a:lstStyle/>
                    <a:p>
                      <a:pPr marL="0" marR="0" lvl="0" indent="0" algn="l" rtl="0">
                        <a:spcBef>
                          <a:spcPts val="0"/>
                        </a:spcBef>
                        <a:spcAft>
                          <a:spcPts val="0"/>
                        </a:spcAft>
                        <a:buNone/>
                      </a:pPr>
                      <a:r>
                        <a:rPr lang="it-IT" sz="1400"/>
                        <a:t>Sì</a:t>
                      </a:r>
                      <a:endParaRPr/>
                    </a:p>
                  </a:txBody>
                  <a:tcPr marL="91450" marR="91450" marT="45725" marB="45725"/>
                </a:tc>
                <a:extLst>
                  <a:ext uri="{0D108BD9-81ED-4DB2-BD59-A6C34878D82A}">
                    <a16:rowId xmlns:a16="http://schemas.microsoft.com/office/drawing/2014/main" val="10001"/>
                  </a:ext>
                </a:extLst>
              </a:tr>
              <a:tr h="1263250">
                <a:tc>
                  <a:txBody>
                    <a:bodyPr/>
                    <a:lstStyle/>
                    <a:p>
                      <a:pPr marL="0" marR="0" lvl="0" indent="0" algn="l" rtl="0">
                        <a:spcBef>
                          <a:spcPts val="0"/>
                        </a:spcBef>
                        <a:spcAft>
                          <a:spcPts val="0"/>
                        </a:spcAft>
                        <a:buNone/>
                      </a:pPr>
                      <a:r>
                        <a:rPr lang="it-IT" sz="1400"/>
                        <a:t>Chaperonine</a:t>
                      </a:r>
                      <a:endParaRPr sz="1400"/>
                    </a:p>
                    <a:p>
                      <a:pPr marL="0" marR="0" lvl="0" indent="0" algn="l" rtl="0">
                        <a:spcBef>
                          <a:spcPts val="0"/>
                        </a:spcBef>
                        <a:spcAft>
                          <a:spcPts val="0"/>
                        </a:spcAft>
                        <a:buNone/>
                      </a:pPr>
                      <a:r>
                        <a:rPr lang="it-IT" sz="1400"/>
                        <a:t>(racchiudono una cavità)</a:t>
                      </a:r>
                      <a:endParaRPr/>
                    </a:p>
                  </a:txBody>
                  <a:tcPr marL="91450" marR="91450" marT="45725" marB="45725"/>
                </a:tc>
                <a:tc>
                  <a:txBody>
                    <a:bodyPr/>
                    <a:lstStyle/>
                    <a:p>
                      <a:pPr marL="0" marR="0" lvl="0" indent="0" algn="l" rtl="0">
                        <a:spcBef>
                          <a:spcPts val="0"/>
                        </a:spcBef>
                        <a:spcAft>
                          <a:spcPts val="0"/>
                        </a:spcAft>
                        <a:buNone/>
                      </a:pPr>
                      <a:r>
                        <a:rPr lang="it-IT" sz="1400"/>
                        <a:t>GroEL</a:t>
                      </a:r>
                      <a:endParaRPr sz="1400"/>
                    </a:p>
                    <a:p>
                      <a:pPr marL="0" marR="0" lvl="0" indent="0" algn="l" rtl="0">
                        <a:spcBef>
                          <a:spcPts val="0"/>
                        </a:spcBef>
                        <a:spcAft>
                          <a:spcPts val="0"/>
                        </a:spcAft>
                        <a:buNone/>
                      </a:pPr>
                      <a:r>
                        <a:rPr lang="it-IT" sz="1400"/>
                        <a:t>(57 kDa x 7x2)</a:t>
                      </a:r>
                      <a:endParaRPr/>
                    </a:p>
                    <a:p>
                      <a:pPr marL="0" marR="0" lvl="0" indent="0" algn="l" rtl="0">
                        <a:spcBef>
                          <a:spcPts val="0"/>
                        </a:spcBef>
                        <a:spcAft>
                          <a:spcPts val="0"/>
                        </a:spcAft>
                        <a:buNone/>
                      </a:pPr>
                      <a:r>
                        <a:rPr lang="it-IT" sz="1400"/>
                        <a:t>GroES</a:t>
                      </a:r>
                      <a:endParaRPr sz="1400"/>
                    </a:p>
                    <a:p>
                      <a:pPr marL="0" marR="0" lvl="0" indent="0" algn="l" rtl="0">
                        <a:spcBef>
                          <a:spcPts val="0"/>
                        </a:spcBef>
                        <a:spcAft>
                          <a:spcPts val="0"/>
                        </a:spcAft>
                        <a:buNone/>
                      </a:pPr>
                      <a:r>
                        <a:rPr lang="it-IT" sz="1400"/>
                        <a:t>(10 kDa x 7)</a:t>
                      </a:r>
                      <a:endParaRPr/>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it-IT" sz="1400"/>
                        <a:t>Post-traduzionale</a:t>
                      </a:r>
                      <a:endParaRPr sz="1400"/>
                    </a:p>
                  </a:txBody>
                  <a:tcPr marL="91450" marR="91450" marT="45725" marB="45725"/>
                </a:tc>
                <a:tc>
                  <a:txBody>
                    <a:bodyPr/>
                    <a:lstStyle/>
                    <a:p>
                      <a:pPr marL="0" marR="0" lvl="0" indent="0" algn="l" rtl="0">
                        <a:spcBef>
                          <a:spcPts val="0"/>
                        </a:spcBef>
                        <a:spcAft>
                          <a:spcPts val="0"/>
                        </a:spcAft>
                        <a:buNone/>
                      </a:pPr>
                      <a:r>
                        <a:rPr lang="it-IT" sz="1400"/>
                        <a:t>Sì</a:t>
                      </a:r>
                      <a:endParaRPr/>
                    </a:p>
                  </a:txBody>
                  <a:tcPr marL="91450" marR="91450" marT="45725" marB="45725"/>
                </a:tc>
                <a:extLst>
                  <a:ext uri="{0D108BD9-81ED-4DB2-BD59-A6C34878D82A}">
                    <a16:rowId xmlns:a16="http://schemas.microsoft.com/office/drawing/2014/main" val="10002"/>
                  </a:ext>
                </a:extLst>
              </a:tr>
              <a:tr h="552675">
                <a:tc>
                  <a:txBody>
                    <a:bodyPr/>
                    <a:lstStyle/>
                    <a:p>
                      <a:pPr marL="0" marR="0" lvl="0" indent="0" algn="l" rtl="0">
                        <a:spcBef>
                          <a:spcPts val="0"/>
                        </a:spcBef>
                        <a:spcAft>
                          <a:spcPts val="0"/>
                        </a:spcAft>
                        <a:buNone/>
                      </a:pPr>
                      <a:r>
                        <a:rPr lang="it-IT" sz="1400"/>
                        <a:t>Chaperone associato a ribosoma</a:t>
                      </a:r>
                      <a:endParaRPr/>
                    </a:p>
                  </a:txBody>
                  <a:tcPr marL="91450" marR="91450" marT="45725" marB="45725"/>
                </a:tc>
                <a:tc>
                  <a:txBody>
                    <a:bodyPr/>
                    <a:lstStyle/>
                    <a:p>
                      <a:pPr marL="0" marR="0" lvl="0" indent="0" algn="l" rtl="0">
                        <a:spcBef>
                          <a:spcPts val="0"/>
                        </a:spcBef>
                        <a:spcAft>
                          <a:spcPts val="0"/>
                        </a:spcAft>
                        <a:buNone/>
                      </a:pPr>
                      <a:r>
                        <a:rPr lang="it-IT" sz="1400"/>
                        <a:t>Trigger Factor (TF)</a:t>
                      </a:r>
                      <a:endParaRPr/>
                    </a:p>
                  </a:txBody>
                  <a:tcPr marL="91450" marR="91450" marT="45725" marB="45725"/>
                </a:tc>
                <a:tc>
                  <a:txBody>
                    <a:bodyPr/>
                    <a:lstStyle/>
                    <a:p>
                      <a:pPr marL="0" marR="0" lvl="0" indent="0" algn="l" rtl="0">
                        <a:spcBef>
                          <a:spcPts val="0"/>
                        </a:spcBef>
                        <a:spcAft>
                          <a:spcPts val="0"/>
                        </a:spcAft>
                        <a:buNone/>
                      </a:pPr>
                      <a:r>
                        <a:rPr lang="it-IT" sz="1400"/>
                        <a:t>Co-traduzionale</a:t>
                      </a:r>
                      <a:endParaRPr sz="1400"/>
                    </a:p>
                  </a:txBody>
                  <a:tcPr marL="91450" marR="91450" marT="45725" marB="45725"/>
                </a:tc>
                <a:tc>
                  <a:txBody>
                    <a:bodyPr/>
                    <a:lstStyle/>
                    <a:p>
                      <a:pPr marL="0" marR="0" lvl="0" indent="0" algn="l" rtl="0">
                        <a:spcBef>
                          <a:spcPts val="0"/>
                        </a:spcBef>
                        <a:spcAft>
                          <a:spcPts val="0"/>
                        </a:spcAft>
                        <a:buNone/>
                      </a:pPr>
                      <a:r>
                        <a:rPr lang="it-IT" sz="1400"/>
                        <a:t>No</a:t>
                      </a:r>
                      <a:endParaRPr/>
                    </a:p>
                  </a:txBody>
                  <a:tcPr marL="91450" marR="91450" marT="45725" marB="45725"/>
                </a:tc>
                <a:extLst>
                  <a:ext uri="{0D108BD9-81ED-4DB2-BD59-A6C34878D82A}">
                    <a16:rowId xmlns:a16="http://schemas.microsoft.com/office/drawing/2014/main" val="10003"/>
                  </a:ext>
                </a:extLst>
              </a:tr>
              <a:tr h="320200">
                <a:tc>
                  <a:txBody>
                    <a:bodyPr/>
                    <a:lstStyle/>
                    <a:p>
                      <a:pPr marL="0" marR="0" lvl="0" indent="0" algn="l" rtl="0">
                        <a:spcBef>
                          <a:spcPts val="0"/>
                        </a:spcBef>
                        <a:spcAft>
                          <a:spcPts val="0"/>
                        </a:spcAft>
                        <a:buNone/>
                      </a:pPr>
                      <a:r>
                        <a:rPr lang="it-IT" sz="1400"/>
                        <a:t>Hsp90</a:t>
                      </a:r>
                      <a:endParaRPr/>
                    </a:p>
                  </a:txBody>
                  <a:tcPr marL="91450" marR="91450" marT="45725" marB="45725"/>
                </a:tc>
                <a:tc>
                  <a:txBody>
                    <a:bodyPr/>
                    <a:lstStyle/>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it-IT" sz="1400"/>
                        <a:t>Meno caratterizzata rispetto a Hsp90 degli eucarioti.</a:t>
                      </a:r>
                      <a:endParaRPr/>
                    </a:p>
                    <a:p>
                      <a:pPr marL="0" marR="0" lvl="0" indent="0" algn="l" rtl="0">
                        <a:spcBef>
                          <a:spcPts val="0"/>
                        </a:spcBef>
                        <a:spcAft>
                          <a:spcPts val="0"/>
                        </a:spcAft>
                        <a:buNone/>
                      </a:pPr>
                      <a:r>
                        <a:rPr lang="it-IT" sz="1400"/>
                        <a:t>Protezione in condizioni di stress</a:t>
                      </a:r>
                      <a:endParaRPr/>
                    </a:p>
                  </a:txBody>
                  <a:tcPr marL="91450" marR="91450" marT="45725" marB="45725"/>
                </a:tc>
                <a:tc>
                  <a:txBody>
                    <a:bodyPr/>
                    <a:lstStyle/>
                    <a:p>
                      <a:pPr marL="0" marR="0" lvl="0" indent="0" algn="l" rtl="0">
                        <a:spcBef>
                          <a:spcPts val="0"/>
                        </a:spcBef>
                        <a:spcAft>
                          <a:spcPts val="0"/>
                        </a:spcAft>
                        <a:buNone/>
                      </a:pPr>
                      <a:r>
                        <a:rPr lang="it-IT" sz="1400"/>
                        <a:t>Sì</a:t>
                      </a:r>
                      <a:endParaRPr/>
                    </a:p>
                  </a:txBody>
                  <a:tcPr marL="91450" marR="91450" marT="45725" marB="45725"/>
                </a:tc>
                <a:extLst>
                  <a:ext uri="{0D108BD9-81ED-4DB2-BD59-A6C34878D82A}">
                    <a16:rowId xmlns:a16="http://schemas.microsoft.com/office/drawing/2014/main" val="10004"/>
                  </a:ext>
                </a:extLst>
              </a:tr>
            </a:tbl>
          </a:graphicData>
        </a:graphic>
      </p:graphicFrame>
      <p:sp>
        <p:nvSpPr>
          <p:cNvPr id="289" name="Google Shape;2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txBox="1"/>
          <p:nvPr/>
        </p:nvSpPr>
        <p:spPr>
          <a:xfrm>
            <a:off x="2558436" y="124051"/>
            <a:ext cx="7179979"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a:solidFill>
                  <a:srgbClr val="FF0000"/>
                </a:solidFill>
                <a:latin typeface="Calibri"/>
                <a:ea typeface="Calibri"/>
                <a:cs typeface="Calibri"/>
                <a:sym typeface="Calibri"/>
              </a:rPr>
              <a:t>I principali chaperoni molecolari negli Eucarioti</a:t>
            </a:r>
            <a:endParaRPr sz="2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p:txBody>
      </p:sp>
      <p:graphicFrame>
        <p:nvGraphicFramePr>
          <p:cNvPr id="295" name="Google Shape;295;p22"/>
          <p:cNvGraphicFramePr/>
          <p:nvPr/>
        </p:nvGraphicFramePr>
        <p:xfrm>
          <a:off x="1588959" y="689052"/>
          <a:ext cx="8989050" cy="5911655"/>
        </p:xfrm>
        <a:graphic>
          <a:graphicData uri="http://schemas.openxmlformats.org/drawingml/2006/table">
            <a:tbl>
              <a:tblPr firstRow="1" bandRow="1">
                <a:noFill/>
                <a:tableStyleId>{B6B2556F-B8A4-4677-8EB7-BC1A4F0AB2AF}</a:tableStyleId>
              </a:tblPr>
              <a:tblGrid>
                <a:gridCol w="1438075">
                  <a:extLst>
                    <a:ext uri="{9D8B030D-6E8A-4147-A177-3AD203B41FA5}">
                      <a16:colId xmlns:a16="http://schemas.microsoft.com/office/drawing/2014/main" val="20000"/>
                    </a:ext>
                  </a:extLst>
                </a:gridCol>
                <a:gridCol w="3489950">
                  <a:extLst>
                    <a:ext uri="{9D8B030D-6E8A-4147-A177-3AD203B41FA5}">
                      <a16:colId xmlns:a16="http://schemas.microsoft.com/office/drawing/2014/main" val="20001"/>
                    </a:ext>
                  </a:extLst>
                </a:gridCol>
                <a:gridCol w="2097525">
                  <a:extLst>
                    <a:ext uri="{9D8B030D-6E8A-4147-A177-3AD203B41FA5}">
                      <a16:colId xmlns:a16="http://schemas.microsoft.com/office/drawing/2014/main" val="20002"/>
                    </a:ext>
                  </a:extLst>
                </a:gridCol>
                <a:gridCol w="1963500">
                  <a:extLst>
                    <a:ext uri="{9D8B030D-6E8A-4147-A177-3AD203B41FA5}">
                      <a16:colId xmlns:a16="http://schemas.microsoft.com/office/drawing/2014/main" val="20003"/>
                    </a:ext>
                  </a:extLst>
                </a:gridCol>
              </a:tblGrid>
              <a:tr h="522700">
                <a:tc>
                  <a:txBody>
                    <a:bodyPr/>
                    <a:lstStyle/>
                    <a:p>
                      <a:pPr marL="0" marR="0" lvl="0" indent="0" algn="l" rtl="0">
                        <a:spcBef>
                          <a:spcPts val="0"/>
                        </a:spcBef>
                        <a:spcAft>
                          <a:spcPts val="0"/>
                        </a:spcAft>
                        <a:buNone/>
                      </a:pPr>
                      <a:r>
                        <a:rPr lang="it-IT" sz="1400"/>
                        <a:t>Tipologia</a:t>
                      </a:r>
                      <a:endParaRPr/>
                    </a:p>
                  </a:txBody>
                  <a:tcPr marL="91450" marR="91450" marT="45725" marB="45725"/>
                </a:tc>
                <a:tc>
                  <a:txBody>
                    <a:bodyPr/>
                    <a:lstStyle/>
                    <a:p>
                      <a:pPr marL="0" marR="0" lvl="0" indent="0" algn="l" rtl="0">
                        <a:spcBef>
                          <a:spcPts val="0"/>
                        </a:spcBef>
                        <a:spcAft>
                          <a:spcPts val="0"/>
                        </a:spcAft>
                        <a:buNone/>
                      </a:pPr>
                      <a:r>
                        <a:rPr lang="it-IT" sz="1400"/>
                        <a:t>Nome</a:t>
                      </a:r>
                      <a:endParaRPr/>
                    </a:p>
                  </a:txBody>
                  <a:tcPr marL="91450" marR="91450" marT="45725" marB="45725"/>
                </a:tc>
                <a:tc>
                  <a:txBody>
                    <a:bodyPr/>
                    <a:lstStyle/>
                    <a:p>
                      <a:pPr marL="0" marR="0" lvl="0" indent="0" algn="l" rtl="0">
                        <a:spcBef>
                          <a:spcPts val="0"/>
                        </a:spcBef>
                        <a:spcAft>
                          <a:spcPts val="0"/>
                        </a:spcAft>
                        <a:buNone/>
                      </a:pPr>
                      <a:r>
                        <a:rPr lang="it-IT" sz="1400"/>
                        <a:t>Ruolo</a:t>
                      </a:r>
                      <a:endParaRPr/>
                    </a:p>
                  </a:txBody>
                  <a:tcPr marL="91450" marR="91450" marT="45725" marB="45725"/>
                </a:tc>
                <a:tc>
                  <a:txBody>
                    <a:bodyPr/>
                    <a:lstStyle/>
                    <a:p>
                      <a:pPr marL="0" marR="0" lvl="0" indent="0" algn="l" rtl="0">
                        <a:spcBef>
                          <a:spcPts val="0"/>
                        </a:spcBef>
                        <a:spcAft>
                          <a:spcPts val="0"/>
                        </a:spcAft>
                        <a:buNone/>
                      </a:pPr>
                      <a:r>
                        <a:rPr lang="it-IT" sz="1400"/>
                        <a:t>Consumo di ATP</a:t>
                      </a:r>
                      <a:endParaRPr/>
                    </a:p>
                  </a:txBody>
                  <a:tcPr marL="91450" marR="91450" marT="45725" marB="45725"/>
                </a:tc>
                <a:extLst>
                  <a:ext uri="{0D108BD9-81ED-4DB2-BD59-A6C34878D82A}">
                    <a16:rowId xmlns:a16="http://schemas.microsoft.com/office/drawing/2014/main" val="10000"/>
                  </a:ext>
                </a:extLst>
              </a:tr>
              <a:tr h="811375">
                <a:tc>
                  <a:txBody>
                    <a:bodyPr/>
                    <a:lstStyle/>
                    <a:p>
                      <a:pPr marL="0" marR="0" lvl="0" indent="0" algn="l" rtl="0">
                        <a:spcBef>
                          <a:spcPts val="0"/>
                        </a:spcBef>
                        <a:spcAft>
                          <a:spcPts val="0"/>
                        </a:spcAft>
                        <a:buNone/>
                      </a:pPr>
                      <a:r>
                        <a:rPr lang="it-IT" sz="1400"/>
                        <a:t>Sistema delle Hsp70</a:t>
                      </a:r>
                      <a:endParaRPr/>
                    </a:p>
                  </a:txBody>
                  <a:tcPr marL="91450" marR="91450" marT="45725" marB="45725"/>
                </a:tc>
                <a:tc>
                  <a:txBody>
                    <a:bodyPr/>
                    <a:lstStyle/>
                    <a:p>
                      <a:pPr marL="0" marR="0" lvl="0" indent="0" algn="l" rtl="0">
                        <a:spcBef>
                          <a:spcPts val="0"/>
                        </a:spcBef>
                        <a:spcAft>
                          <a:spcPts val="0"/>
                        </a:spcAft>
                        <a:buNone/>
                      </a:pPr>
                      <a:r>
                        <a:rPr lang="it-IT" sz="1400"/>
                        <a:t>Hsp70</a:t>
                      </a:r>
                      <a:endParaRPr/>
                    </a:p>
                    <a:p>
                      <a:pPr marL="0" marR="0" lvl="0" indent="0" algn="l" rtl="0">
                        <a:spcBef>
                          <a:spcPts val="0"/>
                        </a:spcBef>
                        <a:spcAft>
                          <a:spcPts val="0"/>
                        </a:spcAft>
                        <a:buNone/>
                      </a:pPr>
                      <a:r>
                        <a:rPr lang="it-IT" sz="1400"/>
                        <a:t>Hsp40</a:t>
                      </a:r>
                      <a:endParaRPr/>
                    </a:p>
                    <a:p>
                      <a:pPr marL="0" marR="0" lvl="0" indent="0" algn="l" rtl="0">
                        <a:spcBef>
                          <a:spcPts val="0"/>
                        </a:spcBef>
                        <a:spcAft>
                          <a:spcPts val="0"/>
                        </a:spcAft>
                        <a:buNone/>
                      </a:pPr>
                      <a:r>
                        <a:rPr lang="it-IT" sz="1400"/>
                        <a:t>Nucleotide exchange factors (NEF)</a:t>
                      </a:r>
                      <a:endParaRPr/>
                    </a:p>
                  </a:txBody>
                  <a:tcPr marL="91450" marR="91450" marT="45725" marB="45725"/>
                </a:tc>
                <a:tc>
                  <a:txBody>
                    <a:bodyPr/>
                    <a:lstStyle/>
                    <a:p>
                      <a:pPr marL="0" marR="0" lvl="0" indent="0" algn="l" rtl="0">
                        <a:spcBef>
                          <a:spcPts val="0"/>
                        </a:spcBef>
                        <a:spcAft>
                          <a:spcPts val="0"/>
                        </a:spcAft>
                        <a:buNone/>
                      </a:pPr>
                      <a:r>
                        <a:rPr lang="it-IT" sz="1400"/>
                        <a:t>Co- e post-traduzionale</a:t>
                      </a:r>
                      <a:endParaRPr sz="1400"/>
                    </a:p>
                  </a:txBody>
                  <a:tcPr marL="91450" marR="91450" marT="45725" marB="45725"/>
                </a:tc>
                <a:tc>
                  <a:txBody>
                    <a:bodyPr/>
                    <a:lstStyle/>
                    <a:p>
                      <a:pPr marL="0" marR="0" lvl="0" indent="0" algn="l" rtl="0">
                        <a:spcBef>
                          <a:spcPts val="0"/>
                        </a:spcBef>
                        <a:spcAft>
                          <a:spcPts val="0"/>
                        </a:spcAft>
                        <a:buNone/>
                      </a:pPr>
                      <a:r>
                        <a:rPr lang="it-IT" sz="1400"/>
                        <a:t>Sì</a:t>
                      </a:r>
                      <a:endParaRPr/>
                    </a:p>
                  </a:txBody>
                  <a:tcPr marL="91450" marR="91450" marT="45725" marB="45725"/>
                </a:tc>
                <a:extLst>
                  <a:ext uri="{0D108BD9-81ED-4DB2-BD59-A6C34878D82A}">
                    <a16:rowId xmlns:a16="http://schemas.microsoft.com/office/drawing/2014/main" val="10001"/>
                  </a:ext>
                </a:extLst>
              </a:tr>
              <a:tr h="1076225">
                <a:tc>
                  <a:txBody>
                    <a:bodyPr/>
                    <a:lstStyle/>
                    <a:p>
                      <a:pPr marL="0" marR="0" lvl="0" indent="0" algn="l" rtl="0">
                        <a:spcBef>
                          <a:spcPts val="0"/>
                        </a:spcBef>
                        <a:spcAft>
                          <a:spcPts val="0"/>
                        </a:spcAft>
                        <a:buNone/>
                      </a:pPr>
                      <a:r>
                        <a:rPr lang="it-IT" sz="1400"/>
                        <a:t>Chaperonine</a:t>
                      </a:r>
                      <a:endParaRPr sz="1400"/>
                    </a:p>
                    <a:p>
                      <a:pPr marL="0" marR="0" lvl="0" indent="0" algn="l" rtl="0">
                        <a:spcBef>
                          <a:spcPts val="0"/>
                        </a:spcBef>
                        <a:spcAft>
                          <a:spcPts val="0"/>
                        </a:spcAft>
                        <a:buNone/>
                      </a:pPr>
                      <a:r>
                        <a:rPr lang="it-IT" sz="1400"/>
                        <a:t>(racchiudono una cavità)</a:t>
                      </a:r>
                      <a:endParaRPr/>
                    </a:p>
                  </a:txBody>
                  <a:tcPr marL="91450" marR="91450" marT="45725" marB="45725"/>
                </a:tc>
                <a:tc>
                  <a:txBody>
                    <a:bodyPr/>
                    <a:lstStyle/>
                    <a:p>
                      <a:pPr marL="0" marR="0" lvl="0" indent="0" algn="l" rtl="0">
                        <a:spcBef>
                          <a:spcPts val="0"/>
                        </a:spcBef>
                        <a:spcAft>
                          <a:spcPts val="0"/>
                        </a:spcAft>
                        <a:buNone/>
                      </a:pPr>
                      <a:r>
                        <a:rPr lang="it-IT" sz="1400"/>
                        <a:t>Hsp60 (mitocondriale)</a:t>
                      </a:r>
                      <a:endParaRPr/>
                    </a:p>
                    <a:p>
                      <a:pPr marL="0" marR="0" lvl="0" indent="0" algn="l" rtl="0">
                        <a:spcBef>
                          <a:spcPts val="0"/>
                        </a:spcBef>
                        <a:spcAft>
                          <a:spcPts val="0"/>
                        </a:spcAft>
                        <a:buNone/>
                      </a:pPr>
                      <a:r>
                        <a:rPr lang="it-IT" sz="1400"/>
                        <a:t>Hsp10 (mitocondriale)</a:t>
                      </a:r>
                      <a:endParaRPr/>
                    </a:p>
                    <a:p>
                      <a:pPr marL="0" marR="0" lvl="0" indent="0" algn="l" rtl="0">
                        <a:spcBef>
                          <a:spcPts val="0"/>
                        </a:spcBef>
                        <a:spcAft>
                          <a:spcPts val="0"/>
                        </a:spcAft>
                        <a:buNone/>
                      </a:pPr>
                      <a:r>
                        <a:rPr lang="it-IT" sz="1400"/>
                        <a:t>TRiC/CCT </a:t>
                      </a:r>
                      <a:endParaRPr/>
                    </a:p>
                    <a:p>
                      <a:pPr marL="0" marR="0" lvl="0" indent="0" algn="l" rtl="0">
                        <a:spcBef>
                          <a:spcPts val="0"/>
                        </a:spcBef>
                        <a:spcAft>
                          <a:spcPts val="0"/>
                        </a:spcAft>
                        <a:buNone/>
                      </a:pPr>
                      <a:r>
                        <a:rPr lang="it-IT" sz="1400"/>
                        <a:t>(55 kDa x 8-9 x 2)</a:t>
                      </a:r>
                      <a:endParaRPr/>
                    </a:p>
                  </a:txBody>
                  <a:tcPr marL="91450" marR="91450" marT="45725" marB="45725"/>
                </a:tc>
                <a:tc>
                  <a:txBody>
                    <a:bodyPr/>
                    <a:lstStyle/>
                    <a:p>
                      <a:pPr marL="0" marR="0" lvl="0" indent="0" algn="l" rtl="0">
                        <a:spcBef>
                          <a:spcPts val="0"/>
                        </a:spcBef>
                        <a:spcAft>
                          <a:spcPts val="0"/>
                        </a:spcAft>
                        <a:buNone/>
                      </a:pPr>
                      <a:r>
                        <a:rPr lang="it-IT" sz="1400"/>
                        <a:t>Post-traduzionale</a:t>
                      </a:r>
                      <a:endParaRPr sz="1400"/>
                    </a:p>
                    <a:p>
                      <a:pPr marL="0" marR="0" lvl="0" indent="0" algn="l" rtl="0">
                        <a:lnSpc>
                          <a:spcPct val="100000"/>
                        </a:lnSpc>
                        <a:spcBef>
                          <a:spcPts val="0"/>
                        </a:spcBef>
                        <a:spcAft>
                          <a:spcPts val="0"/>
                        </a:spcAft>
                        <a:buClr>
                          <a:schemeClr val="dk1"/>
                        </a:buClr>
                        <a:buSzPts val="1400"/>
                        <a:buFont typeface="Calibri"/>
                        <a:buNone/>
                      </a:pPr>
                      <a:r>
                        <a:rPr lang="it-IT" sz="1400"/>
                        <a:t>TRiC/CCT anche co-traduzionale</a:t>
                      </a:r>
                      <a:endParaRPr sz="1400"/>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it-IT" sz="1400"/>
                        <a:t>Sì</a:t>
                      </a:r>
                      <a:endParaRPr/>
                    </a:p>
                  </a:txBody>
                  <a:tcPr marL="91450" marR="91450" marT="45725" marB="45725"/>
                </a:tc>
                <a:extLst>
                  <a:ext uri="{0D108BD9-81ED-4DB2-BD59-A6C34878D82A}">
                    <a16:rowId xmlns:a16="http://schemas.microsoft.com/office/drawing/2014/main" val="10002"/>
                  </a:ext>
                </a:extLst>
              </a:tr>
              <a:tr h="903000">
                <a:tc>
                  <a:txBody>
                    <a:bodyPr/>
                    <a:lstStyle/>
                    <a:p>
                      <a:pPr marL="0" marR="0" lvl="0" indent="0" algn="l" rtl="0">
                        <a:spcBef>
                          <a:spcPts val="0"/>
                        </a:spcBef>
                        <a:spcAft>
                          <a:spcPts val="0"/>
                        </a:spcAft>
                        <a:buNone/>
                      </a:pPr>
                      <a:r>
                        <a:rPr lang="it-IT" sz="1400"/>
                        <a:t>Chaperone associato a ribosoma</a:t>
                      </a:r>
                      <a:endParaRPr/>
                    </a:p>
                  </a:txBody>
                  <a:tcPr marL="91450" marR="91450" marT="45725" marB="45725"/>
                </a:tc>
                <a:tc>
                  <a:txBody>
                    <a:bodyPr/>
                    <a:lstStyle/>
                    <a:p>
                      <a:pPr marL="0" marR="0" lvl="0" indent="0" algn="l" rtl="0">
                        <a:spcBef>
                          <a:spcPts val="0"/>
                        </a:spcBef>
                        <a:spcAft>
                          <a:spcPts val="0"/>
                        </a:spcAft>
                        <a:buNone/>
                      </a:pPr>
                      <a:r>
                        <a:rPr lang="it-IT" sz="1400"/>
                        <a:t>NAC (Nascent chain Associated </a:t>
                      </a:r>
                      <a:endParaRPr/>
                    </a:p>
                    <a:p>
                      <a:pPr marL="0" marR="0" lvl="0" indent="0" algn="l" rtl="0">
                        <a:spcBef>
                          <a:spcPts val="0"/>
                        </a:spcBef>
                        <a:spcAft>
                          <a:spcPts val="0"/>
                        </a:spcAft>
                        <a:buNone/>
                      </a:pPr>
                      <a:r>
                        <a:rPr lang="it-IT" sz="1400"/>
                        <a:t>Complex)</a:t>
                      </a:r>
                      <a:endParaRPr/>
                    </a:p>
                  </a:txBody>
                  <a:tcPr marL="91450" marR="91450" marT="45725" marB="45725"/>
                </a:tc>
                <a:tc>
                  <a:txBody>
                    <a:bodyPr/>
                    <a:lstStyle/>
                    <a:p>
                      <a:pPr marL="0" marR="0" lvl="0" indent="0" algn="l" rtl="0">
                        <a:spcBef>
                          <a:spcPts val="0"/>
                        </a:spcBef>
                        <a:spcAft>
                          <a:spcPts val="0"/>
                        </a:spcAft>
                        <a:buNone/>
                      </a:pPr>
                      <a:r>
                        <a:rPr lang="it-IT" sz="1400"/>
                        <a:t>Co-traduzionale</a:t>
                      </a:r>
                      <a:endParaRPr sz="1400"/>
                    </a:p>
                  </a:txBody>
                  <a:tcPr marL="91450" marR="91450" marT="45725" marB="45725"/>
                </a:tc>
                <a:tc>
                  <a:txBody>
                    <a:bodyPr/>
                    <a:lstStyle/>
                    <a:p>
                      <a:pPr marL="0" marR="0" lvl="0" indent="0" algn="l" rtl="0">
                        <a:spcBef>
                          <a:spcPts val="0"/>
                        </a:spcBef>
                        <a:spcAft>
                          <a:spcPts val="0"/>
                        </a:spcAft>
                        <a:buNone/>
                      </a:pPr>
                      <a:r>
                        <a:rPr lang="it-IT" sz="1400"/>
                        <a:t>No</a:t>
                      </a:r>
                      <a:endParaRPr/>
                    </a:p>
                  </a:txBody>
                  <a:tcPr marL="91450" marR="91450" marT="45725" marB="45725"/>
                </a:tc>
                <a:extLst>
                  <a:ext uri="{0D108BD9-81ED-4DB2-BD59-A6C34878D82A}">
                    <a16:rowId xmlns:a16="http://schemas.microsoft.com/office/drawing/2014/main" val="10003"/>
                  </a:ext>
                </a:extLst>
              </a:tr>
              <a:tr h="697600">
                <a:tc>
                  <a:txBody>
                    <a:bodyPr/>
                    <a:lstStyle/>
                    <a:p>
                      <a:pPr marL="0" marR="0" lvl="0" indent="0" algn="l" rtl="0">
                        <a:spcBef>
                          <a:spcPts val="0"/>
                        </a:spcBef>
                        <a:spcAft>
                          <a:spcPts val="0"/>
                        </a:spcAft>
                        <a:buNone/>
                      </a:pPr>
                      <a:r>
                        <a:rPr lang="it-IT" sz="1400"/>
                        <a:t>Prefoldina</a:t>
                      </a:r>
                      <a:endParaRPr sz="1400"/>
                    </a:p>
                  </a:txBody>
                  <a:tcPr marL="91450" marR="91450" marT="45725" marB="45725"/>
                </a:tc>
                <a:tc>
                  <a:txBody>
                    <a:bodyPr/>
                    <a:lstStyle/>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it-IT" sz="1400"/>
                        <a:t>Consegna le proteine substrato a TRiC (probabilmente da Hsp70)</a:t>
                      </a:r>
                      <a:endParaRPr/>
                    </a:p>
                  </a:txBody>
                  <a:tcPr marL="91450" marR="91450" marT="45725" marB="45725"/>
                </a:tc>
                <a:tc>
                  <a:txBody>
                    <a:bodyPr/>
                    <a:lstStyle/>
                    <a:p>
                      <a:pPr marL="0" marR="0" lvl="0" indent="0" algn="l" rtl="0">
                        <a:spcBef>
                          <a:spcPts val="0"/>
                        </a:spcBef>
                        <a:spcAft>
                          <a:spcPts val="0"/>
                        </a:spcAft>
                        <a:buNone/>
                      </a:pPr>
                      <a:r>
                        <a:rPr lang="it-IT" sz="1400"/>
                        <a:t>No</a:t>
                      </a:r>
                      <a:endParaRPr/>
                    </a:p>
                  </a:txBody>
                  <a:tcPr marL="91450" marR="91450" marT="45725" marB="45725"/>
                </a:tc>
                <a:extLst>
                  <a:ext uri="{0D108BD9-81ED-4DB2-BD59-A6C34878D82A}">
                    <a16:rowId xmlns:a16="http://schemas.microsoft.com/office/drawing/2014/main" val="10004"/>
                  </a:ext>
                </a:extLst>
              </a:tr>
              <a:tr h="1866825">
                <a:tc>
                  <a:txBody>
                    <a:bodyPr/>
                    <a:lstStyle/>
                    <a:p>
                      <a:pPr marL="0" marR="0" lvl="0" indent="0" algn="l" rtl="0">
                        <a:spcBef>
                          <a:spcPts val="0"/>
                        </a:spcBef>
                        <a:spcAft>
                          <a:spcPts val="0"/>
                        </a:spcAft>
                        <a:buNone/>
                      </a:pPr>
                      <a:r>
                        <a:rPr lang="it-IT" sz="1400"/>
                        <a:t>Hsp90</a:t>
                      </a:r>
                      <a:endParaRPr/>
                    </a:p>
                  </a:txBody>
                  <a:tcPr marL="91450" marR="91450" marT="45725" marB="45725"/>
                </a:tc>
                <a:tc>
                  <a:txBody>
                    <a:bodyPr/>
                    <a:lstStyle/>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it-IT" sz="1400"/>
                        <a:t>Rimodella proteine con elevata flessibilità conformazionale (conivolte nella proliferazione cellulare: proteine chinasi, recettori ormonali) in associazione a co-chaperoni</a:t>
                      </a:r>
                      <a:endParaRPr sz="1400"/>
                    </a:p>
                  </a:txBody>
                  <a:tcPr marL="91450" marR="91450" marT="45725" marB="45725"/>
                </a:tc>
                <a:tc>
                  <a:txBody>
                    <a:bodyPr/>
                    <a:lstStyle/>
                    <a:p>
                      <a:pPr marL="0" marR="0" lvl="0" indent="0" algn="l" rtl="0">
                        <a:spcBef>
                          <a:spcPts val="0"/>
                        </a:spcBef>
                        <a:spcAft>
                          <a:spcPts val="0"/>
                        </a:spcAft>
                        <a:buNone/>
                      </a:pPr>
                      <a:r>
                        <a:rPr lang="it-IT" sz="1400"/>
                        <a:t>Sì</a:t>
                      </a:r>
                      <a:endParaRPr/>
                    </a:p>
                  </a:txBody>
                  <a:tcPr marL="91450" marR="91450" marT="45725" marB="45725"/>
                </a:tc>
                <a:extLst>
                  <a:ext uri="{0D108BD9-81ED-4DB2-BD59-A6C34878D82A}">
                    <a16:rowId xmlns:a16="http://schemas.microsoft.com/office/drawing/2014/main" val="10005"/>
                  </a:ext>
                </a:extLst>
              </a:tr>
            </a:tbl>
          </a:graphicData>
        </a:graphic>
      </p:graphicFrame>
      <p:sp>
        <p:nvSpPr>
          <p:cNvPr id="296" name="Google Shape;29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3"/>
          <p:cNvPicPr preferRelativeResize="0"/>
          <p:nvPr/>
        </p:nvPicPr>
        <p:blipFill rotWithShape="1">
          <a:blip r:embed="rId3">
            <a:alphaModFix/>
          </a:blip>
          <a:srcRect/>
          <a:stretch/>
        </p:blipFill>
        <p:spPr>
          <a:xfrm>
            <a:off x="2998969" y="715407"/>
            <a:ext cx="5967231" cy="3288066"/>
          </a:xfrm>
          <a:prstGeom prst="rect">
            <a:avLst/>
          </a:prstGeom>
          <a:noFill/>
          <a:ln>
            <a:noFill/>
          </a:ln>
        </p:spPr>
      </p:pic>
      <p:sp>
        <p:nvSpPr>
          <p:cNvPr id="302" name="Google Shape;302;p23"/>
          <p:cNvSpPr/>
          <p:nvPr/>
        </p:nvSpPr>
        <p:spPr>
          <a:xfrm>
            <a:off x="3214869" y="4067101"/>
            <a:ext cx="6950440"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Calibri"/>
                <a:ea typeface="Calibri"/>
                <a:cs typeface="Calibri"/>
                <a:sym typeface="Calibri"/>
              </a:rPr>
              <a:t>T</a:t>
            </a:r>
            <a:r>
              <a:rPr lang="it-IT" sz="1400" i="1">
                <a:solidFill>
                  <a:schemeClr val="dk1"/>
                </a:solidFill>
                <a:latin typeface="Calibri"/>
                <a:ea typeface="Calibri"/>
                <a:cs typeface="Calibri"/>
                <a:sym typeface="Calibri"/>
              </a:rPr>
              <a:t>ratto da: Hartl, F.U. &amp; Hartl M.H. (2002) Science 295, 1852-1858.</a:t>
            </a:r>
            <a:endParaRPr sz="1400">
              <a:solidFill>
                <a:schemeClr val="dk1"/>
              </a:solidFill>
              <a:latin typeface="Times New Roman"/>
              <a:ea typeface="Times New Roman"/>
              <a:cs typeface="Times New Roman"/>
              <a:sym typeface="Times New Roman"/>
            </a:endParaRPr>
          </a:p>
        </p:txBody>
      </p:sp>
      <p:sp>
        <p:nvSpPr>
          <p:cNvPr id="303" name="Google Shape;303;p23"/>
          <p:cNvSpPr/>
          <p:nvPr/>
        </p:nvSpPr>
        <p:spPr>
          <a:xfrm>
            <a:off x="189979" y="4438507"/>
            <a:ext cx="11857220" cy="193899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La generale organizzazione degli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del </a:t>
            </a:r>
            <a:r>
              <a:rPr lang="it-IT" sz="2000" dirty="0" err="1">
                <a:solidFill>
                  <a:schemeClr val="dk1"/>
                </a:solidFill>
                <a:latin typeface="Calibri"/>
                <a:ea typeface="Calibri"/>
                <a:cs typeface="Calibri"/>
                <a:sym typeface="Calibri"/>
              </a:rPr>
              <a:t>citosol</a:t>
            </a:r>
            <a:r>
              <a:rPr lang="it-IT" sz="2000" dirty="0">
                <a:solidFill>
                  <a:schemeClr val="dk1"/>
                </a:solidFill>
                <a:latin typeface="Calibri"/>
                <a:ea typeface="Calibri"/>
                <a:cs typeface="Calibri"/>
                <a:sym typeface="Calibri"/>
              </a:rPr>
              <a:t> è altamente conservata durante l’evoluzione.</a:t>
            </a:r>
            <a:endParaRPr dirty="0"/>
          </a:p>
          <a:p>
            <a:pPr marL="285750" marR="0" lvl="0" indent="-285750" algn="just"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Gli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associati ai ribosomi (TF, NAC) interagiscono per primi con il peptide nascente e successivamente il peptide viene preso in carico dal sistema degli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Hsp70 che non hanno una diretta affinità con i ribosomi.</a:t>
            </a:r>
            <a:endParaRPr dirty="0"/>
          </a:p>
          <a:p>
            <a:pPr marL="285750" marR="0" lvl="0" indent="-285750" algn="just" rtl="0">
              <a:spcBef>
                <a:spcPts val="0"/>
              </a:spcBef>
              <a:spcAft>
                <a:spcPts val="0"/>
              </a:spcAft>
              <a:buClr>
                <a:schemeClr val="dk1"/>
              </a:buClr>
              <a:buSzPts val="2000"/>
              <a:buFont typeface="Arial"/>
              <a:buChar char="•"/>
            </a:pPr>
            <a:r>
              <a:rPr lang="it-IT" sz="2000" dirty="0">
                <a:solidFill>
                  <a:schemeClr val="dk1"/>
                </a:solidFill>
                <a:latin typeface="Calibri"/>
                <a:ea typeface="Calibri"/>
                <a:cs typeface="Calibri"/>
                <a:sym typeface="Calibri"/>
              </a:rPr>
              <a:t>Il </a:t>
            </a:r>
            <a:r>
              <a:rPr lang="it-IT" sz="2000" dirty="0" err="1">
                <a:solidFill>
                  <a:schemeClr val="dk1"/>
                </a:solidFill>
                <a:latin typeface="Calibri"/>
                <a:ea typeface="Calibri"/>
                <a:cs typeface="Calibri"/>
                <a:sym typeface="Calibri"/>
              </a:rPr>
              <a:t>folding</a:t>
            </a:r>
            <a:r>
              <a:rPr lang="it-IT" sz="2000" dirty="0">
                <a:solidFill>
                  <a:schemeClr val="dk1"/>
                </a:solidFill>
                <a:latin typeface="Calibri"/>
                <a:ea typeface="Calibri"/>
                <a:cs typeface="Calibri"/>
                <a:sym typeface="Calibri"/>
              </a:rPr>
              <a:t> comincia co-</a:t>
            </a:r>
            <a:r>
              <a:rPr lang="it-IT" sz="2000" dirty="0" err="1">
                <a:solidFill>
                  <a:schemeClr val="dk1"/>
                </a:solidFill>
                <a:latin typeface="Calibri"/>
                <a:ea typeface="Calibri"/>
                <a:cs typeface="Calibri"/>
                <a:sym typeface="Calibri"/>
              </a:rPr>
              <a:t>traduzionalmente</a:t>
            </a:r>
            <a:r>
              <a:rPr lang="it-IT" sz="2000" dirty="0">
                <a:solidFill>
                  <a:schemeClr val="dk1"/>
                </a:solidFill>
                <a:latin typeface="Calibri"/>
                <a:ea typeface="Calibri"/>
                <a:cs typeface="Calibri"/>
                <a:sym typeface="Calibri"/>
              </a:rPr>
              <a:t> e finisce post-</a:t>
            </a:r>
            <a:r>
              <a:rPr lang="it-IT" sz="2000" dirty="0" err="1">
                <a:solidFill>
                  <a:schemeClr val="dk1"/>
                </a:solidFill>
                <a:latin typeface="Calibri"/>
                <a:ea typeface="Calibri"/>
                <a:cs typeface="Calibri"/>
                <a:sym typeface="Calibri"/>
              </a:rPr>
              <a:t>traduzionalmente</a:t>
            </a:r>
            <a:r>
              <a:rPr lang="it-IT" sz="2000" dirty="0">
                <a:solidFill>
                  <a:schemeClr val="dk1"/>
                </a:solidFill>
                <a:latin typeface="Calibri"/>
                <a:ea typeface="Calibri"/>
                <a:cs typeface="Calibri"/>
                <a:sym typeface="Calibri"/>
              </a:rPr>
              <a:t> dopo il rilascio del polipeptide dal ribosoma o dopo il suo trasferimento ad altri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chaperonine</a:t>
            </a:r>
            <a:r>
              <a:rPr lang="it-IT" sz="2000" dirty="0">
                <a:solidFill>
                  <a:schemeClr val="dk1"/>
                </a:solidFill>
                <a:latin typeface="Calibri"/>
                <a:ea typeface="Calibri"/>
                <a:cs typeface="Calibri"/>
                <a:sym typeface="Calibri"/>
              </a:rPr>
              <a:t> e il sistema degli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Hsp90). </a:t>
            </a:r>
            <a:endParaRPr dirty="0"/>
          </a:p>
        </p:txBody>
      </p:sp>
      <p:sp>
        <p:nvSpPr>
          <p:cNvPr id="304" name="Google Shape;30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24</a:t>
            </a:fld>
            <a:endParaRPr/>
          </a:p>
        </p:txBody>
      </p:sp>
      <p:sp>
        <p:nvSpPr>
          <p:cNvPr id="305" name="Google Shape;305;p23"/>
          <p:cNvSpPr txBox="1"/>
          <p:nvPr/>
        </p:nvSpPr>
        <p:spPr>
          <a:xfrm>
            <a:off x="2891222" y="135881"/>
            <a:ext cx="6403933"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a:solidFill>
                  <a:srgbClr val="FF0000"/>
                </a:solidFill>
                <a:latin typeface="Calibri"/>
                <a:ea typeface="Calibri"/>
                <a:cs typeface="Calibri"/>
                <a:sym typeface="Calibri"/>
              </a:rPr>
              <a:t>Organizzazione degli chaperoni nel citosol</a:t>
            </a:r>
            <a:endParaRPr sz="2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4"/>
          <p:cNvPicPr preferRelativeResize="0"/>
          <p:nvPr/>
        </p:nvPicPr>
        <p:blipFill rotWithShape="1">
          <a:blip r:embed="rId3">
            <a:alphaModFix/>
          </a:blip>
          <a:srcRect/>
          <a:stretch/>
        </p:blipFill>
        <p:spPr>
          <a:xfrm>
            <a:off x="2998969" y="715407"/>
            <a:ext cx="5967231" cy="3288066"/>
          </a:xfrm>
          <a:prstGeom prst="rect">
            <a:avLst/>
          </a:prstGeom>
          <a:noFill/>
          <a:ln>
            <a:noFill/>
          </a:ln>
        </p:spPr>
      </p:pic>
      <p:sp>
        <p:nvSpPr>
          <p:cNvPr id="311" name="Google Shape;311;p24"/>
          <p:cNvSpPr/>
          <p:nvPr/>
        </p:nvSpPr>
        <p:spPr>
          <a:xfrm>
            <a:off x="3214869" y="4067101"/>
            <a:ext cx="6950440"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Calibri"/>
                <a:ea typeface="Calibri"/>
                <a:cs typeface="Calibri"/>
                <a:sym typeface="Calibri"/>
              </a:rPr>
              <a:t>T</a:t>
            </a:r>
            <a:r>
              <a:rPr lang="it-IT" sz="1400" i="1">
                <a:solidFill>
                  <a:schemeClr val="dk1"/>
                </a:solidFill>
                <a:latin typeface="Calibri"/>
                <a:ea typeface="Calibri"/>
                <a:cs typeface="Calibri"/>
                <a:sym typeface="Calibri"/>
              </a:rPr>
              <a:t>ratto da: Hartl, F.U. &amp; Hartl M.H. (2002) Science 295, 1852-1858.</a:t>
            </a:r>
            <a:endParaRPr sz="1400">
              <a:solidFill>
                <a:schemeClr val="dk1"/>
              </a:solidFill>
              <a:latin typeface="Times New Roman"/>
              <a:ea typeface="Times New Roman"/>
              <a:cs typeface="Times New Roman"/>
              <a:sym typeface="Times New Roman"/>
            </a:endParaRPr>
          </a:p>
        </p:txBody>
      </p:sp>
      <p:sp>
        <p:nvSpPr>
          <p:cNvPr id="312" name="Google Shape;312;p24"/>
          <p:cNvSpPr/>
          <p:nvPr/>
        </p:nvSpPr>
        <p:spPr>
          <a:xfrm>
            <a:off x="189979" y="4438507"/>
            <a:ext cx="11857220" cy="203132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Eubatteri: le proteine sono trattate in sequenza da TF, DnaK/DnaJ e dalle complesso  GroEL/GroES. </a:t>
            </a:r>
            <a:endParaRPr/>
          </a:p>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Eucarioti: lo chaperone associato al ribosoma è NAC (analogo a TF nella funzione) ed è il primo che prende in carico il polipeptide,  successivamente intervengono Hsp70, prefoldina e Hsp90.</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Molte proteine non sono trattate da tutti gli chaperoni in sequenza (come mostrato in figura), ma solo da alcuni. Probabilmente, solo gli chaperoni associati ai ribosomi assistono tutte o quasi le proteine (in un processo co-traduzionale).</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Esiste una </a:t>
            </a:r>
            <a:r>
              <a:rPr lang="it-IT" sz="1800" i="1">
                <a:solidFill>
                  <a:schemeClr val="dk1"/>
                </a:solidFill>
                <a:latin typeface="Calibri"/>
                <a:ea typeface="Calibri"/>
                <a:cs typeface="Calibri"/>
                <a:sym typeface="Calibri"/>
              </a:rPr>
              <a:t>ridondanza</a:t>
            </a:r>
            <a:r>
              <a:rPr lang="it-IT" sz="1800">
                <a:solidFill>
                  <a:schemeClr val="dk1"/>
                </a:solidFill>
                <a:latin typeface="Calibri"/>
                <a:ea typeface="Calibri"/>
                <a:cs typeface="Calibri"/>
                <a:sym typeface="Calibri"/>
              </a:rPr>
              <a:t> o sovrapposizione delle funzioni degli chaperoni, infatti certe proteine possono essere prese in carico </a:t>
            </a:r>
            <a:r>
              <a:rPr lang="it-IT" sz="1800" i="1">
                <a:solidFill>
                  <a:schemeClr val="dk1"/>
                </a:solidFill>
                <a:latin typeface="Calibri"/>
                <a:ea typeface="Calibri"/>
                <a:cs typeface="Calibri"/>
                <a:sym typeface="Calibri"/>
              </a:rPr>
              <a:t>in alternativa</a:t>
            </a:r>
            <a:r>
              <a:rPr lang="it-IT" sz="1800">
                <a:solidFill>
                  <a:schemeClr val="dk1"/>
                </a:solidFill>
                <a:latin typeface="Calibri"/>
                <a:ea typeface="Calibri"/>
                <a:cs typeface="Calibri"/>
                <a:sym typeface="Calibri"/>
              </a:rPr>
              <a:t> da chaperoni diversi e con la stessa efficacia. </a:t>
            </a:r>
            <a:endParaRPr sz="1800">
              <a:solidFill>
                <a:schemeClr val="dk1"/>
              </a:solidFill>
              <a:latin typeface="Calibri"/>
              <a:ea typeface="Calibri"/>
              <a:cs typeface="Calibri"/>
              <a:sym typeface="Calibri"/>
            </a:endParaRPr>
          </a:p>
        </p:txBody>
      </p:sp>
      <p:sp>
        <p:nvSpPr>
          <p:cNvPr id="313" name="Google Shape;31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25</a:t>
            </a:fld>
            <a:endParaRPr/>
          </a:p>
        </p:txBody>
      </p:sp>
      <p:sp>
        <p:nvSpPr>
          <p:cNvPr id="314" name="Google Shape;314;p24"/>
          <p:cNvSpPr txBox="1"/>
          <p:nvPr/>
        </p:nvSpPr>
        <p:spPr>
          <a:xfrm>
            <a:off x="2780617" y="97781"/>
            <a:ext cx="6403933"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a:solidFill>
                  <a:srgbClr val="FF0000"/>
                </a:solidFill>
                <a:latin typeface="Calibri"/>
                <a:ea typeface="Calibri"/>
                <a:cs typeface="Calibri"/>
                <a:sym typeface="Calibri"/>
              </a:rPr>
              <a:t>Organizzazione degli chaperoni nel citosol</a:t>
            </a:r>
            <a:endParaRPr sz="2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838200" y="365126"/>
            <a:ext cx="10515600" cy="6092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it-IT" sz="3200" b="1">
                <a:solidFill>
                  <a:srgbClr val="FF0000"/>
                </a:solidFill>
                <a:latin typeface="Calibri"/>
                <a:ea typeface="Calibri"/>
                <a:cs typeface="Calibri"/>
                <a:sym typeface="Calibri"/>
              </a:rPr>
              <a:t>Trigger Factor - TF</a:t>
            </a:r>
            <a:endParaRPr/>
          </a:p>
        </p:txBody>
      </p:sp>
      <p:sp>
        <p:nvSpPr>
          <p:cNvPr id="320" name="Google Shape;3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26</a:t>
            </a:fld>
            <a:endParaRPr/>
          </a:p>
        </p:txBody>
      </p:sp>
      <p:sp>
        <p:nvSpPr>
          <p:cNvPr id="321" name="Google Shape;321;p25"/>
          <p:cNvSpPr/>
          <p:nvPr/>
        </p:nvSpPr>
        <p:spPr>
          <a:xfrm>
            <a:off x="4167092" y="1190262"/>
            <a:ext cx="7186708" cy="5632311"/>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Il TF è solo </a:t>
            </a:r>
            <a:r>
              <a:rPr lang="it-IT" sz="1800" b="1">
                <a:solidFill>
                  <a:schemeClr val="dk1"/>
                </a:solidFill>
                <a:latin typeface="Calibri"/>
                <a:ea typeface="Calibri"/>
                <a:cs typeface="Calibri"/>
                <a:sym typeface="Calibri"/>
              </a:rPr>
              <a:t>procariotico</a:t>
            </a:r>
            <a:r>
              <a:rPr lang="it-IT" sz="1800">
                <a:solidFill>
                  <a:schemeClr val="dk1"/>
                </a:solidFill>
                <a:latin typeface="Calibri"/>
                <a:ea typeface="Calibri"/>
                <a:cs typeface="Calibri"/>
                <a:sym typeface="Calibri"/>
              </a:rPr>
              <a:t>. È un monomero di 48 kDa quando è  associato al ribosoma, ma se ne distacca dopo che la catena polipeptidica in via di sintesi viene rilasciata dal ribosoma. </a:t>
            </a:r>
            <a:endParaRPr/>
          </a:p>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Si trova anche non associato al ribosoma.</a:t>
            </a:r>
            <a:endParaRPr/>
          </a:p>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Il  rilascio di TF dalla catena nascente è ATP indipendente e permette il trasferimento del polipeptide agli chaperoni downstream tra cui DnaK, che è il principale Hsp70 nei batteri.</a:t>
            </a:r>
            <a:endParaRPr/>
          </a:p>
          <a:p>
            <a:pPr marL="285750" marR="0" lvl="0" indent="-285750" algn="just" rtl="0">
              <a:spcBef>
                <a:spcPts val="0"/>
              </a:spcBef>
              <a:spcAft>
                <a:spcPts val="0"/>
              </a:spcAft>
              <a:buClr>
                <a:schemeClr val="dk1"/>
              </a:buClr>
              <a:buSzPts val="1800"/>
              <a:buFont typeface="Arial"/>
              <a:buChar char="•"/>
            </a:pPr>
            <a:r>
              <a:rPr lang="it-IT" sz="1800" i="1">
                <a:solidFill>
                  <a:schemeClr val="dk1"/>
                </a:solidFill>
                <a:latin typeface="Calibri"/>
                <a:ea typeface="Calibri"/>
                <a:cs typeface="Calibri"/>
                <a:sym typeface="Calibri"/>
              </a:rPr>
              <a:t>E. coli </a:t>
            </a:r>
            <a:r>
              <a:rPr lang="it-IT" sz="1800">
                <a:solidFill>
                  <a:schemeClr val="dk1"/>
                </a:solidFill>
                <a:latin typeface="Calibri"/>
                <a:ea typeface="Calibri"/>
                <a:cs typeface="Calibri"/>
                <a:sym typeface="Calibri"/>
              </a:rPr>
              <a:t>tollera singole delezioni dei geni che codificano per TF o DnaK, indicando che le funzioni di queste proteine sono funzionalmente ridondanti. </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La struttura cristallografica di TF di </a:t>
            </a:r>
            <a:r>
              <a:rPr lang="it-IT" sz="1800" i="1">
                <a:solidFill>
                  <a:schemeClr val="dk1"/>
                </a:solidFill>
                <a:latin typeface="Calibri"/>
                <a:ea typeface="Calibri"/>
                <a:cs typeface="Calibri"/>
                <a:sym typeface="Calibri"/>
              </a:rPr>
              <a:t>E.coli</a:t>
            </a:r>
            <a:r>
              <a:rPr lang="it-IT" sz="1800">
                <a:solidFill>
                  <a:schemeClr val="dk1"/>
                </a:solidFill>
                <a:latin typeface="Calibri"/>
                <a:ea typeface="Calibri"/>
                <a:cs typeface="Calibri"/>
                <a:sym typeface="Calibri"/>
              </a:rPr>
              <a:t> ha rivelato una struttura allungata costituita da tre domini: </a:t>
            </a:r>
            <a:endParaRPr sz="1800" i="1">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Arial"/>
              <a:buChar char="•"/>
            </a:pPr>
            <a:r>
              <a:rPr lang="it-IT" sz="1800" b="0" i="1" u="none" strike="noStrike" cap="none">
                <a:solidFill>
                  <a:schemeClr val="dk1"/>
                </a:solidFill>
                <a:latin typeface="Calibri"/>
                <a:ea typeface="Calibri"/>
                <a:cs typeface="Calibri"/>
                <a:sym typeface="Calibri"/>
              </a:rPr>
              <a:t>i) </a:t>
            </a:r>
            <a:r>
              <a:rPr lang="it-IT" sz="1800" b="0" i="0" u="none" strike="noStrike" cap="none">
                <a:solidFill>
                  <a:schemeClr val="dk1"/>
                </a:solidFill>
                <a:latin typeface="Calibri"/>
                <a:ea typeface="Calibri"/>
                <a:cs typeface="Calibri"/>
                <a:sym typeface="Calibri"/>
              </a:rPr>
              <a:t>un dominio N-terminale che lega il ribosoma; </a:t>
            </a:r>
            <a:endParaRPr/>
          </a:p>
          <a:p>
            <a:pPr marL="742950" marR="0" lvl="1" indent="-285750" algn="just" rtl="0">
              <a:spcBef>
                <a:spcPts val="0"/>
              </a:spcBef>
              <a:spcAft>
                <a:spcPts val="0"/>
              </a:spcAft>
              <a:buClr>
                <a:schemeClr val="dk1"/>
              </a:buClr>
              <a:buSzPts val="1800"/>
              <a:buFont typeface="Arial"/>
              <a:buChar char="•"/>
            </a:pPr>
            <a:r>
              <a:rPr lang="it-IT" sz="1800" b="0" i="1" u="none" strike="noStrike" cap="none">
                <a:solidFill>
                  <a:schemeClr val="dk1"/>
                </a:solidFill>
                <a:latin typeface="Calibri"/>
                <a:ea typeface="Calibri"/>
                <a:cs typeface="Calibri"/>
                <a:sym typeface="Calibri"/>
              </a:rPr>
              <a:t>ii) </a:t>
            </a:r>
            <a:r>
              <a:rPr lang="it-IT" sz="1800" b="0" i="0" u="none" strike="noStrike" cap="none">
                <a:solidFill>
                  <a:schemeClr val="dk1"/>
                </a:solidFill>
                <a:latin typeface="Calibri"/>
                <a:ea typeface="Calibri"/>
                <a:cs typeface="Calibri"/>
                <a:sym typeface="Calibri"/>
              </a:rPr>
              <a:t>un dominio con attività peptidil prolil </a:t>
            </a:r>
            <a:r>
              <a:rPr lang="it-IT" sz="1800" b="0" i="1" u="none" strike="noStrike" cap="none">
                <a:solidFill>
                  <a:schemeClr val="dk1"/>
                </a:solidFill>
                <a:latin typeface="Calibri"/>
                <a:ea typeface="Calibri"/>
                <a:cs typeface="Calibri"/>
                <a:sym typeface="Calibri"/>
              </a:rPr>
              <a:t>cis/trans </a:t>
            </a:r>
            <a:r>
              <a:rPr lang="it-IT" sz="1800" b="0" i="0" u="none" strike="noStrike" cap="none">
                <a:solidFill>
                  <a:schemeClr val="dk1"/>
                </a:solidFill>
                <a:latin typeface="Calibri"/>
                <a:ea typeface="Calibri"/>
                <a:cs typeface="Calibri"/>
                <a:sym typeface="Calibri"/>
              </a:rPr>
              <a:t>isomerasi (PpIase), che catalizza l’isomerizzazione dei legami peptidici che precedono i residui amminoacidici di prolina. L’isomerizzazione di legami peptidici amminoacido-prolina è uno dei passaggi cruciali per il folding di una proteina nella cellula;</a:t>
            </a:r>
            <a:endParaRPr/>
          </a:p>
          <a:p>
            <a:pPr marL="742950" marR="0" lvl="1" indent="-285750" algn="just" rtl="0">
              <a:spcBef>
                <a:spcPts val="0"/>
              </a:spcBef>
              <a:spcAft>
                <a:spcPts val="0"/>
              </a:spcAft>
              <a:buClr>
                <a:schemeClr val="dk1"/>
              </a:buClr>
              <a:buSzPts val="1800"/>
              <a:buFont typeface="Arial"/>
              <a:buChar char="•"/>
            </a:pPr>
            <a:r>
              <a:rPr lang="it-IT" sz="1800" b="0" i="1" u="none" strike="noStrike" cap="none">
                <a:solidFill>
                  <a:schemeClr val="dk1"/>
                </a:solidFill>
                <a:latin typeface="Calibri"/>
                <a:ea typeface="Calibri"/>
                <a:cs typeface="Calibri"/>
                <a:sym typeface="Calibri"/>
              </a:rPr>
              <a:t>iii)</a:t>
            </a:r>
            <a:r>
              <a:rPr lang="it-IT" sz="1800" b="0" i="0" u="none" strike="noStrike" cap="none">
                <a:solidFill>
                  <a:schemeClr val="dk1"/>
                </a:solidFill>
                <a:latin typeface="Calibri"/>
                <a:ea typeface="Calibri"/>
                <a:cs typeface="Calibri"/>
                <a:sym typeface="Calibri"/>
              </a:rPr>
              <a:t> un dominio C-terminale.</a:t>
            </a:r>
            <a:endParaRPr/>
          </a:p>
          <a:p>
            <a:pPr marL="742950" marR="0" lvl="1" indent="-171450" algn="just" rtl="0">
              <a:spcBef>
                <a:spcPts val="0"/>
              </a:spcBef>
              <a:spcAft>
                <a:spcPts val="0"/>
              </a:spcAft>
              <a:buClr>
                <a:schemeClr val="dk1"/>
              </a:buClr>
              <a:buSzPts val="1800"/>
              <a:buFont typeface="Arial"/>
              <a:buNone/>
            </a:pPr>
            <a:endParaRPr sz="1800" b="0" i="1" u="none" strike="noStrike" cap="none">
              <a:solidFill>
                <a:schemeClr val="dk1"/>
              </a:solidFill>
              <a:latin typeface="Calibri"/>
              <a:ea typeface="Calibri"/>
              <a:cs typeface="Calibri"/>
              <a:sym typeface="Calibri"/>
            </a:endParaRPr>
          </a:p>
        </p:txBody>
      </p:sp>
      <p:pic>
        <p:nvPicPr>
          <p:cNvPr id="322" name="Google Shape;322;p25"/>
          <p:cNvPicPr preferRelativeResize="0"/>
          <p:nvPr/>
        </p:nvPicPr>
        <p:blipFill rotWithShape="1">
          <a:blip r:embed="rId3">
            <a:alphaModFix/>
          </a:blip>
          <a:srcRect/>
          <a:stretch/>
        </p:blipFill>
        <p:spPr>
          <a:xfrm>
            <a:off x="368300" y="974362"/>
            <a:ext cx="3594100" cy="51549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a:extLst>
              <a:ext uri="{FF2B5EF4-FFF2-40B4-BE49-F238E27FC236}">
                <a16:creationId xmlns:a16="http://schemas.microsoft.com/office/drawing/2014/main" id="{CAC17F91-0890-8141-AF47-A47631BD8C5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49438" y="1052514"/>
            <a:ext cx="8350250" cy="3895725"/>
          </a:xfrm>
          <a:noFill/>
        </p:spPr>
      </p:pic>
      <p:sp>
        <p:nvSpPr>
          <p:cNvPr id="51202" name="Rettangolo 1">
            <a:extLst>
              <a:ext uri="{FF2B5EF4-FFF2-40B4-BE49-F238E27FC236}">
                <a16:creationId xmlns:a16="http://schemas.microsoft.com/office/drawing/2014/main" id="{400D73A8-71EE-B14B-B431-3008CE10384D}"/>
              </a:ext>
            </a:extLst>
          </p:cNvPr>
          <p:cNvSpPr>
            <a:spLocks noChangeArrowheads="1"/>
          </p:cNvSpPr>
          <p:nvPr/>
        </p:nvSpPr>
        <p:spPr bwMode="auto">
          <a:xfrm>
            <a:off x="3287714" y="188914"/>
            <a:ext cx="5457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t-IT" sz="4000">
                <a:solidFill>
                  <a:srgbClr val="FF0000"/>
                </a:solidFill>
              </a:rPr>
              <a:t>Peptidil-prolil isomerasi</a:t>
            </a:r>
            <a:endParaRPr lang="it-IT" altLang="it-IT" sz="4000">
              <a:solidFill>
                <a:srgbClr val="FF0000"/>
              </a:solidFill>
            </a:endParaRPr>
          </a:p>
        </p:txBody>
      </p:sp>
      <p:sp>
        <p:nvSpPr>
          <p:cNvPr id="51203" name="Rettangolo 2">
            <a:extLst>
              <a:ext uri="{FF2B5EF4-FFF2-40B4-BE49-F238E27FC236}">
                <a16:creationId xmlns:a16="http://schemas.microsoft.com/office/drawing/2014/main" id="{A91473BC-B36B-BC48-BE31-DD3E3CC5D88B}"/>
              </a:ext>
            </a:extLst>
          </p:cNvPr>
          <p:cNvSpPr>
            <a:spLocks noChangeArrowheads="1"/>
          </p:cNvSpPr>
          <p:nvPr/>
        </p:nvSpPr>
        <p:spPr bwMode="auto">
          <a:xfrm>
            <a:off x="165100" y="4941889"/>
            <a:ext cx="11671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it-IT" altLang="it-IT" sz="1800" dirty="0"/>
              <a:t>La gran parte degli amminoacidi hanno una fortissima preferenza per la conformazione </a:t>
            </a:r>
            <a:r>
              <a:rPr lang="it-IT" altLang="it-IT" sz="1800" i="1" dirty="0"/>
              <a:t>trans</a:t>
            </a:r>
            <a:r>
              <a:rPr lang="it-IT" altLang="it-IT" sz="1800" dirty="0"/>
              <a:t> a livello del legame peptidico a causa di ingombro sterico. </a:t>
            </a:r>
          </a:p>
          <a:p>
            <a:pPr algn="just" eaLnBrk="1" hangingPunct="1"/>
            <a:r>
              <a:rPr lang="it-IT" altLang="it-IT" sz="1800" dirty="0"/>
              <a:t>L’inusuale struttura della prolina stabilizza anche la forma </a:t>
            </a:r>
            <a:r>
              <a:rPr lang="it-IT" altLang="it-IT" sz="1800" i="1" dirty="0"/>
              <a:t>cis</a:t>
            </a:r>
            <a:r>
              <a:rPr lang="it-IT" altLang="it-IT" sz="1800" dirty="0"/>
              <a:t> cosicché entrambi gli isomeri sono presenti in condizioni fisiologiche. </a:t>
            </a:r>
          </a:p>
          <a:p>
            <a:pPr algn="just" eaLnBrk="1" hangingPunct="1"/>
            <a:r>
              <a:rPr lang="it-IT" altLang="it-IT" sz="1800" dirty="0"/>
              <a:t>L’energia di attivazione richiesta per promuovere l’isomerizzazione </a:t>
            </a:r>
            <a:r>
              <a:rPr lang="it-IT" altLang="it-IT" sz="1800" i="1" dirty="0"/>
              <a:t>cis/trans </a:t>
            </a:r>
            <a:r>
              <a:rPr lang="it-IT" altLang="it-IT" sz="1800" dirty="0"/>
              <a:t>è relativamente elevata e pari a circa -20 kcal/mole. </a:t>
            </a:r>
            <a:endParaRPr lang="it-IT" altLang="it-IT" sz="1200" dirty="0"/>
          </a:p>
        </p:txBody>
      </p:sp>
    </p:spTree>
    <p:extLst>
      <p:ext uri="{BB962C8B-B14F-4D97-AF65-F5344CB8AC3E}">
        <p14:creationId xmlns:p14="http://schemas.microsoft.com/office/powerpoint/2010/main" val="1122399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28</a:t>
            </a:fld>
            <a:endParaRPr/>
          </a:p>
        </p:txBody>
      </p:sp>
      <p:pic>
        <p:nvPicPr>
          <p:cNvPr id="328" name="Google Shape;328;p26"/>
          <p:cNvPicPr preferRelativeResize="0"/>
          <p:nvPr/>
        </p:nvPicPr>
        <p:blipFill rotWithShape="1">
          <a:blip r:embed="rId3">
            <a:alphaModFix/>
          </a:blip>
          <a:srcRect b="34032"/>
          <a:stretch/>
        </p:blipFill>
        <p:spPr>
          <a:xfrm>
            <a:off x="4737100" y="1372515"/>
            <a:ext cx="6837045" cy="2640685"/>
          </a:xfrm>
          <a:prstGeom prst="rect">
            <a:avLst/>
          </a:prstGeom>
          <a:noFill/>
          <a:ln>
            <a:noFill/>
          </a:ln>
        </p:spPr>
      </p:pic>
      <p:sp>
        <p:nvSpPr>
          <p:cNvPr id="329" name="Google Shape;329;p26"/>
          <p:cNvSpPr txBox="1">
            <a:spLocks noGrp="1"/>
          </p:cNvSpPr>
          <p:nvPr>
            <p:ph type="title"/>
          </p:nvPr>
        </p:nvSpPr>
        <p:spPr>
          <a:xfrm>
            <a:off x="838200" y="365126"/>
            <a:ext cx="10515600" cy="6092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it-IT" sz="3200" b="1">
                <a:solidFill>
                  <a:srgbClr val="FF0000"/>
                </a:solidFill>
                <a:latin typeface="Calibri"/>
                <a:ea typeface="Calibri"/>
                <a:cs typeface="Calibri"/>
                <a:sym typeface="Calibri"/>
              </a:rPr>
              <a:t>Trigger Factor - TF</a:t>
            </a:r>
            <a:endParaRPr/>
          </a:p>
        </p:txBody>
      </p:sp>
      <p:sp>
        <p:nvSpPr>
          <p:cNvPr id="330" name="Google Shape;330;p26"/>
          <p:cNvSpPr txBox="1"/>
          <p:nvPr/>
        </p:nvSpPr>
        <p:spPr>
          <a:xfrm>
            <a:off x="659567" y="1536700"/>
            <a:ext cx="365843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Il dominio N-terminale di TF media il binding di TF nella sua forma monomerica con la subunità 50S del ribosoma attraverso le proteine L23 ed L29 del ribosoma, in prossimità del sito di uscita del polipeptide nascente.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1" name="Google Shape;331;p26"/>
          <p:cNvPicPr preferRelativeResize="0"/>
          <p:nvPr/>
        </p:nvPicPr>
        <p:blipFill rotWithShape="1">
          <a:blip r:embed="rId4">
            <a:alphaModFix/>
          </a:blip>
          <a:srcRect t="50326" b="9516"/>
          <a:stretch/>
        </p:blipFill>
        <p:spPr>
          <a:xfrm>
            <a:off x="1143000" y="4149725"/>
            <a:ext cx="3594100" cy="2070100"/>
          </a:xfrm>
          <a:prstGeom prst="rect">
            <a:avLst/>
          </a:prstGeom>
          <a:noFill/>
          <a:ln>
            <a:noFill/>
          </a:ln>
        </p:spPr>
      </p:pic>
      <p:sp>
        <p:nvSpPr>
          <p:cNvPr id="332" name="Google Shape;332;p26"/>
          <p:cNvSpPr txBox="1"/>
          <p:nvPr/>
        </p:nvSpPr>
        <p:spPr>
          <a:xfrm>
            <a:off x="4855845" y="4408178"/>
            <a:ext cx="6718300" cy="20313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a:solidFill>
                  <a:schemeClr val="dk1"/>
                </a:solidFill>
                <a:latin typeface="Calibri"/>
                <a:ea typeface="Calibri"/>
                <a:cs typeface="Calibri"/>
                <a:sym typeface="Calibri"/>
              </a:rPr>
              <a:t>Le cellule dei procarioti contengono un eccesso di TF rispetto ai ribosomi, la frazione di TF non associata al ribosoma è in forma dimerica e si associa al ribosoma come monomero.</a:t>
            </a:r>
            <a:endParaRPr/>
          </a:p>
          <a:p>
            <a:pPr marL="0" marR="0" lvl="0" indent="0" algn="just" rtl="0">
              <a:spcBef>
                <a:spcPts val="0"/>
              </a:spcBef>
              <a:spcAft>
                <a:spcPts val="0"/>
              </a:spcAft>
              <a:buNone/>
            </a:pPr>
            <a:r>
              <a:rPr lang="it-IT" sz="1800">
                <a:solidFill>
                  <a:schemeClr val="dk1"/>
                </a:solidFill>
                <a:latin typeface="Calibri"/>
                <a:ea typeface="Calibri"/>
                <a:cs typeface="Calibri"/>
                <a:sym typeface="Calibri"/>
              </a:rPr>
              <a:t>Sebbene TF si leghi preferenzialmente a segmenti idrofobici, interagisce anche con piccole proteine basiche, comprese le proteine ribosomali.</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2966596" y="324664"/>
            <a:ext cx="5740485" cy="8615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br>
              <a:rPr lang="it-IT" sz="2400" b="1">
                <a:solidFill>
                  <a:srgbClr val="FF0000"/>
                </a:solidFill>
                <a:latin typeface="Calibri"/>
                <a:ea typeface="Calibri"/>
                <a:cs typeface="Calibri"/>
                <a:sym typeface="Calibri"/>
              </a:rPr>
            </a:br>
            <a:br>
              <a:rPr lang="it-IT" sz="2400" b="1">
                <a:solidFill>
                  <a:srgbClr val="FF0000"/>
                </a:solidFill>
                <a:latin typeface="Calibri"/>
                <a:ea typeface="Calibri"/>
                <a:cs typeface="Calibri"/>
                <a:sym typeface="Calibri"/>
              </a:rPr>
            </a:br>
            <a:r>
              <a:rPr lang="it-IT" sz="2400" b="1">
                <a:solidFill>
                  <a:srgbClr val="FF0000"/>
                </a:solidFill>
                <a:latin typeface="Calibri"/>
                <a:ea typeface="Calibri"/>
                <a:cs typeface="Calibri"/>
                <a:sym typeface="Calibri"/>
              </a:rPr>
              <a:t>  Nascent Chain-Associated Complex - NAC</a:t>
            </a:r>
            <a:br>
              <a:rPr lang="it-IT" sz="2400" b="1">
                <a:solidFill>
                  <a:srgbClr val="FF0000"/>
                </a:solidFill>
                <a:latin typeface="Calibri"/>
                <a:ea typeface="Calibri"/>
                <a:cs typeface="Calibri"/>
                <a:sym typeface="Calibri"/>
              </a:rPr>
            </a:br>
            <a:br>
              <a:rPr lang="it-IT" sz="2400" b="1">
                <a:solidFill>
                  <a:srgbClr val="FF0000"/>
                </a:solidFill>
                <a:latin typeface="Calibri"/>
                <a:ea typeface="Calibri"/>
                <a:cs typeface="Calibri"/>
                <a:sym typeface="Calibri"/>
              </a:rPr>
            </a:br>
            <a:endParaRPr sz="2400" b="1">
              <a:solidFill>
                <a:srgbClr val="FF0000"/>
              </a:solidFill>
              <a:latin typeface="Calibri"/>
              <a:ea typeface="Calibri"/>
              <a:cs typeface="Calibri"/>
              <a:sym typeface="Calibri"/>
            </a:endParaRPr>
          </a:p>
        </p:txBody>
      </p:sp>
      <p:sp>
        <p:nvSpPr>
          <p:cNvPr id="338" name="Google Shape;338;p27"/>
          <p:cNvSpPr txBox="1">
            <a:spLocks noGrp="1"/>
          </p:cNvSpPr>
          <p:nvPr>
            <p:ph type="body" idx="1"/>
          </p:nvPr>
        </p:nvSpPr>
        <p:spPr>
          <a:xfrm>
            <a:off x="1049894" y="1028832"/>
            <a:ext cx="10668041" cy="74951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it-IT" sz="1800" dirty="0" err="1"/>
              <a:t>Eterodimero</a:t>
            </a:r>
            <a:r>
              <a:rPr lang="it-IT" sz="1800" dirty="0"/>
              <a:t> con una </a:t>
            </a:r>
            <a:r>
              <a:rPr lang="it-IT" sz="1800" dirty="0" err="1"/>
              <a:t>subunità</a:t>
            </a:r>
            <a:r>
              <a:rPr lang="it-IT" sz="1800" dirty="0"/>
              <a:t> α di 33 </a:t>
            </a:r>
            <a:r>
              <a:rPr lang="it-IT" sz="1800" dirty="0" err="1"/>
              <a:t>kDa</a:t>
            </a:r>
            <a:r>
              <a:rPr lang="it-IT" sz="1800" dirty="0"/>
              <a:t> e una β di 22 </a:t>
            </a:r>
            <a:r>
              <a:rPr lang="it-IT" sz="1800" dirty="0" err="1"/>
              <a:t>kDa</a:t>
            </a:r>
            <a:r>
              <a:rPr lang="it-IT" sz="1800" dirty="0"/>
              <a:t>. È l’omologo </a:t>
            </a:r>
            <a:r>
              <a:rPr lang="it-IT" sz="1800" b="1" dirty="0"/>
              <a:t>eucariotico</a:t>
            </a:r>
            <a:r>
              <a:rPr lang="it-IT" sz="1800" dirty="0"/>
              <a:t> del TF.</a:t>
            </a:r>
            <a:endParaRPr sz="1800" dirty="0"/>
          </a:p>
        </p:txBody>
      </p:sp>
      <p:sp>
        <p:nvSpPr>
          <p:cNvPr id="339" name="Google Shape;3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29</a:t>
            </a:fld>
            <a:endParaRPr/>
          </a:p>
        </p:txBody>
      </p:sp>
      <p:pic>
        <p:nvPicPr>
          <p:cNvPr id="340" name="Google Shape;340;p27"/>
          <p:cNvPicPr preferRelativeResize="0"/>
          <p:nvPr/>
        </p:nvPicPr>
        <p:blipFill rotWithShape="1">
          <a:blip r:embed="rId3">
            <a:alphaModFix/>
          </a:blip>
          <a:srcRect/>
          <a:stretch/>
        </p:blipFill>
        <p:spPr>
          <a:xfrm>
            <a:off x="499630" y="2832092"/>
            <a:ext cx="5161280" cy="2207260"/>
          </a:xfrm>
          <a:prstGeom prst="rect">
            <a:avLst/>
          </a:prstGeom>
          <a:noFill/>
          <a:ln>
            <a:noFill/>
          </a:ln>
        </p:spPr>
      </p:pic>
      <p:sp>
        <p:nvSpPr>
          <p:cNvPr id="341" name="Google Shape;341;p27"/>
          <p:cNvSpPr/>
          <p:nvPr/>
        </p:nvSpPr>
        <p:spPr>
          <a:xfrm>
            <a:off x="5836838" y="2370427"/>
            <a:ext cx="6096000" cy="31392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Presente solo nei sistemi eucarioti.</a:t>
            </a:r>
            <a:endParaRPr dirty="0"/>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Due </a:t>
            </a:r>
            <a:r>
              <a:rPr lang="it-IT" sz="1800" dirty="0" err="1">
                <a:solidFill>
                  <a:schemeClr val="dk1"/>
                </a:solidFill>
                <a:latin typeface="Calibri"/>
                <a:ea typeface="Calibri"/>
                <a:cs typeface="Calibri"/>
                <a:sym typeface="Calibri"/>
              </a:rPr>
              <a:t>subunità</a:t>
            </a:r>
            <a:r>
              <a:rPr lang="it-IT" sz="1800" dirty="0">
                <a:solidFill>
                  <a:schemeClr val="dk1"/>
                </a:solidFill>
                <a:latin typeface="Calibri"/>
                <a:ea typeface="Calibri"/>
                <a:cs typeface="Calibri"/>
                <a:sym typeface="Calibri"/>
              </a:rPr>
              <a:t> α e quattro </a:t>
            </a:r>
            <a:r>
              <a:rPr lang="it-IT" sz="1800" dirty="0" err="1">
                <a:solidFill>
                  <a:schemeClr val="dk1"/>
                </a:solidFill>
                <a:latin typeface="Calibri"/>
                <a:ea typeface="Calibri"/>
                <a:cs typeface="Calibri"/>
                <a:sym typeface="Calibri"/>
              </a:rPr>
              <a:t>subunità</a:t>
            </a:r>
            <a:r>
              <a:rPr lang="it-IT" sz="1800" dirty="0">
                <a:solidFill>
                  <a:schemeClr val="dk1"/>
                </a:solidFill>
                <a:latin typeface="Calibri"/>
                <a:ea typeface="Calibri"/>
                <a:cs typeface="Calibri"/>
                <a:sym typeface="Calibri"/>
              </a:rPr>
              <a:t> β simili tra loro ed evolutivamente correlate per una massa molecolare complessiva di 90 </a:t>
            </a:r>
            <a:r>
              <a:rPr lang="it-IT" sz="1800" dirty="0" err="1">
                <a:solidFill>
                  <a:schemeClr val="dk1"/>
                </a:solidFill>
                <a:latin typeface="Calibri"/>
                <a:ea typeface="Calibri"/>
                <a:cs typeface="Calibri"/>
                <a:sym typeface="Calibri"/>
              </a:rPr>
              <a:t>kDa</a:t>
            </a:r>
            <a:r>
              <a:rPr lang="it-IT"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Presenta un corpo centrale, da cui si dipartono 6 “</a:t>
            </a:r>
            <a:r>
              <a:rPr lang="it-IT" sz="1800" dirty="0" err="1">
                <a:solidFill>
                  <a:schemeClr val="dk1"/>
                </a:solidFill>
                <a:latin typeface="Calibri"/>
                <a:ea typeface="Calibri"/>
                <a:cs typeface="Calibri"/>
                <a:sym typeface="Calibri"/>
              </a:rPr>
              <a:t>coiled</a:t>
            </a:r>
            <a:r>
              <a:rPr lang="it-IT" sz="1800" dirty="0">
                <a:solidFill>
                  <a:schemeClr val="dk1"/>
                </a:solidFill>
                <a:latin typeface="Calibri"/>
                <a:ea typeface="Calibri"/>
                <a:cs typeface="Calibri"/>
                <a:sym typeface="Calibri"/>
              </a:rPr>
              <a:t> coil” (coppie di α-eliche avvolte l’una sull’altra) la cui estremità è srotolata esponendo così residui idrofobici per l’interazione con le proteine in via di ripiegamento.</a:t>
            </a:r>
            <a:endParaRPr dirty="0"/>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L’interazione con le proteine non richiede ATP.</a:t>
            </a:r>
            <a:endParaRPr dirty="0"/>
          </a:p>
          <a:p>
            <a:pPr marL="0" marR="0" lvl="0" indent="0" algn="just" rtl="0">
              <a:spcBef>
                <a:spcPts val="0"/>
              </a:spcBef>
              <a:spcAft>
                <a:spcPts val="0"/>
              </a:spcAft>
              <a:buNone/>
            </a:pPr>
            <a:r>
              <a:rPr lang="it-IT" sz="1800" dirty="0">
                <a:solidFill>
                  <a:schemeClr val="dk1"/>
                </a:solidFill>
                <a:latin typeface="Calibri"/>
                <a:ea typeface="Calibri"/>
                <a:cs typeface="Calibri"/>
                <a:sym typeface="Calibri"/>
              </a:rPr>
              <a:t>Si ritiene che la </a:t>
            </a:r>
            <a:r>
              <a:rPr lang="it-IT" sz="1800" dirty="0" err="1">
                <a:solidFill>
                  <a:schemeClr val="dk1"/>
                </a:solidFill>
                <a:latin typeface="Calibri"/>
                <a:ea typeface="Calibri"/>
                <a:cs typeface="Calibri"/>
                <a:sym typeface="Calibri"/>
              </a:rPr>
              <a:t>prefoldina</a:t>
            </a:r>
            <a:r>
              <a:rPr lang="it-IT" sz="1800" dirty="0">
                <a:solidFill>
                  <a:schemeClr val="dk1"/>
                </a:solidFill>
                <a:latin typeface="Calibri"/>
                <a:ea typeface="Calibri"/>
                <a:cs typeface="Calibri"/>
                <a:sym typeface="Calibri"/>
              </a:rPr>
              <a:t> trasporti e “consegni” le proteine in via di ripiegamento alla </a:t>
            </a:r>
            <a:r>
              <a:rPr lang="it-IT" sz="1800" dirty="0" err="1">
                <a:solidFill>
                  <a:schemeClr val="dk1"/>
                </a:solidFill>
                <a:latin typeface="Calibri"/>
                <a:ea typeface="Calibri"/>
                <a:cs typeface="Calibri"/>
                <a:sym typeface="Calibri"/>
              </a:rPr>
              <a:t>chaperonina</a:t>
            </a:r>
            <a:r>
              <a:rPr lang="it-IT" sz="1800" dirty="0">
                <a:solidFill>
                  <a:schemeClr val="dk1"/>
                </a:solidFill>
                <a:latin typeface="Calibri"/>
                <a:ea typeface="Calibri"/>
                <a:cs typeface="Calibri"/>
                <a:sym typeface="Calibri"/>
              </a:rPr>
              <a:t> eucariotica (</a:t>
            </a:r>
            <a:r>
              <a:rPr lang="it-IT" sz="1800" dirty="0" err="1">
                <a:solidFill>
                  <a:schemeClr val="dk1"/>
                </a:solidFill>
                <a:latin typeface="Calibri"/>
                <a:ea typeface="Calibri"/>
                <a:cs typeface="Calibri"/>
                <a:sym typeface="Calibri"/>
              </a:rPr>
              <a:t>TriC</a:t>
            </a:r>
            <a:r>
              <a:rPr lang="it-IT" sz="1800" dirty="0">
                <a:solidFill>
                  <a:schemeClr val="dk1"/>
                </a:solidFill>
                <a:latin typeface="Calibri"/>
                <a:ea typeface="Calibri"/>
                <a:cs typeface="Calibri"/>
                <a:sym typeface="Calibri"/>
              </a:rPr>
              <a:t>)</a:t>
            </a:r>
            <a:endParaRPr dirty="0"/>
          </a:p>
        </p:txBody>
      </p:sp>
      <p:sp>
        <p:nvSpPr>
          <p:cNvPr id="342" name="Google Shape;342;p27"/>
          <p:cNvSpPr txBox="1"/>
          <p:nvPr/>
        </p:nvSpPr>
        <p:spPr>
          <a:xfrm>
            <a:off x="2217416" y="2370427"/>
            <a:ext cx="14983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FF0000"/>
                </a:solidFill>
                <a:latin typeface="Calibri"/>
                <a:ea typeface="Calibri"/>
                <a:cs typeface="Calibri"/>
                <a:sym typeface="Calibri"/>
              </a:rPr>
              <a:t>Prefoldina</a:t>
            </a:r>
            <a:endParaRPr sz="2400" b="1">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1825378" y="116632"/>
            <a:ext cx="8842623" cy="6455382"/>
          </a:xfrm>
          <a:prstGeom prst="rect">
            <a:avLst/>
          </a:prstGeom>
          <a:noFill/>
          <a:ln>
            <a:noFill/>
          </a:ln>
        </p:spPr>
      </p:pic>
      <p:cxnSp>
        <p:nvCxnSpPr>
          <p:cNvPr id="103" name="Google Shape;103;p3"/>
          <p:cNvCxnSpPr/>
          <p:nvPr/>
        </p:nvCxnSpPr>
        <p:spPr>
          <a:xfrm rot="10800000">
            <a:off x="3935760" y="2492896"/>
            <a:ext cx="0" cy="432048"/>
          </a:xfrm>
          <a:prstGeom prst="straightConnector1">
            <a:avLst/>
          </a:prstGeom>
          <a:noFill/>
          <a:ln w="38100" cap="flat" cmpd="sng">
            <a:solidFill>
              <a:srgbClr val="FF0000"/>
            </a:solidFill>
            <a:prstDash val="solid"/>
            <a:miter lim="800000"/>
            <a:headEnd type="none" w="sm" len="sm"/>
            <a:tailEnd type="stealth" w="med" len="med"/>
          </a:ln>
        </p:spPr>
      </p:cxnSp>
      <p:sp>
        <p:nvSpPr>
          <p:cNvPr id="104" name="Google Shape;104;p3"/>
          <p:cNvSpPr txBox="1"/>
          <p:nvPr/>
        </p:nvSpPr>
        <p:spPr>
          <a:xfrm>
            <a:off x="3071664" y="2996953"/>
            <a:ext cx="187220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Malattie da misfolding proteico (amiloidosi, neurodegenerative o sistemiche)</a:t>
            </a:r>
            <a:endParaRPr/>
          </a:p>
        </p:txBody>
      </p:sp>
      <p:sp>
        <p:nvSpPr>
          <p:cNvPr id="105" name="Google Shape;105;p3"/>
          <p:cNvSpPr/>
          <p:nvPr/>
        </p:nvSpPr>
        <p:spPr>
          <a:xfrm rot="1185673">
            <a:off x="7750374" y="2372907"/>
            <a:ext cx="283764" cy="813193"/>
          </a:xfrm>
          <a:custGeom>
            <a:avLst/>
            <a:gdLst/>
            <a:ahLst/>
            <a:cxnLst/>
            <a:rect l="l" t="t" r="r" b="b"/>
            <a:pathLst>
              <a:path w="249382" h="1039091" extrusionOk="0">
                <a:moveTo>
                  <a:pt x="0" y="0"/>
                </a:moveTo>
                <a:cubicBezTo>
                  <a:pt x="12865" y="25730"/>
                  <a:pt x="25730" y="51460"/>
                  <a:pt x="59377" y="106878"/>
                </a:cubicBezTo>
                <a:cubicBezTo>
                  <a:pt x="93024" y="162296"/>
                  <a:pt x="172193" y="237506"/>
                  <a:pt x="201881" y="332509"/>
                </a:cubicBezTo>
                <a:cubicBezTo>
                  <a:pt x="231569" y="427512"/>
                  <a:pt x="249382" y="568037"/>
                  <a:pt x="237507" y="676894"/>
                </a:cubicBezTo>
                <a:cubicBezTo>
                  <a:pt x="225632" y="785751"/>
                  <a:pt x="148442" y="932213"/>
                  <a:pt x="130629" y="985652"/>
                </a:cubicBezTo>
                <a:cubicBezTo>
                  <a:pt x="112816" y="1039091"/>
                  <a:pt x="121722" y="1018309"/>
                  <a:pt x="130629" y="997527"/>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106" name="Google Shape;106;p3"/>
          <p:cNvSpPr txBox="1"/>
          <p:nvPr/>
        </p:nvSpPr>
        <p:spPr>
          <a:xfrm>
            <a:off x="6528048" y="1897668"/>
            <a:ext cx="187220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Sindrome di Zellweger (malattia genetica)</a:t>
            </a:r>
            <a:endParaRPr/>
          </a:p>
        </p:txBody>
      </p:sp>
      <p:sp>
        <p:nvSpPr>
          <p:cNvPr id="107" name="Google Shape;107;p3"/>
          <p:cNvSpPr/>
          <p:nvPr/>
        </p:nvSpPr>
        <p:spPr>
          <a:xfrm>
            <a:off x="5892141" y="1555669"/>
            <a:ext cx="607621" cy="1270659"/>
          </a:xfrm>
          <a:custGeom>
            <a:avLst/>
            <a:gdLst/>
            <a:ahLst/>
            <a:cxnLst/>
            <a:rect l="l" t="t" r="r" b="b"/>
            <a:pathLst>
              <a:path w="607621" h="1270659" extrusionOk="0">
                <a:moveTo>
                  <a:pt x="607621" y="0"/>
                </a:moveTo>
                <a:cubicBezTo>
                  <a:pt x="580901" y="37605"/>
                  <a:pt x="554182" y="75210"/>
                  <a:pt x="500743" y="130628"/>
                </a:cubicBezTo>
                <a:cubicBezTo>
                  <a:pt x="447304" y="186046"/>
                  <a:pt x="356260" y="273132"/>
                  <a:pt x="286987" y="332509"/>
                </a:cubicBezTo>
                <a:cubicBezTo>
                  <a:pt x="217714" y="391886"/>
                  <a:pt x="132608" y="411678"/>
                  <a:pt x="85107" y="486888"/>
                </a:cubicBezTo>
                <a:cubicBezTo>
                  <a:pt x="37606" y="562098"/>
                  <a:pt x="0" y="692727"/>
                  <a:pt x="1979" y="783771"/>
                </a:cubicBezTo>
                <a:cubicBezTo>
                  <a:pt x="3958" y="874815"/>
                  <a:pt x="43543" y="959922"/>
                  <a:pt x="96982" y="1033153"/>
                </a:cubicBezTo>
                <a:cubicBezTo>
                  <a:pt x="150421" y="1106384"/>
                  <a:pt x="257299" y="1183574"/>
                  <a:pt x="322613" y="1223158"/>
                </a:cubicBezTo>
                <a:cubicBezTo>
                  <a:pt x="387927" y="1262742"/>
                  <a:pt x="438397" y="1266700"/>
                  <a:pt x="488868" y="1270659"/>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8" name="Google Shape;108;p3"/>
          <p:cNvSpPr txBox="1"/>
          <p:nvPr/>
        </p:nvSpPr>
        <p:spPr>
          <a:xfrm>
            <a:off x="6384032" y="1249596"/>
            <a:ext cx="187220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Malattie genetiche mitocondriali</a:t>
            </a:r>
            <a:endParaRPr/>
          </a:p>
        </p:txBody>
      </p:sp>
      <p:cxnSp>
        <p:nvCxnSpPr>
          <p:cNvPr id="109" name="Google Shape;109;p3"/>
          <p:cNvCxnSpPr/>
          <p:nvPr/>
        </p:nvCxnSpPr>
        <p:spPr>
          <a:xfrm>
            <a:off x="5303912" y="4797152"/>
            <a:ext cx="1008112" cy="0"/>
          </a:xfrm>
          <a:prstGeom prst="straightConnector1">
            <a:avLst/>
          </a:prstGeom>
          <a:noFill/>
          <a:ln w="38100" cap="flat" cmpd="sng">
            <a:solidFill>
              <a:srgbClr val="FF0000"/>
            </a:solidFill>
            <a:prstDash val="solid"/>
            <a:miter lim="800000"/>
            <a:headEnd type="none" w="sm" len="sm"/>
            <a:tailEnd type="stealth" w="med" len="med"/>
          </a:ln>
        </p:spPr>
      </p:cxnSp>
      <p:sp>
        <p:nvSpPr>
          <p:cNvPr id="110" name="Google Shape;110;p3"/>
          <p:cNvSpPr txBox="1"/>
          <p:nvPr/>
        </p:nvSpPr>
        <p:spPr>
          <a:xfrm>
            <a:off x="3503712" y="4490537"/>
            <a:ext cx="1872208"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Mucopolisaccaridosi</a:t>
            </a:r>
            <a:endParaRPr sz="1400" b="1"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(malattie da accumulo lisosomale a seguito di deficienze di enzimi lisosomali)</a:t>
            </a:r>
            <a:endParaRPr/>
          </a:p>
        </p:txBody>
      </p:sp>
      <p:cxnSp>
        <p:nvCxnSpPr>
          <p:cNvPr id="111" name="Google Shape;111;p3"/>
          <p:cNvCxnSpPr/>
          <p:nvPr/>
        </p:nvCxnSpPr>
        <p:spPr>
          <a:xfrm rot="10800000">
            <a:off x="9624392" y="2924944"/>
            <a:ext cx="0" cy="1008112"/>
          </a:xfrm>
          <a:prstGeom prst="straightConnector1">
            <a:avLst/>
          </a:prstGeom>
          <a:noFill/>
          <a:ln w="38100" cap="flat" cmpd="sng">
            <a:solidFill>
              <a:srgbClr val="FF0000"/>
            </a:solidFill>
            <a:prstDash val="solid"/>
            <a:miter lim="800000"/>
            <a:headEnd type="none" w="sm" len="sm"/>
            <a:tailEnd type="stealth" w="med" len="med"/>
          </a:ln>
        </p:spPr>
      </p:cxnSp>
      <p:sp>
        <p:nvSpPr>
          <p:cNvPr id="112" name="Google Shape;112;p3"/>
          <p:cNvSpPr txBox="1"/>
          <p:nvPr/>
        </p:nvSpPr>
        <p:spPr>
          <a:xfrm>
            <a:off x="8616280" y="4005064"/>
            <a:ext cx="1872208"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Terapia tumorale</a:t>
            </a:r>
            <a:endParaRPr/>
          </a:p>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(inibitori del proteasoma)</a:t>
            </a:r>
            <a:endParaRPr/>
          </a:p>
        </p:txBody>
      </p:sp>
      <p:cxnSp>
        <p:nvCxnSpPr>
          <p:cNvPr id="113" name="Google Shape;113;p3"/>
          <p:cNvCxnSpPr/>
          <p:nvPr/>
        </p:nvCxnSpPr>
        <p:spPr>
          <a:xfrm rot="10800000">
            <a:off x="7464152" y="4869160"/>
            <a:ext cx="648072" cy="576064"/>
          </a:xfrm>
          <a:prstGeom prst="straightConnector1">
            <a:avLst/>
          </a:prstGeom>
          <a:noFill/>
          <a:ln w="38100" cap="flat" cmpd="sng">
            <a:solidFill>
              <a:srgbClr val="FF0000"/>
            </a:solidFill>
            <a:prstDash val="solid"/>
            <a:miter lim="800000"/>
            <a:headEnd type="none" w="sm" len="sm"/>
            <a:tailEnd type="stealth" w="med" len="med"/>
          </a:ln>
        </p:spPr>
      </p:cxnSp>
      <p:sp>
        <p:nvSpPr>
          <p:cNvPr id="114" name="Google Shape;114;p3"/>
          <p:cNvSpPr txBox="1"/>
          <p:nvPr/>
        </p:nvSpPr>
        <p:spPr>
          <a:xfrm>
            <a:off x="7536160" y="5283206"/>
            <a:ext cx="216024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Autofagia</a:t>
            </a:r>
            <a:endParaRPr sz="1400" b="1"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it-IT" sz="1400" b="1" i="0" u="none" strike="noStrike" cap="none">
                <a:solidFill>
                  <a:srgbClr val="FF0000"/>
                </a:solidFill>
                <a:latin typeface="Calibri"/>
                <a:ea typeface="Calibri"/>
                <a:cs typeface="Calibri"/>
                <a:sym typeface="Calibri"/>
              </a:rPr>
              <a:t>(in condizioni fisiologiche protegge contro cancro e neurodegenerazione)</a:t>
            </a:r>
            <a:endParaRPr/>
          </a:p>
        </p:txBody>
      </p:sp>
      <p:sp>
        <p:nvSpPr>
          <p:cNvPr id="115" name="Google Shape;115;p3"/>
          <p:cNvSpPr txBox="1"/>
          <p:nvPr/>
        </p:nvSpPr>
        <p:spPr>
          <a:xfrm>
            <a:off x="3671478" y="803670"/>
            <a:ext cx="42239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a:solidFill>
                  <a:srgbClr val="FF0000"/>
                </a:solidFill>
                <a:latin typeface="Calibri"/>
                <a:ea typeface="Calibri"/>
                <a:cs typeface="Calibri"/>
                <a:sym typeface="Calibri"/>
              </a:rPr>
              <a:t>(Alcune implicazioni in patologia e terapia)</a:t>
            </a:r>
            <a:endParaRPr/>
          </a:p>
        </p:txBody>
      </p:sp>
      <p:sp>
        <p:nvSpPr>
          <p:cNvPr id="116" name="Google Shape;11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17" name="Google Shape;1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a:spLocks noGrp="1"/>
          </p:cNvSpPr>
          <p:nvPr>
            <p:ph type="title"/>
          </p:nvPr>
        </p:nvSpPr>
        <p:spPr>
          <a:xfrm>
            <a:off x="928141" y="110294"/>
            <a:ext cx="10515600" cy="62422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br>
              <a:rPr lang="it-IT" b="1">
                <a:solidFill>
                  <a:srgbClr val="FF0000"/>
                </a:solidFill>
                <a:latin typeface="Calibri"/>
                <a:ea typeface="Calibri"/>
                <a:cs typeface="Calibri"/>
                <a:sym typeface="Calibri"/>
              </a:rPr>
            </a:br>
            <a:br>
              <a:rPr lang="it-IT" b="1">
                <a:solidFill>
                  <a:srgbClr val="FF0000"/>
                </a:solidFill>
                <a:latin typeface="Calibri"/>
                <a:ea typeface="Calibri"/>
                <a:cs typeface="Calibri"/>
                <a:sym typeface="Calibri"/>
              </a:rPr>
            </a:br>
            <a:br>
              <a:rPr lang="it-IT" b="1">
                <a:solidFill>
                  <a:srgbClr val="FF0000"/>
                </a:solidFill>
                <a:latin typeface="Calibri"/>
                <a:ea typeface="Calibri"/>
                <a:cs typeface="Calibri"/>
                <a:sym typeface="Calibri"/>
              </a:rPr>
            </a:br>
            <a:r>
              <a:rPr lang="it-IT" sz="3600" b="1">
                <a:solidFill>
                  <a:srgbClr val="FF0000"/>
                </a:solidFill>
                <a:latin typeface="Calibri"/>
                <a:ea typeface="Calibri"/>
                <a:cs typeface="Calibri"/>
                <a:sym typeface="Calibri"/>
              </a:rPr>
              <a:t>Il sistema delle Hsp70 nei procarioti</a:t>
            </a:r>
            <a:br>
              <a:rPr lang="it-IT" sz="4000" b="1">
                <a:solidFill>
                  <a:srgbClr val="FF0000"/>
                </a:solidFill>
                <a:latin typeface="Calibri"/>
                <a:ea typeface="Calibri"/>
                <a:cs typeface="Calibri"/>
                <a:sym typeface="Calibri"/>
              </a:rPr>
            </a:br>
            <a:br>
              <a:rPr lang="it-IT" b="1">
                <a:solidFill>
                  <a:srgbClr val="FF0000"/>
                </a:solidFill>
                <a:latin typeface="Calibri"/>
                <a:ea typeface="Calibri"/>
                <a:cs typeface="Calibri"/>
                <a:sym typeface="Calibri"/>
              </a:rPr>
            </a:br>
            <a:r>
              <a:rPr lang="it-IT" b="1">
                <a:solidFill>
                  <a:srgbClr val="FF0000"/>
                </a:solidFill>
                <a:latin typeface="Calibri"/>
                <a:ea typeface="Calibri"/>
                <a:cs typeface="Calibri"/>
                <a:sym typeface="Calibri"/>
              </a:rPr>
              <a:t> </a:t>
            </a:r>
            <a:br>
              <a:rPr lang="it-IT" b="1">
                <a:solidFill>
                  <a:srgbClr val="FF0000"/>
                </a:solidFill>
                <a:latin typeface="Calibri"/>
                <a:ea typeface="Calibri"/>
                <a:cs typeface="Calibri"/>
                <a:sym typeface="Calibri"/>
              </a:rPr>
            </a:br>
            <a:endParaRPr b="1">
              <a:solidFill>
                <a:srgbClr val="FF0000"/>
              </a:solidFill>
              <a:latin typeface="Calibri"/>
              <a:ea typeface="Calibri"/>
              <a:cs typeface="Calibri"/>
              <a:sym typeface="Calibri"/>
            </a:endParaRPr>
          </a:p>
        </p:txBody>
      </p:sp>
      <p:sp>
        <p:nvSpPr>
          <p:cNvPr id="348" name="Google Shape;348;p28"/>
          <p:cNvSpPr/>
          <p:nvPr/>
        </p:nvSpPr>
        <p:spPr>
          <a:xfrm>
            <a:off x="209861" y="734520"/>
            <a:ext cx="11587397" cy="5324535"/>
          </a:xfrm>
          <a:prstGeom prst="rect">
            <a:avLst/>
          </a:prstGeom>
          <a:noFill/>
          <a:ln>
            <a:noFill/>
          </a:ln>
        </p:spPr>
        <p:txBody>
          <a:bodyPr spcFirstLastPara="1" wrap="square" lIns="91425" tIns="45700" rIns="91425" bIns="45700" anchor="t" anchorCtr="0">
            <a:spAutoFit/>
          </a:bodyPr>
          <a:lstStyle/>
          <a:p>
            <a:pPr marL="228600" marR="0" lvl="0" indent="-228600" algn="ctr" rtl="0">
              <a:spcBef>
                <a:spcPts val="0"/>
              </a:spcBef>
              <a:spcAft>
                <a:spcPts val="0"/>
              </a:spcAft>
              <a:buNone/>
            </a:pPr>
            <a:r>
              <a:rPr lang="it-IT" sz="2000" b="1">
                <a:solidFill>
                  <a:schemeClr val="dk1"/>
                </a:solidFill>
                <a:latin typeface="Calibri"/>
                <a:ea typeface="Calibri"/>
                <a:cs typeface="Calibri"/>
                <a:sym typeface="Calibri"/>
              </a:rPr>
              <a:t>Il sistema delle Hsp70 rileva il peptide substrato da TF (NAC negli eucarioti)</a:t>
            </a:r>
            <a:endParaRPr/>
          </a:p>
          <a:p>
            <a:pPr marL="228600" marR="0" lvl="0" indent="-228600" algn="ctr" rtl="0">
              <a:spcBef>
                <a:spcPts val="0"/>
              </a:spcBef>
              <a:spcAft>
                <a:spcPts val="0"/>
              </a:spcAft>
              <a:buNone/>
            </a:pPr>
            <a:r>
              <a:rPr lang="it-IT" sz="2000" b="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b="1">
                <a:solidFill>
                  <a:schemeClr val="dk1"/>
                </a:solidFill>
                <a:latin typeface="Calibri"/>
                <a:ea typeface="Calibri"/>
                <a:cs typeface="Calibri"/>
                <a:sym typeface="Calibri"/>
              </a:rPr>
              <a:t>DnaK (Hsp70 negli eucarioti)</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Monomero di circa 70 kDa</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Dominio N-terminale: 44 kDa,  con attività ATPasica</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Dominio C-terminale: 27 kDa, consiste di un sub-dominio a β-sandwich con la fenditura dove viene legato</a:t>
            </a:r>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Il peptide substrato (in conformazione estesa) e il “latch” (chiavistello) con struttura ad α-elica. </a:t>
            </a:r>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All’estremità C-terminale è presente la sequenza EEVD, implicata nell’interazione con altri chaperoni.</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b="1">
                <a:solidFill>
                  <a:schemeClr val="dk1"/>
                </a:solidFill>
                <a:latin typeface="Calibri"/>
                <a:ea typeface="Calibri"/>
                <a:cs typeface="Calibri"/>
                <a:sym typeface="Calibri"/>
              </a:rPr>
              <a:t>DnaJ (Hsp40 negli eucarioti)</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Monomero di 40 kDa</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Dominio N-terminale: lega DnaK</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Dominio C-terminale: lega il peptide substrato.</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b="1">
                <a:solidFill>
                  <a:schemeClr val="dk1"/>
                </a:solidFill>
                <a:latin typeface="Calibri"/>
                <a:ea typeface="Calibri"/>
                <a:cs typeface="Calibri"/>
                <a:sym typeface="Calibri"/>
              </a:rPr>
              <a:t>Fattori di scambio nucleotidico</a:t>
            </a:r>
            <a:endParaRPr sz="2000">
              <a:solidFill>
                <a:schemeClr val="dk1"/>
              </a:solidFill>
              <a:latin typeface="Calibri"/>
              <a:ea typeface="Calibri"/>
              <a:cs typeface="Calibri"/>
              <a:sym typeface="Calibri"/>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Nei procarioti è presente </a:t>
            </a:r>
            <a:r>
              <a:rPr lang="it-IT" sz="2000" i="1">
                <a:solidFill>
                  <a:schemeClr val="dk1"/>
                </a:solidFill>
                <a:latin typeface="Calibri"/>
                <a:ea typeface="Calibri"/>
                <a:cs typeface="Calibri"/>
                <a:sym typeface="Calibri"/>
              </a:rPr>
              <a:t>GrpE</a:t>
            </a:r>
            <a:r>
              <a:rPr lang="it-IT" sz="2000">
                <a:solidFill>
                  <a:schemeClr val="dk1"/>
                </a:solidFill>
                <a:latin typeface="Calibri"/>
                <a:ea typeface="Calibri"/>
                <a:cs typeface="Calibri"/>
                <a:sym typeface="Calibri"/>
              </a:rPr>
              <a:t> (omodimero con subunità di 20 kDa): negli eucarioti è presente un ampio</a:t>
            </a:r>
            <a:endParaRPr/>
          </a:p>
          <a:p>
            <a:pPr marL="228600" marR="0" lvl="0" indent="-228600" algn="just" rtl="0">
              <a:spcBef>
                <a:spcPts val="0"/>
              </a:spcBef>
              <a:spcAft>
                <a:spcPts val="0"/>
              </a:spcAft>
              <a:buNone/>
            </a:pPr>
            <a:r>
              <a:rPr lang="it-IT" sz="2000">
                <a:solidFill>
                  <a:schemeClr val="dk1"/>
                </a:solidFill>
                <a:latin typeface="Calibri"/>
                <a:ea typeface="Calibri"/>
                <a:cs typeface="Calibri"/>
                <a:sym typeface="Calibri"/>
              </a:rPr>
              <a:t>repertorio di </a:t>
            </a:r>
            <a:r>
              <a:rPr lang="it-IT" sz="2000" b="1">
                <a:solidFill>
                  <a:schemeClr val="dk1"/>
                </a:solidFill>
                <a:latin typeface="Calibri"/>
                <a:ea typeface="Calibri"/>
                <a:cs typeface="Calibri"/>
                <a:sym typeface="Calibri"/>
              </a:rPr>
              <a:t>NEF </a:t>
            </a:r>
            <a:r>
              <a:rPr lang="it-IT" sz="2000">
                <a:solidFill>
                  <a:schemeClr val="dk1"/>
                </a:solidFill>
                <a:latin typeface="Calibri"/>
                <a:ea typeface="Calibri"/>
                <a:cs typeface="Calibri"/>
                <a:sym typeface="Calibri"/>
              </a:rPr>
              <a:t>(nucleotide-exchange factors).</a:t>
            </a:r>
            <a:endParaRPr sz="2000">
              <a:solidFill>
                <a:schemeClr val="dk1"/>
              </a:solidFill>
              <a:latin typeface="Calibri"/>
              <a:ea typeface="Calibri"/>
              <a:cs typeface="Calibri"/>
              <a:sym typeface="Calibri"/>
            </a:endParaRPr>
          </a:p>
        </p:txBody>
      </p:sp>
      <p:sp>
        <p:nvSpPr>
          <p:cNvPr id="349" name="Google Shape;3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31</a:t>
            </a:fld>
            <a:endParaRPr/>
          </a:p>
        </p:txBody>
      </p:sp>
      <p:pic>
        <p:nvPicPr>
          <p:cNvPr id="346" name="Google Shape;346;p28"/>
          <p:cNvPicPr preferRelativeResize="0"/>
          <p:nvPr/>
        </p:nvPicPr>
        <p:blipFill rotWithShape="1">
          <a:blip r:embed="rId3">
            <a:alphaModFix/>
          </a:blip>
          <a:srcRect t="1821" b="64113"/>
          <a:stretch/>
        </p:blipFill>
        <p:spPr>
          <a:xfrm>
            <a:off x="3634449" y="961246"/>
            <a:ext cx="7956413" cy="3371093"/>
          </a:xfrm>
          <a:prstGeom prst="rect">
            <a:avLst/>
          </a:prstGeom>
          <a:noFill/>
          <a:ln>
            <a:noFill/>
          </a:ln>
        </p:spPr>
      </p:pic>
      <p:sp>
        <p:nvSpPr>
          <p:cNvPr id="347" name="Google Shape;347;p28"/>
          <p:cNvSpPr txBox="1">
            <a:spLocks noGrp="1"/>
          </p:cNvSpPr>
          <p:nvPr>
            <p:ph type="title"/>
          </p:nvPr>
        </p:nvSpPr>
        <p:spPr>
          <a:xfrm>
            <a:off x="804125" y="128112"/>
            <a:ext cx="10515600" cy="899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br>
              <a:rPr lang="it-IT" b="1">
                <a:solidFill>
                  <a:srgbClr val="FF0000"/>
                </a:solidFill>
                <a:latin typeface="Calibri"/>
                <a:ea typeface="Calibri"/>
                <a:cs typeface="Calibri"/>
                <a:sym typeface="Calibri"/>
              </a:rPr>
            </a:br>
            <a:br>
              <a:rPr lang="it-IT" b="1">
                <a:solidFill>
                  <a:srgbClr val="FF0000"/>
                </a:solidFill>
                <a:latin typeface="Calibri"/>
                <a:ea typeface="Calibri"/>
                <a:cs typeface="Calibri"/>
                <a:sym typeface="Calibri"/>
              </a:rPr>
            </a:br>
            <a:br>
              <a:rPr lang="it-IT" b="1">
                <a:solidFill>
                  <a:srgbClr val="FF0000"/>
                </a:solidFill>
                <a:latin typeface="Calibri"/>
                <a:ea typeface="Calibri"/>
                <a:cs typeface="Calibri"/>
                <a:sym typeface="Calibri"/>
              </a:rPr>
            </a:br>
            <a:r>
              <a:rPr lang="it-IT" sz="3600" b="1">
                <a:solidFill>
                  <a:srgbClr val="FF0000"/>
                </a:solidFill>
                <a:latin typeface="Calibri"/>
                <a:ea typeface="Calibri"/>
                <a:cs typeface="Calibri"/>
                <a:sym typeface="Calibri"/>
              </a:rPr>
              <a:t>Il sistema delle Hsp70</a:t>
            </a:r>
            <a:br>
              <a:rPr lang="it-IT" sz="4000" b="1">
                <a:solidFill>
                  <a:srgbClr val="FF0000"/>
                </a:solidFill>
                <a:latin typeface="Calibri"/>
                <a:ea typeface="Calibri"/>
                <a:cs typeface="Calibri"/>
                <a:sym typeface="Calibri"/>
              </a:rPr>
            </a:br>
            <a:br>
              <a:rPr lang="it-IT" b="1">
                <a:solidFill>
                  <a:srgbClr val="FF0000"/>
                </a:solidFill>
                <a:latin typeface="Calibri"/>
                <a:ea typeface="Calibri"/>
                <a:cs typeface="Calibri"/>
                <a:sym typeface="Calibri"/>
              </a:rPr>
            </a:br>
            <a:r>
              <a:rPr lang="it-IT" b="1">
                <a:solidFill>
                  <a:srgbClr val="FF0000"/>
                </a:solidFill>
                <a:latin typeface="Calibri"/>
                <a:ea typeface="Calibri"/>
                <a:cs typeface="Calibri"/>
                <a:sym typeface="Calibri"/>
              </a:rPr>
              <a:t> </a:t>
            </a:r>
            <a:br>
              <a:rPr lang="it-IT" b="1">
                <a:solidFill>
                  <a:srgbClr val="FF0000"/>
                </a:solidFill>
                <a:latin typeface="Calibri"/>
                <a:ea typeface="Calibri"/>
                <a:cs typeface="Calibri"/>
                <a:sym typeface="Calibri"/>
              </a:rPr>
            </a:br>
            <a:endParaRPr b="1">
              <a:solidFill>
                <a:srgbClr val="FF0000"/>
              </a:solidFill>
              <a:latin typeface="Calibri"/>
              <a:ea typeface="Calibri"/>
              <a:cs typeface="Calibri"/>
              <a:sym typeface="Calibri"/>
            </a:endParaRPr>
          </a:p>
        </p:txBody>
      </p:sp>
      <p:sp>
        <p:nvSpPr>
          <p:cNvPr id="348" name="Google Shape;348;p28"/>
          <p:cNvSpPr txBox="1"/>
          <p:nvPr/>
        </p:nvSpPr>
        <p:spPr>
          <a:xfrm>
            <a:off x="521051" y="1221676"/>
            <a:ext cx="2653259" cy="25237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100" dirty="0">
                <a:solidFill>
                  <a:schemeClr val="dk1"/>
                </a:solidFill>
                <a:latin typeface="Calibri"/>
                <a:ea typeface="Calibri"/>
                <a:cs typeface="Calibri"/>
                <a:sym typeface="Calibri"/>
              </a:rPr>
              <a:t>Gli </a:t>
            </a:r>
            <a:r>
              <a:rPr lang="it-IT" sz="1100" dirty="0" err="1">
                <a:solidFill>
                  <a:schemeClr val="dk1"/>
                </a:solidFill>
                <a:latin typeface="Calibri"/>
                <a:ea typeface="Calibri"/>
                <a:cs typeface="Calibri"/>
                <a:sym typeface="Calibri"/>
              </a:rPr>
              <a:t>chaperoni</a:t>
            </a:r>
            <a:r>
              <a:rPr lang="it-IT" sz="1100" dirty="0">
                <a:solidFill>
                  <a:schemeClr val="dk1"/>
                </a:solidFill>
                <a:latin typeface="Calibri"/>
                <a:ea typeface="Calibri"/>
                <a:cs typeface="Calibri"/>
                <a:sym typeface="Calibri"/>
              </a:rPr>
              <a:t> della famiglia delle Hsp70 sono una classe ubiquitaria di proteine. </a:t>
            </a:r>
            <a:endParaRPr sz="1100" dirty="0"/>
          </a:p>
          <a:p>
            <a:pPr marL="0" marR="0" lvl="0" indent="0" algn="just" rtl="0">
              <a:spcBef>
                <a:spcPts val="0"/>
              </a:spcBef>
              <a:spcAft>
                <a:spcPts val="0"/>
              </a:spcAft>
              <a:buNone/>
            </a:pPr>
            <a:r>
              <a:rPr lang="it-IT" sz="1100" dirty="0">
                <a:solidFill>
                  <a:schemeClr val="dk1"/>
                </a:solidFill>
                <a:latin typeface="Calibri"/>
                <a:ea typeface="Calibri"/>
                <a:cs typeface="Calibri"/>
                <a:sym typeface="Calibri"/>
              </a:rPr>
              <a:t>Sono coinvolte in un ampio spettro di funzioni di controllo-qualità delle proteine, tra cui il </a:t>
            </a:r>
            <a:r>
              <a:rPr lang="it-IT" sz="1100" dirty="0" err="1">
                <a:solidFill>
                  <a:schemeClr val="dk1"/>
                </a:solidFill>
                <a:latin typeface="Calibri"/>
                <a:ea typeface="Calibri"/>
                <a:cs typeface="Calibri"/>
                <a:sym typeface="Calibri"/>
              </a:rPr>
              <a:t>folding</a:t>
            </a:r>
            <a:r>
              <a:rPr lang="it-IT" sz="1100" dirty="0">
                <a:solidFill>
                  <a:schemeClr val="dk1"/>
                </a:solidFill>
                <a:latin typeface="Calibri"/>
                <a:ea typeface="Calibri"/>
                <a:cs typeface="Calibri"/>
                <a:sym typeface="Calibri"/>
              </a:rPr>
              <a:t> de novo delle proteine, il </a:t>
            </a:r>
            <a:r>
              <a:rPr lang="it-IT" sz="1100" dirty="0" err="1">
                <a:solidFill>
                  <a:schemeClr val="dk1"/>
                </a:solidFill>
                <a:latin typeface="Calibri"/>
                <a:ea typeface="Calibri"/>
                <a:cs typeface="Calibri"/>
                <a:sym typeface="Calibri"/>
              </a:rPr>
              <a:t>refolding</a:t>
            </a:r>
            <a:r>
              <a:rPr lang="it-IT" sz="1100" dirty="0">
                <a:solidFill>
                  <a:schemeClr val="dk1"/>
                </a:solidFill>
                <a:latin typeface="Calibri"/>
                <a:ea typeface="Calibri"/>
                <a:cs typeface="Calibri"/>
                <a:sym typeface="Calibri"/>
              </a:rPr>
              <a:t> di proteine denaturate per stress, il trasporto, la traslocazione in membrana e la degradazione proteica.</a:t>
            </a:r>
          </a:p>
          <a:p>
            <a:pPr marL="0" marR="0" lvl="0" indent="0" algn="just" rtl="0">
              <a:spcBef>
                <a:spcPts val="0"/>
              </a:spcBef>
              <a:spcAft>
                <a:spcPts val="0"/>
              </a:spcAft>
              <a:buNone/>
            </a:pPr>
            <a:r>
              <a:rPr lang="it-IT" b="1" dirty="0">
                <a:solidFill>
                  <a:srgbClr val="FF0000"/>
                </a:solidFill>
                <a:latin typeface="Calibri"/>
                <a:cs typeface="Calibri"/>
                <a:sym typeface="Calibri"/>
              </a:rPr>
              <a:t>Gli </a:t>
            </a:r>
            <a:r>
              <a:rPr lang="it-IT" b="1" dirty="0" err="1">
                <a:solidFill>
                  <a:srgbClr val="FF0000"/>
                </a:solidFill>
                <a:latin typeface="Calibri"/>
                <a:cs typeface="Calibri"/>
                <a:sym typeface="Calibri"/>
              </a:rPr>
              <a:t>chaperoni</a:t>
            </a:r>
            <a:r>
              <a:rPr lang="it-IT" b="1" dirty="0">
                <a:solidFill>
                  <a:srgbClr val="FF0000"/>
                </a:solidFill>
                <a:latin typeface="Calibri"/>
                <a:cs typeface="Calibri"/>
                <a:sym typeface="Calibri"/>
              </a:rPr>
              <a:t> assumono conformazioni alternative e dotate di diversa affinità per il polipeptide substrato, a seconda che siano legati ad ATP o ADP.</a:t>
            </a:r>
            <a:endParaRPr b="1" dirty="0">
              <a:solidFill>
                <a:srgbClr val="FF0000"/>
              </a:solidFill>
            </a:endParaRPr>
          </a:p>
        </p:txBody>
      </p:sp>
      <p:sp>
        <p:nvSpPr>
          <p:cNvPr id="349" name="Google Shape;349;p28"/>
          <p:cNvSpPr txBox="1"/>
          <p:nvPr/>
        </p:nvSpPr>
        <p:spPr>
          <a:xfrm>
            <a:off x="521051" y="4413191"/>
            <a:ext cx="11239149" cy="2062063"/>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400"/>
              <a:buFont typeface="Arial" panose="020B0604020202020204" pitchFamily="34" charset="0"/>
              <a:buChar char="•"/>
            </a:pPr>
            <a:r>
              <a:rPr lang="it-IT" sz="1600" dirty="0">
                <a:solidFill>
                  <a:schemeClr val="dk1"/>
                </a:solidFill>
                <a:latin typeface="Calibri" panose="020F0502020204030204" pitchFamily="34" charset="0"/>
                <a:ea typeface="Calibri"/>
                <a:cs typeface="Calibri" panose="020F0502020204030204" pitchFamily="34" charset="0"/>
                <a:sym typeface="Calibri"/>
              </a:rPr>
              <a:t>Gli </a:t>
            </a:r>
            <a:r>
              <a:rPr lang="it-IT" sz="1600" dirty="0" err="1">
                <a:solidFill>
                  <a:schemeClr val="dk1"/>
                </a:solidFill>
                <a:latin typeface="Calibri" panose="020F0502020204030204" pitchFamily="34" charset="0"/>
                <a:ea typeface="Calibri"/>
                <a:cs typeface="Calibri" panose="020F0502020204030204" pitchFamily="34" charset="0"/>
                <a:sym typeface="Calibri"/>
              </a:rPr>
              <a:t>chaperoni</a:t>
            </a:r>
            <a:r>
              <a:rPr lang="it-IT" sz="1600" dirty="0">
                <a:solidFill>
                  <a:schemeClr val="dk1"/>
                </a:solidFill>
                <a:latin typeface="Calibri" panose="020F0502020204030204" pitchFamily="34" charset="0"/>
                <a:ea typeface="Calibri"/>
                <a:cs typeface="Calibri" panose="020F0502020204030204" pitchFamily="34" charset="0"/>
                <a:sym typeface="Calibri"/>
              </a:rPr>
              <a:t> Hsp70 (</a:t>
            </a:r>
            <a:r>
              <a:rPr lang="it-IT" sz="1600" dirty="0" err="1">
                <a:solidFill>
                  <a:schemeClr val="dk1"/>
                </a:solidFill>
                <a:latin typeface="Calibri" panose="020F0502020204030204" pitchFamily="34" charset="0"/>
                <a:ea typeface="Calibri"/>
                <a:cs typeface="Calibri" panose="020F0502020204030204" pitchFamily="34" charset="0"/>
                <a:sym typeface="Calibri"/>
              </a:rPr>
              <a:t>DnaK</a:t>
            </a:r>
            <a:r>
              <a:rPr lang="it-IT" sz="1600" dirty="0">
                <a:solidFill>
                  <a:schemeClr val="dk1"/>
                </a:solidFill>
                <a:latin typeface="Calibri" panose="020F0502020204030204" pitchFamily="34" charset="0"/>
                <a:ea typeface="Calibri"/>
                <a:cs typeface="Calibri" panose="020F0502020204030204" pitchFamily="34" charset="0"/>
                <a:sym typeface="Calibri"/>
              </a:rPr>
              <a:t> procarioti) sono costituiti da un solo polipeptide di 70 </a:t>
            </a:r>
            <a:r>
              <a:rPr lang="it-IT" sz="1600" dirty="0" err="1">
                <a:solidFill>
                  <a:schemeClr val="dk1"/>
                </a:solidFill>
                <a:latin typeface="Calibri" panose="020F0502020204030204" pitchFamily="34" charset="0"/>
                <a:ea typeface="Calibri"/>
                <a:cs typeface="Calibri" panose="020F0502020204030204" pitchFamily="34" charset="0"/>
                <a:sym typeface="Calibri"/>
              </a:rPr>
              <a:t>kDa</a:t>
            </a:r>
            <a:r>
              <a:rPr lang="it-IT" sz="1600" dirty="0">
                <a:solidFill>
                  <a:schemeClr val="dk1"/>
                </a:solidFill>
                <a:latin typeface="Calibri" panose="020F0502020204030204" pitchFamily="34" charset="0"/>
                <a:ea typeface="Calibri"/>
                <a:cs typeface="Calibri" panose="020F0502020204030204" pitchFamily="34" charset="0"/>
                <a:sym typeface="Calibri"/>
              </a:rPr>
              <a:t> con due domini</a:t>
            </a:r>
          </a:p>
          <a:p>
            <a:pPr marL="285750" marR="0" lvl="0" indent="-285750" algn="l" rtl="0">
              <a:spcBef>
                <a:spcPts val="0"/>
              </a:spcBef>
              <a:spcAft>
                <a:spcPts val="0"/>
              </a:spcAft>
              <a:buClr>
                <a:schemeClr val="dk1"/>
              </a:buClr>
              <a:buSzPts val="1400"/>
              <a:buFont typeface="Arial"/>
              <a:buChar char="•"/>
            </a:pPr>
            <a:r>
              <a:rPr lang="it-IT" sz="1600" dirty="0">
                <a:solidFill>
                  <a:schemeClr val="dk1"/>
                </a:solidFill>
                <a:latin typeface="Calibri" panose="020F0502020204030204" pitchFamily="34" charset="0"/>
                <a:ea typeface="Calibri"/>
                <a:cs typeface="Calibri" panose="020F0502020204030204" pitchFamily="34" charset="0"/>
                <a:sym typeface="Calibri"/>
              </a:rPr>
              <a:t>Un dominio C-terminale che lega il substrato (SBD) e che presenta un coperchio mobile</a:t>
            </a:r>
            <a:endParaRPr sz="16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400"/>
              <a:buFont typeface="Arial"/>
              <a:buChar char="•"/>
            </a:pPr>
            <a:r>
              <a:rPr lang="it-IT" sz="1600" dirty="0">
                <a:solidFill>
                  <a:schemeClr val="dk1"/>
                </a:solidFill>
                <a:latin typeface="Calibri" panose="020F0502020204030204" pitchFamily="34" charset="0"/>
                <a:ea typeface="Calibri"/>
                <a:cs typeface="Calibri" panose="020F0502020204030204" pitchFamily="34" charset="0"/>
                <a:sym typeface="Calibri"/>
              </a:rPr>
              <a:t>Un dominio </a:t>
            </a:r>
            <a:r>
              <a:rPr lang="it-IT" sz="1600" dirty="0" err="1">
                <a:solidFill>
                  <a:schemeClr val="dk1"/>
                </a:solidFill>
                <a:latin typeface="Calibri" panose="020F0502020204030204" pitchFamily="34" charset="0"/>
                <a:ea typeface="Calibri"/>
                <a:cs typeface="Calibri" panose="020F0502020204030204" pitchFamily="34" charset="0"/>
                <a:sym typeface="Calibri"/>
              </a:rPr>
              <a:t>N</a:t>
            </a:r>
            <a:r>
              <a:rPr lang="it-IT" sz="1600" dirty="0">
                <a:solidFill>
                  <a:schemeClr val="dk1"/>
                </a:solidFill>
                <a:latin typeface="Calibri" panose="020F0502020204030204" pitchFamily="34" charset="0"/>
                <a:ea typeface="Calibri"/>
                <a:cs typeface="Calibri" panose="020F0502020204030204" pitchFamily="34" charset="0"/>
                <a:sym typeface="Calibri"/>
              </a:rPr>
              <a:t>-terminale con sito di </a:t>
            </a:r>
            <a:r>
              <a:rPr lang="it-IT" sz="1600" dirty="0" err="1">
                <a:solidFill>
                  <a:schemeClr val="dk1"/>
                </a:solidFill>
                <a:latin typeface="Calibri" panose="020F0502020204030204" pitchFamily="34" charset="0"/>
                <a:ea typeface="Calibri"/>
                <a:cs typeface="Calibri" panose="020F0502020204030204" pitchFamily="34" charset="0"/>
                <a:sym typeface="Calibri"/>
              </a:rPr>
              <a:t>binding</a:t>
            </a:r>
            <a:r>
              <a:rPr lang="it-IT" sz="1600" dirty="0">
                <a:solidFill>
                  <a:schemeClr val="dk1"/>
                </a:solidFill>
                <a:latin typeface="Calibri" panose="020F0502020204030204" pitchFamily="34" charset="0"/>
                <a:ea typeface="Calibri"/>
                <a:cs typeface="Calibri" panose="020F0502020204030204" pitchFamily="34" charset="0"/>
                <a:sym typeface="Calibri"/>
              </a:rPr>
              <a:t> per i nucleotidi (NBD), che lega e idrolizza l’ATP. </a:t>
            </a:r>
          </a:p>
          <a:p>
            <a:pPr marL="285750" marR="0" lvl="0" indent="-285750" algn="l" rtl="0">
              <a:spcBef>
                <a:spcPts val="0"/>
              </a:spcBef>
              <a:spcAft>
                <a:spcPts val="0"/>
              </a:spcAft>
              <a:buClr>
                <a:schemeClr val="dk1"/>
              </a:buClr>
              <a:buSzPts val="1400"/>
              <a:buFont typeface="Arial"/>
              <a:buChar char="•"/>
            </a:pPr>
            <a:r>
              <a:rPr lang="it-IT" sz="1600" dirty="0">
                <a:solidFill>
                  <a:schemeClr val="dk1"/>
                </a:solidFill>
                <a:latin typeface="Calibri" panose="020F0502020204030204" pitchFamily="34" charset="0"/>
                <a:ea typeface="Calibri"/>
                <a:cs typeface="Calibri" panose="020F0502020204030204" pitchFamily="34" charset="0"/>
                <a:sym typeface="Calibri"/>
              </a:rPr>
              <a:t>Lo </a:t>
            </a:r>
            <a:r>
              <a:rPr lang="it-IT" sz="1600" dirty="0" err="1">
                <a:solidFill>
                  <a:schemeClr val="dk1"/>
                </a:solidFill>
                <a:latin typeface="Calibri" panose="020F0502020204030204" pitchFamily="34" charset="0"/>
                <a:ea typeface="Calibri"/>
                <a:cs typeface="Calibri" panose="020F0502020204030204" pitchFamily="34" charset="0"/>
                <a:sym typeface="Calibri"/>
              </a:rPr>
              <a:t>chaperone</a:t>
            </a:r>
            <a:r>
              <a:rPr lang="it-IT" sz="1600" dirty="0">
                <a:solidFill>
                  <a:schemeClr val="dk1"/>
                </a:solidFill>
                <a:latin typeface="Calibri" panose="020F0502020204030204" pitchFamily="34" charset="0"/>
                <a:ea typeface="Calibri"/>
                <a:cs typeface="Calibri" panose="020F0502020204030204" pitchFamily="34" charset="0"/>
                <a:sym typeface="Calibri"/>
              </a:rPr>
              <a:t> stesso idrolizza l’ATP innescando il cambiamento conformazionale grazie alla sua intrinseca attività </a:t>
            </a:r>
            <a:r>
              <a:rPr lang="it-IT" sz="1600" dirty="0" err="1">
                <a:solidFill>
                  <a:schemeClr val="dk1"/>
                </a:solidFill>
                <a:latin typeface="Calibri" panose="020F0502020204030204" pitchFamily="34" charset="0"/>
                <a:ea typeface="Calibri"/>
                <a:cs typeface="Calibri" panose="020F0502020204030204" pitchFamily="34" charset="0"/>
                <a:sym typeface="Calibri"/>
              </a:rPr>
              <a:t>ATPasica</a:t>
            </a:r>
            <a:r>
              <a:rPr lang="it-IT" sz="1600" dirty="0">
                <a:solidFill>
                  <a:schemeClr val="dk1"/>
                </a:solidFill>
                <a:latin typeface="Calibri" panose="020F0502020204030204" pitchFamily="34" charset="0"/>
                <a:ea typeface="Calibri"/>
                <a:cs typeface="Calibri" panose="020F0502020204030204" pitchFamily="34" charset="0"/>
                <a:sym typeface="Calibri"/>
              </a:rPr>
              <a:t>.</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285750" lvl="0" indent="-285750">
              <a:buClr>
                <a:schemeClr val="dk1"/>
              </a:buClr>
              <a:buSzPts val="1400"/>
              <a:buFont typeface="Arial"/>
              <a:buChar char="•"/>
            </a:pPr>
            <a:r>
              <a:rPr lang="it-IT" sz="1600" dirty="0">
                <a:latin typeface="Calibri" panose="020F0502020204030204" pitchFamily="34" charset="0"/>
                <a:cs typeface="Calibri" panose="020F0502020204030204" pitchFamily="34" charset="0"/>
              </a:rPr>
              <a:t>Nella forma ad alta affinità per il peptide substrato (ATP-</a:t>
            </a:r>
            <a:r>
              <a:rPr lang="it-IT" sz="1600" dirty="0" err="1">
                <a:latin typeface="Calibri" panose="020F0502020204030204" pitchFamily="34" charset="0"/>
                <a:cs typeface="Calibri" panose="020F0502020204030204" pitchFamily="34" charset="0"/>
              </a:rPr>
              <a:t>bound</a:t>
            </a:r>
            <a:r>
              <a:rPr lang="it-IT" sz="1600" dirty="0">
                <a:latin typeface="Calibri" panose="020F0502020204030204" pitchFamily="34" charset="0"/>
                <a:cs typeface="Calibri" panose="020F0502020204030204" pitchFamily="34" charset="0"/>
              </a:rPr>
              <a:t>)</a:t>
            </a:r>
            <a:r>
              <a:rPr lang="it-IT" sz="1600" dirty="0">
                <a:latin typeface="Calibri" panose="020F0502020204030204" pitchFamily="34" charset="0"/>
                <a:cs typeface="Calibri" panose="020F0502020204030204" pitchFamily="34" charset="0"/>
                <a:sym typeface="Calibri"/>
              </a:rPr>
              <a:t> si </a:t>
            </a:r>
            <a:r>
              <a:rPr lang="it-IT" sz="1600" dirty="0">
                <a:latin typeface="Calibri" panose="020F0502020204030204" pitchFamily="34" charset="0"/>
                <a:ea typeface="Calibri"/>
                <a:cs typeface="Calibri" panose="020F0502020204030204" pitchFamily="34" charset="0"/>
                <a:sym typeface="Calibri"/>
              </a:rPr>
              <a:t>stabilizza la conformazione aperta di Hsp70, facilitando il </a:t>
            </a:r>
            <a:r>
              <a:rPr lang="it-IT" sz="1600" dirty="0" err="1">
                <a:latin typeface="Calibri" panose="020F0502020204030204" pitchFamily="34" charset="0"/>
                <a:ea typeface="Calibri"/>
                <a:cs typeface="Calibri" panose="020F0502020204030204" pitchFamily="34" charset="0"/>
                <a:sym typeface="Calibri"/>
              </a:rPr>
              <a:t>binding</a:t>
            </a:r>
            <a:r>
              <a:rPr lang="it-IT" sz="1600" dirty="0">
                <a:latin typeface="Calibri" panose="020F0502020204030204" pitchFamily="34" charset="0"/>
                <a:ea typeface="Calibri"/>
                <a:cs typeface="Calibri" panose="020F0502020204030204" pitchFamily="34" charset="0"/>
                <a:sym typeface="Calibri"/>
              </a:rPr>
              <a:t> del substrato reclutato da Hsp70.</a:t>
            </a:r>
          </a:p>
          <a:p>
            <a:pPr marL="285750" lvl="0" indent="-285750">
              <a:buClr>
                <a:schemeClr val="dk1"/>
              </a:buClr>
              <a:buSzPts val="1400"/>
              <a:buFont typeface="Arial"/>
              <a:buChar char="•"/>
            </a:pPr>
            <a:r>
              <a:rPr lang="it-IT" sz="1600" dirty="0">
                <a:latin typeface="Calibri" panose="020F0502020204030204" pitchFamily="34" charset="0"/>
                <a:cs typeface="Calibri" panose="020F0502020204030204" pitchFamily="34" charset="0"/>
                <a:sym typeface="Calibri"/>
              </a:rPr>
              <a:t>Hsp70 non si lega a proteine nello stato nativo ma solo a proteine non </a:t>
            </a:r>
            <a:r>
              <a:rPr lang="it-IT" sz="1600" dirty="0" err="1">
                <a:latin typeface="Calibri" panose="020F0502020204030204" pitchFamily="34" charset="0"/>
                <a:cs typeface="Calibri" panose="020F0502020204030204" pitchFamily="34" charset="0"/>
                <a:sym typeface="Calibri"/>
              </a:rPr>
              <a:t>foldate</a:t>
            </a:r>
            <a:r>
              <a:rPr lang="it-IT" sz="1600" dirty="0">
                <a:latin typeface="Calibri" panose="020F0502020204030204" pitchFamily="34" charset="0"/>
                <a:cs typeface="Calibri" panose="020F0502020204030204" pitchFamily="34" charset="0"/>
                <a:sym typeface="Calibri"/>
              </a:rPr>
              <a:t> o parzialmente </a:t>
            </a:r>
            <a:r>
              <a:rPr lang="it-IT" sz="1600" dirty="0" err="1">
                <a:latin typeface="Calibri" panose="020F0502020204030204" pitchFamily="34" charset="0"/>
                <a:cs typeface="Calibri" panose="020F0502020204030204" pitchFamily="34" charset="0"/>
                <a:sym typeface="Calibri"/>
              </a:rPr>
              <a:t>foldate</a:t>
            </a:r>
            <a:r>
              <a:rPr lang="it-IT" sz="1600" dirty="0">
                <a:latin typeface="Calibri" panose="020F0502020204030204" pitchFamily="34" charset="0"/>
                <a:cs typeface="Calibri" panose="020F0502020204030204" pitchFamily="34" charset="0"/>
                <a:sym typeface="Calibri"/>
              </a:rPr>
              <a:t> con residui idrofobici esposti sulla superficie.</a:t>
            </a:r>
            <a:endParaRPr sz="1600" dirty="0">
              <a:latin typeface="Calibri" panose="020F0502020204030204" pitchFamily="34" charset="0"/>
              <a:cs typeface="Calibri" panose="020F0502020204030204" pitchFamily="34" charset="0"/>
            </a:endParaRPr>
          </a:p>
        </p:txBody>
      </p:sp>
      <p:sp>
        <p:nvSpPr>
          <p:cNvPr id="350" name="Google Shape;350;p28"/>
          <p:cNvSpPr/>
          <p:nvPr/>
        </p:nvSpPr>
        <p:spPr>
          <a:xfrm>
            <a:off x="3414530" y="806149"/>
            <a:ext cx="439838" cy="31019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8"/>
          <p:cNvSpPr/>
          <p:nvPr/>
        </p:nvSpPr>
        <p:spPr>
          <a:xfrm>
            <a:off x="5240103" y="3797638"/>
            <a:ext cx="3530279"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800" dirty="0">
                <a:solidFill>
                  <a:srgbClr val="000000"/>
                </a:solidFill>
                <a:latin typeface="Calibri"/>
                <a:ea typeface="Calibri"/>
                <a:cs typeface="Calibri"/>
                <a:sym typeface="Calibri"/>
              </a:rPr>
              <a:t>T</a:t>
            </a:r>
            <a:r>
              <a:rPr lang="it-IT" sz="800" i="1" dirty="0">
                <a:solidFill>
                  <a:srgbClr val="000000"/>
                </a:solidFill>
                <a:latin typeface="Calibri"/>
                <a:ea typeface="Calibri"/>
                <a:cs typeface="Calibri"/>
                <a:sym typeface="Calibri"/>
              </a:rPr>
              <a:t>ratto da: </a:t>
            </a:r>
            <a:r>
              <a:rPr lang="it-IT" sz="800" i="1" dirty="0" err="1">
                <a:solidFill>
                  <a:srgbClr val="000000"/>
                </a:solidFill>
                <a:latin typeface="Calibri"/>
                <a:ea typeface="Calibri"/>
                <a:cs typeface="Calibri"/>
                <a:sym typeface="Calibri"/>
              </a:rPr>
              <a:t>Kim</a:t>
            </a:r>
            <a:r>
              <a:rPr lang="it-IT" sz="800" i="1" dirty="0">
                <a:solidFill>
                  <a:srgbClr val="000000"/>
                </a:solidFill>
                <a:latin typeface="Calibri"/>
                <a:ea typeface="Calibri"/>
                <a:cs typeface="Calibri"/>
                <a:sym typeface="Calibri"/>
              </a:rPr>
              <a:t>, J.E. et al. (2013) </a:t>
            </a:r>
            <a:r>
              <a:rPr lang="it-IT" sz="800" i="1" dirty="0" err="1">
                <a:solidFill>
                  <a:srgbClr val="000000"/>
                </a:solidFill>
                <a:latin typeface="Calibri"/>
                <a:ea typeface="Calibri"/>
                <a:cs typeface="Calibri"/>
                <a:sym typeface="Calibri"/>
              </a:rPr>
              <a:t>Annu</a:t>
            </a:r>
            <a:r>
              <a:rPr lang="it-IT" sz="800" i="1" dirty="0">
                <a:solidFill>
                  <a:srgbClr val="000000"/>
                </a:solidFill>
                <a:latin typeface="Calibri"/>
                <a:ea typeface="Calibri"/>
                <a:cs typeface="Calibri"/>
                <a:sym typeface="Calibri"/>
              </a:rPr>
              <a:t>. Rev. </a:t>
            </a:r>
            <a:r>
              <a:rPr lang="it-IT" sz="800" i="1" dirty="0" err="1">
                <a:solidFill>
                  <a:srgbClr val="000000"/>
                </a:solidFill>
                <a:latin typeface="Calibri"/>
                <a:ea typeface="Calibri"/>
                <a:cs typeface="Calibri"/>
                <a:sym typeface="Calibri"/>
              </a:rPr>
              <a:t>Biochem</a:t>
            </a:r>
            <a:r>
              <a:rPr lang="it-IT" sz="800" i="1" dirty="0">
                <a:solidFill>
                  <a:srgbClr val="000000"/>
                </a:solidFill>
                <a:latin typeface="Calibri"/>
                <a:ea typeface="Calibri"/>
                <a:cs typeface="Calibri"/>
                <a:sym typeface="Calibri"/>
              </a:rPr>
              <a:t>. 82, 323-355</a:t>
            </a:r>
            <a:endParaRPr sz="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095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9"/>
          <p:cNvSpPr txBox="1">
            <a:spLocks noGrp="1"/>
          </p:cNvSpPr>
          <p:nvPr>
            <p:ph type="title"/>
          </p:nvPr>
        </p:nvSpPr>
        <p:spPr>
          <a:xfrm>
            <a:off x="838200" y="224851"/>
            <a:ext cx="10515600" cy="623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it-IT" sz="3200" b="1">
                <a:solidFill>
                  <a:srgbClr val="FF0000"/>
                </a:solidFill>
                <a:latin typeface="Calibri"/>
                <a:ea typeface="Calibri"/>
                <a:cs typeface="Calibri"/>
                <a:sym typeface="Calibri"/>
              </a:rPr>
              <a:t>Il ciclo delle Hsp70</a:t>
            </a:r>
            <a:endParaRPr b="1">
              <a:solidFill>
                <a:srgbClr val="FF0000"/>
              </a:solidFill>
              <a:latin typeface="Calibri"/>
              <a:ea typeface="Calibri"/>
              <a:cs typeface="Calibri"/>
              <a:sym typeface="Calibri"/>
            </a:endParaRPr>
          </a:p>
        </p:txBody>
      </p:sp>
      <p:sp>
        <p:nvSpPr>
          <p:cNvPr id="357" name="Google Shape;3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32</a:t>
            </a:fld>
            <a:endParaRPr/>
          </a:p>
        </p:txBody>
      </p:sp>
      <p:sp>
        <p:nvSpPr>
          <p:cNvPr id="358" name="Google Shape;358;p29"/>
          <p:cNvSpPr txBox="1"/>
          <p:nvPr/>
        </p:nvSpPr>
        <p:spPr>
          <a:xfrm>
            <a:off x="5492930" y="812205"/>
            <a:ext cx="6235339" cy="5909270"/>
          </a:xfrm>
          <a:prstGeom prst="rect">
            <a:avLst/>
          </a:prstGeom>
          <a:solidFill>
            <a:srgbClr val="FFFFFF"/>
          </a:solid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0000"/>
              </a:buClr>
              <a:buSzPts val="1600"/>
              <a:buFont typeface="Arial"/>
              <a:buChar char="•"/>
            </a:pPr>
            <a:r>
              <a:rPr lang="it-IT" sz="1800" dirty="0">
                <a:solidFill>
                  <a:srgbClr val="000000"/>
                </a:solidFill>
                <a:latin typeface="Calibri" panose="020F0502020204030204" pitchFamily="34" charset="0"/>
                <a:ea typeface="Calibri"/>
                <a:cs typeface="Calibri" panose="020F0502020204030204" pitchFamily="34" charset="0"/>
                <a:sym typeface="Calibri"/>
              </a:rPr>
              <a:t>Il </a:t>
            </a:r>
            <a:r>
              <a:rPr lang="it-IT" sz="1800" dirty="0" err="1">
                <a:solidFill>
                  <a:srgbClr val="000000"/>
                </a:solidFill>
                <a:latin typeface="Calibri" panose="020F0502020204030204" pitchFamily="34" charset="0"/>
                <a:ea typeface="Calibri"/>
                <a:cs typeface="Calibri" panose="020F0502020204030204" pitchFamily="34" charset="0"/>
                <a:sym typeface="Calibri"/>
              </a:rPr>
              <a:t>binding</a:t>
            </a:r>
            <a:r>
              <a:rPr lang="it-IT" sz="1800" dirty="0">
                <a:solidFill>
                  <a:srgbClr val="000000"/>
                </a:solidFill>
                <a:latin typeface="Calibri" panose="020F0502020204030204" pitchFamily="34" charset="0"/>
                <a:ea typeface="Calibri"/>
                <a:cs typeface="Calibri" panose="020F0502020204030204" pitchFamily="34" charset="0"/>
                <a:sym typeface="Calibri"/>
              </a:rPr>
              <a:t> di ATP a NBD stabilizza la conformazione aperta di Hsp70, facilitando il </a:t>
            </a:r>
            <a:r>
              <a:rPr lang="it-IT" sz="1800" dirty="0" err="1">
                <a:solidFill>
                  <a:srgbClr val="000000"/>
                </a:solidFill>
                <a:latin typeface="Calibri" panose="020F0502020204030204" pitchFamily="34" charset="0"/>
                <a:ea typeface="Calibri"/>
                <a:cs typeface="Calibri" panose="020F0502020204030204" pitchFamily="34" charset="0"/>
                <a:sym typeface="Calibri"/>
              </a:rPr>
              <a:t>binding</a:t>
            </a:r>
            <a:r>
              <a:rPr lang="it-IT" sz="1800" dirty="0">
                <a:solidFill>
                  <a:srgbClr val="000000"/>
                </a:solidFill>
                <a:latin typeface="Calibri" panose="020F0502020204030204" pitchFamily="34" charset="0"/>
                <a:ea typeface="Calibri"/>
                <a:cs typeface="Calibri" panose="020F0502020204030204" pitchFamily="34" charset="0"/>
                <a:sym typeface="Calibri"/>
              </a:rPr>
              <a:t> del substrato reclutato da Hsp70 con Hsp40.</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dirty="0">
                <a:solidFill>
                  <a:srgbClr val="000000"/>
                </a:solidFill>
                <a:latin typeface="Calibri" panose="020F0502020204030204" pitchFamily="34" charset="0"/>
                <a:ea typeface="Calibri"/>
                <a:cs typeface="Calibri" panose="020F0502020204030204" pitchFamily="34" charset="0"/>
                <a:sym typeface="Calibri"/>
              </a:rPr>
              <a:t>Il </a:t>
            </a:r>
            <a:r>
              <a:rPr lang="it-IT" sz="1800" dirty="0" err="1">
                <a:solidFill>
                  <a:srgbClr val="000000"/>
                </a:solidFill>
                <a:latin typeface="Calibri" panose="020F0502020204030204" pitchFamily="34" charset="0"/>
                <a:ea typeface="Calibri"/>
                <a:cs typeface="Calibri" panose="020F0502020204030204" pitchFamily="34" charset="0"/>
                <a:sym typeface="Calibri"/>
              </a:rPr>
              <a:t>binding</a:t>
            </a:r>
            <a:r>
              <a:rPr lang="it-IT" sz="1800" dirty="0">
                <a:solidFill>
                  <a:srgbClr val="000000"/>
                </a:solidFill>
                <a:latin typeface="Calibri" panose="020F0502020204030204" pitchFamily="34" charset="0"/>
                <a:ea typeface="Calibri"/>
                <a:cs typeface="Calibri" panose="020F0502020204030204" pitchFamily="34" charset="0"/>
                <a:sym typeface="Calibri"/>
              </a:rPr>
              <a:t> di Hsp40 stimola l’idrolisi di ATP da Hsp70, determinando la chiusura del coperchio ad </a:t>
            </a:r>
            <a:r>
              <a:rPr lang="it-IT" sz="1800" dirty="0">
                <a:solidFill>
                  <a:srgbClr val="000000"/>
                </a:solidFill>
                <a:latin typeface="Calibri" panose="020F0502020204030204" pitchFamily="34" charset="0"/>
                <a:ea typeface="Noto Sans Symbols"/>
                <a:cs typeface="Calibri" panose="020F0502020204030204" pitchFamily="34" charset="0"/>
                <a:sym typeface="Noto Sans Symbols"/>
              </a:rPr>
              <a:t>α</a:t>
            </a:r>
            <a:r>
              <a:rPr lang="it-IT" sz="1800" dirty="0">
                <a:solidFill>
                  <a:srgbClr val="000000"/>
                </a:solidFill>
                <a:latin typeface="Calibri" panose="020F0502020204030204" pitchFamily="34" charset="0"/>
                <a:ea typeface="Calibri"/>
                <a:cs typeface="Calibri" panose="020F0502020204030204" pitchFamily="34" charset="0"/>
                <a:sym typeface="Calibri"/>
              </a:rPr>
              <a:t>-elica di SBD sul peptide substrato legato.</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dirty="0">
                <a:solidFill>
                  <a:srgbClr val="000000"/>
                </a:solidFill>
                <a:latin typeface="Calibri" panose="020F0502020204030204" pitchFamily="34" charset="0"/>
                <a:ea typeface="Calibri"/>
                <a:cs typeface="Calibri" panose="020F0502020204030204" pitchFamily="34" charset="0"/>
                <a:sym typeface="Calibri"/>
              </a:rPr>
              <a:t>Lo stato chiuso di Hsp70 (ADP-</a:t>
            </a:r>
            <a:r>
              <a:rPr lang="it-IT" sz="1800" dirty="0" err="1">
                <a:solidFill>
                  <a:srgbClr val="000000"/>
                </a:solidFill>
                <a:latin typeface="Calibri" panose="020F0502020204030204" pitchFamily="34" charset="0"/>
                <a:ea typeface="Calibri"/>
                <a:cs typeface="Calibri" panose="020F0502020204030204" pitchFamily="34" charset="0"/>
                <a:sym typeface="Calibri"/>
              </a:rPr>
              <a:t>bound</a:t>
            </a:r>
            <a:r>
              <a:rPr lang="it-IT" sz="1800" dirty="0">
                <a:solidFill>
                  <a:srgbClr val="000000"/>
                </a:solidFill>
                <a:latin typeface="Calibri" panose="020F0502020204030204" pitchFamily="34" charset="0"/>
                <a:ea typeface="Calibri"/>
                <a:cs typeface="Calibri" panose="020F0502020204030204" pitchFamily="34" charset="0"/>
                <a:sym typeface="Calibri"/>
              </a:rPr>
              <a:t>) presenta bassa affinità per il peptide substrato.</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dirty="0">
                <a:solidFill>
                  <a:srgbClr val="000000"/>
                </a:solidFill>
                <a:latin typeface="Calibri" panose="020F0502020204030204" pitchFamily="34" charset="0"/>
                <a:ea typeface="Calibri"/>
                <a:cs typeface="Calibri" panose="020F0502020204030204" pitchFamily="34" charset="0"/>
                <a:sym typeface="Calibri"/>
              </a:rPr>
              <a:t>NEF, in quanto fattore di scambio, stimola il rilascio di ADP legato a NBD ed il </a:t>
            </a:r>
            <a:r>
              <a:rPr lang="it-IT" sz="1800" dirty="0" err="1">
                <a:solidFill>
                  <a:srgbClr val="000000"/>
                </a:solidFill>
                <a:latin typeface="Calibri" panose="020F0502020204030204" pitchFamily="34" charset="0"/>
                <a:ea typeface="Calibri"/>
                <a:cs typeface="Calibri" panose="020F0502020204030204" pitchFamily="34" charset="0"/>
                <a:sym typeface="Calibri"/>
              </a:rPr>
              <a:t>binding</a:t>
            </a:r>
            <a:r>
              <a:rPr lang="it-IT" sz="1800" dirty="0">
                <a:solidFill>
                  <a:srgbClr val="000000"/>
                </a:solidFill>
                <a:latin typeface="Calibri" panose="020F0502020204030204" pitchFamily="34" charset="0"/>
                <a:ea typeface="Calibri"/>
                <a:cs typeface="Calibri" panose="020F0502020204030204" pitchFamily="34" charset="0"/>
                <a:sym typeface="Calibri"/>
              </a:rPr>
              <a:t> di ATP.</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b="1" dirty="0">
                <a:solidFill>
                  <a:srgbClr val="FF0000"/>
                </a:solidFill>
                <a:latin typeface="Calibri" panose="020F0502020204030204" pitchFamily="34" charset="0"/>
                <a:ea typeface="Calibri"/>
                <a:cs typeface="Calibri" panose="020F0502020204030204" pitchFamily="34" charset="0"/>
                <a:sym typeface="Calibri"/>
              </a:rPr>
              <a:t>Il rilascio del substrato consente al </a:t>
            </a:r>
            <a:r>
              <a:rPr lang="it-IT" sz="1800" b="1" dirty="0" err="1">
                <a:solidFill>
                  <a:srgbClr val="FF0000"/>
                </a:solidFill>
                <a:latin typeface="Calibri" panose="020F0502020204030204" pitchFamily="34" charset="0"/>
                <a:ea typeface="Calibri"/>
                <a:cs typeface="Calibri" panose="020F0502020204030204" pitchFamily="34" charset="0"/>
                <a:sym typeface="Calibri"/>
              </a:rPr>
              <a:t>folding</a:t>
            </a:r>
            <a:r>
              <a:rPr lang="it-IT" sz="1800" b="1" dirty="0">
                <a:solidFill>
                  <a:srgbClr val="FF0000"/>
                </a:solidFill>
                <a:latin typeface="Calibri" panose="020F0502020204030204" pitchFamily="34" charset="0"/>
                <a:ea typeface="Calibri"/>
                <a:cs typeface="Calibri" panose="020F0502020204030204" pitchFamily="34" charset="0"/>
                <a:sym typeface="Calibri"/>
              </a:rPr>
              <a:t> di procedure</a:t>
            </a:r>
            <a:r>
              <a:rPr lang="it-IT" sz="1800" dirty="0">
                <a:solidFill>
                  <a:srgbClr val="000000"/>
                </a:solidFill>
                <a:latin typeface="Calibri" panose="020F0502020204030204" pitchFamily="34" charset="0"/>
                <a:ea typeface="Calibri"/>
                <a:cs typeface="Calibri" panose="020F0502020204030204" pitchFamily="34" charset="0"/>
                <a:sym typeface="Calibri"/>
              </a:rPr>
              <a:t>.</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b="1" dirty="0">
                <a:solidFill>
                  <a:srgbClr val="FF0000"/>
                </a:solidFill>
                <a:latin typeface="Calibri" panose="020F0502020204030204" pitchFamily="34" charset="0"/>
                <a:ea typeface="Calibri"/>
                <a:cs typeface="Calibri" panose="020F0502020204030204" pitchFamily="34" charset="0"/>
                <a:sym typeface="Calibri"/>
              </a:rPr>
              <a:t>Proteine incapaci di </a:t>
            </a:r>
            <a:r>
              <a:rPr lang="it-IT" sz="1800" b="1" dirty="0" err="1">
                <a:solidFill>
                  <a:srgbClr val="FF0000"/>
                </a:solidFill>
                <a:latin typeface="Calibri" panose="020F0502020204030204" pitchFamily="34" charset="0"/>
                <a:ea typeface="Calibri"/>
                <a:cs typeface="Calibri" panose="020F0502020204030204" pitchFamily="34" charset="0"/>
                <a:sym typeface="Calibri"/>
              </a:rPr>
              <a:t>foldarsi</a:t>
            </a:r>
            <a:r>
              <a:rPr lang="it-IT" sz="1800" b="1" dirty="0">
                <a:solidFill>
                  <a:srgbClr val="FF0000"/>
                </a:solidFill>
                <a:latin typeface="Calibri" panose="020F0502020204030204" pitchFamily="34" charset="0"/>
                <a:ea typeface="Calibri"/>
                <a:cs typeface="Calibri" panose="020F0502020204030204" pitchFamily="34" charset="0"/>
                <a:sym typeface="Calibri"/>
              </a:rPr>
              <a:t> rapidamente dopo la dissociazione da Hsp70 possono ricominciare il ciclo</a:t>
            </a:r>
            <a:r>
              <a:rPr lang="it-IT" sz="1800" dirty="0">
                <a:solidFill>
                  <a:srgbClr val="000000"/>
                </a:solidFill>
                <a:latin typeface="Calibri" panose="020F0502020204030204" pitchFamily="34" charset="0"/>
                <a:ea typeface="Calibri"/>
                <a:cs typeface="Calibri" panose="020F0502020204030204" pitchFamily="34" charset="0"/>
                <a:sym typeface="Calibri"/>
              </a:rPr>
              <a:t>, trasferirsi ad altri </a:t>
            </a:r>
            <a:r>
              <a:rPr lang="it-IT" sz="1800" dirty="0" err="1">
                <a:solidFill>
                  <a:srgbClr val="000000"/>
                </a:solidFill>
                <a:latin typeface="Calibri" panose="020F0502020204030204" pitchFamily="34" charset="0"/>
                <a:ea typeface="Calibri"/>
                <a:cs typeface="Calibri" panose="020F0502020204030204" pitchFamily="34" charset="0"/>
                <a:sym typeface="Calibri"/>
              </a:rPr>
              <a:t>chaperoni</a:t>
            </a:r>
            <a:r>
              <a:rPr lang="it-IT" sz="1800" dirty="0">
                <a:solidFill>
                  <a:srgbClr val="000000"/>
                </a:solidFill>
                <a:latin typeface="Calibri" panose="020F0502020204030204" pitchFamily="34" charset="0"/>
                <a:ea typeface="Calibri"/>
                <a:cs typeface="Calibri" panose="020F0502020204030204" pitchFamily="34" charset="0"/>
                <a:sym typeface="Calibri"/>
              </a:rPr>
              <a:t> downstream o essere trasferiti ai sistemi di degradazione cellulare.</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dirty="0">
                <a:solidFill>
                  <a:srgbClr val="000000"/>
                </a:solidFill>
                <a:latin typeface="Calibri" panose="020F0502020204030204" pitchFamily="34" charset="0"/>
                <a:ea typeface="Calibri"/>
                <a:cs typeface="Calibri" panose="020F0502020204030204" pitchFamily="34" charset="0"/>
                <a:sym typeface="Calibri"/>
              </a:rPr>
              <a:t>NEF nei procarioti è </a:t>
            </a:r>
            <a:r>
              <a:rPr lang="it-IT" sz="1800" dirty="0" err="1">
                <a:solidFill>
                  <a:srgbClr val="000000"/>
                </a:solidFill>
                <a:latin typeface="Calibri" panose="020F0502020204030204" pitchFamily="34" charset="0"/>
                <a:ea typeface="Calibri"/>
                <a:cs typeface="Calibri" panose="020F0502020204030204" pitchFamily="34" charset="0"/>
                <a:sym typeface="Calibri"/>
              </a:rPr>
              <a:t>GrpE</a:t>
            </a:r>
            <a:r>
              <a:rPr lang="it-IT" sz="1800" dirty="0">
                <a:solidFill>
                  <a:srgbClr val="000000"/>
                </a:solidFill>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600"/>
              <a:buFont typeface="Arial"/>
              <a:buChar char="•"/>
            </a:pPr>
            <a:r>
              <a:rPr lang="it-IT" sz="1800" dirty="0">
                <a:solidFill>
                  <a:srgbClr val="000000"/>
                </a:solidFill>
                <a:latin typeface="Calibri" panose="020F0502020204030204" pitchFamily="34" charset="0"/>
                <a:ea typeface="Calibri"/>
                <a:cs typeface="Calibri" panose="020F0502020204030204" pitchFamily="34" charset="0"/>
                <a:sym typeface="Calibri"/>
              </a:rPr>
              <a:t>Il più abbondante NEF negli eucarioti è Hsp100. Hsp100 può funzionare anche come </a:t>
            </a:r>
            <a:r>
              <a:rPr lang="it-IT" sz="1800" dirty="0" err="1">
                <a:solidFill>
                  <a:srgbClr val="000000"/>
                </a:solidFill>
                <a:latin typeface="Calibri" panose="020F0502020204030204" pitchFamily="34" charset="0"/>
                <a:ea typeface="Calibri"/>
                <a:cs typeface="Calibri" panose="020F0502020204030204" pitchFamily="34" charset="0"/>
                <a:sym typeface="Calibri"/>
              </a:rPr>
              <a:t>holdasi</a:t>
            </a:r>
            <a:r>
              <a:rPr lang="it-IT" sz="1800" dirty="0">
                <a:solidFill>
                  <a:srgbClr val="000000"/>
                </a:solidFill>
                <a:latin typeface="Calibri" panose="020F0502020204030204" pitchFamily="34" charset="0"/>
                <a:ea typeface="Calibri"/>
                <a:cs typeface="Calibri" panose="020F0502020204030204" pitchFamily="34" charset="0"/>
                <a:sym typeface="Calibri"/>
              </a:rPr>
              <a:t> per proteine in conformazione non nativa e cooperare con Hsp70 e Hsp40 per disaggregare le proteine.</a:t>
            </a:r>
            <a:endParaRPr sz="1800"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just" rtl="0">
              <a:spcBef>
                <a:spcPts val="0"/>
              </a:spcBef>
              <a:spcAft>
                <a:spcPts val="0"/>
              </a:spcAft>
              <a:buNone/>
            </a:pPr>
            <a:endParaRPr sz="1800"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359" name="Google Shape;359;p29"/>
          <p:cNvPicPr preferRelativeResize="0"/>
          <p:nvPr/>
        </p:nvPicPr>
        <p:blipFill rotWithShape="1">
          <a:blip r:embed="rId3">
            <a:alphaModFix/>
          </a:blip>
          <a:srcRect t="38147" r="26908"/>
          <a:stretch/>
        </p:blipFill>
        <p:spPr>
          <a:xfrm>
            <a:off x="205923" y="978560"/>
            <a:ext cx="5456418" cy="5742915"/>
          </a:xfrm>
          <a:prstGeom prst="rect">
            <a:avLst/>
          </a:prstGeom>
          <a:noFill/>
          <a:ln>
            <a:noFill/>
          </a:ln>
        </p:spPr>
      </p:pic>
    </p:spTree>
    <p:extLst>
      <p:ext uri="{BB962C8B-B14F-4D97-AF65-F5344CB8AC3E}">
        <p14:creationId xmlns:p14="http://schemas.microsoft.com/office/powerpoint/2010/main" val="121824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0"/>
          <p:cNvSpPr txBox="1">
            <a:spLocks noGrp="1"/>
          </p:cNvSpPr>
          <p:nvPr>
            <p:ph type="title"/>
          </p:nvPr>
        </p:nvSpPr>
        <p:spPr>
          <a:xfrm>
            <a:off x="659565" y="162046"/>
            <a:ext cx="10810946" cy="7765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700"/>
              <a:buFont typeface="Calibri"/>
              <a:buNone/>
            </a:pPr>
            <a:r>
              <a:rPr lang="it-IT" sz="2700" b="1">
                <a:solidFill>
                  <a:srgbClr val="FF0000"/>
                </a:solidFill>
                <a:latin typeface="Calibri"/>
                <a:ea typeface="Calibri"/>
                <a:cs typeface="Calibri"/>
                <a:sym typeface="Calibri"/>
              </a:rPr>
              <a:t>Il sistema delle chaperonine </a:t>
            </a:r>
            <a:endParaRPr b="1">
              <a:solidFill>
                <a:srgbClr val="FF0000"/>
              </a:solidFill>
              <a:latin typeface="Calibri"/>
              <a:ea typeface="Calibri"/>
              <a:cs typeface="Calibri"/>
              <a:sym typeface="Calibri"/>
            </a:endParaRPr>
          </a:p>
        </p:txBody>
      </p:sp>
      <p:sp>
        <p:nvSpPr>
          <p:cNvPr id="365" name="Google Shape;365;p30"/>
          <p:cNvSpPr txBox="1">
            <a:spLocks noGrp="1"/>
          </p:cNvSpPr>
          <p:nvPr>
            <p:ph type="body" idx="1"/>
          </p:nvPr>
        </p:nvSpPr>
        <p:spPr>
          <a:xfrm>
            <a:off x="426280" y="965688"/>
            <a:ext cx="11277515" cy="5082186"/>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800"/>
              <a:buChar char="•"/>
            </a:pPr>
            <a:r>
              <a:rPr lang="it-IT" sz="1800" dirty="0"/>
              <a:t>Le </a:t>
            </a:r>
            <a:r>
              <a:rPr lang="it-IT" sz="1800" dirty="0" err="1"/>
              <a:t>chaperonine</a:t>
            </a:r>
            <a:r>
              <a:rPr lang="it-IT" sz="1800" dirty="0"/>
              <a:t> sono costituite da larghi complessi a doppio anello di 7-9 </a:t>
            </a:r>
            <a:r>
              <a:rPr lang="it-IT" sz="1800" dirty="0" err="1"/>
              <a:t>subunità</a:t>
            </a:r>
            <a:r>
              <a:rPr lang="it-IT" sz="1800" dirty="0"/>
              <a:t> (circa 60 </a:t>
            </a:r>
            <a:r>
              <a:rPr lang="it-IT" sz="1800" dirty="0" err="1"/>
              <a:t>Kda</a:t>
            </a:r>
            <a:r>
              <a:rPr lang="it-IT" sz="1800" dirty="0"/>
              <a:t>). Si dividono in due gruppi.</a:t>
            </a:r>
            <a:endParaRPr dirty="0"/>
          </a:p>
          <a:p>
            <a:pPr marL="228600" lvl="0" indent="-228600" algn="just" rtl="0">
              <a:lnSpc>
                <a:spcPct val="90000"/>
              </a:lnSpc>
              <a:spcBef>
                <a:spcPts val="1000"/>
              </a:spcBef>
              <a:spcAft>
                <a:spcPts val="0"/>
              </a:spcAft>
              <a:buClr>
                <a:schemeClr val="dk1"/>
              </a:buClr>
              <a:buSzPts val="1800"/>
              <a:buChar char="•"/>
            </a:pPr>
            <a:r>
              <a:rPr lang="it-IT" sz="1800" dirty="0"/>
              <a:t>Gruppo I:  </a:t>
            </a:r>
            <a:r>
              <a:rPr lang="it-IT" sz="1800" dirty="0" err="1"/>
              <a:t>chaperonine</a:t>
            </a:r>
            <a:r>
              <a:rPr lang="it-IT" sz="1800" dirty="0"/>
              <a:t> </a:t>
            </a:r>
            <a:r>
              <a:rPr lang="it-IT" sz="1800" dirty="0" err="1"/>
              <a:t>GroEL</a:t>
            </a:r>
            <a:r>
              <a:rPr lang="it-IT" sz="1800" dirty="0"/>
              <a:t> (batteri: </a:t>
            </a:r>
            <a:r>
              <a:rPr lang="it-IT" sz="1800" dirty="0" err="1"/>
              <a:t>GroEL</a:t>
            </a:r>
            <a:r>
              <a:rPr lang="it-IT" sz="1800" dirty="0"/>
              <a:t>;  mitocondri: Hsp60;  </a:t>
            </a:r>
            <a:r>
              <a:rPr lang="it-IT" sz="1800" dirty="0" err="1"/>
              <a:t>chloroplasti</a:t>
            </a:r>
            <a:r>
              <a:rPr lang="it-IT" sz="1800" dirty="0"/>
              <a:t>: Cpn60).</a:t>
            </a:r>
            <a:endParaRPr dirty="0"/>
          </a:p>
          <a:p>
            <a:pPr marL="228600" lvl="0" indent="-228600" algn="just" rtl="0">
              <a:lnSpc>
                <a:spcPct val="90000"/>
              </a:lnSpc>
              <a:spcBef>
                <a:spcPts val="1000"/>
              </a:spcBef>
              <a:spcAft>
                <a:spcPts val="0"/>
              </a:spcAft>
              <a:buClr>
                <a:schemeClr val="dk1"/>
              </a:buClr>
              <a:buSzPts val="1800"/>
              <a:buChar char="•"/>
            </a:pPr>
            <a:r>
              <a:rPr lang="it-IT" sz="1800" dirty="0" err="1"/>
              <a:t>Grupo</a:t>
            </a:r>
            <a:r>
              <a:rPr lang="it-IT" sz="1800" dirty="0"/>
              <a:t> II:  </a:t>
            </a:r>
            <a:r>
              <a:rPr lang="it-IT" sz="1800" dirty="0" err="1"/>
              <a:t>chaperonine</a:t>
            </a:r>
            <a:r>
              <a:rPr lang="it-IT" sz="1800" dirty="0"/>
              <a:t> </a:t>
            </a:r>
            <a:r>
              <a:rPr lang="it-IT" sz="1800" dirty="0" err="1"/>
              <a:t>TRiC</a:t>
            </a:r>
            <a:r>
              <a:rPr lang="it-IT" sz="1800" dirty="0"/>
              <a:t>/CCT (eucarioti e </a:t>
            </a:r>
            <a:r>
              <a:rPr lang="it-IT" sz="1800" dirty="0" err="1"/>
              <a:t>archibatteri</a:t>
            </a:r>
            <a:r>
              <a:rPr lang="it-IT" sz="1800" dirty="0"/>
              <a:t>).</a:t>
            </a:r>
            <a:endParaRPr dirty="0"/>
          </a:p>
          <a:p>
            <a:pPr marL="228600" lvl="0" indent="-228600" algn="just" rtl="0">
              <a:lnSpc>
                <a:spcPct val="90000"/>
              </a:lnSpc>
              <a:spcBef>
                <a:spcPts val="1000"/>
              </a:spcBef>
              <a:spcAft>
                <a:spcPts val="0"/>
              </a:spcAft>
              <a:buClr>
                <a:schemeClr val="dk1"/>
              </a:buClr>
              <a:buSzPts val="1800"/>
              <a:buChar char="•"/>
            </a:pPr>
            <a:r>
              <a:rPr lang="it-IT" sz="1800" dirty="0"/>
              <a:t>Le </a:t>
            </a:r>
            <a:r>
              <a:rPr lang="it-IT" sz="1800" dirty="0" err="1"/>
              <a:t>chaperonine</a:t>
            </a:r>
            <a:r>
              <a:rPr lang="it-IT" sz="1800" dirty="0"/>
              <a:t> incapsulano le proteine substrato all’interno di una cavità centrale per assisterne il </a:t>
            </a:r>
            <a:r>
              <a:rPr lang="it-IT" sz="1800" dirty="0" err="1"/>
              <a:t>folding</a:t>
            </a:r>
            <a:r>
              <a:rPr lang="it-IT" sz="1800" dirty="0"/>
              <a:t> (una molecola alla volta).</a:t>
            </a:r>
            <a:endParaRPr dirty="0"/>
          </a:p>
          <a:p>
            <a:pPr marL="228600" lvl="0" indent="-228600" algn="just" rtl="0">
              <a:lnSpc>
                <a:spcPct val="90000"/>
              </a:lnSpc>
              <a:spcBef>
                <a:spcPts val="1000"/>
              </a:spcBef>
              <a:spcAft>
                <a:spcPts val="0"/>
              </a:spcAft>
              <a:buClr>
                <a:schemeClr val="dk1"/>
              </a:buClr>
              <a:buSzPts val="1800"/>
              <a:buChar char="•"/>
            </a:pPr>
            <a:r>
              <a:rPr lang="it-IT" sz="1800" dirty="0"/>
              <a:t>Assistono il </a:t>
            </a:r>
            <a:r>
              <a:rPr lang="it-IT" sz="1800" dirty="0" err="1"/>
              <a:t>folding</a:t>
            </a:r>
            <a:r>
              <a:rPr lang="it-IT" sz="1800" dirty="0"/>
              <a:t> post-</a:t>
            </a:r>
            <a:r>
              <a:rPr lang="it-IT" sz="1800" dirty="0" err="1"/>
              <a:t>traduzionale</a:t>
            </a:r>
            <a:r>
              <a:rPr lang="it-IT" sz="1800" dirty="0"/>
              <a:t> di proteine che tipicamente presentano un livello di ripiegamento simile a quello del “</a:t>
            </a:r>
            <a:r>
              <a:rPr lang="it-IT" sz="1800" dirty="0" err="1"/>
              <a:t>molten</a:t>
            </a:r>
            <a:r>
              <a:rPr lang="it-IT" sz="1800" dirty="0"/>
              <a:t> </a:t>
            </a:r>
            <a:r>
              <a:rPr lang="it-IT" sz="1800" dirty="0" err="1"/>
              <a:t>globule</a:t>
            </a:r>
            <a:r>
              <a:rPr lang="it-IT" sz="1800" dirty="0"/>
              <a:t>” (globulo fuso).</a:t>
            </a:r>
            <a:endParaRPr dirty="0"/>
          </a:p>
          <a:p>
            <a:pPr marL="228600" lvl="0" indent="-228600" algn="just" rtl="0">
              <a:lnSpc>
                <a:spcPct val="90000"/>
              </a:lnSpc>
              <a:spcBef>
                <a:spcPts val="1000"/>
              </a:spcBef>
              <a:spcAft>
                <a:spcPts val="0"/>
              </a:spcAft>
              <a:buClr>
                <a:schemeClr val="dk1"/>
              </a:buClr>
              <a:buSzPts val="1800"/>
              <a:buChar char="•"/>
            </a:pPr>
            <a:r>
              <a:rPr lang="it-IT" sz="1800" dirty="0"/>
              <a:t>Si assume che nel corso del ripiegamento le proteine raggiungano uno stato intermedio detto </a:t>
            </a:r>
            <a:r>
              <a:rPr lang="it-IT" sz="1800" i="1" dirty="0"/>
              <a:t>globulo fuso.</a:t>
            </a:r>
            <a:r>
              <a:rPr lang="it-IT" sz="1800" dirty="0"/>
              <a:t> </a:t>
            </a:r>
            <a:endParaRPr dirty="0"/>
          </a:p>
          <a:p>
            <a:pPr marL="228600" lvl="0" indent="-228600" algn="just" rtl="0">
              <a:lnSpc>
                <a:spcPct val="90000"/>
              </a:lnSpc>
              <a:spcBef>
                <a:spcPts val="1000"/>
              </a:spcBef>
              <a:spcAft>
                <a:spcPts val="0"/>
              </a:spcAft>
              <a:buClr>
                <a:schemeClr val="dk1"/>
              </a:buClr>
              <a:buSzPts val="1800"/>
              <a:buChar char="•"/>
            </a:pPr>
            <a:r>
              <a:rPr lang="it-IT" sz="1800" dirty="0"/>
              <a:t>Il</a:t>
            </a:r>
            <a:r>
              <a:rPr lang="it-IT" sz="1800" i="1" dirty="0"/>
              <a:t> globulo fuso </a:t>
            </a:r>
            <a:r>
              <a:rPr lang="it-IT" sz="1800" dirty="0"/>
              <a:t>ha un contenuto di struttura secondaria uguale o di poco inferiore a quello della forma nativa.</a:t>
            </a:r>
            <a:endParaRPr dirty="0"/>
          </a:p>
          <a:p>
            <a:pPr marL="228600" lvl="0" indent="-228600" algn="just" rtl="0">
              <a:lnSpc>
                <a:spcPct val="90000"/>
              </a:lnSpc>
              <a:spcBef>
                <a:spcPts val="1000"/>
              </a:spcBef>
              <a:spcAft>
                <a:spcPts val="0"/>
              </a:spcAft>
              <a:buClr>
                <a:schemeClr val="dk1"/>
              </a:buClr>
              <a:buSzPts val="1800"/>
              <a:buChar char="•"/>
            </a:pPr>
            <a:r>
              <a:rPr lang="it-IT" sz="1800" dirty="0"/>
              <a:t>Il </a:t>
            </a:r>
            <a:r>
              <a:rPr lang="it-IT" sz="1800" i="1" dirty="0"/>
              <a:t>globulo fuso </a:t>
            </a:r>
            <a:r>
              <a:rPr lang="it-IT" sz="1800" dirty="0"/>
              <a:t>ha una conformazione globulare ma </a:t>
            </a:r>
            <a:r>
              <a:rPr lang="it-IT" sz="1800" i="1" dirty="0"/>
              <a:t>è meno compatta della forma nativa</a:t>
            </a:r>
            <a:r>
              <a:rPr lang="it-IT" sz="1800" dirty="0"/>
              <a:t>. </a:t>
            </a:r>
            <a:endParaRPr dirty="0"/>
          </a:p>
          <a:p>
            <a:pPr marL="228600" lvl="0" indent="-228600" algn="just" rtl="0">
              <a:lnSpc>
                <a:spcPct val="90000"/>
              </a:lnSpc>
              <a:spcBef>
                <a:spcPts val="1000"/>
              </a:spcBef>
              <a:spcAft>
                <a:spcPts val="0"/>
              </a:spcAft>
              <a:buClr>
                <a:schemeClr val="dk1"/>
              </a:buClr>
              <a:buSzPts val="1800"/>
              <a:buChar char="•"/>
            </a:pPr>
            <a:r>
              <a:rPr lang="it-IT" sz="1800" dirty="0"/>
              <a:t>I residui idrofobici sono per lo più posizionati all’interno della molecola, ma non hanno ancora instaurato con precisione tutte le interazioni previste nella forma nativa. Come conseguenza il globulo fuso tende ad aggregare a causa del fatto che dei tratti idrofobici sono ancora esposti o accessibili al solvente.</a:t>
            </a:r>
            <a:endParaRPr dirty="0"/>
          </a:p>
          <a:p>
            <a:pPr marL="228600" lvl="0" indent="-228600" algn="just" rtl="0">
              <a:lnSpc>
                <a:spcPct val="90000"/>
              </a:lnSpc>
              <a:spcBef>
                <a:spcPts val="1000"/>
              </a:spcBef>
              <a:spcAft>
                <a:spcPts val="0"/>
              </a:spcAft>
              <a:buClr>
                <a:schemeClr val="dk1"/>
              </a:buClr>
              <a:buSzPts val="1800"/>
              <a:buChar char="•"/>
            </a:pPr>
            <a:r>
              <a:rPr lang="it-IT" sz="1800" dirty="0"/>
              <a:t>Le proteine substrato devono avere una </a:t>
            </a:r>
            <a:r>
              <a:rPr lang="it-IT" sz="1800" b="1" dirty="0"/>
              <a:t>massa ≤ 60 </a:t>
            </a:r>
            <a:r>
              <a:rPr lang="it-IT" sz="1800" b="1" dirty="0" err="1"/>
              <a:t>kDa</a:t>
            </a:r>
            <a:r>
              <a:rPr lang="it-IT" sz="1800" dirty="0"/>
              <a:t>.</a:t>
            </a:r>
            <a:endParaRPr dirty="0"/>
          </a:p>
          <a:p>
            <a:pPr marL="228600" lvl="0" indent="-114300" algn="just" rtl="0">
              <a:lnSpc>
                <a:spcPct val="90000"/>
              </a:lnSpc>
              <a:spcBef>
                <a:spcPts val="1000"/>
              </a:spcBef>
              <a:spcAft>
                <a:spcPts val="0"/>
              </a:spcAft>
              <a:buClr>
                <a:schemeClr val="dk1"/>
              </a:buClr>
              <a:buSzPts val="1800"/>
              <a:buNone/>
            </a:pPr>
            <a:endParaRPr sz="1800" dirty="0"/>
          </a:p>
          <a:p>
            <a:pPr marL="228600" lvl="0" indent="-114300" algn="just" rtl="0">
              <a:lnSpc>
                <a:spcPct val="90000"/>
              </a:lnSpc>
              <a:spcBef>
                <a:spcPts val="1000"/>
              </a:spcBef>
              <a:spcAft>
                <a:spcPts val="0"/>
              </a:spcAft>
              <a:buClr>
                <a:schemeClr val="dk1"/>
              </a:buClr>
              <a:buSzPts val="1800"/>
              <a:buNone/>
            </a:pPr>
            <a:endParaRPr sz="1800" dirty="0"/>
          </a:p>
          <a:p>
            <a:pPr marL="0" lvl="0" indent="0" algn="just" rtl="0">
              <a:lnSpc>
                <a:spcPct val="90000"/>
              </a:lnSpc>
              <a:spcBef>
                <a:spcPts val="1000"/>
              </a:spcBef>
              <a:spcAft>
                <a:spcPts val="0"/>
              </a:spcAft>
              <a:buClr>
                <a:schemeClr val="dk1"/>
              </a:buClr>
              <a:buSzPts val="1800"/>
              <a:buNone/>
            </a:pPr>
            <a:br>
              <a:rPr lang="it-IT" sz="1800" dirty="0"/>
            </a:br>
            <a:endParaRPr sz="1800" dirty="0"/>
          </a:p>
        </p:txBody>
      </p:sp>
      <p:sp>
        <p:nvSpPr>
          <p:cNvPr id="366" name="Google Shape;3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33</a:t>
            </a:fld>
            <a:endParaRPr/>
          </a:p>
        </p:txBody>
      </p:sp>
    </p:spTree>
    <p:extLst>
      <p:ext uri="{BB962C8B-B14F-4D97-AF65-F5344CB8AC3E}">
        <p14:creationId xmlns:p14="http://schemas.microsoft.com/office/powerpoint/2010/main" val="150279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F780F8D-775B-8047-A165-D60E6B93DE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34</a:t>
            </a:fld>
            <a:endParaRPr lang="it-IT"/>
          </a:p>
        </p:txBody>
      </p:sp>
      <p:pic>
        <p:nvPicPr>
          <p:cNvPr id="8" name="Immagine 7">
            <a:extLst>
              <a:ext uri="{FF2B5EF4-FFF2-40B4-BE49-F238E27FC236}">
                <a16:creationId xmlns:a16="http://schemas.microsoft.com/office/drawing/2014/main" id="{708D7EC3-7325-5F44-BEE2-C122EE69724D}"/>
              </a:ext>
            </a:extLst>
          </p:cNvPr>
          <p:cNvPicPr>
            <a:picLocks noChangeAspect="1"/>
          </p:cNvPicPr>
          <p:nvPr/>
        </p:nvPicPr>
        <p:blipFill rotWithShape="1">
          <a:blip r:embed="rId3"/>
          <a:srcRect l="9015" t="11430" r="14110"/>
          <a:stretch/>
        </p:blipFill>
        <p:spPr>
          <a:xfrm>
            <a:off x="2973214" y="938599"/>
            <a:ext cx="4988707" cy="2901542"/>
          </a:xfrm>
          <a:prstGeom prst="rect">
            <a:avLst/>
          </a:prstGeom>
        </p:spPr>
      </p:pic>
      <p:sp>
        <p:nvSpPr>
          <p:cNvPr id="9" name="Google Shape;371;p31">
            <a:extLst>
              <a:ext uri="{FF2B5EF4-FFF2-40B4-BE49-F238E27FC236}">
                <a16:creationId xmlns:a16="http://schemas.microsoft.com/office/drawing/2014/main" id="{12364B39-BCFE-AE44-B9D5-D39E17E11CC4}"/>
              </a:ext>
            </a:extLst>
          </p:cNvPr>
          <p:cNvSpPr txBox="1">
            <a:spLocks noGrp="1"/>
          </p:cNvSpPr>
          <p:nvPr>
            <p:ph type="title"/>
          </p:nvPr>
        </p:nvSpPr>
        <p:spPr>
          <a:xfrm>
            <a:off x="659565" y="162046"/>
            <a:ext cx="10810946" cy="7765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700"/>
              <a:buFont typeface="Calibri"/>
              <a:buNone/>
            </a:pPr>
            <a:r>
              <a:rPr lang="it-IT" sz="2700" b="1" dirty="0">
                <a:solidFill>
                  <a:srgbClr val="FF0000"/>
                </a:solidFill>
                <a:latin typeface="Calibri"/>
                <a:ea typeface="Calibri"/>
                <a:cs typeface="Calibri"/>
                <a:sym typeface="Calibri"/>
              </a:rPr>
              <a:t>Gruppo I </a:t>
            </a:r>
            <a:r>
              <a:rPr lang="it-IT" sz="2700" b="1" dirty="0" err="1">
                <a:solidFill>
                  <a:srgbClr val="FF0000"/>
                </a:solidFill>
                <a:latin typeface="Calibri"/>
                <a:ea typeface="Calibri"/>
                <a:cs typeface="Calibri"/>
                <a:sym typeface="Calibri"/>
              </a:rPr>
              <a:t>chaperonine</a:t>
            </a:r>
            <a:r>
              <a:rPr lang="it-IT" sz="2700" b="1" dirty="0">
                <a:solidFill>
                  <a:srgbClr val="FF0000"/>
                </a:solidFill>
                <a:latin typeface="Calibri"/>
                <a:ea typeface="Calibri"/>
                <a:cs typeface="Calibri"/>
                <a:sym typeface="Calibri"/>
              </a:rPr>
              <a:t> Hsp60 (</a:t>
            </a:r>
            <a:r>
              <a:rPr lang="it-IT" sz="2700" b="1" dirty="0" err="1">
                <a:solidFill>
                  <a:srgbClr val="FF0000"/>
                </a:solidFill>
                <a:latin typeface="Calibri"/>
                <a:ea typeface="Calibri"/>
                <a:cs typeface="Calibri"/>
                <a:sym typeface="Calibri"/>
              </a:rPr>
              <a:t>GroEL-GroES</a:t>
            </a:r>
            <a:r>
              <a:rPr lang="it-IT" sz="2700" b="1" dirty="0">
                <a:solidFill>
                  <a:srgbClr val="FF0000"/>
                </a:solidFill>
                <a:latin typeface="Calibri"/>
                <a:ea typeface="Calibri"/>
                <a:cs typeface="Calibri"/>
                <a:sym typeface="Calibri"/>
              </a:rPr>
              <a:t>)</a:t>
            </a:r>
            <a:endParaRPr b="1" dirty="0">
              <a:solidFill>
                <a:srgbClr val="FF0000"/>
              </a:solidFill>
              <a:latin typeface="Calibri"/>
              <a:ea typeface="Calibri"/>
              <a:cs typeface="Calibri"/>
              <a:sym typeface="Calibri"/>
            </a:endParaRPr>
          </a:p>
        </p:txBody>
      </p:sp>
      <p:sp>
        <p:nvSpPr>
          <p:cNvPr id="10" name="CasellaDiTesto 9">
            <a:extLst>
              <a:ext uri="{FF2B5EF4-FFF2-40B4-BE49-F238E27FC236}">
                <a16:creationId xmlns:a16="http://schemas.microsoft.com/office/drawing/2014/main" id="{F0CA8A98-A141-9A4B-87ED-34CE7C28FE56}"/>
              </a:ext>
            </a:extLst>
          </p:cNvPr>
          <p:cNvSpPr txBox="1"/>
          <p:nvPr/>
        </p:nvSpPr>
        <p:spPr>
          <a:xfrm>
            <a:off x="303964" y="4001967"/>
            <a:ext cx="11532435" cy="2308324"/>
          </a:xfrm>
          <a:prstGeom prst="rect">
            <a:avLst/>
          </a:prstGeom>
          <a:noFill/>
        </p:spPr>
        <p:txBody>
          <a:bodyPr wrap="square" rtlCol="0">
            <a:spAutoFit/>
          </a:bodyPr>
          <a:lstStyle/>
          <a:p>
            <a:pPr marL="285750" indent="-285750">
              <a:buFont typeface="Arial" panose="020B0604020202020204" pitchFamily="34" charset="0"/>
              <a:buChar char="•"/>
            </a:pPr>
            <a:r>
              <a:rPr lang="it-IT" sz="2400" dirty="0">
                <a:latin typeface="Calibri" panose="020F0502020204030204" pitchFamily="34" charset="0"/>
                <a:cs typeface="Calibri" panose="020F0502020204030204" pitchFamily="34" charset="0"/>
              </a:rPr>
              <a:t>Complessi </a:t>
            </a:r>
            <a:r>
              <a:rPr lang="it-IT" sz="2400" dirty="0" err="1">
                <a:latin typeface="Calibri" panose="020F0502020204030204" pitchFamily="34" charset="0"/>
                <a:cs typeface="Calibri" panose="020F0502020204030204" pitchFamily="34" charset="0"/>
              </a:rPr>
              <a:t>multisubunità</a:t>
            </a:r>
            <a:r>
              <a:rPr lang="it-IT" sz="2400" dirty="0">
                <a:latin typeface="Calibri" panose="020F0502020204030204" pitchFamily="34" charset="0"/>
                <a:cs typeface="Calibri" panose="020F0502020204030204" pitchFamily="34" charset="0"/>
              </a:rPr>
              <a:t> organizzati a forma di 2 anelli sovrapposti.</a:t>
            </a:r>
          </a:p>
          <a:p>
            <a:pPr marL="285750" indent="-285750">
              <a:buFont typeface="Arial" panose="020B0604020202020204" pitchFamily="34" charset="0"/>
              <a:buChar char="•"/>
            </a:pPr>
            <a:r>
              <a:rPr lang="it-IT" sz="2400" dirty="0" err="1">
                <a:latin typeface="Calibri" panose="020F0502020204030204" pitchFamily="34" charset="0"/>
                <a:cs typeface="Calibri" panose="020F0502020204030204" pitchFamily="34" charset="0"/>
              </a:rPr>
              <a:t>GroEL</a:t>
            </a:r>
            <a:r>
              <a:rPr lang="it-IT" sz="2400" dirty="0">
                <a:latin typeface="Calibri" panose="020F0502020204030204" pitchFamily="34" charset="0"/>
                <a:cs typeface="Calibri" panose="020F0502020204030204" pitchFamily="34" charset="0"/>
              </a:rPr>
              <a:t> è costituita da 14 </a:t>
            </a:r>
            <a:r>
              <a:rPr lang="it-IT" sz="2400" dirty="0" err="1">
                <a:latin typeface="Calibri" panose="020F0502020204030204" pitchFamily="34" charset="0"/>
                <a:cs typeface="Calibri" panose="020F0502020204030204" pitchFamily="34" charset="0"/>
              </a:rPr>
              <a:t>subunità</a:t>
            </a:r>
            <a:r>
              <a:rPr lang="it-IT" sz="2400" dirty="0">
                <a:latin typeface="Calibri" panose="020F0502020204030204" pitchFamily="34" charset="0"/>
                <a:cs typeface="Calibri" panose="020F0502020204030204" pitchFamily="34" charset="0"/>
              </a:rPr>
              <a:t> identiche organizzate in due anelli che definiscono gli spazi interni in cui la proteina substrato si può ripiegare protetta dall’ambiente esterno.</a:t>
            </a:r>
          </a:p>
          <a:p>
            <a:pPr marL="285750" indent="-285750">
              <a:buFont typeface="Arial" panose="020B0604020202020204" pitchFamily="34" charset="0"/>
              <a:buChar char="•"/>
            </a:pPr>
            <a:r>
              <a:rPr lang="it-IT" sz="2400" dirty="0">
                <a:latin typeface="Calibri" panose="020F0502020204030204" pitchFamily="34" charset="0"/>
                <a:cs typeface="Calibri" panose="020F0502020204030204" pitchFamily="34" charset="0"/>
              </a:rPr>
              <a:t>Il polipeptide viene catturato da </a:t>
            </a:r>
            <a:r>
              <a:rPr lang="it-IT" sz="2400" dirty="0" err="1">
                <a:latin typeface="Calibri" panose="020F0502020204030204" pitchFamily="34" charset="0"/>
                <a:cs typeface="Calibri" panose="020F0502020204030204" pitchFamily="34" charset="0"/>
              </a:rPr>
              <a:t>loop</a:t>
            </a:r>
            <a:r>
              <a:rPr lang="it-IT" sz="2400" dirty="0">
                <a:latin typeface="Calibri" panose="020F0502020204030204" pitchFamily="34" charset="0"/>
                <a:cs typeface="Calibri" panose="020F0502020204030204" pitchFamily="34" charset="0"/>
              </a:rPr>
              <a:t> idrofobici che protrudono dalle </a:t>
            </a:r>
            <a:r>
              <a:rPr lang="it-IT" sz="2400" dirty="0" err="1">
                <a:latin typeface="Calibri" panose="020F0502020204030204" pitchFamily="34" charset="0"/>
                <a:cs typeface="Calibri" panose="020F0502020204030204" pitchFamily="34" charset="0"/>
              </a:rPr>
              <a:t>subunità</a:t>
            </a:r>
            <a:r>
              <a:rPr lang="it-IT" sz="2400" dirty="0">
                <a:latin typeface="Calibri" panose="020F0502020204030204" pitchFamily="34" charset="0"/>
                <a:cs typeface="Calibri" panose="020F0502020204030204" pitchFamily="34" charset="0"/>
              </a:rPr>
              <a:t> di un anello di </a:t>
            </a:r>
            <a:r>
              <a:rPr lang="it-IT" sz="2400" dirty="0" err="1">
                <a:latin typeface="Calibri" panose="020F0502020204030204" pitchFamily="34" charset="0"/>
                <a:cs typeface="Calibri" panose="020F0502020204030204" pitchFamily="34" charset="0"/>
              </a:rPr>
              <a:t>GroEL</a:t>
            </a:r>
            <a:r>
              <a:rPr lang="it-IT" sz="2400" dirty="0">
                <a:latin typeface="Calibri" panose="020F0502020204030204" pitchFamily="34" charset="0"/>
                <a:cs typeface="Calibri" panose="020F0502020204030204" pitchFamily="34" charset="0"/>
              </a:rPr>
              <a:t> e portato verso l’interno, verrà successivamente  chiuso da un coperchio formato da 7 </a:t>
            </a:r>
            <a:r>
              <a:rPr lang="it-IT" sz="2400" dirty="0" err="1">
                <a:latin typeface="Calibri" panose="020F0502020204030204" pitchFamily="34" charset="0"/>
                <a:cs typeface="Calibri" panose="020F0502020204030204" pitchFamily="34" charset="0"/>
              </a:rPr>
              <a:t>subunità</a:t>
            </a:r>
            <a:r>
              <a:rPr lang="it-IT" sz="2400" dirty="0">
                <a:latin typeface="Calibri" panose="020F0502020204030204" pitchFamily="34" charset="0"/>
                <a:cs typeface="Calibri" panose="020F0502020204030204" pitchFamily="34" charset="0"/>
              </a:rPr>
              <a:t> del co-</a:t>
            </a:r>
            <a:r>
              <a:rPr lang="it-IT" sz="2400" dirty="0" err="1">
                <a:latin typeface="Calibri" panose="020F0502020204030204" pitchFamily="34" charset="0"/>
                <a:cs typeface="Calibri" panose="020F0502020204030204" pitchFamily="34" charset="0"/>
              </a:rPr>
              <a:t>chaperone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GroES</a:t>
            </a:r>
            <a:r>
              <a:rPr lang="it-IT"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57940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F780F8D-775B-8047-A165-D60E6B93DE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35</a:t>
            </a:fld>
            <a:endParaRPr lang="it-IT"/>
          </a:p>
        </p:txBody>
      </p:sp>
      <p:pic>
        <p:nvPicPr>
          <p:cNvPr id="8" name="Immagine 7">
            <a:extLst>
              <a:ext uri="{FF2B5EF4-FFF2-40B4-BE49-F238E27FC236}">
                <a16:creationId xmlns:a16="http://schemas.microsoft.com/office/drawing/2014/main" id="{708D7EC3-7325-5F44-BEE2-C122EE69724D}"/>
              </a:ext>
            </a:extLst>
          </p:cNvPr>
          <p:cNvPicPr>
            <a:picLocks noChangeAspect="1"/>
          </p:cNvPicPr>
          <p:nvPr/>
        </p:nvPicPr>
        <p:blipFill rotWithShape="1">
          <a:blip r:embed="rId3"/>
          <a:srcRect l="9015" t="11430" r="14110"/>
          <a:stretch/>
        </p:blipFill>
        <p:spPr>
          <a:xfrm>
            <a:off x="2985914" y="1107791"/>
            <a:ext cx="4988707" cy="2901542"/>
          </a:xfrm>
          <a:prstGeom prst="rect">
            <a:avLst/>
          </a:prstGeom>
        </p:spPr>
      </p:pic>
      <p:sp>
        <p:nvSpPr>
          <p:cNvPr id="9" name="Google Shape;371;p31">
            <a:extLst>
              <a:ext uri="{FF2B5EF4-FFF2-40B4-BE49-F238E27FC236}">
                <a16:creationId xmlns:a16="http://schemas.microsoft.com/office/drawing/2014/main" id="{12364B39-BCFE-AE44-B9D5-D39E17E11CC4}"/>
              </a:ext>
            </a:extLst>
          </p:cNvPr>
          <p:cNvSpPr txBox="1">
            <a:spLocks noGrp="1"/>
          </p:cNvSpPr>
          <p:nvPr>
            <p:ph type="title"/>
          </p:nvPr>
        </p:nvSpPr>
        <p:spPr>
          <a:xfrm>
            <a:off x="659565" y="162046"/>
            <a:ext cx="10810946" cy="7765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700"/>
              <a:buFont typeface="Calibri"/>
              <a:buNone/>
            </a:pPr>
            <a:r>
              <a:rPr lang="it-IT" sz="2700" b="1" dirty="0">
                <a:solidFill>
                  <a:srgbClr val="FF0000"/>
                </a:solidFill>
                <a:latin typeface="Calibri"/>
                <a:ea typeface="Calibri"/>
                <a:cs typeface="Calibri"/>
                <a:sym typeface="Calibri"/>
              </a:rPr>
              <a:t>Gruppo I </a:t>
            </a:r>
            <a:r>
              <a:rPr lang="it-IT" sz="2700" b="1" dirty="0" err="1">
                <a:solidFill>
                  <a:srgbClr val="FF0000"/>
                </a:solidFill>
                <a:latin typeface="Calibri"/>
                <a:ea typeface="Calibri"/>
                <a:cs typeface="Calibri"/>
                <a:sym typeface="Calibri"/>
              </a:rPr>
              <a:t>chaperonine</a:t>
            </a:r>
            <a:r>
              <a:rPr lang="it-IT" sz="2700" b="1" dirty="0">
                <a:solidFill>
                  <a:srgbClr val="FF0000"/>
                </a:solidFill>
                <a:latin typeface="Calibri"/>
                <a:ea typeface="Calibri"/>
                <a:cs typeface="Calibri"/>
                <a:sym typeface="Calibri"/>
              </a:rPr>
              <a:t> Hsp60 (</a:t>
            </a:r>
            <a:r>
              <a:rPr lang="it-IT" sz="2700" b="1" dirty="0" err="1">
                <a:solidFill>
                  <a:srgbClr val="FF0000"/>
                </a:solidFill>
                <a:latin typeface="Calibri"/>
                <a:ea typeface="Calibri"/>
                <a:cs typeface="Calibri"/>
                <a:sym typeface="Calibri"/>
              </a:rPr>
              <a:t>GroEL-GroES</a:t>
            </a:r>
            <a:r>
              <a:rPr lang="it-IT" sz="2700" b="1" dirty="0">
                <a:solidFill>
                  <a:srgbClr val="FF0000"/>
                </a:solidFill>
                <a:latin typeface="Calibri"/>
                <a:ea typeface="Calibri"/>
                <a:cs typeface="Calibri"/>
                <a:sym typeface="Calibri"/>
              </a:rPr>
              <a:t>)</a:t>
            </a:r>
            <a:endParaRPr b="1" dirty="0">
              <a:solidFill>
                <a:srgbClr val="FF0000"/>
              </a:solidFill>
              <a:latin typeface="Calibri"/>
              <a:ea typeface="Calibri"/>
              <a:cs typeface="Calibri"/>
              <a:sym typeface="Calibri"/>
            </a:endParaRPr>
          </a:p>
        </p:txBody>
      </p:sp>
      <p:sp>
        <p:nvSpPr>
          <p:cNvPr id="10" name="CasellaDiTesto 9">
            <a:extLst>
              <a:ext uri="{FF2B5EF4-FFF2-40B4-BE49-F238E27FC236}">
                <a16:creationId xmlns:a16="http://schemas.microsoft.com/office/drawing/2014/main" id="{F0CA8A98-A141-9A4B-87ED-34CE7C28FE56}"/>
              </a:ext>
            </a:extLst>
          </p:cNvPr>
          <p:cNvSpPr txBox="1"/>
          <p:nvPr/>
        </p:nvSpPr>
        <p:spPr>
          <a:xfrm>
            <a:off x="342900" y="4322662"/>
            <a:ext cx="11849100" cy="2398813"/>
          </a:xfrm>
          <a:prstGeom prst="rect">
            <a:avLst/>
          </a:prstGeom>
          <a:noFill/>
        </p:spPr>
        <p:txBody>
          <a:bodyPr wrap="square" rtlCol="0">
            <a:spAutoFit/>
          </a:bodyPr>
          <a:lstStyle/>
          <a:p>
            <a:pPr marL="285750" indent="-28575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Legame cooperativo di 7 molecole di ATP a ciascuna </a:t>
            </a:r>
            <a:r>
              <a:rPr lang="it-IT" sz="2400" dirty="0" err="1">
                <a:solidFill>
                  <a:schemeClr val="tx1"/>
                </a:solidFill>
                <a:latin typeface="Calibri" panose="020F0502020204030204" pitchFamily="34" charset="0"/>
                <a:cs typeface="Calibri" panose="020F0502020204030204" pitchFamily="34" charset="0"/>
              </a:rPr>
              <a:t>subunità</a:t>
            </a:r>
            <a:r>
              <a:rPr lang="it-IT" sz="2400" dirty="0">
                <a:solidFill>
                  <a:schemeClr val="tx1"/>
                </a:solidFill>
                <a:latin typeface="Calibri" panose="020F0502020204030204" pitchFamily="34" charset="0"/>
                <a:cs typeface="Calibri" panose="020F0502020204030204" pitchFamily="34" charset="0"/>
              </a:rPr>
              <a:t> di un anello di </a:t>
            </a:r>
            <a:r>
              <a:rPr lang="it-IT" sz="2400" dirty="0" err="1">
                <a:solidFill>
                  <a:schemeClr val="tx1"/>
                </a:solidFill>
                <a:latin typeface="Calibri" panose="020F0502020204030204" pitchFamily="34" charset="0"/>
                <a:cs typeface="Calibri" panose="020F0502020204030204" pitchFamily="34" charset="0"/>
              </a:rPr>
              <a:t>GroEL</a:t>
            </a:r>
            <a:r>
              <a:rPr lang="it-IT" sz="2400" dirty="0">
                <a:solidFill>
                  <a:schemeClr val="tx1"/>
                </a:solidFill>
                <a:latin typeface="Calibri" panose="020F0502020204030204" pitchFamily="34" charset="0"/>
                <a:cs typeface="Calibri" panose="020F0502020204030204" pitchFamily="34" charset="0"/>
              </a:rPr>
              <a:t> in corrispondenza dei domini equatoriali.</a:t>
            </a:r>
          </a:p>
          <a:p>
            <a:pPr marL="285750" indent="-28575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Dopo il </a:t>
            </a:r>
            <a:r>
              <a:rPr lang="it-IT" sz="2400" dirty="0" err="1">
                <a:solidFill>
                  <a:schemeClr val="tx1"/>
                </a:solidFill>
                <a:latin typeface="Calibri" panose="020F0502020204030204" pitchFamily="34" charset="0"/>
                <a:cs typeface="Calibri" panose="020F0502020204030204" pitchFamily="34" charset="0"/>
              </a:rPr>
              <a:t>binding</a:t>
            </a:r>
            <a:r>
              <a:rPr lang="it-IT" sz="2400" dirty="0">
                <a:solidFill>
                  <a:schemeClr val="tx1"/>
                </a:solidFill>
                <a:latin typeface="Calibri" panose="020F0502020204030204" pitchFamily="34" charset="0"/>
                <a:cs typeface="Calibri" panose="020F0502020204030204" pitchFamily="34" charset="0"/>
              </a:rPr>
              <a:t> dell’ATP, cambiamenti conformazionali di </a:t>
            </a:r>
            <a:r>
              <a:rPr lang="it-IT" sz="2400" dirty="0" err="1">
                <a:solidFill>
                  <a:schemeClr val="tx1"/>
                </a:solidFill>
                <a:latin typeface="Calibri" panose="020F0502020204030204" pitchFamily="34" charset="0"/>
                <a:cs typeface="Calibri" panose="020F0502020204030204" pitchFamily="34" charset="0"/>
              </a:rPr>
              <a:t>GroEL</a:t>
            </a:r>
            <a:r>
              <a:rPr lang="it-IT" sz="2400" dirty="0">
                <a:solidFill>
                  <a:schemeClr val="tx1"/>
                </a:solidFill>
                <a:latin typeface="Calibri" panose="020F0502020204030204" pitchFamily="34" charset="0"/>
                <a:cs typeface="Calibri" panose="020F0502020204030204" pitchFamily="34" charset="0"/>
              </a:rPr>
              <a:t> sono indotti, permettendo il </a:t>
            </a:r>
            <a:r>
              <a:rPr lang="it-IT" sz="2400" dirty="0" err="1">
                <a:solidFill>
                  <a:schemeClr val="tx1"/>
                </a:solidFill>
                <a:latin typeface="Calibri" panose="020F0502020204030204" pitchFamily="34" charset="0"/>
                <a:cs typeface="Calibri" panose="020F0502020204030204" pitchFamily="34" charset="0"/>
              </a:rPr>
              <a:t>binding</a:t>
            </a:r>
            <a:r>
              <a:rPr lang="it-IT" sz="2400" dirty="0">
                <a:solidFill>
                  <a:schemeClr val="tx1"/>
                </a:solidFill>
                <a:latin typeface="Calibri" panose="020F0502020204030204" pitchFamily="34" charset="0"/>
                <a:cs typeface="Calibri" panose="020F0502020204030204" pitchFamily="34" charset="0"/>
              </a:rPr>
              <a:t> di </a:t>
            </a:r>
            <a:r>
              <a:rPr lang="it-IT" sz="2400" dirty="0" err="1">
                <a:solidFill>
                  <a:schemeClr val="tx1"/>
                </a:solidFill>
                <a:latin typeface="Calibri" panose="020F0502020204030204" pitchFamily="34" charset="0"/>
                <a:cs typeface="Calibri" panose="020F0502020204030204" pitchFamily="34" charset="0"/>
              </a:rPr>
              <a:t>GroES</a:t>
            </a:r>
            <a:r>
              <a:rPr lang="it-IT" sz="2400" dirty="0">
                <a:solidFill>
                  <a:schemeClr val="tx1"/>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Si forma il complesso </a:t>
            </a:r>
            <a:r>
              <a:rPr lang="it-IT" sz="2400" dirty="0" err="1">
                <a:solidFill>
                  <a:schemeClr val="tx1"/>
                </a:solidFill>
                <a:latin typeface="Calibri" panose="020F0502020204030204" pitchFamily="34" charset="0"/>
                <a:cs typeface="Calibri" panose="020F0502020204030204" pitchFamily="34" charset="0"/>
              </a:rPr>
              <a:t>GroEL</a:t>
            </a:r>
            <a:r>
              <a:rPr lang="it-IT" sz="2400" dirty="0">
                <a:solidFill>
                  <a:schemeClr val="tx1"/>
                </a:solidFill>
                <a:latin typeface="Calibri" panose="020F0502020204030204" pitchFamily="34" charset="0"/>
                <a:cs typeface="Calibri" panose="020F0502020204030204" pitchFamily="34" charset="0"/>
              </a:rPr>
              <a:t>/</a:t>
            </a:r>
            <a:r>
              <a:rPr lang="it-IT" sz="2400" dirty="0" err="1">
                <a:solidFill>
                  <a:schemeClr val="tx1"/>
                </a:solidFill>
                <a:latin typeface="Calibri" panose="020F0502020204030204" pitchFamily="34" charset="0"/>
                <a:cs typeface="Calibri" panose="020F0502020204030204" pitchFamily="34" charset="0"/>
              </a:rPr>
              <a:t>GroES</a:t>
            </a:r>
            <a:r>
              <a:rPr lang="it-IT" sz="2400" dirty="0">
                <a:solidFill>
                  <a:schemeClr val="tx1"/>
                </a:solidFill>
                <a:latin typeface="Calibri" panose="020F0502020204030204" pitchFamily="34" charset="0"/>
                <a:cs typeface="Calibri" panose="020F0502020204030204" pitchFamily="34" charset="0"/>
              </a:rPr>
              <a:t>, la cavità espone quindi residui </a:t>
            </a:r>
            <a:r>
              <a:rPr lang="it-IT" sz="2400" dirty="0" err="1">
                <a:solidFill>
                  <a:schemeClr val="tx1"/>
                </a:solidFill>
                <a:latin typeface="Calibri" panose="020F0502020204030204" pitchFamily="34" charset="0"/>
                <a:cs typeface="Calibri" panose="020F0502020204030204" pitchFamily="34" charset="0"/>
              </a:rPr>
              <a:t>idrofilici</a:t>
            </a:r>
            <a:r>
              <a:rPr lang="it-IT" sz="2400" dirty="0">
                <a:solidFill>
                  <a:schemeClr val="tx1"/>
                </a:solidFill>
                <a:latin typeface="Calibri" panose="020F0502020204030204" pitchFamily="34" charset="0"/>
                <a:cs typeface="Calibri" panose="020F0502020204030204" pitchFamily="34" charset="0"/>
              </a:rPr>
              <a:t>, che interagiscono con il peptide substrato facilitandone il </a:t>
            </a:r>
            <a:r>
              <a:rPr lang="it-IT" sz="2400" dirty="0" err="1">
                <a:solidFill>
                  <a:schemeClr val="tx1"/>
                </a:solidFill>
                <a:latin typeface="Calibri" panose="020F0502020204030204" pitchFamily="34" charset="0"/>
                <a:cs typeface="Calibri" panose="020F0502020204030204" pitchFamily="34" charset="0"/>
              </a:rPr>
              <a:t>folding</a:t>
            </a:r>
            <a:r>
              <a:rPr lang="it-IT" sz="24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235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1"/>
          <p:cNvSpPr txBox="1">
            <a:spLocks noGrp="1"/>
          </p:cNvSpPr>
          <p:nvPr>
            <p:ph type="title"/>
          </p:nvPr>
        </p:nvSpPr>
        <p:spPr>
          <a:xfrm>
            <a:off x="659565" y="162046"/>
            <a:ext cx="10810946" cy="7765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700"/>
              <a:buFont typeface="Calibri"/>
              <a:buNone/>
            </a:pPr>
            <a:r>
              <a:rPr lang="it-IT" sz="2700" b="1" dirty="0">
                <a:solidFill>
                  <a:srgbClr val="FF0000"/>
                </a:solidFill>
                <a:latin typeface="Calibri"/>
                <a:ea typeface="Calibri"/>
                <a:cs typeface="Calibri"/>
                <a:sym typeface="Calibri"/>
              </a:rPr>
              <a:t>Gruppo I </a:t>
            </a:r>
            <a:r>
              <a:rPr lang="it-IT" sz="2700" b="1" dirty="0" err="1">
                <a:solidFill>
                  <a:srgbClr val="FF0000"/>
                </a:solidFill>
                <a:latin typeface="Calibri"/>
                <a:ea typeface="Calibri"/>
                <a:cs typeface="Calibri"/>
                <a:sym typeface="Calibri"/>
              </a:rPr>
              <a:t>chaperonine</a:t>
            </a:r>
            <a:r>
              <a:rPr lang="it-IT" sz="2700" b="1" dirty="0">
                <a:solidFill>
                  <a:srgbClr val="FF0000"/>
                </a:solidFill>
                <a:latin typeface="Calibri"/>
                <a:ea typeface="Calibri"/>
                <a:cs typeface="Calibri"/>
                <a:sym typeface="Calibri"/>
              </a:rPr>
              <a:t> Hsp60 (</a:t>
            </a:r>
            <a:r>
              <a:rPr lang="it-IT" sz="2700" b="1" dirty="0" err="1">
                <a:solidFill>
                  <a:srgbClr val="FF0000"/>
                </a:solidFill>
                <a:latin typeface="Calibri"/>
                <a:ea typeface="Calibri"/>
                <a:cs typeface="Calibri"/>
                <a:sym typeface="Calibri"/>
              </a:rPr>
              <a:t>GroEL-GroES</a:t>
            </a:r>
            <a:r>
              <a:rPr lang="it-IT" sz="2700" b="1" dirty="0">
                <a:solidFill>
                  <a:srgbClr val="FF0000"/>
                </a:solidFill>
                <a:latin typeface="Calibri"/>
                <a:ea typeface="Calibri"/>
                <a:cs typeface="Calibri"/>
                <a:sym typeface="Calibri"/>
              </a:rPr>
              <a:t>)</a:t>
            </a:r>
            <a:endParaRPr b="1" dirty="0">
              <a:solidFill>
                <a:srgbClr val="FF0000"/>
              </a:solidFill>
              <a:latin typeface="Calibri"/>
              <a:ea typeface="Calibri"/>
              <a:cs typeface="Calibri"/>
              <a:sym typeface="Calibri"/>
            </a:endParaRPr>
          </a:p>
        </p:txBody>
      </p:sp>
      <p:sp>
        <p:nvSpPr>
          <p:cNvPr id="372" name="Google Shape;372;p31"/>
          <p:cNvSpPr txBox="1">
            <a:spLocks noGrp="1"/>
          </p:cNvSpPr>
          <p:nvPr>
            <p:ph type="body" idx="1"/>
          </p:nvPr>
        </p:nvSpPr>
        <p:spPr>
          <a:xfrm>
            <a:off x="378463" y="938599"/>
            <a:ext cx="11080268" cy="58493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it-IT" sz="1600"/>
              <a:t>Le chaperonine del Gruppo I sono presenti nei batteri (GroEL), nei mitocondri (Hsp60) e nei chloroplasti (Cpn60). </a:t>
            </a:r>
            <a:endParaRPr/>
          </a:p>
        </p:txBody>
      </p:sp>
      <p:sp>
        <p:nvSpPr>
          <p:cNvPr id="373" name="Google Shape;3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36</a:t>
            </a:fld>
            <a:endParaRPr/>
          </a:p>
        </p:txBody>
      </p:sp>
      <p:pic>
        <p:nvPicPr>
          <p:cNvPr id="3" name="Immagine 2">
            <a:extLst>
              <a:ext uri="{FF2B5EF4-FFF2-40B4-BE49-F238E27FC236}">
                <a16:creationId xmlns:a16="http://schemas.microsoft.com/office/drawing/2014/main" id="{8B64710C-9CA4-1249-9070-16034148B9AB}"/>
              </a:ext>
            </a:extLst>
          </p:cNvPr>
          <p:cNvPicPr>
            <a:picLocks noChangeAspect="1"/>
          </p:cNvPicPr>
          <p:nvPr/>
        </p:nvPicPr>
        <p:blipFill rotWithShape="1">
          <a:blip r:embed="rId3"/>
          <a:srcRect l="3104" t="12540" r="7725" b="11371"/>
          <a:stretch/>
        </p:blipFill>
        <p:spPr>
          <a:xfrm>
            <a:off x="2682266" y="1537245"/>
            <a:ext cx="7299934" cy="2598817"/>
          </a:xfrm>
          <a:prstGeom prst="rect">
            <a:avLst/>
          </a:prstGeom>
        </p:spPr>
      </p:pic>
      <p:sp>
        <p:nvSpPr>
          <p:cNvPr id="4" name="Rettangolo 3">
            <a:extLst>
              <a:ext uri="{FF2B5EF4-FFF2-40B4-BE49-F238E27FC236}">
                <a16:creationId xmlns:a16="http://schemas.microsoft.com/office/drawing/2014/main" id="{F4CB3E65-2B23-0F4F-942E-695699FF7D18}"/>
              </a:ext>
            </a:extLst>
          </p:cNvPr>
          <p:cNvSpPr/>
          <p:nvPr/>
        </p:nvSpPr>
        <p:spPr>
          <a:xfrm>
            <a:off x="587646" y="4382642"/>
            <a:ext cx="11032805" cy="2246769"/>
          </a:xfrm>
          <a:prstGeom prst="rect">
            <a:avLst/>
          </a:prstGeom>
        </p:spPr>
        <p:txBody>
          <a:bodyPr wrap="square">
            <a:spAutoFit/>
          </a:bodyPr>
          <a:lstStyle/>
          <a:p>
            <a:pPr marL="285750" indent="-285750">
              <a:buFont typeface="Arial" panose="020B0604020202020204" pitchFamily="34" charset="0"/>
              <a:buChar char="•"/>
            </a:pPr>
            <a:r>
              <a:rPr lang="it-IT" sz="1400" dirty="0" err="1">
                <a:ea typeface="Calibri" panose="020F0502020204030204" pitchFamily="34" charset="0"/>
                <a:cs typeface="Times New Roman" panose="02020603050405020304" pitchFamily="18" charset="0"/>
              </a:rPr>
              <a:t>GroEL</a:t>
            </a:r>
            <a:r>
              <a:rPr lang="it-IT" sz="1400" dirty="0">
                <a:ea typeface="Calibri" panose="020F0502020204030204" pitchFamily="34" charset="0"/>
                <a:cs typeface="Times New Roman" panose="02020603050405020304" pitchFamily="18" charset="0"/>
              </a:rPr>
              <a:t> e </a:t>
            </a:r>
            <a:r>
              <a:rPr lang="it-IT" sz="1400" dirty="0" err="1">
                <a:ea typeface="Calibri" panose="020F0502020204030204" pitchFamily="34" charset="0"/>
                <a:cs typeface="Times New Roman" panose="02020603050405020304" pitchFamily="18" charset="0"/>
              </a:rPr>
              <a:t>GroES</a:t>
            </a:r>
            <a:r>
              <a:rPr lang="it-IT" sz="1400" dirty="0">
                <a:ea typeface="Calibri" panose="020F0502020204030204" pitchFamily="34" charset="0"/>
                <a:cs typeface="Times New Roman" panose="02020603050405020304" pitchFamily="18" charset="0"/>
              </a:rPr>
              <a:t> subiscono un complesso ciclo di legame e rilascio che è regolato </a:t>
            </a:r>
            <a:r>
              <a:rPr lang="it-IT" sz="1400" dirty="0" err="1">
                <a:ea typeface="Calibri" panose="020F0502020204030204" pitchFamily="34" charset="0"/>
                <a:cs typeface="Times New Roman" panose="02020603050405020304" pitchFamily="18" charset="0"/>
              </a:rPr>
              <a:t>allostericamente</a:t>
            </a:r>
            <a:r>
              <a:rPr lang="it-IT" sz="1400" dirty="0">
                <a:ea typeface="Calibri" panose="020F0502020204030204" pitchFamily="34" charset="0"/>
                <a:cs typeface="Times New Roman" panose="02020603050405020304" pitchFamily="18" charset="0"/>
              </a:rPr>
              <a:t> dal legame e dall'idrolisi dell'ATP nelle </a:t>
            </a:r>
            <a:r>
              <a:rPr lang="it-IT" sz="1400" dirty="0" err="1">
                <a:ea typeface="Calibri" panose="020F0502020204030204" pitchFamily="34" charset="0"/>
                <a:cs typeface="Times New Roman" panose="02020603050405020304" pitchFamily="18" charset="0"/>
              </a:rPr>
              <a:t>subunità</a:t>
            </a:r>
            <a:r>
              <a:rPr lang="it-IT" sz="1400" dirty="0">
                <a:ea typeface="Calibri" panose="020F0502020204030204" pitchFamily="34" charset="0"/>
                <a:cs typeface="Times New Roman" panose="02020603050405020304" pitchFamily="18" charset="0"/>
              </a:rPr>
              <a:t> </a:t>
            </a:r>
            <a:r>
              <a:rPr lang="it-IT" sz="1400" dirty="0" err="1">
                <a:ea typeface="Calibri" panose="020F0502020204030204" pitchFamily="34" charset="0"/>
                <a:cs typeface="Times New Roman" panose="02020603050405020304" pitchFamily="18" charset="0"/>
              </a:rPr>
              <a:t>GroEL</a:t>
            </a:r>
            <a:r>
              <a:rPr lang="it-IT" sz="1400" dirty="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it-IT" sz="1400" dirty="0"/>
              <a:t>Il legame cooperativo di ATP a </a:t>
            </a:r>
            <a:r>
              <a:rPr lang="it-IT" sz="1400" dirty="0" err="1"/>
              <a:t>GroEL</a:t>
            </a:r>
            <a:r>
              <a:rPr lang="it-IT" sz="1400" dirty="0"/>
              <a:t> avvia una serie di cambiamenti conformazionali che innescano l'associazione di </a:t>
            </a:r>
            <a:r>
              <a:rPr lang="it-IT" sz="1400" dirty="0" err="1"/>
              <a:t>GroES</a:t>
            </a:r>
            <a:r>
              <a:rPr lang="it-IT" sz="1400" dirty="0"/>
              <a:t>, seguita dal rilascio di substrato dai siti di legame idrofobici, la camera espone residui </a:t>
            </a:r>
            <a:r>
              <a:rPr lang="it-IT" sz="1400" dirty="0" err="1"/>
              <a:t>idrofilici</a:t>
            </a:r>
            <a:r>
              <a:rPr lang="it-IT" sz="1400" dirty="0"/>
              <a:t> che interagiscono con il peptide substrato.</a:t>
            </a:r>
          </a:p>
          <a:p>
            <a:pPr marL="285750" indent="-285750">
              <a:buFont typeface="Arial" panose="020B0604020202020204" pitchFamily="34" charset="0"/>
              <a:buChar char="•"/>
            </a:pPr>
            <a:r>
              <a:rPr lang="it-IT" sz="1400" dirty="0"/>
              <a:t>Le proteine ​​fino a ∼60 </a:t>
            </a:r>
            <a:r>
              <a:rPr lang="it-IT" sz="1400" dirty="0" err="1"/>
              <a:t>kDa</a:t>
            </a:r>
            <a:r>
              <a:rPr lang="it-IT" sz="1400" dirty="0"/>
              <a:t> possono essere incapsulate e sono libere di ripiegarsi nella gabbia per ∼10 </a:t>
            </a:r>
            <a:r>
              <a:rPr lang="it-IT" sz="1400" dirty="0" err="1"/>
              <a:t>s</a:t>
            </a:r>
            <a:r>
              <a:rPr lang="it-IT" sz="1400" dirty="0"/>
              <a:t> (a 25°C), il tempo necessario per l'idrolisi dell'ATP nell'anello ricoperto da </a:t>
            </a:r>
            <a:r>
              <a:rPr lang="it-IT" sz="1400" dirty="0" err="1"/>
              <a:t>GroES</a:t>
            </a:r>
            <a:r>
              <a:rPr lang="it-IT" sz="1400" dirty="0"/>
              <a:t> (anello cis). </a:t>
            </a:r>
          </a:p>
          <a:p>
            <a:pPr marL="285750" indent="-285750">
              <a:buFont typeface="Arial" panose="020B0604020202020204" pitchFamily="34" charset="0"/>
              <a:buChar char="•"/>
            </a:pPr>
            <a:r>
              <a:rPr lang="it-IT" sz="1400" dirty="0"/>
              <a:t>Il substrato proteico lascia </a:t>
            </a:r>
            <a:r>
              <a:rPr lang="it-IT" sz="1400" dirty="0" err="1"/>
              <a:t>GroEL</a:t>
            </a:r>
            <a:r>
              <a:rPr lang="it-IT" sz="1400" dirty="0"/>
              <a:t> dopo la dissociazione di </a:t>
            </a:r>
            <a:r>
              <a:rPr lang="it-IT" sz="1400" dirty="0" err="1"/>
              <a:t>GroES</a:t>
            </a:r>
            <a:r>
              <a:rPr lang="it-IT" sz="1400" dirty="0"/>
              <a:t>, che è indotta dal legame dell'ATP nell'anello opposto (anello trans).</a:t>
            </a:r>
          </a:p>
          <a:p>
            <a:pPr marL="285750" lvl="0" indent="-285750" algn="just">
              <a:buClr>
                <a:srgbClr val="211E1E"/>
              </a:buClr>
              <a:buSzPts val="1600"/>
              <a:buFont typeface="Arial"/>
              <a:buChar char="•"/>
            </a:pPr>
            <a:r>
              <a:rPr lang="it-IT" sz="1400" dirty="0">
                <a:solidFill>
                  <a:srgbClr val="211E1E"/>
                </a:solidFill>
                <a:ea typeface="EB Garamond"/>
                <a:cs typeface="Arial" panose="020B0604020202020204" pitchFamily="34" charset="0"/>
                <a:sym typeface="EB Garamond"/>
              </a:rPr>
              <a:t>Se il peptide è correttamente </a:t>
            </a:r>
            <a:r>
              <a:rPr lang="it-IT" sz="1400" dirty="0" err="1">
                <a:solidFill>
                  <a:srgbClr val="211E1E"/>
                </a:solidFill>
                <a:ea typeface="EB Garamond"/>
                <a:cs typeface="Arial" panose="020B0604020202020204" pitchFamily="34" charset="0"/>
                <a:sym typeface="EB Garamond"/>
              </a:rPr>
              <a:t>foldato</a:t>
            </a:r>
            <a:r>
              <a:rPr lang="it-IT" sz="1400" dirty="0">
                <a:solidFill>
                  <a:srgbClr val="211E1E"/>
                </a:solidFill>
                <a:ea typeface="EB Garamond"/>
                <a:cs typeface="Arial" panose="020B0604020202020204" pitchFamily="34" charset="0"/>
                <a:sym typeface="EB Garamond"/>
              </a:rPr>
              <a:t> potrà svolgere la sua funzione. Altrimenti se risultasse non completamente </a:t>
            </a:r>
            <a:r>
              <a:rPr lang="it-IT" sz="1400" dirty="0" err="1">
                <a:solidFill>
                  <a:srgbClr val="211E1E"/>
                </a:solidFill>
                <a:ea typeface="EB Garamond"/>
                <a:cs typeface="Arial" panose="020B0604020202020204" pitchFamily="34" charset="0"/>
                <a:sym typeface="EB Garamond"/>
              </a:rPr>
              <a:t>foldato</a:t>
            </a:r>
            <a:r>
              <a:rPr lang="it-IT" sz="1400" dirty="0">
                <a:solidFill>
                  <a:srgbClr val="211E1E"/>
                </a:solidFill>
                <a:ea typeface="EB Garamond"/>
                <a:cs typeface="Arial" panose="020B0604020202020204" pitchFamily="34" charset="0"/>
                <a:sym typeface="EB Garamond"/>
              </a:rPr>
              <a:t> verrà ricatturato ancora da un  </a:t>
            </a:r>
            <a:r>
              <a:rPr lang="it-IT" sz="1400" dirty="0" err="1">
                <a:solidFill>
                  <a:srgbClr val="211E1E"/>
                </a:solidFill>
                <a:ea typeface="EB Garamond"/>
                <a:cs typeface="Arial" panose="020B0604020202020204" pitchFamily="34" charset="0"/>
                <a:sym typeface="EB Garamond"/>
              </a:rPr>
              <a:t>GroEL</a:t>
            </a:r>
            <a:r>
              <a:rPr lang="it-IT" sz="1400" dirty="0">
                <a:solidFill>
                  <a:srgbClr val="211E1E"/>
                </a:solidFill>
                <a:ea typeface="EB Garamond"/>
                <a:cs typeface="Arial" panose="020B0604020202020204" pitchFamily="34" charset="0"/>
                <a:sym typeface="EB Garamond"/>
              </a:rPr>
              <a:t> libero ed il ciclo viene ripetuto.</a:t>
            </a:r>
          </a:p>
          <a:p>
            <a:pPr marL="285750" lvl="0" indent="-285750" algn="just">
              <a:buClr>
                <a:srgbClr val="211E1E"/>
              </a:buClr>
              <a:buSzPts val="1600"/>
              <a:buFont typeface="Arial"/>
              <a:buChar char="•"/>
            </a:pPr>
            <a:r>
              <a:rPr lang="it-IT" sz="1400" dirty="0" err="1">
                <a:solidFill>
                  <a:srgbClr val="211E1E"/>
                </a:solidFill>
                <a:ea typeface="EB Garamond"/>
                <a:cs typeface="Arial" panose="020B0604020202020204" pitchFamily="34" charset="0"/>
                <a:sym typeface="EB Garamond"/>
              </a:rPr>
              <a:t>Cooperatività</a:t>
            </a:r>
            <a:r>
              <a:rPr lang="it-IT" sz="1400" dirty="0">
                <a:solidFill>
                  <a:srgbClr val="211E1E"/>
                </a:solidFill>
                <a:ea typeface="EB Garamond"/>
                <a:cs typeface="Arial" panose="020B0604020202020204" pitchFamily="34" charset="0"/>
                <a:sym typeface="EB Garamond"/>
              </a:rPr>
              <a:t> negativa: uno solo dei due anelli per volta funziona.</a:t>
            </a:r>
            <a:endParaRPr lang="it-IT" sz="1400" dirty="0">
              <a:cs typeface="Arial" panose="020B0604020202020204" pitchFamily="34" charset="0"/>
            </a:endParaRPr>
          </a:p>
        </p:txBody>
      </p:sp>
    </p:spTree>
    <p:extLst>
      <p:ext uri="{BB962C8B-B14F-4D97-AF65-F5344CB8AC3E}">
        <p14:creationId xmlns:p14="http://schemas.microsoft.com/office/powerpoint/2010/main" val="645173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37</a:t>
            </a:fld>
            <a:endParaRPr/>
          </a:p>
        </p:txBody>
      </p:sp>
      <p:pic>
        <p:nvPicPr>
          <p:cNvPr id="390" name="Google Shape;390;p33"/>
          <p:cNvPicPr preferRelativeResize="0"/>
          <p:nvPr/>
        </p:nvPicPr>
        <p:blipFill rotWithShape="1">
          <a:blip r:embed="rId3">
            <a:alphaModFix/>
          </a:blip>
          <a:srcRect/>
          <a:stretch/>
        </p:blipFill>
        <p:spPr>
          <a:xfrm>
            <a:off x="289472" y="2200485"/>
            <a:ext cx="5502977" cy="3182541"/>
          </a:xfrm>
          <a:prstGeom prst="rect">
            <a:avLst/>
          </a:prstGeom>
          <a:noFill/>
          <a:ln>
            <a:noFill/>
          </a:ln>
        </p:spPr>
      </p:pic>
      <p:sp>
        <p:nvSpPr>
          <p:cNvPr id="391" name="Google Shape;391;p33"/>
          <p:cNvSpPr/>
          <p:nvPr/>
        </p:nvSpPr>
        <p:spPr>
          <a:xfrm>
            <a:off x="419723" y="468204"/>
            <a:ext cx="11392525" cy="1292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a:solidFill>
                  <a:srgbClr val="FF0000"/>
                </a:solidFill>
                <a:latin typeface="Calibri"/>
                <a:ea typeface="Calibri"/>
                <a:cs typeface="Calibri"/>
                <a:sym typeface="Calibri"/>
              </a:rPr>
              <a:t>Of NOTE</a:t>
            </a:r>
            <a:endParaRPr/>
          </a:p>
          <a:p>
            <a:pPr marL="0" marR="0" lvl="0" indent="0" algn="just" rtl="0">
              <a:spcBef>
                <a:spcPts val="0"/>
              </a:spcBef>
              <a:spcAft>
                <a:spcPts val="0"/>
              </a:spcAft>
              <a:buNone/>
            </a:pPr>
            <a:r>
              <a:rPr lang="it-IT" sz="2000">
                <a:solidFill>
                  <a:srgbClr val="FF0000"/>
                </a:solidFill>
                <a:latin typeface="Calibri"/>
                <a:ea typeface="Calibri"/>
                <a:cs typeface="Calibri"/>
                <a:sym typeface="Calibri"/>
              </a:rPr>
              <a:t>I due anelli di GroEL “si parlano”,  si trasmettono modificazioni conformazionali che inducono effetti nella struttura e funzione dell’anello opposto, consentendo di coordinare le rispettive azioni nell’ambito della funzione complessiva della chaperonina </a:t>
            </a:r>
            <a:endParaRPr/>
          </a:p>
        </p:txBody>
      </p:sp>
      <p:sp>
        <p:nvSpPr>
          <p:cNvPr id="392" name="Google Shape;392;p33"/>
          <p:cNvSpPr/>
          <p:nvPr/>
        </p:nvSpPr>
        <p:spPr>
          <a:xfrm>
            <a:off x="5562600" y="2076398"/>
            <a:ext cx="6096000"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a:solidFill>
                  <a:schemeClr val="dk1"/>
                </a:solidFill>
                <a:latin typeface="Calibri"/>
                <a:ea typeface="Calibri"/>
                <a:cs typeface="Calibri"/>
                <a:sym typeface="Calibri"/>
              </a:rPr>
              <a:t> </a:t>
            </a:r>
            <a:endParaRPr sz="2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it-IT" sz="1600" i="1">
                <a:solidFill>
                  <a:schemeClr val="dk1"/>
                </a:solidFill>
                <a:latin typeface="Calibri"/>
                <a:ea typeface="Calibri"/>
                <a:cs typeface="Calibri"/>
                <a:sym typeface="Calibri"/>
              </a:rPr>
              <a:t>(Nella figura, in giallo sono i residui idrofobici; in blu quelli idrofilici. Tratto da: Hartl, F.U. &amp; Hayer-Hartl, M. (2002) Science, 295, 1852-58).</a:t>
            </a:r>
            <a:r>
              <a:rPr lang="it-IT" sz="1800" i="1">
                <a:solidFill>
                  <a:schemeClr val="dk1"/>
                </a:solidFill>
                <a:latin typeface="Calibri"/>
                <a:ea typeface="Calibri"/>
                <a:cs typeface="Calibri"/>
                <a:sym typeface="Calibri"/>
              </a:rPr>
              <a:t> </a:t>
            </a:r>
            <a:endParaRPr sz="2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it-IT" sz="1800">
                <a:solidFill>
                  <a:schemeClr val="dk1"/>
                </a:solidFill>
                <a:latin typeface="Calibri"/>
                <a:ea typeface="Calibri"/>
                <a:cs typeface="Calibri"/>
                <a:sym typeface="Calibri"/>
              </a:rPr>
              <a:t>Nella cavità racchiusa da un anello nella fase del ciclo in cui GroES è legato, il grosso dei residui idrofobici che tappezzano la camera interna sono occultati e quindi inaccessibili. Sono invece esposti residui polari, con carica prevalentemente negativa, e ciò costringe la proteina substrato a compattarsi. Quando invece un anello non è legato a GroES, la superficie interna della cavità è a larga prevalenza idrofobica.</a:t>
            </a:r>
            <a:endParaRPr sz="2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97604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38</a:t>
            </a:fld>
            <a:endParaRPr/>
          </a:p>
        </p:txBody>
      </p:sp>
      <p:sp>
        <p:nvSpPr>
          <p:cNvPr id="398" name="Google Shape;398;p34"/>
          <p:cNvSpPr/>
          <p:nvPr/>
        </p:nvSpPr>
        <p:spPr>
          <a:xfrm>
            <a:off x="366596" y="1131852"/>
            <a:ext cx="647404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a:solidFill>
                  <a:srgbClr val="FF0000"/>
                </a:solidFill>
                <a:latin typeface="Calibri"/>
                <a:ea typeface="Calibri"/>
                <a:cs typeface="Calibri"/>
                <a:sym typeface="Calibri"/>
              </a:rPr>
              <a:t>TRiC = tailless complex polypeptide-1 ring complex</a:t>
            </a:r>
            <a:endParaRPr sz="1600">
              <a:solidFill>
                <a:srgbClr val="FF0000"/>
              </a:solidFill>
              <a:latin typeface="Calibri"/>
              <a:ea typeface="Calibri"/>
              <a:cs typeface="Calibri"/>
              <a:sym typeface="Calibri"/>
            </a:endParaRPr>
          </a:p>
          <a:p>
            <a:pPr marL="0" marR="0" lvl="0" indent="0" algn="l" rtl="0">
              <a:spcBef>
                <a:spcPts val="0"/>
              </a:spcBef>
              <a:spcAft>
                <a:spcPts val="0"/>
              </a:spcAft>
              <a:buNone/>
            </a:pPr>
            <a:r>
              <a:rPr lang="it-IT" sz="1600">
                <a:solidFill>
                  <a:srgbClr val="FF0000"/>
                </a:solidFill>
                <a:latin typeface="Calibri"/>
                <a:ea typeface="Calibri"/>
                <a:cs typeface="Calibri"/>
                <a:sym typeface="Calibri"/>
              </a:rPr>
              <a:t>CCT = cytosolic chaperonine containing TCP-1 (TCP: T complex polypeptide)</a:t>
            </a:r>
            <a:endParaRPr sz="1600">
              <a:solidFill>
                <a:srgbClr val="FF0000"/>
              </a:solidFill>
              <a:latin typeface="Calibri"/>
              <a:ea typeface="Calibri"/>
              <a:cs typeface="Calibri"/>
              <a:sym typeface="Calibri"/>
            </a:endParaRPr>
          </a:p>
        </p:txBody>
      </p:sp>
      <p:pic>
        <p:nvPicPr>
          <p:cNvPr id="399" name="Google Shape;399;p34"/>
          <p:cNvPicPr preferRelativeResize="0"/>
          <p:nvPr/>
        </p:nvPicPr>
        <p:blipFill rotWithShape="1">
          <a:blip r:embed="rId3">
            <a:alphaModFix/>
          </a:blip>
          <a:srcRect/>
          <a:stretch/>
        </p:blipFill>
        <p:spPr>
          <a:xfrm>
            <a:off x="366596" y="1848326"/>
            <a:ext cx="6474042" cy="3013041"/>
          </a:xfrm>
          <a:prstGeom prst="rect">
            <a:avLst/>
          </a:prstGeom>
          <a:noFill/>
          <a:ln>
            <a:noFill/>
          </a:ln>
        </p:spPr>
      </p:pic>
      <p:sp>
        <p:nvSpPr>
          <p:cNvPr id="400" name="Google Shape;400;p34"/>
          <p:cNvSpPr txBox="1">
            <a:spLocks noGrp="1"/>
          </p:cNvSpPr>
          <p:nvPr>
            <p:ph type="title"/>
          </p:nvPr>
        </p:nvSpPr>
        <p:spPr>
          <a:xfrm>
            <a:off x="659565" y="162046"/>
            <a:ext cx="10810946" cy="7765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700"/>
              <a:buFont typeface="Calibri"/>
              <a:buNone/>
            </a:pPr>
            <a:r>
              <a:rPr lang="it-IT" sz="2700" b="1">
                <a:solidFill>
                  <a:srgbClr val="FF0000"/>
                </a:solidFill>
                <a:latin typeface="Calibri"/>
                <a:ea typeface="Calibri"/>
                <a:cs typeface="Calibri"/>
                <a:sym typeface="Calibri"/>
              </a:rPr>
              <a:t>Gruppo II chaperonine TRiC/CCT</a:t>
            </a:r>
            <a:endParaRPr b="1">
              <a:solidFill>
                <a:srgbClr val="FF0000"/>
              </a:solidFill>
              <a:latin typeface="Calibri"/>
              <a:ea typeface="Calibri"/>
              <a:cs typeface="Calibri"/>
              <a:sym typeface="Calibri"/>
            </a:endParaRPr>
          </a:p>
        </p:txBody>
      </p:sp>
      <p:sp>
        <p:nvSpPr>
          <p:cNvPr id="401" name="Google Shape;401;p34"/>
          <p:cNvSpPr/>
          <p:nvPr/>
        </p:nvSpPr>
        <p:spPr>
          <a:xfrm>
            <a:off x="7257326" y="1848326"/>
            <a:ext cx="4213186"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Le chaperonine del gruppo II hanno sporgenze apicali che fungono da coperchio incorporato al posto di un cochaperone simile a GroES separato. </a:t>
            </a:r>
            <a:endParaRPr/>
          </a:p>
          <a:p>
            <a:pPr marL="285750" marR="0" lvl="0" indent="-285750" algn="l" rtl="0">
              <a:spcBef>
                <a:spcPts val="0"/>
              </a:spcBef>
              <a:spcAft>
                <a:spcPts val="0"/>
              </a:spcAft>
              <a:buClr>
                <a:schemeClr val="dk1"/>
              </a:buClr>
              <a:buSzPts val="1800"/>
              <a:buFont typeface="Arial"/>
              <a:buChar char="•"/>
            </a:pPr>
            <a:r>
              <a:rPr lang="it-IT" sz="1800">
                <a:solidFill>
                  <a:schemeClr val="dk1"/>
                </a:solidFill>
                <a:latin typeface="Calibri"/>
                <a:ea typeface="Calibri"/>
                <a:cs typeface="Calibri"/>
                <a:sym typeface="Calibri"/>
              </a:rPr>
              <a:t>Analogamente a GroEL, anche le chaperonine del gruppo II ciclano tra stati aperti e chiusi e l'incapsulamento del substrato è essenziale per il ripiegamento. Ma a differenza di GroEL, l'idrolisi dell'ATP, non il legame dell'ATP, innesca la chiusura della cavità.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6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txBox="1">
            <a:spLocks noGrp="1"/>
          </p:cNvSpPr>
          <p:nvPr>
            <p:ph type="body" idx="1"/>
          </p:nvPr>
        </p:nvSpPr>
        <p:spPr>
          <a:xfrm>
            <a:off x="960697" y="221676"/>
            <a:ext cx="10393103" cy="6134674"/>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1800"/>
              <a:buChar char="•"/>
            </a:pPr>
            <a:r>
              <a:rPr lang="it-IT" sz="1800" dirty="0"/>
              <a:t>Consiste di due anelli di 8-9 </a:t>
            </a:r>
            <a:r>
              <a:rPr lang="it-IT" sz="1800" dirty="0" err="1"/>
              <a:t>subunità</a:t>
            </a:r>
            <a:r>
              <a:rPr lang="it-IT" sz="1800" dirty="0"/>
              <a:t> di circa 55 </a:t>
            </a:r>
            <a:r>
              <a:rPr lang="it-IT" sz="1800" dirty="0" err="1"/>
              <a:t>kDa</a:t>
            </a:r>
            <a:r>
              <a:rPr lang="it-IT" sz="1800" dirty="0"/>
              <a:t> ciascuna. In ciascun complesso ci sono monomeri con sequenza e struttura simili, ma </a:t>
            </a:r>
            <a:r>
              <a:rPr lang="it-IT" sz="1800" i="1" dirty="0"/>
              <a:t>differenti l’uno dall’altro</a:t>
            </a:r>
            <a:r>
              <a:rPr lang="it-IT" sz="1800" dirty="0"/>
              <a:t> (contrariamente a </a:t>
            </a:r>
            <a:r>
              <a:rPr lang="it-IT" sz="1800" dirty="0" err="1"/>
              <a:t>GroEL</a:t>
            </a:r>
            <a:r>
              <a:rPr lang="it-IT" sz="1800" dirty="0"/>
              <a:t>/</a:t>
            </a:r>
            <a:r>
              <a:rPr lang="it-IT" sz="1800" dirty="0" err="1"/>
              <a:t>GroES</a:t>
            </a:r>
            <a:r>
              <a:rPr lang="it-IT" sz="1800" dirty="0"/>
              <a:t>). Esiste qualche evidenza che le diverse </a:t>
            </a:r>
            <a:r>
              <a:rPr lang="it-IT" sz="1800" dirty="0" err="1"/>
              <a:t>subunità</a:t>
            </a:r>
            <a:r>
              <a:rPr lang="it-IT" sz="1800" dirty="0"/>
              <a:t> abbiano compiti diversi nel </a:t>
            </a:r>
            <a:r>
              <a:rPr lang="it-IT" sz="1800" dirty="0" err="1"/>
              <a:t>folding</a:t>
            </a:r>
            <a:r>
              <a:rPr lang="it-IT" sz="1800" dirty="0"/>
              <a:t> (es.: farsi carico di un diverso repertorio di proteine).</a:t>
            </a:r>
            <a:endParaRPr dirty="0"/>
          </a:p>
          <a:p>
            <a:pPr marL="228600" lvl="0" indent="-228600" algn="just" rtl="0">
              <a:lnSpc>
                <a:spcPct val="90000"/>
              </a:lnSpc>
              <a:spcBef>
                <a:spcPts val="1000"/>
              </a:spcBef>
              <a:spcAft>
                <a:spcPts val="0"/>
              </a:spcAft>
              <a:buClr>
                <a:schemeClr val="dk1"/>
              </a:buClr>
              <a:buSzPts val="1800"/>
              <a:buChar char="•"/>
            </a:pPr>
            <a:r>
              <a:rPr lang="it-IT" sz="1800" dirty="0"/>
              <a:t>Non esiste un omologo del </a:t>
            </a:r>
            <a:r>
              <a:rPr lang="it-IT" sz="1800" dirty="0" err="1"/>
              <a:t>GroES</a:t>
            </a:r>
            <a:r>
              <a:rPr lang="it-IT" sz="1800" dirty="0"/>
              <a:t> procariotico che interagisca con </a:t>
            </a:r>
            <a:r>
              <a:rPr lang="it-IT" sz="1800" dirty="0" err="1"/>
              <a:t>TRiC</a:t>
            </a:r>
            <a:r>
              <a:rPr lang="it-IT" sz="1800" dirty="0"/>
              <a:t>: la chiusura della cavità centrale avviene grazie alla rotazione dei domini apicali con un movimento “iris-</a:t>
            </a:r>
            <a:r>
              <a:rPr lang="it-IT" sz="1800" dirty="0" err="1"/>
              <a:t>like</a:t>
            </a:r>
            <a:r>
              <a:rPr lang="it-IT" sz="1800" dirty="0"/>
              <a:t>”, che lascia una piccola apertura centrale comunicante con l’esterno.</a:t>
            </a:r>
            <a:endParaRPr dirty="0"/>
          </a:p>
          <a:p>
            <a:pPr marL="228600" lvl="0" indent="-228600" algn="just" rtl="0">
              <a:lnSpc>
                <a:spcPct val="90000"/>
              </a:lnSpc>
              <a:spcBef>
                <a:spcPts val="1000"/>
              </a:spcBef>
              <a:spcAft>
                <a:spcPts val="0"/>
              </a:spcAft>
              <a:buClr>
                <a:schemeClr val="dk1"/>
              </a:buClr>
              <a:buSzPts val="1800"/>
              <a:buChar char="•"/>
            </a:pPr>
            <a:r>
              <a:rPr lang="it-IT" sz="1800" b="1" dirty="0"/>
              <a:t>Può legare contemporaneamente due proteine in via di ripiegamento (una per ciascuna cavità</a:t>
            </a:r>
            <a:r>
              <a:rPr lang="it-IT" sz="1800" dirty="0"/>
              <a:t>). Struttura e funzione sono meno note del corrispettivo procariotico. È probabile una comune origine evolutiva con </a:t>
            </a:r>
            <a:r>
              <a:rPr lang="it-IT" sz="1800" dirty="0" err="1"/>
              <a:t>GroEL</a:t>
            </a:r>
            <a:r>
              <a:rPr lang="it-IT" sz="1800" dirty="0"/>
              <a:t>; tuttavia le sequenze di </a:t>
            </a:r>
            <a:r>
              <a:rPr lang="it-IT" sz="1800" dirty="0" err="1"/>
              <a:t>GroEL</a:t>
            </a:r>
            <a:r>
              <a:rPr lang="it-IT" sz="1800" dirty="0"/>
              <a:t> e </a:t>
            </a:r>
            <a:r>
              <a:rPr lang="it-IT" sz="1800" dirty="0" err="1"/>
              <a:t>TRiC</a:t>
            </a:r>
            <a:r>
              <a:rPr lang="it-IT" sz="1800" dirty="0"/>
              <a:t> manifestano una omologia molto debole, indicativa di un lungo precorso di divergenza evolutiva.</a:t>
            </a:r>
            <a:endParaRPr dirty="0"/>
          </a:p>
          <a:p>
            <a:pPr marL="228600" lvl="0" indent="-228600" algn="just" rtl="0">
              <a:lnSpc>
                <a:spcPct val="90000"/>
              </a:lnSpc>
              <a:spcBef>
                <a:spcPts val="1000"/>
              </a:spcBef>
              <a:spcAft>
                <a:spcPts val="0"/>
              </a:spcAft>
              <a:buClr>
                <a:schemeClr val="dk1"/>
              </a:buClr>
              <a:buSzPts val="1800"/>
              <a:buChar char="•"/>
            </a:pPr>
            <a:r>
              <a:rPr lang="it-IT" sz="1800" dirty="0"/>
              <a:t>Diversamente da </a:t>
            </a:r>
            <a:r>
              <a:rPr lang="it-IT" sz="1800" dirty="0" err="1"/>
              <a:t>GroEL</a:t>
            </a:r>
            <a:r>
              <a:rPr lang="it-IT" sz="1800" dirty="0"/>
              <a:t>, la chiusura della cavità centrale è promossa dall’idrolisi di ATP e non dal suo legame e il suo ciclo funzionale è significativamente più lento.</a:t>
            </a:r>
            <a:endParaRPr dirty="0"/>
          </a:p>
          <a:p>
            <a:pPr marL="228600" lvl="0" indent="-228600" algn="just" rtl="0">
              <a:lnSpc>
                <a:spcPct val="90000"/>
              </a:lnSpc>
              <a:spcBef>
                <a:spcPts val="1000"/>
              </a:spcBef>
              <a:spcAft>
                <a:spcPts val="0"/>
              </a:spcAft>
              <a:buClr>
                <a:schemeClr val="dk1"/>
              </a:buClr>
              <a:buSzPts val="1800"/>
              <a:buChar char="•"/>
            </a:pPr>
            <a:r>
              <a:rPr lang="it-IT" sz="1800" dirty="0"/>
              <a:t>Si stima che la cavità interna possa alloggiare proteine con una massa molecolare fino a </a:t>
            </a:r>
            <a:r>
              <a:rPr lang="it-IT" sz="1800" b="1" dirty="0"/>
              <a:t>70 </a:t>
            </a:r>
            <a:r>
              <a:rPr lang="it-IT" sz="1800" b="1" dirty="0" err="1"/>
              <a:t>kDa</a:t>
            </a:r>
            <a:r>
              <a:rPr lang="it-IT" sz="1800" dirty="0"/>
              <a:t>.</a:t>
            </a:r>
            <a:endParaRPr dirty="0"/>
          </a:p>
          <a:p>
            <a:pPr marL="228600" lvl="0" indent="-228600" algn="just" rtl="0">
              <a:lnSpc>
                <a:spcPct val="90000"/>
              </a:lnSpc>
              <a:spcBef>
                <a:spcPts val="1000"/>
              </a:spcBef>
              <a:spcAft>
                <a:spcPts val="0"/>
              </a:spcAft>
              <a:buClr>
                <a:schemeClr val="dk1"/>
              </a:buClr>
              <a:buSzPts val="1800"/>
              <a:buChar char="•"/>
            </a:pPr>
            <a:r>
              <a:rPr lang="it-IT" sz="1800" dirty="0"/>
              <a:t>Esistono solide evidenze che </a:t>
            </a:r>
            <a:r>
              <a:rPr lang="it-IT" sz="1800" dirty="0" err="1"/>
              <a:t>TRiC</a:t>
            </a:r>
            <a:r>
              <a:rPr lang="it-IT" sz="1800" dirty="0"/>
              <a:t> sia in grado di legare singoli domini di proteine </a:t>
            </a:r>
            <a:r>
              <a:rPr lang="it-IT" sz="1800" dirty="0" err="1"/>
              <a:t>multimeriche</a:t>
            </a:r>
            <a:r>
              <a:rPr lang="it-IT" sz="1800" dirty="0"/>
              <a:t> incapsulando un dominio per volta grazie all’apertura centrale comunicante con l’esterno anche in conformazione chiusa </a:t>
            </a:r>
            <a:r>
              <a:rPr lang="it-IT" sz="1800" i="1" dirty="0"/>
              <a:t>(</a:t>
            </a:r>
            <a:r>
              <a:rPr lang="it-IT" sz="1800" i="1" dirty="0" err="1"/>
              <a:t>Ruessmann</a:t>
            </a:r>
            <a:r>
              <a:rPr lang="it-IT" sz="1800" i="1" dirty="0"/>
              <a:t>, </a:t>
            </a:r>
            <a:r>
              <a:rPr lang="it-IT" sz="1800" i="1" dirty="0" err="1"/>
              <a:t>F</a:t>
            </a:r>
            <a:r>
              <a:rPr lang="it-IT" sz="1800" i="1" dirty="0"/>
              <a:t>. et al. (2012) </a:t>
            </a:r>
            <a:r>
              <a:rPr lang="it-IT" sz="1800" i="1" dirty="0" err="1"/>
              <a:t>Proc</a:t>
            </a:r>
            <a:r>
              <a:rPr lang="it-IT" sz="1800" i="1" dirty="0"/>
              <a:t>. </a:t>
            </a:r>
            <a:r>
              <a:rPr lang="it-IT" sz="1800" i="1" dirty="0" err="1"/>
              <a:t>Natl</a:t>
            </a:r>
            <a:r>
              <a:rPr lang="it-IT" sz="1800" i="1" dirty="0"/>
              <a:t>. </a:t>
            </a:r>
            <a:r>
              <a:rPr lang="it-IT" sz="1800" i="1" dirty="0" err="1"/>
              <a:t>Acad</a:t>
            </a:r>
            <a:r>
              <a:rPr lang="it-IT" sz="1800" i="1" dirty="0"/>
              <a:t>. Sci. USA 109, 21208-21215).</a:t>
            </a:r>
            <a:endParaRPr dirty="0"/>
          </a:p>
          <a:p>
            <a:pPr marL="228600" lvl="0" indent="-228600" algn="just" rtl="0">
              <a:lnSpc>
                <a:spcPct val="90000"/>
              </a:lnSpc>
              <a:spcBef>
                <a:spcPts val="1000"/>
              </a:spcBef>
              <a:spcAft>
                <a:spcPts val="0"/>
              </a:spcAft>
              <a:buClr>
                <a:schemeClr val="dk1"/>
              </a:buClr>
              <a:buSzPts val="1800"/>
              <a:buChar char="•"/>
            </a:pPr>
            <a:r>
              <a:rPr lang="it-IT" sz="1800" dirty="0" err="1"/>
              <a:t>TRiC</a:t>
            </a:r>
            <a:r>
              <a:rPr lang="it-IT" sz="1800" dirty="0"/>
              <a:t> interagisce con un'ampia gamma di proteine </a:t>
            </a:r>
            <a:r>
              <a:rPr lang="it-IT" sz="1800" dirty="0" err="1"/>
              <a:t>citosoliche</a:t>
            </a:r>
            <a:r>
              <a:rPr lang="it-IT" sz="1800" dirty="0"/>
              <a:t>. Substrati prominenti includono actina e </a:t>
            </a:r>
            <a:r>
              <a:rPr lang="it-IT" sz="1800" dirty="0" err="1"/>
              <a:t>tubulina</a:t>
            </a:r>
            <a:r>
              <a:rPr lang="it-IT" sz="1800" dirty="0"/>
              <a:t>, che sono strettamente dipendenti dalla </a:t>
            </a:r>
            <a:r>
              <a:rPr lang="it-IT" sz="1800" dirty="0" err="1"/>
              <a:t>chaperonina</a:t>
            </a:r>
            <a:r>
              <a:rPr lang="it-IT" sz="1800" dirty="0"/>
              <a:t> per il loro ripiegamento.</a:t>
            </a:r>
            <a:endParaRPr dirty="0"/>
          </a:p>
          <a:p>
            <a:pPr marL="228600" lvl="0" indent="-228600" algn="just" rtl="0">
              <a:lnSpc>
                <a:spcPct val="90000"/>
              </a:lnSpc>
              <a:spcBef>
                <a:spcPts val="1000"/>
              </a:spcBef>
              <a:spcAft>
                <a:spcPts val="0"/>
              </a:spcAft>
              <a:buClr>
                <a:schemeClr val="dk1"/>
              </a:buClr>
              <a:buSzPts val="1800"/>
              <a:buChar char="•"/>
            </a:pPr>
            <a:r>
              <a:rPr lang="it-IT" sz="1800" dirty="0"/>
              <a:t>Sia actina (42 </a:t>
            </a:r>
            <a:r>
              <a:rPr lang="it-IT" sz="1800" dirty="0" err="1"/>
              <a:t>kDa</a:t>
            </a:r>
            <a:r>
              <a:rPr lang="it-IT" sz="1800" dirty="0"/>
              <a:t>) sia </a:t>
            </a:r>
            <a:r>
              <a:rPr lang="it-IT" sz="1800" dirty="0" err="1"/>
              <a:t>tubulina</a:t>
            </a:r>
            <a:r>
              <a:rPr lang="it-IT" sz="1800" dirty="0"/>
              <a:t> (50 </a:t>
            </a:r>
            <a:r>
              <a:rPr lang="it-IT" sz="1800" dirty="0" err="1"/>
              <a:t>kDa</a:t>
            </a:r>
            <a:r>
              <a:rPr lang="it-IT" sz="1800" dirty="0"/>
              <a:t>) hanno una struttura complessa, e ciò giustificherebbe il </a:t>
            </a:r>
            <a:r>
              <a:rPr lang="it-IT" sz="1800" dirty="0" err="1"/>
              <a:t>folding</a:t>
            </a:r>
            <a:r>
              <a:rPr lang="it-IT" sz="1800" dirty="0"/>
              <a:t> post-</a:t>
            </a:r>
            <a:r>
              <a:rPr lang="it-IT" sz="1800" dirty="0" err="1"/>
              <a:t>traduzionale</a:t>
            </a:r>
            <a:r>
              <a:rPr lang="it-IT" sz="1800" dirty="0"/>
              <a:t> determinato da </a:t>
            </a:r>
            <a:r>
              <a:rPr lang="it-IT" sz="1800" dirty="0" err="1"/>
              <a:t>TRiC</a:t>
            </a:r>
            <a:r>
              <a:rPr lang="it-IT" sz="1800" dirty="0"/>
              <a:t>. </a:t>
            </a:r>
            <a:endParaRPr dirty="0"/>
          </a:p>
          <a:p>
            <a:pPr marL="228600" lvl="0" indent="-114300" algn="just" rtl="0">
              <a:lnSpc>
                <a:spcPct val="90000"/>
              </a:lnSpc>
              <a:spcBef>
                <a:spcPts val="1000"/>
              </a:spcBef>
              <a:spcAft>
                <a:spcPts val="0"/>
              </a:spcAft>
              <a:buClr>
                <a:schemeClr val="dk1"/>
              </a:buClr>
              <a:buSzPts val="1800"/>
              <a:buNone/>
            </a:pPr>
            <a:endParaRPr sz="1800" dirty="0"/>
          </a:p>
          <a:p>
            <a:pPr marL="228600" lvl="0" indent="-114300" algn="just" rtl="0">
              <a:lnSpc>
                <a:spcPct val="90000"/>
              </a:lnSpc>
              <a:spcBef>
                <a:spcPts val="1000"/>
              </a:spcBef>
              <a:spcAft>
                <a:spcPts val="0"/>
              </a:spcAft>
              <a:buClr>
                <a:schemeClr val="dk1"/>
              </a:buClr>
              <a:buSzPts val="1800"/>
              <a:buNone/>
            </a:pPr>
            <a:endParaRPr sz="1800" dirty="0"/>
          </a:p>
        </p:txBody>
      </p:sp>
      <p:sp>
        <p:nvSpPr>
          <p:cNvPr id="407" name="Google Shape;40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39</a:t>
            </a:fld>
            <a:endParaRPr/>
          </a:p>
        </p:txBody>
      </p:sp>
    </p:spTree>
    <p:extLst>
      <p:ext uri="{BB962C8B-B14F-4D97-AF65-F5344CB8AC3E}">
        <p14:creationId xmlns:p14="http://schemas.microsoft.com/office/powerpoint/2010/main" val="270075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a:stretch/>
        </p:blipFill>
        <p:spPr>
          <a:xfrm>
            <a:off x="1823380" y="126991"/>
            <a:ext cx="8842623" cy="6455382"/>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2207568" y="4104237"/>
            <a:ext cx="901970" cy="1417381"/>
          </a:xfrm>
          <a:prstGeom prst="rect">
            <a:avLst/>
          </a:prstGeom>
          <a:noFill/>
          <a:ln>
            <a:noFill/>
          </a:ln>
        </p:spPr>
      </p:pic>
      <p:pic>
        <p:nvPicPr>
          <p:cNvPr id="124" name="Google Shape;124;p4"/>
          <p:cNvPicPr preferRelativeResize="0"/>
          <p:nvPr/>
        </p:nvPicPr>
        <p:blipFill rotWithShape="1">
          <a:blip r:embed="rId5">
            <a:alphaModFix/>
          </a:blip>
          <a:srcRect/>
          <a:stretch/>
        </p:blipFill>
        <p:spPr>
          <a:xfrm>
            <a:off x="1871458" y="3484437"/>
            <a:ext cx="1788056" cy="578616"/>
          </a:xfrm>
          <a:prstGeom prst="rect">
            <a:avLst/>
          </a:prstGeom>
          <a:noFill/>
          <a:ln>
            <a:noFill/>
          </a:ln>
        </p:spPr>
      </p:pic>
      <p:sp>
        <p:nvSpPr>
          <p:cNvPr id="125" name="Google Shape;125;p4"/>
          <p:cNvSpPr/>
          <p:nvPr/>
        </p:nvSpPr>
        <p:spPr>
          <a:xfrm>
            <a:off x="1631504" y="5659044"/>
            <a:ext cx="26081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i="0" u="none" strike="noStrike" cap="none">
                <a:solidFill>
                  <a:srgbClr val="000000"/>
                </a:solidFill>
                <a:latin typeface="Open Sans"/>
                <a:ea typeface="Open Sans"/>
                <a:cs typeface="Open Sans"/>
                <a:sym typeface="Open Sans"/>
              </a:rPr>
              <a:t>for the discovery that proteins have </a:t>
            </a:r>
            <a:r>
              <a:rPr lang="it-IT" sz="1200" b="1" i="0" u="none" strike="noStrike" cap="none">
                <a:solidFill>
                  <a:srgbClr val="FF0000"/>
                </a:solidFill>
                <a:latin typeface="Open Sans"/>
                <a:ea typeface="Open Sans"/>
                <a:cs typeface="Open Sans"/>
                <a:sym typeface="Open Sans"/>
              </a:rPr>
              <a:t>intrinsic signals </a:t>
            </a:r>
            <a:r>
              <a:rPr lang="it-IT" sz="1200" b="1" i="0" u="none" strike="noStrike" cap="none">
                <a:solidFill>
                  <a:srgbClr val="000000"/>
                </a:solidFill>
                <a:latin typeface="Open Sans"/>
                <a:ea typeface="Open Sans"/>
                <a:cs typeface="Open Sans"/>
                <a:sym typeface="Open Sans"/>
              </a:rPr>
              <a:t>that govern their transport and localization in the cell</a:t>
            </a:r>
            <a:endParaRPr sz="1200" b="1">
              <a:solidFill>
                <a:schemeClr val="dk1"/>
              </a:solidFill>
              <a:latin typeface="Calibri"/>
              <a:ea typeface="Calibri"/>
              <a:cs typeface="Calibri"/>
              <a:sym typeface="Calibri"/>
            </a:endParaRPr>
          </a:p>
        </p:txBody>
      </p:sp>
      <p:cxnSp>
        <p:nvCxnSpPr>
          <p:cNvPr id="126" name="Google Shape;126;p4"/>
          <p:cNvCxnSpPr/>
          <p:nvPr/>
        </p:nvCxnSpPr>
        <p:spPr>
          <a:xfrm rot="10800000" flipH="1">
            <a:off x="3707592" y="3110452"/>
            <a:ext cx="1882766" cy="2548591"/>
          </a:xfrm>
          <a:prstGeom prst="straightConnector1">
            <a:avLst/>
          </a:prstGeom>
          <a:noFill/>
          <a:ln w="22225" cap="flat" cmpd="sng">
            <a:solidFill>
              <a:srgbClr val="FF0000"/>
            </a:solidFill>
            <a:prstDash val="solid"/>
            <a:miter lim="800000"/>
            <a:headEnd type="none" w="sm" len="sm"/>
            <a:tailEnd type="triangle" w="med" len="med"/>
          </a:ln>
        </p:spPr>
      </p:cxnSp>
      <p:sp>
        <p:nvSpPr>
          <p:cNvPr id="127" name="Google Shape;127;p4"/>
          <p:cNvSpPr/>
          <p:nvPr/>
        </p:nvSpPr>
        <p:spPr>
          <a:xfrm>
            <a:off x="7608168" y="6279704"/>
            <a:ext cx="29523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a:solidFill>
                  <a:srgbClr val="555555"/>
                </a:solidFill>
                <a:latin typeface="Open Sans"/>
                <a:ea typeface="Open Sans"/>
                <a:cs typeface="Open Sans"/>
                <a:sym typeface="Open Sans"/>
              </a:rPr>
              <a:t>for the discovery of </a:t>
            </a:r>
            <a:r>
              <a:rPr lang="it-IT" sz="1200" b="1">
                <a:solidFill>
                  <a:srgbClr val="FF0000"/>
                </a:solidFill>
                <a:latin typeface="Open Sans"/>
                <a:ea typeface="Open Sans"/>
                <a:cs typeface="Open Sans"/>
                <a:sym typeface="Open Sans"/>
              </a:rPr>
              <a:t>ubiquitin</a:t>
            </a:r>
            <a:r>
              <a:rPr lang="it-IT" sz="1200" b="1">
                <a:solidFill>
                  <a:srgbClr val="555555"/>
                </a:solidFill>
                <a:latin typeface="Open Sans"/>
                <a:ea typeface="Open Sans"/>
                <a:cs typeface="Open Sans"/>
                <a:sym typeface="Open Sans"/>
              </a:rPr>
              <a:t>-mediated protein degradation".</a:t>
            </a:r>
            <a:endParaRPr sz="1200">
              <a:solidFill>
                <a:schemeClr val="dk1"/>
              </a:solidFill>
              <a:latin typeface="Calibri"/>
              <a:ea typeface="Calibri"/>
              <a:cs typeface="Calibri"/>
              <a:sym typeface="Calibri"/>
            </a:endParaRPr>
          </a:p>
        </p:txBody>
      </p:sp>
      <p:sp>
        <p:nvSpPr>
          <p:cNvPr id="128" name="Google Shape;128;p4"/>
          <p:cNvSpPr/>
          <p:nvPr/>
        </p:nvSpPr>
        <p:spPr>
          <a:xfrm>
            <a:off x="8584802" y="4586615"/>
            <a:ext cx="18810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000000"/>
                </a:solidFill>
                <a:latin typeface="Times New Roman"/>
                <a:ea typeface="Times New Roman"/>
                <a:cs typeface="Times New Roman"/>
                <a:sym typeface="Times New Roman"/>
              </a:rPr>
              <a:t>The Nobel Prize in Chemistry 2004</a:t>
            </a:r>
            <a:endParaRPr/>
          </a:p>
        </p:txBody>
      </p:sp>
      <p:pic>
        <p:nvPicPr>
          <p:cNvPr id="129" name="Google Shape;129;p4"/>
          <p:cNvPicPr preferRelativeResize="0"/>
          <p:nvPr/>
        </p:nvPicPr>
        <p:blipFill rotWithShape="1">
          <a:blip r:embed="rId6">
            <a:alphaModFix/>
          </a:blip>
          <a:srcRect/>
          <a:stretch/>
        </p:blipFill>
        <p:spPr>
          <a:xfrm>
            <a:off x="7902947" y="5022913"/>
            <a:ext cx="2362770" cy="1272261"/>
          </a:xfrm>
          <a:prstGeom prst="rect">
            <a:avLst/>
          </a:prstGeom>
          <a:noFill/>
          <a:ln>
            <a:noFill/>
          </a:ln>
        </p:spPr>
      </p:pic>
      <p:cxnSp>
        <p:nvCxnSpPr>
          <p:cNvPr id="130" name="Google Shape;130;p4"/>
          <p:cNvCxnSpPr>
            <a:stCxn id="128" idx="0"/>
          </p:cNvCxnSpPr>
          <p:nvPr/>
        </p:nvCxnSpPr>
        <p:spPr>
          <a:xfrm rot="10800000" flipH="1">
            <a:off x="9525331" y="2996915"/>
            <a:ext cx="99000" cy="1589700"/>
          </a:xfrm>
          <a:prstGeom prst="straightConnector1">
            <a:avLst/>
          </a:prstGeom>
          <a:noFill/>
          <a:ln w="22225" cap="flat" cmpd="sng">
            <a:solidFill>
              <a:srgbClr val="FF0000"/>
            </a:solidFill>
            <a:prstDash val="solid"/>
            <a:miter lim="800000"/>
            <a:headEnd type="none" w="sm" len="sm"/>
            <a:tailEnd type="triangle" w="med" len="med"/>
          </a:ln>
        </p:spPr>
      </p:cxnSp>
      <p:sp>
        <p:nvSpPr>
          <p:cNvPr id="131" name="Google Shape;131;p4"/>
          <p:cNvSpPr/>
          <p:nvPr/>
        </p:nvSpPr>
        <p:spPr>
          <a:xfrm>
            <a:off x="8112224" y="44624"/>
            <a:ext cx="25557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b="1">
                <a:solidFill>
                  <a:srgbClr val="000000"/>
                </a:solidFill>
                <a:latin typeface="Times New Roman"/>
                <a:ea typeface="Times New Roman"/>
                <a:cs typeface="Times New Roman"/>
                <a:sym typeface="Times New Roman"/>
              </a:rPr>
              <a:t>The Nobel Prize in Physiology or Medicine 2013</a:t>
            </a:r>
            <a:endParaRPr/>
          </a:p>
        </p:txBody>
      </p:sp>
      <p:pic>
        <p:nvPicPr>
          <p:cNvPr id="132" name="Google Shape;132;p4"/>
          <p:cNvPicPr preferRelativeResize="0"/>
          <p:nvPr/>
        </p:nvPicPr>
        <p:blipFill rotWithShape="1">
          <a:blip r:embed="rId7">
            <a:alphaModFix/>
          </a:blip>
          <a:srcRect/>
          <a:stretch/>
        </p:blipFill>
        <p:spPr>
          <a:xfrm>
            <a:off x="8582470" y="649665"/>
            <a:ext cx="1860470" cy="1010868"/>
          </a:xfrm>
          <a:prstGeom prst="rect">
            <a:avLst/>
          </a:prstGeom>
          <a:noFill/>
          <a:ln>
            <a:noFill/>
          </a:ln>
        </p:spPr>
      </p:pic>
      <p:sp>
        <p:nvSpPr>
          <p:cNvPr id="133" name="Google Shape;133;p4"/>
          <p:cNvSpPr/>
          <p:nvPr/>
        </p:nvSpPr>
        <p:spPr>
          <a:xfrm>
            <a:off x="6312024" y="838798"/>
            <a:ext cx="2069976" cy="116955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400" b="1" i="1">
                <a:solidFill>
                  <a:schemeClr val="dk1"/>
                </a:solidFill>
                <a:latin typeface="Open Sans"/>
                <a:ea typeface="Open Sans"/>
                <a:cs typeface="Open Sans"/>
                <a:sym typeface="Open Sans"/>
              </a:rPr>
              <a:t>"for their discoveries of machinery regulating </a:t>
            </a:r>
            <a:r>
              <a:rPr lang="it-IT" sz="1400" b="1" i="1">
                <a:solidFill>
                  <a:srgbClr val="FF0000"/>
                </a:solidFill>
                <a:latin typeface="Open Sans"/>
                <a:ea typeface="Open Sans"/>
                <a:cs typeface="Open Sans"/>
                <a:sym typeface="Open Sans"/>
              </a:rPr>
              <a:t>vesicle</a:t>
            </a:r>
            <a:r>
              <a:rPr lang="it-IT" sz="1400" b="1" i="1">
                <a:solidFill>
                  <a:schemeClr val="dk1"/>
                </a:solidFill>
                <a:latin typeface="Open Sans"/>
                <a:ea typeface="Open Sans"/>
                <a:cs typeface="Open Sans"/>
                <a:sym typeface="Open Sans"/>
              </a:rPr>
              <a:t> </a:t>
            </a:r>
            <a:r>
              <a:rPr lang="it-IT" sz="1400" b="1" i="1">
                <a:solidFill>
                  <a:srgbClr val="FF0000"/>
                </a:solidFill>
                <a:latin typeface="Open Sans"/>
                <a:ea typeface="Open Sans"/>
                <a:cs typeface="Open Sans"/>
                <a:sym typeface="Open Sans"/>
              </a:rPr>
              <a:t>traffic</a:t>
            </a:r>
            <a:r>
              <a:rPr lang="it-IT" sz="1400" b="1" i="1">
                <a:solidFill>
                  <a:schemeClr val="dk1"/>
                </a:solidFill>
                <a:latin typeface="Open Sans"/>
                <a:ea typeface="Open Sans"/>
                <a:cs typeface="Open Sans"/>
                <a:sym typeface="Open Sans"/>
              </a:rPr>
              <a:t>, a major transport system in our cells"</a:t>
            </a:r>
            <a:r>
              <a:rPr lang="it-IT" sz="1400" b="1">
                <a:solidFill>
                  <a:schemeClr val="dk1"/>
                </a:solidFill>
                <a:latin typeface="Open Sans"/>
                <a:ea typeface="Open Sans"/>
                <a:cs typeface="Open Sans"/>
                <a:sym typeface="Open Sans"/>
              </a:rPr>
              <a:t>.</a:t>
            </a:r>
            <a:endParaRPr sz="1400">
              <a:solidFill>
                <a:schemeClr val="dk1"/>
              </a:solidFill>
              <a:latin typeface="Calibri"/>
              <a:ea typeface="Calibri"/>
              <a:cs typeface="Calibri"/>
              <a:sym typeface="Calibri"/>
            </a:endParaRPr>
          </a:p>
        </p:txBody>
      </p:sp>
      <p:cxnSp>
        <p:nvCxnSpPr>
          <p:cNvPr id="134" name="Google Shape;134;p4"/>
          <p:cNvCxnSpPr/>
          <p:nvPr/>
        </p:nvCxnSpPr>
        <p:spPr>
          <a:xfrm flipH="1">
            <a:off x="5959955" y="1271588"/>
            <a:ext cx="1036158" cy="1437332"/>
          </a:xfrm>
          <a:prstGeom prst="straightConnector1">
            <a:avLst/>
          </a:prstGeom>
          <a:noFill/>
          <a:ln w="22225" cap="flat" cmpd="sng">
            <a:solidFill>
              <a:srgbClr val="FF0000"/>
            </a:solidFill>
            <a:prstDash val="solid"/>
            <a:miter lim="800000"/>
            <a:headEnd type="none" w="sm" len="sm"/>
            <a:tailEnd type="triangle" w="med" len="med"/>
          </a:ln>
        </p:spPr>
      </p:cxnSp>
      <p:pic>
        <p:nvPicPr>
          <p:cNvPr id="135" name="Google Shape;135;p4"/>
          <p:cNvPicPr preferRelativeResize="0"/>
          <p:nvPr/>
        </p:nvPicPr>
        <p:blipFill rotWithShape="1">
          <a:blip r:embed="rId8">
            <a:alphaModFix/>
          </a:blip>
          <a:srcRect/>
          <a:stretch/>
        </p:blipFill>
        <p:spPr>
          <a:xfrm>
            <a:off x="4295800" y="5395456"/>
            <a:ext cx="1751548" cy="1417920"/>
          </a:xfrm>
          <a:prstGeom prst="rect">
            <a:avLst/>
          </a:prstGeom>
          <a:noFill/>
          <a:ln>
            <a:noFill/>
          </a:ln>
        </p:spPr>
      </p:pic>
      <p:pic>
        <p:nvPicPr>
          <p:cNvPr id="136" name="Google Shape;136;p4"/>
          <p:cNvPicPr preferRelativeResize="0"/>
          <p:nvPr/>
        </p:nvPicPr>
        <p:blipFill rotWithShape="1">
          <a:blip r:embed="rId9">
            <a:alphaModFix/>
          </a:blip>
          <a:srcRect/>
          <a:stretch/>
        </p:blipFill>
        <p:spPr>
          <a:xfrm>
            <a:off x="3523350" y="6612722"/>
            <a:ext cx="772451" cy="197603"/>
          </a:xfrm>
          <a:prstGeom prst="rect">
            <a:avLst/>
          </a:prstGeom>
          <a:noFill/>
          <a:ln>
            <a:noFill/>
          </a:ln>
        </p:spPr>
      </p:pic>
      <p:sp>
        <p:nvSpPr>
          <p:cNvPr id="137" name="Google Shape;137;p4"/>
          <p:cNvSpPr/>
          <p:nvPr/>
        </p:nvSpPr>
        <p:spPr>
          <a:xfrm>
            <a:off x="4834360" y="6098692"/>
            <a:ext cx="244827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b="1">
                <a:solidFill>
                  <a:schemeClr val="dk1"/>
                </a:solidFill>
                <a:latin typeface="Calibri"/>
                <a:ea typeface="Calibri"/>
                <a:cs typeface="Calibri"/>
                <a:sym typeface="Calibri"/>
              </a:rPr>
              <a:t>discovered and elucidated mechanisms underlying </a:t>
            </a:r>
            <a:r>
              <a:rPr lang="it-IT" sz="1100" b="1" i="1">
                <a:solidFill>
                  <a:srgbClr val="FF0000"/>
                </a:solidFill>
                <a:latin typeface="Calibri"/>
                <a:ea typeface="Calibri"/>
                <a:cs typeface="Calibri"/>
                <a:sym typeface="Calibri"/>
              </a:rPr>
              <a:t>autophagy</a:t>
            </a:r>
            <a:r>
              <a:rPr lang="it-IT" sz="1100" b="1">
                <a:solidFill>
                  <a:schemeClr val="dk1"/>
                </a:solidFill>
                <a:latin typeface="Calibri"/>
                <a:ea typeface="Calibri"/>
                <a:cs typeface="Calibri"/>
                <a:sym typeface="Calibri"/>
              </a:rPr>
              <a:t>, a fundamental process for degrading and recycling cellular components.  </a:t>
            </a:r>
            <a:endParaRPr sz="1100" b="1">
              <a:solidFill>
                <a:schemeClr val="dk1"/>
              </a:solidFill>
              <a:latin typeface="Calibri"/>
              <a:ea typeface="Calibri"/>
              <a:cs typeface="Calibri"/>
              <a:sym typeface="Calibri"/>
            </a:endParaRPr>
          </a:p>
        </p:txBody>
      </p:sp>
      <p:cxnSp>
        <p:nvCxnSpPr>
          <p:cNvPr id="138" name="Google Shape;138;p4"/>
          <p:cNvCxnSpPr/>
          <p:nvPr/>
        </p:nvCxnSpPr>
        <p:spPr>
          <a:xfrm rot="10800000" flipH="1">
            <a:off x="5015880" y="3149352"/>
            <a:ext cx="3816424" cy="2955064"/>
          </a:xfrm>
          <a:prstGeom prst="straightConnector1">
            <a:avLst/>
          </a:prstGeom>
          <a:noFill/>
          <a:ln w="22225" cap="flat" cmpd="sng">
            <a:solidFill>
              <a:srgbClr val="FF0000"/>
            </a:solidFill>
            <a:prstDash val="solid"/>
            <a:miter lim="800000"/>
            <a:headEnd type="none" w="sm" len="sm"/>
            <a:tailEnd type="triangle" w="med" len="med"/>
          </a:ln>
        </p:spPr>
      </p:cxnSp>
      <p:sp>
        <p:nvSpPr>
          <p:cNvPr id="139" name="Google Shape;13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40" name="Google Shape;14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689548" y="134912"/>
            <a:ext cx="11227631" cy="13757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it-IT" sz="2800" b="1">
                <a:solidFill>
                  <a:srgbClr val="FF0000"/>
                </a:solidFill>
                <a:latin typeface="Calibri"/>
                <a:ea typeface="Calibri"/>
                <a:cs typeface="Calibri"/>
                <a:sym typeface="Calibri"/>
              </a:rPr>
              <a:t>Osservazioni di carattere generale sul funzionamento dei chaperoni</a:t>
            </a:r>
            <a:br>
              <a:rPr lang="it-IT" sz="2800">
                <a:solidFill>
                  <a:srgbClr val="FF0000"/>
                </a:solidFill>
                <a:latin typeface="Calibri"/>
                <a:ea typeface="Calibri"/>
                <a:cs typeface="Calibri"/>
                <a:sym typeface="Calibri"/>
              </a:rPr>
            </a:br>
            <a:endParaRPr sz="2800">
              <a:solidFill>
                <a:srgbClr val="FF0000"/>
              </a:solidFill>
              <a:latin typeface="Calibri"/>
              <a:ea typeface="Calibri"/>
              <a:cs typeface="Calibri"/>
              <a:sym typeface="Calibri"/>
            </a:endParaRPr>
          </a:p>
        </p:txBody>
      </p:sp>
      <p:sp>
        <p:nvSpPr>
          <p:cNvPr id="413" name="Google Shape;41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40</a:t>
            </a:fld>
            <a:endParaRPr/>
          </a:p>
        </p:txBody>
      </p:sp>
      <p:sp>
        <p:nvSpPr>
          <p:cNvPr id="414" name="Google Shape;414;p36"/>
          <p:cNvSpPr/>
          <p:nvPr/>
        </p:nvSpPr>
        <p:spPr>
          <a:xfrm>
            <a:off x="572124" y="1008989"/>
            <a:ext cx="11047751" cy="465815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2000"/>
              <a:buFont typeface="Calibri"/>
              <a:buChar char="-"/>
            </a:pPr>
            <a:r>
              <a:rPr lang="it-IT" sz="2000" dirty="0">
                <a:solidFill>
                  <a:schemeClr val="dk1"/>
                </a:solidFill>
                <a:latin typeface="Calibri"/>
                <a:ea typeface="Calibri"/>
                <a:cs typeface="Calibri"/>
                <a:sym typeface="Calibri"/>
              </a:rPr>
              <a:t>Si ipotizza che il ripiegamento assistito dagli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sia generalmente un processo </a:t>
            </a:r>
            <a:r>
              <a:rPr lang="it-IT" sz="2000" b="1" dirty="0">
                <a:solidFill>
                  <a:schemeClr val="dk1"/>
                </a:solidFill>
                <a:latin typeface="Calibri"/>
                <a:ea typeface="Calibri"/>
                <a:cs typeface="Calibri"/>
                <a:sym typeface="Calibri"/>
              </a:rPr>
              <a:t>iterativo: </a:t>
            </a:r>
            <a:r>
              <a:rPr lang="it-IT" sz="2000" dirty="0">
                <a:solidFill>
                  <a:schemeClr val="dk1"/>
                </a:solidFill>
                <a:latin typeface="Calibri"/>
                <a:ea typeface="Calibri"/>
                <a:cs typeface="Calibri"/>
                <a:sym typeface="Calibri"/>
              </a:rPr>
              <a:t>lo </a:t>
            </a:r>
            <a:r>
              <a:rPr lang="it-IT" sz="2000" dirty="0" err="1">
                <a:solidFill>
                  <a:schemeClr val="dk1"/>
                </a:solidFill>
                <a:latin typeface="Calibri"/>
                <a:ea typeface="Calibri"/>
                <a:cs typeface="Calibri"/>
                <a:sym typeface="Calibri"/>
              </a:rPr>
              <a:t>chaperone</a:t>
            </a:r>
            <a:r>
              <a:rPr lang="it-IT" sz="2000" dirty="0">
                <a:solidFill>
                  <a:schemeClr val="dk1"/>
                </a:solidFill>
                <a:latin typeface="Calibri"/>
                <a:ea typeface="Calibri"/>
                <a:cs typeface="Calibri"/>
                <a:sym typeface="Calibri"/>
              </a:rPr>
              <a:t> potrebbe prendere in carico una proteina, assisterne il ripiegamento, rilasciarla e riprenderla in carico diverse altre volte. </a:t>
            </a:r>
            <a:endParaRPr dirty="0"/>
          </a:p>
          <a:p>
            <a:pPr marL="342900" marR="0" lvl="0" indent="-342900" algn="just" rtl="0">
              <a:lnSpc>
                <a:spcPct val="115000"/>
              </a:lnSpc>
              <a:spcBef>
                <a:spcPts val="0"/>
              </a:spcBef>
              <a:spcAft>
                <a:spcPts val="0"/>
              </a:spcAft>
              <a:buClr>
                <a:schemeClr val="dk1"/>
              </a:buClr>
              <a:buSzPts val="2000"/>
              <a:buFont typeface="Calibri"/>
              <a:buChar char="-"/>
            </a:pPr>
            <a:r>
              <a:rPr lang="it-IT" sz="2000" dirty="0">
                <a:solidFill>
                  <a:schemeClr val="dk1"/>
                </a:solidFill>
                <a:latin typeface="Calibri"/>
                <a:ea typeface="Calibri"/>
                <a:cs typeface="Calibri"/>
                <a:sym typeface="Calibri"/>
              </a:rPr>
              <a:t>La proteina è riconosciuta dallo </a:t>
            </a:r>
            <a:r>
              <a:rPr lang="it-IT" sz="2000" dirty="0" err="1">
                <a:solidFill>
                  <a:schemeClr val="dk1"/>
                </a:solidFill>
                <a:latin typeface="Calibri"/>
                <a:ea typeface="Calibri"/>
                <a:cs typeface="Calibri"/>
                <a:sym typeface="Calibri"/>
              </a:rPr>
              <a:t>chaperone</a:t>
            </a:r>
            <a:r>
              <a:rPr lang="it-IT" sz="2000" dirty="0">
                <a:solidFill>
                  <a:schemeClr val="dk1"/>
                </a:solidFill>
                <a:latin typeface="Calibri"/>
                <a:ea typeface="Calibri"/>
                <a:cs typeface="Calibri"/>
                <a:sym typeface="Calibri"/>
              </a:rPr>
              <a:t> come substrato </a:t>
            </a:r>
            <a:r>
              <a:rPr lang="it-IT" sz="2000" dirty="0" err="1">
                <a:solidFill>
                  <a:schemeClr val="dk1"/>
                </a:solidFill>
                <a:latin typeface="Calibri"/>
                <a:ea typeface="Calibri"/>
                <a:cs typeface="Calibri"/>
                <a:sym typeface="Calibri"/>
              </a:rPr>
              <a:t>finchè</a:t>
            </a:r>
            <a:r>
              <a:rPr lang="it-IT" sz="2000" dirty="0">
                <a:solidFill>
                  <a:schemeClr val="dk1"/>
                </a:solidFill>
                <a:latin typeface="Calibri"/>
                <a:ea typeface="Calibri"/>
                <a:cs typeface="Calibri"/>
                <a:sym typeface="Calibri"/>
              </a:rPr>
              <a:t> presenta tratti idrofobici esposti. Tuttavia ad oggi non è chiarissimo in che misura il trattamento iterativo di una proteina substrato possa essere rilevante ai fini del risultato finale (cioè l’ottenimento della forma nativa).</a:t>
            </a:r>
            <a:endParaRPr sz="2000" dirty="0">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2000"/>
              <a:buFont typeface="Calibri"/>
              <a:buChar char="-"/>
            </a:pPr>
            <a:r>
              <a:rPr lang="it-IT" sz="2000" dirty="0">
                <a:solidFill>
                  <a:schemeClr val="dk1"/>
                </a:solidFill>
                <a:latin typeface="Calibri"/>
                <a:ea typeface="Calibri"/>
                <a:cs typeface="Calibri"/>
                <a:sym typeface="Calibri"/>
              </a:rPr>
              <a:t>Gli </a:t>
            </a:r>
            <a:r>
              <a:rPr lang="it-IT" sz="2000" dirty="0" err="1">
                <a:solidFill>
                  <a:schemeClr val="dk1"/>
                </a:solidFill>
                <a:latin typeface="Calibri"/>
                <a:ea typeface="Calibri"/>
                <a:cs typeface="Calibri"/>
                <a:sym typeface="Calibri"/>
              </a:rPr>
              <a:t>chaperoni</a:t>
            </a:r>
            <a:r>
              <a:rPr lang="it-IT" sz="2000" dirty="0">
                <a:solidFill>
                  <a:schemeClr val="dk1"/>
                </a:solidFill>
                <a:latin typeface="Calibri"/>
                <a:ea typeface="Calibri"/>
                <a:cs typeface="Calibri"/>
                <a:sym typeface="Calibri"/>
              </a:rPr>
              <a:t> consumano generalmente ATP. L’idrolisi dell’ ATP ha un ruolo importante: </a:t>
            </a:r>
            <a:r>
              <a:rPr lang="it-IT" sz="2000" b="1" dirty="0">
                <a:solidFill>
                  <a:srgbClr val="FF0000"/>
                </a:solidFill>
                <a:latin typeface="Calibri"/>
                <a:ea typeface="Calibri"/>
                <a:cs typeface="Calibri"/>
                <a:sym typeface="Calibri"/>
              </a:rPr>
              <a:t>la temporizzazione del processo</a:t>
            </a:r>
            <a:r>
              <a:rPr lang="it-IT" sz="2000" dirty="0">
                <a:solidFill>
                  <a:srgbClr val="FF0000"/>
                </a:solidFill>
                <a:latin typeface="Calibri"/>
                <a:ea typeface="Calibri"/>
                <a:cs typeface="Calibri"/>
                <a:sym typeface="Calibri"/>
              </a:rPr>
              <a:t>. </a:t>
            </a:r>
            <a:r>
              <a:rPr lang="it-IT" sz="2000" dirty="0">
                <a:solidFill>
                  <a:schemeClr val="dk1"/>
                </a:solidFill>
                <a:latin typeface="Calibri"/>
                <a:ea typeface="Calibri"/>
                <a:cs typeface="Calibri"/>
                <a:sym typeface="Calibri"/>
              </a:rPr>
              <a:t>L’idrolisi richiede generalmente 10 secondi, un tempo lunghissimo rispetto a quanto un catalizzatore di media efficienza non possa fare. Tuttavia, il processo del </a:t>
            </a:r>
            <a:r>
              <a:rPr lang="it-IT" sz="2000" dirty="0" err="1">
                <a:solidFill>
                  <a:schemeClr val="dk1"/>
                </a:solidFill>
                <a:latin typeface="Calibri"/>
                <a:ea typeface="Calibri"/>
                <a:cs typeface="Calibri"/>
                <a:sym typeface="Calibri"/>
              </a:rPr>
              <a:t>folding</a:t>
            </a:r>
            <a:r>
              <a:rPr lang="it-IT" sz="2000" dirty="0">
                <a:solidFill>
                  <a:schemeClr val="dk1"/>
                </a:solidFill>
                <a:latin typeface="Calibri"/>
                <a:ea typeface="Calibri"/>
                <a:cs typeface="Calibri"/>
                <a:sym typeface="Calibri"/>
              </a:rPr>
              <a:t> è complesso e richiede generalmente tempi di quest’ordine di grandezza. </a:t>
            </a:r>
          </a:p>
          <a:p>
            <a:pPr marL="342900" marR="0" lvl="0" indent="-342900" algn="just" rtl="0">
              <a:lnSpc>
                <a:spcPct val="115000"/>
              </a:lnSpc>
              <a:spcBef>
                <a:spcPts val="0"/>
              </a:spcBef>
              <a:spcAft>
                <a:spcPts val="0"/>
              </a:spcAft>
              <a:buClr>
                <a:schemeClr val="dk1"/>
              </a:buClr>
              <a:buSzPts val="2000"/>
              <a:buFont typeface="Calibri"/>
              <a:buChar char="-"/>
            </a:pPr>
            <a:r>
              <a:rPr lang="it-IT" sz="2000" b="1" dirty="0">
                <a:solidFill>
                  <a:srgbClr val="FF0000"/>
                </a:solidFill>
                <a:latin typeface="Calibri"/>
                <a:ea typeface="Calibri"/>
                <a:cs typeface="Calibri"/>
                <a:sym typeface="Calibri"/>
              </a:rPr>
              <a:t>Quindi l’idrolisi dell’ATP dà alle proteine il tempo necessario per ottenere la conformazione nativa della proteina.</a:t>
            </a:r>
            <a:endParaRPr dirty="0"/>
          </a:p>
          <a:p>
            <a:pPr marL="457200" marR="0" lvl="0" indent="0" algn="l" rtl="0">
              <a:lnSpc>
                <a:spcPct val="115000"/>
              </a:lnSpc>
              <a:spcBef>
                <a:spcPts val="0"/>
              </a:spcBef>
              <a:spcAft>
                <a:spcPts val="0"/>
              </a:spcAft>
              <a:buNone/>
            </a:pPr>
            <a:r>
              <a:rPr lang="it-IT" sz="1800" dirty="0">
                <a:solidFill>
                  <a:srgbClr val="002060"/>
                </a:solidFill>
                <a:latin typeface="Calibri"/>
                <a:ea typeface="Calibri"/>
                <a:cs typeface="Calibri"/>
                <a:sym typeface="Calibri"/>
              </a:rPr>
              <a:t> </a:t>
            </a:r>
            <a:endParaRPr sz="18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318705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body" idx="1"/>
          </p:nvPr>
        </p:nvSpPr>
        <p:spPr>
          <a:xfrm>
            <a:off x="1287905" y="92621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it-IT" b="1"/>
              <a:t>Animazioni</a:t>
            </a:r>
            <a:endParaRPr/>
          </a:p>
          <a:p>
            <a:pPr marL="228600" lvl="0" indent="-228600" algn="l" rtl="0">
              <a:lnSpc>
                <a:spcPct val="90000"/>
              </a:lnSpc>
              <a:spcBef>
                <a:spcPts val="1000"/>
              </a:spcBef>
              <a:spcAft>
                <a:spcPts val="0"/>
              </a:spcAft>
              <a:buClr>
                <a:schemeClr val="dk1"/>
              </a:buClr>
              <a:buSzPts val="2800"/>
              <a:buChar char="•"/>
            </a:pPr>
            <a:r>
              <a:rPr lang="it-IT"/>
              <a:t> </a:t>
            </a:r>
            <a:r>
              <a:rPr lang="it-IT" u="sng">
                <a:solidFill>
                  <a:schemeClr val="hlink"/>
                </a:solidFill>
                <a:hlinkClick r:id="rId3"/>
              </a:rPr>
              <a:t>https://www.youtube.com/watch?v=Bt-ukth7UKQ</a:t>
            </a:r>
            <a:r>
              <a:rPr lang="it-IT"/>
              <a:t> chaperonin structure</a:t>
            </a:r>
            <a:endParaRPr/>
          </a:p>
          <a:p>
            <a:pPr marL="228600" lvl="0" indent="-228600" algn="l" rtl="0">
              <a:lnSpc>
                <a:spcPct val="90000"/>
              </a:lnSpc>
              <a:spcBef>
                <a:spcPts val="1000"/>
              </a:spcBef>
              <a:spcAft>
                <a:spcPts val="0"/>
              </a:spcAft>
              <a:buClr>
                <a:schemeClr val="dk1"/>
              </a:buClr>
              <a:buSzPts val="2800"/>
              <a:buChar char="•"/>
            </a:pPr>
            <a:r>
              <a:rPr lang="it-IT" u="sng">
                <a:solidFill>
                  <a:schemeClr val="hlink"/>
                </a:solidFill>
                <a:hlinkClick r:id="rId4"/>
              </a:rPr>
              <a:t>https://www.youtube.com/watch?v=--NcNeLc1mo</a:t>
            </a:r>
            <a:r>
              <a:rPr lang="it-IT"/>
              <a:t> chaperonin cycle</a:t>
            </a:r>
            <a:endParaRPr/>
          </a:p>
          <a:p>
            <a:pPr marL="228600" lvl="0" indent="-228600" algn="l" rtl="0">
              <a:lnSpc>
                <a:spcPct val="90000"/>
              </a:lnSpc>
              <a:spcBef>
                <a:spcPts val="1000"/>
              </a:spcBef>
              <a:spcAft>
                <a:spcPts val="0"/>
              </a:spcAft>
              <a:buClr>
                <a:schemeClr val="dk1"/>
              </a:buClr>
              <a:buSzPts val="2800"/>
              <a:buChar char="•"/>
            </a:pPr>
            <a:r>
              <a:rPr lang="it-IT" u="sng">
                <a:solidFill>
                  <a:schemeClr val="hlink"/>
                </a:solidFill>
                <a:hlinkClick r:id="rId5"/>
              </a:rPr>
              <a:t>https://www.youtube.com/watch?v=qkypA_7Zpgo</a:t>
            </a:r>
            <a:r>
              <a:rPr lang="it-IT"/>
              <a:t> eukaryotic chaperonin – open to closed conformation</a:t>
            </a:r>
            <a:endParaRPr/>
          </a:p>
          <a:p>
            <a:pPr marL="228600" lvl="0" indent="-228600" algn="l" rtl="0">
              <a:lnSpc>
                <a:spcPct val="90000"/>
              </a:lnSpc>
              <a:spcBef>
                <a:spcPts val="1000"/>
              </a:spcBef>
              <a:spcAft>
                <a:spcPts val="0"/>
              </a:spcAft>
              <a:buClr>
                <a:schemeClr val="dk1"/>
              </a:buClr>
              <a:buSzPts val="2800"/>
              <a:buChar char="•"/>
            </a:pPr>
            <a:r>
              <a:rPr lang="it-IT" u="sng">
                <a:solidFill>
                  <a:schemeClr val="hlink"/>
                </a:solidFill>
                <a:hlinkClick r:id="rId6"/>
              </a:rPr>
              <a:t>https://www.youtube.com/watch?v=k3z4Nd8G2qE</a:t>
            </a:r>
            <a:r>
              <a:rPr lang="it-IT"/>
              <a:t> eukaryotic chaperonin </a:t>
            </a:r>
            <a:endParaRPr/>
          </a:p>
          <a:p>
            <a:pPr marL="228600" lvl="0" indent="-228600" algn="l" rtl="0">
              <a:lnSpc>
                <a:spcPct val="90000"/>
              </a:lnSpc>
              <a:spcBef>
                <a:spcPts val="1000"/>
              </a:spcBef>
              <a:spcAft>
                <a:spcPts val="0"/>
              </a:spcAft>
              <a:buClr>
                <a:schemeClr val="dk1"/>
              </a:buClr>
              <a:buSzPts val="2800"/>
              <a:buChar char="•"/>
            </a:pPr>
            <a:r>
              <a:rPr lang="it-IT"/>
              <a:t> </a:t>
            </a:r>
            <a:endParaRPr/>
          </a:p>
          <a:p>
            <a:pPr marL="228600" lvl="0" indent="-50800" algn="l" rtl="0">
              <a:lnSpc>
                <a:spcPct val="90000"/>
              </a:lnSpc>
              <a:spcBef>
                <a:spcPts val="1000"/>
              </a:spcBef>
              <a:spcAft>
                <a:spcPts val="0"/>
              </a:spcAft>
              <a:buClr>
                <a:schemeClr val="dk1"/>
              </a:buClr>
              <a:buSzPts val="2800"/>
              <a:buNone/>
            </a:pPr>
            <a:endParaRPr/>
          </a:p>
        </p:txBody>
      </p:sp>
      <p:sp>
        <p:nvSpPr>
          <p:cNvPr id="420" name="Google Shape;42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421" name="Google Shape;42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41</a:t>
            </a:fld>
            <a:endParaRPr/>
          </a:p>
        </p:txBody>
      </p:sp>
    </p:spTree>
    <p:extLst>
      <p:ext uri="{BB962C8B-B14F-4D97-AF65-F5344CB8AC3E}">
        <p14:creationId xmlns:p14="http://schemas.microsoft.com/office/powerpoint/2010/main" val="345039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ctrTitle"/>
          </p:nvPr>
        </p:nvSpPr>
        <p:spPr>
          <a:xfrm>
            <a:off x="1616467" y="339047"/>
            <a:ext cx="8760431" cy="102741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it-IT" sz="4000" b="1"/>
            </a:br>
            <a:br>
              <a:rPr lang="it-IT" sz="4000" b="1"/>
            </a:br>
            <a:br>
              <a:rPr lang="it-IT" sz="4000" b="1"/>
            </a:br>
            <a:br>
              <a:rPr lang="it-IT" sz="4000" b="1"/>
            </a:br>
            <a:br>
              <a:rPr lang="it-IT" sz="4000" b="1"/>
            </a:br>
            <a:br>
              <a:rPr lang="it-IT" sz="4000" b="1"/>
            </a:br>
            <a:r>
              <a:rPr lang="it-IT" sz="4000" b="1">
                <a:solidFill>
                  <a:srgbClr val="FF0000"/>
                </a:solidFill>
                <a:latin typeface="Calibri"/>
                <a:ea typeface="Calibri"/>
                <a:cs typeface="Calibri"/>
                <a:sym typeface="Calibri"/>
              </a:rPr>
              <a:t>Il ripiegamento delle proteine </a:t>
            </a:r>
            <a:br>
              <a:rPr lang="it-IT" sz="4000" b="1">
                <a:solidFill>
                  <a:srgbClr val="FF0000"/>
                </a:solidFill>
                <a:latin typeface="Calibri"/>
                <a:ea typeface="Calibri"/>
                <a:cs typeface="Calibri"/>
                <a:sym typeface="Calibri"/>
              </a:rPr>
            </a:br>
            <a:r>
              <a:rPr lang="it-IT" sz="4000" b="1">
                <a:solidFill>
                  <a:srgbClr val="FF0000"/>
                </a:solidFill>
                <a:latin typeface="Calibri"/>
                <a:ea typeface="Calibri"/>
                <a:cs typeface="Calibri"/>
                <a:sym typeface="Calibri"/>
              </a:rPr>
              <a:t>(protein folding) nell’ambiente intracellulare </a:t>
            </a:r>
            <a:endParaRPr b="1">
              <a:solidFill>
                <a:srgbClr val="FF0000"/>
              </a:solidFill>
              <a:latin typeface="Calibri"/>
              <a:ea typeface="Calibri"/>
              <a:cs typeface="Calibri"/>
              <a:sym typeface="Calibri"/>
            </a:endParaRPr>
          </a:p>
        </p:txBody>
      </p:sp>
      <p:sp>
        <p:nvSpPr>
          <p:cNvPr id="146" name="Google Shape;146;p5"/>
          <p:cNvSpPr txBox="1">
            <a:spLocks noGrp="1"/>
          </p:cNvSpPr>
          <p:nvPr>
            <p:ph type="subTitle" idx="1"/>
          </p:nvPr>
        </p:nvSpPr>
        <p:spPr>
          <a:xfrm>
            <a:off x="1137004" y="1649948"/>
            <a:ext cx="9876891" cy="4987157"/>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it-IT" sz="3500"/>
              <a:t>Nell’ambiente intracellulare, le proteine acquisiscono la loro conformazione nativa in tempi normalmente brevi dopo la loro sintesi (o spesso anche durante).</a:t>
            </a:r>
            <a:endParaRPr/>
          </a:p>
          <a:p>
            <a:pPr marL="0" lvl="0" indent="0" algn="just" rtl="0">
              <a:lnSpc>
                <a:spcPct val="90000"/>
              </a:lnSpc>
              <a:spcBef>
                <a:spcPts val="1000"/>
              </a:spcBef>
              <a:spcAft>
                <a:spcPts val="0"/>
              </a:spcAft>
              <a:buClr>
                <a:schemeClr val="dk1"/>
              </a:buClr>
              <a:buSzPct val="100000"/>
              <a:buNone/>
            </a:pPr>
            <a:r>
              <a:rPr lang="it-IT" sz="3500"/>
              <a:t> </a:t>
            </a:r>
            <a:endParaRPr sz="3500"/>
          </a:p>
          <a:p>
            <a:pPr marL="0" lvl="0" indent="0" algn="just" rtl="0">
              <a:lnSpc>
                <a:spcPct val="90000"/>
              </a:lnSpc>
              <a:spcBef>
                <a:spcPts val="1000"/>
              </a:spcBef>
              <a:spcAft>
                <a:spcPts val="0"/>
              </a:spcAft>
              <a:buClr>
                <a:srgbClr val="FF0000"/>
              </a:buClr>
              <a:buSzPct val="100000"/>
              <a:buNone/>
            </a:pPr>
            <a:r>
              <a:rPr lang="it-IT" sz="3500" b="1">
                <a:solidFill>
                  <a:srgbClr val="FF0000"/>
                </a:solidFill>
              </a:rPr>
              <a:t>Conformazione nativa</a:t>
            </a:r>
            <a:r>
              <a:rPr lang="it-IT" sz="3500"/>
              <a:t>: globulare, compatta capace di sostenere la funzione biologica caratteristica di ciascuna proteina. </a:t>
            </a:r>
            <a:endParaRPr/>
          </a:p>
          <a:p>
            <a:pPr marL="0" lvl="0" indent="0" algn="just" rtl="0">
              <a:lnSpc>
                <a:spcPct val="90000"/>
              </a:lnSpc>
              <a:spcBef>
                <a:spcPts val="1000"/>
              </a:spcBef>
              <a:spcAft>
                <a:spcPts val="0"/>
              </a:spcAft>
              <a:buClr>
                <a:schemeClr val="dk1"/>
              </a:buClr>
              <a:buSzPct val="100000"/>
              <a:buNone/>
            </a:pPr>
            <a:endParaRPr sz="3500"/>
          </a:p>
          <a:p>
            <a:pPr marL="0" lvl="0" indent="0" algn="just" rtl="0">
              <a:lnSpc>
                <a:spcPct val="90000"/>
              </a:lnSpc>
              <a:spcBef>
                <a:spcPts val="1000"/>
              </a:spcBef>
              <a:spcAft>
                <a:spcPts val="0"/>
              </a:spcAft>
              <a:buClr>
                <a:schemeClr val="dk1"/>
              </a:buClr>
              <a:buSzPct val="100000"/>
              <a:buNone/>
            </a:pPr>
            <a:r>
              <a:rPr lang="it-IT" sz="3500"/>
              <a:t>Cosa accade effettivamente </a:t>
            </a:r>
            <a:r>
              <a:rPr lang="it-IT" sz="3500" i="1"/>
              <a:t>in vivo</a:t>
            </a:r>
            <a:r>
              <a:rPr lang="it-IT" sz="3500"/>
              <a:t> (nell’ambiente intracellulare)?</a:t>
            </a:r>
            <a:endParaRPr sz="3500"/>
          </a:p>
          <a:p>
            <a:pPr marL="0" lvl="0" indent="0" algn="ctr" rtl="0">
              <a:lnSpc>
                <a:spcPct val="90000"/>
              </a:lnSpc>
              <a:spcBef>
                <a:spcPts val="1000"/>
              </a:spcBef>
              <a:spcAft>
                <a:spcPts val="0"/>
              </a:spcAft>
              <a:buClr>
                <a:schemeClr val="dk1"/>
              </a:buClr>
              <a:buSzPct val="100000"/>
              <a:buNone/>
            </a:pPr>
            <a:endParaRPr/>
          </a:p>
        </p:txBody>
      </p:sp>
      <p:sp>
        <p:nvSpPr>
          <p:cNvPr id="147" name="Google Shape;1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79882" y="387497"/>
            <a:ext cx="11617377" cy="1935915"/>
          </a:xfrm>
          <a:prstGeom prst="rect">
            <a:avLst/>
          </a:prstGeom>
          <a:noFill/>
          <a:ln>
            <a:noFill/>
          </a:ln>
        </p:spPr>
        <p:txBody>
          <a:bodyPr spcFirstLastPara="1" wrap="square" lIns="91425" tIns="45700" rIns="91425" bIns="45700" anchor="ctr" anchorCtr="0">
            <a:spAutoFit/>
          </a:bodyPr>
          <a:lstStyle/>
          <a:p>
            <a:pPr marL="0" lvl="0" indent="0" algn="ctr" rtl="0">
              <a:lnSpc>
                <a:spcPct val="90000"/>
              </a:lnSpc>
              <a:spcBef>
                <a:spcPts val="0"/>
              </a:spcBef>
              <a:spcAft>
                <a:spcPts val="0"/>
              </a:spcAft>
              <a:buClr>
                <a:srgbClr val="FF0000"/>
              </a:buClr>
              <a:buSzPts val="2400"/>
              <a:buFont typeface="Calibri"/>
              <a:buNone/>
            </a:pPr>
            <a:r>
              <a:rPr lang="it-IT" sz="2400" b="1">
                <a:solidFill>
                  <a:srgbClr val="FF0000"/>
                </a:solidFill>
                <a:latin typeface="Calibri"/>
                <a:ea typeface="Calibri"/>
                <a:cs typeface="Calibri"/>
                <a:sym typeface="Calibri"/>
              </a:rPr>
              <a:t>Esperimento di Anfinsen, 1957</a:t>
            </a:r>
            <a:br>
              <a:rPr lang="it-IT" sz="2000" b="1">
                <a:solidFill>
                  <a:srgbClr val="002060"/>
                </a:solidFill>
                <a:latin typeface="Calibri"/>
                <a:ea typeface="Calibri"/>
                <a:cs typeface="Calibri"/>
                <a:sym typeface="Calibri"/>
              </a:rPr>
            </a:br>
            <a:endParaRPr sz="2000" b="1">
              <a:solidFill>
                <a:srgbClr val="002060"/>
              </a:solidFill>
              <a:latin typeface="Calibri"/>
              <a:ea typeface="Calibri"/>
              <a:cs typeface="Calibri"/>
              <a:sym typeface="Calibri"/>
            </a:endParaRPr>
          </a:p>
          <a:p>
            <a:pPr marL="342900" lvl="0" indent="-342900" algn="l" rtl="0">
              <a:lnSpc>
                <a:spcPct val="90000"/>
              </a:lnSpc>
              <a:spcBef>
                <a:spcPts val="0"/>
              </a:spcBef>
              <a:spcAft>
                <a:spcPts val="0"/>
              </a:spcAft>
              <a:buClr>
                <a:srgbClr val="FF0000"/>
              </a:buClr>
              <a:buSzPts val="2000"/>
              <a:buFont typeface="Arial"/>
              <a:buChar char="•"/>
            </a:pPr>
            <a:r>
              <a:rPr lang="it-IT" sz="2000">
                <a:solidFill>
                  <a:srgbClr val="FF0000"/>
                </a:solidFill>
                <a:latin typeface="Calibri"/>
                <a:ea typeface="Calibri"/>
                <a:cs typeface="Calibri"/>
                <a:sym typeface="Calibri"/>
              </a:rPr>
              <a:t>Ogni proteina contiene nella sua sequenza tutta l’informazione necessaria per assumere spontaneamente la conformazione nativa</a:t>
            </a:r>
            <a:endParaRPr sz="2000" b="1">
              <a:latin typeface="Calibri"/>
              <a:ea typeface="Calibri"/>
              <a:cs typeface="Calibri"/>
              <a:sym typeface="Calibri"/>
            </a:endParaRPr>
          </a:p>
          <a:p>
            <a:pPr marL="342900" lvl="0" indent="-342900" algn="l" rtl="0">
              <a:lnSpc>
                <a:spcPct val="90000"/>
              </a:lnSpc>
              <a:spcBef>
                <a:spcPts val="1200"/>
              </a:spcBef>
              <a:spcAft>
                <a:spcPts val="0"/>
              </a:spcAft>
              <a:buClr>
                <a:schemeClr val="dk1"/>
              </a:buClr>
              <a:buSzPts val="1800"/>
              <a:buFont typeface="Arial"/>
              <a:buChar char="•"/>
            </a:pPr>
            <a:r>
              <a:rPr lang="it-IT" sz="1800" b="1">
                <a:latin typeface="Calibri"/>
                <a:ea typeface="Calibri"/>
                <a:cs typeface="Calibri"/>
                <a:sym typeface="Calibri"/>
              </a:rPr>
              <a:t>Rinonucleasi A: singola catena polipeptidica di 124 aa  e 4 ponti disolfuro.</a:t>
            </a:r>
            <a:br>
              <a:rPr lang="it-IT" sz="1800" b="1">
                <a:latin typeface="Calibri"/>
                <a:ea typeface="Calibri"/>
                <a:cs typeface="Calibri"/>
                <a:sym typeface="Calibri"/>
              </a:rPr>
            </a:br>
            <a:endParaRPr sz="2000" b="1"/>
          </a:p>
        </p:txBody>
      </p:sp>
      <p:grpSp>
        <p:nvGrpSpPr>
          <p:cNvPr id="153" name="Google Shape;153;p6"/>
          <p:cNvGrpSpPr/>
          <p:nvPr/>
        </p:nvGrpSpPr>
        <p:grpSpPr>
          <a:xfrm>
            <a:off x="9362653" y="2374710"/>
            <a:ext cx="1991147" cy="2491545"/>
            <a:chOff x="6276421" y="2523768"/>
            <a:chExt cx="2479311" cy="3390672"/>
          </a:xfrm>
        </p:grpSpPr>
        <p:pic>
          <p:nvPicPr>
            <p:cNvPr id="154" name="Google Shape;154;p6" descr="Risultati immagini per anfinsen"/>
            <p:cNvPicPr preferRelativeResize="0"/>
            <p:nvPr/>
          </p:nvPicPr>
          <p:blipFill rotWithShape="1">
            <a:blip r:embed="rId3">
              <a:alphaModFix/>
            </a:blip>
            <a:srcRect/>
            <a:stretch/>
          </p:blipFill>
          <p:spPr>
            <a:xfrm>
              <a:off x="6276421" y="2523768"/>
              <a:ext cx="2479311" cy="1769328"/>
            </a:xfrm>
            <a:prstGeom prst="rect">
              <a:avLst/>
            </a:prstGeom>
            <a:noFill/>
            <a:ln>
              <a:noFill/>
            </a:ln>
          </p:spPr>
        </p:pic>
        <p:sp>
          <p:nvSpPr>
            <p:cNvPr id="155" name="Google Shape;155;p6"/>
            <p:cNvSpPr txBox="1"/>
            <p:nvPr/>
          </p:nvSpPr>
          <p:spPr>
            <a:xfrm>
              <a:off x="6276421" y="4437112"/>
              <a:ext cx="2479311"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a:solidFill>
                    <a:schemeClr val="dk1"/>
                  </a:solidFill>
                  <a:latin typeface="Calibri"/>
                  <a:ea typeface="Calibri"/>
                  <a:cs typeface="Calibri"/>
                  <a:sym typeface="Calibri"/>
                </a:rPr>
                <a:t>Christian Anfinsen (1916-1995)</a:t>
              </a:r>
              <a:endParaRPr/>
            </a:p>
            <a:p>
              <a:pPr marL="0" marR="0" lvl="0" indent="0" algn="ctr" rtl="0">
                <a:spcBef>
                  <a:spcPts val="0"/>
                </a:spcBef>
                <a:spcAft>
                  <a:spcPts val="0"/>
                </a:spcAft>
                <a:buNone/>
              </a:pPr>
              <a:r>
                <a:rPr lang="it-IT" sz="1800" b="1">
                  <a:solidFill>
                    <a:schemeClr val="dk1"/>
                  </a:solidFill>
                  <a:latin typeface="Calibri"/>
                  <a:ea typeface="Calibri"/>
                  <a:cs typeface="Calibri"/>
                  <a:sym typeface="Calibri"/>
                </a:rPr>
                <a:t>Biochimico</a:t>
              </a:r>
              <a:endParaRPr/>
            </a:p>
            <a:p>
              <a:pPr marL="0" marR="0" lvl="0" indent="0" algn="ctr" rtl="0">
                <a:spcBef>
                  <a:spcPts val="0"/>
                </a:spcBef>
                <a:spcAft>
                  <a:spcPts val="0"/>
                </a:spcAft>
                <a:buNone/>
              </a:pPr>
              <a:r>
                <a:rPr lang="it-IT" sz="1800" b="1" i="1">
                  <a:solidFill>
                    <a:schemeClr val="dk1"/>
                  </a:solidFill>
                  <a:latin typeface="Calibri"/>
                  <a:ea typeface="Calibri"/>
                  <a:cs typeface="Calibri"/>
                  <a:sym typeface="Calibri"/>
                </a:rPr>
                <a:t>Premio Nobel per la Chimica nel 1972</a:t>
              </a:r>
              <a:endParaRPr sz="1800" b="1" i="1">
                <a:solidFill>
                  <a:schemeClr val="dk1"/>
                </a:solidFill>
                <a:latin typeface="Calibri"/>
                <a:ea typeface="Calibri"/>
                <a:cs typeface="Calibri"/>
                <a:sym typeface="Calibri"/>
              </a:endParaRPr>
            </a:p>
          </p:txBody>
        </p:sp>
      </p:grpSp>
      <p:sp>
        <p:nvSpPr>
          <p:cNvPr id="156" name="Google Shape;15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6</a:t>
            </a:fld>
            <a:endParaRPr/>
          </a:p>
        </p:txBody>
      </p:sp>
      <p:pic>
        <p:nvPicPr>
          <p:cNvPr id="157" name="Google Shape;157;p6"/>
          <p:cNvPicPr preferRelativeResize="0"/>
          <p:nvPr/>
        </p:nvPicPr>
        <p:blipFill rotWithShape="1">
          <a:blip r:embed="rId4">
            <a:alphaModFix/>
          </a:blip>
          <a:srcRect/>
          <a:stretch/>
        </p:blipFill>
        <p:spPr>
          <a:xfrm>
            <a:off x="2510842" y="2374710"/>
            <a:ext cx="3710075" cy="4483290"/>
          </a:xfrm>
          <a:prstGeom prst="rect">
            <a:avLst/>
          </a:prstGeom>
          <a:noFill/>
          <a:ln>
            <a:noFill/>
          </a:ln>
        </p:spPr>
      </p:pic>
      <p:sp>
        <p:nvSpPr>
          <p:cNvPr id="158" name="Google Shape;158;p6"/>
          <p:cNvSpPr txBox="1"/>
          <p:nvPr/>
        </p:nvSpPr>
        <p:spPr>
          <a:xfrm>
            <a:off x="346630" y="2374710"/>
            <a:ext cx="251711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a:solidFill>
                  <a:schemeClr val="dk1"/>
                </a:solidFill>
                <a:latin typeface="Calibri"/>
                <a:ea typeface="Calibri"/>
                <a:cs typeface="Calibri"/>
                <a:sym typeface="Calibri"/>
              </a:rPr>
              <a:t>Scopo dell’esperimento:</a:t>
            </a:r>
            <a:endParaRPr/>
          </a:p>
          <a:p>
            <a:pPr marL="0" marR="0" lvl="0" indent="0" algn="l" rtl="0">
              <a:spcBef>
                <a:spcPts val="0"/>
              </a:spcBef>
              <a:spcAft>
                <a:spcPts val="0"/>
              </a:spcAft>
              <a:buNone/>
            </a:pPr>
            <a:r>
              <a:rPr lang="it-IT" sz="1600">
                <a:solidFill>
                  <a:schemeClr val="dk1"/>
                </a:solidFill>
                <a:latin typeface="Calibri"/>
                <a:ea typeface="Calibri"/>
                <a:cs typeface="Calibri"/>
                <a:sym typeface="Calibri"/>
              </a:rPr>
              <a:t>far perdere la struttura </a:t>
            </a:r>
            <a:endParaRPr/>
          </a:p>
          <a:p>
            <a:pPr marL="0" marR="0" lvl="0" indent="0" algn="l" rtl="0">
              <a:spcBef>
                <a:spcPts val="0"/>
              </a:spcBef>
              <a:spcAft>
                <a:spcPts val="0"/>
              </a:spcAft>
              <a:buNone/>
            </a:pPr>
            <a:r>
              <a:rPr lang="it-IT" sz="1600">
                <a:solidFill>
                  <a:schemeClr val="dk1"/>
                </a:solidFill>
                <a:latin typeface="Calibri"/>
                <a:ea typeface="Calibri"/>
                <a:cs typeface="Calibri"/>
                <a:sym typeface="Calibri"/>
              </a:rPr>
              <a:t>nativa alla proteina e verificare se veniva successivamente ripristinata.</a:t>
            </a:r>
            <a:endParaRPr/>
          </a:p>
        </p:txBody>
      </p:sp>
      <p:sp>
        <p:nvSpPr>
          <p:cNvPr id="159" name="Google Shape;159;p6"/>
          <p:cNvSpPr txBox="1"/>
          <p:nvPr/>
        </p:nvSpPr>
        <p:spPr>
          <a:xfrm>
            <a:off x="346630" y="3995668"/>
            <a:ext cx="213985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a:solidFill>
                  <a:schemeClr val="dk1"/>
                </a:solidFill>
                <a:latin typeface="Calibri"/>
                <a:ea typeface="Calibri"/>
                <a:cs typeface="Calibri"/>
                <a:sym typeface="Calibri"/>
              </a:rPr>
              <a:t>Proteina denaturata con urea e cloruro di guanidinio per rompere i legami non covalenti.</a:t>
            </a:r>
            <a:endParaRPr/>
          </a:p>
        </p:txBody>
      </p:sp>
      <p:sp>
        <p:nvSpPr>
          <p:cNvPr id="160" name="Google Shape;160;p6"/>
          <p:cNvSpPr txBox="1"/>
          <p:nvPr/>
        </p:nvSpPr>
        <p:spPr>
          <a:xfrm>
            <a:off x="346630" y="5237032"/>
            <a:ext cx="213985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a:solidFill>
                  <a:schemeClr val="dk1"/>
                </a:solidFill>
                <a:latin typeface="Calibri"/>
                <a:ea typeface="Calibri"/>
                <a:cs typeface="Calibri"/>
                <a:sym typeface="Calibri"/>
              </a:rPr>
              <a:t>Proteina ridotta  con 2-mercaptoetanolo per rompere i ponti disolfuro. </a:t>
            </a:r>
            <a:endParaRPr/>
          </a:p>
        </p:txBody>
      </p:sp>
      <p:sp>
        <p:nvSpPr>
          <p:cNvPr id="161" name="Google Shape;161;p6"/>
          <p:cNvSpPr txBox="1"/>
          <p:nvPr/>
        </p:nvSpPr>
        <p:spPr>
          <a:xfrm>
            <a:off x="6220917" y="2374710"/>
            <a:ext cx="251711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rgbClr val="FF0000"/>
                </a:solidFill>
                <a:latin typeface="Calibri"/>
                <a:ea typeface="Calibri"/>
                <a:cs typeface="Calibri"/>
                <a:sym typeface="Calibri"/>
              </a:rPr>
              <a:t>Se per dialisi venivano lentamente rimossi gli agenti denaturanti e riducenti, la proteina riassumeva la sua funzionalità enzimatica. Tutte le sue proprietà chimico–fisiche erano uguali a quelle dell’enzima nativo.</a:t>
            </a:r>
            <a:endParaRPr sz="1600">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body" idx="1"/>
          </p:nvPr>
        </p:nvSpPr>
        <p:spPr>
          <a:xfrm>
            <a:off x="6796791" y="691732"/>
            <a:ext cx="4880548" cy="584718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it-IT"/>
              <a:t>Se avvenisse casualmente, probabilità estremamente bassa </a:t>
            </a:r>
            <a:r>
              <a:rPr lang="it-IT">
                <a:latin typeface="Noto Sans Symbols"/>
                <a:ea typeface="Noto Sans Symbols"/>
                <a:cs typeface="Noto Sans Symbols"/>
                <a:sym typeface="Noto Sans Symbols"/>
              </a:rPr>
              <a:t>(0,95</a:t>
            </a:r>
            <a:r>
              <a:rPr lang="it-IT"/>
              <a:t>%).</a:t>
            </a:r>
            <a:endParaRPr/>
          </a:p>
          <a:p>
            <a:pPr marL="228600" lvl="0" indent="-228600" algn="l" rtl="0">
              <a:lnSpc>
                <a:spcPct val="90000"/>
              </a:lnSpc>
              <a:spcBef>
                <a:spcPts val="1000"/>
              </a:spcBef>
              <a:spcAft>
                <a:spcPts val="0"/>
              </a:spcAft>
              <a:buClr>
                <a:schemeClr val="dk1"/>
              </a:buClr>
              <a:buSzPct val="100000"/>
              <a:buChar char="•"/>
            </a:pPr>
            <a:r>
              <a:rPr lang="it-IT"/>
              <a:t>La probabilità che uno degli 8 residui di cisteina formi casualmente un ponte disolfuro con il corretto partner fra le 7 cisteine rimaste è 1/7.</a:t>
            </a:r>
            <a:endParaRPr/>
          </a:p>
          <a:p>
            <a:pPr marL="228600" lvl="0" indent="-228600" algn="l" rtl="0">
              <a:lnSpc>
                <a:spcPct val="90000"/>
              </a:lnSpc>
              <a:spcBef>
                <a:spcPts val="1000"/>
              </a:spcBef>
              <a:spcAft>
                <a:spcPts val="0"/>
              </a:spcAft>
              <a:buClr>
                <a:schemeClr val="dk1"/>
              </a:buClr>
              <a:buSzPct val="100000"/>
              <a:buChar char="•"/>
            </a:pPr>
            <a:r>
              <a:rPr lang="it-IT"/>
              <a:t>Uno dei sei residui di cisteina rimasti ha probabilità 1/5 di formare casualmente un ponte disolfuro corretto e così via. </a:t>
            </a:r>
            <a:endParaRPr/>
          </a:p>
          <a:p>
            <a:pPr marL="228600" lvl="0" indent="-228600" algn="l" rtl="0">
              <a:lnSpc>
                <a:spcPct val="90000"/>
              </a:lnSpc>
              <a:spcBef>
                <a:spcPts val="1000"/>
              </a:spcBef>
              <a:spcAft>
                <a:spcPts val="0"/>
              </a:spcAft>
              <a:buClr>
                <a:schemeClr val="dk1"/>
              </a:buClr>
              <a:buSzPct val="100000"/>
              <a:buChar char="•"/>
            </a:pPr>
            <a:r>
              <a:rPr lang="it-IT"/>
              <a:t>La probabilità complessiva che la RNasi formi correttamente i suoi 4 ponti disolfuro in modo assolutamente casuale è </a:t>
            </a:r>
            <a:endParaRPr/>
          </a:p>
          <a:p>
            <a:pPr marL="0" lvl="0" indent="0" algn="l" rtl="0">
              <a:lnSpc>
                <a:spcPct val="90000"/>
              </a:lnSpc>
              <a:spcBef>
                <a:spcPts val="1000"/>
              </a:spcBef>
              <a:spcAft>
                <a:spcPts val="0"/>
              </a:spcAft>
              <a:buClr>
                <a:schemeClr val="dk1"/>
              </a:buClr>
              <a:buSzPct val="100000"/>
              <a:buNone/>
            </a:pPr>
            <a:r>
              <a:rPr lang="it-IT"/>
              <a:t>                       1/105 (1/7 × 1/5 × 1/3 × 1/1)</a:t>
            </a:r>
            <a:endParaRPr/>
          </a:p>
          <a:p>
            <a:pPr marL="0" lvl="0" indent="0" algn="l"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rgbClr val="FF0000"/>
              </a:buClr>
              <a:buSzPct val="100000"/>
              <a:buNone/>
            </a:pPr>
            <a:r>
              <a:rPr lang="it-IT">
                <a:solidFill>
                  <a:srgbClr val="FF0000"/>
                </a:solidFill>
              </a:rPr>
              <a:t>Questo dimostra il principio generale che le proteine possono ripiegarsi spontaneamente nelle loro conformazioni native in condizioni fisiologiche utilizzando solamente l’informazione codificata dalla loro struttura primaria. </a:t>
            </a:r>
            <a:endParaRPr/>
          </a:p>
          <a:p>
            <a:pPr marL="0" lvl="0" indent="0" algn="l" rtl="0">
              <a:lnSpc>
                <a:spcPct val="90000"/>
              </a:lnSpc>
              <a:spcBef>
                <a:spcPts val="1000"/>
              </a:spcBef>
              <a:spcAft>
                <a:spcPts val="0"/>
              </a:spcAft>
              <a:buClr>
                <a:schemeClr val="dk1"/>
              </a:buClr>
              <a:buSzPct val="100000"/>
              <a:buNone/>
            </a:pPr>
            <a:endParaRPr/>
          </a:p>
        </p:txBody>
      </p:sp>
      <p:sp>
        <p:nvSpPr>
          <p:cNvPr id="167" name="Google Shape;16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7</a:t>
            </a:fld>
            <a:endParaRPr/>
          </a:p>
        </p:txBody>
      </p:sp>
      <p:pic>
        <p:nvPicPr>
          <p:cNvPr id="168" name="Google Shape;168;p7"/>
          <p:cNvPicPr preferRelativeResize="0"/>
          <p:nvPr/>
        </p:nvPicPr>
        <p:blipFill rotWithShape="1">
          <a:blip r:embed="rId3">
            <a:alphaModFix/>
          </a:blip>
          <a:srcRect t="8556" r="3383" b="1073"/>
          <a:stretch/>
        </p:blipFill>
        <p:spPr>
          <a:xfrm>
            <a:off x="584615" y="1307874"/>
            <a:ext cx="5096656" cy="2307448"/>
          </a:xfrm>
          <a:prstGeom prst="rect">
            <a:avLst/>
          </a:prstGeom>
          <a:noFill/>
          <a:ln>
            <a:noFill/>
          </a:ln>
        </p:spPr>
      </p:pic>
      <p:sp>
        <p:nvSpPr>
          <p:cNvPr id="169" name="Google Shape;169;p7"/>
          <p:cNvSpPr/>
          <p:nvPr/>
        </p:nvSpPr>
        <p:spPr>
          <a:xfrm>
            <a:off x="584615" y="4419399"/>
            <a:ext cx="543018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rgbClr val="FF0000"/>
                </a:solidFill>
                <a:latin typeface="Calibri"/>
                <a:ea typeface="Calibri"/>
                <a:cs typeface="Calibri"/>
                <a:sym typeface="Calibri"/>
              </a:rPr>
              <a:t>La proteina era in grado di ricostruire, fra i vari modi di accoppiare le sue 8 cisteine in 4 ponti disolfuro, l’unica combinazione corretta che la rendeva funzionale.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107CF-688F-C44E-B606-7504FED58F7F}"/>
              </a:ext>
            </a:extLst>
          </p:cNvPr>
          <p:cNvSpPr>
            <a:spLocks noGrp="1"/>
          </p:cNvSpPr>
          <p:nvPr>
            <p:ph type="ctrTitle"/>
          </p:nvPr>
        </p:nvSpPr>
        <p:spPr>
          <a:xfrm>
            <a:off x="1524000" y="195262"/>
            <a:ext cx="9232900" cy="2681288"/>
          </a:xfrm>
        </p:spPr>
        <p:txBody>
          <a:bodyPr>
            <a:normAutofit/>
          </a:bodyPr>
          <a:lstStyle/>
          <a:p>
            <a:r>
              <a:rPr lang="it-IT" sz="4400" dirty="0">
                <a:solidFill>
                  <a:srgbClr val="FF0000"/>
                </a:solidFill>
              </a:rPr>
              <a:t>Conseguenza degli esperimenti di </a:t>
            </a:r>
            <a:r>
              <a:rPr lang="it-IT" sz="4400" dirty="0" err="1">
                <a:solidFill>
                  <a:srgbClr val="FF0000"/>
                </a:solidFill>
              </a:rPr>
              <a:t>Anfisen</a:t>
            </a:r>
            <a:br>
              <a:rPr lang="it-IT" dirty="0"/>
            </a:br>
            <a:endParaRPr lang="it-IT" dirty="0"/>
          </a:p>
        </p:txBody>
      </p:sp>
      <p:sp>
        <p:nvSpPr>
          <p:cNvPr id="3" name="Sottotitolo 2">
            <a:extLst>
              <a:ext uri="{FF2B5EF4-FFF2-40B4-BE49-F238E27FC236}">
                <a16:creationId xmlns:a16="http://schemas.microsoft.com/office/drawing/2014/main" id="{D9C6D66D-DFAE-D648-A5C5-49DDC1AE766C}"/>
              </a:ext>
            </a:extLst>
          </p:cNvPr>
          <p:cNvSpPr>
            <a:spLocks noGrp="1"/>
          </p:cNvSpPr>
          <p:nvPr>
            <p:ph type="subTitle" idx="1"/>
          </p:nvPr>
        </p:nvSpPr>
        <p:spPr>
          <a:xfrm>
            <a:off x="793750" y="2457450"/>
            <a:ext cx="10261600" cy="3662362"/>
          </a:xfrm>
        </p:spPr>
        <p:txBody>
          <a:bodyPr>
            <a:normAutofit/>
          </a:bodyPr>
          <a:lstStyle/>
          <a:p>
            <a:r>
              <a:rPr lang="it-IT" sz="2800" dirty="0"/>
              <a:t>Ipotesi termodinamica: la struttura nativa di una proteina è quella termodinamicamente più stabile nell’ambiente cellulare.</a:t>
            </a:r>
          </a:p>
          <a:p>
            <a:r>
              <a:rPr lang="it-IT" sz="2800" dirty="0"/>
              <a:t>La forma nativa di una proteina è quella più stabile che corrisponde alla struttura dotata di minore energia libera e raggiungibile in tempi biologicamente compatibili.</a:t>
            </a:r>
          </a:p>
          <a:p>
            <a:r>
              <a:rPr lang="it-IT" sz="2800" dirty="0"/>
              <a:t>In non tutti i casi la struttura situata nel minimo di energia libera è quella funzionale ( struttura metastabile dei recettori degli ormoni steroidei).</a:t>
            </a:r>
          </a:p>
        </p:txBody>
      </p:sp>
      <p:sp>
        <p:nvSpPr>
          <p:cNvPr id="4" name="Segnaposto numero diapositiva 3">
            <a:extLst>
              <a:ext uri="{FF2B5EF4-FFF2-40B4-BE49-F238E27FC236}">
                <a16:creationId xmlns:a16="http://schemas.microsoft.com/office/drawing/2014/main" id="{53AC2507-C94F-234E-B90E-0346F915EA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8</a:t>
            </a:fld>
            <a:endParaRPr lang="it-IT"/>
          </a:p>
        </p:txBody>
      </p:sp>
    </p:spTree>
    <p:extLst>
      <p:ext uri="{BB962C8B-B14F-4D97-AF65-F5344CB8AC3E}">
        <p14:creationId xmlns:p14="http://schemas.microsoft.com/office/powerpoint/2010/main" val="385614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body" idx="1"/>
          </p:nvPr>
        </p:nvSpPr>
        <p:spPr>
          <a:xfrm>
            <a:off x="552893" y="404037"/>
            <a:ext cx="11079126" cy="627321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it-IT" dirty="0"/>
              <a:t>Il normale ripiegamento può non aver luogo, sia </a:t>
            </a:r>
            <a:r>
              <a:rPr lang="it-IT" i="1" dirty="0"/>
              <a:t>in vivo </a:t>
            </a:r>
            <a:r>
              <a:rPr lang="it-IT" dirty="0"/>
              <a:t>sia </a:t>
            </a:r>
            <a:r>
              <a:rPr lang="it-IT" i="1" dirty="0"/>
              <a:t>in vitro</a:t>
            </a:r>
            <a:r>
              <a:rPr lang="it-IT" dirty="0"/>
              <a:t>, per due ragioni:</a:t>
            </a:r>
            <a:endParaRPr dirty="0"/>
          </a:p>
          <a:p>
            <a:pPr marL="457200" lvl="0" indent="-457200" algn="just" rtl="0">
              <a:lnSpc>
                <a:spcPct val="90000"/>
              </a:lnSpc>
              <a:spcBef>
                <a:spcPts val="2200"/>
              </a:spcBef>
              <a:spcAft>
                <a:spcPts val="0"/>
              </a:spcAft>
              <a:buClr>
                <a:srgbClr val="FF0000"/>
              </a:buClr>
              <a:buSzPts val="2800"/>
              <a:buAutoNum type="arabicParenR"/>
            </a:pPr>
            <a:r>
              <a:rPr lang="it-IT" b="1" dirty="0">
                <a:solidFill>
                  <a:srgbClr val="FF0000"/>
                </a:solidFill>
              </a:rPr>
              <a:t>trappole cinetiche</a:t>
            </a:r>
            <a:r>
              <a:rPr lang="it-IT" dirty="0">
                <a:solidFill>
                  <a:srgbClr val="FF0000"/>
                </a:solidFill>
              </a:rPr>
              <a:t>: </a:t>
            </a:r>
            <a:r>
              <a:rPr lang="it-IT" dirty="0"/>
              <a:t>formazione di </a:t>
            </a:r>
            <a:r>
              <a:rPr lang="it-IT" b="1" dirty="0">
                <a:solidFill>
                  <a:srgbClr val="FF0000"/>
                </a:solidFill>
              </a:rPr>
              <a:t>interazioni non-native intramolecolari </a:t>
            </a:r>
            <a:r>
              <a:rPr lang="it-IT" dirty="0"/>
              <a:t>(diverse da quelle che sono caratteristiche della forma nativa), dotate di una certa stabilità e capaci di prevenire il progresso del ripiegamento della proteina verso la forma nativa. Si tratta tipicamente di interazioni idrofobiche.</a:t>
            </a:r>
            <a:endParaRPr dirty="0"/>
          </a:p>
          <a:p>
            <a:pPr marL="457200" lvl="0" indent="-457200" algn="just" rtl="0">
              <a:lnSpc>
                <a:spcPct val="90000"/>
              </a:lnSpc>
              <a:spcBef>
                <a:spcPts val="2200"/>
              </a:spcBef>
              <a:spcAft>
                <a:spcPts val="0"/>
              </a:spcAft>
              <a:buClr>
                <a:srgbClr val="FF0000"/>
              </a:buClr>
              <a:buSzPts val="2800"/>
              <a:buAutoNum type="arabicParenR"/>
            </a:pPr>
            <a:r>
              <a:rPr lang="it-IT" b="1" dirty="0">
                <a:solidFill>
                  <a:srgbClr val="FF0000"/>
                </a:solidFill>
              </a:rPr>
              <a:t>aggregazione di proteine</a:t>
            </a:r>
            <a:r>
              <a:rPr lang="it-IT" dirty="0">
                <a:solidFill>
                  <a:srgbClr val="FF0000"/>
                </a:solidFill>
              </a:rPr>
              <a:t>:</a:t>
            </a:r>
            <a:r>
              <a:rPr lang="it-IT" dirty="0"/>
              <a:t> nell’ambiente intracellulare, sovraffollato da molecole e in particolare da proteine (concentrazione stimata: 300-400 g/L), la probabilità di incontro e di associazione di molecole proteiche tra di loro (attraverso interazioni idrofobiche) è elevatissima e porta alla formazione di aggregati generalmente stabili. </a:t>
            </a:r>
            <a:endParaRPr dirty="0"/>
          </a:p>
        </p:txBody>
      </p:sp>
      <p:sp>
        <p:nvSpPr>
          <p:cNvPr id="176" name="Google Shape;17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a:t>9</a:t>
            </a:fld>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5381</Words>
  <Application>Microsoft Macintosh PowerPoint</Application>
  <PresentationFormat>Widescreen</PresentationFormat>
  <Paragraphs>380</Paragraphs>
  <Slides>41</Slides>
  <Notes>39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41</vt:i4>
      </vt:variant>
    </vt:vector>
  </HeadingPairs>
  <TitlesOfParts>
    <vt:vector size="49" baseType="lpstr">
      <vt:lpstr>ＭＳ Ｐゴシック</vt:lpstr>
      <vt:lpstr>Open Sans</vt:lpstr>
      <vt:lpstr>Noto Sans Symbols</vt:lpstr>
      <vt:lpstr>Times New Roman</vt:lpstr>
      <vt:lpstr>Calibri</vt:lpstr>
      <vt:lpstr>Arial</vt:lpstr>
      <vt:lpstr>EB Garamond</vt:lpstr>
      <vt:lpstr>Tema di Office</vt:lpstr>
      <vt:lpstr>Funzioni e dinamica delle proteine intracellulari </vt:lpstr>
      <vt:lpstr>Presentazione standard di PowerPoint</vt:lpstr>
      <vt:lpstr>Presentazione standard di PowerPoint</vt:lpstr>
      <vt:lpstr>Presentazione standard di PowerPoint</vt:lpstr>
      <vt:lpstr>      Il ripiegamento delle proteine  (protein folding) nell’ambiente intracellulare </vt:lpstr>
      <vt:lpstr>Esperimento di Anfinsen, 1957  Ogni proteina contiene nella sua sequenza tutta l’informazione necessaria per assumere spontaneamente la conformazione nativa Rinonucleasi A: singola catena polipeptidica di 124 aa  e 4 ponti disolfuro. </vt:lpstr>
      <vt:lpstr>Presentazione standard di PowerPoint</vt:lpstr>
      <vt:lpstr>Conseguenza degli esperimenti di Anfisen </vt:lpstr>
      <vt:lpstr>Presentazione standard di PowerPoint</vt:lpstr>
      <vt:lpstr>Presentazione standard di PowerPoint</vt:lpstr>
      <vt:lpstr>Presentazione standard di PowerPoint</vt:lpstr>
      <vt:lpstr>CHAPERONI</vt:lpstr>
      <vt:lpstr> CHAPERONI MOLECOLARI </vt:lpstr>
      <vt:lpstr>Presentazione standard di PowerPoint</vt:lpstr>
      <vt:lpstr>Presentazione standard di PowerPoint</vt:lpstr>
      <vt:lpstr>Presentazione standard di PowerPoint</vt:lpstr>
      <vt:lpstr>Presentazione standard di PowerPoint</vt:lpstr>
      <vt:lpstr>Presentazione standard di PowerPoint</vt:lpstr>
      <vt:lpstr>L’aggregazione è un rischio sempre incombente nel corso del ripiegamento proteico in vivo?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Trigger Factor - TF</vt:lpstr>
      <vt:lpstr>Presentazione standard di PowerPoint</vt:lpstr>
      <vt:lpstr>Trigger Factor - TF</vt:lpstr>
      <vt:lpstr>    Nascent Chain-Associated Complex - NAC  </vt:lpstr>
      <vt:lpstr>   Il sistema delle Hsp70 nei procarioti    </vt:lpstr>
      <vt:lpstr>   Il sistema delle Hsp70    </vt:lpstr>
      <vt:lpstr>Il ciclo delle Hsp70</vt:lpstr>
      <vt:lpstr>Il sistema delle chaperonine </vt:lpstr>
      <vt:lpstr>Gruppo I chaperonine Hsp60 (GroEL-GroES)</vt:lpstr>
      <vt:lpstr>Gruppo I chaperonine Hsp60 (GroEL-GroES)</vt:lpstr>
      <vt:lpstr>Gruppo I chaperonine Hsp60 (GroEL-GroES)</vt:lpstr>
      <vt:lpstr>Presentazione standard di PowerPoint</vt:lpstr>
      <vt:lpstr>Gruppo II chaperonine TRiC/CCT</vt:lpstr>
      <vt:lpstr>Presentazione standard di PowerPoint</vt:lpstr>
      <vt:lpstr>Osservazioni di carattere generale sul funzionamento dei chaperoni </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Funzioni e dinamica delle proteine intracellulari </dc:title>
  <dc:creator>paola.coccetti@unimib.it</dc:creator>
  <cp:lastModifiedBy>paola.coccetti@unimib.it</cp:lastModifiedBy>
  <cp:revision>8</cp:revision>
  <dcterms:created xsi:type="dcterms:W3CDTF">2020-03-01T17:07:32Z</dcterms:created>
  <dcterms:modified xsi:type="dcterms:W3CDTF">2023-03-02T09:40:21Z</dcterms:modified>
</cp:coreProperties>
</file>