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02E"/>
    <a:srgbClr val="AA0031"/>
    <a:srgbClr val="6F1B33"/>
    <a:srgbClr val="7F1F3A"/>
    <a:srgbClr val="E696AD"/>
    <a:srgbClr val="DA6486"/>
    <a:srgbClr val="B32B52"/>
    <a:srgbClr val="9B2547"/>
    <a:srgbClr val="A12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1608" autoAdjust="0"/>
  </p:normalViewPr>
  <p:slideViewPr>
    <p:cSldViewPr>
      <p:cViewPr varScale="1">
        <p:scale>
          <a:sx n="128" d="100"/>
          <a:sy n="128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113C43-2BC3-4F27-8649-822B7FAAF1CA}" type="datetimeFigureOut">
              <a:rPr lang="it-IT"/>
              <a:pPr>
                <a:defRPr/>
              </a:pPr>
              <a:t>14/01/21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DBB698-AA9D-44A9-BF55-C38984A59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01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EC947-F0BB-41F6-B1FB-B10D13ECCFAF}" type="datetimeFigureOut">
              <a:rPr lang="it-IT"/>
              <a:pPr>
                <a:defRPr/>
              </a:pPr>
              <a:t>14/01/21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3AE7AE-B380-46E7-86ED-9D38CF9B0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5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4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5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1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8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5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1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14" name="Rettangolo arrotondato 13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5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3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0"/>
          <p:cNvGrpSpPr>
            <a:grpSpLocks/>
          </p:cNvGrpSpPr>
          <p:nvPr userDrawn="1"/>
        </p:nvGrpSpPr>
        <p:grpSpPr bwMode="auto">
          <a:xfrm>
            <a:off x="0" y="0"/>
            <a:ext cx="446856" cy="6957392"/>
            <a:chOff x="0" y="1412875"/>
            <a:chExt cx="9144000" cy="107950"/>
          </a:xfrm>
          <a:solidFill>
            <a:srgbClr val="9C102E"/>
          </a:solidFill>
        </p:grpSpPr>
        <p:sp>
          <p:nvSpPr>
            <p:cNvPr id="7" name="Rettangolo 6"/>
            <p:cNvSpPr/>
            <p:nvPr userDrawn="1"/>
          </p:nvSpPr>
          <p:spPr bwMode="auto">
            <a:xfrm>
              <a:off x="0" y="1412875"/>
              <a:ext cx="9144000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1042988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1547813" y="1412875"/>
              <a:ext cx="503237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2051050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ttangolo 10"/>
            <p:cNvSpPr/>
            <p:nvPr userDrawn="1"/>
          </p:nvSpPr>
          <p:spPr bwMode="auto">
            <a:xfrm>
              <a:off x="2555875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ttangolo 11"/>
            <p:cNvSpPr/>
            <p:nvPr userDrawn="1"/>
          </p:nvSpPr>
          <p:spPr bwMode="auto">
            <a:xfrm>
              <a:off x="539750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667A9A33-321A-4BDD-8978-7620D802DC7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95444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>
            <a:lvl1pPr>
              <a:defRPr sz="3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86435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7715200" cy="360039"/>
          </a:xfr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81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8" name="Rettangolo arrotondato 7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924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0A7FD86-1C8A-48FF-8C58-BDC581383A09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406900"/>
            <a:ext cx="795496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750" y="764704"/>
            <a:ext cx="7954963" cy="337239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539750" y="6525344"/>
            <a:ext cx="79926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5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5FB57B2-37B7-4985-B078-774BC59E8012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72208"/>
            <a:ext cx="4038600" cy="4277072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2"/>
          </p:nvPr>
        </p:nvSpPr>
        <p:spPr>
          <a:xfrm>
            <a:off x="4648200" y="1672207"/>
            <a:ext cx="4038600" cy="4277073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5" name="Rettangolo 24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255A11C7-5620-4906-85BC-0C1C5D28F26F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>
            <a:lvl1pPr algn="l">
              <a:defRPr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Segnaposto contenuto 3"/>
          <p:cNvSpPr>
            <a:spLocks noGrp="1"/>
          </p:cNvSpPr>
          <p:nvPr>
            <p:ph sz="half" idx="12"/>
          </p:nvPr>
        </p:nvSpPr>
        <p:spPr>
          <a:xfrm>
            <a:off x="4644444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7" name="Rettangolo 26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27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435AB2DF-E8A0-4837-9D8E-32152FEC1923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97353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9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16E32A6A-D7A0-453D-905F-FC9CEAA554FA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Rettangolo 1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94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CA4837BD-FD23-49BB-B5B0-2ED4C6A0F32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810" y="384199"/>
            <a:ext cx="3008313" cy="1067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384199"/>
            <a:ext cx="5111750" cy="542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008313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42810" y="6525344"/>
            <a:ext cx="77295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908D883-829A-4CE8-A779-311C3ED974F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C096DC1-3D0E-44FC-AAD6-AA393309FCC0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99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orizzontale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0A6FADA8-1699-43D1-9028-96FEB1F5D7D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65138"/>
            <a:ext cx="2057400" cy="5661025"/>
          </a:xfrm>
        </p:spPr>
        <p:txBody>
          <a:bodyPr vert="horz" anchor="t" anchorCtr="0"/>
          <a:lstStyle>
            <a:lvl1pPr algn="l">
              <a:lnSpc>
                <a:spcPts val="3700"/>
              </a:lnSpc>
              <a:defRPr sz="4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65138"/>
            <a:ext cx="6019800" cy="5700712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8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1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1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Immagine 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  <p:sldLayoutId id="2147484160" r:id="rId18"/>
    <p:sldLayoutId id="2147484161" r:id="rId19"/>
    <p:sldLayoutId id="2147483825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INFORMAZIONI SU CFU A SCELTA E PIANO DI STUDI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00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CREDITI A SCELTA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crediti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vanno</a:t>
            </a:r>
            <a:r>
              <a:rPr lang="en-GB" dirty="0"/>
              <a:t> </a:t>
            </a:r>
            <a:r>
              <a:rPr lang="en-GB" dirty="0" err="1"/>
              <a:t>inseriti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PdS</a:t>
            </a:r>
            <a:r>
              <a:rPr lang="en-GB" dirty="0"/>
              <a:t> da un </a:t>
            </a:r>
            <a:r>
              <a:rPr lang="en-GB" dirty="0" err="1"/>
              <a:t>minimo</a:t>
            </a:r>
            <a:r>
              <a:rPr lang="en-GB" dirty="0"/>
              <a:t> </a:t>
            </a:r>
            <a:r>
              <a:rPr lang="en-GB" dirty="0" err="1"/>
              <a:t>obbligatorio</a:t>
            </a:r>
            <a:r>
              <a:rPr lang="en-GB" dirty="0"/>
              <a:t> di 6 CFU </a:t>
            </a:r>
            <a:r>
              <a:rPr lang="en-GB" dirty="0" err="1"/>
              <a:t>fino</a:t>
            </a:r>
            <a:r>
              <a:rPr lang="en-GB" dirty="0"/>
              <a:t> ad un </a:t>
            </a:r>
            <a:r>
              <a:rPr lang="en-GB" dirty="0" err="1"/>
              <a:t>massimo</a:t>
            </a:r>
            <a:r>
              <a:rPr lang="en-GB" dirty="0"/>
              <a:t> di 12 CFU 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ripartire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II e III anno.</a:t>
            </a:r>
          </a:p>
          <a:p>
            <a:r>
              <a:rPr lang="en-GB" dirty="0"/>
              <a:t>Si </a:t>
            </a:r>
            <a:r>
              <a:rPr lang="en-GB" dirty="0" err="1"/>
              <a:t>dividono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: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elettivi</a:t>
            </a:r>
            <a:r>
              <a:rPr lang="en-GB" dirty="0"/>
              <a:t>, </a:t>
            </a:r>
            <a:r>
              <a:rPr lang="en-GB" dirty="0" err="1"/>
              <a:t>esami</a:t>
            </a:r>
            <a:r>
              <a:rPr lang="en-GB" dirty="0"/>
              <a:t> </a:t>
            </a:r>
            <a:r>
              <a:rPr lang="en-GB" dirty="0" err="1"/>
              <a:t>aggiuntivi</a:t>
            </a:r>
            <a:r>
              <a:rPr lang="en-GB" dirty="0"/>
              <a:t> per la </a:t>
            </a:r>
            <a:r>
              <a:rPr lang="en-GB" dirty="0" err="1"/>
              <a:t>Magistrale</a:t>
            </a:r>
            <a:r>
              <a:rPr lang="en-GB" dirty="0"/>
              <a:t> in </a:t>
            </a:r>
            <a:r>
              <a:rPr lang="en-GB" dirty="0" err="1"/>
              <a:t>Biotecnologie</a:t>
            </a:r>
            <a:r>
              <a:rPr lang="en-GB" dirty="0"/>
              <a:t> </a:t>
            </a:r>
            <a:r>
              <a:rPr lang="en-GB" dirty="0" err="1"/>
              <a:t>Mediche</a:t>
            </a:r>
            <a:r>
              <a:rPr lang="en-GB" dirty="0"/>
              <a:t>, lingue ed informatica, </a:t>
            </a:r>
            <a:r>
              <a:rPr lang="en-GB" dirty="0" err="1"/>
              <a:t>internati</a:t>
            </a:r>
            <a:r>
              <a:rPr lang="en-GB" dirty="0"/>
              <a:t>.</a:t>
            </a:r>
          </a:p>
          <a:p>
            <a:r>
              <a:rPr lang="en-GB" dirty="0"/>
              <a:t>NB: </a:t>
            </a:r>
            <a:r>
              <a:rPr lang="en-GB" dirty="0" err="1"/>
              <a:t>consultare</a:t>
            </a:r>
            <a:r>
              <a:rPr lang="en-GB" dirty="0"/>
              <a:t> elenchi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elettivi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consigliati</a:t>
            </a:r>
            <a:r>
              <a:rPr lang="en-GB" dirty="0"/>
              <a:t> e </a:t>
            </a:r>
            <a:r>
              <a:rPr lang="en-GB" dirty="0" err="1"/>
              <a:t>quali</a:t>
            </a:r>
            <a:r>
              <a:rPr lang="en-GB" dirty="0"/>
              <a:t> no vista la </a:t>
            </a:r>
            <a:r>
              <a:rPr lang="en-GB" dirty="0" err="1"/>
              <a:t>situazione</a:t>
            </a:r>
            <a:r>
              <a:rPr lang="en-GB" dirty="0"/>
              <a:t> </a:t>
            </a:r>
            <a:r>
              <a:rPr lang="en-GB" dirty="0" err="1"/>
              <a:t>emergenziale</a:t>
            </a:r>
            <a:r>
              <a:rPr lang="en-GB" dirty="0"/>
              <a:t> di </a:t>
            </a:r>
            <a:r>
              <a:rPr lang="en-GB" dirty="0" err="1"/>
              <a:t>quest’anno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105DB-53F0-CF45-A1D3-37A5E460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Carriera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9F3B33-72D9-D746-A530-2BB9F891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Serve per modificare e inserire le attività A SCELTA. Gli altri insegnamenti NON sono modificabili;</a:t>
            </a:r>
          </a:p>
          <a:p>
            <a:r>
              <a:rPr lang="it-IT" dirty="0"/>
              <a:t>È consigliato inserire gli esami per l’accesso alla Magistrale nel corso del II anno, in modo che se alla fine non si riescono a conseguire questi CFU essi possono essere rimossi dal </a:t>
            </a:r>
            <a:r>
              <a:rPr lang="it-IT" dirty="0" err="1"/>
              <a:t>PdS</a:t>
            </a:r>
            <a:r>
              <a:rPr lang="it-IT" dirty="0"/>
              <a:t> l’anno successivo e sostituiti con altre </a:t>
            </a:r>
            <a:r>
              <a:rPr lang="it-IT"/>
              <a:t>attività.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D72231-4307-B94C-9B7C-2CE349973C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CB91A4-0D6D-554C-A9D2-EAB67740D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62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D59D6-8FA4-4F4F-AFF5-4D402A03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CORSI ELETTIVI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038742-C0F6-DC46-9603-88A6BCDD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Sono corsi per i quali è richiesta solo la frequenza, sono a scelta e possono avere diverso peso in termini di CFU.</a:t>
            </a:r>
          </a:p>
          <a:p>
            <a:r>
              <a:rPr lang="it-IT" dirty="0"/>
              <a:t>Privilegiare la scelta dei corsi «consigliati» che di sicuro quest’anno si possono svolgere da remoto.</a:t>
            </a:r>
          </a:p>
          <a:p>
            <a:r>
              <a:rPr lang="it-IT" dirty="0"/>
              <a:t>Per la scelta degli elettivi, consultare i programmi (</a:t>
            </a:r>
            <a:r>
              <a:rPr lang="it-IT" dirty="0" err="1"/>
              <a:t>Syllabus</a:t>
            </a:r>
            <a:r>
              <a:rPr lang="it-IT" dirty="0"/>
              <a:t>) disponibili su e-learning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AEE8AC-115D-F141-9A2F-46B2497C4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2BDA39-8EED-6D4A-94D4-BF868D422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17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A66EB-E7C8-1D41-8235-339C60A3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Lingue ed informatica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E64A28-4E14-7647-85FC-1EDBAD5F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Disponibili varie idoneità :</a:t>
            </a:r>
          </a:p>
          <a:p>
            <a:pPr lvl="1"/>
            <a:r>
              <a:rPr lang="it-IT" sz="2800" dirty="0"/>
              <a:t>INGLESE livello B</a:t>
            </a:r>
            <a:r>
              <a:rPr lang="it-IT" sz="2800" baseline="-25000" dirty="0"/>
              <a:t>2</a:t>
            </a:r>
            <a:r>
              <a:rPr lang="it-IT" sz="2800" dirty="0"/>
              <a:t> o superiore;</a:t>
            </a:r>
          </a:p>
          <a:p>
            <a:pPr lvl="1"/>
            <a:r>
              <a:rPr lang="it-IT" sz="2800" dirty="0"/>
              <a:t>FRANCESE livello B</a:t>
            </a:r>
            <a:r>
              <a:rPr lang="it-IT" sz="2800" baseline="-25000" dirty="0"/>
              <a:t>1</a:t>
            </a:r>
            <a:r>
              <a:rPr lang="it-IT" sz="2800" dirty="0"/>
              <a:t> o superiore;</a:t>
            </a:r>
          </a:p>
          <a:p>
            <a:pPr lvl="1"/>
            <a:r>
              <a:rPr lang="it-IT" sz="2800" dirty="0"/>
              <a:t>SPAGNOLO livello B</a:t>
            </a:r>
            <a:r>
              <a:rPr lang="it-IT" sz="2800" baseline="-25000" dirty="0"/>
              <a:t>1</a:t>
            </a:r>
            <a:r>
              <a:rPr lang="it-IT" sz="2800" dirty="0"/>
              <a:t> o superiore;</a:t>
            </a:r>
          </a:p>
          <a:p>
            <a:pPr lvl="1"/>
            <a:r>
              <a:rPr lang="it-IT" sz="2800" dirty="0"/>
              <a:t>TEDESCO livello B</a:t>
            </a:r>
            <a:r>
              <a:rPr lang="it-IT" sz="2800" baseline="-25000" dirty="0"/>
              <a:t>1</a:t>
            </a:r>
            <a:r>
              <a:rPr lang="it-IT" sz="2800" dirty="0"/>
              <a:t> o superiore;</a:t>
            </a:r>
          </a:p>
          <a:p>
            <a:pPr lvl="1"/>
            <a:endParaRPr lang="it-IT" sz="2800" dirty="0"/>
          </a:p>
          <a:p>
            <a:pPr lvl="1"/>
            <a:r>
              <a:rPr lang="it-IT" sz="2800" dirty="0"/>
              <a:t>informatica ECDL FULL</a:t>
            </a:r>
          </a:p>
          <a:p>
            <a:r>
              <a:rPr lang="it-IT" dirty="0"/>
              <a:t>L’idoneità si può ottenere presentando un certificato riconosciuto oppure sostenendo l’esame online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54E238-D9E7-5740-A125-27F0AD874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C4C7EB-45BE-5D4C-9783-404684539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97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5697E-1206-E94B-A6F6-6D8170E6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Internati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5D571-08A1-A040-9AFF-37252E43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Potete inserirli nel Piano Carriera adesso, ma vengono svolti nel corso del III anno.</a:t>
            </a:r>
          </a:p>
          <a:p>
            <a:r>
              <a:rPr lang="it-IT" dirty="0"/>
              <a:t>Sono lezioni che si tengono direttamente in laboratorio affiancando un TLB.</a:t>
            </a:r>
          </a:p>
          <a:p>
            <a:r>
              <a:rPr lang="it-IT" dirty="0"/>
              <a:t>SONO in più rispetto alle ore di Tirocinio.</a:t>
            </a:r>
          </a:p>
          <a:p>
            <a:pPr lvl="1"/>
            <a:r>
              <a:rPr lang="it-IT" dirty="0"/>
              <a:t>laboratorio di Biologia molecolare </a:t>
            </a:r>
          </a:p>
          <a:p>
            <a:pPr lvl="1"/>
            <a:r>
              <a:rPr lang="it-IT" dirty="0"/>
              <a:t>laboratorio di Tossicologia </a:t>
            </a:r>
          </a:p>
          <a:p>
            <a:pPr lvl="1"/>
            <a:r>
              <a:rPr lang="it-IT" dirty="0"/>
              <a:t>laboratorio di Allergologia </a:t>
            </a:r>
          </a:p>
          <a:p>
            <a:pPr lvl="1"/>
            <a:r>
              <a:rPr lang="it-IT" dirty="0"/>
              <a:t>laboratorio di Elettroforesi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F4969C-B9ED-2349-8A01-225B141EF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84DC0E-464E-C446-B1B3-F68AD00B3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0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70FF0-0C26-8443-9509-85866405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ESAMI PER L’ACCESSO ALLA MAGISTRALE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75F652-4B92-4846-BCCA-773B2984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Sono esami di altri Corsi di Laurea che il Dipartimento ha approvato come «a scelta» per chi avesse intenzione di </a:t>
            </a:r>
            <a:r>
              <a:rPr lang="it-IT" u="sng" dirty="0"/>
              <a:t>iscriversi</a:t>
            </a:r>
            <a:r>
              <a:rPr lang="it-IT" dirty="0"/>
              <a:t> alla Magistrale in BIOTECNOLOGIE MEDICHE di Bicocca, per colmare il debito di cfu che altrimenti i TLB avrebbero;</a:t>
            </a:r>
          </a:p>
          <a:p>
            <a:r>
              <a:rPr lang="it-IT" u="sng" dirty="0"/>
              <a:t>INSERIRE ESAME a scelta + INGLESE B2</a:t>
            </a:r>
            <a:r>
              <a:rPr lang="it-IT" u="sng" dirty="0">
                <a:sym typeface="Wingdings" pitchFamily="2" charset="2"/>
              </a:rPr>
              <a:t>requisiti per accedere alla Magistrale</a:t>
            </a:r>
          </a:p>
          <a:p>
            <a:r>
              <a:rPr lang="it-IT" dirty="0"/>
              <a:t>Questi esami appartengono ad altri corsi di studio afferenti ad altri Dipartimenti, QUINDI NON sempre seguono le nostre regole</a:t>
            </a:r>
          </a:p>
          <a:p>
            <a:endParaRPr lang="it-IT" u="sng" dirty="0">
              <a:highlight>
                <a:srgbClr val="FFFF00"/>
              </a:highlight>
            </a:endParaRP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4FE9FC-7C6F-7043-A6BC-0A3BB25FF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86B914-6AA7-C54D-8551-B554EE305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6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03F7F3-D185-294C-9719-9D20539A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ESAMI PER L’ACCESSO ALLA MAGISTRALE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6AD06-C7A4-B543-AE66-ED26AD9A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Informarsi preventivamente sul programma e modalità di esame prima di inserire l’esame nel Piano Carriera. </a:t>
            </a:r>
          </a:p>
          <a:p>
            <a:r>
              <a:rPr lang="it-IT" dirty="0"/>
              <a:t>È necessario sostenere un </a:t>
            </a:r>
            <a:r>
              <a:rPr lang="it-IT" u="sng" dirty="0"/>
              <a:t>esame</a:t>
            </a:r>
            <a:r>
              <a:rPr lang="it-IT" dirty="0"/>
              <a:t> vero e proprio, il voto </a:t>
            </a:r>
            <a:r>
              <a:rPr lang="it-IT" u="sng" dirty="0"/>
              <a:t>fa media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DF8B5-29E8-D947-BCB7-95394C779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FE6E4E-4571-954E-817E-A18238C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30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758D546C2E11419F7FF898581C9A48" ma:contentTypeVersion="4" ma:contentTypeDescription="Creare un nuovo documento." ma:contentTypeScope="" ma:versionID="02f9df89c6e37ee487ff0e3e16dda517">
  <xsd:schema xmlns:xsd="http://www.w3.org/2001/XMLSchema" xmlns:xs="http://www.w3.org/2001/XMLSchema" xmlns:p="http://schemas.microsoft.com/office/2006/metadata/properties" xmlns:ns2="9ec362e6-e363-4389-b15d-efb9b94cce10" targetNamespace="http://schemas.microsoft.com/office/2006/metadata/properties" ma:root="true" ma:fieldsID="1c9723d44427013133796ad274e9b195" ns2:_="">
    <xsd:import namespace="9ec362e6-e363-4389-b15d-efb9b94cc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362e6-e363-4389-b15d-efb9b94c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D67FE-D3A8-4099-879E-4F8BD027F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170BA-86AF-4D02-8E2E-11B5E3F8AAF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ec362e6-e363-4389-b15d-efb9b94cce1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677A8A-BD79-4701-8BAE-BCF1ECEEC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c362e6-e363-4389-b15d-efb9b94cc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417</Words>
  <Application>Microsoft Macintosh PowerPoint</Application>
  <PresentationFormat>Presentazione su schermo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Verdana</vt:lpstr>
      <vt:lpstr>Organico</vt:lpstr>
      <vt:lpstr>INFORMAZIONI SU CFU A SCELTA E PIANO DI STUDI</vt:lpstr>
      <vt:lpstr>CREDITI A SCELTA</vt:lpstr>
      <vt:lpstr>Piano Carriera</vt:lpstr>
      <vt:lpstr>CORSI ELETTIVI</vt:lpstr>
      <vt:lpstr>Lingue ed informatica</vt:lpstr>
      <vt:lpstr>Internati</vt:lpstr>
      <vt:lpstr>ESAMI PER L’ACCESSO ALLA MAGISTRALE</vt:lpstr>
      <vt:lpstr>ESAMI PER L’ACCESSO ALLA MAGISTRALE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f.pepe6@campus.unimib.it</cp:lastModifiedBy>
  <cp:revision>13</cp:revision>
  <dcterms:created xsi:type="dcterms:W3CDTF">2018-06-14T15:55:51Z</dcterms:created>
  <dcterms:modified xsi:type="dcterms:W3CDTF">2021-01-14T14:07:31Z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0x01010008758D546C2E11419F7FF898581C9A48</vt:lpwstr>
  </property>
</Properties>
</file>