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62" r:id="rId3"/>
    <p:sldId id="267" r:id="rId4"/>
    <p:sldId id="263" r:id="rId5"/>
    <p:sldId id="268" r:id="rId6"/>
    <p:sldId id="264" r:id="rId7"/>
    <p:sldId id="266" r:id="rId8"/>
    <p:sldId id="256" r:id="rId9"/>
    <p:sldId id="261" r:id="rId10"/>
    <p:sldId id="258" r:id="rId11"/>
    <p:sldId id="257" r:id="rId12"/>
    <p:sldId id="259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D7464-0E43-408A-AEE9-19EE07A54948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28D0-A3D3-4EAE-AB98-CB762A24680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27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FCAAE-4571-43D1-A334-9957E080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EBA5B3-A665-46A8-B4D1-52FD1CEBF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A2570-EE89-468E-AEBB-DF6CF89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093-DE03-4724-901E-2B8A08C05311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4306F-037D-4D1D-9592-92430FC1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53D2E-50CE-4D4C-8141-F777266E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6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F6428-93C8-4252-A22A-390F3D4F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9F25A3-AB28-4662-AC0E-EB8396F17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15A5CE-B943-4E6F-B4EA-B3C287F5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0E4E-01F4-4DE6-B658-D9E0493688DF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BD040E-619B-4EE1-923A-3DC7B19E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4AD1F-8CA7-450A-A5F3-F197AD3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862C29-939C-4C43-B958-31D191AF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1DE691-B6DC-4D48-9312-F607D1FC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CDD1B7-2D53-46C7-914F-D57C3D06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3E7A-3E98-483A-92E9-F203FF17D1F3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9DF319-0E91-4A19-A23E-585D7165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3673F-604A-42FC-8BE4-59207FC1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0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87E67-4DAA-475A-82F5-8066B70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E0A7-DC96-4B47-A6DE-59DEFC6ABA07}" type="datetime1">
              <a:rPr lang="fr-FR" smtClean="0"/>
              <a:t>07/03/2023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EC14D9-6925-4168-996D-0A3147A2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8879B8-F0C0-4B63-A969-6E95C899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51C70-BEBD-49ED-8A00-49A3D845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E2667-E8C2-4FCC-B722-33A97147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88CF41-0644-4328-ACE3-663F7092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BC85-8EFB-4816-B148-3EAD2561E189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3B8DB4-C4D9-4720-B929-6B4A1CF9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38DE3-323E-437C-9E4D-77703E27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63265-5E3C-44A2-AF2B-EB0F29A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53110-B5A6-4446-886A-80088246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1B7E0A-DAD7-4D01-973D-18648CD7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D76-2078-4EA1-8C01-8A8C3FAD7C25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51AED-EE26-47C1-A379-819DF9B5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0E957-414C-4C96-AA91-5C68D77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C93EC-E5F5-4B3B-93BC-27C5484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F0FC3-D432-48EC-83A0-D734C675F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5658E5-395B-43D2-AF16-B68BF4DF5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C98E3F-DFEF-456A-B6C3-06EB4433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D3B1-4241-4B6E-81DF-8DA756393270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E829D7-9FCC-4483-86D6-CDBE1300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4AEFF3-0CC5-4C5E-9E76-72C463CA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6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48CD-0032-46D3-805B-054050D8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92BF84-67FA-4C54-B367-FFE4428A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80ECCF-65C6-4C18-B513-11D2E274B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A12C8E-56BD-47FF-A007-288781160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A69106-F8B0-441D-9F11-219B00D6E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E9ABAD-5894-417B-9B1E-A6FDA52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3DE0-7F87-4A9D-BCBE-A7606950AC63}" type="datetime1">
              <a:rPr lang="fr-FR" smtClean="0"/>
              <a:t>07/03/2023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2B03B9-7D80-4BF4-B3AB-1FDF9B86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7C5180-0704-42F1-8E84-280B444B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2A91C-DA84-4D62-94F6-5969E5AF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255449-94B3-4402-884E-8D235754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C323-5B89-4822-B3BB-DCE0D0A1B2D0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E48BB6-3345-4248-9BD6-A0E9CE5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621BC6-34E2-40D5-841B-A3AAD863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2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6752F1-D666-4FDE-81A3-8B6A8957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A3A0-D2C3-45C4-80C0-947485498964}" type="datetime1">
              <a:rPr lang="fr-FR" smtClean="0"/>
              <a:t>07/03/2023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189AD-81FC-4DCE-8173-C2F03599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CF14ED-206B-4387-A349-DB19F282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63EF2-CA94-46DF-BDBE-63B85075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B16EC-7ED4-4C09-B882-91DC84F0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BE32D1-4843-4F44-BB68-9B46B86EB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0E5D8D-B9CD-4836-BA7E-AE4EC784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7C88-D916-47BD-8CC6-BFB30A8E24FA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526B53-406F-4E8C-A3C7-1693A851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D87D30-921A-46E7-96CE-D5EA95D4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6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1D2DD-41DC-4A53-894A-C2FF1DD6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98C781-4BD5-4145-926E-9AFDF0141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E152E9-1E9D-4958-AECE-1EC891F52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DD9365-B2E3-4901-A137-6B010077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CAEC-026E-4424-9063-2373EC0C6B27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99A9A6-E00F-4B34-9BFE-0E06FBC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1D1E-16F9-477F-A31C-303DD60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6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C54FBF-63BD-430B-9173-17719072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F37E6A-2DB5-424E-B3D3-7BAEE3F50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F4D78D-E1A7-45C4-9488-D882957E1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CA08-6591-407D-837C-1631E206F362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8CAE8-1DFA-4D18-ACD9-F07FBCDED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7E779-AC15-47D0-AC51-FCE6A71D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5CDE-A3F5-43B6-9783-A8AC5D51B4C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3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BD8810-EEB4-4318-BEDB-E97B233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5D330C-9429-409D-949A-B4B37E599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D2AF2-D40B-431A-B38D-8E8C8209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A04B-D909-442D-BBBC-A854B00AD596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B1D3-E694-4236-BBD5-BEA73C78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Lingua magistrale - Francese 2022-2023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4D89-D55C-4C7D-AA03-483572DB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0784BF-DFAD-42C7-9FEC-4A0281EF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37" y="643467"/>
            <a:ext cx="3996725" cy="5571066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8F89E4-EDC7-4FCA-976C-43D93B21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416647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A4DFA2-1486-4A15-BD0D-B88FD6B9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2538477"/>
            <a:ext cx="4434848" cy="3425919"/>
          </a:xfrm>
          <a:prstGeom prst="rect">
            <a:avLst/>
          </a:prstGeom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C57AC1-4CBA-4426-9477-2F8DE667B7A0}"/>
              </a:ext>
            </a:extLst>
          </p:cNvPr>
          <p:cNvSpPr txBox="1"/>
          <p:nvPr/>
        </p:nvSpPr>
        <p:spPr>
          <a:xfrm>
            <a:off x="6589138" y="710214"/>
            <a:ext cx="5040610" cy="553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Autrefois</a:t>
            </a:r>
            <a:r>
              <a:rPr lang="en-US" sz="1600"/>
              <a:t> : un tempo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Renâcler</a:t>
            </a:r>
            <a:r>
              <a:rPr lang="en-US" sz="1600"/>
              <a:t> : recalcitrare, essere riluttante, restio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Assurer le poste </a:t>
            </a:r>
            <a:r>
              <a:rPr lang="en-US" sz="1600"/>
              <a:t>: coprire il lavoro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Faire du social </a:t>
            </a:r>
            <a:r>
              <a:rPr lang="en-US" sz="1600"/>
              <a:t>: fare assistenza sociale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Il faut du chiffre </a:t>
            </a:r>
            <a:r>
              <a:rPr lang="en-US" sz="1600"/>
              <a:t>: contano i numeri, la quantità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En haut </a:t>
            </a:r>
            <a:r>
              <a:rPr lang="en-US" sz="1600"/>
              <a:t>: lassù, sopra ; </a:t>
            </a:r>
            <a:r>
              <a:rPr lang="en-US" sz="1600" b="1"/>
              <a:t>d’en haut </a:t>
            </a:r>
            <a:r>
              <a:rPr lang="en-US" sz="1600"/>
              <a:t>: dall’alto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Travailleur social </a:t>
            </a:r>
            <a:r>
              <a:rPr lang="en-US" sz="1600"/>
              <a:t>: assistente, operatore sociale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Métier </a:t>
            </a:r>
            <a:r>
              <a:rPr lang="en-US" sz="1600"/>
              <a:t>: lavoro, professione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Cibler</a:t>
            </a:r>
            <a:r>
              <a:rPr lang="en-US" sz="1600"/>
              <a:t> : puntare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8778A4-E7E7-4F2B-B4DC-32A793A2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6" y="893604"/>
            <a:ext cx="4562234" cy="7743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4494F-CEC8-40FF-BBAC-8A2ACDAC7831}"/>
              </a:ext>
            </a:extLst>
          </p:cNvPr>
          <p:cNvSpPr txBox="1"/>
          <p:nvPr/>
        </p:nvSpPr>
        <p:spPr>
          <a:xfrm>
            <a:off x="2855929" y="1861436"/>
            <a:ext cx="3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…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6338009-FB47-4FC8-9F4F-C72F5EC4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415" y="6391861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253784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0D8264-F524-4B5F-ADA1-E8507664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1768700"/>
            <a:ext cx="4564396" cy="3320599"/>
          </a:xfrm>
          <a:prstGeom prst="rect">
            <a:avLst/>
          </a:prstGeom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0C694C-3F7A-4ADC-92E7-1116678D978C}"/>
              </a:ext>
            </a:extLst>
          </p:cNvPr>
          <p:cNvSpPr txBox="1"/>
          <p:nvPr/>
        </p:nvSpPr>
        <p:spPr>
          <a:xfrm>
            <a:off x="6828236" y="1162050"/>
            <a:ext cx="4870626" cy="4533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S’avancer </a:t>
            </a:r>
            <a:r>
              <a:rPr lang="en-US" sz="1600"/>
              <a:t>: farsi avanti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Box</a:t>
            </a:r>
            <a:r>
              <a:rPr lang="en-US" sz="1600"/>
              <a:t> : cubicolo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Coup</a:t>
            </a:r>
            <a:r>
              <a:rPr lang="en-US" sz="1600"/>
              <a:t> </a:t>
            </a:r>
            <a:r>
              <a:rPr lang="en-US" sz="1600" b="1"/>
              <a:t>d’oeil : </a:t>
            </a:r>
            <a:r>
              <a:rPr lang="en-US" sz="1600"/>
              <a:t>occhiata. Qui, occhio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Détecter</a:t>
            </a:r>
            <a:r>
              <a:rPr lang="en-US" sz="1600"/>
              <a:t> : individuare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Plomber</a:t>
            </a:r>
            <a:r>
              <a:rPr lang="en-US" sz="1600"/>
              <a:t> : rovinare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Case</a:t>
            </a:r>
            <a:r>
              <a:rPr lang="en-US" sz="1600"/>
              <a:t> : casella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Engorgement</a:t>
            </a:r>
            <a:r>
              <a:rPr lang="en-US" sz="1600"/>
              <a:t> : ingorgo, intasamento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Profilage</a:t>
            </a:r>
            <a:r>
              <a:rPr lang="en-US" sz="1600"/>
              <a:t> : profiling, profilazione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25F895-61C9-4B3A-88F1-9737593D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5804" y="6347472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135263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ED0FC4-A236-4E2E-A5D0-85144EEC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1854282"/>
            <a:ext cx="4564396" cy="3149434"/>
          </a:xfrm>
          <a:prstGeom prst="rect">
            <a:avLst/>
          </a:prstGeom>
          <a:effectLst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8DA417-9BD2-42FF-A68C-1284B1A3FFA9}"/>
              </a:ext>
            </a:extLst>
          </p:cNvPr>
          <p:cNvSpPr txBox="1"/>
          <p:nvPr/>
        </p:nvSpPr>
        <p:spPr>
          <a:xfrm>
            <a:off x="7015266" y="1178882"/>
            <a:ext cx="4953932" cy="469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Situer quelqu’un </a:t>
            </a:r>
            <a:r>
              <a:rPr lang="en-US" sz="1600"/>
              <a:t>: inquadrare qualcuno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L’essence</a:t>
            </a:r>
            <a:r>
              <a:rPr lang="en-US" sz="1600"/>
              <a:t> : la benzina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Mettre de l’essence </a:t>
            </a:r>
            <a:r>
              <a:rPr lang="en-US" sz="1600"/>
              <a:t>: fare benzina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Un périmètre d’action </a:t>
            </a:r>
            <a:r>
              <a:rPr lang="en-US" sz="1600"/>
              <a:t>: un raggio di azione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Fiche de paye </a:t>
            </a:r>
            <a:r>
              <a:rPr lang="en-US" sz="1600"/>
              <a:t>: busta paga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Voyant rouge </a:t>
            </a:r>
            <a:r>
              <a:rPr lang="en-US" sz="1600"/>
              <a:t>: spia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Clignoter</a:t>
            </a:r>
            <a:r>
              <a:rPr lang="en-US" sz="1600"/>
              <a:t> : lampeggiare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Se détendre </a:t>
            </a:r>
            <a:r>
              <a:rPr lang="en-US" sz="1600"/>
              <a:t>: rilassarsi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78CA69-B314-4D8B-85D3-9060E8F4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661" y="6492875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228464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B7E266F-CF12-4AA0-AD6B-F5153FE8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890CF1-FEC4-47A6-B309-E94A3A7C1C52}"/>
              </a:ext>
            </a:extLst>
          </p:cNvPr>
          <p:cNvSpPr txBox="1"/>
          <p:nvPr/>
        </p:nvSpPr>
        <p:spPr>
          <a:xfrm>
            <a:off x="1660124" y="1615736"/>
            <a:ext cx="867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Avant-propos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93E6D-7B05-486A-AF0B-A7C2A103CD51}"/>
              </a:ext>
            </a:extLst>
          </p:cNvPr>
          <p:cNvSpPr txBox="1"/>
          <p:nvPr/>
        </p:nvSpPr>
        <p:spPr>
          <a:xfrm>
            <a:off x="6729274" y="4243526"/>
            <a:ext cx="4092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Propos</a:t>
            </a:r>
            <a:r>
              <a:rPr lang="it-IT"/>
              <a:t> : </a:t>
            </a:r>
            <a:r>
              <a:rPr lang="fr-FR"/>
              <a:t>Discours tenu sur un sujet ou dans la conversation</a:t>
            </a:r>
          </a:p>
          <a:p>
            <a:r>
              <a:rPr lang="it-IT" b="1"/>
              <a:t>A</a:t>
            </a:r>
            <a:r>
              <a:rPr lang="fr-FR" b="1"/>
              <a:t>vant-propos </a:t>
            </a:r>
            <a:r>
              <a:rPr lang="fr-FR"/>
              <a:t>: </a:t>
            </a:r>
            <a:r>
              <a:rPr lang="fr-FR" i="1"/>
              <a:t>premessa</a:t>
            </a:r>
          </a:p>
        </p:txBody>
      </p:sp>
    </p:spTree>
    <p:extLst>
      <p:ext uri="{BB962C8B-B14F-4D97-AF65-F5344CB8AC3E}">
        <p14:creationId xmlns:p14="http://schemas.microsoft.com/office/powerpoint/2010/main" val="370577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1816D9-975B-4EBA-B039-803BEB7B9D49}"/>
              </a:ext>
            </a:extLst>
          </p:cNvPr>
          <p:cNvSpPr txBox="1"/>
          <p:nvPr/>
        </p:nvSpPr>
        <p:spPr>
          <a:xfrm>
            <a:off x="7723574" y="568172"/>
            <a:ext cx="3989216" cy="564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Jadis</a:t>
            </a:r>
            <a:r>
              <a:rPr lang="en-US" sz="1500"/>
              <a:t> = autrefois	un tempo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Prendre la mesure de quelque chose</a:t>
            </a:r>
            <a:r>
              <a:rPr lang="en-US" sz="1500"/>
              <a:t>: prendere la misura di, misurare la portata</a:t>
            </a:r>
            <a:endParaRPr lang="en-US" sz="15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Porter les yeux </a:t>
            </a:r>
            <a:r>
              <a:rPr lang="en-US" sz="1500"/>
              <a:t>= regarder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S’écrouler</a:t>
            </a:r>
            <a:r>
              <a:rPr lang="en-US" sz="1500"/>
              <a:t>: crollare, sprofondare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Intouchées</a:t>
            </a:r>
            <a:r>
              <a:rPr lang="en-US" sz="1500"/>
              <a:t>: non toccate, intatte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Rendre compte</a:t>
            </a:r>
            <a:r>
              <a:rPr lang="en-US" sz="1500"/>
              <a:t>: descrivere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Saisir</a:t>
            </a:r>
            <a:r>
              <a:rPr lang="en-US" sz="1500"/>
              <a:t>: afferrare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Échapper</a:t>
            </a:r>
            <a:r>
              <a:rPr lang="en-US" sz="1500"/>
              <a:t>: sfuggire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Rien que</a:t>
            </a:r>
            <a:r>
              <a:rPr lang="en-US" sz="1500"/>
              <a:t>: anche solo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Attache</a:t>
            </a:r>
            <a:r>
              <a:rPr lang="en-US" sz="1500"/>
              <a:t> (f.): legame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Bien de </a:t>
            </a:r>
            <a:r>
              <a:rPr lang="en-US" sz="1500"/>
              <a:t>= beaucoup de, de nombreux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Mettre en œuvre</a:t>
            </a:r>
            <a:r>
              <a:rPr lang="en-US" sz="1500"/>
              <a:t>: attuare, realizzare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EE2E71-2E5E-4D87-B77F-47F2C069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6938" y="6400738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F0A9C4C-E05C-4A84-8012-458108322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5"/>
          <a:stretch/>
        </p:blipFill>
        <p:spPr>
          <a:xfrm>
            <a:off x="1119187" y="1061806"/>
            <a:ext cx="5168802" cy="49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B66971-F8FC-43D1-AA14-5870AEDB5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448" y="804665"/>
            <a:ext cx="4916047" cy="5248670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B52FF0-8A4E-4C1F-89B5-E632ED968EB9}"/>
              </a:ext>
            </a:extLst>
          </p:cNvPr>
          <p:cNvSpPr txBox="1"/>
          <p:nvPr/>
        </p:nvSpPr>
        <p:spPr>
          <a:xfrm>
            <a:off x="7839075" y="676275"/>
            <a:ext cx="3873714" cy="5541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SDF</a:t>
            </a:r>
            <a:r>
              <a:rPr lang="en-US" sz="1500"/>
              <a:t> = Sans Domicile Fixe  senza fissa dimora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Caen</a:t>
            </a:r>
            <a:r>
              <a:rPr lang="en-US" sz="1500"/>
              <a:t> [kã]: ville d’environ 100 000 habitants, siège du conseil régional de la Normandie (Nord-Ouest de la France)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En coup de vent</a:t>
            </a:r>
            <a:r>
              <a:rPr lang="en-US" sz="1500"/>
              <a:t>:  in fretta e furia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Là-bas</a:t>
            </a:r>
            <a:r>
              <a:rPr lang="en-US" sz="1500"/>
              <a:t>, adverbe de lieu: laggiù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Les papiers</a:t>
            </a:r>
            <a:r>
              <a:rPr lang="en-US" sz="1500"/>
              <a:t>: i documenti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Chômage</a:t>
            </a:r>
            <a:r>
              <a:rPr lang="en-US" sz="1500"/>
              <a:t> (m.): disoccupazione. </a:t>
            </a:r>
            <a:r>
              <a:rPr lang="en-US" sz="1500" b="1"/>
              <a:t>S’inscrire au chômage</a:t>
            </a:r>
            <a:r>
              <a:rPr lang="en-US" sz="1500"/>
              <a:t>: iscriversi all’ufficio di collocamento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Baccalauréat</a:t>
            </a:r>
            <a:r>
              <a:rPr lang="en-US" sz="1500"/>
              <a:t>: diploma di maturità</a:t>
            </a:r>
            <a:endParaRPr lang="en-US" sz="15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Tout juste</a:t>
            </a:r>
            <a:r>
              <a:rPr lang="en-US" sz="1500"/>
              <a:t>: appena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Subvenir à mes besoins</a:t>
            </a:r>
            <a:r>
              <a:rPr lang="en-US" sz="1500"/>
              <a:t>: provvedere, mantenere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Justifier</a:t>
            </a:r>
            <a:r>
              <a:rPr lang="en-US" sz="1500"/>
              <a:t>: avvalersi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Quitter</a:t>
            </a:r>
            <a:r>
              <a:rPr lang="en-US" sz="1500"/>
              <a:t>: lasciare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Allocation</a:t>
            </a:r>
            <a:r>
              <a:rPr lang="en-US" sz="1500"/>
              <a:t>: sussidio</a:t>
            </a:r>
          </a:p>
        </p:txBody>
      </p:sp>
    </p:spTree>
    <p:extLst>
      <p:ext uri="{BB962C8B-B14F-4D97-AF65-F5344CB8AC3E}">
        <p14:creationId xmlns:p14="http://schemas.microsoft.com/office/powerpoint/2010/main" val="386279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B52FF0-8A4E-4C1F-89B5-E632ED968EB9}"/>
              </a:ext>
            </a:extLst>
          </p:cNvPr>
          <p:cNvSpPr txBox="1"/>
          <p:nvPr/>
        </p:nvSpPr>
        <p:spPr>
          <a:xfrm>
            <a:off x="7736890" y="1046455"/>
            <a:ext cx="3940389" cy="5189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S’arrêter</a:t>
            </a:r>
            <a:r>
              <a:rPr lang="en-US" sz="1500"/>
              <a:t>: fermarsi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Conseillère</a:t>
            </a:r>
            <a:r>
              <a:rPr lang="en-US" sz="1500"/>
              <a:t>: consulente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Insertion</a:t>
            </a:r>
            <a:r>
              <a:rPr lang="en-US" sz="1500"/>
              <a:t>: inserimento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Recruteuse</a:t>
            </a:r>
            <a:r>
              <a:rPr lang="en-US" sz="1500"/>
              <a:t>: responsabile risorse umane delle assunzioni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Centre d’appel</a:t>
            </a:r>
            <a:r>
              <a:rPr lang="en-US" sz="1500"/>
              <a:t>: call-center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Patron</a:t>
            </a:r>
            <a:r>
              <a:rPr lang="en-US" sz="1500"/>
              <a:t>: capo, proprietario, direttore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Plaider</a:t>
            </a:r>
            <a:r>
              <a:rPr lang="en-US" sz="1500"/>
              <a:t>: accampare, invocare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En rester là</a:t>
            </a:r>
            <a:r>
              <a:rPr lang="en-US" sz="1500"/>
              <a:t>: non andare oltre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Intérim</a:t>
            </a:r>
            <a:r>
              <a:rPr lang="en-US" sz="1500"/>
              <a:t> : </a:t>
            </a:r>
            <a:r>
              <a:rPr lang="fr-FR" sz="1500"/>
              <a:t>période durant laquelle une personne remplace le titulaire d'une fonction.</a:t>
            </a: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Aboutir</a:t>
            </a:r>
            <a:r>
              <a:rPr lang="en-US" sz="1500"/>
              <a:t>: andare a buon fine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Décrocher un emploi</a:t>
            </a:r>
            <a:r>
              <a:rPr lang="en-US" sz="1500"/>
              <a:t>: ottenere, trovare un lavoro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CDI</a:t>
            </a:r>
            <a:r>
              <a:rPr lang="en-US" sz="1500"/>
              <a:t>: Contrat à Durée Indéterminée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Quête</a:t>
            </a:r>
            <a:r>
              <a:rPr lang="en-US" sz="1500"/>
              <a:t>: ricerca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1F133EB-1C5B-4472-96F8-6F362FB5F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215" y="1128054"/>
            <a:ext cx="4943358" cy="18913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FFD981-FEC5-4F41-A7C8-D61465C3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87" y="3010561"/>
            <a:ext cx="4963838" cy="2950424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BCF6B0-1416-4D04-9376-78BA05AA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0405" y="6347472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338631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B20E90-9004-4E14-B4F2-AB15D9D3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" y="2048530"/>
            <a:ext cx="5280508" cy="35889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EBA728-1097-46DB-8944-2B6ADADC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4" y="2048530"/>
            <a:ext cx="5002010" cy="33729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B594F9-37A2-4CF9-97B2-5BB1B27941E7}"/>
              </a:ext>
            </a:extLst>
          </p:cNvPr>
          <p:cNvSpPr txBox="1"/>
          <p:nvPr/>
        </p:nvSpPr>
        <p:spPr>
          <a:xfrm>
            <a:off x="3981450" y="685800"/>
            <a:ext cx="463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CAEN</a:t>
            </a:r>
            <a:endParaRPr lang="fr-FR" sz="4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29272A-356A-4F60-BE3B-D7509B39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361164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33CA72-B3C5-4643-9E7F-07FB5B0A5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60" y="5071164"/>
            <a:ext cx="4809744" cy="77724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B7E266F-CF12-4AA0-AD6B-F5153FE8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890CF1-FEC4-47A6-B309-E94A3A7C1C52}"/>
              </a:ext>
            </a:extLst>
          </p:cNvPr>
          <p:cNvSpPr txBox="1"/>
          <p:nvPr/>
        </p:nvSpPr>
        <p:spPr>
          <a:xfrm>
            <a:off x="1660124" y="1615736"/>
            <a:ext cx="867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Chapitre 2 - L’abattage</a:t>
            </a:r>
          </a:p>
        </p:txBody>
      </p:sp>
    </p:spTree>
    <p:extLst>
      <p:ext uri="{BB962C8B-B14F-4D97-AF65-F5344CB8AC3E}">
        <p14:creationId xmlns:p14="http://schemas.microsoft.com/office/powerpoint/2010/main" val="49326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052D69-6EDD-49D6-9477-0609B76E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Lexique sur le monde du travail : préliminaires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270CBF-5C17-43CC-8E81-E373634B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967" y="640080"/>
            <a:ext cx="5453274" cy="5550408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043169-EADE-4748-82A9-41500B6A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265705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7AB2BE-5EFE-4B91-9261-C6787568D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3"/>
          <a:stretch/>
        </p:blipFill>
        <p:spPr>
          <a:xfrm>
            <a:off x="670518" y="1322773"/>
            <a:ext cx="4793985" cy="4083729"/>
          </a:xfrm>
          <a:prstGeom prst="rect">
            <a:avLst/>
          </a:prstGeom>
          <a:effectLst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939CDF-7F0C-4BBC-8295-CE8777A632CF}"/>
              </a:ext>
            </a:extLst>
          </p:cNvPr>
          <p:cNvSpPr txBox="1"/>
          <p:nvPr/>
        </p:nvSpPr>
        <p:spPr>
          <a:xfrm>
            <a:off x="6497217" y="559407"/>
            <a:ext cx="5079010" cy="618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Abattage</a:t>
            </a:r>
            <a:r>
              <a:rPr lang="en-US" sz="1500"/>
              <a:t>: macello, mattatoio, svendita, in grande quantità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Pôle Emploi</a:t>
            </a:r>
            <a:r>
              <a:rPr lang="en-US" sz="1500"/>
              <a:t>, établissement public créé en 2008, a trois fonctions </a:t>
            </a:r>
            <a:r>
              <a:rPr lang="en-US" sz="1500" b="0" i="0">
                <a:effectLst/>
              </a:rPr>
              <a:t>: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i="0">
                <a:effectLst/>
              </a:rPr>
              <a:t> l'accompagnement au retour à l'emploi;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i="0">
                <a:effectLst/>
              </a:rPr>
              <a:t> l'indemnisation des demandeurs d'emploi</a:t>
            </a:r>
          </a:p>
          <a:p>
            <a:pPr marL="4000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i="0">
                <a:effectLst/>
              </a:rPr>
              <a:t> la mise en relation des entreprises et des candidats demandeurs d'emploi.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Ménage</a:t>
            </a:r>
            <a:r>
              <a:rPr lang="en-US" sz="1500"/>
              <a:t>: 1) famiglia; 2) pulizia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Faire le ménage</a:t>
            </a:r>
            <a:r>
              <a:rPr lang="en-US" sz="1500"/>
              <a:t>: fare le pulizie di casa, mettere in ordine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Se passer</a:t>
            </a:r>
            <a:r>
              <a:rPr lang="en-US" sz="1500"/>
              <a:t>, v. pronominal: succedere, capitare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Une idée arrêtée</a:t>
            </a:r>
            <a:r>
              <a:rPr lang="en-US" sz="1500"/>
              <a:t>: una idea precisa, decisa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Seraient faites</a:t>
            </a:r>
            <a:r>
              <a:rPr lang="en-US" sz="1500"/>
              <a:t>, 3° personne du pluriel du conditionnel présent, forme passive du verbe </a:t>
            </a:r>
            <a:r>
              <a:rPr lang="en-US" sz="1500" i="1"/>
              <a:t>faire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Comme ça</a:t>
            </a:r>
            <a:r>
              <a:rPr lang="en-US" sz="1500"/>
              <a:t>: così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Projet personnalisé d’accès à l’emploi, la spécialité d’agent de nettoyage</a:t>
            </a:r>
            <a:r>
              <a:rPr lang="en-US" sz="1500"/>
              <a:t>: exemple de langage administratif (bureaucratique, «langue de bois»)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Tout en me reconduisant</a:t>
            </a:r>
            <a:r>
              <a:rPr lang="en-US" sz="1500"/>
              <a:t>: nell’accompagnarmi, condurmi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/>
              <a:t>Ça y est </a:t>
            </a:r>
            <a:r>
              <a:rPr lang="en-US" sz="1500"/>
              <a:t>: ecco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539AE54-6B96-4DDC-A4F0-A4D91C32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7948" y="6356350"/>
            <a:ext cx="4114800" cy="365125"/>
          </a:xfrm>
        </p:spPr>
        <p:txBody>
          <a:bodyPr/>
          <a:lstStyle/>
          <a:p>
            <a:r>
              <a:rPr lang="fr-FR"/>
              <a:t>Lingua magistrale - Francese 2022-2023</a:t>
            </a:r>
          </a:p>
        </p:txBody>
      </p:sp>
    </p:spTree>
    <p:extLst>
      <p:ext uri="{BB962C8B-B14F-4D97-AF65-F5344CB8AC3E}">
        <p14:creationId xmlns:p14="http://schemas.microsoft.com/office/powerpoint/2010/main" val="1410986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610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Lexique sur le monde du travail : préliminaires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7</cp:revision>
  <dcterms:created xsi:type="dcterms:W3CDTF">2023-03-06T10:14:58Z</dcterms:created>
  <dcterms:modified xsi:type="dcterms:W3CDTF">2023-03-07T08:01:20Z</dcterms:modified>
</cp:coreProperties>
</file>