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1" r:id="rId2"/>
    <p:sldId id="279" r:id="rId3"/>
    <p:sldId id="282" r:id="rId4"/>
    <p:sldId id="283" r:id="rId5"/>
    <p:sldId id="278" r:id="rId6"/>
    <p:sldId id="256" r:id="rId7"/>
    <p:sldId id="280" r:id="rId8"/>
    <p:sldId id="257" r:id="rId9"/>
    <p:sldId id="270" r:id="rId10"/>
    <p:sldId id="267" r:id="rId11"/>
    <p:sldId id="287" r:id="rId12"/>
    <p:sldId id="286" r:id="rId13"/>
    <p:sldId id="290" r:id="rId14"/>
    <p:sldId id="291" r:id="rId15"/>
    <p:sldId id="293" r:id="rId16"/>
    <p:sldId id="294" r:id="rId17"/>
    <p:sldId id="268" r:id="rId18"/>
    <p:sldId id="300" r:id="rId19"/>
    <p:sldId id="284" r:id="rId20"/>
    <p:sldId id="289" r:id="rId21"/>
    <p:sldId id="292" r:id="rId22"/>
    <p:sldId id="272" r:id="rId23"/>
    <p:sldId id="285" r:id="rId24"/>
    <p:sldId id="295" r:id="rId25"/>
    <p:sldId id="258" r:id="rId26"/>
    <p:sldId id="259" r:id="rId27"/>
    <p:sldId id="297" r:id="rId28"/>
    <p:sldId id="269" r:id="rId29"/>
    <p:sldId id="260" r:id="rId30"/>
    <p:sldId id="298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oardo.zulato@gmail.com" initials="e" lastIdx="4" clrIdx="0">
    <p:extLst>
      <p:ext uri="{19B8F6BF-5375-455C-9EA6-DF929625EA0E}">
        <p15:presenceInfo xmlns:p15="http://schemas.microsoft.com/office/powerpoint/2012/main" userId="2021e40a970695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/>
    <p:restoredTop sz="94754"/>
  </p:normalViewPr>
  <p:slideViewPr>
    <p:cSldViewPr snapToGrid="0" snapToObjects="1">
      <p:cViewPr>
        <p:scale>
          <a:sx n="96" d="100"/>
          <a:sy n="96" d="100"/>
        </p:scale>
        <p:origin x="8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00002-A3C6-F04F-9205-08B0F14D55FA}" type="datetimeFigureOut">
              <a:rPr lang="en-US" smtClean="0"/>
              <a:t>3/7/23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F2375-A24C-D549-BCE2-6A5D99B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1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C0F7-7B6A-3A48-B8E2-50C8C5279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4EE9-ADA4-834C-A0C6-255A01389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FE2F8-D848-F648-BABD-4BFEEFC5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92E20-AF67-BB4D-A02B-A243F085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F9355-74B4-314D-BCA6-D53A367B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8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220E-2EDD-DA4F-B434-8C41039F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DD9E1-5851-A140-B099-533DD00DC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8EC7-EC19-F54A-8C40-6134C55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7247C-A27A-B941-B310-5A967FF4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390D-F965-E243-B8BC-02A21E9C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7EF41-602F-D44C-8562-3CB5DA018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42037-8BEA-EE49-AD12-965E95DF2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476AE-80F7-EC4C-83D9-A0819F8B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A125A-2FC8-FC4D-96AE-E69B9238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45D5D-5C39-F949-BD79-CA6EBFDF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D4F9-BDFC-8E40-ACDB-7FD8F3B0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6714-A515-D441-94FD-E030CA1FB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2AAF0-D3DB-A147-AF3A-24BEA42C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EFAAA-C7F8-9248-838A-E5C435BE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56D81-8508-D04F-9223-5C1D151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51C2-7255-5A4B-A141-D8B8029D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DB7BE-AC06-9841-B459-0EFF8FE74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0C7C7-35DC-5440-BA9C-B13E9A2D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D8D87-ED16-F540-A977-2018AA35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76DD3-5EEA-0C46-82BE-12121638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7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A719-E346-AB43-98CB-5A1E940D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C6A6-7DA7-474B-88E8-92CB5DC31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609F8-66CA-6548-9F4E-3FFF05E23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4316B-0925-2545-BB0B-5B60A240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324DE-C557-E548-9B17-E84F79F1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41554-CDA6-3F44-9B9C-4B39E6D4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42F7-33F4-9F4B-9072-73D48F0A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D4DAA-F4C7-9A4F-A800-5AFE71641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F1671-ED3B-FE43-B1C3-113A214E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42225-0C77-5E43-8AB4-024C7D505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56E30-4294-4E42-8DC3-7027A33F7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B6F11-DD67-9545-8E16-2EBAD556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ABA7D-6373-A94D-9556-4765BAF25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E6299-EF12-6343-A7C7-2C903A52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3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559C-F29A-D34B-B1C7-0D73566D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EEF6F-0B6A-3946-A78C-CFCB303A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56060-DE5F-A84D-A0B5-05791BA2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56D4D-8AA2-D041-95C4-5BD164B3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1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282A8-AA85-0642-9881-93ADC63A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B1C0D-C938-F840-8387-2D6B66D8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B3B04-C9D1-BF41-9C14-1B1E52E5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A1B-60AC-3B43-BBF5-7469AAD9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F0A2-A9D1-AC44-A184-1A343E16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05F9C-7816-B541-9AFC-B2126C924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248E-B8FC-7D4E-9A96-AFC15B12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B0FE-966C-AD4D-AF33-2BE37D8B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C48D5-F37E-6C47-9E6D-3D758BD8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B726-807D-AA46-A7ED-6CAF5023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A9C9A-CFF5-194E-9FAC-95D54FBC9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F2F21-A146-B74D-A450-1426627FC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68B08-04E0-EE4D-ADDE-859A4A24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2AC14-5021-DE4F-A447-16128042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CBEFB-5C62-EE41-ADFF-1A7B40BB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ED129-B3A0-3B4A-819B-79735217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2E724-4B16-3E4B-8587-0C60BE5A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23F1C-D679-DB43-8DFE-4289DD417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20B1-E3AA-6348-BCF4-BFB1F548A7BD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98F8F-6D87-184B-B246-4A037B4F9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DBF78-B402-764C-A53A-C3888174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ox.com/the-big-idea/2016/11/16/13645116/rural-resentment-elites-trum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tricia_wang_the_human_insights_missing_from_big_d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s://docs.google.com/spreadsheets/d/1epnFlik44AJvmdAfszInQhMN93aTecYAGuKjrYd8gZU/edit?usp=shari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jamboard.google.com/d/1usJuoxaisu2oVsmj_b9bITwY09n2Goi4s8Y_-e81HAo/edit?usp=shar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amboard.google.com/d/1K51dCPB6lphTeh1VfBIRTpoFMYkGV2SgPVGmFfs5OFs/edit?usp=shar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7/0003-066X.40.3.26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doardo.zulato@unimib.it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ADF8B0-842C-E64B-8FAB-145D1A7D0147}"/>
              </a:ext>
            </a:extLst>
          </p:cNvPr>
          <p:cNvSpPr txBox="1"/>
          <p:nvPr/>
        </p:nvSpPr>
        <p:spPr>
          <a:xfrm>
            <a:off x="779182" y="209238"/>
            <a:ext cx="1089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Metodi di analisi della produzione testuale e discorsiva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736A8-D230-9041-A4E7-72AD99B03A91}"/>
              </a:ext>
            </a:extLst>
          </p:cNvPr>
          <p:cNvSpPr txBox="1"/>
          <p:nvPr/>
        </p:nvSpPr>
        <p:spPr>
          <a:xfrm>
            <a:off x="0" y="634932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Helvetica" pitchFamily="2" charset="0"/>
              </a:rPr>
              <a:t>Docente</a:t>
            </a:r>
            <a:r>
              <a:rPr lang="en-US" dirty="0">
                <a:latin typeface="Helvetica" pitchFamily="2" charset="0"/>
              </a:rPr>
              <a:t>: Edoardo Zulato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C5255-87E0-B14C-A908-844A6E31B056}"/>
              </a:ext>
            </a:extLst>
          </p:cNvPr>
          <p:cNvSpPr txBox="1"/>
          <p:nvPr/>
        </p:nvSpPr>
        <p:spPr>
          <a:xfrm>
            <a:off x="4368604" y="6381754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Helvetica" pitchFamily="2" charset="0"/>
              </a:rPr>
              <a:t>Scienze e tecniche psicologiche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A15A1-B890-9841-827C-721F8DE9AE35}"/>
              </a:ext>
            </a:extLst>
          </p:cNvPr>
          <p:cNvSpPr txBox="1"/>
          <p:nvPr/>
        </p:nvSpPr>
        <p:spPr>
          <a:xfrm>
            <a:off x="10662170" y="63817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07.03.2023</a:t>
            </a:r>
          </a:p>
        </p:txBody>
      </p:sp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704C0547-F3B1-A84E-B6BF-C9A0ADD3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71" y="780485"/>
            <a:ext cx="9294985" cy="5228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79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FBD73-8969-374E-89C2-97B8DB8638E5}"/>
              </a:ext>
            </a:extLst>
          </p:cNvPr>
          <p:cNvSpPr txBox="1"/>
          <p:nvPr/>
        </p:nvSpPr>
        <p:spPr>
          <a:xfrm>
            <a:off x="3034505" y="161942"/>
            <a:ext cx="705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Ricerche osservativo/correlazionali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DE27D814-2C91-A545-AEFA-8249080719F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F8CEE0-B147-A543-8D0E-E16E0A64A237}"/>
              </a:ext>
            </a:extLst>
          </p:cNvPr>
          <p:cNvSpPr txBox="1"/>
          <p:nvPr/>
        </p:nvSpPr>
        <p:spPr>
          <a:xfrm>
            <a:off x="1157410" y="1162076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Ipotesi su relazioni tra variabili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8EA68-FDB5-9244-A14B-49E6E5D6A072}"/>
              </a:ext>
            </a:extLst>
          </p:cNvPr>
          <p:cNvSpPr txBox="1"/>
          <p:nvPr/>
        </p:nvSpPr>
        <p:spPr>
          <a:xfrm>
            <a:off x="1157410" y="3557891"/>
            <a:ext cx="10218802" cy="189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cap="all" dirty="0">
                <a:latin typeface="Helvetica" pitchFamily="2" charset="0"/>
              </a:rPr>
              <a:t>Raccolta dati: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cap="all" dirty="0">
                <a:latin typeface="Helvetica" pitchFamily="2" charset="0"/>
              </a:rPr>
              <a:t> laboratorio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cap="all" dirty="0">
                <a:latin typeface="Helvetica" pitchFamily="2" charset="0"/>
              </a:rPr>
              <a:t> contesti naturali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cap="all" dirty="0">
                <a:latin typeface="Helvetica" pitchFamily="2" charset="0"/>
              </a:rPr>
              <a:t> </a:t>
            </a:r>
            <a:r>
              <a:rPr lang="en-GB" sz="2000" cap="all" dirty="0">
                <a:latin typeface="Helvetica" pitchFamily="2" charset="0"/>
              </a:rPr>
              <a:t>secondary data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4F053-91C1-664F-BE9F-0CA40A386589}"/>
              </a:ext>
            </a:extLst>
          </p:cNvPr>
          <p:cNvSpPr txBox="1"/>
          <p:nvPr/>
        </p:nvSpPr>
        <p:spPr>
          <a:xfrm>
            <a:off x="1157410" y="6029605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Analisi statistiche e report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E1750F2-28F7-3E46-A826-59B313C7B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70"/>
          <a:stretch/>
        </p:blipFill>
        <p:spPr>
          <a:xfrm>
            <a:off x="239525" y="1089346"/>
            <a:ext cx="559933" cy="474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9A7286-DF0E-DF4B-8F1F-3C49A8412578}"/>
              </a:ext>
            </a:extLst>
          </p:cNvPr>
          <p:cNvSpPr txBox="1"/>
          <p:nvPr/>
        </p:nvSpPr>
        <p:spPr>
          <a:xfrm>
            <a:off x="1157410" y="2228033"/>
            <a:ext cx="10218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impossibilità di stabilire una</a:t>
            </a:r>
          </a:p>
          <a:p>
            <a:r>
              <a:rPr lang="it-IT" sz="2000" cap="all" dirty="0">
                <a:latin typeface="Helvetica" pitchFamily="2" charset="0"/>
              </a:rPr>
              <a:t> direzione causa-effetto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466F53A-FCCD-4C4C-8B29-74DC5EC33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38"/>
          <a:stretch/>
        </p:blipFill>
        <p:spPr>
          <a:xfrm>
            <a:off x="141479" y="5833612"/>
            <a:ext cx="828976" cy="70763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00FCC28-A8B7-FF4A-8650-C03F44F81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862"/>
          <a:stretch/>
        </p:blipFill>
        <p:spPr>
          <a:xfrm rot="5400000">
            <a:off x="166682" y="2376862"/>
            <a:ext cx="741249" cy="55696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9AE0195-782B-D14E-9D1E-6334FF8692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95"/>
          <a:stretch/>
        </p:blipFill>
        <p:spPr>
          <a:xfrm>
            <a:off x="242494" y="3717484"/>
            <a:ext cx="627871" cy="550047"/>
          </a:xfrm>
          <a:prstGeom prst="rect">
            <a:avLst/>
          </a:prstGeom>
        </p:spPr>
      </p:pic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2ADECE3-4F6D-4847-8F0D-9D24212B0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956" y="828395"/>
            <a:ext cx="5570044" cy="57371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249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FBD73-8969-374E-89C2-97B8DB8638E5}"/>
              </a:ext>
            </a:extLst>
          </p:cNvPr>
          <p:cNvSpPr txBox="1"/>
          <p:nvPr/>
        </p:nvSpPr>
        <p:spPr>
          <a:xfrm>
            <a:off x="1051768" y="178265"/>
            <a:ext cx="103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Fondamenti teorico-epistemologici metodi quantitativi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DE27D814-2C91-A545-AEFA-8249080719F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F8CEE0-B147-A543-8D0E-E16E0A64A237}"/>
              </a:ext>
            </a:extLst>
          </p:cNvPr>
          <p:cNvSpPr txBox="1"/>
          <p:nvPr/>
        </p:nvSpPr>
        <p:spPr>
          <a:xfrm>
            <a:off x="1357717" y="1004958"/>
            <a:ext cx="10218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all" dirty="0">
                <a:latin typeface="Helvetica" pitchFamily="2" charset="0"/>
              </a:rPr>
              <a:t>Quesito ontologico</a:t>
            </a:r>
            <a:r>
              <a:rPr lang="it-IT" sz="2000" cap="all" dirty="0">
                <a:latin typeface="Helvetica" pitchFamily="2" charset="0"/>
              </a:rPr>
              <a:t>: qual È la natura della realtà e cosa ne possiamo conoscere?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8EA68-FDB5-9244-A14B-49E6E5D6A072}"/>
              </a:ext>
            </a:extLst>
          </p:cNvPr>
          <p:cNvSpPr txBox="1"/>
          <p:nvPr/>
        </p:nvSpPr>
        <p:spPr>
          <a:xfrm>
            <a:off x="1329234" y="4556370"/>
            <a:ext cx="10218802" cy="50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cap="all" dirty="0">
                <a:latin typeface="Helvetica" pitchFamily="2" charset="0"/>
              </a:rPr>
              <a:t>Quesito epistemologico</a:t>
            </a:r>
            <a:r>
              <a:rPr lang="it-IT" sz="2000" cap="all" dirty="0">
                <a:latin typeface="Helvetica" pitchFamily="2" charset="0"/>
              </a:rPr>
              <a:t>: possibilità di una conoscenza oggettiva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4F053-91C1-664F-BE9F-0CA40A386589}"/>
              </a:ext>
            </a:extLst>
          </p:cNvPr>
          <p:cNvSpPr txBox="1"/>
          <p:nvPr/>
        </p:nvSpPr>
        <p:spPr>
          <a:xfrm>
            <a:off x="1357717" y="5883938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Metodo sperimentale e formalizzazione matematica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A7286-DF0E-DF4B-8F1F-3C49A8412578}"/>
              </a:ext>
            </a:extLst>
          </p:cNvPr>
          <p:cNvSpPr txBox="1"/>
          <p:nvPr/>
        </p:nvSpPr>
        <p:spPr>
          <a:xfrm>
            <a:off x="1357717" y="2314386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La realtà </a:t>
            </a:r>
            <a:r>
              <a:rPr lang="it-IT" sz="2000" b="1" cap="all" dirty="0">
                <a:latin typeface="Helvetica" pitchFamily="2" charset="0"/>
              </a:rPr>
              <a:t>è data</a:t>
            </a:r>
            <a:r>
              <a:rPr lang="it-IT" sz="2000" cap="all" dirty="0">
                <a:latin typeface="Helvetica" pitchFamily="2" charset="0"/>
              </a:rPr>
              <a:t>, esiste in maniera indipendente da noi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075FC-9FA9-17B2-1807-0609BD66A2BA}"/>
              </a:ext>
            </a:extLst>
          </p:cNvPr>
          <p:cNvSpPr txBox="1"/>
          <p:nvPr/>
        </p:nvSpPr>
        <p:spPr>
          <a:xfrm>
            <a:off x="1329234" y="3444570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Governata da leggi universali e stabili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C6CFCC23-241F-E7DA-CD74-2249795C2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26"/>
          <a:stretch/>
        </p:blipFill>
        <p:spPr>
          <a:xfrm>
            <a:off x="213931" y="3340593"/>
            <a:ext cx="714747" cy="608064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570C537E-9718-7D35-553E-0287FFD2F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8" y="1108507"/>
            <a:ext cx="743230" cy="74323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BFB408F3-ECB9-AE90-82D7-6B5BF04A6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401"/>
          <a:stretch/>
        </p:blipFill>
        <p:spPr>
          <a:xfrm>
            <a:off x="185448" y="5800765"/>
            <a:ext cx="743230" cy="591598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3361FC1F-1EFB-E14C-3C41-016733F161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14"/>
          <a:stretch/>
        </p:blipFill>
        <p:spPr>
          <a:xfrm>
            <a:off x="242414" y="2223976"/>
            <a:ext cx="837837" cy="692773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3E546081-E46C-2FDD-B194-F870A7ED3F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445"/>
          <a:stretch/>
        </p:blipFill>
        <p:spPr>
          <a:xfrm>
            <a:off x="242414" y="4552930"/>
            <a:ext cx="658823" cy="5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FBD73-8969-374E-89C2-97B8DB8638E5}"/>
              </a:ext>
            </a:extLst>
          </p:cNvPr>
          <p:cNvSpPr txBox="1"/>
          <p:nvPr/>
        </p:nvSpPr>
        <p:spPr>
          <a:xfrm>
            <a:off x="3034505" y="161942"/>
            <a:ext cx="705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Dove sono le parole?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DE27D814-2C91-A545-AEFA-8249080719F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2C10AA1-AB77-0CDA-0577-7DCCE658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80" y="1250771"/>
            <a:ext cx="9639740" cy="4819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400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FBD73-8969-374E-89C2-97B8DB8638E5}"/>
              </a:ext>
            </a:extLst>
          </p:cNvPr>
          <p:cNvSpPr txBox="1"/>
          <p:nvPr/>
        </p:nvSpPr>
        <p:spPr>
          <a:xfrm>
            <a:off x="1051768" y="178265"/>
            <a:ext cx="103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Fondamenti teorico-epistemologici metodi qualitativi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DE27D814-2C91-A545-AEFA-8249080719F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08EA68-FDB5-9244-A14B-49E6E5D6A072}"/>
              </a:ext>
            </a:extLst>
          </p:cNvPr>
          <p:cNvSpPr txBox="1"/>
          <p:nvPr/>
        </p:nvSpPr>
        <p:spPr>
          <a:xfrm>
            <a:off x="1200862" y="2149035"/>
            <a:ext cx="10218802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Quesito epistemologico</a:t>
            </a:r>
            <a:r>
              <a:rPr lang="it-IT" cap="all" dirty="0">
                <a:latin typeface="Helvetica" pitchFamily="2" charset="0"/>
              </a:rPr>
              <a:t>: impossibilità di una conoscenza oggettiva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4F053-91C1-664F-BE9F-0CA40A386589}"/>
              </a:ext>
            </a:extLst>
          </p:cNvPr>
          <p:cNvSpPr txBox="1"/>
          <p:nvPr/>
        </p:nvSpPr>
        <p:spPr>
          <a:xfrm>
            <a:off x="1157410" y="4362115"/>
            <a:ext cx="109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all" dirty="0">
                <a:latin typeface="Helvetica" pitchFamily="2" charset="0"/>
              </a:rPr>
              <a:t>Carattere esplorativo</a:t>
            </a:r>
            <a:r>
              <a:rPr lang="it-IT" cap="all" dirty="0">
                <a:latin typeface="Helvetica" pitchFamily="2" charset="0"/>
              </a:rPr>
              <a:t>: da spiegare e prevedere a </a:t>
            </a:r>
            <a:r>
              <a:rPr lang="it-IT" b="1" cap="all" dirty="0">
                <a:latin typeface="Helvetica" pitchFamily="2" charset="0"/>
              </a:rPr>
              <a:t>comprendere</a:t>
            </a:r>
            <a:r>
              <a:rPr lang="it-IT" cap="all" dirty="0">
                <a:latin typeface="Helvetica" pitchFamily="2" charset="0"/>
              </a:rPr>
              <a:t> e </a:t>
            </a:r>
            <a:r>
              <a:rPr lang="it-IT" b="1" cap="all" dirty="0">
                <a:latin typeface="Helvetica" pitchFamily="2" charset="0"/>
              </a:rPr>
              <a:t>interpretare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A7286-DF0E-DF4B-8F1F-3C49A8412578}"/>
              </a:ext>
            </a:extLst>
          </p:cNvPr>
          <p:cNvSpPr txBox="1"/>
          <p:nvPr/>
        </p:nvSpPr>
        <p:spPr>
          <a:xfrm>
            <a:off x="1301101" y="847461"/>
            <a:ext cx="10642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all" dirty="0">
                <a:latin typeface="Helvetica" pitchFamily="2" charset="0"/>
              </a:rPr>
              <a:t>Quesito ontologico</a:t>
            </a:r>
            <a:r>
              <a:rPr lang="it-IT" cap="all" dirty="0">
                <a:latin typeface="Helvetica" pitchFamily="2" charset="0"/>
              </a:rPr>
              <a:t>: </a:t>
            </a:r>
          </a:p>
          <a:p>
            <a:r>
              <a:rPr lang="it-IT" cap="all" dirty="0">
                <a:latin typeface="Helvetica" pitchFamily="2" charset="0"/>
              </a:rPr>
              <a:t>La realtà </a:t>
            </a:r>
            <a:r>
              <a:rPr lang="it-IT" b="1" cap="all" dirty="0">
                <a:latin typeface="Helvetica" pitchFamily="2" charset="0"/>
              </a:rPr>
              <a:t>non è data</a:t>
            </a:r>
            <a:r>
              <a:rPr lang="it-IT" cap="all" dirty="0">
                <a:latin typeface="Helvetica" pitchFamily="2" charset="0"/>
              </a:rPr>
              <a:t>, ma esistono una pluralità di realtà sociali che sono l’esito di processi di costruzione storici, culturali ed economici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075FC-9FA9-17B2-1807-0609BD66A2BA}"/>
              </a:ext>
            </a:extLst>
          </p:cNvPr>
          <p:cNvSpPr txBox="1"/>
          <p:nvPr/>
        </p:nvSpPr>
        <p:spPr>
          <a:xfrm>
            <a:off x="1157410" y="3318119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Esaminare i processi attraverso cui la realtà viene costruita e compresa  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13E02A47-274F-B03E-544F-4A5028A9C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05" y="1039232"/>
            <a:ext cx="710602" cy="71060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BC4C744E-56B1-5099-C270-7CF4880B7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421"/>
          <a:stretch/>
        </p:blipFill>
        <p:spPr>
          <a:xfrm>
            <a:off x="116153" y="2048388"/>
            <a:ext cx="979067" cy="710603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A8281C33-45BC-C4D6-E8D1-7EB890EDC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074"/>
          <a:stretch/>
        </p:blipFill>
        <p:spPr>
          <a:xfrm>
            <a:off x="125522" y="3157796"/>
            <a:ext cx="924923" cy="7207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5E8555F-02CF-7835-D87A-97432597094F}"/>
              </a:ext>
            </a:extLst>
          </p:cNvPr>
          <p:cNvSpPr txBox="1"/>
          <p:nvPr/>
        </p:nvSpPr>
        <p:spPr>
          <a:xfrm>
            <a:off x="1157410" y="6185840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generalizzazione a medio raggio</a:t>
            </a:r>
          </a:p>
        </p:txBody>
      </p:sp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3EF4A4E4-2970-35C1-36A7-4188BA7C7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388"/>
          <a:stretch/>
        </p:blipFill>
        <p:spPr>
          <a:xfrm>
            <a:off x="201942" y="4322650"/>
            <a:ext cx="612802" cy="493994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EDED98FC-DA25-44E4-6D97-319217A748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531"/>
          <a:stretch/>
        </p:blipFill>
        <p:spPr>
          <a:xfrm>
            <a:off x="116153" y="6132212"/>
            <a:ext cx="698590" cy="6110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A1E3B87-B91E-AA09-0CB3-E14134256D6B}"/>
              </a:ext>
            </a:extLst>
          </p:cNvPr>
          <p:cNvSpPr txBox="1"/>
          <p:nvPr/>
        </p:nvSpPr>
        <p:spPr>
          <a:xfrm>
            <a:off x="1200862" y="5227713"/>
            <a:ext cx="949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all" dirty="0">
                <a:latin typeface="Helvetica" pitchFamily="2" charset="0"/>
              </a:rPr>
              <a:t>Dai numeri ai significati</a:t>
            </a:r>
            <a:r>
              <a:rPr lang="it-IT" cap="all" dirty="0">
                <a:latin typeface="Helvetica" pitchFamily="2" charset="0"/>
              </a:rPr>
              <a:t>: storie, pratiche, esperienze, norme, credenze</a:t>
            </a:r>
          </a:p>
          <a:p>
            <a:endParaRPr lang="it-IT" dirty="0"/>
          </a:p>
        </p:txBody>
      </p:sp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DFE5B719-8A5A-4F97-594D-BA89D81E7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63" y="5227713"/>
            <a:ext cx="575618" cy="57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FBD73-8969-374E-89C2-97B8DB8638E5}"/>
              </a:ext>
            </a:extLst>
          </p:cNvPr>
          <p:cNvSpPr txBox="1"/>
          <p:nvPr/>
        </p:nvSpPr>
        <p:spPr>
          <a:xfrm>
            <a:off x="1051768" y="178265"/>
            <a:ext cx="103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Numeri vs. significati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DE27D814-2C91-A545-AEFA-8249080719F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ouple of people sitting in a living room&#10;&#10;Description automatically generated with low confidence">
            <a:extLst>
              <a:ext uri="{FF2B5EF4-FFF2-40B4-BE49-F238E27FC236}">
                <a16:creationId xmlns:a16="http://schemas.microsoft.com/office/drawing/2014/main" id="{63E97891-C7A8-9B1E-EC62-744036CB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27" y="1008027"/>
            <a:ext cx="8765926" cy="52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2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FBD73-8969-374E-89C2-97B8DB8638E5}"/>
              </a:ext>
            </a:extLst>
          </p:cNvPr>
          <p:cNvSpPr txBox="1"/>
          <p:nvPr/>
        </p:nvSpPr>
        <p:spPr>
          <a:xfrm>
            <a:off x="1051768" y="178265"/>
            <a:ext cx="103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Processi di costruzione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DE27D814-2C91-A545-AEFA-8249080719F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F2292553-1B46-95CB-557F-2AFFFE75A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8" y="1263332"/>
            <a:ext cx="4421450" cy="219955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6A6FA94-3A00-9CDC-3B33-F2C70A6F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228" y="3907613"/>
            <a:ext cx="5254513" cy="2740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0F5A84-5E6F-F384-0075-F3BB478D3F02}"/>
              </a:ext>
            </a:extLst>
          </p:cNvPr>
          <p:cNvSpPr txBox="1"/>
          <p:nvPr/>
        </p:nvSpPr>
        <p:spPr>
          <a:xfrm>
            <a:off x="461362" y="858504"/>
            <a:ext cx="1101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cap="all" dirty="0">
                <a:latin typeface="Helvetica" pitchFamily="2" charset="0"/>
              </a:rPr>
              <a:t>Il Linguaggio come strumento di costruzione del reale</a:t>
            </a:r>
          </a:p>
        </p:txBody>
      </p:sp>
      <p:pic>
        <p:nvPicPr>
          <p:cNvPr id="17" name="Picture 16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5F1A5990-85E1-078E-DFC4-D7345CF08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62" y="1595281"/>
            <a:ext cx="5227853" cy="2153728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0E1B8AB4-DA7F-605F-14AE-3EE79E923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9" y="3907613"/>
            <a:ext cx="6720256" cy="23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9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FBD73-8969-374E-89C2-97B8DB8638E5}"/>
              </a:ext>
            </a:extLst>
          </p:cNvPr>
          <p:cNvSpPr txBox="1"/>
          <p:nvPr/>
        </p:nvSpPr>
        <p:spPr>
          <a:xfrm>
            <a:off x="1051768" y="178265"/>
            <a:ext cx="103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Processi di costruzione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DE27D814-2C91-A545-AEFA-8249080719F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DB29C7-3B9F-047C-6F7C-0FBD148C6774}"/>
              </a:ext>
            </a:extLst>
          </p:cNvPr>
          <p:cNvSpPr txBox="1"/>
          <p:nvPr/>
        </p:nvSpPr>
        <p:spPr>
          <a:xfrm>
            <a:off x="374156" y="1187450"/>
            <a:ext cx="6045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u="none" strike="noStrike" dirty="0">
                <a:effectLst/>
                <a:latin typeface="Helvetica" pitchFamily="2" charset="0"/>
              </a:rPr>
              <a:t>Researchers and developers are becoming increasingly</a:t>
            </a:r>
          </a:p>
          <a:p>
            <a:r>
              <a:rPr lang="en-GB" b="0" i="0" u="none" strike="noStrike" dirty="0">
                <a:effectLst/>
                <a:latin typeface="Helvetica" pitchFamily="2" charset="0"/>
              </a:rPr>
              <a:t>aware of the fact that some biases, like gender and race </a:t>
            </a:r>
          </a:p>
          <a:p>
            <a:r>
              <a:rPr lang="en-GB" b="0" i="0" u="none" strike="noStrike" dirty="0">
                <a:effectLst/>
                <a:latin typeface="Helvetica" pitchFamily="2" charset="0"/>
              </a:rPr>
              <a:t>biases, are entrenched in the algorithms some AI</a:t>
            </a:r>
          </a:p>
          <a:p>
            <a:r>
              <a:rPr lang="en-GB" b="0" i="0" u="none" strike="noStrike" dirty="0">
                <a:effectLst/>
                <a:latin typeface="Helvetica" pitchFamily="2" charset="0"/>
              </a:rPr>
              <a:t>applications rely upon </a:t>
            </a:r>
            <a:r>
              <a:rPr lang="en-GB" sz="1400" b="0" i="0" u="none" strike="noStrike" dirty="0">
                <a:effectLst/>
                <a:latin typeface="Helvetica" pitchFamily="2" charset="0"/>
              </a:rPr>
              <a:t>(</a:t>
            </a:r>
            <a:r>
              <a:rPr lang="en-GB" sz="1400" b="0" i="0" u="none" strike="noStrike" dirty="0" err="1">
                <a:effectLst/>
                <a:latin typeface="Helvetica" pitchFamily="2" charset="0"/>
              </a:rPr>
              <a:t>Marinucci</a:t>
            </a:r>
            <a:r>
              <a:rPr lang="en-GB" sz="1400" b="0" i="0" u="none" strike="noStrike" dirty="0">
                <a:effectLst/>
                <a:latin typeface="Helvetica" pitchFamily="2" charset="0"/>
              </a:rPr>
              <a:t> et al., 2022)</a:t>
            </a:r>
            <a:endParaRPr lang="it-IT" sz="1400" dirty="0">
              <a:latin typeface="Helvetica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FA1FAD8-186D-E31B-4AB0-6491DE561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444" y="1187450"/>
            <a:ext cx="5105400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310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9763F-C701-E940-B7FA-3B2B84E7F723}"/>
              </a:ext>
            </a:extLst>
          </p:cNvPr>
          <p:cNvSpPr txBox="1"/>
          <p:nvPr/>
        </p:nvSpPr>
        <p:spPr>
          <a:xfrm>
            <a:off x="3034505" y="161942"/>
            <a:ext cx="611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Ricerche qualitative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43D59EF0-8F8A-A345-931C-B766F3A2CD3F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6421943-5474-A84C-9FB1-EACAC79156C0}"/>
              </a:ext>
            </a:extLst>
          </p:cNvPr>
          <p:cNvSpPr txBox="1"/>
          <p:nvPr/>
        </p:nvSpPr>
        <p:spPr>
          <a:xfrm>
            <a:off x="1011122" y="1175818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Descrivere e interpretare significati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24455-3683-6148-A194-973BB11DF58B}"/>
              </a:ext>
            </a:extLst>
          </p:cNvPr>
          <p:cNvSpPr txBox="1"/>
          <p:nvPr/>
        </p:nvSpPr>
        <p:spPr>
          <a:xfrm>
            <a:off x="1011122" y="3352827"/>
            <a:ext cx="10218802" cy="171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cap="all" dirty="0">
                <a:latin typeface="Helvetica" pitchFamily="2" charset="0"/>
              </a:rPr>
              <a:t>I contesti della ricerca: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cap="all" dirty="0">
                <a:latin typeface="Helvetica" pitchFamily="2" charset="0"/>
              </a:rPr>
              <a:t>contesti naturali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cap="all" dirty="0">
                <a:latin typeface="Helvetica" pitchFamily="2" charset="0"/>
              </a:rPr>
              <a:t>Dati d’archivio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cap="all" dirty="0">
                <a:latin typeface="Helvetica" pitchFamily="2" charset="0"/>
              </a:rPr>
              <a:t> </a:t>
            </a:r>
            <a:r>
              <a:rPr lang="en-GB" cap="all" dirty="0">
                <a:latin typeface="Helvetica" pitchFamily="2" charset="0"/>
              </a:rPr>
              <a:t>secondary data analysis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8CD2C-70E3-3441-97F6-64BB4EF9D459}"/>
              </a:ext>
            </a:extLst>
          </p:cNvPr>
          <p:cNvSpPr txBox="1"/>
          <p:nvPr/>
        </p:nvSpPr>
        <p:spPr>
          <a:xfrm>
            <a:off x="1011122" y="1864518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modalità di costruzione della realtà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4851D6F-EDDE-AE47-8EDA-48F25A523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34"/>
          <a:stretch/>
        </p:blipFill>
        <p:spPr>
          <a:xfrm>
            <a:off x="148597" y="3347939"/>
            <a:ext cx="559426" cy="44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3493E3-32E1-2E41-8E96-E7529CF8B656}"/>
              </a:ext>
            </a:extLst>
          </p:cNvPr>
          <p:cNvSpPr txBox="1"/>
          <p:nvPr/>
        </p:nvSpPr>
        <p:spPr>
          <a:xfrm>
            <a:off x="964998" y="2511127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Produrre cambiamento: ricerca-azione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D7B6C-996D-784C-877E-D8CB9F71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22"/>
          <a:stretch/>
        </p:blipFill>
        <p:spPr>
          <a:xfrm>
            <a:off x="185423" y="1175816"/>
            <a:ext cx="432589" cy="369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915277-28DD-0A42-B4B2-F43A9FCC8AFD}"/>
              </a:ext>
            </a:extLst>
          </p:cNvPr>
          <p:cNvSpPr txBox="1"/>
          <p:nvPr/>
        </p:nvSpPr>
        <p:spPr>
          <a:xfrm>
            <a:off x="1011122" y="5820132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Analisi qualitative e report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B9C3194-27B6-E644-A941-988DAB7B36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392"/>
          <a:stretch/>
        </p:blipFill>
        <p:spPr>
          <a:xfrm>
            <a:off x="88872" y="5727686"/>
            <a:ext cx="637999" cy="539803"/>
          </a:xfrm>
          <a:prstGeom prst="rect">
            <a:avLst/>
          </a:prstGeom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BBDB96-7106-BFF7-79F4-0F1F14A5D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390" y="930214"/>
            <a:ext cx="4940300" cy="563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559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9763F-C701-E940-B7FA-3B2B84E7F723}"/>
              </a:ext>
            </a:extLst>
          </p:cNvPr>
          <p:cNvSpPr txBox="1"/>
          <p:nvPr/>
        </p:nvSpPr>
        <p:spPr>
          <a:xfrm>
            <a:off x="3034505" y="161942"/>
            <a:ext cx="611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Costruire il poliamore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43D59EF0-8F8A-A345-931C-B766F3A2CD3F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6421943-5474-A84C-9FB1-EACAC79156C0}"/>
              </a:ext>
            </a:extLst>
          </p:cNvPr>
          <p:cNvSpPr txBox="1"/>
          <p:nvPr/>
        </p:nvSpPr>
        <p:spPr>
          <a:xfrm>
            <a:off x="1011121" y="920971"/>
            <a:ext cx="10770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Helvetica" pitchFamily="2" charset="0"/>
              </a:rPr>
              <a:t>Polyamory has to do with human relations, which are vital for the human</a:t>
            </a:r>
          </a:p>
          <a:p>
            <a:r>
              <a:rPr lang="en-GB" sz="2000" dirty="0">
                <a:latin typeface="Helvetica" pitchFamily="2" charset="0"/>
              </a:rPr>
              <a:t>being, who is a social animal. Therefore, polyamory has to do with something</a:t>
            </a:r>
          </a:p>
          <a:p>
            <a:r>
              <a:rPr lang="en-GB" sz="2000" dirty="0">
                <a:latin typeface="Helvetica" pitchFamily="2" charset="0"/>
              </a:rPr>
              <a:t>primitive and ancestral, which concerns us and existed before monogamy.</a:t>
            </a:r>
          </a:p>
          <a:p>
            <a:r>
              <a:rPr lang="en-GB" sz="2000" dirty="0">
                <a:latin typeface="Helvetica" pitchFamily="2" charset="0"/>
              </a:rPr>
              <a:t>Monogamy has existed for 3000 years, since private property and civilisations have been established and people went from being nomads and savages to</a:t>
            </a:r>
          </a:p>
          <a:p>
            <a:r>
              <a:rPr lang="en-GB" sz="2000" dirty="0">
                <a:latin typeface="Helvetica" pitchFamily="2" charset="0"/>
              </a:rPr>
              <a:t>those people about which Engels writes so well</a:t>
            </a:r>
          </a:p>
          <a:p>
            <a:endParaRPr lang="en-GB" sz="2000" cap="all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A75DB-6E8B-E57E-4853-6142A90C487C}"/>
              </a:ext>
            </a:extLst>
          </p:cNvPr>
          <p:cNvSpPr txBox="1"/>
          <p:nvPr/>
        </p:nvSpPr>
        <p:spPr>
          <a:xfrm>
            <a:off x="1011121" y="3182429"/>
            <a:ext cx="10330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Helvetica" pitchFamily="2" charset="0"/>
              </a:rPr>
              <a:t>Many people misunderstood the meaning of the forum, thinking it was a</a:t>
            </a:r>
          </a:p>
          <a:p>
            <a:r>
              <a:rPr lang="en-GB" sz="2000" dirty="0">
                <a:effectLst/>
                <a:latin typeface="Helvetica" pitchFamily="2" charset="0"/>
              </a:rPr>
              <a:t>way to hook up easily. Obviously, they are not polyamorous. They are people</a:t>
            </a:r>
          </a:p>
          <a:p>
            <a:r>
              <a:rPr lang="en-GB" sz="2000" dirty="0">
                <a:effectLst/>
                <a:latin typeface="Helvetica" pitchFamily="2" charset="0"/>
              </a:rPr>
              <a:t>who have misunderstood polyamory.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7E85D4-0B7C-8D46-2FDD-3FD1B8605B4A}"/>
              </a:ext>
            </a:extLst>
          </p:cNvPr>
          <p:cNvSpPr txBox="1"/>
          <p:nvPr/>
        </p:nvSpPr>
        <p:spPr>
          <a:xfrm>
            <a:off x="1011121" y="4558748"/>
            <a:ext cx="91662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effectLst/>
                <a:latin typeface="Helvetica" pitchFamily="2" charset="0"/>
              </a:rPr>
              <a:t>I know that since I started polyamorous relationships, I became a better version</a:t>
            </a:r>
          </a:p>
          <a:p>
            <a:r>
              <a:rPr lang="en-GB" sz="2000" dirty="0">
                <a:effectLst/>
                <a:latin typeface="Helvetica" pitchFamily="2" charset="0"/>
              </a:rPr>
              <a:t>of myself. I had my severe jealousy crises, I looked inside myself, and I</a:t>
            </a:r>
          </a:p>
          <a:p>
            <a:r>
              <a:rPr lang="en-GB" sz="2000" dirty="0">
                <a:effectLst/>
                <a:latin typeface="Helvetica" pitchFamily="2" charset="0"/>
              </a:rPr>
              <a:t>said, “Oh look, there is an insecurity on this issue, what is its origin? Can I</a:t>
            </a:r>
          </a:p>
          <a:p>
            <a:r>
              <a:rPr lang="en-GB" sz="2000" dirty="0">
                <a:effectLst/>
                <a:latin typeface="Helvetica" pitchFamily="2" charset="0"/>
              </a:rPr>
              <a:t>do something about it?“. I still have moments when I am jealous, but I now</a:t>
            </a:r>
          </a:p>
          <a:p>
            <a:r>
              <a:rPr lang="en-GB" sz="2000" dirty="0">
                <a:effectLst/>
                <a:latin typeface="Helvetica" pitchFamily="2" charset="0"/>
              </a:rPr>
              <a:t>see it as an opportunity, as a wake-up call to look inside myself better and</a:t>
            </a:r>
          </a:p>
          <a:p>
            <a:r>
              <a:rPr lang="en-GB" sz="2000" dirty="0">
                <a:effectLst/>
                <a:latin typeface="Helvetica" pitchFamily="2" charset="0"/>
              </a:rPr>
              <a:t>try to face the hidden me.</a:t>
            </a:r>
          </a:p>
          <a:p>
            <a:endParaRPr lang="it-IT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13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9763F-C701-E940-B7FA-3B2B84E7F723}"/>
              </a:ext>
            </a:extLst>
          </p:cNvPr>
          <p:cNvSpPr txBox="1"/>
          <p:nvPr/>
        </p:nvSpPr>
        <p:spPr>
          <a:xfrm>
            <a:off x="3034505" y="161942"/>
            <a:ext cx="611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Ricerca qualitativa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43D59EF0-8F8A-A345-931C-B766F3A2CD3F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ADBB842-BB54-45E3-152D-FDCCEDD94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0" t="1813"/>
          <a:stretch/>
        </p:blipFill>
        <p:spPr>
          <a:xfrm>
            <a:off x="223743" y="828395"/>
            <a:ext cx="4770492" cy="5347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4B3B89-0811-563B-16B1-5D789395359F}"/>
              </a:ext>
            </a:extLst>
          </p:cNvPr>
          <p:cNvSpPr txBox="1"/>
          <p:nvPr/>
        </p:nvSpPr>
        <p:spPr>
          <a:xfrm>
            <a:off x="5232054" y="2755056"/>
            <a:ext cx="523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Helvetica" pitchFamily="2" charset="0"/>
              </a:rPr>
              <a:t>The </a:t>
            </a:r>
            <a:r>
              <a:rPr lang="en-GB" sz="1400" b="1" dirty="0">
                <a:latin typeface="Helvetica" pitchFamily="2" charset="0"/>
              </a:rPr>
              <a:t>resentment</a:t>
            </a:r>
            <a:r>
              <a:rPr lang="en-GB" sz="1400" dirty="0">
                <a:latin typeface="Helvetica" pitchFamily="2" charset="0"/>
              </a:rPr>
              <a:t> I uncovered predates Trump, but it set the stage for his ascendance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419AF3-A7EA-FCDA-401F-C2C1D15A36E8}"/>
              </a:ext>
            </a:extLst>
          </p:cNvPr>
          <p:cNvSpPr txBox="1"/>
          <p:nvPr/>
        </p:nvSpPr>
        <p:spPr>
          <a:xfrm>
            <a:off x="5232054" y="1658462"/>
            <a:ext cx="5233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none" strike="noStrike" dirty="0">
                <a:effectLst/>
                <a:latin typeface="Helvetica" pitchFamily="2" charset="0"/>
              </a:rPr>
              <a:t>I have been inviting myself into conversations in rural Wisconsin to try to understand how people in such communities are making sense of politics […] “</a:t>
            </a:r>
            <a:r>
              <a:rPr lang="en-GB" sz="1400" i="1" u="sng" strike="noStrike" dirty="0">
                <a:effectLst/>
                <a:latin typeface="Helvetica" pitchFamily="2" charset="0"/>
              </a:rPr>
              <a:t>What are the big concerns of people in this community</a:t>
            </a:r>
            <a:r>
              <a:rPr lang="en-GB" sz="1400" i="1" u="none" strike="noStrike" dirty="0">
                <a:effectLst/>
                <a:latin typeface="Helvetica" pitchFamily="2" charset="0"/>
              </a:rPr>
              <a:t>”</a:t>
            </a:r>
            <a:r>
              <a:rPr lang="en-GB" sz="1400" b="0" i="0" u="none" strike="noStrike" dirty="0">
                <a:effectLst/>
                <a:latin typeface="Helvetica" pitchFamily="2" charset="0"/>
              </a:rPr>
              <a:t>?</a:t>
            </a:r>
            <a:endParaRPr lang="en-GB" sz="1400" cap="small" dirty="0"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AFEC6-4F65-F77B-D233-A8FADAFD83FD}"/>
              </a:ext>
            </a:extLst>
          </p:cNvPr>
          <p:cNvSpPr txBox="1"/>
          <p:nvPr/>
        </p:nvSpPr>
        <p:spPr>
          <a:xfrm>
            <a:off x="5234762" y="797226"/>
            <a:ext cx="639149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u="none" strike="noStrike" dirty="0">
                <a:solidFill>
                  <a:srgbClr val="4C4E4D"/>
                </a:solidFill>
                <a:effectLst/>
                <a:latin typeface="Helvetica" pitchFamily="2" charset="0"/>
              </a:rPr>
              <a:t>For years, I've been watching anti-elite fury build in Wisconsin.</a:t>
            </a:r>
          </a:p>
          <a:p>
            <a:r>
              <a:rPr lang="en-GB" sz="1600" b="1" i="0" u="none" strike="noStrike" dirty="0">
                <a:solidFill>
                  <a:srgbClr val="4C4E4D"/>
                </a:solidFill>
                <a:effectLst/>
                <a:latin typeface="Helvetica" pitchFamily="2" charset="0"/>
              </a:rPr>
              <a:t>Then came Trump – Katherine J. Cramer</a:t>
            </a:r>
          </a:p>
          <a:p>
            <a:r>
              <a:rPr lang="en-GB" sz="1200" b="1" i="0" u="none" strike="noStrike" dirty="0">
                <a:solidFill>
                  <a:srgbClr val="4C4E4D"/>
                </a:solidFill>
                <a:effectLst/>
                <a:latin typeface="Helvetica" pitchFamily="2" charset="0"/>
                <a:hlinkClick r:id="rId4"/>
              </a:rPr>
              <a:t>https://www.vox.com/the-big-idea/2016/11/16/13645116/rural-resentment-elites-trump</a:t>
            </a:r>
            <a:r>
              <a:rPr lang="en-GB" sz="1200" b="1" i="0" u="none" strike="noStrike" dirty="0">
                <a:solidFill>
                  <a:srgbClr val="4C4E4D"/>
                </a:solidFill>
                <a:effectLst/>
                <a:latin typeface="Helvetica" pitchFamily="2" charset="0"/>
              </a:rPr>
              <a:t> </a:t>
            </a:r>
          </a:p>
          <a:p>
            <a:endParaRPr lang="it-IT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A65B80-C3DC-5D5C-274C-9989EF298483}"/>
              </a:ext>
            </a:extLst>
          </p:cNvPr>
          <p:cNvSpPr txBox="1"/>
          <p:nvPr/>
        </p:nvSpPr>
        <p:spPr>
          <a:xfrm>
            <a:off x="5232054" y="3412298"/>
            <a:ext cx="6109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Helvetica" pitchFamily="2" charset="0"/>
              </a:rPr>
              <a:t>T</a:t>
            </a:r>
            <a:r>
              <a:rPr lang="en-GB" sz="1400" b="0" i="0" u="none" strike="noStrike" dirty="0">
                <a:effectLst/>
                <a:latin typeface="Helvetica" pitchFamily="2" charset="0"/>
              </a:rPr>
              <a:t>he people I talked with thought that they were not getting their fair share of </a:t>
            </a:r>
            <a:r>
              <a:rPr lang="en-GB" sz="1400" b="1" i="1" u="none" strike="noStrike" dirty="0">
                <a:effectLst/>
                <a:latin typeface="Helvetica" pitchFamily="2" charset="0"/>
              </a:rPr>
              <a:t>respect</a:t>
            </a:r>
            <a:r>
              <a:rPr lang="en-GB" sz="1400" b="0" i="0" u="none" strike="noStrike" dirty="0">
                <a:effectLst/>
                <a:latin typeface="Helvetica" pitchFamily="2" charset="0"/>
              </a:rPr>
              <a:t>. They perceived that in the rare cases that people in the cities paid any attention to people in places like theirs, they ridiculed rural folks as uneducated racists</a:t>
            </a:r>
            <a:endParaRPr lang="it-IT" sz="1400" dirty="0"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8C076C-ECF2-BE14-2A9F-4DCFA8E9FE2C}"/>
              </a:ext>
            </a:extLst>
          </p:cNvPr>
          <p:cNvSpPr txBox="1"/>
          <p:nvPr/>
        </p:nvSpPr>
        <p:spPr>
          <a:xfrm>
            <a:off x="5232054" y="4500428"/>
            <a:ext cx="67362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/>
            <a:r>
              <a:rPr lang="en-GB" sz="1400" b="0" i="0" u="none" strike="noStrike" dirty="0">
                <a:effectLst/>
                <a:latin typeface="Helvetica" pitchFamily="2" charset="0"/>
              </a:rPr>
              <a:t>Part of Trump’s appeal was that he gave people a </a:t>
            </a:r>
            <a:r>
              <a:rPr lang="en-GB" sz="1400" b="1" i="0" u="none" strike="noStrike" dirty="0">
                <a:effectLst/>
                <a:latin typeface="Helvetica" pitchFamily="2" charset="0"/>
              </a:rPr>
              <a:t>story</a:t>
            </a:r>
            <a:r>
              <a:rPr lang="en-GB" sz="1400" b="0" i="0" u="none" strike="noStrike" dirty="0">
                <a:effectLst/>
                <a:latin typeface="Helvetica" pitchFamily="2" charset="0"/>
              </a:rPr>
              <a:t>,</a:t>
            </a:r>
          </a:p>
          <a:p>
            <a:pPr algn="l" fontAlgn="auto"/>
            <a:r>
              <a:rPr lang="en-GB" sz="1400" b="0" i="0" u="none" strike="noStrike" dirty="0">
                <a:effectLst/>
                <a:latin typeface="Helvetica" pitchFamily="2" charset="0"/>
              </a:rPr>
              <a:t>however false or partial, about whom the good life is going to. </a:t>
            </a:r>
          </a:p>
          <a:p>
            <a:pPr algn="l" fontAlgn="auto"/>
            <a:r>
              <a:rPr lang="en-GB" sz="1400" b="0" i="0" u="none" strike="noStrike" dirty="0">
                <a:effectLst/>
                <a:latin typeface="Helvetica" pitchFamily="2" charset="0"/>
              </a:rPr>
              <a:t>He also scapegoated the news media, immigrants, and Muslims as entities</a:t>
            </a:r>
          </a:p>
          <a:p>
            <a:pPr algn="l" fontAlgn="auto"/>
            <a:r>
              <a:rPr lang="en-GB" sz="1400" b="0" i="0" u="none" strike="noStrike" dirty="0">
                <a:effectLst/>
                <a:latin typeface="Helvetica" pitchFamily="2" charset="0"/>
              </a:rPr>
              <a:t>and social groups that our urban society was privileging to the country’s detriment. </a:t>
            </a:r>
          </a:p>
          <a:p>
            <a:br>
              <a:rPr lang="en-GB" sz="1400" dirty="0">
                <a:latin typeface="Helvetica" pitchFamily="2" charset="0"/>
              </a:rPr>
            </a:br>
            <a:endParaRPr lang="it-IT" sz="1400" dirty="0"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EDC75B-2942-CE5C-CD22-4245615A9ACC}"/>
              </a:ext>
            </a:extLst>
          </p:cNvPr>
          <p:cNvSpPr txBox="1"/>
          <p:nvPr/>
        </p:nvSpPr>
        <p:spPr>
          <a:xfrm>
            <a:off x="5232054" y="5580165"/>
            <a:ext cx="5798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itchFamily="2" charset="0"/>
              </a:rPr>
              <a:t>W</a:t>
            </a:r>
            <a:r>
              <a:rPr lang="en-GB" sz="1400" b="0" i="0" u="none" strike="noStrike" dirty="0">
                <a:effectLst/>
                <a:latin typeface="Helvetica" pitchFamily="2" charset="0"/>
              </a:rPr>
              <a:t>hy would you spend time answering one of their surveys? </a:t>
            </a:r>
          </a:p>
          <a:p>
            <a:r>
              <a:rPr lang="en-GB" sz="1400" b="0" i="0" u="none" strike="noStrike" dirty="0">
                <a:effectLst/>
                <a:latin typeface="Helvetica" pitchFamily="2" charset="0"/>
              </a:rPr>
              <a:t>If the people conducting polls think they are ignorant, racist sexists,</a:t>
            </a:r>
          </a:p>
          <a:p>
            <a:r>
              <a:rPr lang="en-GB" sz="1400" b="0" i="0" u="none" strike="noStrike" dirty="0">
                <a:effectLst/>
                <a:latin typeface="Helvetica" pitchFamily="2" charset="0"/>
              </a:rPr>
              <a:t> why would they be obligated to answer pollsters’ questions </a:t>
            </a:r>
            <a:r>
              <a:rPr lang="en-GB" sz="1400" b="1" i="0" u="none" strike="noStrike" dirty="0">
                <a:effectLst/>
                <a:latin typeface="Helvetica" pitchFamily="2" charset="0"/>
              </a:rPr>
              <a:t>truthfully</a:t>
            </a:r>
            <a:r>
              <a:rPr lang="en-GB" sz="1400" b="0" i="0" u="none" strike="noStrike" dirty="0">
                <a:effectLst/>
                <a:latin typeface="Helvetica" pitchFamily="2" charset="0"/>
              </a:rPr>
              <a:t>?</a:t>
            </a:r>
            <a:endParaRPr lang="it-IT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8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207BF-EEAC-074B-ADF7-B13F1262AC8B}"/>
              </a:ext>
            </a:extLst>
          </p:cNvPr>
          <p:cNvSpPr txBox="1"/>
          <p:nvPr/>
        </p:nvSpPr>
        <p:spPr>
          <a:xfrm>
            <a:off x="4722842" y="199111"/>
            <a:ext cx="273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Presentazioni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BEA72A7E-98B7-E2BB-6E3E-B4BDD34D8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31"/>
          <a:stretch/>
        </p:blipFill>
        <p:spPr>
          <a:xfrm>
            <a:off x="311693" y="1073244"/>
            <a:ext cx="959757" cy="747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5B9C7-F21C-3569-278D-6E4C68E85E23}"/>
              </a:ext>
            </a:extLst>
          </p:cNvPr>
          <p:cNvSpPr txBox="1"/>
          <p:nvPr/>
        </p:nvSpPr>
        <p:spPr>
          <a:xfrm>
            <a:off x="1581990" y="1247117"/>
            <a:ext cx="888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Chi Sono?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08B16-8CAB-85F4-3500-07FEE8B1E036}"/>
              </a:ext>
            </a:extLst>
          </p:cNvPr>
          <p:cNvSpPr txBox="1"/>
          <p:nvPr/>
        </p:nvSpPr>
        <p:spPr>
          <a:xfrm>
            <a:off x="1751806" y="5748572"/>
            <a:ext cx="888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Curiosità rispetto al laboratorio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E5546-B5BE-45BE-81FA-C0F71115610C}"/>
              </a:ext>
            </a:extLst>
          </p:cNvPr>
          <p:cNvSpPr txBox="1"/>
          <p:nvPr/>
        </p:nvSpPr>
        <p:spPr>
          <a:xfrm>
            <a:off x="1581990" y="3476613"/>
            <a:ext cx="888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Perché ho scelto questo laboratorio?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713A3C-1BB9-86E5-5AEB-2C88160B15FE}"/>
              </a:ext>
            </a:extLst>
          </p:cNvPr>
          <p:cNvSpPr txBox="1"/>
          <p:nvPr/>
        </p:nvSpPr>
        <p:spPr>
          <a:xfrm>
            <a:off x="1581989" y="4596004"/>
            <a:ext cx="888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Cosa mi aspetto di fare/Imparare?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91B5D8-F274-626E-5E1F-EC7900403BF5}"/>
              </a:ext>
            </a:extLst>
          </p:cNvPr>
          <p:cNvSpPr txBox="1"/>
          <p:nvPr/>
        </p:nvSpPr>
        <p:spPr>
          <a:xfrm>
            <a:off x="1581990" y="2380313"/>
            <a:ext cx="1179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Un film, ristorante, o attività che consiglieresti al tuo peggior nemico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8BECF67C-368B-BCFD-DF71-74A05A462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820"/>
          <a:stretch/>
        </p:blipFill>
        <p:spPr>
          <a:xfrm>
            <a:off x="233300" y="2181844"/>
            <a:ext cx="1011115" cy="760152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CEF0395A-A5FD-BF76-B0C5-378709F77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654"/>
          <a:stretch/>
        </p:blipFill>
        <p:spPr>
          <a:xfrm>
            <a:off x="233300" y="3208806"/>
            <a:ext cx="1080587" cy="760153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E693E840-5CFA-5CAF-14E6-DB9ED108A9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572"/>
          <a:stretch/>
        </p:blipFill>
        <p:spPr>
          <a:xfrm>
            <a:off x="444206" y="4455998"/>
            <a:ext cx="784383" cy="646556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26947CA1-3BE6-6D66-5B56-9083976414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780"/>
          <a:stretch/>
        </p:blipFill>
        <p:spPr>
          <a:xfrm>
            <a:off x="444206" y="5715562"/>
            <a:ext cx="658774" cy="5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9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9763F-C701-E940-B7FA-3B2B84E7F723}"/>
              </a:ext>
            </a:extLst>
          </p:cNvPr>
          <p:cNvSpPr txBox="1"/>
          <p:nvPr/>
        </p:nvSpPr>
        <p:spPr>
          <a:xfrm>
            <a:off x="3034505" y="161942"/>
            <a:ext cx="611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cap="all">
                <a:latin typeface="Helvetica" pitchFamily="2" charset="0"/>
              </a:rPr>
              <a:t>Big data vs. Thick data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43D59EF0-8F8A-A345-931C-B766F3A2CD3F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419AF3-A7EA-FCDA-401F-C2C1D15A36E8}"/>
              </a:ext>
            </a:extLst>
          </p:cNvPr>
          <p:cNvSpPr txBox="1"/>
          <p:nvPr/>
        </p:nvSpPr>
        <p:spPr>
          <a:xfrm>
            <a:off x="4093029" y="4660494"/>
            <a:ext cx="79160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latin typeface="Helvetica" pitchFamily="2" charset="0"/>
              </a:rPr>
              <a:t>“But what I am saying is that in the same way that the oracle needed her temple guides, our</a:t>
            </a:r>
          </a:p>
          <a:p>
            <a:r>
              <a:rPr lang="en-GB" sz="1400" dirty="0">
                <a:effectLst/>
                <a:latin typeface="Helvetica" pitchFamily="2" charset="0"/>
              </a:rPr>
              <a:t>big data systems need them, too.  [</a:t>
            </a:r>
            <a:r>
              <a:rPr lang="en-GB" sz="1400" b="1" dirty="0">
                <a:effectLst/>
                <a:latin typeface="Helvetica" pitchFamily="2" charset="0"/>
              </a:rPr>
              <a:t>prediction</a:t>
            </a:r>
            <a:r>
              <a:rPr lang="en-GB" sz="1400" dirty="0">
                <a:effectLst/>
                <a:latin typeface="Helvetica" pitchFamily="2" charset="0"/>
              </a:rPr>
              <a:t>] They need people like ethnographers and user</a:t>
            </a:r>
          </a:p>
          <a:p>
            <a:r>
              <a:rPr lang="en-GB" sz="1400" dirty="0">
                <a:effectLst/>
                <a:latin typeface="Helvetica" pitchFamily="2" charset="0"/>
              </a:rPr>
              <a:t>researchers who can gather what I call </a:t>
            </a:r>
            <a:r>
              <a:rPr lang="en-GB" sz="1400" b="1" dirty="0">
                <a:effectLst/>
                <a:latin typeface="Helvetica" pitchFamily="2" charset="0"/>
              </a:rPr>
              <a:t>thick data</a:t>
            </a:r>
            <a:r>
              <a:rPr lang="en-GB" sz="1400" dirty="0">
                <a:effectLst/>
                <a:latin typeface="Helvetica" pitchFamily="2" charset="0"/>
              </a:rPr>
              <a:t>. This is precious data from humans, like </a:t>
            </a:r>
            <a:r>
              <a:rPr lang="en-GB" sz="1400" b="1" dirty="0">
                <a:effectLst/>
                <a:latin typeface="Helvetica" pitchFamily="2" charset="0"/>
              </a:rPr>
              <a:t>stories</a:t>
            </a:r>
            <a:r>
              <a:rPr lang="en-GB" sz="1400" dirty="0">
                <a:effectLst/>
                <a:latin typeface="Helvetica" pitchFamily="2" charset="0"/>
              </a:rPr>
              <a:t>, </a:t>
            </a:r>
            <a:r>
              <a:rPr lang="en-GB" sz="1400" b="1" i="1" dirty="0">
                <a:effectLst/>
                <a:latin typeface="Helvetica" pitchFamily="2" charset="0"/>
              </a:rPr>
              <a:t>experiences</a:t>
            </a:r>
            <a:r>
              <a:rPr lang="en-GB" sz="1400" dirty="0">
                <a:effectLst/>
                <a:latin typeface="Helvetica" pitchFamily="2" charset="0"/>
              </a:rPr>
              <a:t> and </a:t>
            </a:r>
            <a:r>
              <a:rPr lang="en-GB" sz="1400" b="1" dirty="0">
                <a:effectLst/>
                <a:latin typeface="Helvetica" pitchFamily="2" charset="0"/>
              </a:rPr>
              <a:t>interactions that cannot be quantified</a:t>
            </a:r>
            <a:r>
              <a:rPr lang="en-GB" sz="1400" dirty="0">
                <a:effectLst/>
                <a:latin typeface="Helvetica" pitchFamily="2" charset="0"/>
              </a:rPr>
              <a:t>. It’s the kind of data that I collected for Nokia that comes in in the form of a very small sample size, but delivers </a:t>
            </a:r>
            <a:r>
              <a:rPr lang="en-GB" sz="1400" b="1" dirty="0">
                <a:effectLst/>
                <a:latin typeface="Helvetica" pitchFamily="2" charset="0"/>
              </a:rPr>
              <a:t>incredible</a:t>
            </a:r>
          </a:p>
          <a:p>
            <a:r>
              <a:rPr lang="en-GB" sz="1400" b="1" dirty="0">
                <a:effectLst/>
                <a:latin typeface="Helvetica" pitchFamily="2" charset="0"/>
              </a:rPr>
              <a:t>depth of meaning</a:t>
            </a:r>
            <a:r>
              <a:rPr lang="en-GB" sz="1400" dirty="0">
                <a:effectLst/>
                <a:latin typeface="Helvetica" pitchFamily="2" charset="0"/>
              </a:rPr>
              <a:t>.[</a:t>
            </a:r>
            <a:r>
              <a:rPr lang="en-GB" sz="1400" b="1" dirty="0">
                <a:effectLst/>
                <a:latin typeface="Helvetica" pitchFamily="2" charset="0"/>
              </a:rPr>
              <a:t>explaining</a:t>
            </a:r>
            <a:r>
              <a:rPr lang="en-GB" sz="1400" dirty="0">
                <a:effectLst/>
                <a:latin typeface="Helvetica" pitchFamily="2" charset="0"/>
              </a:rPr>
              <a:t>]”</a:t>
            </a:r>
          </a:p>
          <a:p>
            <a:r>
              <a:rPr lang="en-GB" sz="1400" dirty="0">
                <a:effectLst/>
                <a:latin typeface="Helvetica" pitchFamily="2" charset="0"/>
                <a:hlinkClick r:id="rId3"/>
              </a:rPr>
              <a:t>https://www.ted.com/talks/tricia_wang_the_human_insights_missing_from_big_data</a:t>
            </a:r>
            <a:r>
              <a:rPr lang="en-GB" sz="1400" dirty="0">
                <a:latin typeface="Helvetica" pitchFamily="2" charset="0"/>
              </a:rPr>
              <a:t> </a:t>
            </a:r>
            <a:endParaRPr lang="en-GB" sz="1400" dirty="0">
              <a:effectLst/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DB62C6-51B5-FB94-4E20-233971AD1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49" y="4659790"/>
            <a:ext cx="2133918" cy="16004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52451C-8D21-F63F-4AED-B1B6E401E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861" y="919656"/>
            <a:ext cx="4762500" cy="3060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3" name="Picture 22" descr="A picture containing text, electronics, cellphone&#10;&#10;Description automatically generated">
            <a:extLst>
              <a:ext uri="{FF2B5EF4-FFF2-40B4-BE49-F238E27FC236}">
                <a16:creationId xmlns:a16="http://schemas.microsoft.com/office/drawing/2014/main" id="{FE49CCC4-17E6-12C0-233A-4979B3BCA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049" y="919656"/>
            <a:ext cx="3482912" cy="3045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805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FBD73-8969-374E-89C2-97B8DB8638E5}"/>
              </a:ext>
            </a:extLst>
          </p:cNvPr>
          <p:cNvSpPr txBox="1"/>
          <p:nvPr/>
        </p:nvSpPr>
        <p:spPr>
          <a:xfrm>
            <a:off x="1051768" y="178265"/>
            <a:ext cx="103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Opportunità professionali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DE27D814-2C91-A545-AEFA-8249080719F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D4DF849-59A8-9591-2488-8CAB36DEBC77}"/>
              </a:ext>
            </a:extLst>
          </p:cNvPr>
          <p:cNvSpPr txBox="1"/>
          <p:nvPr/>
        </p:nvSpPr>
        <p:spPr>
          <a:xfrm>
            <a:off x="1574420" y="1081004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Ricerca di mercato/consulenza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F753C-CD96-7098-2D0F-22AFD2EFB1E4}"/>
              </a:ext>
            </a:extLst>
          </p:cNvPr>
          <p:cNvSpPr txBox="1"/>
          <p:nvPr/>
        </p:nvSpPr>
        <p:spPr>
          <a:xfrm>
            <a:off x="1574420" y="3099266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Pratica clinica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C73F2-E023-6C50-FE28-DD1BF9A734EF}"/>
              </a:ext>
            </a:extLst>
          </p:cNvPr>
          <p:cNvSpPr txBox="1"/>
          <p:nvPr/>
        </p:nvSpPr>
        <p:spPr>
          <a:xfrm>
            <a:off x="1574420" y="4033199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Ricerca accademica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97112-F93A-AFAF-B308-98FE77F9924B}"/>
              </a:ext>
            </a:extLst>
          </p:cNvPr>
          <p:cNvSpPr txBox="1"/>
          <p:nvPr/>
        </p:nvSpPr>
        <p:spPr>
          <a:xfrm>
            <a:off x="1574420" y="2092076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Ricerca sociale (e.g., </a:t>
            </a:r>
            <a:r>
              <a:rPr lang="it-IT" cap="all" dirty="0" err="1">
                <a:latin typeface="Helvetica" pitchFamily="2" charset="0"/>
              </a:rPr>
              <a:t>think</a:t>
            </a:r>
            <a:r>
              <a:rPr lang="it-IT" cap="all" dirty="0">
                <a:latin typeface="Helvetica" pitchFamily="2" charset="0"/>
              </a:rPr>
              <a:t> tanks)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602D7-7FA4-7AC2-8079-361656CC1B1B}"/>
              </a:ext>
            </a:extLst>
          </p:cNvPr>
          <p:cNvSpPr txBox="1"/>
          <p:nvPr/>
        </p:nvSpPr>
        <p:spPr>
          <a:xfrm>
            <a:off x="1574420" y="4926700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Service design/user </a:t>
            </a:r>
            <a:r>
              <a:rPr lang="it-IT" cap="all" dirty="0" err="1">
                <a:latin typeface="Helvetica" pitchFamily="2" charset="0"/>
              </a:rPr>
              <a:t>experience</a:t>
            </a:r>
            <a:endParaRPr lang="it-IT" cap="all" dirty="0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1357F-8B2A-4F89-E9DB-5ED0509366A0}"/>
              </a:ext>
            </a:extLst>
          </p:cNvPr>
          <p:cNvSpPr txBox="1"/>
          <p:nvPr/>
        </p:nvSpPr>
        <p:spPr>
          <a:xfrm>
            <a:off x="1574420" y="5921762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Terzo settore/Ricerca-intervento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1B5A2AEF-CF74-3754-5EE5-1CD8160E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41"/>
          <a:stretch/>
        </p:blipFill>
        <p:spPr>
          <a:xfrm>
            <a:off x="465330" y="936238"/>
            <a:ext cx="776325" cy="645586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902C3C5E-8C20-DE80-59A1-03C3DABC4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180"/>
          <a:stretch/>
        </p:blipFill>
        <p:spPr>
          <a:xfrm>
            <a:off x="540373" y="1940433"/>
            <a:ext cx="844844" cy="699703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6BA014B-5C5E-4EED-430C-2D14F1C61A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286"/>
          <a:stretch/>
        </p:blipFill>
        <p:spPr>
          <a:xfrm>
            <a:off x="465330" y="3869489"/>
            <a:ext cx="919942" cy="696527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522FC25F-30A4-F4FE-AED7-38A683486C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666"/>
          <a:stretch/>
        </p:blipFill>
        <p:spPr>
          <a:xfrm>
            <a:off x="540373" y="2941498"/>
            <a:ext cx="774622" cy="653275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2B5B9260-6367-30F0-FDFB-08627DC8B0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159"/>
          <a:stretch/>
        </p:blipFill>
        <p:spPr>
          <a:xfrm>
            <a:off x="655111" y="4926700"/>
            <a:ext cx="586544" cy="521091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83D24D12-FB98-19ED-77A3-7B03B874CE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531"/>
          <a:stretch/>
        </p:blipFill>
        <p:spPr>
          <a:xfrm flipV="1">
            <a:off x="618308" y="5870565"/>
            <a:ext cx="539304" cy="47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96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25344-8CA1-1140-A982-BA57946994B2}"/>
              </a:ext>
            </a:extLst>
          </p:cNvPr>
          <p:cNvSpPr txBox="1"/>
          <p:nvPr/>
        </p:nvSpPr>
        <p:spPr>
          <a:xfrm>
            <a:off x="2908839" y="185224"/>
            <a:ext cx="81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>
                <a:latin typeface="Helvetica" pitchFamily="2" charset="0"/>
              </a:rPr>
              <a:t>Identificare una domanda di ricerca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9AEC6B76-BB98-F143-9865-98AA92715F18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1493284-C2A9-2441-8C56-23640EBEE06B}"/>
              </a:ext>
            </a:extLst>
          </p:cNvPr>
          <p:cNvSpPr/>
          <p:nvPr/>
        </p:nvSpPr>
        <p:spPr>
          <a:xfrm>
            <a:off x="344061" y="5931538"/>
            <a:ext cx="11656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cap="all" dirty="0">
                <a:latin typeface="Helvetica" pitchFamily="2" charset="0"/>
              </a:rPr>
              <a:t>“There can be no doubt that the art of finding good problems is much more difficult than the art of finding good solutions”</a:t>
            </a:r>
            <a:r>
              <a:rPr lang="en-GB" sz="1400" cap="all" dirty="0">
                <a:latin typeface="Helvetica" pitchFamily="2" charset="0"/>
              </a:rPr>
              <a:t> (Moscovici, 2013; p.67)</a:t>
            </a:r>
            <a:endParaRPr lang="en-GB" sz="1400" cap="all" dirty="0">
              <a:effectLst/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A21A9-751C-2E81-4695-15A0954D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872900"/>
            <a:ext cx="8334657" cy="46882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3552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25344-8CA1-1140-A982-BA57946994B2}"/>
              </a:ext>
            </a:extLst>
          </p:cNvPr>
          <p:cNvSpPr txBox="1"/>
          <p:nvPr/>
        </p:nvSpPr>
        <p:spPr>
          <a:xfrm>
            <a:off x="4398005" y="175501"/>
            <a:ext cx="100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>
                <a:latin typeface="Helvetica" pitchFamily="2" charset="0"/>
              </a:rPr>
              <a:t>Che tipo di domande? 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9AEC6B76-BB98-F143-9865-98AA92715F18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01FAFF-71BB-F144-59F7-9D67F3EB5F8F}"/>
              </a:ext>
            </a:extLst>
          </p:cNvPr>
          <p:cNvSpPr txBox="1"/>
          <p:nvPr/>
        </p:nvSpPr>
        <p:spPr>
          <a:xfrm>
            <a:off x="370805" y="1258493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significati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B029E-B3DD-0F6E-48EC-777AB5574CFF}"/>
              </a:ext>
            </a:extLst>
          </p:cNvPr>
          <p:cNvSpPr txBox="1"/>
          <p:nvPr/>
        </p:nvSpPr>
        <p:spPr>
          <a:xfrm>
            <a:off x="370805" y="2267550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Pratiche/agenda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66E71-66F0-41E4-47F3-F2C50D87422D}"/>
              </a:ext>
            </a:extLst>
          </p:cNvPr>
          <p:cNvSpPr txBox="1"/>
          <p:nvPr/>
        </p:nvSpPr>
        <p:spPr>
          <a:xfrm>
            <a:off x="370805" y="3195059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Esperienze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F93B2-FD2E-51F4-7A55-F8FA7DE63D7B}"/>
              </a:ext>
            </a:extLst>
          </p:cNvPr>
          <p:cNvSpPr txBox="1"/>
          <p:nvPr/>
        </p:nvSpPr>
        <p:spPr>
          <a:xfrm>
            <a:off x="370805" y="4066064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Norme e Valori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64E9D-EF59-5B43-DC2D-4CAF8A84ED68}"/>
              </a:ext>
            </a:extLst>
          </p:cNvPr>
          <p:cNvSpPr txBox="1"/>
          <p:nvPr/>
        </p:nvSpPr>
        <p:spPr>
          <a:xfrm>
            <a:off x="370805" y="5042882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Credenze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93650-19BE-98F2-F74B-96E408CF8317}"/>
              </a:ext>
            </a:extLst>
          </p:cNvPr>
          <p:cNvSpPr txBox="1"/>
          <p:nvPr/>
        </p:nvSpPr>
        <p:spPr>
          <a:xfrm>
            <a:off x="370805" y="5932738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Ruoli e compiti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EEA2B3-D239-BA6E-2275-659BB03BAC32}"/>
              </a:ext>
            </a:extLst>
          </p:cNvPr>
          <p:cNvSpPr txBox="1"/>
          <p:nvPr/>
        </p:nvSpPr>
        <p:spPr>
          <a:xfrm>
            <a:off x="3606055" y="3127360"/>
            <a:ext cx="1021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Helvetica" pitchFamily="2" charset="0"/>
              </a:rPr>
              <a:t>Quali sono le principali dimensioni che gli studenti della bicocca identificano come potenziali </a:t>
            </a:r>
          </a:p>
          <a:p>
            <a:r>
              <a:rPr lang="it-IT" sz="1600" dirty="0">
                <a:latin typeface="Helvetica" pitchFamily="2" charset="0"/>
              </a:rPr>
              <a:t>barriere o facilitatori nel riciclare in università?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DAF636-A629-C240-C255-6FF7EAC3C400}"/>
              </a:ext>
            </a:extLst>
          </p:cNvPr>
          <p:cNvSpPr txBox="1"/>
          <p:nvPr/>
        </p:nvSpPr>
        <p:spPr>
          <a:xfrm>
            <a:off x="3606055" y="4080117"/>
            <a:ext cx="1021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Helvetica" pitchFamily="2" charset="0"/>
              </a:rPr>
              <a:t>Come si costruisce la dimensione dell’identità politica tra gli studenti dell’Università Bicocca?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574D9-7E45-115E-1AE7-32D42C99B035}"/>
              </a:ext>
            </a:extLst>
          </p:cNvPr>
          <p:cNvSpPr txBox="1"/>
          <p:nvPr/>
        </p:nvSpPr>
        <p:spPr>
          <a:xfrm>
            <a:off x="3606055" y="2242302"/>
            <a:ext cx="1021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Helvetica" pitchFamily="2" charset="0"/>
              </a:rPr>
              <a:t>Quali sono i comportamenti che l’unione Europea identifica come rilevanti </a:t>
            </a:r>
          </a:p>
          <a:p>
            <a:r>
              <a:rPr lang="it-IT" sz="1600" dirty="0">
                <a:latin typeface="Helvetica" pitchFamily="2" charset="0"/>
              </a:rPr>
              <a:t>per contrastare la crisi climatica?/Quali sono i principali obiettivi da raggiungere e come?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80EE84-CEDD-0531-861A-822DCB011F3E}"/>
              </a:ext>
            </a:extLst>
          </p:cNvPr>
          <p:cNvSpPr txBox="1"/>
          <p:nvPr/>
        </p:nvSpPr>
        <p:spPr>
          <a:xfrm>
            <a:off x="3606055" y="1269677"/>
            <a:ext cx="1021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Helvetica" pitchFamily="2" charset="0"/>
              </a:rPr>
              <a:t>Quali sono le ragioni/motivazioni che spingono i membri di last generation a protestare nei </a:t>
            </a:r>
          </a:p>
          <a:p>
            <a:r>
              <a:rPr lang="it-IT" sz="1600" dirty="0">
                <a:latin typeface="Helvetica" pitchFamily="2" charset="0"/>
              </a:rPr>
              <a:t>musei?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2E217-DAC4-93A3-6232-DC46333082A9}"/>
              </a:ext>
            </a:extLst>
          </p:cNvPr>
          <p:cNvSpPr txBox="1"/>
          <p:nvPr/>
        </p:nvSpPr>
        <p:spPr>
          <a:xfrm>
            <a:off x="3606055" y="5042339"/>
            <a:ext cx="1021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Helvetica" pitchFamily="2" charset="0"/>
              </a:rPr>
              <a:t>Qual è la rappresentazione di famiglia che viene proposta dalla stampa cattolica?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CFF3E-6F1B-4FB3-39B3-F647F5B006CE}"/>
              </a:ext>
            </a:extLst>
          </p:cNvPr>
          <p:cNvSpPr txBox="1"/>
          <p:nvPr/>
        </p:nvSpPr>
        <p:spPr>
          <a:xfrm>
            <a:off x="3606055" y="5932738"/>
            <a:ext cx="1021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Helvetica" pitchFamily="2" charset="0"/>
              </a:rPr>
              <a:t>Quali sono i doveri e i diritti dei diversi gruppi (studenti, professori, dottorandi, etc.)</a:t>
            </a:r>
          </a:p>
          <a:p>
            <a:r>
              <a:rPr lang="it-IT" sz="1600" dirty="0">
                <a:latin typeface="Helvetica" pitchFamily="2" charset="0"/>
              </a:rPr>
              <a:t>all’interno dell’università Bicocca? </a:t>
            </a:r>
          </a:p>
        </p:txBody>
      </p:sp>
    </p:spTree>
    <p:extLst>
      <p:ext uri="{BB962C8B-B14F-4D97-AF65-F5344CB8AC3E}">
        <p14:creationId xmlns:p14="http://schemas.microsoft.com/office/powerpoint/2010/main" val="1741255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25344-8CA1-1140-A982-BA57946994B2}"/>
              </a:ext>
            </a:extLst>
          </p:cNvPr>
          <p:cNvSpPr txBox="1"/>
          <p:nvPr/>
        </p:nvSpPr>
        <p:spPr>
          <a:xfrm>
            <a:off x="4398005" y="175501"/>
            <a:ext cx="100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>
                <a:latin typeface="Helvetica" pitchFamily="2" charset="0"/>
              </a:rPr>
              <a:t>Quali domande evitare?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9AEC6B76-BB98-F143-9865-98AA92715F18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01FAFF-71BB-F144-59F7-9D67F3EB5F8F}"/>
              </a:ext>
            </a:extLst>
          </p:cNvPr>
          <p:cNvSpPr txBox="1"/>
          <p:nvPr/>
        </p:nvSpPr>
        <p:spPr>
          <a:xfrm>
            <a:off x="986599" y="1547687"/>
            <a:ext cx="1021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" pitchFamily="2" charset="0"/>
              </a:rPr>
              <a:t>Quanto? Quanti? Qual è la relazione tra x e y? Che impatto ha x su 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66FF8-979A-FA63-9304-EC356B470AA5}"/>
              </a:ext>
            </a:extLst>
          </p:cNvPr>
          <p:cNvSpPr txBox="1"/>
          <p:nvPr/>
        </p:nvSpPr>
        <p:spPr>
          <a:xfrm>
            <a:off x="986599" y="1110188"/>
            <a:ext cx="1144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Domande di ricerca che fanno riferimento a </a:t>
            </a:r>
            <a:r>
              <a:rPr lang="it-IT" b="1" cap="all" dirty="0">
                <a:latin typeface="Helvetica" pitchFamily="2" charset="0"/>
              </a:rPr>
              <a:t>misurazione</a:t>
            </a:r>
            <a:r>
              <a:rPr lang="it-IT" cap="all" dirty="0">
                <a:latin typeface="Helvetica" pitchFamily="2" charset="0"/>
              </a:rPr>
              <a:t> </a:t>
            </a:r>
            <a:r>
              <a:rPr lang="it-IT" b="1" cap="all" dirty="0">
                <a:latin typeface="Helvetica" pitchFamily="2" charset="0"/>
              </a:rPr>
              <a:t>di</a:t>
            </a:r>
            <a:r>
              <a:rPr lang="it-IT" cap="all" dirty="0">
                <a:latin typeface="Helvetica" pitchFamily="2" charset="0"/>
              </a:rPr>
              <a:t> o </a:t>
            </a:r>
            <a:r>
              <a:rPr lang="it-IT" b="1" cap="all" dirty="0">
                <a:latin typeface="Helvetica" pitchFamily="2" charset="0"/>
              </a:rPr>
              <a:t>relazioni tra </a:t>
            </a:r>
            <a:r>
              <a:rPr lang="it-IT" cap="all" dirty="0">
                <a:latin typeface="Helvetica" pitchFamily="2" charset="0"/>
              </a:rPr>
              <a:t>variabili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E7857A6-DE78-A0A6-D8B0-F89F64B5F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43"/>
          <a:stretch/>
        </p:blipFill>
        <p:spPr>
          <a:xfrm>
            <a:off x="-12000" y="1062820"/>
            <a:ext cx="1062236" cy="83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0F6E62-589B-8C76-5D4A-A12CE476DE1F}"/>
              </a:ext>
            </a:extLst>
          </p:cNvPr>
          <p:cNvSpPr txBox="1"/>
          <p:nvPr/>
        </p:nvSpPr>
        <p:spPr>
          <a:xfrm>
            <a:off x="986599" y="2577480"/>
            <a:ext cx="1144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Domande generiche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83246804-B236-F182-501E-57D3032DF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76"/>
          <a:stretch/>
        </p:blipFill>
        <p:spPr>
          <a:xfrm>
            <a:off x="152284" y="2490652"/>
            <a:ext cx="733667" cy="6773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224EC-3E7D-5D1E-A691-AEB665563A39}"/>
              </a:ext>
            </a:extLst>
          </p:cNvPr>
          <p:cNvSpPr txBox="1"/>
          <p:nvPr/>
        </p:nvSpPr>
        <p:spPr>
          <a:xfrm>
            <a:off x="1050236" y="3213775"/>
            <a:ext cx="1021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" pitchFamily="2" charset="0"/>
              </a:rPr>
              <a:t>Cosa dovrebbe fare l’Università Bicocca per migliorare la sostenibilità ambientale?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B4CF9-29DB-A08E-0AD4-0C4A667270B6}"/>
              </a:ext>
            </a:extLst>
          </p:cNvPr>
          <p:cNvSpPr txBox="1"/>
          <p:nvPr/>
        </p:nvSpPr>
        <p:spPr>
          <a:xfrm>
            <a:off x="986598" y="4109985"/>
            <a:ext cx="1144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all" dirty="0">
                <a:latin typeface="Helvetica" pitchFamily="2" charset="0"/>
              </a:rPr>
              <a:t>Prova del nove –</a:t>
            </a:r>
            <a:r>
              <a:rPr lang="it-IT" cap="all" dirty="0">
                <a:latin typeface="Helvetica" pitchFamily="2" charset="0"/>
              </a:rPr>
              <a:t> cercare di considerare le </a:t>
            </a:r>
            <a:r>
              <a:rPr lang="it-IT" b="1" cap="all" dirty="0">
                <a:latin typeface="Helvetica" pitchFamily="2" charset="0"/>
              </a:rPr>
              <a:t>5 </a:t>
            </a:r>
            <a:r>
              <a:rPr lang="it-IT" b="1" cap="all" dirty="0" err="1">
                <a:latin typeface="Helvetica" pitchFamily="2" charset="0"/>
              </a:rPr>
              <a:t>w</a:t>
            </a:r>
            <a:r>
              <a:rPr lang="it-IT" cap="all" dirty="0">
                <a:latin typeface="Helvetica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cap="all" dirty="0">
                <a:latin typeface="Helvetica" pitchFamily="2" charset="0"/>
              </a:rPr>
              <a:t>Cosa (</a:t>
            </a:r>
            <a:r>
              <a:rPr lang="it-IT" cap="all" dirty="0" err="1">
                <a:latin typeface="Helvetica" pitchFamily="2" charset="0"/>
              </a:rPr>
              <a:t>what</a:t>
            </a:r>
            <a:r>
              <a:rPr lang="it-IT" cap="all" dirty="0">
                <a:latin typeface="Helvetica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cap="all" dirty="0">
                <a:latin typeface="Helvetica" pitchFamily="2" charset="0"/>
              </a:rPr>
              <a:t>Chi (Who)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cap="all" dirty="0">
                <a:latin typeface="Helvetica" pitchFamily="2" charset="0"/>
              </a:rPr>
              <a:t>Dove (</a:t>
            </a:r>
            <a:r>
              <a:rPr lang="it-IT" cap="all" dirty="0" err="1">
                <a:latin typeface="Helvetica" pitchFamily="2" charset="0"/>
              </a:rPr>
              <a:t>where</a:t>
            </a:r>
            <a:r>
              <a:rPr lang="it-IT" cap="all" dirty="0">
                <a:latin typeface="Helvetica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cap="all" dirty="0">
                <a:latin typeface="Helvetica" pitchFamily="2" charset="0"/>
              </a:rPr>
              <a:t>Quando (</a:t>
            </a:r>
            <a:r>
              <a:rPr lang="it-IT" cap="all" dirty="0" err="1">
                <a:latin typeface="Helvetica" pitchFamily="2" charset="0"/>
              </a:rPr>
              <a:t>When</a:t>
            </a:r>
            <a:r>
              <a:rPr lang="it-IT" cap="all" dirty="0">
                <a:latin typeface="Helvetica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cap="all" dirty="0">
                <a:latin typeface="Helvetica" pitchFamily="2" charset="0"/>
              </a:rPr>
              <a:t>Perché (</a:t>
            </a:r>
            <a:r>
              <a:rPr lang="it-IT" cap="all" dirty="0" err="1">
                <a:latin typeface="Helvetica" pitchFamily="2" charset="0"/>
              </a:rPr>
              <a:t>why</a:t>
            </a:r>
            <a:r>
              <a:rPr lang="it-IT" cap="all" dirty="0">
                <a:latin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7576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8">
            <a:extLst>
              <a:ext uri="{FF2B5EF4-FFF2-40B4-BE49-F238E27FC236}">
                <a16:creationId xmlns:a16="http://schemas.microsoft.com/office/drawing/2014/main" id="{191B15E6-3441-D34E-9AEC-B25EF1D675F8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FC0AC3-6524-DF43-A84B-18615506C74B}"/>
              </a:ext>
            </a:extLst>
          </p:cNvPr>
          <p:cNvSpPr txBox="1"/>
          <p:nvPr/>
        </p:nvSpPr>
        <p:spPr>
          <a:xfrm>
            <a:off x="2550665" y="168127"/>
            <a:ext cx="794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>
                <a:latin typeface="Helvetica" pitchFamily="2" charset="0"/>
              </a:rPr>
              <a:t>Come procedere? Il metodo dell’imbuto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C4FE9-722B-5144-9A73-6F147E5A1D24}"/>
              </a:ext>
            </a:extLst>
          </p:cNvPr>
          <p:cNvSpPr txBox="1"/>
          <p:nvPr/>
        </p:nvSpPr>
        <p:spPr>
          <a:xfrm>
            <a:off x="1902734" y="1116140"/>
            <a:ext cx="9387767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1.</a:t>
            </a:r>
            <a:r>
              <a:rPr lang="it-IT" cap="all" dirty="0">
                <a:latin typeface="Helvetica" pitchFamily="2" charset="0"/>
              </a:rPr>
              <a:t> Identificare un’area di interesse: e.g. crisi climatica, pregiudizio…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642103-B767-304C-BA12-8CBD878FB044}"/>
              </a:ext>
            </a:extLst>
          </p:cNvPr>
          <p:cNvSpPr txBox="1"/>
          <p:nvPr/>
        </p:nvSpPr>
        <p:spPr>
          <a:xfrm>
            <a:off x="1902734" y="1770184"/>
            <a:ext cx="10218802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2.</a:t>
            </a:r>
            <a:r>
              <a:rPr lang="it-IT" cap="all" dirty="0">
                <a:latin typeface="Helvetica" pitchFamily="2" charset="0"/>
              </a:rPr>
              <a:t> Identificare dei gruppi precisi: e.g. italiani, gli uomini, i migranti…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DB9E54-5B71-7643-86EB-72C7A04B6E0E}"/>
              </a:ext>
            </a:extLst>
          </p:cNvPr>
          <p:cNvSpPr txBox="1"/>
          <p:nvPr/>
        </p:nvSpPr>
        <p:spPr>
          <a:xfrm>
            <a:off x="1902734" y="3609439"/>
            <a:ext cx="8938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4</a:t>
            </a:r>
            <a:r>
              <a:rPr lang="it-IT" cap="all" dirty="0">
                <a:latin typeface="Helvetica" pitchFamily="2" charset="0"/>
              </a:rPr>
              <a:t> Ricerca bibliografica preliminare</a:t>
            </a:r>
            <a:r>
              <a:rPr lang="it-IT" sz="2000" cap="all" dirty="0">
                <a:latin typeface="Helvetica" pitchFamily="2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E.g. la letteratura ha già scoperto, ha già studiato l’argomento in un certo modo – cosa mi è utile? Cosa manca?</a:t>
            </a:r>
          </a:p>
          <a:p>
            <a:endParaRPr lang="it-IT" sz="2000" cap="all" dirty="0"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03D2C-4DCA-104C-9B55-266719427585}"/>
              </a:ext>
            </a:extLst>
          </p:cNvPr>
          <p:cNvSpPr txBox="1"/>
          <p:nvPr/>
        </p:nvSpPr>
        <p:spPr>
          <a:xfrm>
            <a:off x="1902734" y="5243323"/>
            <a:ext cx="11199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all" dirty="0">
                <a:latin typeface="Helvetica" pitchFamily="2" charset="0"/>
              </a:rPr>
              <a:t>5</a:t>
            </a:r>
            <a:r>
              <a:rPr lang="it-IT" cap="all" dirty="0">
                <a:latin typeface="Helvetica" pitchFamily="2" charset="0"/>
              </a:rPr>
              <a:t> Definizione di </a:t>
            </a:r>
            <a:r>
              <a:rPr lang="it-IT" cap="all">
                <a:latin typeface="Helvetica" pitchFamily="2" charset="0"/>
              </a:rPr>
              <a:t>una domanda:</a:t>
            </a:r>
            <a:endParaRPr lang="it-IT" cap="all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E.G.  esplorazione dei significati che i milanesi attribuiscono all’acquisto di prodotti riciclabili E non (Giovani vs Anziani).</a:t>
            </a:r>
          </a:p>
          <a:p>
            <a:endParaRPr lang="it-IT" sz="2000" cap="all" dirty="0">
              <a:latin typeface="Helvetica" pitchFamily="2" charset="0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07B0BB79-45AD-9F4D-BC75-D3FAF2806B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62"/>
          <a:stretch/>
        </p:blipFill>
        <p:spPr>
          <a:xfrm>
            <a:off x="-12000" y="1074253"/>
            <a:ext cx="1799951" cy="1471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BCFD1-B551-E1FF-718D-1165A6938E75}"/>
              </a:ext>
            </a:extLst>
          </p:cNvPr>
          <p:cNvSpPr txBox="1"/>
          <p:nvPr/>
        </p:nvSpPr>
        <p:spPr>
          <a:xfrm>
            <a:off x="1902734" y="2523776"/>
            <a:ext cx="10218802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3.</a:t>
            </a:r>
            <a:r>
              <a:rPr lang="it-IT" cap="all" dirty="0">
                <a:latin typeface="Helvetica" pitchFamily="2" charset="0"/>
              </a:rPr>
              <a:t> Identificare dei contesti/luoghi precisi: e.g. nella stampa, i muri dell’università</a:t>
            </a:r>
          </a:p>
        </p:txBody>
      </p:sp>
    </p:spTree>
    <p:extLst>
      <p:ext uri="{BB962C8B-B14F-4D97-AF65-F5344CB8AC3E}">
        <p14:creationId xmlns:p14="http://schemas.microsoft.com/office/powerpoint/2010/main" val="215070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8">
            <a:extLst>
              <a:ext uri="{FF2B5EF4-FFF2-40B4-BE49-F238E27FC236}">
                <a16:creationId xmlns:a16="http://schemas.microsoft.com/office/drawing/2014/main" id="{4BF3F464-E92D-5646-A2BC-DB239C25D423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6B5813-04D6-1C42-A096-51884B8883B4}"/>
              </a:ext>
            </a:extLst>
          </p:cNvPr>
          <p:cNvSpPr txBox="1"/>
          <p:nvPr/>
        </p:nvSpPr>
        <p:spPr>
          <a:xfrm>
            <a:off x="4267665" y="108365"/>
            <a:ext cx="488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>
                <a:latin typeface="Helvetica" pitchFamily="2" charset="0"/>
              </a:rPr>
              <a:t>Criteri da considerare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5244A-23CB-8341-8783-39A4347FC0F6}"/>
              </a:ext>
            </a:extLst>
          </p:cNvPr>
          <p:cNvSpPr txBox="1"/>
          <p:nvPr/>
        </p:nvSpPr>
        <p:spPr>
          <a:xfrm>
            <a:off x="1590021" y="3468880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Accesso alle fonti/ campo/ Partecipanti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30B86-B730-EF4C-99D3-9D43A7F12C29}"/>
              </a:ext>
            </a:extLst>
          </p:cNvPr>
          <p:cNvSpPr txBox="1"/>
          <p:nvPr/>
        </p:nvSpPr>
        <p:spPr>
          <a:xfrm>
            <a:off x="1590021" y="5589346"/>
            <a:ext cx="102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Quadro metodologico alla portata dei ricercatori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DA68095-E4C8-874A-AAF9-CEEA37112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73"/>
          <a:stretch/>
        </p:blipFill>
        <p:spPr>
          <a:xfrm>
            <a:off x="622011" y="5468457"/>
            <a:ext cx="621615" cy="532268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8D22B65-489B-E84A-BBAE-88CFE49AA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469"/>
          <a:stretch/>
        </p:blipFill>
        <p:spPr>
          <a:xfrm>
            <a:off x="514435" y="3295228"/>
            <a:ext cx="878972" cy="7166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AA830C6-EC76-BE48-A8F0-8D0F5E0C240D}"/>
              </a:ext>
            </a:extLst>
          </p:cNvPr>
          <p:cNvSpPr/>
          <p:nvPr/>
        </p:nvSpPr>
        <p:spPr>
          <a:xfrm>
            <a:off x="1590021" y="1348414"/>
            <a:ext cx="883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Scegliere un argomento che risponda ai propri interessi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DEF82DD-4725-D64A-B0A3-D3B14839E0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488"/>
          <a:stretch/>
        </p:blipFill>
        <p:spPr>
          <a:xfrm>
            <a:off x="640251" y="1161930"/>
            <a:ext cx="635136" cy="5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8">
            <a:extLst>
              <a:ext uri="{FF2B5EF4-FFF2-40B4-BE49-F238E27FC236}">
                <a16:creationId xmlns:a16="http://schemas.microsoft.com/office/drawing/2014/main" id="{4BF3F464-E92D-5646-A2BC-DB239C25D423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6B5813-04D6-1C42-A096-51884B8883B4}"/>
              </a:ext>
            </a:extLst>
          </p:cNvPr>
          <p:cNvSpPr txBox="1"/>
          <p:nvPr/>
        </p:nvSpPr>
        <p:spPr>
          <a:xfrm>
            <a:off x="2639155" y="10836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>
                <a:latin typeface="Helvetica" pitchFamily="2" charset="0"/>
              </a:rPr>
              <a:t>Esercizio: costruire una domanda di ricerca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A830C6-EC76-BE48-A8F0-8D0F5E0C240D}"/>
              </a:ext>
            </a:extLst>
          </p:cNvPr>
          <p:cNvSpPr/>
          <p:nvPr/>
        </p:nvSpPr>
        <p:spPr>
          <a:xfrm>
            <a:off x="934572" y="1463933"/>
            <a:ext cx="11577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Provate a formulare tre domande di ricerca seguendo le indicazioni precedenti:</a:t>
            </a:r>
          </a:p>
          <a:p>
            <a:endParaRPr lang="it-IT" cap="all" dirty="0">
              <a:latin typeface="Helvetica" pitchFamily="2" charset="0"/>
            </a:endParaRPr>
          </a:p>
          <a:p>
            <a:r>
              <a:rPr lang="it-IT" sz="1200" cap="all" dirty="0">
                <a:latin typeface="Helvetica" pitchFamily="2" charset="0"/>
                <a:hlinkClick r:id="rId2"/>
              </a:rPr>
              <a:t>https://docs.google.com/spreadsheets/d/1epnFlik44AJvmdAfszInQhMN93aTecYAGuKjrYd8gZU/edit?usp=sharing</a:t>
            </a:r>
            <a:r>
              <a:rPr lang="it-IT" sz="1200" cap="all" dirty="0">
                <a:latin typeface="Helvetica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538D9E-5B93-7D52-228E-FDBDB3A8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920" y="2657599"/>
            <a:ext cx="5634780" cy="36521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264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FE4ACC-F9BE-FB4D-B84F-F20C93326CA4}"/>
              </a:ext>
            </a:extLst>
          </p:cNvPr>
          <p:cNvSpPr txBox="1"/>
          <p:nvPr/>
        </p:nvSpPr>
        <p:spPr>
          <a:xfrm>
            <a:off x="2049598" y="187969"/>
            <a:ext cx="808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Ricerca bibliografica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C6CFF810-1A9F-7248-AA90-60EC2D5DEF43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0FC0EF-402F-B541-84C7-005E929CE61E}"/>
              </a:ext>
            </a:extLst>
          </p:cNvPr>
          <p:cNvSpPr txBox="1"/>
          <p:nvPr/>
        </p:nvSpPr>
        <p:spPr>
          <a:xfrm>
            <a:off x="1178441" y="1396996"/>
            <a:ext cx="476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Ricostruire e descrivere lo stato dell’arte</a:t>
            </a:r>
            <a:endParaRPr lang="it-IT" dirty="0">
              <a:latin typeface="Helvetica" pitchFamily="2" charset="0"/>
            </a:endParaRPr>
          </a:p>
          <a:p>
            <a:endParaRPr lang="it-IT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4362-2D9C-1E4B-88DB-C0A09953ACAF}"/>
              </a:ext>
            </a:extLst>
          </p:cNvPr>
          <p:cNvSpPr txBox="1"/>
          <p:nvPr/>
        </p:nvSpPr>
        <p:spPr>
          <a:xfrm>
            <a:off x="1178441" y="2443003"/>
            <a:ext cx="5051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Esplorare argomenti nuovi</a:t>
            </a:r>
          </a:p>
          <a:p>
            <a:r>
              <a:rPr lang="it-IT" cap="all" dirty="0">
                <a:latin typeface="Helvetica" pitchFamily="2" charset="0"/>
              </a:rPr>
              <a:t>o di cui si è poco esperti</a:t>
            </a:r>
            <a:endParaRPr lang="it-IT" dirty="0">
              <a:latin typeface="Helvetica" pitchFamily="2" charset="0"/>
            </a:endParaRPr>
          </a:p>
          <a:p>
            <a:endParaRPr lang="it-IT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63720-F17F-7B45-A480-F023BE386C55}"/>
              </a:ext>
            </a:extLst>
          </p:cNvPr>
          <p:cNvSpPr txBox="1"/>
          <p:nvPr/>
        </p:nvSpPr>
        <p:spPr>
          <a:xfrm>
            <a:off x="1147858" y="3796786"/>
            <a:ext cx="476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rispondere ad una domanda teorica basandosi sulle ricerche Esistenti</a:t>
            </a:r>
            <a:endParaRPr lang="it-IT" dirty="0">
              <a:latin typeface="Helvetica" pitchFamily="2" charset="0"/>
            </a:endParaRPr>
          </a:p>
          <a:p>
            <a:endParaRPr lang="it-IT" dirty="0"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03159-7F7A-C149-8CDD-10F617D65EBC}"/>
              </a:ext>
            </a:extLst>
          </p:cNvPr>
          <p:cNvSpPr txBox="1"/>
          <p:nvPr/>
        </p:nvSpPr>
        <p:spPr>
          <a:xfrm>
            <a:off x="1178441" y="5249074"/>
            <a:ext cx="476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Helvetica" pitchFamily="2" charset="0"/>
              </a:rPr>
              <a:t>Punto di partenza di ogni ricerca: Identificare e definire una domanda di ricerca</a:t>
            </a:r>
            <a:endParaRPr lang="it-IT" dirty="0">
              <a:latin typeface="Helvetica" pitchFamily="2" charset="0"/>
            </a:endParaRPr>
          </a:p>
          <a:p>
            <a:endParaRPr lang="it-IT" dirty="0">
              <a:latin typeface="Helvetica" pitchFamily="2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D77BA93-A2C4-774F-BBB6-96CF97A92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45"/>
          <a:stretch/>
        </p:blipFill>
        <p:spPr>
          <a:xfrm>
            <a:off x="199029" y="1396996"/>
            <a:ext cx="684013" cy="57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3A9A9C-0F78-3F41-9A8D-D0B4316FB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06"/>
          <a:stretch/>
        </p:blipFill>
        <p:spPr>
          <a:xfrm>
            <a:off x="105189" y="2523695"/>
            <a:ext cx="827299" cy="66592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717F145-D3B0-4042-8EAA-588A3246D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530"/>
          <a:stretch/>
        </p:blipFill>
        <p:spPr>
          <a:xfrm>
            <a:off x="199029" y="3945888"/>
            <a:ext cx="733460" cy="60488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62B2983-1B1D-F045-A07C-0CFC085A09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105"/>
          <a:stretch/>
        </p:blipFill>
        <p:spPr>
          <a:xfrm>
            <a:off x="105189" y="5455278"/>
            <a:ext cx="827299" cy="677516"/>
          </a:xfrm>
          <a:prstGeom prst="rect">
            <a:avLst/>
          </a:prstGeom>
        </p:spPr>
      </p:pic>
      <p:pic>
        <p:nvPicPr>
          <p:cNvPr id="16" name="Picture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FFBE816-2726-D04F-BEF5-A972AC130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691" y="1005253"/>
            <a:ext cx="5862670" cy="57239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1896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8">
            <a:extLst>
              <a:ext uri="{FF2B5EF4-FFF2-40B4-BE49-F238E27FC236}">
                <a16:creationId xmlns:a16="http://schemas.microsoft.com/office/drawing/2014/main" id="{88F47DD8-6E3D-E943-B694-499267089069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D2E42C-6BA0-C749-BBF7-BBF92C5591C9}"/>
              </a:ext>
            </a:extLst>
          </p:cNvPr>
          <p:cNvSpPr txBox="1"/>
          <p:nvPr/>
        </p:nvSpPr>
        <p:spPr>
          <a:xfrm>
            <a:off x="2613667" y="170506"/>
            <a:ext cx="744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Costruzione e gestione bibliografia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403EA-8AAD-5E45-A458-6710EACC275D}"/>
              </a:ext>
            </a:extLst>
          </p:cNvPr>
          <p:cNvSpPr txBox="1"/>
          <p:nvPr/>
        </p:nvSpPr>
        <p:spPr>
          <a:xfrm>
            <a:off x="1847839" y="1191519"/>
            <a:ext cx="844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all" dirty="0">
                <a:latin typeface="Helvetica" pitchFamily="2" charset="0"/>
              </a:rPr>
              <a:t>BIBLIOGRAFIA: CERCARE </a:t>
            </a:r>
            <a:r>
              <a:rPr lang="en-US" cap="all" dirty="0" err="1">
                <a:latin typeface="Helvetica" pitchFamily="2" charset="0"/>
              </a:rPr>
              <a:t>Ciò</a:t>
            </a:r>
            <a:r>
              <a:rPr lang="en-US" cap="all" dirty="0">
                <a:latin typeface="Helvetica" pitchFamily="2" charset="0"/>
              </a:rPr>
              <a:t> di cui </a:t>
            </a:r>
            <a:r>
              <a:rPr lang="en-US" cap="all" dirty="0" err="1">
                <a:latin typeface="Helvetica" pitchFamily="2" charset="0"/>
              </a:rPr>
              <a:t>si</a:t>
            </a:r>
            <a:r>
              <a:rPr lang="en-US" cap="all" dirty="0">
                <a:latin typeface="Helvetica" pitchFamily="2" charset="0"/>
              </a:rPr>
              <a:t> </a:t>
            </a:r>
            <a:r>
              <a:rPr lang="en-US" cap="all" dirty="0" err="1">
                <a:latin typeface="Helvetica" pitchFamily="2" charset="0"/>
              </a:rPr>
              <a:t>ignora</a:t>
            </a:r>
            <a:r>
              <a:rPr lang="en-US" cap="all" dirty="0">
                <a:latin typeface="Helvetica" pitchFamily="2" charset="0"/>
              </a:rPr>
              <a:t> </a:t>
            </a:r>
            <a:r>
              <a:rPr lang="en-US" cap="all" dirty="0" err="1">
                <a:latin typeface="Helvetica" pitchFamily="2" charset="0"/>
              </a:rPr>
              <a:t>l’esistenza</a:t>
            </a:r>
            <a:r>
              <a:rPr lang="en-US" cap="all" dirty="0">
                <a:latin typeface="Helvetica" pitchFamily="2" charset="0"/>
              </a:rPr>
              <a:t> (Eco, 1977)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8778D-EF71-0045-B20A-6A64427C6A07}"/>
              </a:ext>
            </a:extLst>
          </p:cNvPr>
          <p:cNvSpPr txBox="1"/>
          <p:nvPr/>
        </p:nvSpPr>
        <p:spPr>
          <a:xfrm>
            <a:off x="1847839" y="3758431"/>
            <a:ext cx="743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all" dirty="0">
                <a:latin typeface="Helvetica" pitchFamily="2" charset="0"/>
              </a:rPr>
              <a:t>Keywords e </a:t>
            </a:r>
            <a:r>
              <a:rPr lang="en-US" cap="all" dirty="0" err="1">
                <a:latin typeface="Helvetica" pitchFamily="2" charset="0"/>
              </a:rPr>
              <a:t>operatori</a:t>
            </a:r>
            <a:r>
              <a:rPr lang="en-US" cap="all" dirty="0">
                <a:latin typeface="Helvetica" pitchFamily="2" charset="0"/>
              </a:rPr>
              <a:t> </a:t>
            </a:r>
            <a:r>
              <a:rPr lang="en-US" cap="all" dirty="0" err="1">
                <a:latin typeface="Helvetica" pitchFamily="2" charset="0"/>
              </a:rPr>
              <a:t>boleani</a:t>
            </a:r>
            <a:r>
              <a:rPr lang="en-US" cap="all" dirty="0">
                <a:latin typeface="Helvetica" pitchFamily="2" charset="0"/>
              </a:rPr>
              <a:t>: “AND” / “OR”, </a:t>
            </a:r>
            <a:r>
              <a:rPr lang="en-US" cap="all" dirty="0" err="1">
                <a:latin typeface="Helvetica" pitchFamily="2" charset="0"/>
              </a:rPr>
              <a:t>virgolettati</a:t>
            </a:r>
            <a:endParaRPr lang="en-US" cap="all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9BD9E-6D4A-3A4F-B34A-95ED114447EF}"/>
              </a:ext>
            </a:extLst>
          </p:cNvPr>
          <p:cNvSpPr txBox="1"/>
          <p:nvPr/>
        </p:nvSpPr>
        <p:spPr>
          <a:xfrm>
            <a:off x="1856149" y="2383475"/>
            <a:ext cx="6631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all" dirty="0">
                <a:latin typeface="Helvetica" pitchFamily="2" charset="0"/>
              </a:rPr>
              <a:t>Database/Search engines: </a:t>
            </a:r>
          </a:p>
          <a:p>
            <a:r>
              <a:rPr lang="en-US" cap="all" dirty="0" err="1">
                <a:latin typeface="Helvetica" pitchFamily="2" charset="0"/>
              </a:rPr>
              <a:t>curiosone</a:t>
            </a:r>
            <a:r>
              <a:rPr lang="en-US" cap="all" dirty="0">
                <a:latin typeface="Helvetica" pitchFamily="2" charset="0"/>
              </a:rPr>
              <a:t>, </a:t>
            </a:r>
            <a:r>
              <a:rPr lang="en-US" cap="all" dirty="0" err="1">
                <a:latin typeface="Helvetica" pitchFamily="2" charset="0"/>
              </a:rPr>
              <a:t>Proquest</a:t>
            </a:r>
            <a:r>
              <a:rPr lang="en-US" cap="all" dirty="0">
                <a:latin typeface="Helvetica" pitchFamily="2" charset="0"/>
              </a:rPr>
              <a:t> (</a:t>
            </a:r>
            <a:r>
              <a:rPr lang="en-US" cap="all" dirty="0" err="1">
                <a:latin typeface="Helvetica" pitchFamily="2" charset="0"/>
              </a:rPr>
              <a:t>psychinfo</a:t>
            </a:r>
            <a:r>
              <a:rPr lang="en-US" cap="all" dirty="0">
                <a:latin typeface="Helvetica" pitchFamily="2" charset="0"/>
              </a:rPr>
              <a:t>), scholar, </a:t>
            </a:r>
            <a:r>
              <a:rPr lang="en-US" cap="all" dirty="0" err="1">
                <a:latin typeface="Helvetica" pitchFamily="2" charset="0"/>
              </a:rPr>
              <a:t>etc</a:t>
            </a:r>
            <a:r>
              <a:rPr lang="en-US" cap="all" dirty="0">
                <a:latin typeface="Helvetica" pitchFamily="2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3676F-5E2D-0D4F-89DE-693001FEF376}"/>
              </a:ext>
            </a:extLst>
          </p:cNvPr>
          <p:cNvSpPr txBox="1"/>
          <p:nvPr/>
        </p:nvSpPr>
        <p:spPr>
          <a:xfrm>
            <a:off x="1847839" y="5997636"/>
            <a:ext cx="269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all" dirty="0">
                <a:latin typeface="Helvetica" pitchFamily="2" charset="0"/>
              </a:rPr>
              <a:t>Mendeley e Zotero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34575-1539-E148-92D2-D3C51DE765C3}"/>
              </a:ext>
            </a:extLst>
          </p:cNvPr>
          <p:cNvSpPr txBox="1"/>
          <p:nvPr/>
        </p:nvSpPr>
        <p:spPr>
          <a:xfrm>
            <a:off x="1856149" y="4908267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all" dirty="0">
                <a:latin typeface="Helvetica" pitchFamily="2" charset="0"/>
              </a:rPr>
              <a:t>Fonti </a:t>
            </a:r>
            <a:r>
              <a:rPr lang="en-US" cap="all" dirty="0" err="1">
                <a:latin typeface="Helvetica" pitchFamily="2" charset="0"/>
              </a:rPr>
              <a:t>primarie</a:t>
            </a:r>
            <a:r>
              <a:rPr lang="en-US" cap="all" dirty="0">
                <a:latin typeface="Helvetica" pitchFamily="2" charset="0"/>
              </a:rPr>
              <a:t> vs </a:t>
            </a:r>
            <a:r>
              <a:rPr lang="en-US" cap="all" dirty="0" err="1">
                <a:latin typeface="Helvetica" pitchFamily="2" charset="0"/>
              </a:rPr>
              <a:t>secondarie</a:t>
            </a:r>
            <a:endParaRPr lang="en-US" cap="all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BB19D-06EF-1F42-8C96-CCBE8B6B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88" y="5974854"/>
            <a:ext cx="774983" cy="616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4054E0-F736-2B4A-97A4-0D11BD49A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06"/>
          <a:stretch/>
        </p:blipFill>
        <p:spPr>
          <a:xfrm>
            <a:off x="326319" y="1032390"/>
            <a:ext cx="992877" cy="799205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480BAF5-9E9A-E64A-93EE-A0FEE1AE49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855"/>
          <a:stretch/>
        </p:blipFill>
        <p:spPr>
          <a:xfrm>
            <a:off x="472259" y="3618103"/>
            <a:ext cx="823852" cy="70970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1906FC9-C3E8-4C48-81C2-6F87363BA5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778" t="11422" r="778" b="15621"/>
          <a:stretch/>
        </p:blipFill>
        <p:spPr>
          <a:xfrm>
            <a:off x="409921" y="2485083"/>
            <a:ext cx="885913" cy="646331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CCD17E0-DF49-C947-8AFB-6E8CF4BD42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079"/>
          <a:stretch/>
        </p:blipFill>
        <p:spPr>
          <a:xfrm>
            <a:off x="409921" y="4847060"/>
            <a:ext cx="752250" cy="6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207BF-EEAC-074B-ADF7-B13F1262AC8B}"/>
              </a:ext>
            </a:extLst>
          </p:cNvPr>
          <p:cNvSpPr txBox="1"/>
          <p:nvPr/>
        </p:nvSpPr>
        <p:spPr>
          <a:xfrm>
            <a:off x="4563044" y="204823"/>
            <a:ext cx="305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all" dirty="0">
                <a:latin typeface="Helvetica" pitchFamily="2" charset="0"/>
              </a:rPr>
              <a:t>Testi e discorsi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BB937C-164C-C3DB-44BD-98343FCAFAA8}"/>
              </a:ext>
            </a:extLst>
          </p:cNvPr>
          <p:cNvSpPr txBox="1"/>
          <p:nvPr/>
        </p:nvSpPr>
        <p:spPr>
          <a:xfrm>
            <a:off x="1562755" y="1292241"/>
            <a:ext cx="12597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Quali sono le prime tre cose che vi vengono in mente se pensate a…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35393-8380-0210-A4BE-359246FABD3F}"/>
              </a:ext>
            </a:extLst>
          </p:cNvPr>
          <p:cNvSpPr txBox="1"/>
          <p:nvPr/>
        </p:nvSpPr>
        <p:spPr>
          <a:xfrm>
            <a:off x="1562753" y="4507523"/>
            <a:ext cx="11857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cap="all" dirty="0" err="1">
                <a:latin typeface="Helvetica" pitchFamily="2" charset="0"/>
              </a:rPr>
              <a:t>TestO</a:t>
            </a:r>
            <a:r>
              <a:rPr lang="it-IT" sz="2000" cap="all" dirty="0">
                <a:latin typeface="Helvetica" pitchFamily="2" charset="0"/>
              </a:rPr>
              <a:t>/testi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cap="all" dirty="0">
              <a:latin typeface="Helvetica" pitchFamily="2" charset="0"/>
            </a:endParaRPr>
          </a:p>
          <a:p>
            <a:pPr algn="just"/>
            <a:r>
              <a:rPr lang="it-IT" sz="1200" cap="all" dirty="0">
                <a:latin typeface="Helvetica" pitchFamily="2" charset="0"/>
                <a:hlinkClick r:id="rId2"/>
              </a:rPr>
              <a:t>https://jamboard.google.com/d/1usJuoxaisu2oVsmj_b9bITwY09n2Goi4s8Y_-e81HAo/edit?usp=sharing</a:t>
            </a:r>
            <a:r>
              <a:rPr lang="it-IT" sz="1200" cap="all" dirty="0">
                <a:latin typeface="Helvetica" pitchFamily="2" charset="0"/>
              </a:rPr>
              <a:t> 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834F9C29-AB27-4103-D151-AF2161F90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99"/>
          <a:stretch/>
        </p:blipFill>
        <p:spPr>
          <a:xfrm>
            <a:off x="381837" y="1096225"/>
            <a:ext cx="1028951" cy="816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C5E585-1BAF-EA5D-A156-050A96ED9D4C}"/>
              </a:ext>
            </a:extLst>
          </p:cNvPr>
          <p:cNvSpPr txBox="1"/>
          <p:nvPr/>
        </p:nvSpPr>
        <p:spPr>
          <a:xfrm>
            <a:off x="1562753" y="2596589"/>
            <a:ext cx="11857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cap="all" dirty="0">
                <a:latin typeface="Helvetica" pitchFamily="2" charset="0"/>
              </a:rPr>
              <a:t>Discorso/discorsi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r>
              <a:rPr lang="it-IT" sz="2000" cap="all" dirty="0">
                <a:latin typeface="Helvetica" pitchFamily="2" charset="0"/>
              </a:rPr>
              <a:t> </a:t>
            </a:r>
            <a:r>
              <a:rPr lang="it-IT" sz="1200" cap="all" dirty="0">
                <a:latin typeface="Helvetica" pitchFamily="2" charset="0"/>
                <a:hlinkClick r:id="rId4"/>
              </a:rPr>
              <a:t>https://jamboard.google.com/d/1K51dCPB6lphTeh1VfBIRTpoFMYkGV2SgPVGmFfs5OFs/edit?usp=sharing</a:t>
            </a:r>
            <a:r>
              <a:rPr lang="it-IT" sz="1200" cap="all" dirty="0">
                <a:latin typeface="Helvetica" pitchFamily="2" charset="0"/>
              </a:rPr>
              <a:t> 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8">
            <a:extLst>
              <a:ext uri="{FF2B5EF4-FFF2-40B4-BE49-F238E27FC236}">
                <a16:creationId xmlns:a16="http://schemas.microsoft.com/office/drawing/2014/main" id="{88F47DD8-6E3D-E943-B694-499267089069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D2E42C-6BA0-C749-BBF7-BBF92C5591C9}"/>
              </a:ext>
            </a:extLst>
          </p:cNvPr>
          <p:cNvSpPr txBox="1"/>
          <p:nvPr/>
        </p:nvSpPr>
        <p:spPr>
          <a:xfrm>
            <a:off x="2613667" y="170506"/>
            <a:ext cx="744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cap="all" dirty="0">
                <a:latin typeface="Helvetica" pitchFamily="2" charset="0"/>
              </a:rPr>
              <a:t>See you next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9A670-ACBA-69B0-4A1E-2ECF0869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82" y="884420"/>
            <a:ext cx="7226663" cy="5419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6662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8">
            <a:extLst>
              <a:ext uri="{FF2B5EF4-FFF2-40B4-BE49-F238E27FC236}">
                <a16:creationId xmlns:a16="http://schemas.microsoft.com/office/drawing/2014/main" id="{88F47DD8-6E3D-E943-B694-499267089069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D2E42C-6BA0-C749-BBF7-BBF92C5591C9}"/>
              </a:ext>
            </a:extLst>
          </p:cNvPr>
          <p:cNvSpPr txBox="1"/>
          <p:nvPr/>
        </p:nvSpPr>
        <p:spPr>
          <a:xfrm>
            <a:off x="2613667" y="170506"/>
            <a:ext cx="744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Bibliografia di riferimento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89049A-0CEE-9472-EEF8-7D392C2D3E4C}"/>
              </a:ext>
            </a:extLst>
          </p:cNvPr>
          <p:cNvSpPr txBox="1"/>
          <p:nvPr/>
        </p:nvSpPr>
        <p:spPr>
          <a:xfrm>
            <a:off x="782125" y="997931"/>
            <a:ext cx="10615749" cy="5511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938">
              <a:lnSpc>
                <a:spcPct val="150000"/>
              </a:lnSpc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Bauer, M., Durant, J., &amp; Evans, G. (1994). European public perceptions of science. international Journal of Public opinion research, 6(2), 163-186.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938">
              <a:lnSpc>
                <a:spcPct val="150000"/>
              </a:lnSpc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Cramer, K. J. (2016). The politics of resentment: Rural consciousness in Wisconsin and the rise of Scott Walker. University of Chicago Press.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938">
              <a:lnSpc>
                <a:spcPct val="150000"/>
              </a:lnSpc>
            </a:pP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Gergen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J. (1973). Social psychology as history. Journal of personality and social psychology, 26(2), 309.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938">
              <a:lnSpc>
                <a:spcPct val="150000"/>
              </a:lnSpc>
            </a:pP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Gergen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J. (1985). The social constructionist movement in modern psychology. American Psychologist, 40(3), 266–275.</a:t>
            </a:r>
          </a:p>
          <a:p>
            <a:pPr indent="7938">
              <a:lnSpc>
                <a:spcPct val="150000"/>
              </a:lnSpc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https://doi.org/10.1037/0003-066X.40.3.266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938">
              <a:lnSpc>
                <a:spcPct val="150000"/>
              </a:lnSpc>
            </a:pP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Marinucci, L., Mazzuca, C., &amp; Gangemi, A. (2022).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Exposing implicit biases and stereotypes in human and artificial intelligence: </a:t>
            </a:r>
          </a:p>
          <a:p>
            <a:pPr indent="7938">
              <a:lnSpc>
                <a:spcPct val="150000"/>
              </a:lnSpc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of the art and challenges with a focus on gender. </a:t>
            </a: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&amp; SOCIETY, 1-15.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938">
              <a:lnSpc>
                <a:spcPct val="150000"/>
              </a:lnSpc>
            </a:pP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Montali, L., Frigerio, A., Spina, </a:t>
            </a:r>
            <a:r>
              <a:rPr lang="it-I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&amp; Zulato, E. (2022).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Discursive Construction of Polyamory: </a:t>
            </a:r>
          </a:p>
          <a:p>
            <a:pPr indent="7938">
              <a:lnSpc>
                <a:spcPct val="150000"/>
              </a:lnSpc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Legitimising an Alternative to Monogamy. Sexuality &amp; Culture, 1-22.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938">
              <a:lnSpc>
                <a:spcPct val="150000"/>
              </a:lnSpc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Moscovici, S. (2013). Reflections on social demand and applied social psychology in general. In Social Representations in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the'Social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Arena' (pp. 89-98). Routledge.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4804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207BF-EEAC-074B-ADF7-B13F1262AC8B}"/>
              </a:ext>
            </a:extLst>
          </p:cNvPr>
          <p:cNvSpPr txBox="1"/>
          <p:nvPr/>
        </p:nvSpPr>
        <p:spPr>
          <a:xfrm>
            <a:off x="4563044" y="204823"/>
            <a:ext cx="305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Testi e discorsi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68097B-ECDF-B7AA-53B6-25EA3D52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815" y="1574407"/>
            <a:ext cx="645927" cy="6459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2ED187-7399-C987-F675-310F7B62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248" y="744399"/>
            <a:ext cx="813910" cy="8139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BD64B6-6670-79FB-A9F5-6487E83A6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759" y="2327437"/>
            <a:ext cx="1005106" cy="6676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5CCD90-E655-4985-CE14-4EFC28833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4017" y="3138869"/>
            <a:ext cx="610039" cy="610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883B58-0E56-3896-3823-8A622FFB0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4016" y="4065653"/>
            <a:ext cx="610040" cy="6100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346544-C23A-3787-8256-B2DC86060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93" y="1081503"/>
            <a:ext cx="1796064" cy="13505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048619-F99F-6567-5F13-B936391318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5865" y="4352108"/>
            <a:ext cx="1643462" cy="23253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AB3C08-6C68-493E-F513-C25259F2E7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5256" y="4905091"/>
            <a:ext cx="677902" cy="6779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E2A6B8-3DAC-19F3-73CC-329AEF880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1610" y="4473509"/>
            <a:ext cx="1638300" cy="20783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3635DB-6FAF-6370-8D82-DF0A71F01B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0771" y="2828530"/>
            <a:ext cx="2512897" cy="118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DF44921-62C7-6801-E023-60844F9E98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121" y="4760114"/>
            <a:ext cx="1796981" cy="13512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5E21FB7-4A48-DB93-5E96-7A4CC64482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8378" y="2910307"/>
            <a:ext cx="2042841" cy="11439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460956F-9D40-C893-4B8F-8195EDC2CF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26143" y="1102134"/>
            <a:ext cx="2350536" cy="132513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2E1BE2-02E9-4CE4-CA12-E0ECE70CE6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292" y="2908125"/>
            <a:ext cx="1854618" cy="1231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773A2C4-4F06-986E-A021-8748128CD5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8378" y="1102134"/>
            <a:ext cx="2094666" cy="13812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6B94F91-926F-5923-C937-4802DD661C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13333" y="1114944"/>
            <a:ext cx="2034170" cy="13170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4659046-FEB0-2A1D-0A91-022E0B01B3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26143" y="2731326"/>
            <a:ext cx="2302907" cy="15352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54B1034-6C57-CE7B-67E2-3386460BCB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2691" y="4760114"/>
            <a:ext cx="1929055" cy="128134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3C3B5C4-D4C4-CBE6-EA4B-46CC529BE7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50521" y="5922652"/>
            <a:ext cx="537029" cy="5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725FBD-DD5A-924E-A061-051B9FC48382}"/>
              </a:ext>
            </a:extLst>
          </p:cNvPr>
          <p:cNvSpPr txBox="1"/>
          <p:nvPr/>
        </p:nvSpPr>
        <p:spPr>
          <a:xfrm>
            <a:off x="1420385" y="1302408"/>
            <a:ext cx="1054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cap="all" dirty="0">
                <a:latin typeface="Helvetica" pitchFamily="2" charset="0"/>
              </a:rPr>
              <a:t>Comprendere i fondamenti teorico-epistemologici delle metodologie di analisi testuale</a:t>
            </a:r>
          </a:p>
        </p:txBody>
      </p:sp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207BF-EEAC-074B-ADF7-B13F1262AC8B}"/>
              </a:ext>
            </a:extLst>
          </p:cNvPr>
          <p:cNvSpPr txBox="1"/>
          <p:nvPr/>
        </p:nvSpPr>
        <p:spPr>
          <a:xfrm>
            <a:off x="3014947" y="183701"/>
            <a:ext cx="686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Obiettivi Formativi del laboratorio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D505D9D5-106D-9C3E-A9EB-33BEB2188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93"/>
          <a:stretch/>
        </p:blipFill>
        <p:spPr>
          <a:xfrm>
            <a:off x="341448" y="1237994"/>
            <a:ext cx="941710" cy="727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4FB5DA-1722-00E4-ABD3-4A0A317ED3AA}"/>
              </a:ext>
            </a:extLst>
          </p:cNvPr>
          <p:cNvSpPr txBox="1"/>
          <p:nvPr/>
        </p:nvSpPr>
        <p:spPr>
          <a:xfrm>
            <a:off x="1420385" y="2795549"/>
            <a:ext cx="1054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cap="all" dirty="0">
                <a:latin typeface="Helvetica" pitchFamily="2" charset="0"/>
              </a:rPr>
              <a:t>Conoscere le principali tecniche di costruzione della base dati: </a:t>
            </a:r>
          </a:p>
          <a:p>
            <a:pPr algn="just"/>
            <a:r>
              <a:rPr lang="it-IT" cap="all" dirty="0">
                <a:latin typeface="Helvetica" pitchFamily="2" charset="0"/>
              </a:rPr>
              <a:t>interviste, focus group, analisi dati d’archivio</a:t>
            </a: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DAFF25EA-D7C3-3819-98A2-32CD872AA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47"/>
          <a:stretch/>
        </p:blipFill>
        <p:spPr>
          <a:xfrm>
            <a:off x="341448" y="2733212"/>
            <a:ext cx="852515" cy="6739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168A04-19D8-32FE-0ED5-45743B3CB3BF}"/>
              </a:ext>
            </a:extLst>
          </p:cNvPr>
          <p:cNvSpPr txBox="1"/>
          <p:nvPr/>
        </p:nvSpPr>
        <p:spPr>
          <a:xfrm>
            <a:off x="1420385" y="4288979"/>
            <a:ext cx="1054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cap="all" dirty="0">
                <a:latin typeface="Helvetica" pitchFamily="2" charset="0"/>
              </a:rPr>
              <a:t>Capacità di scegliere e applicare tecniche di analisi dei dati testuali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BF19C7B0-590D-313F-5A97-93090AC14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032"/>
          <a:stretch/>
        </p:blipFill>
        <p:spPr>
          <a:xfrm>
            <a:off x="414100" y="4192129"/>
            <a:ext cx="707209" cy="607972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927D2BB7-6846-16D2-3AA9-1E7A875F5F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699"/>
          <a:stretch/>
        </p:blipFill>
        <p:spPr>
          <a:xfrm>
            <a:off x="402782" y="5524821"/>
            <a:ext cx="729843" cy="6079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D0CA17-8BEF-F0B3-6A01-1E02DE28C5C9}"/>
              </a:ext>
            </a:extLst>
          </p:cNvPr>
          <p:cNvSpPr txBox="1"/>
          <p:nvPr/>
        </p:nvSpPr>
        <p:spPr>
          <a:xfrm>
            <a:off x="1420384" y="5557270"/>
            <a:ext cx="1054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cap="all" dirty="0">
                <a:latin typeface="Helvetica" pitchFamily="2" charset="0"/>
              </a:rPr>
              <a:t>Discutere criticamente ricerche che utilizzano metodi di analisi testuali</a:t>
            </a:r>
          </a:p>
        </p:txBody>
      </p:sp>
    </p:spTree>
    <p:extLst>
      <p:ext uri="{BB962C8B-B14F-4D97-AF65-F5344CB8AC3E}">
        <p14:creationId xmlns:p14="http://schemas.microsoft.com/office/powerpoint/2010/main" val="365178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207BF-EEAC-074B-ADF7-B13F1262AC8B}"/>
              </a:ext>
            </a:extLst>
          </p:cNvPr>
          <p:cNvSpPr txBox="1"/>
          <p:nvPr/>
        </p:nvSpPr>
        <p:spPr>
          <a:xfrm>
            <a:off x="4641845" y="151245"/>
            <a:ext cx="2531687" cy="47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Calendario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D66A16-403D-D34C-FB06-1AB796014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75577"/>
              </p:ext>
            </p:extLst>
          </p:nvPr>
        </p:nvGraphicFramePr>
        <p:xfrm>
          <a:off x="629012" y="907030"/>
          <a:ext cx="11240771" cy="5439115"/>
        </p:xfrm>
        <a:graphic>
          <a:graphicData uri="http://schemas.openxmlformats.org/drawingml/2006/table">
            <a:tbl>
              <a:tblPr/>
              <a:tblGrid>
                <a:gridCol w="2425193">
                  <a:extLst>
                    <a:ext uri="{9D8B030D-6E8A-4147-A177-3AD203B41FA5}">
                      <a16:colId xmlns:a16="http://schemas.microsoft.com/office/drawing/2014/main" val="2889430267"/>
                    </a:ext>
                  </a:extLst>
                </a:gridCol>
                <a:gridCol w="1940155">
                  <a:extLst>
                    <a:ext uri="{9D8B030D-6E8A-4147-A177-3AD203B41FA5}">
                      <a16:colId xmlns:a16="http://schemas.microsoft.com/office/drawing/2014/main" val="3362887639"/>
                    </a:ext>
                  </a:extLst>
                </a:gridCol>
                <a:gridCol w="1067086">
                  <a:extLst>
                    <a:ext uri="{9D8B030D-6E8A-4147-A177-3AD203B41FA5}">
                      <a16:colId xmlns:a16="http://schemas.microsoft.com/office/drawing/2014/main" val="1818265743"/>
                    </a:ext>
                  </a:extLst>
                </a:gridCol>
                <a:gridCol w="5808337">
                  <a:extLst>
                    <a:ext uri="{9D8B030D-6E8A-4147-A177-3AD203B41FA5}">
                      <a16:colId xmlns:a16="http://schemas.microsoft.com/office/drawing/2014/main" val="1256210009"/>
                    </a:ext>
                  </a:extLst>
                </a:gridCol>
              </a:tblGrid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Giorno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Programma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70290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07-03-2023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teorico-epistemologica metodi di analisi testuale e discorsiva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981298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metodi della costruzione base dati e creazione gruppi di ricerca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416818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21-03-2023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analisi del contenuto + Esercitazione 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818477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28-03-2023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analisi tematica  + Esercitazione 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93927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04-04-2023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10:30 - 14:30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U7-08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analisi del </a:t>
                      </a:r>
                      <a:r>
                        <a:rPr lang="it-IT" sz="1100" b="0" i="0" u="none" strike="noStrike" cap="small" baseline="0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discorso </a:t>
                      </a:r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+ Esercitazione </a:t>
                      </a:r>
                      <a:endParaRPr lang="it-IT" sz="1100" b="0" i="0" u="none" strike="noStrike" cap="small" baseline="0" noProof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550366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18-04-2023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10:30 - 14:30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Lavori su presentazioni</a:t>
                      </a:r>
                    </a:p>
                    <a:p>
                      <a:pPr algn="ctr" fontAlgn="ctr"/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937590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02-05-2023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Lavori su presentazioni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909695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09-05-2023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Lavori su presentazioni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098454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16-05-2023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Presentazioni gruppo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892489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23-05-2023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Presentazioni gruppo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833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48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725FBD-DD5A-924E-A061-051B9FC48382}"/>
              </a:ext>
            </a:extLst>
          </p:cNvPr>
          <p:cNvSpPr txBox="1"/>
          <p:nvPr/>
        </p:nvSpPr>
        <p:spPr>
          <a:xfrm>
            <a:off x="1669284" y="2461078"/>
            <a:ext cx="9462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Obbligo di frequenza – 32 ore (6 CFU)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32EF4-4FA0-AC47-8958-9C38FA0A91B7}"/>
              </a:ext>
            </a:extLst>
          </p:cNvPr>
          <p:cNvSpPr txBox="1"/>
          <p:nvPr/>
        </p:nvSpPr>
        <p:spPr>
          <a:xfrm>
            <a:off x="1754347" y="4883886"/>
            <a:ext cx="274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Contratto d’aula</a:t>
            </a:r>
            <a:endParaRPr lang="en-US" sz="2000" dirty="0"/>
          </a:p>
        </p:txBody>
      </p:sp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207BF-EEAC-074B-ADF7-B13F1262AC8B}"/>
              </a:ext>
            </a:extLst>
          </p:cNvPr>
          <p:cNvSpPr txBox="1"/>
          <p:nvPr/>
        </p:nvSpPr>
        <p:spPr>
          <a:xfrm>
            <a:off x="3220820" y="189244"/>
            <a:ext cx="552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Burocrazia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A8F6DA1-04EF-9745-9A74-83D74F8DA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01"/>
          <a:stretch/>
        </p:blipFill>
        <p:spPr>
          <a:xfrm>
            <a:off x="493673" y="3513945"/>
            <a:ext cx="753673" cy="599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34091-54C1-C7DB-1FDF-A47887D9FA98}"/>
              </a:ext>
            </a:extLst>
          </p:cNvPr>
          <p:cNvSpPr txBox="1"/>
          <p:nvPr/>
        </p:nvSpPr>
        <p:spPr>
          <a:xfrm>
            <a:off x="1649846" y="1341903"/>
            <a:ext cx="9462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Solo gli iscritti possono frequentare il laboratorio 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01AB0D5-AE60-AA56-DA3D-F8396ABF0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48"/>
          <a:stretch/>
        </p:blipFill>
        <p:spPr>
          <a:xfrm>
            <a:off x="356589" y="1090427"/>
            <a:ext cx="1038134" cy="848696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ECB64B79-1755-E35B-14E2-DFB1D0DB8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767"/>
          <a:stretch/>
        </p:blipFill>
        <p:spPr>
          <a:xfrm>
            <a:off x="389171" y="2304853"/>
            <a:ext cx="913425" cy="751133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2C85CC7B-9C5F-17EF-9344-549FD3D85A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301"/>
          <a:stretch/>
        </p:blipFill>
        <p:spPr>
          <a:xfrm>
            <a:off x="493672" y="4741913"/>
            <a:ext cx="874547" cy="653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922161-AE3B-9A10-9DFA-813FE289B640}"/>
              </a:ext>
            </a:extLst>
          </p:cNvPr>
          <p:cNvSpPr txBox="1"/>
          <p:nvPr/>
        </p:nvSpPr>
        <p:spPr>
          <a:xfrm>
            <a:off x="1754347" y="3672482"/>
            <a:ext cx="9462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Max 8 ore di assenza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212B3-E096-E638-74CE-19EEA06DFE87}"/>
              </a:ext>
            </a:extLst>
          </p:cNvPr>
          <p:cNvSpPr txBox="1"/>
          <p:nvPr/>
        </p:nvSpPr>
        <p:spPr>
          <a:xfrm>
            <a:off x="1754347" y="6054012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Helvetica" pitchFamily="2" charset="0"/>
                <a:hlinkClick r:id="rId6"/>
              </a:rPr>
              <a:t>edoardo.zulato@unimib.it</a:t>
            </a:r>
            <a:r>
              <a:rPr lang="it-IT" dirty="0">
                <a:latin typeface="Helvetica" pitchFamily="2" charset="0"/>
              </a:rPr>
              <a:t> </a:t>
            </a:r>
            <a:endParaRPr lang="en-US" dirty="0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B201D09B-6ACE-438D-0ED5-C821AD5016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329"/>
          <a:stretch/>
        </p:blipFill>
        <p:spPr>
          <a:xfrm>
            <a:off x="493672" y="5876679"/>
            <a:ext cx="734003" cy="5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5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94CEBFE4-2531-EC4F-9C4F-6F5A628F36D1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B4959C-F9FC-794E-8C9C-A937E44DD0A2}"/>
              </a:ext>
            </a:extLst>
          </p:cNvPr>
          <p:cNvSpPr txBox="1"/>
          <p:nvPr/>
        </p:nvSpPr>
        <p:spPr>
          <a:xfrm>
            <a:off x="3076847" y="167270"/>
            <a:ext cx="64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Tipologie di ricerche in psicologia</a:t>
            </a:r>
          </a:p>
        </p:txBody>
      </p:sp>
      <p:pic>
        <p:nvPicPr>
          <p:cNvPr id="2" name="Immagine 6">
            <a:extLst>
              <a:ext uri="{FF2B5EF4-FFF2-40B4-BE49-F238E27FC236}">
                <a16:creationId xmlns:a16="http://schemas.microsoft.com/office/drawing/2014/main" id="{7A69D5F7-732C-DF95-8897-AD8FCCA4A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76" y="1013263"/>
            <a:ext cx="8935448" cy="5290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241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063AAC-C19B-6F44-B485-3D8755534DB4}"/>
              </a:ext>
            </a:extLst>
          </p:cNvPr>
          <p:cNvSpPr txBox="1"/>
          <p:nvPr/>
        </p:nvSpPr>
        <p:spPr>
          <a:xfrm>
            <a:off x="4226380" y="135746"/>
            <a:ext cx="439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Ricerche sperimentali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9788DDCA-0008-CE4B-B100-A361FF6D6894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F6DA7F-E15C-7843-92BB-B49AC599F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238" y="854591"/>
            <a:ext cx="5650762" cy="5816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AF337D-AE67-8545-8050-A7281FE02A3C}"/>
              </a:ext>
            </a:extLst>
          </p:cNvPr>
          <p:cNvSpPr txBox="1"/>
          <p:nvPr/>
        </p:nvSpPr>
        <p:spPr>
          <a:xfrm>
            <a:off x="966329" y="1275133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Ipotesi su relazioni causa - effetto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84656E-F0AF-5C48-BC48-03E30F2D50E0}"/>
              </a:ext>
            </a:extLst>
          </p:cNvPr>
          <p:cNvSpPr txBox="1"/>
          <p:nvPr/>
        </p:nvSpPr>
        <p:spPr>
          <a:xfrm>
            <a:off x="966329" y="2473929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Manipolazione variabili indipendenti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28D7B-0848-F145-AF4E-781356BFD39E}"/>
              </a:ext>
            </a:extLst>
          </p:cNvPr>
          <p:cNvSpPr txBox="1"/>
          <p:nvPr/>
        </p:nvSpPr>
        <p:spPr>
          <a:xfrm>
            <a:off x="966329" y="3656110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effetto su variabili dipendenti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01A06C-8C63-F84D-8C0F-14C92B657616}"/>
              </a:ext>
            </a:extLst>
          </p:cNvPr>
          <p:cNvSpPr txBox="1"/>
          <p:nvPr/>
        </p:nvSpPr>
        <p:spPr>
          <a:xfrm>
            <a:off x="980599" y="4804613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all" dirty="0">
                <a:latin typeface="Helvetica" pitchFamily="2" charset="0"/>
              </a:rPr>
              <a:t>Raccolta</a:t>
            </a:r>
            <a:r>
              <a:rPr lang="it-IT" sz="2000" cap="all" dirty="0">
                <a:latin typeface="Helvetica" pitchFamily="2" charset="0"/>
              </a:rPr>
              <a:t> dati in Laboratorio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F23071-A9F2-8847-8D8B-43898045A166}"/>
              </a:ext>
            </a:extLst>
          </p:cNvPr>
          <p:cNvSpPr txBox="1"/>
          <p:nvPr/>
        </p:nvSpPr>
        <p:spPr>
          <a:xfrm>
            <a:off x="966329" y="6003409"/>
            <a:ext cx="1021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all" dirty="0">
                <a:latin typeface="Helvetica" pitchFamily="2" charset="0"/>
              </a:rPr>
              <a:t>ANALISI STATISTICHE E REPORT RISULTATI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637C152-6547-EE46-8AB5-15E028447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58"/>
          <a:stretch/>
        </p:blipFill>
        <p:spPr>
          <a:xfrm>
            <a:off x="64065" y="1095551"/>
            <a:ext cx="897938" cy="752847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A0A391B-448C-6F43-8B74-A5C0C44FD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21"/>
          <a:stretch/>
        </p:blipFill>
        <p:spPr>
          <a:xfrm>
            <a:off x="171586" y="2449557"/>
            <a:ext cx="633665" cy="552427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430C46C-94B9-8B40-AB52-F96368C4DF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460"/>
          <a:stretch/>
        </p:blipFill>
        <p:spPr>
          <a:xfrm>
            <a:off x="171586" y="3609971"/>
            <a:ext cx="633665" cy="504016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9065827-42E5-9F40-91B0-BE81DABB74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" t="-1695" r="-87" b="20136"/>
          <a:stretch/>
        </p:blipFill>
        <p:spPr>
          <a:xfrm>
            <a:off x="65981" y="4687351"/>
            <a:ext cx="957586" cy="7809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46BA9762-F659-144D-9864-6072805405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638"/>
          <a:stretch/>
        </p:blipFill>
        <p:spPr>
          <a:xfrm>
            <a:off x="136783" y="5859107"/>
            <a:ext cx="843816" cy="7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7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8337</TotalTime>
  <Words>1952</Words>
  <Application>Microsoft Macintosh PowerPoint</Application>
  <PresentationFormat>Widescreen</PresentationFormat>
  <Paragraphs>247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edoardo.zulato@gmail.com</dc:creator>
  <cp:lastModifiedBy>edoardo.zulato@gmail.com</cp:lastModifiedBy>
  <cp:revision>414</cp:revision>
  <dcterms:created xsi:type="dcterms:W3CDTF">2020-07-14T20:21:02Z</dcterms:created>
  <dcterms:modified xsi:type="dcterms:W3CDTF">2023-03-07T09:12:31Z</dcterms:modified>
</cp:coreProperties>
</file>