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345" r:id="rId3"/>
    <p:sldId id="350" r:id="rId4"/>
    <p:sldId id="273" r:id="rId5"/>
    <p:sldId id="274" r:id="rId6"/>
    <p:sldId id="348" r:id="rId7"/>
    <p:sldId id="343" r:id="rId8"/>
    <p:sldId id="344" r:id="rId9"/>
    <p:sldId id="339" r:id="rId10"/>
    <p:sldId id="342" r:id="rId11"/>
    <p:sldId id="347" r:id="rId12"/>
    <p:sldId id="346" r:id="rId13"/>
    <p:sldId id="34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793C3-A420-4F8E-AE7B-516546556AB1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C70BE-1738-4816-8242-16D18F8C4C4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6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>
            <a:extLst>
              <a:ext uri="{FF2B5EF4-FFF2-40B4-BE49-F238E27FC236}">
                <a16:creationId xmlns:a16="http://schemas.microsoft.com/office/drawing/2014/main" id="{E6D638BF-702F-4CAE-BA16-27B4D856F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Segnaposto note 2">
            <a:extLst>
              <a:ext uri="{FF2B5EF4-FFF2-40B4-BE49-F238E27FC236}">
                <a16:creationId xmlns:a16="http://schemas.microsoft.com/office/drawing/2014/main" id="{ADE96E65-AAA9-4748-85F0-0542C058B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9C4C87E7-03B9-4889-9861-6739C86715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904FFB-9137-4FC0-8795-3CE858B2ACCC}" type="slidenum">
              <a:rPr lang="en-US" altLang="it-IT" smtClean="0"/>
              <a:pPr>
                <a:spcBef>
                  <a:spcPct val="0"/>
                </a:spcBef>
              </a:pPr>
              <a:t>1</a:t>
            </a:fld>
            <a:endParaRPr lang="en-US" altLang="it-IT"/>
          </a:p>
        </p:txBody>
      </p:sp>
      <p:sp>
        <p:nvSpPr>
          <p:cNvPr id="6149" name="Segnaposto data 4">
            <a:extLst>
              <a:ext uri="{FF2B5EF4-FFF2-40B4-BE49-F238E27FC236}">
                <a16:creationId xmlns:a16="http://schemas.microsoft.com/office/drawing/2014/main" id="{77109F6B-49CC-49A0-BD5C-9D4CF76DAA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en-US"/>
              <a:t>03/03/2014</a:t>
            </a: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7:notes"/>
          <p:cNvSpPr/>
          <p:nvPr/>
        </p:nvSpPr>
        <p:spPr>
          <a:xfrm>
            <a:off x="3849840" y="0"/>
            <a:ext cx="2946240" cy="49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03/03/2014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7:notes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18:notes"/>
          <p:cNvSpPr txBox="1">
            <a:spLocks noGrp="1"/>
          </p:cNvSpPr>
          <p:nvPr>
            <p:ph type="body" idx="1"/>
          </p:nvPr>
        </p:nvSpPr>
        <p:spPr>
          <a:xfrm>
            <a:off x="679320" y="4714560"/>
            <a:ext cx="5438880" cy="446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:notes"/>
          <p:cNvSpPr/>
          <p:nvPr/>
        </p:nvSpPr>
        <p:spPr>
          <a:xfrm>
            <a:off x="3849840" y="0"/>
            <a:ext cx="2946240" cy="49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03/03/2014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:notes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ECCD62E-192B-407A-81DA-431B05D264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7891" name="Segnaposto note 2">
            <a:extLst>
              <a:ext uri="{FF2B5EF4-FFF2-40B4-BE49-F238E27FC236}">
                <a16:creationId xmlns:a16="http://schemas.microsoft.com/office/drawing/2014/main" id="{CAE6ACB2-4EAC-4D6D-8ABB-659EB7330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A84F01-1901-484F-A457-987454BFAC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03/03/2014</a:t>
            </a:r>
            <a:endParaRPr lang="en-US"/>
          </a:p>
        </p:txBody>
      </p:sp>
      <p:sp>
        <p:nvSpPr>
          <p:cNvPr id="37893" name="Segnaposto numero diapositiva 4">
            <a:extLst>
              <a:ext uri="{FF2B5EF4-FFF2-40B4-BE49-F238E27FC236}">
                <a16:creationId xmlns:a16="http://schemas.microsoft.com/office/drawing/2014/main" id="{4C0BC93D-D6FB-44BC-AE9C-B6C5B42370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25E979-5561-43FD-9826-C066340DDD9C}" type="slidenum">
              <a:rPr lang="en-US" altLang="it-IT"/>
              <a:pPr/>
              <a:t>7</a:t>
            </a:fld>
            <a:endParaRPr lang="en-US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355D0C2-6F70-473C-A27A-6624DB321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9939" name="Segnaposto note 2">
            <a:extLst>
              <a:ext uri="{FF2B5EF4-FFF2-40B4-BE49-F238E27FC236}">
                <a16:creationId xmlns:a16="http://schemas.microsoft.com/office/drawing/2014/main" id="{519B5882-4118-4091-894E-058F35C83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6ABF5D-96B9-493A-9648-7014FE6F28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03/03/2014</a:t>
            </a:r>
            <a:endParaRPr lang="en-US"/>
          </a:p>
        </p:txBody>
      </p:sp>
      <p:sp>
        <p:nvSpPr>
          <p:cNvPr id="39941" name="Segnaposto numero diapositiva 4">
            <a:extLst>
              <a:ext uri="{FF2B5EF4-FFF2-40B4-BE49-F238E27FC236}">
                <a16:creationId xmlns:a16="http://schemas.microsoft.com/office/drawing/2014/main" id="{3B9ABD3F-2C59-474E-993B-8248450D8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D40ED45-F0C0-4F91-BD55-5F20F92E9F13}" type="slidenum">
              <a:rPr lang="en-US" altLang="it-IT"/>
              <a:pPr/>
              <a:t>8</a:t>
            </a:fld>
            <a:endParaRPr lang="en-US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DEC46AD-BC43-4B16-8E64-E8BDEC8D79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3795" name="Segnaposto note 2">
            <a:extLst>
              <a:ext uri="{FF2B5EF4-FFF2-40B4-BE49-F238E27FC236}">
                <a16:creationId xmlns:a16="http://schemas.microsoft.com/office/drawing/2014/main" id="{17B140A5-B336-4562-BDE0-B8F861E2D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44A369-4A2E-4EAD-9D9A-B4F3797511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03/03/2014</a:t>
            </a:r>
            <a:endParaRPr lang="en-US"/>
          </a:p>
        </p:txBody>
      </p:sp>
      <p:sp>
        <p:nvSpPr>
          <p:cNvPr id="33797" name="Segnaposto numero diapositiva 4">
            <a:extLst>
              <a:ext uri="{FF2B5EF4-FFF2-40B4-BE49-F238E27FC236}">
                <a16:creationId xmlns:a16="http://schemas.microsoft.com/office/drawing/2014/main" id="{363593D2-44BA-4657-B2AD-DAC49994F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FDD744-FC4A-4E68-8FE4-A73E168CE2C2}" type="slidenum">
              <a:rPr lang="en-US" altLang="it-IT"/>
              <a:pPr/>
              <a:t>9</a:t>
            </a:fld>
            <a:endParaRPr lang="en-US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4F7256F-E135-4668-8CD9-32AF867750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5843" name="Segnaposto note 2">
            <a:extLst>
              <a:ext uri="{FF2B5EF4-FFF2-40B4-BE49-F238E27FC236}">
                <a16:creationId xmlns:a16="http://schemas.microsoft.com/office/drawing/2014/main" id="{DC7DEA51-E2D1-4A63-8A08-EF36F026C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E2AB54-9133-4F77-8DE3-9ADEB7D8D5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03/03/2014</a:t>
            </a:r>
            <a:endParaRPr lang="en-US"/>
          </a:p>
        </p:txBody>
      </p:sp>
      <p:sp>
        <p:nvSpPr>
          <p:cNvPr id="35845" name="Segnaposto numero diapositiva 4">
            <a:extLst>
              <a:ext uri="{FF2B5EF4-FFF2-40B4-BE49-F238E27FC236}">
                <a16:creationId xmlns:a16="http://schemas.microsoft.com/office/drawing/2014/main" id="{29644165-CF8C-4C30-ACBF-01639AB970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0CE23F-9F32-4602-BD20-C21191A29481}" type="slidenum">
              <a:rPr lang="en-US" altLang="it-IT"/>
              <a:pPr/>
              <a:t>10</a:t>
            </a:fld>
            <a:endParaRPr lang="en-US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F9EFA8-711C-4FEE-B68F-10867B656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0A58F85-6586-4CD1-B847-E3031D851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E1EAE7-716E-48DE-9B8F-F1665958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F3B35A-9B81-4EB2-9E5A-FC48A78B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DF1D5C-3055-41B3-B99B-36DA54EF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1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4F146F-B458-4653-A584-88C5F0F13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75E41C7-89C5-4FE6-9D3D-711613C13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EFF33B-A32E-451E-A725-F39D9AF6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46C403-5D54-4667-A966-202E2E8E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7751B8-E42A-43E0-9916-BA728DA9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52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F6F82A1-2BBB-4588-AC67-607546807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62E55BB-D1B0-40F0-A81C-5FDEDEF06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1BE661-0E03-4356-A29B-F712C59D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B2FAC2-9587-489B-91FC-1CD5C164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D3E4D2-4A30-47E1-8C0B-27B5CD7F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F415DCC6-4D47-4187-B562-7BA7F53F4E0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08000" y="6172200"/>
            <a:ext cx="11176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AEBDDC-688A-4754-9CB3-E6D5C5F8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it-IT"/>
              <a:t>Mariangela Zenga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9C5C52-C80A-4A9B-81CA-570A05659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Lecture 4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43C752-A767-4488-A648-C7CE7804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9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925259-06A8-451B-BFAE-DF971931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EB5E7F-E09E-485F-AF00-B3FC5574C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8AF2EF-8FD2-41B3-A5E5-498F9F35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8EDCD6-FD41-4C6E-8906-A71E56E6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F7546E-4419-4BFF-8A4B-E20D3D06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24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EC32E8-AE50-4F3E-88A8-8FDC5077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3C1094-FFF8-4F64-8412-2ADD33018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FFD7E8-8219-4801-8335-BDE886DD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7C9089-CA36-4FB6-B997-7BD5C2F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2E76F8-2DBB-4897-86E6-F2E7C69D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7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25EEF2-3555-4377-B567-0154337A5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A433AB-6F1A-4B12-9242-D667874F8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168AD3-763C-45C6-B55E-7AF97B38B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0CBCE8-0FF4-4002-B189-145AA8D9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B9FBFC-2856-43C8-9403-3D4132B8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020CD3-A231-4969-8426-FFD7D364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72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1296BD-12D9-46F3-82E8-3C6D38F00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C80C5C-FFC3-468D-8D0F-94245F8CF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BD70BE-B80C-40FA-B347-5C654DB21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2C6CA9B-EAA2-4489-91BD-15C76A47F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769FCF0-906A-4C76-8DC9-ADB979D6B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CD51CF4-9D76-4899-8933-EF1D5190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0C84E78-CCC1-4428-B103-827B2D02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B62F92A-BBA0-42E2-A1BD-4752EF691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38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89C170-1534-47EF-A239-09B4D4ED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B3CEC46-9DA6-42C9-A18C-548D980CD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71E1C25-BDC2-4E0C-AE52-3F61626E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959756-22AD-4FFD-A60D-9DEF8940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30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2302D32-FCE9-47EE-837E-B5EA7EC6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0F68EE-8A65-459B-AA89-4135D2BD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BF71D6-0B7E-49C2-ABC0-3F9ED03C7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4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FEC255-E9F5-41E4-9EA1-C067AA85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E6EA40-901F-41E5-9231-8A4A29482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6BF0F2E-4D92-4410-B8EE-925380426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5D7F2D-B3A0-4FC9-9835-F5F3FC8A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8932B7-B1DE-4859-8739-083FAFED6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23E035-BE2B-4015-8C27-41536CB5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4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90EB71-F9A4-42F1-8475-22852C4BF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4FB73EE-2C66-4D24-A30D-C31781E47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36E22F-0488-4E8E-B238-4E8B98B47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E6B1B3-1556-4609-843D-5D46E3E8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A53-013D-4320-8915-C1EA5D650FC2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72B4DA-44D4-4F95-8D18-AB5B0603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E68332C-0714-4C1F-B04A-EBA6FA47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58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9EEDFA9-F33A-4D92-882B-59EB6EC3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A23D0E-096C-410C-91CF-851D9B7EF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D9CBF9-B54C-4002-A1F3-01ADD9BFD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C9A53-013D-4320-8915-C1EA5D650FC2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D1E512-4723-4D3F-8DBE-D52F36A9B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6C8E2A-C0B0-419A-9F10-404DF6081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B8567-9BF4-4AB5-AE92-35AA8C8E7CC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2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4">
            <a:extLst>
              <a:ext uri="{FF2B5EF4-FFF2-40B4-BE49-F238E27FC236}">
                <a16:creationId xmlns:a16="http://schemas.microsoft.com/office/drawing/2014/main" id="{DC3AC437-237F-444E-AC6B-2702A65C5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4" y="533401"/>
            <a:ext cx="6099175" cy="830263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Arial" panose="020B0604020202020204" pitchFamily="34" charset="0"/>
              </a:rPr>
              <a:t>Statistical Methods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>
                <a:latin typeface="Arial" panose="020B0604020202020204" pitchFamily="34" charset="0"/>
              </a:rPr>
              <a:t>for the territorial and social environment</a:t>
            </a:r>
            <a:endParaRPr lang="it-IT" altLang="it-IT" sz="2400" b="1">
              <a:latin typeface="Arial" panose="020B0604020202020204" pitchFamily="34" charset="0"/>
            </a:endParaRPr>
          </a:p>
        </p:txBody>
      </p:sp>
      <p:sp>
        <p:nvSpPr>
          <p:cNvPr id="5123" name="Segnaposto numero diapositiva 8">
            <a:extLst>
              <a:ext uri="{FF2B5EF4-FFF2-40B4-BE49-F238E27FC236}">
                <a16:creationId xmlns:a16="http://schemas.microsoft.com/office/drawing/2014/main" id="{9175B6D9-B8C5-4612-9FE3-243EE843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7B6B8F-68FD-4504-BACF-E82738A65E60}" type="slidenum">
              <a:rPr lang="it-IT" altLang="it-IT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4F84E4-E3F6-4175-B05A-D8D66CA0C4D4}"/>
              </a:ext>
            </a:extLst>
          </p:cNvPr>
          <p:cNvSpPr txBox="1"/>
          <p:nvPr/>
        </p:nvSpPr>
        <p:spPr>
          <a:xfrm>
            <a:off x="2895600" y="2667000"/>
            <a:ext cx="6400800" cy="769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4400" dirty="0"/>
              <a:t>IBM SPSS Statistics</a:t>
            </a:r>
          </a:p>
        </p:txBody>
      </p:sp>
      <p:sp>
        <p:nvSpPr>
          <p:cNvPr id="5125" name="CasellaDiTesto 2">
            <a:extLst>
              <a:ext uri="{FF2B5EF4-FFF2-40B4-BE49-F238E27FC236}">
                <a16:creationId xmlns:a16="http://schemas.microsoft.com/office/drawing/2014/main" id="{75BB4E3B-C548-4870-A11C-2850C4902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41910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800" dirty="0">
                <a:latin typeface="Arial" panose="020B0604020202020204" pitchFamily="34" charset="0"/>
              </a:rPr>
              <a:t>09/03/2023</a:t>
            </a:r>
            <a:endParaRPr lang="en-GB" altLang="en-US" sz="1800" dirty="0">
              <a:latin typeface="Arial" panose="020B0604020202020204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7D49AC6-D962-4340-85AD-91B5571BD4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08/03/2023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73791D-8E06-4BC4-B360-0A12C817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SPSS-Lecture 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C0298F7-C4A8-459F-B142-D202B200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-4286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it-IT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ASSOCIATION</a:t>
            </a:r>
          </a:p>
        </p:txBody>
      </p:sp>
      <p:pic>
        <p:nvPicPr>
          <p:cNvPr id="34819" name="Immagine 3">
            <a:extLst>
              <a:ext uri="{FF2B5EF4-FFF2-40B4-BE49-F238E27FC236}">
                <a16:creationId xmlns:a16="http://schemas.microsoft.com/office/drawing/2014/main" id="{BF4C0AE8-7900-497B-93A9-BA5A22ACE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447801"/>
            <a:ext cx="52863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9AE2AB-D232-4000-B78D-4BF4952DADB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92BF3E-28A9-4CA7-9B0D-9C18EDBCAF6A}" type="datetime1">
              <a:rPr lang="en-GB"/>
              <a:pPr>
                <a:defRPr/>
              </a:pPr>
              <a:t>08/03/2023</a:t>
            </a:fld>
            <a:endParaRPr lang="it-IT" dirty="0"/>
          </a:p>
        </p:txBody>
      </p:sp>
      <p:sp>
        <p:nvSpPr>
          <p:cNvPr id="34821" name="Segnaposto numero diapositiva 8">
            <a:extLst>
              <a:ext uri="{FF2B5EF4-FFF2-40B4-BE49-F238E27FC236}">
                <a16:creationId xmlns:a16="http://schemas.microsoft.com/office/drawing/2014/main" id="{A7461945-09D4-41D4-B18A-1DDBF6363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B770FD-56F6-440E-A06B-3110DAAD0B36}" type="slidenum">
              <a:rPr lang="it-IT" altLang="it-IT">
                <a:solidFill>
                  <a:srgbClr val="898989"/>
                </a:solidFill>
              </a:rPr>
              <a:pPr/>
              <a:t>10</a:t>
            </a:fld>
            <a:endParaRPr lang="it-IT" altLang="it-IT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091A35-E4D4-4DE6-8B17-DEA993C0D0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Likert</a:t>
            </a:r>
            <a:r>
              <a:rPr lang="it-IT" dirty="0"/>
              <a:t> scale</a:t>
            </a:r>
            <a:endParaRPr lang="en-GB" dirty="0"/>
          </a:p>
        </p:txBody>
      </p:sp>
      <p:sp>
        <p:nvSpPr>
          <p:cNvPr id="4" name="Segnaposto data 4">
            <a:extLst>
              <a:ext uri="{FF2B5EF4-FFF2-40B4-BE49-F238E27FC236}">
                <a16:creationId xmlns:a16="http://schemas.microsoft.com/office/drawing/2014/main" id="{CCFD90F3-F7B4-4118-AC5C-E07D9FC041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0192BF3E-28A9-4CA7-9B0D-9C18EDBCAF6A}" type="datetime1">
              <a:rPr lang="en-GB"/>
              <a:pPr>
                <a:defRPr/>
              </a:pPr>
              <a:t>08/03/2023</a:t>
            </a:fld>
            <a:endParaRPr lang="it-IT" dirty="0"/>
          </a:p>
        </p:txBody>
      </p:sp>
      <p:sp>
        <p:nvSpPr>
          <p:cNvPr id="5" name="Segnaposto numero diapositiva 8">
            <a:extLst>
              <a:ext uri="{FF2B5EF4-FFF2-40B4-BE49-F238E27FC236}">
                <a16:creationId xmlns:a16="http://schemas.microsoft.com/office/drawing/2014/main" id="{DD798874-0F3B-4983-A633-2ACEEF41B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B770FD-56F6-440E-A06B-3110DAAD0B36}" type="slidenum">
              <a:rPr lang="it-IT" altLang="it-IT">
                <a:solidFill>
                  <a:srgbClr val="898989"/>
                </a:solidFill>
              </a:rPr>
              <a:pPr/>
              <a:t>11</a:t>
            </a:fld>
            <a:endParaRPr lang="it-IT" altLang="it-IT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1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381A02C-CFBC-4EB7-832C-32028DC0F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70" y="1586959"/>
            <a:ext cx="6950016" cy="4639135"/>
          </a:xfrm>
          <a:prstGeom prst="rect">
            <a:avLst/>
          </a:prstGeom>
        </p:spPr>
      </p:pic>
      <p:sp>
        <p:nvSpPr>
          <p:cNvPr id="6" name="Titolo 2">
            <a:extLst>
              <a:ext uri="{FF2B5EF4-FFF2-40B4-BE49-F238E27FC236}">
                <a16:creationId xmlns:a16="http://schemas.microsoft.com/office/drawing/2014/main" id="{7F04BC2B-58FC-42A4-8113-6BF4798AB46C}"/>
              </a:ext>
            </a:extLst>
          </p:cNvPr>
          <p:cNvSpPr txBox="1">
            <a:spLocks/>
          </p:cNvSpPr>
          <p:nvPr/>
        </p:nvSpPr>
        <p:spPr>
          <a:xfrm>
            <a:off x="990600" y="315610"/>
            <a:ext cx="10210800" cy="1078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/>
              <a:t>CREATE A LIKERT SCALE</a:t>
            </a:r>
            <a:endParaRPr lang="en-US" altLang="en-US" sz="5400" dirty="0"/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8CF840E3-E919-4774-AB8C-D8B236D2FACE}"/>
              </a:ext>
            </a:extLst>
          </p:cNvPr>
          <p:cNvSpPr txBox="1">
            <a:spLocks/>
          </p:cNvSpPr>
          <p:nvPr/>
        </p:nvSpPr>
        <p:spPr>
          <a:xfrm>
            <a:off x="990600" y="315610"/>
            <a:ext cx="10210800" cy="1078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/>
              <a:t>CREATE A LIKERT SCALE</a:t>
            </a:r>
            <a:endParaRPr lang="en-US" altLang="en-US" sz="5400" dirty="0"/>
          </a:p>
        </p:txBody>
      </p:sp>
      <p:sp>
        <p:nvSpPr>
          <p:cNvPr id="11" name="Sottotitolo 1">
            <a:extLst>
              <a:ext uri="{FF2B5EF4-FFF2-40B4-BE49-F238E27FC236}">
                <a16:creationId xmlns:a16="http://schemas.microsoft.com/office/drawing/2014/main" id="{AE3A3885-4065-4CF5-8BA6-E81E33269CB0}"/>
              </a:ext>
            </a:extLst>
          </p:cNvPr>
          <p:cNvSpPr txBox="1">
            <a:spLocks/>
          </p:cNvSpPr>
          <p:nvPr/>
        </p:nvSpPr>
        <p:spPr>
          <a:xfrm>
            <a:off x="990600" y="1178168"/>
            <a:ext cx="10210800" cy="528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Dataset 09032023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11B02ECA-365F-47F4-B378-41DA0566C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699709"/>
              </p:ext>
            </p:extLst>
          </p:nvPr>
        </p:nvGraphicFramePr>
        <p:xfrm>
          <a:off x="4426310" y="1591821"/>
          <a:ext cx="5018709" cy="398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magine bitmap" r:id="rId3" imgW="6881760" imgH="5457960" progId="Paint.Picture">
                  <p:embed/>
                </p:oleObj>
              </mc:Choice>
              <mc:Fallback>
                <p:oleObj name="Immagine bitmap" r:id="rId3" imgW="6881760" imgH="5457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6310" y="1591821"/>
                        <a:ext cx="5018709" cy="3980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880F761B-F9BF-49E4-BF1A-0D0A01984CD2}"/>
              </a:ext>
            </a:extLst>
          </p:cNvPr>
          <p:cNvSpPr/>
          <p:nvPr/>
        </p:nvSpPr>
        <p:spPr>
          <a:xfrm rot="457871">
            <a:off x="2809571" y="1830126"/>
            <a:ext cx="1534818" cy="311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191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FD7B53C-B20A-415C-B687-F8166D34C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51" y="457200"/>
            <a:ext cx="100738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4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D5343E-A755-4CA7-86EF-CBE8FB005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TODAY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AEC48A-59D8-408D-BD53-28FBF1D7C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BOXPLOT</a:t>
            </a:r>
          </a:p>
          <a:p>
            <a:r>
              <a:rPr lang="it-IT" dirty="0"/>
              <a:t>COMPARING MEANS</a:t>
            </a:r>
          </a:p>
          <a:p>
            <a:r>
              <a:rPr lang="it-IT" dirty="0"/>
              <a:t>ASSOCIATION</a:t>
            </a:r>
          </a:p>
          <a:p>
            <a:r>
              <a:rPr lang="it-IT" dirty="0"/>
              <a:t>LIKERT SCALE</a:t>
            </a:r>
          </a:p>
          <a:p>
            <a:r>
              <a:rPr lang="it-IT" dirty="0"/>
              <a:t>SEMANTIC DIFFERENTIAL SCALE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50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091A35-E4D4-4DE6-8B17-DEA993C0D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769" y="2280982"/>
            <a:ext cx="9144000" cy="2387600"/>
          </a:xfrm>
        </p:spPr>
        <p:txBody>
          <a:bodyPr/>
          <a:lstStyle/>
          <a:p>
            <a:r>
              <a:rPr lang="it-IT" dirty="0" err="1"/>
              <a:t>Boxplot</a:t>
            </a:r>
            <a:endParaRPr lang="en-GB" dirty="0"/>
          </a:p>
        </p:txBody>
      </p:sp>
      <p:sp>
        <p:nvSpPr>
          <p:cNvPr id="4" name="Segnaposto data 4">
            <a:extLst>
              <a:ext uri="{FF2B5EF4-FFF2-40B4-BE49-F238E27FC236}">
                <a16:creationId xmlns:a16="http://schemas.microsoft.com/office/drawing/2014/main" id="{CCFD90F3-F7B4-4118-AC5C-E07D9FC041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0192BF3E-28A9-4CA7-9B0D-9C18EDBCAF6A}" type="datetime1">
              <a:rPr lang="en-GB"/>
              <a:pPr>
                <a:defRPr/>
              </a:pPr>
              <a:t>08/03/2023</a:t>
            </a:fld>
            <a:endParaRPr lang="it-IT" dirty="0"/>
          </a:p>
        </p:txBody>
      </p:sp>
      <p:sp>
        <p:nvSpPr>
          <p:cNvPr id="5" name="Segnaposto numero diapositiva 8">
            <a:extLst>
              <a:ext uri="{FF2B5EF4-FFF2-40B4-BE49-F238E27FC236}">
                <a16:creationId xmlns:a16="http://schemas.microsoft.com/office/drawing/2014/main" id="{DD798874-0F3B-4983-A633-2ACEEF41B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B770FD-56F6-440E-A06B-3110DAAD0B36}" type="slidenum">
              <a:rPr lang="it-IT" altLang="it-IT">
                <a:solidFill>
                  <a:srgbClr val="898989"/>
                </a:solidFill>
              </a:rPr>
              <a:pPr/>
              <a:t>3</a:t>
            </a:fld>
            <a:endParaRPr lang="it-IT" altLang="it-IT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9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"/>
          <p:cNvSpPr txBox="1"/>
          <p:nvPr/>
        </p:nvSpPr>
        <p:spPr>
          <a:xfrm>
            <a:off x="1524000" y="228240"/>
            <a:ext cx="91440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720" indent="-342720" algn="ctr"/>
            <a:br>
              <a:rPr lang="en-US"/>
            </a:br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BOXPLOT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indent="-342720">
              <a:spcBef>
                <a:spcPts val="799"/>
              </a:spcBef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320" y="1981080"/>
            <a:ext cx="5181480" cy="414972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7"/>
          <p:cNvSpPr/>
          <p:nvPr/>
        </p:nvSpPr>
        <p:spPr>
          <a:xfrm>
            <a:off x="7358623" y="1744314"/>
            <a:ext cx="3886200" cy="1752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Box plots have box from LQ to UQ, with median marked.  They portray a </a:t>
            </a:r>
            <a:r>
              <a:rPr lang="en-US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five-number summary 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of the data: </a:t>
            </a:r>
            <a:endParaRPr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448"/>
              </a:spcBef>
            </a:pPr>
            <a:r>
              <a:rPr lang="en-US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Minimum, </a:t>
            </a:r>
            <a:endParaRPr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448"/>
              </a:spcBef>
            </a:pPr>
            <a:r>
              <a:rPr lang="en-US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LQ, </a:t>
            </a:r>
            <a:endParaRPr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448"/>
              </a:spcBef>
            </a:pPr>
            <a:r>
              <a:rPr lang="en-US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Median, </a:t>
            </a:r>
            <a:endParaRPr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448"/>
              </a:spcBef>
            </a:pPr>
            <a:r>
              <a:rPr lang="en-US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UQ, </a:t>
            </a:r>
            <a:endParaRPr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448"/>
              </a:spcBef>
            </a:pPr>
            <a:r>
              <a:rPr lang="en-US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Maximum</a:t>
            </a:r>
            <a:endParaRPr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448"/>
              </a:spcBef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except for outliers identified separately</a:t>
            </a:r>
            <a:endParaRPr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448"/>
              </a:spcBef>
            </a:pPr>
            <a:r>
              <a:rPr lang="en-US" i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Outlier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= observation falling</a:t>
            </a:r>
            <a:endParaRPr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448"/>
              </a:spcBef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              below LQ – 1.5(IQR)</a:t>
            </a:r>
            <a:endParaRPr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448"/>
              </a:spcBef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or           above UQ + 1.5(IQR)</a:t>
            </a:r>
            <a:endParaRPr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448"/>
              </a:spcBef>
            </a:pPr>
            <a:endParaRPr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297" name="Google Shape;297;p17"/>
          <p:cNvCxnSpPr>
            <a:cxnSpLocks/>
          </p:cNvCxnSpPr>
          <p:nvPr/>
        </p:nvCxnSpPr>
        <p:spPr>
          <a:xfrm flipH="1">
            <a:off x="4800000" y="3186201"/>
            <a:ext cx="2558263" cy="2224599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98" name="Google Shape;298;p17"/>
          <p:cNvCxnSpPr>
            <a:cxnSpLocks/>
          </p:cNvCxnSpPr>
          <p:nvPr/>
        </p:nvCxnSpPr>
        <p:spPr>
          <a:xfrm flipH="1">
            <a:off x="4876320" y="3466700"/>
            <a:ext cx="2481943" cy="163918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99" name="Google Shape;299;p17"/>
          <p:cNvCxnSpPr>
            <a:cxnSpLocks/>
          </p:cNvCxnSpPr>
          <p:nvPr/>
        </p:nvCxnSpPr>
        <p:spPr>
          <a:xfrm flipH="1">
            <a:off x="4876320" y="3828960"/>
            <a:ext cx="2558263" cy="97236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00" name="Google Shape;300;p17"/>
          <p:cNvCxnSpPr/>
          <p:nvPr/>
        </p:nvCxnSpPr>
        <p:spPr>
          <a:xfrm flipH="1">
            <a:off x="4647360" y="5105160"/>
            <a:ext cx="3582360" cy="53388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01" name="Google Shape;301;p17"/>
          <p:cNvCxnSpPr/>
          <p:nvPr/>
        </p:nvCxnSpPr>
        <p:spPr>
          <a:xfrm rot="10800000">
            <a:off x="4571760" y="4304520"/>
            <a:ext cx="3658320" cy="1105560"/>
          </a:xfrm>
          <a:prstGeom prst="straightConnector1">
            <a:avLst/>
          </a:prstGeom>
          <a:noFill/>
          <a:ln w="9525" cap="flat" cmpd="sng">
            <a:solidFill>
              <a:srgbClr val="4A7EBB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02" name="Google Shape;302;p17"/>
          <p:cNvSpPr/>
          <p:nvPr/>
        </p:nvSpPr>
        <p:spPr>
          <a:xfrm>
            <a:off x="4038600" y="2286000"/>
            <a:ext cx="609480" cy="1447920"/>
          </a:xfrm>
          <a:prstGeom prst="ellipse">
            <a:avLst/>
          </a:prstGeom>
          <a:noFill/>
          <a:ln w="25550" cap="flat" cmpd="sng">
            <a:solidFill>
              <a:srgbClr val="385D8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3" name="Google Shape;303;p17"/>
          <p:cNvSpPr/>
          <p:nvPr/>
        </p:nvSpPr>
        <p:spPr>
          <a:xfrm>
            <a:off x="4805040" y="2743200"/>
            <a:ext cx="966960" cy="36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r>
              <a:rPr lang="en-US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Outliers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8077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algn="r"/>
            <a:fld id="{00000000-1234-1234-1234-123412341234}" type="slidenum">
              <a:rPr lang="en-US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pPr algn="r"/>
              <a:t>4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7"/>
          <p:cNvSpPr/>
          <p:nvPr/>
        </p:nvSpPr>
        <p:spPr>
          <a:xfrm>
            <a:off x="4648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algn="ctr"/>
            <a:r>
              <a:rPr lang="en-US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SPSS-Lecture 1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/>
          <p:nvPr/>
        </p:nvSpPr>
        <p:spPr>
          <a:xfrm>
            <a:off x="1524000" y="228240"/>
            <a:ext cx="91440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720" indent="-342720" algn="ctr"/>
            <a:br>
              <a:rPr lang="en-US"/>
            </a:br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BOXPLOT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720" indent="-342720">
              <a:spcBef>
                <a:spcPts val="799"/>
              </a:spcBef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480" y="1219320"/>
            <a:ext cx="3865680" cy="278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280" y="3187800"/>
            <a:ext cx="5050080" cy="297792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8"/>
          <p:cNvSpPr/>
          <p:nvPr/>
        </p:nvSpPr>
        <p:spPr>
          <a:xfrm>
            <a:off x="8077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rmAutofit/>
          </a:bodyPr>
          <a:lstStyle/>
          <a:p>
            <a:pPr algn="r"/>
            <a:fld id="{00000000-1234-1234-1234-123412341234}" type="slidenum">
              <a:rPr lang="en-US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pPr algn="r"/>
              <a:t>5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4648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algn="ctr"/>
            <a:r>
              <a:rPr lang="en-US"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SPSS-Lecture 1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091A35-E4D4-4DE6-8B17-DEA993C0D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769" y="2280982"/>
            <a:ext cx="9144000" cy="2387600"/>
          </a:xfrm>
        </p:spPr>
        <p:txBody>
          <a:bodyPr/>
          <a:lstStyle/>
          <a:p>
            <a:r>
              <a:rPr lang="it-IT" dirty="0" err="1"/>
              <a:t>Comparing</a:t>
            </a:r>
            <a:r>
              <a:rPr lang="it-IT" dirty="0"/>
              <a:t> </a:t>
            </a:r>
            <a:r>
              <a:rPr lang="it-IT" dirty="0" err="1"/>
              <a:t>means</a:t>
            </a:r>
            <a:br>
              <a:rPr lang="it-IT" dirty="0"/>
            </a:br>
            <a:r>
              <a:rPr lang="it-IT" dirty="0"/>
              <a:t>Association</a:t>
            </a:r>
            <a:endParaRPr lang="en-GB" dirty="0"/>
          </a:p>
        </p:txBody>
      </p:sp>
      <p:sp>
        <p:nvSpPr>
          <p:cNvPr id="4" name="Segnaposto data 4">
            <a:extLst>
              <a:ext uri="{FF2B5EF4-FFF2-40B4-BE49-F238E27FC236}">
                <a16:creationId xmlns:a16="http://schemas.microsoft.com/office/drawing/2014/main" id="{CCFD90F3-F7B4-4118-AC5C-E07D9FC041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0192BF3E-28A9-4CA7-9B0D-9C18EDBCAF6A}" type="datetime1">
              <a:rPr lang="en-GB"/>
              <a:pPr>
                <a:defRPr/>
              </a:pPr>
              <a:t>08/03/2023</a:t>
            </a:fld>
            <a:endParaRPr lang="it-IT" dirty="0"/>
          </a:p>
        </p:txBody>
      </p:sp>
      <p:sp>
        <p:nvSpPr>
          <p:cNvPr id="5" name="Segnaposto numero diapositiva 8">
            <a:extLst>
              <a:ext uri="{FF2B5EF4-FFF2-40B4-BE49-F238E27FC236}">
                <a16:creationId xmlns:a16="http://schemas.microsoft.com/office/drawing/2014/main" id="{DD798874-0F3B-4983-A633-2ACEEF41B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B770FD-56F6-440E-A06B-3110DAAD0B36}" type="slidenum">
              <a:rPr lang="it-IT" altLang="it-IT">
                <a:solidFill>
                  <a:srgbClr val="898989"/>
                </a:solidFill>
              </a:rPr>
              <a:pPr/>
              <a:t>6</a:t>
            </a:fld>
            <a:endParaRPr lang="it-IT" altLang="it-IT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9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71F7C76-7BCD-41C4-A70C-183CC741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-8731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it-IT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COMPARING MEANS</a:t>
            </a:r>
          </a:p>
        </p:txBody>
      </p:sp>
      <p:pic>
        <p:nvPicPr>
          <p:cNvPr id="36867" name="Immagine 3">
            <a:extLst>
              <a:ext uri="{FF2B5EF4-FFF2-40B4-BE49-F238E27FC236}">
                <a16:creationId xmlns:a16="http://schemas.microsoft.com/office/drawing/2014/main" id="{15E9B042-C532-43DE-B25C-E3DE90B0E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70104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Immagine 6">
            <a:extLst>
              <a:ext uri="{FF2B5EF4-FFF2-40B4-BE49-F238E27FC236}">
                <a16:creationId xmlns:a16="http://schemas.microsoft.com/office/drawing/2014/main" id="{319E53CC-E2FD-46B5-9EA1-128B0734E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48910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circolare in giù 1">
            <a:extLst>
              <a:ext uri="{FF2B5EF4-FFF2-40B4-BE49-F238E27FC236}">
                <a16:creationId xmlns:a16="http://schemas.microsoft.com/office/drawing/2014/main" id="{EB0B72DA-A2F0-49CC-A15C-45B28C0980A8}"/>
              </a:ext>
            </a:extLst>
          </p:cNvPr>
          <p:cNvSpPr/>
          <p:nvPr/>
        </p:nvSpPr>
        <p:spPr>
          <a:xfrm rot="3682903">
            <a:off x="5452269" y="2726532"/>
            <a:ext cx="1481138" cy="4540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EA326D0-AD20-464D-BAEF-496914AC9096}"/>
              </a:ext>
            </a:extLst>
          </p:cNvPr>
          <p:cNvSpPr/>
          <p:nvPr/>
        </p:nvSpPr>
        <p:spPr>
          <a:xfrm>
            <a:off x="7292975" y="3849688"/>
            <a:ext cx="609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Segnaposto data 11">
            <a:extLst>
              <a:ext uri="{FF2B5EF4-FFF2-40B4-BE49-F238E27FC236}">
                <a16:creationId xmlns:a16="http://schemas.microsoft.com/office/drawing/2014/main" id="{DC46745F-1053-4A07-9E8C-019A4A77865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D918C5-BFE0-4064-9510-0E8DC4F67F63}" type="datetime1">
              <a:rPr lang="en-GB"/>
              <a:pPr>
                <a:defRPr/>
              </a:pPr>
              <a:t>08/03/2023</a:t>
            </a:fld>
            <a:endParaRPr lang="it-IT" dirty="0"/>
          </a:p>
        </p:txBody>
      </p:sp>
      <p:sp>
        <p:nvSpPr>
          <p:cNvPr id="36872" name="Segnaposto numero diapositiva 13">
            <a:extLst>
              <a:ext uri="{FF2B5EF4-FFF2-40B4-BE49-F238E27FC236}">
                <a16:creationId xmlns:a16="http://schemas.microsoft.com/office/drawing/2014/main" id="{95BEF7F0-0BD1-4114-8AD3-9C3AF49B31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8C01D8-87B7-4796-B19F-93C45D7F3F74}" type="slidenum">
              <a:rPr lang="it-IT" altLang="it-IT">
                <a:solidFill>
                  <a:srgbClr val="898989"/>
                </a:solidFill>
              </a:rPr>
              <a:pPr/>
              <a:t>7</a:t>
            </a:fld>
            <a:endParaRPr lang="it-IT" altLang="it-IT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>
            <a:extLst>
              <a:ext uri="{FF2B5EF4-FFF2-40B4-BE49-F238E27FC236}">
                <a16:creationId xmlns:a16="http://schemas.microsoft.com/office/drawing/2014/main" id="{C02A2341-45AA-43B9-AD97-AD7912C6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COMPARING MEANS</a:t>
            </a:r>
            <a:endParaRPr lang="en-GB" altLang="en-US">
              <a:ea typeface="ＭＳ Ｐゴシック" panose="020B0600070205080204" pitchFamily="34" charset="-128"/>
            </a:endParaRPr>
          </a:p>
        </p:txBody>
      </p:sp>
      <p:pic>
        <p:nvPicPr>
          <p:cNvPr id="38915" name="Immagine 5">
            <a:extLst>
              <a:ext uri="{FF2B5EF4-FFF2-40B4-BE49-F238E27FC236}">
                <a16:creationId xmlns:a16="http://schemas.microsoft.com/office/drawing/2014/main" id="{238F505A-6E8D-4F08-A88E-F74E196E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49863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0EBD49E-4D8B-4315-8EC9-2F42B27CA8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9EF377-A280-4C06-989A-3FFC1678C79D}" type="datetime1">
              <a:rPr lang="en-GB"/>
              <a:pPr>
                <a:defRPr/>
              </a:pPr>
              <a:t>08/03/2023</a:t>
            </a:fld>
            <a:endParaRPr lang="it-IT" dirty="0"/>
          </a:p>
        </p:txBody>
      </p:sp>
      <p:sp>
        <p:nvSpPr>
          <p:cNvPr id="38917" name="Segnaposto numero diapositiva 8">
            <a:extLst>
              <a:ext uri="{FF2B5EF4-FFF2-40B4-BE49-F238E27FC236}">
                <a16:creationId xmlns:a16="http://schemas.microsoft.com/office/drawing/2014/main" id="{5251DDB9-9776-495A-95A4-AF06598F4E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35C175-F1DF-40ED-B346-F2686C72C103}" type="slidenum">
              <a:rPr lang="it-IT" altLang="it-IT">
                <a:solidFill>
                  <a:srgbClr val="898989"/>
                </a:solidFill>
              </a:rPr>
              <a:pPr/>
              <a:t>8</a:t>
            </a:fld>
            <a:endParaRPr lang="it-IT" altLang="it-IT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5B3B87F-9D95-4C09-80CD-079DB07A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-4286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it-IT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ASSOCIATION</a:t>
            </a:r>
          </a:p>
        </p:txBody>
      </p:sp>
      <p:pic>
        <p:nvPicPr>
          <p:cNvPr id="32771" name="Immagine 5">
            <a:extLst>
              <a:ext uri="{FF2B5EF4-FFF2-40B4-BE49-F238E27FC236}">
                <a16:creationId xmlns:a16="http://schemas.microsoft.com/office/drawing/2014/main" id="{B2199C0A-2253-47F1-89BA-47431E6B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1"/>
            <a:ext cx="8580438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circolare in giù 1">
            <a:extLst>
              <a:ext uri="{FF2B5EF4-FFF2-40B4-BE49-F238E27FC236}">
                <a16:creationId xmlns:a16="http://schemas.microsoft.com/office/drawing/2014/main" id="{80B2D02E-2B07-442A-BF6D-66933DA3EBE7}"/>
              </a:ext>
            </a:extLst>
          </p:cNvPr>
          <p:cNvSpPr/>
          <p:nvPr/>
        </p:nvSpPr>
        <p:spPr>
          <a:xfrm rot="2550396">
            <a:off x="6034088" y="2149475"/>
            <a:ext cx="10668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pic>
        <p:nvPicPr>
          <p:cNvPr id="32773" name="Immagine 7">
            <a:extLst>
              <a:ext uri="{FF2B5EF4-FFF2-40B4-BE49-F238E27FC236}">
                <a16:creationId xmlns:a16="http://schemas.microsoft.com/office/drawing/2014/main" id="{BDB8DA89-7899-4E17-A009-1A7A59454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124201"/>
            <a:ext cx="670560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data 8">
            <a:extLst>
              <a:ext uri="{FF2B5EF4-FFF2-40B4-BE49-F238E27FC236}">
                <a16:creationId xmlns:a16="http://schemas.microsoft.com/office/drawing/2014/main" id="{B8C04BF6-D85A-4137-8B5A-596551722D9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7642718-CC1C-4891-9C01-FC4F30F6EB33}" type="datetime1">
              <a:rPr lang="en-GB"/>
              <a:pPr>
                <a:defRPr/>
              </a:pPr>
              <a:t>08/03/2023</a:t>
            </a:fld>
            <a:endParaRPr lang="it-IT" dirty="0"/>
          </a:p>
        </p:txBody>
      </p:sp>
      <p:sp>
        <p:nvSpPr>
          <p:cNvPr id="32775" name="Segnaposto numero diapositiva 10">
            <a:extLst>
              <a:ext uri="{FF2B5EF4-FFF2-40B4-BE49-F238E27FC236}">
                <a16:creationId xmlns:a16="http://schemas.microsoft.com/office/drawing/2014/main" id="{34710DE1-9190-41D5-A885-BDF6645854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22A0B3-3EB2-4E56-9372-47598D1B5C14}" type="slidenum">
              <a:rPr lang="it-IT" altLang="it-IT">
                <a:solidFill>
                  <a:srgbClr val="898989"/>
                </a:solidFill>
              </a:rPr>
              <a:pPr/>
              <a:t>9</a:t>
            </a:fld>
            <a:endParaRPr lang="it-IT" altLang="it-IT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143</Words>
  <Application>Microsoft Office PowerPoint</Application>
  <PresentationFormat>Widescreen</PresentationFormat>
  <Paragraphs>68</Paragraphs>
  <Slides>13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Immagine bitmap</vt:lpstr>
      <vt:lpstr>Presentazione standard di PowerPoint</vt:lpstr>
      <vt:lpstr>TODAY</vt:lpstr>
      <vt:lpstr>Boxplot</vt:lpstr>
      <vt:lpstr>Presentazione standard di PowerPoint</vt:lpstr>
      <vt:lpstr>Presentazione standard di PowerPoint</vt:lpstr>
      <vt:lpstr>Comparing means Association</vt:lpstr>
      <vt:lpstr>COMPARING MEANS</vt:lpstr>
      <vt:lpstr>COMPARING MEANS</vt:lpstr>
      <vt:lpstr>ASSOCIATION</vt:lpstr>
      <vt:lpstr>ASSOCIATION</vt:lpstr>
      <vt:lpstr>Likert scale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mariangela.zenga@unimib.it</dc:creator>
  <cp:lastModifiedBy>Mariangela Zenga</cp:lastModifiedBy>
  <cp:revision>3</cp:revision>
  <dcterms:created xsi:type="dcterms:W3CDTF">2022-03-12T18:42:55Z</dcterms:created>
  <dcterms:modified xsi:type="dcterms:W3CDTF">2023-03-08T09:52:37Z</dcterms:modified>
</cp:coreProperties>
</file>