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9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D30AC-A471-4789-88B9-2847ABD0C897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DEE65-F610-4AA9-AA05-25920D2C7C3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42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117C-70DF-4F85-8F8C-B687F2E4D541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26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D6B0-F1F2-43DA-B10E-5F432A86F2F6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46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78A8-A90C-4720-9C40-0C2C5096E329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72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DB12-F7BB-4BB1-A436-6CA6374E2DC1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A9FC-791E-4169-A9BC-03F25AA173D3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58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874D-824B-4A72-92BF-F0EFD4C6B145}" type="datetime1">
              <a:rPr lang="fr-FR" smtClean="0"/>
              <a:t>08/03/2023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80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1A86-DEC4-42EB-B7AD-E5E57AB19B5B}" type="datetime1">
              <a:rPr lang="fr-FR" smtClean="0"/>
              <a:t>08/03/2023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85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059E-F6E3-4D88-8CCE-78EFAF19EB06}" type="datetime1">
              <a:rPr lang="fr-FR" smtClean="0"/>
              <a:t>08/03/2023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11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7D0B-6646-460F-92E4-2E7C4F68CC65}" type="datetime1">
              <a:rPr lang="fr-FR" smtClean="0"/>
              <a:t>08/03/2023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75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1BE8-FF2F-44D1-BBDF-C7829BA20618}" type="datetime1">
              <a:rPr lang="fr-FR" smtClean="0"/>
              <a:t>08/03/2023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8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C3CE-C9AB-49D3-9045-708C88D31A52}" type="datetime1">
              <a:rPr lang="fr-FR" smtClean="0"/>
              <a:t>08/03/2023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43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2224-3844-4E2C-82D7-7B6861BB26A4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571FB-20EC-43F9-B3EF-DD4BB545232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6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5FB180-0B6C-40FA-8E9F-B71E28565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394" y="4373162"/>
            <a:ext cx="10640754" cy="775845"/>
          </a:xfrm>
        </p:spPr>
        <p:txBody>
          <a:bodyPr anchor="b">
            <a:normAutofit/>
          </a:bodyPr>
          <a:lstStyle/>
          <a:p>
            <a:r>
              <a:rPr lang="it-IT" sz="4000">
                <a:solidFill>
                  <a:schemeClr val="tx2"/>
                </a:solidFill>
              </a:rPr>
              <a:t>Les pronoms indéfinis</a:t>
            </a:r>
            <a:endParaRPr lang="fr-FR" sz="4000">
              <a:solidFill>
                <a:schemeClr val="tx2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6CBFC7A-E156-4D48-A66C-A8FD9E4C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1100"/>
              <a:t>Lingua Magistrale per il Turismo - a.a. 2022-2023 Secondo semestre</a:t>
            </a:r>
            <a:endParaRPr lang="fr-FR" sz="110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75F192-847A-46FB-B1DA-0A4EA05D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A5571FB-20EC-43F9-B3EF-DD4BB545232D}" type="slidenum">
              <a:rPr lang="fr-FR" smtClean="0"/>
              <a:pPr>
                <a:spcAft>
                  <a:spcPts val="600"/>
                </a:spcAft>
              </a:pPr>
              <a:t>1</a:t>
            </a:fld>
            <a:endParaRPr lang="fr-FR"/>
          </a:p>
        </p:txBody>
      </p:sp>
      <p:pic>
        <p:nvPicPr>
          <p:cNvPr id="6" name="Immagine 5" descr="Immagine che contiene testo, veivolo, trasporto, mongolfiera&#10;&#10;Descrizione generata automaticamente">
            <a:extLst>
              <a:ext uri="{FF2B5EF4-FFF2-40B4-BE49-F238E27FC236}">
                <a16:creationId xmlns:a16="http://schemas.microsoft.com/office/drawing/2014/main" id="{EA4B746B-A780-418A-8AFE-9E36AE39F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05" y="900334"/>
            <a:ext cx="3337137" cy="28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23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3464FD-BEFF-41C7-8ECF-6BDF0C74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Indétermination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07FD7B-9D62-4CAE-85AF-E65736BA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/>
              <a:t>Quiconque</a:t>
            </a:r>
          </a:p>
          <a:p>
            <a:pPr marL="457200" lvl="1" indent="0">
              <a:buNone/>
            </a:pPr>
            <a:r>
              <a:rPr lang="fr-FR"/>
              <a:t>Je me méfie de </a:t>
            </a:r>
            <a:r>
              <a:rPr lang="fr-FR">
                <a:solidFill>
                  <a:srgbClr val="FF0000"/>
                </a:solidFill>
              </a:rPr>
              <a:t>quiconque</a:t>
            </a:r>
            <a:r>
              <a:rPr lang="fr-FR"/>
              <a:t> m'apporte </a:t>
            </a:r>
            <a:r>
              <a:rPr lang="fr-FR" b="1"/>
              <a:t>quoi que ce soit</a:t>
            </a:r>
            <a:endParaRPr lang="it-IT" b="1"/>
          </a:p>
          <a:p>
            <a:r>
              <a:rPr lang="it-IT"/>
              <a:t>N’importe qui</a:t>
            </a:r>
          </a:p>
          <a:p>
            <a:pPr marL="457200" lvl="1" indent="0">
              <a:buNone/>
            </a:pPr>
            <a:r>
              <a:rPr lang="it-IT"/>
              <a:t>Ce n’est pas </a:t>
            </a:r>
            <a:r>
              <a:rPr lang="it-IT">
                <a:solidFill>
                  <a:srgbClr val="FF0000"/>
                </a:solidFill>
              </a:rPr>
              <a:t>n’importe qui</a:t>
            </a:r>
          </a:p>
          <a:p>
            <a:pPr marL="457200" lvl="1" indent="0">
              <a:buNone/>
            </a:pPr>
            <a:r>
              <a:rPr lang="it-IT">
                <a:solidFill>
                  <a:srgbClr val="FF0000"/>
                </a:solidFill>
              </a:rPr>
              <a:t>N’importe qui </a:t>
            </a:r>
            <a:r>
              <a:rPr lang="it-IT"/>
              <a:t>peut faire ça</a:t>
            </a:r>
          </a:p>
          <a:p>
            <a:pPr marL="457200" lvl="1" indent="0">
              <a:buNone/>
            </a:pPr>
            <a:r>
              <a:rPr lang="it-IT"/>
              <a:t>Demande à </a:t>
            </a:r>
            <a:r>
              <a:rPr lang="it-IT">
                <a:solidFill>
                  <a:srgbClr val="FF0000"/>
                </a:solidFill>
              </a:rPr>
              <a:t>n’importe qui</a:t>
            </a:r>
            <a:r>
              <a:rPr lang="it-IT"/>
              <a:t>, </a:t>
            </a:r>
            <a:r>
              <a:rPr lang="it-IT" b="1"/>
              <a:t>tout le monde </a:t>
            </a:r>
            <a:r>
              <a:rPr lang="it-IT"/>
              <a:t>te répondra que c’est vrai.</a:t>
            </a:r>
          </a:p>
          <a:p>
            <a:r>
              <a:rPr lang="it-IT"/>
              <a:t>N’importe quoi</a:t>
            </a:r>
          </a:p>
          <a:p>
            <a:r>
              <a:rPr lang="it-IT"/>
              <a:t>N’importe lequel / laquelle / lesquels / lesquelles</a:t>
            </a:r>
          </a:p>
          <a:p>
            <a:pPr marL="457200" lvl="1" indent="0">
              <a:buNone/>
            </a:pPr>
            <a:r>
              <a:rPr lang="it-IT"/>
              <a:t>Tu préfères dîner dans quel restaurant ? </a:t>
            </a:r>
            <a:r>
              <a:rPr lang="it-IT">
                <a:solidFill>
                  <a:srgbClr val="FF0000"/>
                </a:solidFill>
              </a:rPr>
              <a:t>N’importe lequel</a:t>
            </a:r>
            <a:r>
              <a:rPr lang="it-IT"/>
              <a:t>, j’aime tout.</a:t>
            </a:r>
          </a:p>
          <a:p>
            <a:r>
              <a:rPr lang="it-IT"/>
              <a:t>N’importe où, n’importe quand, n’importe comment</a:t>
            </a:r>
          </a:p>
          <a:p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C670EE-9A8F-4450-B26C-D609F5DF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4458855" cy="349250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50F84C-303E-45C1-9D92-6127BCB6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10</a:t>
            </a:fld>
            <a:endParaRPr lang="fr-FR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C36CC37-E82C-450A-9097-3CF57ACDF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08" y="1729222"/>
            <a:ext cx="1810979" cy="181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3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093C9E-E670-4E3D-ADE8-CA6A8D27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Localisation indéterminée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B78A86-8BE9-4987-BCBB-DE8508FEC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Quelque part</a:t>
            </a:r>
          </a:p>
          <a:p>
            <a:r>
              <a:rPr lang="it-IT"/>
              <a:t>Autre part</a:t>
            </a:r>
          </a:p>
          <a:p>
            <a:r>
              <a:rPr lang="it-IT"/>
              <a:t>N’importe où</a:t>
            </a:r>
          </a:p>
          <a:p>
            <a:r>
              <a:rPr lang="it-IT"/>
              <a:t>Nulle part</a:t>
            </a:r>
          </a:p>
          <a:p>
            <a:endParaRPr lang="it-IT"/>
          </a:p>
          <a:p>
            <a:pPr marL="0" indent="0">
              <a:buNone/>
            </a:pPr>
            <a:r>
              <a:rPr lang="it-IT" sz="1800"/>
              <a:t>Exemple : l’expression «Nulle part ailleurs» (</a:t>
            </a:r>
            <a:r>
              <a:rPr lang="it-IT" sz="1800" i="1"/>
              <a:t>da nessun’altra parte</a:t>
            </a:r>
            <a:r>
              <a:rPr lang="it-IT" sz="1800"/>
              <a:t>)</a:t>
            </a:r>
          </a:p>
          <a:p>
            <a:pPr marL="0" indent="0">
              <a:buNone/>
            </a:pPr>
            <a:endParaRPr lang="fr-FR" sz="18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E6B476-78F6-4C0C-95D3-B9B995EA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3000" y="6023841"/>
            <a:ext cx="2389910" cy="487796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0AA62C-085E-4A7A-BE8F-FDECF05C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11</a:t>
            </a:fld>
            <a:endParaRPr lang="fr-FR"/>
          </a:p>
        </p:txBody>
      </p:sp>
      <p:pic>
        <p:nvPicPr>
          <p:cNvPr id="7" name="Immagine 6" descr="Immagine che contiene testo, zerbino&#10;&#10;Descrizione generata automaticamente">
            <a:extLst>
              <a:ext uri="{FF2B5EF4-FFF2-40B4-BE49-F238E27FC236}">
                <a16:creationId xmlns:a16="http://schemas.microsoft.com/office/drawing/2014/main" id="{9D810646-9EC6-43C7-8701-B55170EED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15" y="1486175"/>
            <a:ext cx="2674138" cy="160448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A2B953A-D3F4-47C2-BA31-10CFD1D3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12" y="1386349"/>
            <a:ext cx="2588965" cy="218039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4A95786-5C75-443E-B5E4-61F1FE54F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53" y="3224981"/>
            <a:ext cx="2463918" cy="310699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F6A76F-92A6-46DF-9073-73AB2A6370E7}"/>
              </a:ext>
            </a:extLst>
          </p:cNvPr>
          <p:cNvSpPr txBox="1"/>
          <p:nvPr/>
        </p:nvSpPr>
        <p:spPr>
          <a:xfrm>
            <a:off x="4768645" y="5034116"/>
            <a:ext cx="4680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/>
              <a:t>Couverture du catalogue de l’exposition (2022) au </a:t>
            </a:r>
            <a:r>
              <a:rPr lang="fr-FR" sz="1600"/>
              <a:t>Musée national de l’histoire de l’immigration à Paris</a:t>
            </a:r>
          </a:p>
        </p:txBody>
      </p:sp>
    </p:spTree>
    <p:extLst>
      <p:ext uri="{BB962C8B-B14F-4D97-AF65-F5344CB8AC3E}">
        <p14:creationId xmlns:p14="http://schemas.microsoft.com/office/powerpoint/2010/main" val="360036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21F426-03E5-4573-94A4-28AD9FE0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Définition 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46DA3D-9787-4341-8E50-EBDE79AF0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Le pronom indéfini indique : </a:t>
            </a:r>
          </a:p>
          <a:p>
            <a:pPr marL="0" indent="0">
              <a:buNone/>
            </a:pPr>
            <a:endParaRPr lang="it-IT"/>
          </a:p>
          <a:p>
            <a:pPr>
              <a:buFont typeface="Calibri" panose="020F0502020204030204" pitchFamily="34" charset="0"/>
              <a:buChar char="-"/>
            </a:pPr>
            <a:r>
              <a:rPr lang="it-IT"/>
              <a:t>une quantité (non chiffrée) qui peut aller de </a:t>
            </a:r>
            <a:r>
              <a:rPr lang="it-IT" b="1"/>
              <a:t>rien</a:t>
            </a:r>
            <a:r>
              <a:rPr lang="it-IT"/>
              <a:t> à </a:t>
            </a:r>
            <a:r>
              <a:rPr lang="it-IT" b="1"/>
              <a:t>tout</a:t>
            </a:r>
            <a:r>
              <a:rPr lang="it-IT"/>
              <a:t>*</a:t>
            </a:r>
          </a:p>
          <a:p>
            <a:pPr>
              <a:buFont typeface="Calibri" panose="020F0502020204030204" pitchFamily="34" charset="0"/>
              <a:buChar char="-"/>
            </a:pPr>
            <a:endParaRPr lang="it-IT"/>
          </a:p>
          <a:p>
            <a:pPr>
              <a:buFont typeface="Calibri" panose="020F0502020204030204" pitchFamily="34" charset="0"/>
              <a:buChar char="-"/>
            </a:pPr>
            <a:r>
              <a:rPr lang="it-IT"/>
              <a:t>une identité imprécise (</a:t>
            </a:r>
            <a:r>
              <a:rPr lang="it-IT" b="1"/>
              <a:t>on</a:t>
            </a:r>
            <a:r>
              <a:rPr lang="it-IT"/>
              <a:t>, </a:t>
            </a:r>
            <a:r>
              <a:rPr lang="it-IT" b="1"/>
              <a:t>quelqu’un</a:t>
            </a:r>
            <a:r>
              <a:rPr lang="it-IT"/>
              <a:t>, </a:t>
            </a:r>
            <a:r>
              <a:rPr lang="it-IT" b="1"/>
              <a:t>autrui</a:t>
            </a:r>
            <a:r>
              <a:rPr lang="it-IT"/>
              <a:t>)</a:t>
            </a:r>
          </a:p>
          <a:p>
            <a:pPr>
              <a:buFont typeface="Calibri" panose="020F0502020204030204" pitchFamily="34" charset="0"/>
              <a:buChar char="-"/>
            </a:pPr>
            <a:endParaRPr lang="it-IT"/>
          </a:p>
          <a:p>
            <a:pPr marL="0" indent="0">
              <a:buNone/>
            </a:pPr>
            <a:r>
              <a:rPr lang="it-IT"/>
              <a:t>* </a:t>
            </a:r>
            <a:r>
              <a:rPr lang="it-IT" sz="1800"/>
              <a:t>Note lexicale - Les expressions suivantes sont d’usage commun : tout ou rien (</a:t>
            </a:r>
            <a:r>
              <a:rPr lang="it-IT" sz="1800" i="1"/>
              <a:t>tutto o niente</a:t>
            </a:r>
            <a:r>
              <a:rPr lang="it-IT" sz="1800"/>
              <a:t>) ; pas du tout (</a:t>
            </a:r>
            <a:r>
              <a:rPr lang="it-IT" sz="1800" i="1"/>
              <a:t>per niente, per nulla</a:t>
            </a:r>
            <a:r>
              <a:rPr lang="it-IT" sz="1800"/>
              <a:t>), rien du tout (</a:t>
            </a:r>
            <a:r>
              <a:rPr lang="it-IT" sz="1800" i="1"/>
              <a:t>niente affatto, per niente</a:t>
            </a:r>
            <a:r>
              <a:rPr lang="it-IT" sz="1800"/>
              <a:t>) ; de rien (</a:t>
            </a:r>
            <a:r>
              <a:rPr lang="it-IT" sz="1800" i="1"/>
              <a:t>di niente</a:t>
            </a:r>
            <a:r>
              <a:rPr lang="it-IT" sz="1800"/>
              <a:t>)</a:t>
            </a:r>
            <a:endParaRPr lang="fr-FR" sz="18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6D4B4B-38C9-48CB-B44D-A05F4716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327" y="6356350"/>
            <a:ext cx="2389909" cy="330777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224DD6-C423-4F44-9C99-1B49004A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8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6CDC3-215F-413F-9027-1544B310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Quantité nulle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3FF64D-651E-45B1-B9EE-4EA201B55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09" y="1640898"/>
            <a:ext cx="10515600" cy="4351338"/>
          </a:xfrm>
        </p:spPr>
        <p:txBody>
          <a:bodyPr>
            <a:noAutofit/>
          </a:bodyPr>
          <a:lstStyle/>
          <a:p>
            <a:r>
              <a:rPr lang="it-IT" sz="1800"/>
              <a:t>Rien</a:t>
            </a:r>
          </a:p>
          <a:p>
            <a:r>
              <a:rPr lang="it-IT" sz="1800"/>
              <a:t>Personne</a:t>
            </a:r>
          </a:p>
          <a:p>
            <a:r>
              <a:rPr lang="it-IT" sz="1800"/>
              <a:t>Nul, nulle</a:t>
            </a:r>
          </a:p>
          <a:p>
            <a:pPr marL="1371600" lvl="3" indent="0">
              <a:buNone/>
            </a:pPr>
            <a:r>
              <a:rPr lang="it-IT" sz="1400"/>
              <a:t>Peu usité. Encore employé dans certaines formulations ou proverbes.</a:t>
            </a:r>
          </a:p>
          <a:p>
            <a:pPr marL="1371600" lvl="3" indent="0">
              <a:buNone/>
            </a:pPr>
            <a:r>
              <a:rPr lang="it-IT" sz="1400"/>
              <a:t>Exemple : </a:t>
            </a:r>
            <a:r>
              <a:rPr lang="it-IT" sz="1400">
                <a:solidFill>
                  <a:srgbClr val="FF0000"/>
                </a:solidFill>
              </a:rPr>
              <a:t>Nul</a:t>
            </a:r>
            <a:r>
              <a:rPr lang="it-IT" sz="1400"/>
              <a:t> n’est censé ignorer la loi</a:t>
            </a:r>
          </a:p>
          <a:p>
            <a:r>
              <a:rPr lang="it-IT" sz="1800"/>
              <a:t>Nulle part</a:t>
            </a:r>
          </a:p>
          <a:p>
            <a:r>
              <a:rPr lang="it-IT" sz="1800"/>
              <a:t>Aucun, aucune</a:t>
            </a:r>
          </a:p>
          <a:p>
            <a:r>
              <a:rPr lang="it-IT" sz="1800"/>
              <a:t>Pas un, pas une / pas un seul, pas une seule</a:t>
            </a:r>
          </a:p>
          <a:p>
            <a:pPr marL="0" indent="0">
              <a:buNone/>
            </a:pPr>
            <a:r>
              <a:rPr lang="it-IT" sz="1800"/>
              <a:t>Avec ces pronoms indéfinis, la négation est réduite à </a:t>
            </a:r>
            <a:r>
              <a:rPr lang="it-IT" sz="1800" b="1"/>
              <a:t>ne</a:t>
            </a:r>
            <a:r>
              <a:rPr lang="it-IT" sz="1800"/>
              <a:t>, et </a:t>
            </a:r>
            <a:r>
              <a:rPr lang="it-IT" sz="1800" b="1"/>
              <a:t>pas</a:t>
            </a:r>
            <a:r>
              <a:rPr lang="it-IT" sz="1800"/>
              <a:t> ne s’emploie jamais (ce serait alors une double négation)</a:t>
            </a:r>
          </a:p>
          <a:p>
            <a:pPr marL="2286000" lvl="5" indent="0">
              <a:buNone/>
            </a:pPr>
            <a:r>
              <a:rPr lang="it-IT" sz="1400">
                <a:solidFill>
                  <a:srgbClr val="FF0000"/>
                </a:solidFill>
              </a:rPr>
              <a:t>Rien</a:t>
            </a:r>
            <a:r>
              <a:rPr lang="it-IT" sz="1400"/>
              <a:t> </a:t>
            </a:r>
            <a:r>
              <a:rPr lang="it-IT" sz="1400">
                <a:solidFill>
                  <a:srgbClr val="FF0000"/>
                </a:solidFill>
              </a:rPr>
              <a:t>ne</a:t>
            </a:r>
            <a:r>
              <a:rPr lang="it-IT" sz="1400"/>
              <a:t> me fera changer d’idée</a:t>
            </a:r>
          </a:p>
          <a:p>
            <a:pPr marL="2286000" lvl="5" indent="0">
              <a:buNone/>
            </a:pPr>
            <a:r>
              <a:rPr lang="it-IT" sz="1400">
                <a:solidFill>
                  <a:srgbClr val="FF0000"/>
                </a:solidFill>
              </a:rPr>
              <a:t>Aucune</a:t>
            </a:r>
            <a:r>
              <a:rPr lang="it-IT" sz="1400"/>
              <a:t> d’entre elles </a:t>
            </a:r>
            <a:r>
              <a:rPr lang="it-IT" sz="1400">
                <a:solidFill>
                  <a:srgbClr val="FF0000"/>
                </a:solidFill>
              </a:rPr>
              <a:t>ne</a:t>
            </a:r>
            <a:r>
              <a:rPr lang="it-IT" sz="1400"/>
              <a:t> s’est présentée</a:t>
            </a:r>
          </a:p>
          <a:p>
            <a:pPr marL="2286000" lvl="5" indent="0">
              <a:buNone/>
            </a:pPr>
            <a:r>
              <a:rPr lang="it-IT" sz="1400"/>
              <a:t>Il </a:t>
            </a:r>
            <a:r>
              <a:rPr lang="it-IT" sz="1400">
                <a:solidFill>
                  <a:srgbClr val="FF0000"/>
                </a:solidFill>
              </a:rPr>
              <a:t>ne</a:t>
            </a:r>
            <a:r>
              <a:rPr lang="it-IT" sz="1400"/>
              <a:t> va </a:t>
            </a:r>
            <a:r>
              <a:rPr lang="it-IT" sz="1400">
                <a:solidFill>
                  <a:srgbClr val="FF0000"/>
                </a:solidFill>
              </a:rPr>
              <a:t>nulle part</a:t>
            </a:r>
            <a:r>
              <a:rPr lang="it-IT" sz="1400"/>
              <a:t>, il </a:t>
            </a:r>
            <a:r>
              <a:rPr lang="it-IT" sz="1400">
                <a:solidFill>
                  <a:srgbClr val="FF0000"/>
                </a:solidFill>
              </a:rPr>
              <a:t>ne</a:t>
            </a:r>
            <a:r>
              <a:rPr lang="it-IT" sz="1400"/>
              <a:t> voit </a:t>
            </a:r>
            <a:r>
              <a:rPr lang="it-IT" sz="1400">
                <a:solidFill>
                  <a:srgbClr val="FF0000"/>
                </a:solidFill>
              </a:rPr>
              <a:t>personne</a:t>
            </a:r>
            <a:r>
              <a:rPr lang="it-IT" sz="1400"/>
              <a:t>.</a:t>
            </a:r>
            <a:endParaRPr lang="fr-FR" sz="14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876BB6-0B0B-4A20-857E-49DFE4E5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588" y="6355755"/>
            <a:ext cx="4522242" cy="340013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0977B6-FDD6-4BC9-A109-F031241D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36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A692D8-2ED0-41F0-A93D-FE92F176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Quantité : unité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A50F7B-CFED-4B09-B32D-E052CA298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Quelqu’un</a:t>
            </a:r>
          </a:p>
          <a:p>
            <a:r>
              <a:rPr lang="it-IT"/>
              <a:t>Quelque chose</a:t>
            </a:r>
          </a:p>
          <a:p>
            <a:r>
              <a:rPr lang="it-IT"/>
              <a:t>Quelque part</a:t>
            </a:r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96EA1DC-249F-4E68-9A34-7D0B608B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7194" y="6071214"/>
            <a:ext cx="2313039" cy="300089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6C63BD-90F4-46FD-8700-96FF88EA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38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8A4E35-0111-4A92-AB20-F315E7C9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Quantité &gt; 1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121FDF-AFF8-41B2-A465-3D2A5E82C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On</a:t>
            </a:r>
          </a:p>
          <a:p>
            <a:r>
              <a:rPr lang="it-IT"/>
              <a:t>Quelques-uns, quelques-unes</a:t>
            </a:r>
          </a:p>
          <a:p>
            <a:r>
              <a:rPr lang="it-IT"/>
              <a:t>Certains, certaines</a:t>
            </a:r>
          </a:p>
          <a:p>
            <a:r>
              <a:rPr lang="it-IT"/>
              <a:t>Plusieurs</a:t>
            </a:r>
          </a:p>
          <a:p>
            <a:endParaRPr lang="it-IT"/>
          </a:p>
          <a:p>
            <a:pPr marL="0" indent="0">
              <a:buNone/>
            </a:pPr>
            <a:r>
              <a:rPr lang="it-IT"/>
              <a:t>Note: les adjectifs indéfinis </a:t>
            </a:r>
            <a:r>
              <a:rPr lang="it-IT" b="1"/>
              <a:t>divers</a:t>
            </a:r>
            <a:r>
              <a:rPr lang="it-IT"/>
              <a:t>, </a:t>
            </a:r>
            <a:r>
              <a:rPr lang="it-IT" b="1"/>
              <a:t>différents</a:t>
            </a:r>
            <a:r>
              <a:rPr lang="it-IT"/>
              <a:t> ne peuvent pas être utilisés comme pronoms.</a:t>
            </a:r>
          </a:p>
          <a:p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EA45CD-C0D3-45DE-ACAE-5143BC4F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5644" y="6326854"/>
            <a:ext cx="4525297" cy="182102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9C7573-00C1-4998-A90D-678AB811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2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183F25-D832-41AE-B3A2-A604396B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Exercice </a:t>
            </a:r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6D8134-2D5F-437F-BD4F-59CFFAF6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41982" cy="321541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C7BB02-CD92-4882-B2C6-9E0A9674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6</a:t>
            </a:fld>
            <a:endParaRPr lang="fr-FR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E838AEB-DC8D-4056-9568-B3554AD626A1}"/>
              </a:ext>
            </a:extLst>
          </p:cNvPr>
          <p:cNvSpPr txBox="1"/>
          <p:nvPr/>
        </p:nvSpPr>
        <p:spPr>
          <a:xfrm>
            <a:off x="1240971" y="1812591"/>
            <a:ext cx="10446327" cy="351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Complétez les phrases avec un pronom indéfini.</a:t>
            </a:r>
          </a:p>
          <a:p>
            <a:endParaRPr lang="it-IT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/>
              <a:t>-------------------- frappe à la porte.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/>
              <a:t>Quand ------------ veut, --------------- peut.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/>
              <a:t>Il y a --------------------- que je ne comprends pas dans cet exercice.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/>
              <a:t>Il pourrait vous prêter une gomme, car il en a ----------------------------------.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/>
              <a:t>Je connais cette fille, je l’ai déjà vue ------------------------------------------------.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/>
              <a:t>Nous nous sommes arrêtés à ------------------------------ endroits que nous voulions visiter.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/>
              <a:t>Nous avons beaucoup d’abricots. En voulez-vous ----------------------------- ?</a:t>
            </a:r>
            <a:endParaRPr lang="fr-FR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B958BA0-0757-4FE3-A5F0-AC381C35AC81}"/>
              </a:ext>
            </a:extLst>
          </p:cNvPr>
          <p:cNvSpPr txBox="1"/>
          <p:nvPr/>
        </p:nvSpPr>
        <p:spPr>
          <a:xfrm>
            <a:off x="1782147" y="2379307"/>
            <a:ext cx="120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Quelqu’un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3B4C6EC-BC07-42A1-BF42-24B8F99C5B92}"/>
              </a:ext>
            </a:extLst>
          </p:cNvPr>
          <p:cNvSpPr txBox="1"/>
          <p:nvPr/>
        </p:nvSpPr>
        <p:spPr>
          <a:xfrm>
            <a:off x="4198776" y="2808514"/>
            <a:ext cx="541176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on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08EDE02-E453-4569-A1C1-4E54C62CECC2}"/>
              </a:ext>
            </a:extLst>
          </p:cNvPr>
          <p:cNvSpPr txBox="1"/>
          <p:nvPr/>
        </p:nvSpPr>
        <p:spPr>
          <a:xfrm>
            <a:off x="2690327" y="2802293"/>
            <a:ext cx="541176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on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E5987E6-73D2-4838-BBDC-AE49E43F1430}"/>
              </a:ext>
            </a:extLst>
          </p:cNvPr>
          <p:cNvSpPr txBox="1"/>
          <p:nvPr/>
        </p:nvSpPr>
        <p:spPr>
          <a:xfrm>
            <a:off x="2136709" y="3209730"/>
            <a:ext cx="179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quelque</a:t>
            </a:r>
            <a:r>
              <a:rPr lang="it-IT"/>
              <a:t> </a:t>
            </a:r>
            <a:r>
              <a:rPr lang="it-IT">
                <a:solidFill>
                  <a:srgbClr val="FF0000"/>
                </a:solidFill>
              </a:rPr>
              <a:t>chose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6582899-E420-4613-BD23-06D3690214C0}"/>
              </a:ext>
            </a:extLst>
          </p:cNvPr>
          <p:cNvSpPr txBox="1"/>
          <p:nvPr/>
        </p:nvSpPr>
        <p:spPr>
          <a:xfrm>
            <a:off x="4833257" y="4441371"/>
            <a:ext cx="112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 </a:t>
            </a:r>
            <a:r>
              <a:rPr lang="it-IT">
                <a:solidFill>
                  <a:srgbClr val="FF0000"/>
                </a:solidFill>
              </a:rPr>
              <a:t>certains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DA90D01-F181-45DA-9A7A-D36C2E1F8FE0}"/>
              </a:ext>
            </a:extLst>
          </p:cNvPr>
          <p:cNvSpPr txBox="1"/>
          <p:nvPr/>
        </p:nvSpPr>
        <p:spPr>
          <a:xfrm>
            <a:off x="6021355" y="3614057"/>
            <a:ext cx="112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 </a:t>
            </a:r>
            <a:r>
              <a:rPr lang="it-IT">
                <a:solidFill>
                  <a:srgbClr val="FF0000"/>
                </a:solidFill>
              </a:rPr>
              <a:t>plusieurs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158BA5F-FB3A-4B74-B61C-CE5AD2D85BFD}"/>
              </a:ext>
            </a:extLst>
          </p:cNvPr>
          <p:cNvSpPr txBox="1"/>
          <p:nvPr/>
        </p:nvSpPr>
        <p:spPr>
          <a:xfrm>
            <a:off x="5402424" y="4030825"/>
            <a:ext cx="161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 </a:t>
            </a:r>
            <a:r>
              <a:rPr lang="it-IT">
                <a:solidFill>
                  <a:srgbClr val="FF0000"/>
                </a:solidFill>
              </a:rPr>
              <a:t>quelque</a:t>
            </a:r>
            <a:r>
              <a:rPr lang="it-IT"/>
              <a:t> </a:t>
            </a:r>
            <a:r>
              <a:rPr lang="it-IT">
                <a:solidFill>
                  <a:srgbClr val="FF0000"/>
                </a:solidFill>
              </a:rPr>
              <a:t>part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4D22D5D-B483-4AB6-A383-0707302E2778}"/>
              </a:ext>
            </a:extLst>
          </p:cNvPr>
          <p:cNvSpPr txBox="1"/>
          <p:nvPr/>
        </p:nvSpPr>
        <p:spPr>
          <a:xfrm>
            <a:off x="6382139" y="4842588"/>
            <a:ext cx="162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  </a:t>
            </a:r>
            <a:r>
              <a:rPr lang="it-IT">
                <a:solidFill>
                  <a:srgbClr val="FF0000"/>
                </a:solidFill>
              </a:rPr>
              <a:t>quelques-uns</a:t>
            </a:r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F8E5A4-5612-4A3C-824F-22359314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Totalité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190FD0-38ED-4CBB-9090-DDB7BB0AA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673" y="1567007"/>
            <a:ext cx="10515600" cy="4351338"/>
          </a:xfrm>
        </p:spPr>
        <p:txBody>
          <a:bodyPr>
            <a:normAutofit/>
          </a:bodyPr>
          <a:lstStyle/>
          <a:p>
            <a:r>
              <a:rPr lang="it-IT"/>
              <a:t>Tout</a:t>
            </a:r>
          </a:p>
          <a:p>
            <a:pPr marL="914400" lvl="2" indent="0">
              <a:buNone/>
            </a:pPr>
            <a:r>
              <a:rPr lang="it-IT"/>
              <a:t>(Attention à la place du pronom </a:t>
            </a:r>
            <a:r>
              <a:rPr lang="it-IT" b="1"/>
              <a:t>tout</a:t>
            </a:r>
            <a:r>
              <a:rPr lang="it-IT"/>
              <a:t> dans la phrase)</a:t>
            </a:r>
          </a:p>
          <a:p>
            <a:pPr marL="914400" lvl="2" indent="0">
              <a:buNone/>
            </a:pPr>
            <a:r>
              <a:rPr lang="it-IT"/>
              <a:t>J’aime </a:t>
            </a:r>
            <a:r>
              <a:rPr lang="it-IT" b="1"/>
              <a:t>tout</a:t>
            </a:r>
            <a:r>
              <a:rPr lang="it-IT"/>
              <a:t>; je vais </a:t>
            </a:r>
            <a:r>
              <a:rPr lang="it-IT" b="1"/>
              <a:t>tout</a:t>
            </a:r>
            <a:r>
              <a:rPr lang="it-IT"/>
              <a:t> manger; j’ai </a:t>
            </a:r>
            <a:r>
              <a:rPr lang="it-IT" b="1"/>
              <a:t>tout</a:t>
            </a:r>
            <a:r>
              <a:rPr lang="it-IT"/>
              <a:t> lu</a:t>
            </a:r>
          </a:p>
          <a:p>
            <a:r>
              <a:rPr lang="it-IT"/>
              <a:t>Tous, toutes </a:t>
            </a:r>
          </a:p>
          <a:p>
            <a:pPr marL="914400" lvl="2" indent="0">
              <a:buNone/>
            </a:pPr>
            <a:r>
              <a:rPr lang="it-IT"/>
              <a:t>(Attention à la prononciation : quand </a:t>
            </a:r>
            <a:r>
              <a:rPr lang="it-IT" b="1"/>
              <a:t>tous</a:t>
            </a:r>
            <a:r>
              <a:rPr lang="it-IT"/>
              <a:t> est pronom, on prononce le </a:t>
            </a:r>
            <a:r>
              <a:rPr lang="it-IT" b="1"/>
              <a:t>–s </a:t>
            </a:r>
            <a:r>
              <a:rPr lang="it-IT"/>
              <a:t>final)</a:t>
            </a:r>
          </a:p>
          <a:p>
            <a:pPr marL="914400" lvl="2" indent="0">
              <a:buNone/>
            </a:pPr>
            <a:r>
              <a:rPr lang="it-IT"/>
              <a:t>Les verbes français ne sont pas </a:t>
            </a:r>
            <a:r>
              <a:rPr lang="it-IT" b="1"/>
              <a:t>tous</a:t>
            </a:r>
            <a:r>
              <a:rPr lang="it-IT"/>
              <a:t> réguliers</a:t>
            </a:r>
          </a:p>
          <a:p>
            <a:pPr marL="914400" lvl="2" indent="0">
              <a:buNone/>
            </a:pPr>
            <a:r>
              <a:rPr lang="it-IT"/>
              <a:t>Elles sont </a:t>
            </a:r>
            <a:r>
              <a:rPr lang="it-IT" b="1"/>
              <a:t>toutes</a:t>
            </a:r>
            <a:r>
              <a:rPr lang="it-IT"/>
              <a:t> parties hier</a:t>
            </a:r>
          </a:p>
          <a:p>
            <a:pPr marL="914400" lvl="2" indent="0">
              <a:buNone/>
            </a:pPr>
            <a:r>
              <a:rPr lang="it-IT"/>
              <a:t>Les cinémas ont </a:t>
            </a:r>
            <a:r>
              <a:rPr lang="it-IT" b="1"/>
              <a:t>tous</a:t>
            </a:r>
            <a:r>
              <a:rPr lang="it-IT"/>
              <a:t> fermé leurs portes</a:t>
            </a:r>
          </a:p>
          <a:p>
            <a:pPr marL="914400" lvl="2" indent="0">
              <a:buNone/>
            </a:pPr>
            <a:r>
              <a:rPr lang="it-IT"/>
              <a:t>Ces articles, je les lirai </a:t>
            </a:r>
            <a:r>
              <a:rPr lang="it-IT" b="1"/>
              <a:t>tous</a:t>
            </a:r>
          </a:p>
          <a:p>
            <a:r>
              <a:rPr lang="it-IT"/>
              <a:t>Tout le monde = tous</a:t>
            </a:r>
          </a:p>
          <a:p>
            <a:pPr marL="914400" lvl="2" indent="0">
              <a:buNone/>
            </a:pPr>
            <a:r>
              <a:rPr lang="it-IT"/>
              <a:t>*Tous sont là   vs     Ils sont </a:t>
            </a:r>
            <a:r>
              <a:rPr lang="it-IT" b="1"/>
              <a:t>tous</a:t>
            </a:r>
            <a:r>
              <a:rPr lang="it-IT"/>
              <a:t> là / </a:t>
            </a:r>
            <a:r>
              <a:rPr lang="it-IT" b="1"/>
              <a:t>tout le monde </a:t>
            </a:r>
            <a:r>
              <a:rPr lang="it-IT"/>
              <a:t>est là.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BE06E2-6A82-4D46-B21E-1CA6C03E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4476135" cy="280424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71AC28-8CE3-4AA4-8822-24AFF70D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69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1C1016B-5530-4F27-9150-490B14E1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5236" y="6356350"/>
            <a:ext cx="4588164" cy="219941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B8804E5-DC24-49DD-8A21-3379C5C3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8</a:t>
            </a:fld>
            <a:endParaRPr lang="fr-FR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89C9E73-11C3-4435-BB9F-E545735C1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25" y="856845"/>
            <a:ext cx="6371302" cy="540819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7EB52C9-EFB1-496C-B3CF-6C69FB848C94}"/>
              </a:ext>
            </a:extLst>
          </p:cNvPr>
          <p:cNvSpPr/>
          <p:nvPr/>
        </p:nvSpPr>
        <p:spPr>
          <a:xfrm>
            <a:off x="7758545" y="2216727"/>
            <a:ext cx="572655" cy="3417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/>
              <a:t>X</a:t>
            </a:r>
            <a:endParaRPr lang="fr-FR" b="1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3984E65-68F9-48EB-A167-93BE0D7D2C5F}"/>
              </a:ext>
            </a:extLst>
          </p:cNvPr>
          <p:cNvSpPr/>
          <p:nvPr/>
        </p:nvSpPr>
        <p:spPr>
          <a:xfrm>
            <a:off x="8451273" y="3657600"/>
            <a:ext cx="397163" cy="277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/>
              <a:t>X</a:t>
            </a:r>
            <a:endParaRPr lang="fr-FR" b="1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C949540-7E50-45D5-968D-DF4672DDE6D2}"/>
              </a:ext>
            </a:extLst>
          </p:cNvPr>
          <p:cNvSpPr/>
          <p:nvPr/>
        </p:nvSpPr>
        <p:spPr>
          <a:xfrm>
            <a:off x="7855527" y="3163454"/>
            <a:ext cx="397163" cy="277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/>
              <a:t>X</a:t>
            </a:r>
            <a:endParaRPr lang="fr-FR" b="1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9E2C254-D578-412C-8941-8373C9760F26}"/>
              </a:ext>
            </a:extLst>
          </p:cNvPr>
          <p:cNvSpPr/>
          <p:nvPr/>
        </p:nvSpPr>
        <p:spPr>
          <a:xfrm>
            <a:off x="7832436" y="4156364"/>
            <a:ext cx="397163" cy="277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/>
              <a:t>X</a:t>
            </a:r>
            <a:endParaRPr lang="fr-FR" b="1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94841B-BCB3-41B4-9F7D-431FD821AD91}"/>
              </a:ext>
            </a:extLst>
          </p:cNvPr>
          <p:cNvSpPr/>
          <p:nvPr/>
        </p:nvSpPr>
        <p:spPr>
          <a:xfrm flipV="1">
            <a:off x="8372765" y="4595090"/>
            <a:ext cx="438726" cy="300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/>
              <a:t>X</a:t>
            </a:r>
            <a:endParaRPr lang="fr-FR" b="1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214C8F4-C258-4AAA-9112-CA9CE17424A6}"/>
              </a:ext>
            </a:extLst>
          </p:cNvPr>
          <p:cNvSpPr/>
          <p:nvPr/>
        </p:nvSpPr>
        <p:spPr>
          <a:xfrm>
            <a:off x="7841673" y="5033818"/>
            <a:ext cx="397163" cy="277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/>
              <a:t>X</a:t>
            </a:r>
            <a:endParaRPr lang="fr-FR" b="1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C38A062-3858-43E1-9995-56B8E5131B2E}"/>
              </a:ext>
            </a:extLst>
          </p:cNvPr>
          <p:cNvSpPr/>
          <p:nvPr/>
        </p:nvSpPr>
        <p:spPr>
          <a:xfrm>
            <a:off x="7846291" y="5500255"/>
            <a:ext cx="397163" cy="277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/>
              <a:t>X</a:t>
            </a:r>
            <a:endParaRPr lang="fr-FR" b="1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ED93338-CF5F-4F92-95EC-A3215EC8F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954" y="2652569"/>
            <a:ext cx="41456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E33D5C-1529-42F2-B1C0-EE2E6FA2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Identité 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61244C-7A47-4837-9A2C-B6F1912EF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/>
              <a:t>Chacun, chacune</a:t>
            </a:r>
          </a:p>
          <a:p>
            <a:r>
              <a:rPr lang="it-IT"/>
              <a:t>Un autre, une autre, d’autres</a:t>
            </a:r>
          </a:p>
          <a:p>
            <a:r>
              <a:rPr lang="it-IT"/>
              <a:t>L’un… l’autre, l’une … l’autre, les uns… les autres, les unes … les autres</a:t>
            </a:r>
          </a:p>
          <a:p>
            <a:r>
              <a:rPr lang="it-IT"/>
              <a:t>Autrui (pronom) </a:t>
            </a:r>
          </a:p>
          <a:p>
            <a:pPr marL="457200" lvl="1" indent="0">
              <a:buNone/>
            </a:pPr>
            <a:r>
              <a:rPr lang="it-IT"/>
              <a:t>Exemple : </a:t>
            </a:r>
            <a:r>
              <a:rPr lang="fr-FR"/>
              <a:t>Dans le bonheur d'</a:t>
            </a:r>
            <a:r>
              <a:rPr lang="fr-FR">
                <a:solidFill>
                  <a:srgbClr val="FF0000"/>
                </a:solidFill>
              </a:rPr>
              <a:t>autrui</a:t>
            </a:r>
            <a:r>
              <a:rPr lang="fr-FR"/>
              <a:t>, je cherche mon bonheur.</a:t>
            </a:r>
            <a:endParaRPr lang="it-IT"/>
          </a:p>
          <a:p>
            <a:r>
              <a:rPr lang="it-IT"/>
              <a:t>Autre chose</a:t>
            </a:r>
          </a:p>
          <a:p>
            <a:pPr marL="457200" lvl="1" indent="0">
              <a:buNone/>
            </a:pPr>
            <a:r>
              <a:rPr lang="it-IT"/>
              <a:t>Parlons d’</a:t>
            </a:r>
            <a:r>
              <a:rPr lang="it-IT">
                <a:solidFill>
                  <a:srgbClr val="FF0000"/>
                </a:solidFill>
              </a:rPr>
              <a:t>autre chose</a:t>
            </a:r>
            <a:r>
              <a:rPr lang="it-IT"/>
              <a:t>; Ce mot veut dire </a:t>
            </a:r>
            <a:r>
              <a:rPr lang="it-IT">
                <a:solidFill>
                  <a:srgbClr val="FF0000"/>
                </a:solidFill>
              </a:rPr>
              <a:t>autre chose</a:t>
            </a:r>
            <a:r>
              <a:rPr lang="it-IT"/>
              <a:t>; Cette catastrophe, c’est tout </a:t>
            </a:r>
            <a:r>
              <a:rPr lang="it-IT">
                <a:solidFill>
                  <a:srgbClr val="FF0000"/>
                </a:solidFill>
              </a:rPr>
              <a:t>autre chose</a:t>
            </a:r>
          </a:p>
          <a:p>
            <a:r>
              <a:rPr lang="it-IT"/>
              <a:t>Autre part</a:t>
            </a:r>
          </a:p>
          <a:p>
            <a:r>
              <a:rPr lang="it-IT"/>
              <a:t>Le même, la même, les mêmes</a:t>
            </a:r>
          </a:p>
          <a:p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D6149C-85CB-4783-9EAC-37661366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509" y="6337878"/>
            <a:ext cx="4541982" cy="303068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5F5C09-F9B8-4D86-A96A-C4047E7F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71FB-20EC-43F9-B3EF-DD4BB54523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89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1728</TotalTime>
  <Words>739</Words>
  <Application>Microsoft Office PowerPoint</Application>
  <PresentationFormat>Widescreen</PresentationFormat>
  <Paragraphs>121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Les pronoms indéfinis</vt:lpstr>
      <vt:lpstr>Définition </vt:lpstr>
      <vt:lpstr>Quantité nulle</vt:lpstr>
      <vt:lpstr>Quantité : unité</vt:lpstr>
      <vt:lpstr>Quantité &gt; 1</vt:lpstr>
      <vt:lpstr>Exercice </vt:lpstr>
      <vt:lpstr>Totalité</vt:lpstr>
      <vt:lpstr>Presentazione standard di PowerPoint</vt:lpstr>
      <vt:lpstr>Identité </vt:lpstr>
      <vt:lpstr>Indétermination</vt:lpstr>
      <vt:lpstr>Localisation indéterminée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pronoms indéfinis</dc:title>
  <dc:creator>laura.kreyder@unimib.it</dc:creator>
  <cp:lastModifiedBy>laura.kreyder@unimib.it</cp:lastModifiedBy>
  <cp:revision>36</cp:revision>
  <dcterms:created xsi:type="dcterms:W3CDTF">2021-03-02T15:39:06Z</dcterms:created>
  <dcterms:modified xsi:type="dcterms:W3CDTF">2023-03-08T19:33:11Z</dcterms:modified>
</cp:coreProperties>
</file>