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6" r:id="rId2"/>
    <p:sldId id="307" r:id="rId3"/>
    <p:sldId id="311" r:id="rId4"/>
    <p:sldId id="312" r:id="rId5"/>
    <p:sldId id="310" r:id="rId6"/>
    <p:sldId id="313" r:id="rId7"/>
    <p:sldId id="315" r:id="rId8"/>
    <p:sldId id="316" r:id="rId9"/>
  </p:sldIdLst>
  <p:sldSz cx="9144000" cy="6858000" type="screen4x3"/>
  <p:notesSz cx="6794500" cy="9931400"/>
  <p:custShowLst>
    <p:custShow name="Presentazione personalizzata 1" id="0">
      <p:sldLst>
        <p:sld r:id="rId6"/>
      </p:sldLst>
    </p:custShow>
  </p:custShow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60">
          <p15:clr>
            <a:srgbClr val="A4A3A4"/>
          </p15:clr>
        </p15:guide>
        <p15:guide id="2" pos="1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EAEAEA"/>
    <a:srgbClr val="FFFF99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31" autoAdjust="0"/>
    <p:restoredTop sz="90929"/>
  </p:normalViewPr>
  <p:slideViewPr>
    <p:cSldViewPr>
      <p:cViewPr varScale="1">
        <p:scale>
          <a:sx n="85" d="100"/>
          <a:sy n="85" d="100"/>
        </p:scale>
        <p:origin x="1482" y="60"/>
      </p:cViewPr>
      <p:guideLst>
        <p:guide orient="horz" pos="3360"/>
        <p:guide pos="1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769" cy="49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9" tIns="46348" rIns="92699" bIns="46348" numCol="1" anchor="t" anchorCtr="0" compatLnSpc="1">
            <a:prstTxWarp prst="textNoShape">
              <a:avLst/>
            </a:prstTxWarp>
          </a:bodyPr>
          <a:lstStyle>
            <a:lvl1pPr algn="l" defTabSz="92550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31" y="1"/>
            <a:ext cx="2944769" cy="49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9" tIns="46348" rIns="92699" bIns="46348" numCol="1" anchor="t" anchorCtr="0" compatLnSpc="1">
            <a:prstTxWarp prst="textNoShape">
              <a:avLst/>
            </a:prstTxWarp>
          </a:bodyPr>
          <a:lstStyle>
            <a:lvl1pPr algn="r" defTabSz="92550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4349"/>
            <a:ext cx="2944769" cy="49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9" tIns="46348" rIns="92699" bIns="46348" numCol="1" anchor="b" anchorCtr="0" compatLnSpc="1">
            <a:prstTxWarp prst="textNoShape">
              <a:avLst/>
            </a:prstTxWarp>
          </a:bodyPr>
          <a:lstStyle>
            <a:lvl1pPr algn="l" defTabSz="92550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31" y="9434349"/>
            <a:ext cx="2944769" cy="49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9" tIns="46348" rIns="92699" bIns="46348" numCol="1" anchor="b" anchorCtr="0" compatLnSpc="1">
            <a:prstTxWarp prst="textNoShape">
              <a:avLst/>
            </a:prstTxWarp>
          </a:bodyPr>
          <a:lstStyle>
            <a:lvl1pPr algn="r" defTabSz="92550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3047CFBB-CE71-46C1-81EE-B9A41FB288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769" cy="49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9" tIns="46348" rIns="92699" bIns="46348" numCol="1" anchor="t" anchorCtr="0" compatLnSpc="1">
            <a:prstTxWarp prst="textNoShape">
              <a:avLst/>
            </a:prstTxWarp>
          </a:bodyPr>
          <a:lstStyle>
            <a:lvl1pPr algn="l" defTabSz="92550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31" y="1"/>
            <a:ext cx="2944769" cy="49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9" tIns="46348" rIns="92699" bIns="46348" numCol="1" anchor="t" anchorCtr="0" compatLnSpc="1">
            <a:prstTxWarp prst="textNoShape">
              <a:avLst/>
            </a:prstTxWarp>
          </a:bodyPr>
          <a:lstStyle>
            <a:lvl1pPr algn="r" defTabSz="92550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411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81" y="4717175"/>
            <a:ext cx="4981338" cy="446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9" tIns="46348" rIns="92699" bIns="463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349"/>
            <a:ext cx="2944769" cy="49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9" tIns="46348" rIns="92699" bIns="46348" numCol="1" anchor="b" anchorCtr="0" compatLnSpc="1">
            <a:prstTxWarp prst="textNoShape">
              <a:avLst/>
            </a:prstTxWarp>
          </a:bodyPr>
          <a:lstStyle>
            <a:lvl1pPr algn="l" defTabSz="92550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31" y="9434349"/>
            <a:ext cx="2944769" cy="49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9" tIns="46348" rIns="92699" bIns="46348" numCol="1" anchor="b" anchorCtr="0" compatLnSpc="1">
            <a:prstTxWarp prst="textNoShape">
              <a:avLst/>
            </a:prstTxWarp>
          </a:bodyPr>
          <a:lstStyle>
            <a:lvl1pPr algn="r" defTabSz="92550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704EFB33-0195-4E5B-9B42-59DCC207FD0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D96212-008A-414F-8D7F-32FB7DBA7067}" type="slidenum">
              <a:rPr lang="it-IT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it-IT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8825"/>
            <a:ext cx="4965700" cy="3724275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868" y="4721985"/>
            <a:ext cx="5000765" cy="4451012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0030D-A835-4306-B319-E5D25AD2355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28E6F-D077-4A6B-8E96-AAD69BB10F9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E2707-27C0-4387-8D08-A09951D0FB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41F94-255F-476B-8808-0EFF1EB499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730F9-103B-484B-8C1A-461E4216E3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BC33C-D5ED-4EC7-A1CD-C93AD3D14B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F1DB7-8BA2-414A-ACA5-065480BC1C3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6E7A1-EE2D-4590-8370-8FE775BC35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99FB2-A9D9-4C6E-9783-E5D44224FD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1F944-2981-49C7-AAB0-C437216839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95C7E-FCB7-4E32-A01B-96B712D234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956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j-lt"/>
                <a:cs typeface="Times New Roman" charset="0"/>
              </a:defRPr>
            </a:lvl1pPr>
          </a:lstStyle>
          <a:p>
            <a:pPr>
              <a:defRPr/>
            </a:pPr>
            <a:fld id="{6E992463-6CF3-45FF-8773-21E35195C6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it-IT" sz="3200">
              <a:latin typeface="Times New Roman" charset="0"/>
              <a:cs typeface="Times New Roman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3200">
              <a:latin typeface="Times New Roman" charset="0"/>
              <a:cs typeface="Times New Roman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3200">
              <a:latin typeface="Times New Roman" charset="0"/>
              <a:cs typeface="Times New Roman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3200">
              <a:latin typeface="Times New Roman" charset="0"/>
              <a:cs typeface="Times New Roman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3200">
              <a:latin typeface="Times New Roman" charset="0"/>
              <a:cs typeface="Times New Roman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3200">
              <a:latin typeface="Times New Roman" charset="0"/>
              <a:cs typeface="Times New Roman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3200">
              <a:latin typeface="Times New Roman" charset="0"/>
              <a:cs typeface="Times New Roman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3200">
                <a:latin typeface="Times New Roman" charset="0"/>
                <a:cs typeface="Times New Roman" charset="0"/>
              </a:rPr>
              <a:t> 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3200">
                <a:latin typeface="Times New Roman" charset="0"/>
                <a:cs typeface="Times New Roman" charset="0"/>
              </a:rPr>
              <a:t>	 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50813" y="6553200"/>
            <a:ext cx="2628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t-IT" sz="900">
                <a:latin typeface="Tahoma" pitchFamily="34" charset="0"/>
                <a:cs typeface="Times New Roman" charset="0"/>
              </a:rPr>
              <a:t>Corso di laurea in Scienze e Tecnologie chimiche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629400" y="65532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r>
              <a:rPr lang="it-IT" sz="900">
                <a:latin typeface="Tahoma" pitchFamily="34" charset="0"/>
                <a:cs typeface="Times New Roman" charset="0"/>
              </a:rPr>
              <a:t>Univ. degli studi di Milano – Bicocca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BCB1B0-D14E-4777-8F39-6890A00C2AEE}" type="slidenum">
              <a:rPr lang="it-IT"/>
              <a:pPr>
                <a:defRPr/>
              </a:pPr>
              <a:t>1</a:t>
            </a:fld>
            <a:endParaRPr lang="it-IT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905000" y="2197100"/>
            <a:ext cx="5715000" cy="255454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dirty="0">
                <a:latin typeface="Tahoma" pitchFamily="34" charset="0"/>
              </a:rPr>
              <a:t>Esercitazione n.7:</a:t>
            </a:r>
          </a:p>
          <a:p>
            <a:pPr algn="ctr"/>
            <a:r>
              <a:rPr lang="it-IT" sz="3200" dirty="0">
                <a:latin typeface="Tahoma" pitchFamily="34" charset="0"/>
              </a:rPr>
              <a:t>Conto economico e modifiche del “product mix” </a:t>
            </a:r>
          </a:p>
          <a:p>
            <a:pPr algn="ctr"/>
            <a:r>
              <a:rPr lang="it-IT" sz="3200" dirty="0">
                <a:latin typeface="Tahoma" pitchFamily="34" charset="0"/>
              </a:rPr>
              <a:t>Corso 2021 - 2022</a:t>
            </a:r>
          </a:p>
          <a:p>
            <a:pPr algn="ctr"/>
            <a:endParaRPr lang="it-IT" sz="32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EDD79C-5004-4AEA-B8AE-2B5940E67405}" type="slidenum">
              <a:rPr lang="it-IT"/>
              <a:pPr>
                <a:defRPr/>
              </a:pPr>
              <a:t>2</a:t>
            </a:fld>
            <a:endParaRPr lang="it-IT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eaLnBrk="1" hangingPunct="1"/>
            <a:r>
              <a:rPr lang="it-IT" sz="2400"/>
              <a:t>ASSUNZIONI </a:t>
            </a:r>
            <a:br>
              <a:rPr lang="it-IT" sz="2400"/>
            </a:br>
            <a:endParaRPr lang="it-IT" sz="240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762000" y="1962150"/>
            <a:ext cx="7620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it-IT" sz="1800" dirty="0">
                <a:latin typeface="Tahoma" pitchFamily="34" charset="0"/>
              </a:rPr>
              <a:t>L’azienda </a:t>
            </a:r>
            <a:r>
              <a:rPr lang="it-IT" sz="1800" dirty="0" err="1">
                <a:latin typeface="Tahoma" pitchFamily="34" charset="0"/>
              </a:rPr>
              <a:t>Chempex</a:t>
            </a:r>
            <a:r>
              <a:rPr lang="it-IT" sz="1800" dirty="0">
                <a:latin typeface="Tahoma" pitchFamily="34" charset="0"/>
              </a:rPr>
              <a:t> a fine 2007 consegue un ordine per la consegna di</a:t>
            </a:r>
          </a:p>
          <a:p>
            <a:pPr marL="457200" indent="-457200" algn="just"/>
            <a:r>
              <a:rPr lang="it-IT" sz="1800" dirty="0">
                <a:latin typeface="Tahoma" pitchFamily="34" charset="0"/>
              </a:rPr>
              <a:t>600 ton del prodotto Gamma. Tale produzione gli consente di saturare la</a:t>
            </a:r>
          </a:p>
          <a:p>
            <a:pPr marL="457200" indent="-457200" algn="just"/>
            <a:r>
              <a:rPr lang="it-IT" sz="1800" dirty="0">
                <a:latin typeface="Tahoma" pitchFamily="34" charset="0"/>
              </a:rPr>
              <a:t>capacità della linea di produzione n.1 dello stabilimento.</a:t>
            </a:r>
          </a:p>
          <a:p>
            <a:pPr marL="457200" indent="-457200" algn="just"/>
            <a:endParaRPr lang="it-IT" sz="1800" dirty="0">
              <a:latin typeface="Tahoma" pitchFamily="34" charset="0"/>
            </a:endParaRPr>
          </a:p>
          <a:p>
            <a:pPr marL="457200" indent="-457200" algn="just"/>
            <a:r>
              <a:rPr lang="it-IT" sz="1800" dirty="0">
                <a:latin typeface="Tahoma" pitchFamily="34" charset="0"/>
              </a:rPr>
              <a:t>I parametri per effettuare il conto economico previsionale per l’anno</a:t>
            </a:r>
          </a:p>
          <a:p>
            <a:pPr marL="457200" indent="-457200" algn="just"/>
            <a:r>
              <a:rPr lang="it-IT" sz="1800" dirty="0">
                <a:latin typeface="Tahoma" pitchFamily="34" charset="0"/>
              </a:rPr>
              <a:t>2008  sono i seguenti:</a:t>
            </a:r>
          </a:p>
          <a:p>
            <a:pPr marL="457200" indent="-457200" algn="just"/>
            <a:endParaRPr lang="it-IT" sz="1800" dirty="0">
              <a:latin typeface="Tahoma" pitchFamily="34" charset="0"/>
            </a:endParaRPr>
          </a:p>
          <a:p>
            <a:pPr marL="457200" indent="-457200" algn="just">
              <a:buFontTx/>
              <a:buChar char="•"/>
            </a:pPr>
            <a:r>
              <a:rPr lang="it-IT" sz="1800" dirty="0">
                <a:latin typeface="Tahoma" pitchFamily="34" charset="0"/>
              </a:rPr>
              <a:t>Produzione mensile 50 ton/mese</a:t>
            </a:r>
          </a:p>
          <a:p>
            <a:pPr marL="457200" indent="-457200" algn="just">
              <a:buFontTx/>
              <a:buChar char="•"/>
            </a:pPr>
            <a:r>
              <a:rPr lang="it-IT" sz="1800" dirty="0">
                <a:latin typeface="Tahoma" pitchFamily="34" charset="0"/>
              </a:rPr>
              <a:t>Prezzo di vendita 3 €/kg</a:t>
            </a:r>
          </a:p>
          <a:p>
            <a:pPr marL="457200" indent="-457200" algn="just">
              <a:buFontTx/>
              <a:buChar char="•"/>
            </a:pPr>
            <a:r>
              <a:rPr lang="it-IT" sz="1800" dirty="0">
                <a:latin typeface="Tahoma" pitchFamily="34" charset="0"/>
              </a:rPr>
              <a:t>Costo variabile 2 €/kg</a:t>
            </a:r>
          </a:p>
          <a:p>
            <a:pPr marL="457200" indent="-457200" algn="just">
              <a:buFontTx/>
              <a:buChar char="•"/>
            </a:pPr>
            <a:r>
              <a:rPr lang="it-IT" sz="1800" dirty="0">
                <a:latin typeface="Tahoma" pitchFamily="34" charset="0"/>
              </a:rPr>
              <a:t>Costi fissi mensili  € 35.000</a:t>
            </a:r>
          </a:p>
          <a:p>
            <a:pPr marL="457200" indent="-457200" algn="just"/>
            <a:r>
              <a:rPr lang="it-IT" sz="1800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2D6D3A-3711-4BA5-A3B1-78EC3D79BC36}" type="slidenum">
              <a:rPr lang="it-IT"/>
              <a:pPr>
                <a:defRPr/>
              </a:pPr>
              <a:t>3</a:t>
            </a:fld>
            <a:endParaRPr lang="it-IT"/>
          </a:p>
        </p:txBody>
      </p:sp>
      <p:sp>
        <p:nvSpPr>
          <p:cNvPr id="18434" name="Rectangle 2050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eaLnBrk="1" hangingPunct="1"/>
            <a:r>
              <a:rPr lang="it-IT" sz="2400"/>
              <a:t>DINAMICA dello</a:t>
            </a:r>
            <a:br>
              <a:rPr lang="it-IT" sz="2400"/>
            </a:br>
            <a:r>
              <a:rPr lang="it-IT" sz="2400"/>
              <a:t> SCENARIO di  MERCATO </a:t>
            </a:r>
          </a:p>
        </p:txBody>
      </p:sp>
      <p:sp>
        <p:nvSpPr>
          <p:cNvPr id="18435" name="Text Box 2051"/>
          <p:cNvSpPr txBox="1">
            <a:spLocks noChangeArrowheads="1"/>
          </p:cNvSpPr>
          <p:nvPr/>
        </p:nvSpPr>
        <p:spPr bwMode="auto">
          <a:xfrm>
            <a:off x="685800" y="1295400"/>
            <a:ext cx="7620000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it-IT" sz="1800">
                <a:latin typeface="Tahoma" pitchFamily="34" charset="0"/>
              </a:rPr>
              <a:t> </a:t>
            </a:r>
          </a:p>
          <a:p>
            <a:pPr marL="457200" indent="-457200" algn="just"/>
            <a:r>
              <a:rPr lang="it-IT" sz="1800">
                <a:latin typeface="Tahoma" pitchFamily="34" charset="0"/>
              </a:rPr>
              <a:t>Purtroppo a febbraio del 2008 il cliente informa Chempex che potrà</a:t>
            </a:r>
          </a:p>
          <a:p>
            <a:pPr marL="457200" indent="-457200" algn="just"/>
            <a:r>
              <a:rPr lang="it-IT" sz="1800">
                <a:latin typeface="Tahoma" pitchFamily="34" charset="0"/>
              </a:rPr>
              <a:t>ritirare solo 400 delle 600 ton previste con la conseguenza che le</a:t>
            </a:r>
          </a:p>
          <a:p>
            <a:pPr marL="457200" indent="-457200" algn="just"/>
            <a:r>
              <a:rPr lang="it-IT" sz="1800">
                <a:latin typeface="Tahoma" pitchFamily="34" charset="0"/>
              </a:rPr>
              <a:t>consegne termineranno il 31 agosto.</a:t>
            </a:r>
          </a:p>
          <a:p>
            <a:pPr marL="457200" indent="-457200" algn="just"/>
            <a:endParaRPr lang="it-IT" sz="1800">
              <a:latin typeface="Tahoma" pitchFamily="34" charset="0"/>
            </a:endParaRPr>
          </a:p>
          <a:p>
            <a:pPr marL="457200" indent="-457200" algn="just"/>
            <a:r>
              <a:rPr lang="it-IT" sz="1800">
                <a:latin typeface="Tahoma" pitchFamily="34" charset="0"/>
              </a:rPr>
              <a:t>La direzione vendite a marzo 2008 segnala di potersi aggiudicare uno dei</a:t>
            </a:r>
          </a:p>
          <a:p>
            <a:pPr marL="457200" indent="-457200" algn="just"/>
            <a:r>
              <a:rPr lang="it-IT" sz="1800">
                <a:latin typeface="Tahoma" pitchFamily="34" charset="0"/>
              </a:rPr>
              <a:t>seguenti contratti per consegna nell’ultimo quadrimestre 2008:</a:t>
            </a:r>
          </a:p>
          <a:p>
            <a:pPr marL="457200" indent="-457200" algn="just"/>
            <a:endParaRPr lang="it-IT" sz="1800">
              <a:latin typeface="Tahoma" pitchFamily="34" charset="0"/>
            </a:endParaRPr>
          </a:p>
          <a:p>
            <a:pPr marL="457200" indent="-457200" algn="just">
              <a:buFontTx/>
              <a:buChar char="•"/>
            </a:pPr>
            <a:r>
              <a:rPr lang="it-IT" sz="1800">
                <a:latin typeface="Tahoma" pitchFamily="34" charset="0"/>
              </a:rPr>
              <a:t>Prodotto Beta che è possibile produrre in quantità pari a 30 ton/mese, prezzo di vendita 4 €/kg, costi variabili 3 €/kg  </a:t>
            </a:r>
          </a:p>
          <a:p>
            <a:pPr marL="457200" indent="-457200" algn="just">
              <a:buFontTx/>
              <a:buChar char="•"/>
            </a:pPr>
            <a:endParaRPr lang="it-IT" sz="1800">
              <a:latin typeface="Tahoma" pitchFamily="34" charset="0"/>
            </a:endParaRPr>
          </a:p>
          <a:p>
            <a:pPr marL="457200" indent="-457200" algn="just">
              <a:buFontTx/>
              <a:buChar char="•"/>
            </a:pPr>
            <a:r>
              <a:rPr lang="it-IT" sz="1800">
                <a:latin typeface="Tahoma" pitchFamily="34" charset="0"/>
              </a:rPr>
              <a:t>Prodotto Omega con produzione di 100 ton/mese, costi variabili di 1,8 €/kg, prezzo vendita 2 €/kg  </a:t>
            </a:r>
          </a:p>
          <a:p>
            <a:pPr marL="457200" indent="-457200" algn="just">
              <a:buFontTx/>
              <a:buChar char="•"/>
            </a:pPr>
            <a:endParaRPr lang="it-IT" sz="1800">
              <a:latin typeface="Tahoma" pitchFamily="34" charset="0"/>
            </a:endParaRPr>
          </a:p>
          <a:p>
            <a:pPr marL="457200" indent="-457200" algn="just">
              <a:buFontTx/>
              <a:buChar char="•"/>
            </a:pPr>
            <a:endParaRPr lang="it-IT" sz="1800">
              <a:latin typeface="Tahoma" pitchFamily="34" charset="0"/>
            </a:endParaRPr>
          </a:p>
          <a:p>
            <a:pPr marL="457200" indent="-457200" algn="just"/>
            <a:r>
              <a:rPr lang="it-IT" sz="1800">
                <a:latin typeface="Tahoma" pitchFamily="34" charset="0"/>
              </a:rPr>
              <a:t>La produzione è possibile sempre sulla linea produttiva 1 dove i costi fissi</a:t>
            </a:r>
          </a:p>
          <a:p>
            <a:pPr marL="457200" indent="-457200" algn="just"/>
            <a:r>
              <a:rPr lang="it-IT" sz="1800">
                <a:latin typeface="Tahoma" pitchFamily="34" charset="0"/>
              </a:rPr>
              <a:t>sono di € 35.000 al mese</a:t>
            </a:r>
          </a:p>
          <a:p>
            <a:pPr marL="457200" indent="-457200" algn="just"/>
            <a:endParaRPr lang="it-IT" sz="1800">
              <a:latin typeface="Tahoma" pitchFamily="34" charset="0"/>
            </a:endParaRPr>
          </a:p>
          <a:p>
            <a:pPr marL="457200" indent="-457200" algn="just">
              <a:buFontTx/>
              <a:buAutoNum type="alphaUcPeriod"/>
            </a:pPr>
            <a:endParaRPr lang="it-IT" sz="1800">
              <a:latin typeface="Tahoma" pitchFamily="34" charset="0"/>
            </a:endParaRPr>
          </a:p>
          <a:p>
            <a:pPr marL="457200" indent="-457200" algn="just"/>
            <a:r>
              <a:rPr lang="it-IT" sz="1800">
                <a:latin typeface="Tahoma" pitchFamily="34" charset="0"/>
              </a:rPr>
              <a:t> </a:t>
            </a:r>
          </a:p>
          <a:p>
            <a:pPr marL="457200" indent="-457200" algn="just"/>
            <a:endParaRPr lang="it-IT" sz="18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79F044-0811-4D68-A877-3680F9301BBC}" type="slidenum">
              <a:rPr lang="it-IT"/>
              <a:pPr>
                <a:defRPr/>
              </a:pPr>
              <a:t>4</a:t>
            </a:fld>
            <a:endParaRPr lang="it-IT"/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685800" y="1471613"/>
            <a:ext cx="7620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it-IT" sz="1800">
                <a:latin typeface="Tahoma" pitchFamily="34" charset="0"/>
              </a:rPr>
              <a:t> </a:t>
            </a:r>
          </a:p>
          <a:p>
            <a:pPr marL="457200" indent="-457200" algn="just"/>
            <a:r>
              <a:rPr lang="it-IT" sz="1800">
                <a:latin typeface="Tahoma" pitchFamily="34" charset="0"/>
              </a:rPr>
              <a:t>Calcolare:</a:t>
            </a:r>
          </a:p>
          <a:p>
            <a:pPr marL="457200" indent="-457200" algn="just"/>
            <a:endParaRPr lang="it-IT" sz="1800">
              <a:latin typeface="Tahoma" pitchFamily="34" charset="0"/>
            </a:endParaRPr>
          </a:p>
          <a:p>
            <a:pPr marL="457200" indent="-457200" algn="just"/>
            <a:endParaRPr lang="it-IT" sz="1800">
              <a:latin typeface="Tahoma" pitchFamily="34" charset="0"/>
            </a:endParaRPr>
          </a:p>
          <a:p>
            <a:pPr marL="457200" indent="-457200" algn="just">
              <a:buFontTx/>
              <a:buChar char="•"/>
            </a:pPr>
            <a:r>
              <a:rPr lang="it-IT" sz="1800">
                <a:latin typeface="Tahoma" pitchFamily="34" charset="0"/>
              </a:rPr>
              <a:t>Il conto economico del business 2008 previsto a fine 2007</a:t>
            </a:r>
          </a:p>
          <a:p>
            <a:pPr marL="457200" indent="-457200" algn="just">
              <a:buFontTx/>
              <a:buChar char="•"/>
            </a:pPr>
            <a:endParaRPr lang="it-IT" sz="1800">
              <a:latin typeface="Tahoma" pitchFamily="34" charset="0"/>
            </a:endParaRPr>
          </a:p>
          <a:p>
            <a:pPr marL="457200" indent="-457200" algn="just">
              <a:buFontTx/>
              <a:buChar char="•"/>
            </a:pPr>
            <a:endParaRPr lang="it-IT" sz="1800">
              <a:latin typeface="Tahoma" pitchFamily="34" charset="0"/>
            </a:endParaRPr>
          </a:p>
          <a:p>
            <a:pPr marL="457200" indent="-457200" algn="just">
              <a:buFontTx/>
              <a:buChar char="•"/>
            </a:pPr>
            <a:r>
              <a:rPr lang="it-IT" sz="1800">
                <a:latin typeface="Tahoma" pitchFamily="34" charset="0"/>
              </a:rPr>
              <a:t>Il conto economico 2008 aggiornato al 28 febbraio a seguito della decisione del cliente.</a:t>
            </a:r>
          </a:p>
          <a:p>
            <a:pPr marL="457200" indent="-457200" algn="just">
              <a:buFontTx/>
              <a:buChar char="•"/>
            </a:pPr>
            <a:endParaRPr lang="it-IT" sz="1800">
              <a:latin typeface="Tahoma" pitchFamily="34" charset="0"/>
            </a:endParaRPr>
          </a:p>
          <a:p>
            <a:pPr marL="457200" indent="-457200" algn="just">
              <a:buFontTx/>
              <a:buChar char="•"/>
            </a:pPr>
            <a:r>
              <a:rPr lang="it-IT" sz="1800">
                <a:latin typeface="Tahoma" pitchFamily="34" charset="0"/>
              </a:rPr>
              <a:t>Il conto economico 2008 corretto prevedendo gli interventi commerciali </a:t>
            </a:r>
          </a:p>
          <a:p>
            <a:pPr marL="457200" indent="-457200" algn="just"/>
            <a:r>
              <a:rPr lang="it-IT" sz="1800">
                <a:latin typeface="Tahoma" pitchFamily="34" charset="0"/>
              </a:rPr>
              <a:t> </a:t>
            </a:r>
          </a:p>
          <a:p>
            <a:pPr marL="457200" indent="-457200" algn="just"/>
            <a:endParaRPr lang="it-IT" sz="18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EEBFD1-DE38-4946-86DC-D48D9470DDC7}" type="slidenum">
              <a:rPr lang="it-IT"/>
              <a:pPr>
                <a:defRPr/>
              </a:pPr>
              <a:t>5</a:t>
            </a:fld>
            <a:endParaRPr lang="it-IT"/>
          </a:p>
        </p:txBody>
      </p:sp>
      <p:graphicFrame>
        <p:nvGraphicFramePr>
          <p:cNvPr id="156272" name="Group 624"/>
          <p:cNvGraphicFramePr>
            <a:graphicFrameLocks noGrp="1"/>
          </p:cNvGraphicFramePr>
          <p:nvPr/>
        </p:nvGraphicFramePr>
        <p:xfrm>
          <a:off x="1752600" y="1828800"/>
          <a:ext cx="4422775" cy="379254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Prodotto Gamma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Prezzo di vendita  €/kg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Quantità  (kg)/a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Costo variabile u. €/kg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Costi variabili tot. €/a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Costi fissi €/a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Costi totali €/a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Ricavo  €/a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Profitto  €/a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514" name="Rectangle 46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57200"/>
            <a:ext cx="8458200" cy="838200"/>
          </a:xfrm>
        </p:spPr>
        <p:txBody>
          <a:bodyPr/>
          <a:lstStyle/>
          <a:p>
            <a:pPr eaLnBrk="1" hangingPunct="1"/>
            <a:r>
              <a:rPr lang="it-IT" sz="2400"/>
              <a:t>Linea n. 1 : Conto economico previsionale 2008 - previsione </a:t>
            </a:r>
            <a:br>
              <a:rPr lang="it-IT" sz="2400"/>
            </a:br>
            <a:r>
              <a:rPr lang="it-IT" sz="2400"/>
              <a:t>al </a:t>
            </a:r>
            <a:r>
              <a:rPr lang="it-IT" sz="2000"/>
              <a:t>31/12/2007</a:t>
            </a:r>
          </a:p>
        </p:txBody>
      </p:sp>
      <p:sp>
        <p:nvSpPr>
          <p:cNvPr id="20515" name="Text Box 617"/>
          <p:cNvSpPr txBox="1">
            <a:spLocks noChangeArrowheads="1"/>
          </p:cNvSpPr>
          <p:nvPr/>
        </p:nvSpPr>
        <p:spPr bwMode="auto">
          <a:xfrm>
            <a:off x="3551238" y="13287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870059-3D72-4084-9079-088B841F5920}" type="slidenum">
              <a:rPr lang="it-IT"/>
              <a:pPr>
                <a:defRPr/>
              </a:pPr>
              <a:t>6</a:t>
            </a:fld>
            <a:endParaRPr lang="it-IT"/>
          </a:p>
        </p:txBody>
      </p:sp>
      <p:graphicFrame>
        <p:nvGraphicFramePr>
          <p:cNvPr id="162818" name="Group 2"/>
          <p:cNvGraphicFramePr>
            <a:graphicFrameLocks noGrp="1"/>
          </p:cNvGraphicFramePr>
          <p:nvPr/>
        </p:nvGraphicFramePr>
        <p:xfrm>
          <a:off x="1752600" y="1828800"/>
          <a:ext cx="4422775" cy="379254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Prodotto Gamma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Prezzo di vendita  €/kg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Quantità  kg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Costo variabile u. €/kg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Costi variabili tot. €/a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Costi fissi €/a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Costi totali €/a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Ricavo  €/a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Profitto  €/a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538" name="Rectangle 36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457200"/>
            <a:ext cx="8839200" cy="838200"/>
          </a:xfrm>
        </p:spPr>
        <p:txBody>
          <a:bodyPr/>
          <a:lstStyle/>
          <a:p>
            <a:pPr eaLnBrk="1" hangingPunct="1"/>
            <a:r>
              <a:rPr lang="it-IT" sz="2400"/>
              <a:t>Linea n.1: Conto economico previsionale 2008 </a:t>
            </a:r>
            <a:br>
              <a:rPr lang="it-IT" sz="2400"/>
            </a:br>
            <a:r>
              <a:rPr lang="it-IT" sz="2400"/>
              <a:t>aggiornato al </a:t>
            </a:r>
            <a:r>
              <a:rPr lang="it-IT" sz="2000"/>
              <a:t>28/02/2008</a:t>
            </a:r>
            <a:r>
              <a:rPr lang="it-IT" sz="2400"/>
              <a:t> a seguito delle decisioni del cliente </a:t>
            </a:r>
          </a:p>
        </p:txBody>
      </p:sp>
      <p:sp>
        <p:nvSpPr>
          <p:cNvPr id="21539" name="Text Box 37"/>
          <p:cNvSpPr txBox="1">
            <a:spLocks noChangeArrowheads="1"/>
          </p:cNvSpPr>
          <p:nvPr/>
        </p:nvSpPr>
        <p:spPr bwMode="auto">
          <a:xfrm>
            <a:off x="3551238" y="13287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endParaRPr lang="en-US"/>
          </a:p>
        </p:txBody>
      </p:sp>
      <p:sp>
        <p:nvSpPr>
          <p:cNvPr id="162861" name="Text Box 45"/>
          <p:cNvSpPr txBox="1">
            <a:spLocks noChangeArrowheads="1"/>
          </p:cNvSpPr>
          <p:nvPr/>
        </p:nvSpPr>
        <p:spPr bwMode="auto">
          <a:xfrm>
            <a:off x="4648200" y="5257800"/>
            <a:ext cx="250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it-IT" sz="1400" i="1">
                <a:solidFill>
                  <a:srgbClr val="FF0000"/>
                </a:solidFill>
                <a:latin typeface="Tahoma" pitchFamily="34" charset="0"/>
              </a:rPr>
              <a:t>-</a:t>
            </a:r>
            <a:endParaRPr lang="it-IT" sz="1400" i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62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6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7FE76-7F1B-40CB-8DF3-0C84590BC72C}" type="slidenum">
              <a:rPr lang="it-IT"/>
              <a:pPr>
                <a:defRPr/>
              </a:pPr>
              <a:t>7</a:t>
            </a:fld>
            <a:endParaRPr lang="it-IT"/>
          </a:p>
        </p:txBody>
      </p:sp>
      <p:graphicFrame>
        <p:nvGraphicFramePr>
          <p:cNvPr id="165985" name="Group 97"/>
          <p:cNvGraphicFramePr>
            <a:graphicFrameLocks noGrp="1"/>
          </p:cNvGraphicFramePr>
          <p:nvPr/>
        </p:nvGraphicFramePr>
        <p:xfrm>
          <a:off x="1981200" y="1828800"/>
          <a:ext cx="4953000" cy="379254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Prodotto Beta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Prodotto Omega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Prezzo di vendita  €/kg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Quantità  kg/mese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Costo variabile u. €/kg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Costi variabili tot. €/m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Costi fissi €/m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Costi totali €/m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Ricavo  €/m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Profitto  €/m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572" name="Rectangle 36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57200"/>
            <a:ext cx="8610600" cy="838200"/>
          </a:xfrm>
        </p:spPr>
        <p:txBody>
          <a:bodyPr/>
          <a:lstStyle/>
          <a:p>
            <a:pPr eaLnBrk="1" hangingPunct="1"/>
            <a:r>
              <a:rPr lang="it-IT" sz="2400"/>
              <a:t>Linea n.1: Conto economico mensile delle produzioni alternative Beta e Omega</a:t>
            </a:r>
          </a:p>
        </p:txBody>
      </p:sp>
      <p:sp>
        <p:nvSpPr>
          <p:cNvPr id="22573" name="Text Box 37"/>
          <p:cNvSpPr txBox="1">
            <a:spLocks noChangeArrowheads="1"/>
          </p:cNvSpPr>
          <p:nvPr/>
        </p:nvSpPr>
        <p:spPr bwMode="auto">
          <a:xfrm>
            <a:off x="3352800" y="13287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F0532-0B07-4541-9EE7-D33515130E35}" type="slidenum">
              <a:rPr lang="it-IT"/>
              <a:pPr>
                <a:defRPr/>
              </a:pPr>
              <a:t>8</a:t>
            </a:fld>
            <a:endParaRPr lang="it-IT"/>
          </a:p>
        </p:txBody>
      </p:sp>
      <p:graphicFrame>
        <p:nvGraphicFramePr>
          <p:cNvPr id="168019" name="Group 83"/>
          <p:cNvGraphicFramePr>
            <a:graphicFrameLocks noGrp="1"/>
          </p:cNvGraphicFramePr>
          <p:nvPr/>
        </p:nvGraphicFramePr>
        <p:xfrm>
          <a:off x="1066800" y="1922463"/>
          <a:ext cx="6553200" cy="3792540"/>
        </p:xfrm>
        <a:graphic>
          <a:graphicData uri="http://schemas.openxmlformats.org/drawingml/2006/table">
            <a:tbl>
              <a:tblPr/>
              <a:tblGrid>
                <a:gridCol w="195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Prezzo di vendita  €/kg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Quantità  kg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Costo variabile u. €/kg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Costi variabili tot. €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Costi fissi €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Costi totali €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Ricavo  €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Profitto  €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606" name="Rectangle 66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57200"/>
            <a:ext cx="8610600" cy="838200"/>
          </a:xfrm>
        </p:spPr>
        <p:txBody>
          <a:bodyPr/>
          <a:lstStyle/>
          <a:p>
            <a:pPr eaLnBrk="1" hangingPunct="1"/>
            <a:r>
              <a:rPr lang="it-IT" sz="2400"/>
              <a:t>Linea n.1: Conto economico 2008 corretto in seguito alle decisioni commerciali</a:t>
            </a:r>
          </a:p>
        </p:txBody>
      </p:sp>
      <p:sp>
        <p:nvSpPr>
          <p:cNvPr id="23607" name="Text Box 67"/>
          <p:cNvSpPr txBox="1">
            <a:spLocks noChangeArrowheads="1"/>
          </p:cNvSpPr>
          <p:nvPr/>
        </p:nvSpPr>
        <p:spPr bwMode="auto">
          <a:xfrm>
            <a:off x="3352800" y="13287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endParaRPr lang="en-US"/>
          </a:p>
        </p:txBody>
      </p:sp>
      <p:sp>
        <p:nvSpPr>
          <p:cNvPr id="168020" name="Text Box 84"/>
          <p:cNvSpPr txBox="1">
            <a:spLocks noChangeArrowheads="1"/>
          </p:cNvSpPr>
          <p:nvPr/>
        </p:nvSpPr>
        <p:spPr bwMode="auto">
          <a:xfrm>
            <a:off x="3068638" y="1933575"/>
            <a:ext cx="17573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1400" b="1">
                <a:latin typeface="Tahoma" pitchFamily="34" charset="0"/>
              </a:rPr>
              <a:t>Prodotto Gamma </a:t>
            </a:r>
          </a:p>
          <a:p>
            <a:pPr algn="ctr"/>
            <a:r>
              <a:rPr lang="it-IT" sz="1400" b="1">
                <a:latin typeface="Tahoma" pitchFamily="34" charset="0"/>
              </a:rPr>
              <a:t>(01/01- 31/08)</a:t>
            </a:r>
          </a:p>
        </p:txBody>
      </p:sp>
      <p:sp>
        <p:nvSpPr>
          <p:cNvPr id="168021" name="Text Box 85"/>
          <p:cNvSpPr txBox="1">
            <a:spLocks noChangeArrowheads="1"/>
          </p:cNvSpPr>
          <p:nvPr/>
        </p:nvSpPr>
        <p:spPr bwMode="auto">
          <a:xfrm>
            <a:off x="4879975" y="1905000"/>
            <a:ext cx="148272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it-IT" sz="1400" b="1">
                <a:latin typeface="Tahoma" pitchFamily="34" charset="0"/>
              </a:rPr>
              <a:t>Prodotto Beta</a:t>
            </a:r>
          </a:p>
          <a:p>
            <a:pPr algn="ctr">
              <a:spcBef>
                <a:spcPct val="20000"/>
              </a:spcBef>
            </a:pPr>
            <a:r>
              <a:rPr lang="it-IT" sz="1400" b="1">
                <a:latin typeface="Tahoma" pitchFamily="34" charset="0"/>
              </a:rPr>
              <a:t>(1/09-31/12)</a:t>
            </a:r>
          </a:p>
        </p:txBody>
      </p:sp>
      <p:sp>
        <p:nvSpPr>
          <p:cNvPr id="168022" name="Text Box 86"/>
          <p:cNvSpPr txBox="1">
            <a:spLocks noChangeArrowheads="1"/>
          </p:cNvSpPr>
          <p:nvPr/>
        </p:nvSpPr>
        <p:spPr bwMode="auto">
          <a:xfrm>
            <a:off x="6646863" y="2057400"/>
            <a:ext cx="744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1400" b="1">
                <a:latin typeface="Tahoma" pitchFamily="34" charset="0"/>
              </a:rPr>
              <a:t>Totale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68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168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168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168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168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020" grpId="0" build="p" autoUpdateAnimBg="0"/>
      <p:bldP spid="168021" grpId="0" build="p" autoUpdateAnimBg="0"/>
      <p:bldP spid="168022" grpId="0" build="p" autoUpdateAnimBg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ahoma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9191</TotalTime>
  <Words>510</Words>
  <Application>Microsoft Office PowerPoint</Application>
  <PresentationFormat>Presentazione su schermo (4:3)</PresentationFormat>
  <Paragraphs>101</Paragraphs>
  <Slides>8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  <vt:variant>
        <vt:lpstr>Presentazioni personalizzate</vt:lpstr>
      </vt:variant>
      <vt:variant>
        <vt:i4>1</vt:i4>
      </vt:variant>
    </vt:vector>
  </HeadingPairs>
  <TitlesOfParts>
    <vt:vector size="12" baseType="lpstr">
      <vt:lpstr>Tahoma</vt:lpstr>
      <vt:lpstr>Times New Roman</vt:lpstr>
      <vt:lpstr>Struttura predefinita</vt:lpstr>
      <vt:lpstr>Presentazione standard di PowerPoint</vt:lpstr>
      <vt:lpstr>ASSUNZIONI  </vt:lpstr>
      <vt:lpstr>DINAMICA dello  SCENARIO di  MERCATO </vt:lpstr>
      <vt:lpstr>Presentazione standard di PowerPoint</vt:lpstr>
      <vt:lpstr>Linea n. 1 : Conto economico previsionale 2008 - previsione  al 31/12/2007</vt:lpstr>
      <vt:lpstr>Linea n.1: Conto economico previsionale 2008  aggiornato al 28/02/2008 a seguito delle decisioni del cliente </vt:lpstr>
      <vt:lpstr>Linea n.1: Conto economico mensile delle produzioni alternative Beta e Omega</vt:lpstr>
      <vt:lpstr>Linea n.1: Conto economico 2008 corretto in seguito alle decisioni commerciali</vt:lpstr>
      <vt:lpstr>Presentazione personalizzata 1</vt:lpstr>
    </vt:vector>
  </TitlesOfParts>
  <Company>Caffaro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Cossu Alessandro</dc:creator>
  <cp:lastModifiedBy>Paolo Ferrario</cp:lastModifiedBy>
  <cp:revision>132</cp:revision>
  <dcterms:created xsi:type="dcterms:W3CDTF">2008-01-08T15:48:48Z</dcterms:created>
  <dcterms:modified xsi:type="dcterms:W3CDTF">2022-03-12T15:13:31Z</dcterms:modified>
</cp:coreProperties>
</file>