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2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1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739CC-8CFE-4D23-9111-79189152947F}" type="datetimeFigureOut">
              <a:rPr lang="fr-FR" smtClean="0"/>
              <a:t>11/03/2023</a:t>
            </a:fld>
            <a:endParaRPr lang="fr-FR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9600A-329E-444A-A160-3376475B31E2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03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45403-F318-4A3D-94A6-BA633EFEE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05EB19-88C0-430D-8124-0947D8CB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2AAF09-B290-48F1-AEC4-331A239F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5C9123-E770-438F-B995-A8656D72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1DB26F-4A41-4B20-BF9A-06DC944F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502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7B5DF-7554-43BF-B298-8753F669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3ED5B6-6D68-4275-A5DD-26503DCEF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83387D-0CE2-42DB-B699-34B5AA74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7203B3-2B0F-4F0E-BB18-B3C06C29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19FD22-EFCD-42BF-8000-AA344734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40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B8D0D9-9151-4604-8CED-604DDEE7D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397DF5-03B1-4498-9984-DF16F595A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00B556-A6FB-4B0E-8D56-BE3CA475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C82DD7-C967-41F3-B70B-444BAA38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BB1601-7009-43A9-86B3-37DCB1EB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478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BD7E7BE-06C2-4D17-96D2-1C556BE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D1ADAD-422B-44D0-96D1-D1FE7DEB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4336DD-91D2-40D6-BD60-ADFF6EE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19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EB322-EFC9-4DBA-BB5F-D02894B1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65E4FB-DCB2-4A33-A45F-CA52FD61F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2372D5-F8F8-4452-9AC3-D35C4D58A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DE453C-F0DE-4B2A-9A6D-DBEECEF9D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041677-2D69-46EE-A338-6209CC2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97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4C320-EDD8-4BA2-9AAE-D3398CCCD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7B4EC1-1F4B-4179-9813-323B42BA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AE5201-2E43-48C8-97A0-EE5BB80E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A3915-53E6-48BE-BDFB-6E8A665E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CA97CC-7661-4F98-8851-4363B737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6394A4-5653-4B8D-A5E1-7CDA8B43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C5BFCC-7B76-4A34-A9DB-51C72D0B1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D78741-A1F0-41D4-8995-B99FADB94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BDC567-2483-42FB-98AD-F3EEB1EBF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820762-6662-4515-ABAF-5B840400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B60C10-357A-4342-862D-EB417F45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22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31DE22-9F11-4FF9-9703-1EA4AD98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9C6AC0-8DB3-4C22-8F30-7AFBA480D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D6C891-7F78-401F-A7DF-EFCEE2515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C5C751-E1EF-4D3B-A3F6-0FD258DEF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38BF79E-3A8E-4DA6-BA69-1043FEEF2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AB3FFC-11A9-4EF0-B4B8-2048BC817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6D3B977-A971-4F9F-B816-0B5E8BA7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6B5A94B-53D5-4D1D-828E-1A527722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64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FABA1A-9686-4CE0-87D4-7F6D9E42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1628E4-4D72-48F9-BBA7-6A5865C4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391633-0B7E-4621-8F13-EE062F5F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D442E2-AB79-4C5C-9554-49118A79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66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BD7E7BE-06C2-4D17-96D2-1C556BE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D1ADAD-422B-44D0-96D1-D1FE7DEB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4336DD-91D2-40D6-BD60-ADFF6EE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519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54ED22-50EF-4855-8E5E-6856009A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9F1CFE-1926-4E75-956D-A15D26558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077A1C-E2B5-477C-BA73-0A11F3FCF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240EA8-9653-4474-9837-FB303850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C79FDB-A855-4EC1-8E70-7023DDC2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3952EF-03E2-414F-9C34-EEA6E5EE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33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DBA5D-3892-4D2F-A240-BE79F61D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C569620-F387-40B1-87C7-D6F3DE076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5F5D0E-B353-45D8-BBDD-DA70FD21E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02B5E36-8B83-4F92-A16E-F51AE3E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A6B69B-3D28-4C24-AD11-8F89C4D1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36F8C1-10C1-41B1-A5B2-E2FE09C8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91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D6136A-C6C0-4DAF-9724-D388359C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6CA544-FF11-4A24-89ED-38A4CAF08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BE726-CCF7-454F-AE2B-92A2B5F3D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9C5349-7F69-4AD5-9FE2-FFDD96D82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48E46-F30B-4980-A4D0-6FD087F03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10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D6136A-C6C0-4DAF-9724-D388359C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6CA544-FF11-4A24-89ED-38A4CAF08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BE726-CCF7-454F-AE2B-92A2B5F3D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9C5349-7F69-4AD5-9FE2-FFDD96D82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Lingua magistrale per il Turismo - a.a. 2022-2023 Secondo semestre</a:t>
            </a:r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A48E46-F30B-4980-A4D0-6FD087F03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DC960-29FD-4E5B-A977-36A59AEBED6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10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FD56DD84-CE90-4040-B26E-81B323434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4E5D20-5FB2-4F43-8DF6-D2EEE206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>
                <a:solidFill>
                  <a:srgbClr val="FFFFFF"/>
                </a:solidFill>
              </a:rPr>
              <a:t>Le stage</a:t>
            </a:r>
            <a:endParaRPr lang="fr-FR" sz="52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F2709F-BABC-4881-99E4-38EE23BBD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1600">
                <a:solidFill>
                  <a:srgbClr val="FFFFFF"/>
                </a:solidFill>
              </a:rPr>
              <a:t>Florence Aubenas, </a:t>
            </a:r>
            <a:r>
              <a:rPr lang="it-IT" sz="1600" i="1">
                <a:solidFill>
                  <a:srgbClr val="FFFFFF"/>
                </a:solidFill>
              </a:rPr>
              <a:t>Le Quai de Ouistreham</a:t>
            </a:r>
            <a:r>
              <a:rPr lang="it-IT" sz="1600">
                <a:solidFill>
                  <a:srgbClr val="FFFFFF"/>
                </a:solidFill>
              </a:rPr>
              <a:t>, pp. 103-107</a:t>
            </a:r>
            <a:endParaRPr lang="fr-FR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0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69C7B3-B124-47F2-A775-A1E39A14D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927" y="932873"/>
            <a:ext cx="10557164" cy="5126182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S’agit-il vraiment d’être embauché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Non, il s’agit de décrocher un entretien.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Quels sont les deux aspects les plus importants de l’entretien ?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Être à l’heure et propre sur soi.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Le cahier qui explique comment rédiger un CV n’est pas lu. Pourquoi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est trop long et écrit trop petit. («Il y a trop à lire et en lettres trop petites.»)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En quoi l’expression « compétences transférables » est-elle utilisée avec ironie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C’est du jargon qui ne veut rien dire, sauf qu’on est prêt à tout accepter.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11, Est-ce que l’entretien d’embauche à l’Immaculée se passe comme prévu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se passe mieux que prévu.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 Quelle est la raison pour laquelle l’auteur décroche un poste 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Elle ne dispose d’aucune allocation.</a:t>
            </a:r>
          </a:p>
          <a:p>
            <a:endParaRPr lang="fr-FR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D80033-7CE5-4B93-B69B-4062457F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9181" y="6143914"/>
            <a:ext cx="2417618" cy="501650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8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D81FD4-7EA5-44C8-8542-B7D97A14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Quelle identité vous intéresserait-il d’incarner pour mener une enquête ?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65BA08-786B-4BAF-874B-FF9240433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Vous choisiriez :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Quel âge et quel genre? 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Quel milieu social? 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Quelle situation? (travail, famille, ou autre)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Une enquête où et comment ? (lieu, horaires)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Pour quelles raisons? (causes)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it-IT"/>
              <a:t>Dans quel but ? (finalité)</a:t>
            </a:r>
          </a:p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77A1BB-E37F-45D0-9D4C-1A7BAD15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53873" y="6310168"/>
            <a:ext cx="4495800" cy="275359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61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45EA826-8799-473C-90C4-2D7525969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294" y="1352000"/>
            <a:ext cx="4745333" cy="88883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4FFEF44A-36F3-44B8-AF48-E7FB7D81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94" y="2276476"/>
            <a:ext cx="4782096" cy="260624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8C82C45-41C8-460D-9CAB-8D82ECA8E4C4}"/>
              </a:ext>
            </a:extLst>
          </p:cNvPr>
          <p:cNvSpPr txBox="1"/>
          <p:nvPr/>
        </p:nvSpPr>
        <p:spPr>
          <a:xfrm>
            <a:off x="6480699" y="1509204"/>
            <a:ext cx="419026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En début d’après-midi </a:t>
            </a:r>
            <a:r>
              <a:rPr lang="it-IT" sz="1400"/>
              <a:t>: nel primo pomeriggio</a:t>
            </a:r>
          </a:p>
          <a:p>
            <a:endParaRPr lang="it-IT" sz="1400" b="1"/>
          </a:p>
          <a:p>
            <a:r>
              <a:rPr lang="it-IT" sz="1400" b="1"/>
              <a:t>L’agent </a:t>
            </a:r>
            <a:r>
              <a:rPr lang="it-IT" sz="1400"/>
              <a:t>: ici, c’est une femme, employée de Pôle Emploi qui est chargée de diriger le stage de formation proposé aux demandeurs d’emploi.</a:t>
            </a:r>
          </a:p>
          <a:p>
            <a:endParaRPr lang="it-IT" sz="1400"/>
          </a:p>
          <a:p>
            <a:r>
              <a:rPr lang="it-IT" sz="1400" b="1"/>
              <a:t>Accrocher</a:t>
            </a:r>
            <a:r>
              <a:rPr lang="it-IT" sz="1400"/>
              <a:t> : agganciare, catturare l’attenzione</a:t>
            </a:r>
          </a:p>
          <a:p>
            <a:endParaRPr lang="it-IT" sz="1400"/>
          </a:p>
          <a:p>
            <a:r>
              <a:rPr lang="it-IT" sz="1400" b="1"/>
              <a:t>Remarquer</a:t>
            </a:r>
            <a:r>
              <a:rPr lang="it-IT" sz="1400"/>
              <a:t> : notare</a:t>
            </a:r>
          </a:p>
          <a:p>
            <a:endParaRPr lang="it-IT" sz="1400"/>
          </a:p>
          <a:p>
            <a:r>
              <a:rPr lang="it-IT" sz="1400" b="1"/>
              <a:t>Camoufler</a:t>
            </a:r>
            <a:r>
              <a:rPr lang="it-IT" sz="1400"/>
              <a:t> : camuffare, nascondere</a:t>
            </a:r>
          </a:p>
          <a:p>
            <a:endParaRPr lang="it-IT" sz="1400"/>
          </a:p>
          <a:p>
            <a:r>
              <a:rPr lang="it-IT" sz="1400" b="1"/>
              <a:t>Bosse </a:t>
            </a:r>
            <a:r>
              <a:rPr lang="it-IT" sz="1400"/>
              <a:t>(f.) : bernoccolo</a:t>
            </a:r>
          </a:p>
          <a:p>
            <a:endParaRPr lang="it-IT" sz="1400"/>
          </a:p>
          <a:p>
            <a:r>
              <a:rPr lang="it-IT" sz="1400" b="1"/>
              <a:t>Déveine</a:t>
            </a:r>
            <a:r>
              <a:rPr lang="it-IT" sz="1400"/>
              <a:t> : sfortuna</a:t>
            </a:r>
          </a:p>
          <a:p>
            <a:endParaRPr lang="it-IT" sz="1400"/>
          </a:p>
          <a:p>
            <a:r>
              <a:rPr lang="it-IT" sz="1400" b="1"/>
              <a:t>Flancher</a:t>
            </a:r>
            <a:r>
              <a:rPr lang="it-IT" sz="1400"/>
              <a:t> : svanire, vacillare, cedere, tentennare</a:t>
            </a:r>
          </a:p>
          <a:p>
            <a:endParaRPr lang="it-IT" sz="1400"/>
          </a:p>
          <a:p>
            <a:r>
              <a:rPr lang="it-IT" sz="1400" b="1"/>
              <a:t>Pâle</a:t>
            </a:r>
            <a:r>
              <a:rPr lang="it-IT" sz="1400"/>
              <a:t> : pallido (chiaro)</a:t>
            </a:r>
            <a:endParaRPr lang="fr-FR" sz="140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024EECA-6E7E-4521-BDA5-B44F0091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8382" y="5820641"/>
            <a:ext cx="4505036" cy="501650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93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C44E5F9-D9C2-4B31-9536-4921D1EBE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54" y="4332599"/>
            <a:ext cx="4592238" cy="72327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B84147B-83F6-43AE-A061-701F6E5D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933" y="1329790"/>
            <a:ext cx="4655519" cy="300280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135954-2ADC-4EAF-A6F8-0872E8309530}"/>
              </a:ext>
            </a:extLst>
          </p:cNvPr>
          <p:cNvSpPr txBox="1"/>
          <p:nvPr/>
        </p:nvSpPr>
        <p:spPr>
          <a:xfrm>
            <a:off x="6318464" y="995281"/>
            <a:ext cx="47850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Au dos de </a:t>
            </a:r>
            <a:r>
              <a:rPr lang="it-IT" sz="1500"/>
              <a:t>: sul retro di</a:t>
            </a:r>
          </a:p>
          <a:p>
            <a:endParaRPr lang="it-IT" sz="1500"/>
          </a:p>
          <a:p>
            <a:r>
              <a:rPr lang="it-IT" sz="1500" b="1"/>
              <a:t>Carte de bus </a:t>
            </a:r>
            <a:r>
              <a:rPr lang="it-IT" sz="1500"/>
              <a:t>: tessera, abbonamento</a:t>
            </a:r>
          </a:p>
          <a:p>
            <a:endParaRPr lang="it-IT" sz="1500"/>
          </a:p>
          <a:p>
            <a:r>
              <a:rPr lang="fr-FR" sz="1500" b="1"/>
              <a:t>Envie</a:t>
            </a:r>
            <a:r>
              <a:rPr lang="fr-FR" sz="1500"/>
              <a:t> : voglia</a:t>
            </a:r>
          </a:p>
          <a:p>
            <a:endParaRPr lang="fr-FR" sz="1500"/>
          </a:p>
          <a:p>
            <a:r>
              <a:rPr lang="fr-FR" sz="1500" b="1"/>
              <a:t>Toute vérité n’est pas bonne à dire</a:t>
            </a:r>
            <a:r>
              <a:rPr lang="fr-FR" sz="1500"/>
              <a:t>, proverbe : La verità, talvolta, è meglio tacerla. Variazione intorno al proverbio «</a:t>
            </a:r>
            <a:r>
              <a:rPr lang="it-IT" sz="1500"/>
              <a:t>La parola è d'argento ma il silenzio è d’oro».</a:t>
            </a:r>
            <a:r>
              <a:rPr lang="fr-FR" sz="1500"/>
              <a:t> </a:t>
            </a:r>
          </a:p>
          <a:p>
            <a:endParaRPr lang="fr-FR" sz="1500"/>
          </a:p>
          <a:p>
            <a:r>
              <a:rPr lang="fr-FR" sz="1500" b="1"/>
              <a:t>Indisposer</a:t>
            </a:r>
            <a:r>
              <a:rPr lang="fr-FR" sz="1500"/>
              <a:t> : infastidire, disturbare</a:t>
            </a:r>
          </a:p>
          <a:p>
            <a:endParaRPr lang="fr-FR" sz="1500"/>
          </a:p>
          <a:p>
            <a:r>
              <a:rPr lang="fr-FR" sz="1500" b="1"/>
              <a:t>C’est gagné </a:t>
            </a:r>
            <a:r>
              <a:rPr lang="fr-FR" sz="1500"/>
              <a:t>: è fatta</a:t>
            </a:r>
          </a:p>
          <a:p>
            <a:r>
              <a:rPr lang="fr-FR" sz="1500" b="1"/>
              <a:t>Gagner</a:t>
            </a:r>
            <a:r>
              <a:rPr lang="fr-FR" sz="1500"/>
              <a:t> : vincere, guadagnare</a:t>
            </a:r>
          </a:p>
          <a:p>
            <a:endParaRPr lang="fr-FR" sz="1500"/>
          </a:p>
          <a:p>
            <a:r>
              <a:rPr lang="fr-FR" sz="1500" b="1"/>
              <a:t>Décrocher</a:t>
            </a:r>
            <a:r>
              <a:rPr lang="fr-FR" sz="1500"/>
              <a:t> : ottenere</a:t>
            </a:r>
          </a:p>
          <a:p>
            <a:endParaRPr lang="fr-FR" sz="1500"/>
          </a:p>
          <a:p>
            <a:r>
              <a:rPr lang="fr-FR" sz="1500" b="1"/>
              <a:t>Boulot</a:t>
            </a:r>
            <a:r>
              <a:rPr lang="fr-FR" sz="1500"/>
              <a:t> = poste, travail</a:t>
            </a:r>
          </a:p>
          <a:p>
            <a:endParaRPr lang="fr-FR" sz="1500"/>
          </a:p>
          <a:p>
            <a:r>
              <a:rPr lang="fr-FR" sz="1500" b="1"/>
              <a:t>Poursuivre</a:t>
            </a:r>
            <a:r>
              <a:rPr lang="fr-FR" sz="1500"/>
              <a:t> : continuare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B847A3-3EB2-4284-811E-13D7975D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3036" y="5949950"/>
            <a:ext cx="4541982" cy="330777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4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3DB6A3-3C2F-44B9-8526-AAE82CAD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92" y="914812"/>
            <a:ext cx="4578145" cy="119347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40E541FE-D05E-43B4-9A42-F7E4B256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92" y="2032227"/>
            <a:ext cx="4653470" cy="39748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BEA03D-9CF4-4D4D-97C1-BC1A3A3410B4}"/>
              </a:ext>
            </a:extLst>
          </p:cNvPr>
          <p:cNvSpPr txBox="1"/>
          <p:nvPr/>
        </p:nvSpPr>
        <p:spPr>
          <a:xfrm>
            <a:off x="6581771" y="943380"/>
            <a:ext cx="457813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Se raviser </a:t>
            </a:r>
            <a:r>
              <a:rPr lang="it-IT" sz="1500"/>
              <a:t>: ripensarci</a:t>
            </a:r>
          </a:p>
          <a:p>
            <a:endParaRPr lang="it-IT" sz="1500"/>
          </a:p>
          <a:p>
            <a:r>
              <a:rPr lang="it-IT" sz="1500" b="1"/>
              <a:t>Se blinder </a:t>
            </a:r>
            <a:r>
              <a:rPr lang="it-IT" sz="1500"/>
              <a:t>: corrazzarsi</a:t>
            </a:r>
          </a:p>
          <a:p>
            <a:endParaRPr lang="it-IT" sz="1500"/>
          </a:p>
          <a:p>
            <a:r>
              <a:rPr lang="it-IT" sz="1500" b="1"/>
              <a:t>Ils seront plusieurs en face de vous </a:t>
            </a:r>
            <a:r>
              <a:rPr lang="it-IT" sz="1500"/>
              <a:t>: ci sarà più di una persona di fronte a voi</a:t>
            </a:r>
          </a:p>
          <a:p>
            <a:endParaRPr lang="it-IT" sz="1500"/>
          </a:p>
          <a:p>
            <a:r>
              <a:rPr lang="it-IT" sz="1500" b="1"/>
              <a:t>Tout à l’heure</a:t>
            </a:r>
            <a:r>
              <a:rPr lang="it-IT" sz="1500"/>
              <a:t> : poco fa (fra poco)</a:t>
            </a:r>
          </a:p>
          <a:p>
            <a:endParaRPr lang="it-IT" sz="1500"/>
          </a:p>
          <a:p>
            <a:r>
              <a:rPr lang="it-IT" sz="1500" b="1"/>
              <a:t>Vous cherchez dans quoi? </a:t>
            </a:r>
            <a:r>
              <a:rPr lang="it-IT" sz="1500"/>
              <a:t>(familier) = Dans quel domaine (ou secteur d’activité) cherchez-vous un emploi?</a:t>
            </a:r>
          </a:p>
          <a:p>
            <a:endParaRPr lang="it-IT" sz="1500" b="1"/>
          </a:p>
          <a:p>
            <a:r>
              <a:rPr lang="it-IT" sz="1500" b="1"/>
              <a:t>Postuler</a:t>
            </a:r>
            <a:r>
              <a:rPr lang="it-IT" sz="1500"/>
              <a:t> : candidarsi</a:t>
            </a:r>
            <a:endParaRPr lang="it-IT" sz="1500" b="1"/>
          </a:p>
          <a:p>
            <a:endParaRPr lang="it-IT" sz="1500"/>
          </a:p>
          <a:p>
            <a:r>
              <a:rPr lang="it-IT" sz="1500" b="1"/>
              <a:t>Pincer</a:t>
            </a:r>
            <a:r>
              <a:rPr lang="it-IT" sz="1500"/>
              <a:t> (les lèvres) : stringere</a:t>
            </a:r>
          </a:p>
          <a:p>
            <a:r>
              <a:rPr lang="it-IT" sz="1500" b="1"/>
              <a:t>Cligner</a:t>
            </a:r>
            <a:r>
              <a:rPr lang="it-IT" sz="1500"/>
              <a:t> (des yeux) : strizzare</a:t>
            </a:r>
          </a:p>
          <a:p>
            <a:endParaRPr lang="it-IT" sz="1500"/>
          </a:p>
          <a:p>
            <a:r>
              <a:rPr lang="it-IT" sz="1500" b="1"/>
              <a:t>Non plus </a:t>
            </a:r>
            <a:r>
              <a:rPr lang="it-IT" sz="1500"/>
              <a:t>: nemmeno</a:t>
            </a:r>
          </a:p>
          <a:p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BD3662-1466-4E5F-8F4C-899E3E43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9219" y="6453332"/>
            <a:ext cx="4541982" cy="404668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03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0F45C6DD-60BE-417C-A4AA-9C9C11563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1" y="1447800"/>
            <a:ext cx="5152580" cy="37195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DD2C5C-8CA0-41D4-A766-169A95CB9FC1}"/>
              </a:ext>
            </a:extLst>
          </p:cNvPr>
          <p:cNvSpPr txBox="1"/>
          <p:nvPr/>
        </p:nvSpPr>
        <p:spPr>
          <a:xfrm>
            <a:off x="6347534" y="1143000"/>
            <a:ext cx="47850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/>
          </a:p>
          <a:p>
            <a:r>
              <a:rPr lang="it-IT" sz="1500" b="1"/>
              <a:t>À toute heure </a:t>
            </a:r>
            <a:r>
              <a:rPr lang="it-IT" sz="1500"/>
              <a:t>: a tutte le ore, sempre</a:t>
            </a:r>
          </a:p>
          <a:p>
            <a:r>
              <a:rPr lang="it-IT" sz="1500" b="1"/>
              <a:t>À l’heure </a:t>
            </a:r>
            <a:r>
              <a:rPr lang="it-IT" sz="1500"/>
              <a:t>: puntuale</a:t>
            </a:r>
          </a:p>
          <a:p>
            <a:endParaRPr lang="it-IT" sz="1500"/>
          </a:p>
          <a:p>
            <a:r>
              <a:rPr lang="it-IT" sz="1500" b="1"/>
              <a:t>Se plier </a:t>
            </a:r>
            <a:r>
              <a:rPr lang="it-IT" sz="1500"/>
              <a:t>: piegarsi</a:t>
            </a:r>
          </a:p>
          <a:p>
            <a:endParaRPr lang="it-IT" sz="1500"/>
          </a:p>
          <a:p>
            <a:r>
              <a:rPr lang="it-IT" sz="1500" b="1"/>
              <a:t>Embaucher</a:t>
            </a:r>
            <a:r>
              <a:rPr lang="it-IT" sz="1500"/>
              <a:t> : assumere</a:t>
            </a:r>
          </a:p>
          <a:p>
            <a:endParaRPr lang="it-IT" sz="1500"/>
          </a:p>
          <a:p>
            <a:r>
              <a:rPr lang="it-IT" sz="1500" b="1"/>
              <a:t>Se risquer à </a:t>
            </a:r>
            <a:r>
              <a:rPr lang="it-IT" sz="1500"/>
              <a:t>: arrischiarsi</a:t>
            </a:r>
          </a:p>
          <a:p>
            <a:r>
              <a:rPr lang="it-IT" sz="1500" b="1"/>
              <a:t>Ne vous y risquez pas </a:t>
            </a:r>
            <a:r>
              <a:rPr lang="it-IT" sz="1500"/>
              <a:t>: non provateci</a:t>
            </a:r>
          </a:p>
          <a:p>
            <a:endParaRPr lang="it-IT" sz="1500"/>
          </a:p>
          <a:p>
            <a:r>
              <a:rPr lang="it-IT" sz="1500" b="1"/>
              <a:t>Même si </a:t>
            </a:r>
            <a:r>
              <a:rPr lang="it-IT" sz="1500"/>
              <a:t>: anche se</a:t>
            </a:r>
          </a:p>
          <a:p>
            <a:endParaRPr lang="it-IT" sz="1500"/>
          </a:p>
          <a:p>
            <a:r>
              <a:rPr lang="it-IT" sz="1500" b="1"/>
              <a:t>Se débrouiller </a:t>
            </a:r>
            <a:r>
              <a:rPr lang="it-IT" sz="1500"/>
              <a:t>: arrangiarsi</a:t>
            </a:r>
          </a:p>
          <a:p>
            <a:endParaRPr lang="it-IT" sz="1500"/>
          </a:p>
          <a:p>
            <a:r>
              <a:rPr lang="it-IT" sz="1500" b="1"/>
              <a:t>Propre sur soi </a:t>
            </a:r>
            <a:r>
              <a:rPr lang="it-IT" sz="1500"/>
              <a:t>: pulito, in ordine</a:t>
            </a:r>
          </a:p>
          <a:p>
            <a:endParaRPr lang="it-IT" sz="1500"/>
          </a:p>
          <a:p>
            <a:r>
              <a:rPr lang="it-IT" sz="1500" b="1"/>
              <a:t>Gardé en intérim </a:t>
            </a:r>
            <a:r>
              <a:rPr lang="it-IT" sz="1500"/>
              <a:t>: preso come interinale (per periodi di sostituzione, di lavoro provvisorio)</a:t>
            </a:r>
          </a:p>
          <a:p>
            <a:endParaRPr lang="it-IT" sz="1600"/>
          </a:p>
          <a:p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6DA5F4-D6B0-422E-A621-F496EBF4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3799" y="5866824"/>
            <a:ext cx="4523509" cy="340014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66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0D9EEB-BC1B-4773-8EDC-22B0AB21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26" y="3181622"/>
            <a:ext cx="4971818" cy="26109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80EAEB-A969-486A-A528-3B9CE6C7E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25" y="981318"/>
            <a:ext cx="4737221" cy="24156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E3E2ED-0D09-4CE1-9BDC-75DB0D66E9D0}"/>
              </a:ext>
            </a:extLst>
          </p:cNvPr>
          <p:cNvSpPr txBox="1"/>
          <p:nvPr/>
        </p:nvSpPr>
        <p:spPr>
          <a:xfrm>
            <a:off x="6507332" y="981318"/>
            <a:ext cx="441218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/>
              <a:t>Apercevoir</a:t>
            </a:r>
            <a:r>
              <a:rPr lang="it-IT" sz="1500"/>
              <a:t> : vedere, scorgere</a:t>
            </a:r>
          </a:p>
          <a:p>
            <a:r>
              <a:rPr lang="it-IT" sz="1500"/>
              <a:t>Je n’aperçois jamais de chômeur  </a:t>
            </a:r>
            <a:r>
              <a:rPr lang="it-IT" sz="1400"/>
              <a:t>→ </a:t>
            </a:r>
            <a:r>
              <a:rPr lang="it-IT" sz="1500"/>
              <a:t>  Je n’en aperçois jamais un</a:t>
            </a:r>
          </a:p>
          <a:p>
            <a:r>
              <a:rPr lang="it-IT" sz="1500" b="1"/>
              <a:t>Cabourg</a:t>
            </a:r>
            <a:r>
              <a:rPr lang="it-IT" sz="1500"/>
              <a:t> : localité touristique à proximité de Caen (voir la carte des routes)</a:t>
            </a:r>
          </a:p>
          <a:p>
            <a:r>
              <a:rPr lang="it-IT" sz="1500" b="1"/>
              <a:t>Cellule</a:t>
            </a:r>
            <a:r>
              <a:rPr lang="it-IT" sz="1500"/>
              <a:t> = agence</a:t>
            </a:r>
          </a:p>
          <a:p>
            <a:r>
              <a:rPr lang="it-IT" sz="1500" b="1"/>
              <a:t>Les nouilles </a:t>
            </a:r>
            <a:r>
              <a:rPr lang="it-IT" sz="1500"/>
              <a:t>: pasta di grano tenero</a:t>
            </a:r>
          </a:p>
          <a:p>
            <a:r>
              <a:rPr lang="it-IT" sz="1500" b="1"/>
              <a:t>On est aux nouilles </a:t>
            </a:r>
            <a:r>
              <a:rPr lang="it-IT" sz="1500"/>
              <a:t>: siamo alla frutta</a:t>
            </a:r>
          </a:p>
          <a:p>
            <a:endParaRPr lang="it-IT" sz="1500" b="1"/>
          </a:p>
          <a:p>
            <a:r>
              <a:rPr lang="it-IT" sz="1500" b="1"/>
              <a:t>Encha</a:t>
            </a:r>
            <a:r>
              <a:rPr lang="fr-FR" sz="1500" b="1" i="0">
                <a:solidFill>
                  <a:srgbClr val="1F476B"/>
                </a:solidFill>
                <a:effectLst/>
              </a:rPr>
              <a:t>î</a:t>
            </a:r>
            <a:r>
              <a:rPr lang="it-IT" sz="1500" b="1"/>
              <a:t>ner </a:t>
            </a:r>
            <a:r>
              <a:rPr lang="it-IT" sz="1500"/>
              <a:t>: riprendere, proseguire</a:t>
            </a:r>
          </a:p>
          <a:p>
            <a:endParaRPr lang="it-IT" sz="1500"/>
          </a:p>
          <a:p>
            <a:r>
              <a:rPr lang="fr-FR" sz="1500" b="1"/>
              <a:t>Comme si de rien n’était </a:t>
            </a:r>
            <a:r>
              <a:rPr lang="fr-FR" sz="1500"/>
              <a:t>: come se niente fosse</a:t>
            </a:r>
          </a:p>
          <a:p>
            <a:endParaRPr lang="fr-FR" sz="1500"/>
          </a:p>
          <a:p>
            <a:r>
              <a:rPr lang="fr-FR" sz="1500" b="1"/>
              <a:t>La plupart de</a:t>
            </a:r>
            <a:r>
              <a:rPr lang="fr-FR" sz="1500"/>
              <a:t>, indéfini, s’accorde au pluriel : la maggior parte di</a:t>
            </a:r>
          </a:p>
          <a:p>
            <a:endParaRPr lang="fr-FR" sz="1500"/>
          </a:p>
          <a:p>
            <a:r>
              <a:rPr lang="fr-FR" sz="1500" b="1"/>
              <a:t>Brouillon</a:t>
            </a:r>
            <a:r>
              <a:rPr lang="fr-FR" sz="1500"/>
              <a:t> : brutta, minuta</a:t>
            </a:r>
          </a:p>
          <a:p>
            <a:r>
              <a:rPr lang="it-IT" sz="1500" b="1"/>
              <a:t>Bloc</a:t>
            </a:r>
            <a:r>
              <a:rPr lang="it-IT" sz="1500"/>
              <a:t> </a:t>
            </a:r>
            <a:r>
              <a:rPr lang="it-IT" sz="1400"/>
              <a:t>→</a:t>
            </a:r>
            <a:r>
              <a:rPr lang="it-IT" sz="1500"/>
              <a:t> notes</a:t>
            </a:r>
            <a:endParaRPr lang="fr-FR" sz="1500"/>
          </a:p>
          <a:p>
            <a:r>
              <a:rPr lang="fr-FR" sz="1500" b="1"/>
              <a:t>Taper</a:t>
            </a:r>
            <a:r>
              <a:rPr lang="fr-FR" sz="1500"/>
              <a:t> (à la machine) : battere a macchina, digitare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1D29DAE-170A-4C2B-88E6-031F8835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1508" y="6393296"/>
            <a:ext cx="4532745" cy="386195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31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2A7ADF-5C1B-46BA-A15B-E93F47F0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51" y="1249532"/>
            <a:ext cx="4848216" cy="44901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572916-70E0-476E-AAB2-8368D136F6F1}"/>
              </a:ext>
            </a:extLst>
          </p:cNvPr>
          <p:cNvSpPr txBox="1"/>
          <p:nvPr/>
        </p:nvSpPr>
        <p:spPr>
          <a:xfrm>
            <a:off x="6396985" y="1219083"/>
            <a:ext cx="48482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Le hall </a:t>
            </a:r>
            <a:r>
              <a:rPr lang="it-IT" sz="1400"/>
              <a:t>: l’atrio</a:t>
            </a:r>
          </a:p>
          <a:p>
            <a:endParaRPr lang="it-IT" sz="1400"/>
          </a:p>
          <a:p>
            <a:r>
              <a:rPr lang="it-IT" sz="1400" b="1"/>
              <a:t>Là-bas</a:t>
            </a:r>
            <a:r>
              <a:rPr lang="it-IT" sz="1400"/>
              <a:t> : laggiù</a:t>
            </a:r>
          </a:p>
          <a:p>
            <a:r>
              <a:rPr lang="it-IT" sz="1400" b="1"/>
              <a:t>Avoir hâte de </a:t>
            </a:r>
            <a:r>
              <a:rPr lang="it-IT" sz="1400"/>
              <a:t>: avere fretta di</a:t>
            </a:r>
          </a:p>
          <a:p>
            <a:r>
              <a:rPr lang="it-IT" sz="1400" b="1"/>
              <a:t>Offre</a:t>
            </a:r>
            <a:r>
              <a:rPr lang="it-IT" sz="1400"/>
              <a:t> : offerta</a:t>
            </a:r>
          </a:p>
          <a:p>
            <a:r>
              <a:rPr lang="it-IT" sz="1400" b="1"/>
              <a:t>Blainville</a:t>
            </a:r>
            <a:r>
              <a:rPr lang="it-IT" sz="1400"/>
              <a:t> : petite ville de 5000 habitants dans la banlieue de Caen en direction de Ouistreham</a:t>
            </a:r>
          </a:p>
          <a:p>
            <a:r>
              <a:rPr lang="it-IT" sz="1400" b="1"/>
              <a:t>L’Immaculée</a:t>
            </a:r>
            <a:r>
              <a:rPr lang="it-IT" sz="1400"/>
              <a:t> : nom d’une entreprise de nettoyage</a:t>
            </a:r>
          </a:p>
          <a:p>
            <a:endParaRPr lang="it-IT" sz="1400" b="1"/>
          </a:p>
          <a:p>
            <a:r>
              <a:rPr lang="it-IT" sz="1400" b="1"/>
              <a:t>Trottoir</a:t>
            </a:r>
            <a:r>
              <a:rPr lang="it-IT" sz="1400"/>
              <a:t> : marciapiede</a:t>
            </a:r>
          </a:p>
          <a:p>
            <a:endParaRPr lang="it-IT" sz="1400"/>
          </a:p>
          <a:p>
            <a:r>
              <a:rPr lang="it-IT" sz="1400" b="1"/>
              <a:t>Mal  partie </a:t>
            </a:r>
            <a:r>
              <a:rPr lang="it-IT" sz="1400"/>
              <a:t>: messa male</a:t>
            </a:r>
          </a:p>
          <a:p>
            <a:endParaRPr lang="it-IT" sz="1400" b="1"/>
          </a:p>
          <a:p>
            <a:r>
              <a:rPr lang="it-IT" sz="1400" b="1"/>
              <a:t>Cloison</a:t>
            </a:r>
            <a:r>
              <a:rPr lang="it-IT" sz="1400"/>
              <a:t> : parete divisoria, tramezzo</a:t>
            </a:r>
          </a:p>
          <a:p>
            <a:endParaRPr lang="it-IT" sz="1400"/>
          </a:p>
          <a:p>
            <a:r>
              <a:rPr lang="it-IT" sz="1400" b="1"/>
              <a:t>Estompé</a:t>
            </a:r>
            <a:r>
              <a:rPr lang="it-IT" sz="1400"/>
              <a:t> : letteralmente sfumato, qui sbiadito, spento</a:t>
            </a:r>
          </a:p>
          <a:p>
            <a:endParaRPr lang="it-IT" sz="1400"/>
          </a:p>
          <a:p>
            <a:r>
              <a:rPr lang="it-IT" sz="1400" b="1"/>
              <a:t>Fondu</a:t>
            </a:r>
            <a:r>
              <a:rPr lang="it-IT" sz="1400"/>
              <a:t>, participe passé de </a:t>
            </a:r>
            <a:r>
              <a:rPr lang="it-IT" sz="1400" b="1"/>
              <a:t>fondre</a:t>
            </a:r>
          </a:p>
          <a:p>
            <a:endParaRPr lang="it-IT" sz="1400"/>
          </a:p>
          <a:p>
            <a:r>
              <a:rPr lang="it-IT" sz="1400"/>
              <a:t>Étonner, sorprendere → étonnant, </a:t>
            </a:r>
            <a:r>
              <a:rPr lang="it-IT" sz="1400" b="1"/>
              <a:t>étonnamment</a:t>
            </a:r>
            <a:endParaRPr lang="fr-FR" sz="1400" b="1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BBE917A-8FB5-4867-AE72-206E059BD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7473" y="6467187"/>
            <a:ext cx="4606636" cy="303068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24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E48E5B-9A74-4ECC-8DCE-F6BBB9EF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27" y="1282795"/>
            <a:ext cx="4763034" cy="3781514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394B90-8F2B-49A2-963A-E071A79F9987}"/>
              </a:ext>
            </a:extLst>
          </p:cNvPr>
          <p:cNvSpPr txBox="1"/>
          <p:nvPr/>
        </p:nvSpPr>
        <p:spPr>
          <a:xfrm>
            <a:off x="6367339" y="1258410"/>
            <a:ext cx="51135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/>
              <a:t>Toucher</a:t>
            </a:r>
            <a:r>
              <a:rPr lang="it-IT" sz="1400"/>
              <a:t> : prendere, ricevere, guadagnare</a:t>
            </a:r>
          </a:p>
          <a:p>
            <a:endParaRPr lang="it-IT" sz="1400"/>
          </a:p>
          <a:p>
            <a:r>
              <a:rPr lang="it-IT" sz="1400" b="1"/>
              <a:t>Allocation chômage </a:t>
            </a:r>
            <a:r>
              <a:rPr lang="it-IT" sz="1400"/>
              <a:t>: sussidio di disoccupazione</a:t>
            </a:r>
          </a:p>
          <a:p>
            <a:endParaRPr lang="it-IT" sz="1400"/>
          </a:p>
          <a:p>
            <a:r>
              <a:rPr lang="it-IT" sz="1400" b="1"/>
              <a:t>RMI</a:t>
            </a:r>
            <a:r>
              <a:rPr lang="it-IT" sz="1400"/>
              <a:t> : </a:t>
            </a:r>
            <a:r>
              <a:rPr lang="it-IT" sz="1400" i="1"/>
              <a:t>Revenu Minimum d’Insertion</a:t>
            </a:r>
            <a:r>
              <a:rPr lang="it-IT" sz="1400"/>
              <a:t>, remplacé aujourd’hui par le </a:t>
            </a:r>
            <a:r>
              <a:rPr lang="it-IT" sz="1400" b="1"/>
              <a:t>RSA</a:t>
            </a:r>
            <a:r>
              <a:rPr lang="it-IT" sz="1400"/>
              <a:t>, </a:t>
            </a:r>
            <a:r>
              <a:rPr lang="it-IT" sz="1400" i="1"/>
              <a:t>Revenu de Solidarité Active</a:t>
            </a:r>
            <a:r>
              <a:rPr lang="it-IT" sz="1400"/>
              <a:t> (pour une personne seule, en 2023, il s’élève à 598,54 euros par mois).</a:t>
            </a:r>
          </a:p>
          <a:p>
            <a:endParaRPr lang="it-IT" sz="1400"/>
          </a:p>
          <a:p>
            <a:r>
              <a:rPr lang="it-IT" sz="1400" b="1"/>
              <a:t>Bafouiller</a:t>
            </a:r>
            <a:r>
              <a:rPr lang="it-IT" sz="1400"/>
              <a:t> : balbettare</a:t>
            </a:r>
          </a:p>
          <a:p>
            <a:endParaRPr lang="it-IT" sz="1400"/>
          </a:p>
          <a:p>
            <a:r>
              <a:rPr lang="it-IT" sz="1400" b="1"/>
              <a:t>Côte de Nacre </a:t>
            </a:r>
            <a:r>
              <a:rPr lang="it-IT" sz="1400"/>
              <a:t>: dénomination d’une partie de la côte normande. </a:t>
            </a:r>
            <a:r>
              <a:rPr lang="it-IT" sz="1400" b="1"/>
              <a:t>Nacre</a:t>
            </a:r>
            <a:r>
              <a:rPr lang="it-IT" sz="1400"/>
              <a:t> : madreperla</a:t>
            </a:r>
          </a:p>
          <a:p>
            <a:endParaRPr lang="it-IT" sz="1400"/>
          </a:p>
          <a:p>
            <a:r>
              <a:rPr lang="it-IT" sz="1400" b="1"/>
              <a:t>Covoiturage</a:t>
            </a:r>
            <a:r>
              <a:rPr lang="it-IT" sz="1400"/>
              <a:t> : car sharing</a:t>
            </a:r>
          </a:p>
          <a:p>
            <a:endParaRPr lang="it-IT" sz="1400" b="1"/>
          </a:p>
          <a:p>
            <a:r>
              <a:rPr lang="it-IT" sz="1400" b="1"/>
              <a:t>Donner le feu vert </a:t>
            </a:r>
            <a:r>
              <a:rPr lang="it-IT" sz="1400"/>
              <a:t>: dare il via libera</a:t>
            </a:r>
          </a:p>
          <a:p>
            <a:endParaRPr lang="it-IT" sz="1400" b="1"/>
          </a:p>
          <a:p>
            <a:r>
              <a:rPr lang="it-IT" sz="1400" b="1"/>
              <a:t>Ça marche </a:t>
            </a:r>
            <a:r>
              <a:rPr lang="it-IT" sz="1400"/>
              <a:t>: funziona</a:t>
            </a:r>
            <a:endParaRPr lang="fr-FR" sz="140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F762F7F-9A6E-4631-A61F-0590B2762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6235" y="5922241"/>
            <a:ext cx="4505037" cy="432377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24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3F61B-DBD9-4D53-9E82-3EB7B289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93218" cy="1029566"/>
          </a:xfrm>
        </p:spPr>
        <p:txBody>
          <a:bodyPr/>
          <a:lstStyle/>
          <a:p>
            <a:r>
              <a:rPr lang="it-IT"/>
              <a:t>Questionnaire </a:t>
            </a:r>
            <a:endParaRPr lang="fr-FR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A05BCE-0462-46A0-881C-1BC74E6D7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35" y="1431636"/>
            <a:ext cx="10624127" cy="4895273"/>
          </a:xfrm>
        </p:spPr>
        <p:txBody>
          <a:bodyPr>
            <a:norm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Quelles sont les expériences racontées par Florence Aubenas dans ce chapitre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Un stage et un entretien d’embauche.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De quel stage s’agit-il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Un stage pour apprendre à rédiger son CV.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Organisé par qui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Par Pôle Emploi.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A la question posée par la formatrice (quelle est la raison pour laquelle on a postulé à une annonce), personne ne répond. Résumez en quelques mots quelles sont les bonnes réponses 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 faut vanter l’entreprise et faire sa propre publicité.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Comment réagissent les participants ? Leurs réactions sont-elles positives, négatives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Ils posent des questions sur la crise. Ils sont sceptiques.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Y a-t-il une critique sous-jacente 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Oui, les participants pensent qu’on les trompe.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6BFA83-81EF-4A7D-913E-C02DAF6D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040745" cy="386195"/>
          </a:xfrm>
        </p:spPr>
        <p:txBody>
          <a:bodyPr/>
          <a:lstStyle/>
          <a:p>
            <a:r>
              <a:rPr lang="it-IT"/>
              <a:t>Lingua magistrale per il Turismo - a.a. 2022-2023 Secondo semestre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4775</TotalTime>
  <Words>1062</Words>
  <Application>Microsoft Office PowerPoint</Application>
  <PresentationFormat>Widescreen</PresentationFormat>
  <Paragraphs>164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Tema di Office</vt:lpstr>
      <vt:lpstr>Tema di Office</vt:lpstr>
      <vt:lpstr>Le stage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Questionnaire </vt:lpstr>
      <vt:lpstr>Presentazione standard di PowerPoint</vt:lpstr>
      <vt:lpstr>Quelle identité vous intéresserait-il d’incarner pour mener une enquête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stage</dc:title>
  <dc:creator>laura.kreyder@unimib.it</dc:creator>
  <cp:lastModifiedBy>laura.kreyder@unimib.it</cp:lastModifiedBy>
  <cp:revision>39</cp:revision>
  <dcterms:created xsi:type="dcterms:W3CDTF">2021-03-14T21:04:12Z</dcterms:created>
  <dcterms:modified xsi:type="dcterms:W3CDTF">2023-03-13T18:02:25Z</dcterms:modified>
</cp:coreProperties>
</file>