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61" r:id="rId2"/>
    <p:sldId id="256" r:id="rId3"/>
    <p:sldId id="320" r:id="rId4"/>
    <p:sldId id="330" r:id="rId5"/>
    <p:sldId id="279" r:id="rId6"/>
    <p:sldId id="314" r:id="rId7"/>
    <p:sldId id="315" r:id="rId8"/>
    <p:sldId id="316" r:id="rId9"/>
    <p:sldId id="318" r:id="rId10"/>
    <p:sldId id="302" r:id="rId11"/>
    <p:sldId id="306" r:id="rId12"/>
    <p:sldId id="312" r:id="rId13"/>
    <p:sldId id="303" r:id="rId14"/>
    <p:sldId id="319" r:id="rId15"/>
    <p:sldId id="304" r:id="rId16"/>
    <p:sldId id="308" r:id="rId17"/>
    <p:sldId id="305" r:id="rId18"/>
    <p:sldId id="321" r:id="rId19"/>
    <p:sldId id="311" r:id="rId20"/>
    <p:sldId id="323" r:id="rId21"/>
    <p:sldId id="326" r:id="rId22"/>
    <p:sldId id="322" r:id="rId23"/>
    <p:sldId id="324" r:id="rId24"/>
    <p:sldId id="328" r:id="rId25"/>
    <p:sldId id="327" r:id="rId26"/>
    <p:sldId id="325" r:id="rId27"/>
    <p:sldId id="301" r:id="rId28"/>
    <p:sldId id="329" r:id="rId29"/>
    <p:sldId id="298" r:id="rId30"/>
    <p:sldId id="29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oardo.zulato@gmail.com" initials="e" lastIdx="4" clrIdx="0">
    <p:extLst>
      <p:ext uri="{19B8F6BF-5375-455C-9EA6-DF929625EA0E}">
        <p15:presenceInfo xmlns:p15="http://schemas.microsoft.com/office/powerpoint/2012/main" userId="2021e40a970695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2"/>
    <p:restoredTop sz="93729"/>
  </p:normalViewPr>
  <p:slideViewPr>
    <p:cSldViewPr snapToGrid="0" snapToObjects="1">
      <p:cViewPr varScale="1">
        <p:scale>
          <a:sx n="145" d="100"/>
          <a:sy n="145" d="100"/>
        </p:scale>
        <p:origin x="1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00002-A3C6-F04F-9205-08B0F14D55F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F2375-A24C-D549-BCE2-6A5D99B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18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F2375-A24C-D549-BCE2-6A5D99BE53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42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F2375-A24C-D549-BCE2-6A5D99BE53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65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F2375-A24C-D549-BCE2-6A5D99BE53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48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F2375-A24C-D549-BCE2-6A5D99BE53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30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 persone sono i massimi esperti dei fenomeni che li riguardano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F2375-A24C-D549-BCE2-6A5D99BE53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54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 persone sono i massimi esperti dei fenomeni che li riguardano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F2375-A24C-D549-BCE2-6A5D99BE53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50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1C0F7-7B6A-3A48-B8E2-50C8C5279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4EE9-ADA4-834C-A0C6-255A01389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FE2F8-D848-F648-BABD-4BFEEFC5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420B1-E3AA-6348-BCF4-BFB1F548A7BD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92E20-AF67-BB4D-A02B-A243F085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F9355-74B4-314D-BCA6-D53A367B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5BA8-BCAB-F94C-9FE8-4C4F21A9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88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8220E-2EDD-DA4F-B434-8C41039F6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DDD9E1-5851-A140-B099-533DD00DC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F8EC7-EC19-F54A-8C40-6134C556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420B1-E3AA-6348-BCF4-BFB1F548A7BD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7247C-A27A-B941-B310-5A967FF4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B390D-F965-E243-B8BC-02A21E9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5BA8-BCAB-F94C-9FE8-4C4F21A9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9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67EF41-602F-D44C-8562-3CB5DA018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C42037-8BEA-EE49-AD12-965E95DF2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476AE-80F7-EC4C-83D9-A0819F8B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420B1-E3AA-6348-BCF4-BFB1F548A7BD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A125A-2FC8-FC4D-96AE-E69B92381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45D5D-5C39-F949-BD79-CA6EBFDF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5BA8-BCAB-F94C-9FE8-4C4F21A9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6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D4F9-BDFC-8E40-ACDB-7FD8F3B03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6714-A515-D441-94FD-E030CA1FB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2AAF0-D3DB-A147-AF3A-24BEA42CE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420B1-E3AA-6348-BCF4-BFB1F548A7BD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EFAAA-C7F8-9248-838A-E5C435BEB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56D81-8508-D04F-9223-5C1D1517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5BA8-BCAB-F94C-9FE8-4C4F21A9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9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E51C2-7255-5A4B-A141-D8B8029D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DB7BE-AC06-9841-B459-0EFF8FE74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0C7C7-35DC-5440-BA9C-B13E9A2D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420B1-E3AA-6348-BCF4-BFB1F548A7BD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D8D87-ED16-F540-A977-2018AA35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76DD3-5EEA-0C46-82BE-121216380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5BA8-BCAB-F94C-9FE8-4C4F21A9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7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6A719-E346-AB43-98CB-5A1E940D5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6C6A6-7DA7-474B-88E8-92CB5DC31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609F8-66CA-6548-9F4E-3FFF05E23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44316B-0925-2545-BB0B-5B60A240A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420B1-E3AA-6348-BCF4-BFB1F548A7BD}" type="datetimeFigureOut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324DE-C557-E548-9B17-E84F79F1D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41554-CDA6-3F44-9B9C-4B39E6D40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5BA8-BCAB-F94C-9FE8-4C4F21A9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60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A42F7-33F4-9F4B-9072-73D48F0AF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D4DAA-F4C7-9A4F-A800-5AFE71641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9F1671-ED3B-FE43-B1C3-113A214E4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342225-0C77-5E43-8AB4-024C7D505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C56E30-4294-4E42-8DC3-7027A33F7A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9B6F11-DD67-9545-8E16-2EBAD556E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420B1-E3AA-6348-BCF4-BFB1F548A7BD}" type="datetimeFigureOut">
              <a:rPr lang="en-US" smtClean="0"/>
              <a:t>3/14/23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0ABA7D-6373-A94D-9556-4765BAF25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7E6299-EF12-6343-A7C7-2C903A52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5BA8-BCAB-F94C-9FE8-4C4F21A9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3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C559C-F29A-D34B-B1C7-0D73566D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EEF6F-0B6A-3946-A78C-CFCB303A4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420B1-E3AA-6348-BCF4-BFB1F548A7BD}" type="datetimeFigureOut">
              <a:rPr lang="en-US" smtClean="0"/>
              <a:t>3/14/23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A56060-DE5F-A84D-A0B5-05791BA23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856D4D-8AA2-D041-95C4-5BD164B3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5BA8-BCAB-F94C-9FE8-4C4F21A9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18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282A8-AA85-0642-9881-93ADC63AA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420B1-E3AA-6348-BCF4-BFB1F548A7BD}" type="datetimeFigureOut">
              <a:rPr lang="en-US" smtClean="0"/>
              <a:t>3/14/23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B1C0D-C938-F840-8387-2D6B66D89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B3B04-C9D1-BF41-9C14-1B1E52E5E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5BA8-BCAB-F94C-9FE8-4C4F21A9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DAA1B-60AC-3B43-BBF5-7469AAD9A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AF0A2-A9D1-AC44-A184-1A343E164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05F9C-7816-B541-9AFC-B2126C924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4248E-B8FC-7D4E-9A96-AFC15B123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420B1-E3AA-6348-BCF4-BFB1F548A7BD}" type="datetimeFigureOut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F5B0FE-966C-AD4D-AF33-2BE37D8BD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C48D5-F37E-6C47-9E6D-3D758BD83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5BA8-BCAB-F94C-9FE8-4C4F21A9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1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FB726-807D-AA46-A7ED-6CAF50238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1A9C9A-CFF5-194E-9FAC-95D54FBC9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F2F21-A146-B74D-A450-1426627FC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68B08-04E0-EE4D-ADDE-859A4A246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420B1-E3AA-6348-BCF4-BFB1F548A7BD}" type="datetimeFigureOut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2AC14-5021-DE4F-A447-16128042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6CBEFB-5C62-EE41-ADFF-1A7B40BBD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5BA8-BCAB-F94C-9FE8-4C4F21A9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6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1ED129-B3A0-3B4A-819B-797352171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2E724-4B16-3E4B-8587-0C60BE5AD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23F1C-D679-DB43-8DFE-4289DD417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420B1-E3AA-6348-BCF4-BFB1F548A7BD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98F8F-6D87-184B-B246-4A037B4F90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DBF78-B402-764C-A53A-C3888174F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45BA8-BCAB-F94C-9FE8-4C4F21A9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1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6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66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docs.google.com/spreadsheets/d/1epnFlik44AJvmdAfszInQhMN93aTecYAGuKjrYd8gZU/edit?usp=sharing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37/0003-066X.40.3.266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ADF8B0-842C-E64B-8FAB-145D1A7D0147}"/>
              </a:ext>
            </a:extLst>
          </p:cNvPr>
          <p:cNvSpPr txBox="1"/>
          <p:nvPr/>
        </p:nvSpPr>
        <p:spPr>
          <a:xfrm>
            <a:off x="779182" y="209238"/>
            <a:ext cx="10899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Metodi di analisi della produzione testuale e discorsiva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D736A8-D230-9041-A4E7-72AD99B03A91}"/>
              </a:ext>
            </a:extLst>
          </p:cNvPr>
          <p:cNvSpPr txBox="1"/>
          <p:nvPr/>
        </p:nvSpPr>
        <p:spPr>
          <a:xfrm>
            <a:off x="0" y="6349328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Helvetica" pitchFamily="2" charset="0"/>
              </a:rPr>
              <a:t>Docente</a:t>
            </a:r>
            <a:r>
              <a:rPr lang="en-US" dirty="0">
                <a:latin typeface="Helvetica" pitchFamily="2" charset="0"/>
              </a:rPr>
              <a:t>: Edoardo Zulato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EC5255-87E0-B14C-A908-844A6E31B056}"/>
              </a:ext>
            </a:extLst>
          </p:cNvPr>
          <p:cNvSpPr txBox="1"/>
          <p:nvPr/>
        </p:nvSpPr>
        <p:spPr>
          <a:xfrm>
            <a:off x="4368604" y="6381754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Helvetica" pitchFamily="2" charset="0"/>
              </a:rPr>
              <a:t>Scienze e tecniche psicologiche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EA15A1-B890-9841-827C-721F8DE9AE35}"/>
              </a:ext>
            </a:extLst>
          </p:cNvPr>
          <p:cNvSpPr txBox="1"/>
          <p:nvPr/>
        </p:nvSpPr>
        <p:spPr>
          <a:xfrm>
            <a:off x="10662170" y="638175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14.03.2023</a:t>
            </a:r>
          </a:p>
        </p:txBody>
      </p: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704C0547-F3B1-A84E-B6BF-C9A0ADD3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371" y="780485"/>
            <a:ext cx="9294985" cy="52284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79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94979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interviste</a:t>
            </a:r>
          </a:p>
        </p:txBody>
      </p:sp>
      <p:pic>
        <p:nvPicPr>
          <p:cNvPr id="27" name="Picture 2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C54446B-6FD5-15F4-1169-5309BF3D9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53" y="1367594"/>
            <a:ext cx="4940512" cy="2563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couple of men sit on a toilet&#10;&#10;Description automatically generated with medium confidence">
            <a:extLst>
              <a:ext uri="{FF2B5EF4-FFF2-40B4-BE49-F238E27FC236}">
                <a16:creationId xmlns:a16="http://schemas.microsoft.com/office/drawing/2014/main" id="{B9E4804D-84DC-3259-971F-A15C86327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704" y="1369182"/>
            <a:ext cx="6733478" cy="4545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4828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94979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interviste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05B9C7-F21C-3569-278D-6E4C68E85E23}"/>
              </a:ext>
            </a:extLst>
          </p:cNvPr>
          <p:cNvSpPr txBox="1"/>
          <p:nvPr/>
        </p:nvSpPr>
        <p:spPr>
          <a:xfrm>
            <a:off x="1581987" y="1012439"/>
            <a:ext cx="888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Identificazione di una domanda di ricerca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91B5D8-F274-626E-5E1F-EC7900403BF5}"/>
              </a:ext>
            </a:extLst>
          </p:cNvPr>
          <p:cNvSpPr txBox="1"/>
          <p:nvPr/>
        </p:nvSpPr>
        <p:spPr>
          <a:xfrm>
            <a:off x="1581987" y="2155949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Identificazione gruppi da intervistare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167C60-C69E-2D7D-D5A4-E33F0C83B633}"/>
              </a:ext>
            </a:extLst>
          </p:cNvPr>
          <p:cNvSpPr txBox="1"/>
          <p:nvPr/>
        </p:nvSpPr>
        <p:spPr>
          <a:xfrm>
            <a:off x="1581987" y="3302324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Costruzione di una traccia intervista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55D00D-8D42-166C-8802-5FCD6C6755EC}"/>
              </a:ext>
            </a:extLst>
          </p:cNvPr>
          <p:cNvSpPr txBox="1"/>
          <p:nvPr/>
        </p:nvSpPr>
        <p:spPr>
          <a:xfrm>
            <a:off x="1581982" y="5763461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Conduzione intervista (registrazione e trascrizione)</a:t>
            </a:r>
          </a:p>
        </p:txBody>
      </p:sp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CEE33C7-E3B7-E83A-211B-68733B9CE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439"/>
          <a:stretch/>
        </p:blipFill>
        <p:spPr>
          <a:xfrm>
            <a:off x="398585" y="869442"/>
            <a:ext cx="764649" cy="593072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CFD2435D-35C8-DA54-FDCF-89DC5E2904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347"/>
          <a:stretch/>
        </p:blipFill>
        <p:spPr>
          <a:xfrm>
            <a:off x="398585" y="1962247"/>
            <a:ext cx="764649" cy="578483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92867E18-92D3-BBBD-647E-7B748E2973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558"/>
          <a:stretch/>
        </p:blipFill>
        <p:spPr>
          <a:xfrm flipH="1">
            <a:off x="557808" y="5763461"/>
            <a:ext cx="588133" cy="4907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E3B9B2-0416-E9D2-3C47-E54365887B0E}"/>
              </a:ext>
            </a:extLst>
          </p:cNvPr>
          <p:cNvSpPr txBox="1"/>
          <p:nvPr/>
        </p:nvSpPr>
        <p:spPr>
          <a:xfrm>
            <a:off x="1581982" y="4566436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Campionamento (</a:t>
            </a:r>
            <a:r>
              <a:rPr lang="it-IT" dirty="0">
                <a:latin typeface="Helvetica" pitchFamily="2" charset="0"/>
              </a:rPr>
              <a:t>e.g., </a:t>
            </a:r>
            <a:r>
              <a:rPr lang="en-GB" dirty="0">
                <a:latin typeface="Helvetica" pitchFamily="2" charset="0"/>
              </a:rPr>
              <a:t>convenience, purposive, snowball</a:t>
            </a:r>
            <a:r>
              <a:rPr lang="it-IT" cap="all" dirty="0">
                <a:latin typeface="Helvetica" pitchFamily="2" charset="0"/>
              </a:rPr>
              <a:t>)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99ADB65B-6B9F-13C5-E684-D57BBB8377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146"/>
          <a:stretch/>
        </p:blipFill>
        <p:spPr>
          <a:xfrm>
            <a:off x="452662" y="3201310"/>
            <a:ext cx="693279" cy="602138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low confidence">
            <a:extLst>
              <a:ext uri="{FF2B5EF4-FFF2-40B4-BE49-F238E27FC236}">
                <a16:creationId xmlns:a16="http://schemas.microsoft.com/office/drawing/2014/main" id="{059B22A0-A8F1-DD92-489C-C51C8E4067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785"/>
          <a:stretch/>
        </p:blipFill>
        <p:spPr>
          <a:xfrm flipH="1">
            <a:off x="472823" y="4514520"/>
            <a:ext cx="690406" cy="6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1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94979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interviste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276DB-DDF5-EA09-2CC6-651FF1203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854" y="920975"/>
            <a:ext cx="7476208" cy="56071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2127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94979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Focus 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05B9C7-F21C-3569-278D-6E4C68E85E23}"/>
              </a:ext>
            </a:extLst>
          </p:cNvPr>
          <p:cNvSpPr txBox="1"/>
          <p:nvPr/>
        </p:nvSpPr>
        <p:spPr>
          <a:xfrm>
            <a:off x="1529234" y="1234812"/>
            <a:ext cx="8880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Una </a:t>
            </a:r>
            <a:r>
              <a:rPr lang="it-IT" b="1" cap="all" dirty="0">
                <a:latin typeface="Helvetica" pitchFamily="2" charset="0"/>
              </a:rPr>
              <a:t>discussione di gruppo</a:t>
            </a:r>
            <a:r>
              <a:rPr lang="it-IT" cap="all" dirty="0">
                <a:latin typeface="Helvetica" pitchFamily="2" charset="0"/>
              </a:rPr>
              <a:t>, organizzata attorno uno o più temi</a:t>
            </a:r>
          </a:p>
          <a:p>
            <a:pPr algn="just"/>
            <a:r>
              <a:rPr lang="it-IT" cap="all" dirty="0">
                <a:latin typeface="Helvetica" pitchFamily="2" charset="0"/>
              </a:rPr>
              <a:t>(5-8 persone)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91B5D8-F274-626E-5E1F-EC7900403BF5}"/>
              </a:ext>
            </a:extLst>
          </p:cNvPr>
          <p:cNvSpPr txBox="1"/>
          <p:nvPr/>
        </p:nvSpPr>
        <p:spPr>
          <a:xfrm>
            <a:off x="1529234" y="2729603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Una discussione </a:t>
            </a:r>
            <a:r>
              <a:rPr lang="it-IT" b="1" cap="all" dirty="0">
                <a:latin typeface="Helvetica" pitchFamily="2" charset="0"/>
              </a:rPr>
              <a:t>guidata</a:t>
            </a:r>
            <a:r>
              <a:rPr lang="it-IT" cap="all" dirty="0">
                <a:latin typeface="Helvetica" pitchFamily="2" charset="0"/>
              </a:rPr>
              <a:t>,</a:t>
            </a:r>
            <a:r>
              <a:rPr lang="it-IT" b="1" cap="all" dirty="0">
                <a:latin typeface="Helvetica" pitchFamily="2" charset="0"/>
              </a:rPr>
              <a:t> facilitata</a:t>
            </a:r>
            <a:r>
              <a:rPr lang="it-IT" cap="all" dirty="0">
                <a:latin typeface="Helvetica" pitchFamily="2" charset="0"/>
              </a:rPr>
              <a:t> e </a:t>
            </a:r>
            <a:r>
              <a:rPr lang="it-IT" b="1" cap="all" dirty="0">
                <a:latin typeface="Helvetica" pitchFamily="2" charset="0"/>
              </a:rPr>
              <a:t>Moderata</a:t>
            </a:r>
            <a:r>
              <a:rPr lang="it-IT" cap="all" dirty="0">
                <a:latin typeface="Helvetica" pitchFamily="2" charset="0"/>
              </a:rPr>
              <a:t> da un ricercatore</a:t>
            </a:r>
            <a:endParaRPr lang="it-IT" b="1" cap="all" dirty="0"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167C60-C69E-2D7D-D5A4-E33F0C83B633}"/>
              </a:ext>
            </a:extLst>
          </p:cNvPr>
          <p:cNvSpPr txBox="1"/>
          <p:nvPr/>
        </p:nvSpPr>
        <p:spPr>
          <a:xfrm>
            <a:off x="1529234" y="5592344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Il dato di ricerca viene prodotto nell’</a:t>
            </a:r>
            <a:r>
              <a:rPr lang="it-IT" b="1" cap="all" dirty="0">
                <a:latin typeface="Helvetica" pitchFamily="2" charset="0"/>
              </a:rPr>
              <a:t>interazione di gruppo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55D00D-8D42-166C-8802-5FCD6C6755EC}"/>
              </a:ext>
            </a:extLst>
          </p:cNvPr>
          <p:cNvSpPr txBox="1"/>
          <p:nvPr/>
        </p:nvSpPr>
        <p:spPr>
          <a:xfrm>
            <a:off x="1485646" y="4155219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ricreare una conversazione naturale e le modalità di interazione quotidiana</a:t>
            </a: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AD76D424-7B34-60A1-7631-C65BF4FA6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15" y="5404202"/>
            <a:ext cx="932470" cy="932470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363831BD-EDB4-88D5-EDE1-125865A4B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64"/>
          <a:stretch/>
        </p:blipFill>
        <p:spPr>
          <a:xfrm>
            <a:off x="358040" y="4075305"/>
            <a:ext cx="627444" cy="529160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EB7E20BD-41E7-3575-FB0A-A9DA0B605A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180"/>
          <a:stretch/>
        </p:blipFill>
        <p:spPr>
          <a:xfrm>
            <a:off x="358040" y="1136372"/>
            <a:ext cx="659442" cy="519771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86A6B78F-5D67-322F-192A-27A6FFF48D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125"/>
          <a:stretch/>
        </p:blipFill>
        <p:spPr>
          <a:xfrm>
            <a:off x="358042" y="2630507"/>
            <a:ext cx="659442" cy="57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87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94979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Focus 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05B9C7-F21C-3569-278D-6E4C68E85E23}"/>
              </a:ext>
            </a:extLst>
          </p:cNvPr>
          <p:cNvSpPr txBox="1"/>
          <p:nvPr/>
        </p:nvSpPr>
        <p:spPr>
          <a:xfrm>
            <a:off x="1581986" y="1197752"/>
            <a:ext cx="10120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Ragioni empiriche: novità, temi complessi, argomenti controversi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91B5D8-F274-626E-5E1F-EC7900403BF5}"/>
              </a:ext>
            </a:extLst>
          </p:cNvPr>
          <p:cNvSpPr txBox="1"/>
          <p:nvPr/>
        </p:nvSpPr>
        <p:spPr>
          <a:xfrm>
            <a:off x="1581987" y="2475190"/>
            <a:ext cx="11798731" cy="21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cap="all" dirty="0">
                <a:latin typeface="Helvetica" pitchFamily="2" charset="0"/>
              </a:rPr>
              <a:t>Ragioni metodologiche: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cap="all" dirty="0">
                <a:latin typeface="Helvetica" pitchFamily="2" charset="0"/>
              </a:rPr>
              <a:t>Permette di identificare i diversi posizionamenti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cap="all" dirty="0">
                <a:latin typeface="Helvetica" pitchFamily="2" charset="0"/>
              </a:rPr>
              <a:t>strategie di giustificazione (</a:t>
            </a:r>
            <a:r>
              <a:rPr lang="it-IT" dirty="0">
                <a:latin typeface="Helvetica" pitchFamily="2" charset="0"/>
              </a:rPr>
              <a:t>i.e., disclaimer</a:t>
            </a:r>
            <a:r>
              <a:rPr lang="it-IT" cap="all" dirty="0">
                <a:latin typeface="Helvetica" pitchFamily="2" charset="0"/>
              </a:rPr>
              <a:t>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cap="all" dirty="0">
                <a:latin typeface="Helvetica" pitchFamily="2" charset="0"/>
              </a:rPr>
              <a:t>Dimensione argomentativa e performativa del linguaggio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cap="all" dirty="0">
                <a:latin typeface="Helvetica" pitchFamily="2" charset="0"/>
              </a:rPr>
              <a:t>Dati di natura interazionale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6E1F8-D3C7-68F1-07A4-9A4D7DC19199}"/>
              </a:ext>
            </a:extLst>
          </p:cNvPr>
          <p:cNvSpPr txBox="1"/>
          <p:nvPr/>
        </p:nvSpPr>
        <p:spPr>
          <a:xfrm>
            <a:off x="1581986" y="5403471"/>
            <a:ext cx="10120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Procedure di ricerca simili a quelle dell’intervista (</a:t>
            </a:r>
            <a:r>
              <a:rPr lang="it-IT" dirty="0">
                <a:latin typeface="Helvetica" pitchFamily="2" charset="0"/>
              </a:rPr>
              <a:t>e.g., campionamento, traccia, trascrizione, </a:t>
            </a:r>
            <a:r>
              <a:rPr lang="it-IT" dirty="0" err="1">
                <a:latin typeface="Helvetica" pitchFamily="2" charset="0"/>
              </a:rPr>
              <a:t>etc</a:t>
            </a:r>
            <a:r>
              <a:rPr lang="it-IT" dirty="0">
                <a:latin typeface="Helvetica" pitchFamily="2" charset="0"/>
              </a:rPr>
              <a:t>…</a:t>
            </a:r>
            <a:r>
              <a:rPr lang="it-IT" cap="all" dirty="0">
                <a:latin typeface="Helvetica" pitchFamily="2" charset="0"/>
              </a:rPr>
              <a:t>)</a:t>
            </a:r>
          </a:p>
        </p:txBody>
      </p:sp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46A44013-2E89-849C-38A7-C197B1DEA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854"/>
          <a:stretch/>
        </p:blipFill>
        <p:spPr>
          <a:xfrm>
            <a:off x="489440" y="1047675"/>
            <a:ext cx="721615" cy="628856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57648FEB-1FBF-114C-0F2B-658806CCC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100"/>
          <a:stretch/>
        </p:blipFill>
        <p:spPr>
          <a:xfrm>
            <a:off x="391431" y="2475190"/>
            <a:ext cx="909831" cy="699659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51A7AC02-C708-B45D-891C-EF18E6E4E1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813"/>
          <a:stretch/>
        </p:blipFill>
        <p:spPr>
          <a:xfrm>
            <a:off x="391431" y="5403471"/>
            <a:ext cx="819624" cy="69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42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94979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Osservazione etnografica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05B9C7-F21C-3569-278D-6E4C68E85E23}"/>
              </a:ext>
            </a:extLst>
          </p:cNvPr>
          <p:cNvSpPr txBox="1"/>
          <p:nvPr/>
        </p:nvSpPr>
        <p:spPr>
          <a:xfrm>
            <a:off x="1726752" y="1146732"/>
            <a:ext cx="10058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due Tipologie: Osservazione </a:t>
            </a:r>
            <a:r>
              <a:rPr lang="it-IT" b="1" cap="all" dirty="0">
                <a:latin typeface="Helvetica" pitchFamily="2" charset="0"/>
              </a:rPr>
              <a:t>partecipante </a:t>
            </a:r>
            <a:r>
              <a:rPr lang="it-IT" cap="all" dirty="0">
                <a:latin typeface="Helvetica" pitchFamily="2" charset="0"/>
              </a:rPr>
              <a:t>e non partecipante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16534E-A2B3-45C9-AF88-EBE5D456EC0F}"/>
              </a:ext>
            </a:extLst>
          </p:cNvPr>
          <p:cNvSpPr txBox="1"/>
          <p:nvPr/>
        </p:nvSpPr>
        <p:spPr>
          <a:xfrm>
            <a:off x="1726752" y="1833136"/>
            <a:ext cx="952206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effectLst/>
                <a:latin typeface="Helvetica" pitchFamily="2" charset="0"/>
              </a:rPr>
              <a:t>“Spending time trying to fit in and befriend perfect strangers”</a:t>
            </a:r>
          </a:p>
          <a:p>
            <a:pPr>
              <a:lnSpc>
                <a:spcPct val="150000"/>
              </a:lnSpc>
            </a:pPr>
            <a:r>
              <a:rPr lang="en-GB" dirty="0">
                <a:effectLst/>
                <a:latin typeface="Helvetica" pitchFamily="2" charset="0"/>
              </a:rPr>
              <a:t>“Straying out of our comfort zone in order to understand another social world.”</a:t>
            </a:r>
          </a:p>
          <a:p>
            <a:pPr>
              <a:lnSpc>
                <a:spcPct val="150000"/>
              </a:lnSpc>
            </a:pPr>
            <a:r>
              <a:rPr lang="en-GB" dirty="0">
                <a:effectLst/>
                <a:latin typeface="Helvetica" pitchFamily="2" charset="0"/>
              </a:rPr>
              <a:t>“We have to stick around and </a:t>
            </a:r>
            <a:r>
              <a:rPr lang="en-GB" b="1" dirty="0">
                <a:effectLst/>
                <a:latin typeface="Helvetica" pitchFamily="2" charset="0"/>
              </a:rPr>
              <a:t>listen</a:t>
            </a:r>
            <a:r>
              <a:rPr lang="en-GB" dirty="0">
                <a:effectLst/>
                <a:latin typeface="Helvetica" pitchFamily="2" charset="0"/>
              </a:rPr>
              <a:t>, </a:t>
            </a:r>
            <a:r>
              <a:rPr lang="en-GB" b="1" dirty="0">
                <a:effectLst/>
                <a:latin typeface="Helvetica" pitchFamily="2" charset="0"/>
              </a:rPr>
              <a:t>observe</a:t>
            </a:r>
            <a:r>
              <a:rPr lang="en-GB" dirty="0">
                <a:effectLst/>
                <a:latin typeface="Helvetica" pitchFamily="2" charset="0"/>
              </a:rPr>
              <a:t> and </a:t>
            </a:r>
            <a:r>
              <a:rPr lang="en-GB" b="1" dirty="0">
                <a:effectLst/>
                <a:latin typeface="Helvetica" pitchFamily="2" charset="0"/>
              </a:rPr>
              <a:t>participate</a:t>
            </a:r>
            <a:r>
              <a:rPr lang="en-GB" dirty="0">
                <a:effectLst/>
                <a:latin typeface="Helvetica" pitchFamily="2" charset="0"/>
              </a:rPr>
              <a:t>, one awkward step at a time</a:t>
            </a:r>
          </a:p>
          <a:p>
            <a:endParaRPr lang="it-IT" dirty="0">
              <a:latin typeface="Helvetica" pitchFamily="2" charset="0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6FE5A41-83C8-B5C6-2673-E623AE9574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834"/>
          <a:stretch/>
        </p:blipFill>
        <p:spPr>
          <a:xfrm>
            <a:off x="509074" y="1017151"/>
            <a:ext cx="669088" cy="5296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0CFB8A-7A90-A20F-7A40-05C16A38D65E}"/>
              </a:ext>
            </a:extLst>
          </p:cNvPr>
          <p:cNvSpPr txBox="1"/>
          <p:nvPr/>
        </p:nvSpPr>
        <p:spPr>
          <a:xfrm>
            <a:off x="1726752" y="3682591"/>
            <a:ext cx="10058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Partecipazione al sistema di attività pratiche quotidiane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761644-7699-6CDB-2E43-81DE1726ED80}"/>
              </a:ext>
            </a:extLst>
          </p:cNvPr>
          <p:cNvSpPr txBox="1"/>
          <p:nvPr/>
        </p:nvSpPr>
        <p:spPr>
          <a:xfrm>
            <a:off x="1726754" y="4841192"/>
            <a:ext cx="10058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Osservare le pratiche di vita quotidiana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746757-8CA0-ECC0-FA63-CE87D48C141B}"/>
              </a:ext>
            </a:extLst>
          </p:cNvPr>
          <p:cNvSpPr txBox="1"/>
          <p:nvPr/>
        </p:nvSpPr>
        <p:spPr>
          <a:xfrm>
            <a:off x="1726753" y="5948127"/>
            <a:ext cx="10058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Interagire con gli attori sociali – interviste informali</a:t>
            </a:r>
          </a:p>
        </p:txBody>
      </p: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A3639B4B-2533-DACF-2F0C-B800123172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777"/>
          <a:stretch/>
        </p:blipFill>
        <p:spPr>
          <a:xfrm>
            <a:off x="91880" y="5574831"/>
            <a:ext cx="1503485" cy="1115924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CBDF6749-DFC8-2AA9-D6C3-FF7E04ABA5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330"/>
          <a:stretch/>
        </p:blipFill>
        <p:spPr>
          <a:xfrm>
            <a:off x="371281" y="4643545"/>
            <a:ext cx="944685" cy="799867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109155DB-00CD-C194-D06D-9D3FE2C8AD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808"/>
          <a:stretch/>
        </p:blipFill>
        <p:spPr>
          <a:xfrm flipH="1">
            <a:off x="371281" y="3575019"/>
            <a:ext cx="728843" cy="58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00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94979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Osservazione etnografica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05B9C7-F21C-3569-278D-6E4C68E85E23}"/>
              </a:ext>
            </a:extLst>
          </p:cNvPr>
          <p:cNvSpPr txBox="1"/>
          <p:nvPr/>
        </p:nvSpPr>
        <p:spPr>
          <a:xfrm>
            <a:off x="1581990" y="1092940"/>
            <a:ext cx="888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Produrre dei diari che descrivono pattern di significati e azioni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91B5D8-F274-626E-5E1F-EC7900403BF5}"/>
              </a:ext>
            </a:extLst>
          </p:cNvPr>
          <p:cNvSpPr txBox="1"/>
          <p:nvPr/>
        </p:nvSpPr>
        <p:spPr>
          <a:xfrm>
            <a:off x="1582812" y="2274886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Azioni e significati sono il prodotto di una cultura condivisa</a:t>
            </a: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AD0DD95C-E017-DC12-F864-1F3172383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45" y="2105907"/>
            <a:ext cx="707291" cy="707291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8B1B05F0-C144-5E14-F40E-F8E013368C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107"/>
          <a:stretch/>
        </p:blipFill>
        <p:spPr>
          <a:xfrm>
            <a:off x="418945" y="943995"/>
            <a:ext cx="776807" cy="667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8671B6-2CDD-EDBC-E006-2F71EC116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233" y="3312262"/>
            <a:ext cx="5584517" cy="31412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940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86440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Analisi di documenti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05B9C7-F21C-3569-278D-6E4C68E85E23}"/>
              </a:ext>
            </a:extLst>
          </p:cNvPr>
          <p:cNvSpPr txBox="1"/>
          <p:nvPr/>
        </p:nvSpPr>
        <p:spPr>
          <a:xfrm>
            <a:off x="1751804" y="992029"/>
            <a:ext cx="8880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>
                <a:latin typeface="Helvetica" pitchFamily="2" charset="0"/>
              </a:rPr>
              <a:t>Any </a:t>
            </a:r>
            <a:r>
              <a:rPr lang="en-GB" sz="2000" b="1" dirty="0">
                <a:latin typeface="Helvetica" pitchFamily="2" charset="0"/>
              </a:rPr>
              <a:t>discursive message </a:t>
            </a:r>
            <a:r>
              <a:rPr lang="en-GB" sz="2000" dirty="0">
                <a:latin typeface="Helvetica" pitchFamily="2" charset="0"/>
              </a:rPr>
              <a:t>that provides evidence for state of affairs…In a more limited sense, however, the term is restricted to statements that have some kind of physical form in writing or printing. Documents, then, are </a:t>
            </a:r>
            <a:r>
              <a:rPr lang="en-GB" sz="2000" b="1" dirty="0">
                <a:latin typeface="Helvetica" pitchFamily="2" charset="0"/>
              </a:rPr>
              <a:t>physically embodied </a:t>
            </a:r>
            <a:r>
              <a:rPr lang="en-GB" sz="2000" dirty="0">
                <a:latin typeface="Helvetica" pitchFamily="2" charset="0"/>
              </a:rPr>
              <a:t>or </a:t>
            </a:r>
            <a:r>
              <a:rPr lang="en-GB" sz="2000" b="1" dirty="0">
                <a:latin typeface="Helvetica" pitchFamily="2" charset="0"/>
              </a:rPr>
              <a:t>inscribed</a:t>
            </a:r>
            <a:r>
              <a:rPr lang="en-GB" sz="2000" dirty="0">
                <a:latin typeface="Helvetica" pitchFamily="2" charset="0"/>
              </a:rPr>
              <a:t> </a:t>
            </a:r>
            <a:r>
              <a:rPr lang="en-GB" sz="2000" b="1" dirty="0">
                <a:latin typeface="Helvetica" pitchFamily="2" charset="0"/>
              </a:rPr>
              <a:t>texts</a:t>
            </a:r>
            <a:r>
              <a:rPr lang="en-GB" sz="2000" dirty="0">
                <a:latin typeface="Helvetica" pitchFamily="2" charset="0"/>
              </a:rPr>
              <a:t> (Scott, 2006)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2D3C1-87BF-963E-515A-94B815661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49" y="2580702"/>
            <a:ext cx="7772400" cy="39572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6100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A68FF6-170C-8375-FD07-6BC63FE372C0}"/>
              </a:ext>
            </a:extLst>
          </p:cNvPr>
          <p:cNvSpPr txBox="1"/>
          <p:nvPr/>
        </p:nvSpPr>
        <p:spPr>
          <a:xfrm>
            <a:off x="1447541" y="4033030"/>
            <a:ext cx="11798731" cy="88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b="1" cap="all" dirty="0">
                <a:latin typeface="Helvetica" pitchFamily="2" charset="0"/>
              </a:rPr>
              <a:t>Non-reactive </a:t>
            </a:r>
            <a:r>
              <a:rPr lang="en-GB" cap="all" dirty="0">
                <a:latin typeface="Helvetica" pitchFamily="2" charset="0"/>
              </a:rPr>
              <a:t>research data</a:t>
            </a:r>
            <a:r>
              <a:rPr lang="it-IT" cap="all" dirty="0">
                <a:latin typeface="Helvetica" pitchFamily="2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it-IT" cap="all" dirty="0">
                <a:latin typeface="Helvetica" pitchFamily="2" charset="0"/>
              </a:rPr>
              <a:t>Testi e discorsi che sono prodotti spontaneamente nei contesti naturali</a:t>
            </a:r>
          </a:p>
        </p:txBody>
      </p:sp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86440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Analisi di documenti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167C60-C69E-2D7D-D5A4-E33F0C83B633}"/>
              </a:ext>
            </a:extLst>
          </p:cNvPr>
          <p:cNvSpPr txBox="1"/>
          <p:nvPr/>
        </p:nvSpPr>
        <p:spPr>
          <a:xfrm>
            <a:off x="1447541" y="1349741"/>
            <a:ext cx="9988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investigare </a:t>
            </a:r>
            <a:r>
              <a:rPr lang="it-IT" b="1" cap="all" dirty="0">
                <a:latin typeface="Helvetica" pitchFamily="2" charset="0"/>
              </a:rPr>
              <a:t>idee</a:t>
            </a:r>
            <a:r>
              <a:rPr lang="it-IT" cap="all" dirty="0">
                <a:latin typeface="Helvetica" pitchFamily="2" charset="0"/>
              </a:rPr>
              <a:t>, </a:t>
            </a:r>
            <a:r>
              <a:rPr lang="it-IT" b="1" cap="all" dirty="0">
                <a:latin typeface="Helvetica" pitchFamily="2" charset="0"/>
              </a:rPr>
              <a:t>valori</a:t>
            </a:r>
            <a:r>
              <a:rPr lang="it-IT" cap="all" dirty="0">
                <a:latin typeface="Helvetica" pitchFamily="2" charset="0"/>
              </a:rPr>
              <a:t>, </a:t>
            </a:r>
            <a:r>
              <a:rPr lang="it-IT" b="1" cap="all" dirty="0">
                <a:latin typeface="Helvetica" pitchFamily="2" charset="0"/>
              </a:rPr>
              <a:t>interessi</a:t>
            </a:r>
            <a:r>
              <a:rPr lang="it-IT" cap="all" dirty="0">
                <a:latin typeface="Helvetica" pitchFamily="2" charset="0"/>
              </a:rPr>
              <a:t> di chi li ha prodotti o commissionati rispetto a un determinato tema</a:t>
            </a:r>
          </a:p>
        </p:txBody>
      </p:sp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18EBDD0D-28A5-4ADD-85ED-A6204F5DB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67"/>
          <a:stretch/>
        </p:blipFill>
        <p:spPr>
          <a:xfrm>
            <a:off x="407375" y="1231759"/>
            <a:ext cx="880306" cy="706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BD5EDC-0AD3-3FB0-1D00-0E8AE9DF0B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098"/>
          <a:stretch/>
        </p:blipFill>
        <p:spPr>
          <a:xfrm>
            <a:off x="407375" y="4033030"/>
            <a:ext cx="1040166" cy="7062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9C3505-4A22-1D6A-0E40-A311FC221063}"/>
              </a:ext>
            </a:extLst>
          </p:cNvPr>
          <p:cNvSpPr txBox="1"/>
          <p:nvPr/>
        </p:nvSpPr>
        <p:spPr>
          <a:xfrm>
            <a:off x="1447541" y="5763461"/>
            <a:ext cx="9988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cap="all" dirty="0">
                <a:latin typeface="Helvetica" pitchFamily="2" charset="0"/>
              </a:rPr>
              <a:t>Tipologie</a:t>
            </a:r>
            <a:r>
              <a:rPr lang="it-IT" cap="all" dirty="0">
                <a:latin typeface="Helvetica" pitchFamily="2" charset="0"/>
              </a:rPr>
              <a:t>: Istituzionali, personali, mediatici, della cultura</a:t>
            </a:r>
          </a:p>
        </p:txBody>
      </p:sp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E779B70D-8BDA-D27D-E515-D4553FD981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980"/>
          <a:stretch/>
        </p:blipFill>
        <p:spPr>
          <a:xfrm>
            <a:off x="407375" y="5462673"/>
            <a:ext cx="1040166" cy="8531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D00387-2063-F558-D030-D26529EC22E5}"/>
              </a:ext>
            </a:extLst>
          </p:cNvPr>
          <p:cNvSpPr txBox="1"/>
          <p:nvPr/>
        </p:nvSpPr>
        <p:spPr>
          <a:xfrm>
            <a:off x="1447541" y="2816394"/>
            <a:ext cx="9988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Forniscono indicazioni anche sulla cultura in cui sono stati prodotti 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2354EBE1-3510-3958-5244-69A824613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25" y="2603387"/>
            <a:ext cx="1040166" cy="10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9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86440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Accesso ai documenti</a:t>
            </a:r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75CA0C-057E-A58D-E859-54DE09F60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7" y="1120713"/>
            <a:ext cx="11066177" cy="49855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098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4641845" y="151245"/>
            <a:ext cx="2531687" cy="47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Calendario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D66A16-403D-D34C-FB06-1AB796014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42850"/>
              </p:ext>
            </p:extLst>
          </p:nvPr>
        </p:nvGraphicFramePr>
        <p:xfrm>
          <a:off x="629012" y="907030"/>
          <a:ext cx="11240771" cy="5439115"/>
        </p:xfrm>
        <a:graphic>
          <a:graphicData uri="http://schemas.openxmlformats.org/drawingml/2006/table">
            <a:tbl>
              <a:tblPr/>
              <a:tblGrid>
                <a:gridCol w="2425193">
                  <a:extLst>
                    <a:ext uri="{9D8B030D-6E8A-4147-A177-3AD203B41FA5}">
                      <a16:colId xmlns:a16="http://schemas.microsoft.com/office/drawing/2014/main" val="2889430267"/>
                    </a:ext>
                  </a:extLst>
                </a:gridCol>
                <a:gridCol w="1940155">
                  <a:extLst>
                    <a:ext uri="{9D8B030D-6E8A-4147-A177-3AD203B41FA5}">
                      <a16:colId xmlns:a16="http://schemas.microsoft.com/office/drawing/2014/main" val="3362887639"/>
                    </a:ext>
                  </a:extLst>
                </a:gridCol>
                <a:gridCol w="1067086">
                  <a:extLst>
                    <a:ext uri="{9D8B030D-6E8A-4147-A177-3AD203B41FA5}">
                      <a16:colId xmlns:a16="http://schemas.microsoft.com/office/drawing/2014/main" val="1818265743"/>
                    </a:ext>
                  </a:extLst>
                </a:gridCol>
                <a:gridCol w="5808337">
                  <a:extLst>
                    <a:ext uri="{9D8B030D-6E8A-4147-A177-3AD203B41FA5}">
                      <a16:colId xmlns:a16="http://schemas.microsoft.com/office/drawing/2014/main" val="1256210009"/>
                    </a:ext>
                  </a:extLst>
                </a:gridCol>
              </a:tblGrid>
              <a:tr h="49446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 cap="small" baseline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Giorno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Ora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cap="small" baseline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Aula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 cap="small" baseline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Programma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570290"/>
                  </a:ext>
                </a:extLst>
              </a:tr>
              <a:tr h="494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07-03-2023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10:30 - 13:30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U6-37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cap="small" baseline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Introduzione teorico-epistemologica metodi di analisi testuale e discorsiva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981298"/>
                  </a:ext>
                </a:extLst>
              </a:tr>
              <a:tr h="494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14-03-2023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10:30 - 13:30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U6-37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 cap="small" baseline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Introduzione metodi della costruzione base dati e creazione gruppi di ricerca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416818"/>
                  </a:ext>
                </a:extLst>
              </a:tr>
              <a:tr h="494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21-03-2023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10:30 - 13:30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U6-37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Introduzione analisi del contenuto + Esercitazione </a:t>
                      </a:r>
                      <a:endParaRPr lang="it-IT" sz="1100" b="0" i="0" u="none" strike="noStrike" cap="small" baseline="0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818477"/>
                  </a:ext>
                </a:extLst>
              </a:tr>
              <a:tr h="494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28-03-2023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10:30 - 13:30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U6-37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Introduzione analisi tematica  + Esercitazione </a:t>
                      </a:r>
                      <a:endParaRPr lang="it-IT" sz="1100" b="0" i="0" u="none" strike="noStrike" cap="small" baseline="0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393927"/>
                  </a:ext>
                </a:extLst>
              </a:tr>
              <a:tr h="494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04-04-2023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10:30 - 14:30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U7-08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cap="small" baseline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Introduzione analisi del </a:t>
                      </a:r>
                      <a:r>
                        <a:rPr lang="it-IT" sz="1100" b="0" i="0" u="none" strike="noStrike" cap="small" baseline="0" noProof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discorso </a:t>
                      </a:r>
                      <a:r>
                        <a:rPr lang="it-IT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+ Esercitazione </a:t>
                      </a:r>
                      <a:endParaRPr lang="it-IT" sz="1100" b="0" i="0" u="none" strike="noStrike" cap="small" baseline="0" noProof="0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550366"/>
                  </a:ext>
                </a:extLst>
              </a:tr>
              <a:tr h="494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18-04-2023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10:30 - 14:30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U6-37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Lavori su presentazioni</a:t>
                      </a:r>
                    </a:p>
                    <a:p>
                      <a:pPr algn="ctr" fontAlgn="ctr"/>
                      <a:endParaRPr lang="it-IT" sz="1100" b="0" i="0" u="none" strike="noStrike" cap="small" baseline="0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937590"/>
                  </a:ext>
                </a:extLst>
              </a:tr>
              <a:tr h="494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02-05-2023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10:30 - 13:30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U6-37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Lavori su presentazioni</a:t>
                      </a:r>
                      <a:endParaRPr lang="it-IT" sz="1100" b="0" i="0" u="none" strike="noStrike" cap="small" baseline="0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909695"/>
                  </a:ext>
                </a:extLst>
              </a:tr>
              <a:tr h="494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09-05-2023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10:30 - 13:30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U6-37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Lavori su presentazioni</a:t>
                      </a:r>
                      <a:endParaRPr lang="it-IT" sz="1100" b="0" i="0" u="none" strike="noStrike" cap="small" baseline="0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098454"/>
                  </a:ext>
                </a:extLst>
              </a:tr>
              <a:tr h="494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16-05-2023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10:30 - 13:30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U6-37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Presentazioni gruppo</a:t>
                      </a:r>
                      <a:endParaRPr lang="it-IT" sz="1100" b="0" i="0" u="none" strike="noStrike" cap="small" baseline="0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892489"/>
                  </a:ext>
                </a:extLst>
              </a:tr>
              <a:tr h="4944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23-05-2023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10:30 - 13:30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cap="small" baseline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U6-37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cap="small" baseline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Presentazioni gruppo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833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0485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86440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Accesso ai documenti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16FEC2-3E7F-E48C-23DD-FCA6DAD566E3}"/>
              </a:ext>
            </a:extLst>
          </p:cNvPr>
          <p:cNvSpPr txBox="1"/>
          <p:nvPr/>
        </p:nvSpPr>
        <p:spPr>
          <a:xfrm>
            <a:off x="1814277" y="1243758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cap="all" dirty="0">
                <a:latin typeface="Helvetica" pitchFamily="2" charset="0"/>
              </a:rPr>
              <a:t>Archivi</a:t>
            </a:r>
            <a:r>
              <a:rPr lang="it-IT" cap="all" dirty="0">
                <a:latin typeface="Helvetica" pitchFamily="2" charset="0"/>
              </a:rPr>
              <a:t>: giornali, dibattiti parlamentari, documenti di policy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03AB7-7B77-5F80-C588-153492852ECB}"/>
              </a:ext>
            </a:extLst>
          </p:cNvPr>
          <p:cNvSpPr txBox="1"/>
          <p:nvPr/>
        </p:nvSpPr>
        <p:spPr>
          <a:xfrm>
            <a:off x="1814278" y="2560942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cap="all" dirty="0">
                <a:latin typeface="Helvetica" pitchFamily="2" charset="0"/>
              </a:rPr>
              <a:t>Data scraping social media</a:t>
            </a:r>
            <a:r>
              <a:rPr lang="en-GB" cap="all" dirty="0">
                <a:latin typeface="Helvetica" pitchFamily="2" charset="0"/>
              </a:rPr>
              <a:t>:</a:t>
            </a:r>
            <a:r>
              <a:rPr lang="en-GB" b="1" cap="all" dirty="0">
                <a:latin typeface="Helvetica" pitchFamily="2" charset="0"/>
              </a:rPr>
              <a:t> </a:t>
            </a:r>
            <a:r>
              <a:rPr lang="en-GB" cap="all" dirty="0">
                <a:latin typeface="Helvetica" pitchFamily="2" charset="0"/>
              </a:rPr>
              <a:t>twitter, </a:t>
            </a:r>
            <a:r>
              <a:rPr lang="en-GB" cap="all" dirty="0" err="1">
                <a:latin typeface="Helvetica" pitchFamily="2" charset="0"/>
              </a:rPr>
              <a:t>facebook</a:t>
            </a:r>
            <a:r>
              <a:rPr lang="en-GB" cap="all" dirty="0">
                <a:latin typeface="Helvetica" pitchFamily="2" charset="0"/>
              </a:rPr>
              <a:t>, etc.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3C57FD-268B-38FA-4573-8C772DC65A0C}"/>
              </a:ext>
            </a:extLst>
          </p:cNvPr>
          <p:cNvSpPr txBox="1"/>
          <p:nvPr/>
        </p:nvSpPr>
        <p:spPr>
          <a:xfrm>
            <a:off x="1814276" y="3835451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cap="all" dirty="0">
                <a:latin typeface="Helvetica" pitchFamily="2" charset="0"/>
              </a:rPr>
              <a:t>Etnografia digitale</a:t>
            </a:r>
            <a:r>
              <a:rPr lang="it-IT" cap="all" dirty="0">
                <a:latin typeface="Helvetica" pitchFamily="2" charset="0"/>
              </a:rPr>
              <a:t>: siti web, forum online, blog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1D2E5-0424-D871-17F6-49B0739A2773}"/>
              </a:ext>
            </a:extLst>
          </p:cNvPr>
          <p:cNvSpPr txBox="1"/>
          <p:nvPr/>
        </p:nvSpPr>
        <p:spPr>
          <a:xfrm>
            <a:off x="1814276" y="5429576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cap="all" dirty="0">
                <a:latin typeface="Helvetica" pitchFamily="2" charset="0"/>
              </a:rPr>
              <a:t>Altre risorse</a:t>
            </a:r>
            <a:r>
              <a:rPr lang="it-IT" cap="all" dirty="0">
                <a:latin typeface="Helvetica" pitchFamily="2" charset="0"/>
              </a:rPr>
              <a:t>: diari, libri, canzoni, podcast, trasmissioni radio-televisive</a:t>
            </a:r>
          </a:p>
        </p:txBody>
      </p:sp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A2A222E4-6D1A-6CE5-7E56-E692FE9D5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49"/>
          <a:stretch/>
        </p:blipFill>
        <p:spPr>
          <a:xfrm>
            <a:off x="592593" y="1086963"/>
            <a:ext cx="873880" cy="737133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563F02ED-FEDE-73A7-8804-8321A81CA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48" y="2325091"/>
            <a:ext cx="988880" cy="988880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117F3A56-D5B5-0EDB-5ECF-9B23D21790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95"/>
          <a:stretch/>
        </p:blipFill>
        <p:spPr>
          <a:xfrm>
            <a:off x="535448" y="3750803"/>
            <a:ext cx="870102" cy="690030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4A3DA23C-B9B1-0C90-FA60-3A6F9FFA49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559"/>
          <a:stretch/>
        </p:blipFill>
        <p:spPr>
          <a:xfrm>
            <a:off x="592593" y="5025500"/>
            <a:ext cx="957059" cy="80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06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86440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Costruzione corpus testuale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16FEC2-3E7F-E48C-23DD-FCA6DAD566E3}"/>
              </a:ext>
            </a:extLst>
          </p:cNvPr>
          <p:cNvSpPr txBox="1"/>
          <p:nvPr/>
        </p:nvSpPr>
        <p:spPr>
          <a:xfrm>
            <a:off x="1539419" y="1184962"/>
            <a:ext cx="1179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Selezionare una collezione di documenti da una popolazione più ampia</a:t>
            </a:r>
          </a:p>
          <a:p>
            <a:pPr algn="just"/>
            <a:r>
              <a:rPr lang="it-IT" dirty="0">
                <a:latin typeface="Helvetica" pitchFamily="2" charset="0"/>
              </a:rPr>
              <a:t>(e.g., articoli di giornale, commenti ad un post, tweet, pagine web) </a:t>
            </a:r>
            <a:r>
              <a:rPr lang="it-IT" cap="all" dirty="0">
                <a:latin typeface="Helvetica" pitchFamily="2" charset="0"/>
              </a:rPr>
              <a:t>che tratta un certo tema</a:t>
            </a:r>
            <a:endParaRPr lang="it-IT" dirty="0"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03AB7-7B77-5F80-C588-153492852ECB}"/>
              </a:ext>
            </a:extLst>
          </p:cNvPr>
          <p:cNvSpPr txBox="1"/>
          <p:nvPr/>
        </p:nvSpPr>
        <p:spPr>
          <a:xfrm>
            <a:off x="1539418" y="2639743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Campionamento casuale semplice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8894C-93CF-FBC4-C4F4-D6D83D049E59}"/>
              </a:ext>
            </a:extLst>
          </p:cNvPr>
          <p:cNvSpPr txBox="1"/>
          <p:nvPr/>
        </p:nvSpPr>
        <p:spPr>
          <a:xfrm>
            <a:off x="1539418" y="3848926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Campione stratificato – e.g., suddiviso per anno o altre dimensioni</a:t>
            </a:r>
          </a:p>
        </p:txBody>
      </p:sp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DCA87392-33D2-F148-3823-9EFA6103D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548"/>
          <a:stretch/>
        </p:blipFill>
        <p:spPr>
          <a:xfrm>
            <a:off x="177759" y="1013167"/>
            <a:ext cx="1070113" cy="8181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D7A931-7341-A29D-3803-A80057179F0F}"/>
              </a:ext>
            </a:extLst>
          </p:cNvPr>
          <p:cNvSpPr txBox="1"/>
          <p:nvPr/>
        </p:nvSpPr>
        <p:spPr>
          <a:xfrm>
            <a:off x="1539418" y="5088226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Campione di convenienza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7A4129-45D6-453F-A94E-28D46DA45BBF}"/>
              </a:ext>
            </a:extLst>
          </p:cNvPr>
          <p:cNvSpPr txBox="1"/>
          <p:nvPr/>
        </p:nvSpPr>
        <p:spPr>
          <a:xfrm>
            <a:off x="1539418" y="6176033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cap="all" dirty="0">
                <a:latin typeface="Helvetica" pitchFamily="2" charset="0"/>
              </a:rPr>
              <a:t>Purposive sampling</a:t>
            </a:r>
          </a:p>
        </p:txBody>
      </p:sp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B38ACE56-9768-86D6-8BCE-A6A4EFDE3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561"/>
          <a:stretch/>
        </p:blipFill>
        <p:spPr>
          <a:xfrm>
            <a:off x="392620" y="2519895"/>
            <a:ext cx="698243" cy="603554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92390EC5-A728-255C-D139-C2F719B446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701"/>
          <a:stretch/>
        </p:blipFill>
        <p:spPr>
          <a:xfrm>
            <a:off x="-517039" y="3055821"/>
            <a:ext cx="2517560" cy="1895684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low confidence">
            <a:extLst>
              <a:ext uri="{FF2B5EF4-FFF2-40B4-BE49-F238E27FC236}">
                <a16:creationId xmlns:a16="http://schemas.microsoft.com/office/drawing/2014/main" id="{E454E419-E993-F516-C5C2-B06EA3FC15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785"/>
          <a:stretch/>
        </p:blipFill>
        <p:spPr>
          <a:xfrm flipH="1">
            <a:off x="400457" y="6132793"/>
            <a:ext cx="690406" cy="602138"/>
          </a:xfrm>
          <a:prstGeom prst="rect">
            <a:avLst/>
          </a:prstGeom>
        </p:spPr>
      </p:pic>
      <p:pic>
        <p:nvPicPr>
          <p:cNvPr id="26" name="Picture 25" descr="Shape&#10;&#10;Description automatically generated with low confidence">
            <a:extLst>
              <a:ext uri="{FF2B5EF4-FFF2-40B4-BE49-F238E27FC236}">
                <a16:creationId xmlns:a16="http://schemas.microsoft.com/office/drawing/2014/main" id="{26F7C22C-317C-C521-3BAF-F02A02DC28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3298"/>
          <a:stretch/>
        </p:blipFill>
        <p:spPr>
          <a:xfrm>
            <a:off x="94363" y="4736154"/>
            <a:ext cx="1317110" cy="101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52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86440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Accesso ai documenti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AE39F82-338A-24CA-EB97-D72B75BB0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41" y="987675"/>
            <a:ext cx="10270434" cy="55352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9659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86440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Accesso ai documenti</a:t>
            </a:r>
          </a:p>
        </p:txBody>
      </p: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1BB90F3-8640-7257-E492-2604753C6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496" y="990005"/>
            <a:ext cx="9238164" cy="54584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9437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86440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Accesso ai documenti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68B91F-6556-AB34-82C8-DF554A9DD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87" y="1039535"/>
            <a:ext cx="3018712" cy="53692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BE413BC-DA2F-C1D1-3D75-6FB2EFD13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583" y="1039535"/>
            <a:ext cx="6137030" cy="5008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4746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86440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Accesso ai documenti</a:t>
            </a:r>
          </a:p>
        </p:txBody>
      </p:sp>
      <p:pic>
        <p:nvPicPr>
          <p:cNvPr id="3" name="Picture 2" descr="A wall with posters on it&#10;&#10;Description automatically generated with low confidence">
            <a:extLst>
              <a:ext uri="{FF2B5EF4-FFF2-40B4-BE49-F238E27FC236}">
                <a16:creationId xmlns:a16="http://schemas.microsoft.com/office/drawing/2014/main" id="{1EA6739D-0E5E-BA94-FBE3-80CD0D855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25" b="27484"/>
          <a:stretch/>
        </p:blipFill>
        <p:spPr>
          <a:xfrm>
            <a:off x="630120" y="1657101"/>
            <a:ext cx="10931760" cy="38855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4327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367027" y="186440"/>
            <a:ext cx="7739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Esempio: Lo stato vegetativo nella stampa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FFBA27-6D9B-89EB-F209-152F94AAEE1B}"/>
              </a:ext>
            </a:extLst>
          </p:cNvPr>
          <p:cNvSpPr txBox="1"/>
          <p:nvPr/>
        </p:nvSpPr>
        <p:spPr>
          <a:xfrm>
            <a:off x="1263871" y="3515206"/>
            <a:ext cx="11798731" cy="1533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600" b="1" cap="all" dirty="0">
                <a:latin typeface="Helvetica" pitchFamily="2" charset="0"/>
              </a:rPr>
              <a:t>Costruzione corpus</a:t>
            </a:r>
          </a:p>
          <a:p>
            <a:pPr algn="just">
              <a:lnSpc>
                <a:spcPct val="150000"/>
              </a:lnSpc>
            </a:pPr>
            <a:endParaRPr lang="it-IT" sz="1600" b="1" cap="all" dirty="0">
              <a:latin typeface="Helvetica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cap="all" dirty="0">
                <a:latin typeface="Helvetica" pitchFamily="2" charset="0"/>
              </a:rPr>
              <a:t> keyword «stato vegetativo» all’interno del database </a:t>
            </a:r>
            <a:r>
              <a:rPr lang="it-IT" sz="1600" cap="all" dirty="0" err="1">
                <a:latin typeface="Helvetica" pitchFamily="2" charset="0"/>
              </a:rPr>
              <a:t>Factiva</a:t>
            </a:r>
            <a:r>
              <a:rPr lang="it-IT" sz="1600" cap="all" dirty="0">
                <a:latin typeface="Helvetica" pitchFamily="2" charset="0"/>
              </a:rPr>
              <a:t> tra </a:t>
            </a:r>
            <a:r>
              <a:rPr lang="it-IT" sz="1600" b="1" cap="all" dirty="0">
                <a:latin typeface="Helvetica" pitchFamily="2" charset="0"/>
              </a:rPr>
              <a:t>1990-2019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cap="all" dirty="0">
                <a:latin typeface="Helvetica" pitchFamily="2" charset="0"/>
              </a:rPr>
              <a:t>Campionamento casuale-stratificato di </a:t>
            </a:r>
            <a:r>
              <a:rPr lang="it-IT" sz="1600" b="1" cap="all" dirty="0">
                <a:latin typeface="Helvetica" pitchFamily="2" charset="0"/>
              </a:rPr>
              <a:t>900</a:t>
            </a:r>
            <a:r>
              <a:rPr lang="it-IT" sz="1600" cap="all" dirty="0">
                <a:latin typeface="Helvetica" pitchFamily="2" charset="0"/>
              </a:rPr>
              <a:t> articoli – </a:t>
            </a:r>
            <a:r>
              <a:rPr lang="it-IT" sz="1600" b="1" cap="all" dirty="0">
                <a:latin typeface="Helvetica" pitchFamily="2" charset="0"/>
              </a:rPr>
              <a:t>300</a:t>
            </a:r>
            <a:r>
              <a:rPr lang="it-IT" sz="1600" cap="all" dirty="0">
                <a:latin typeface="Helvetica" pitchFamily="2" charset="0"/>
              </a:rPr>
              <a:t>*paese/</a:t>
            </a:r>
            <a:r>
              <a:rPr lang="it-IT" sz="1600" b="1" cap="all" dirty="0">
                <a:latin typeface="Helvetica" pitchFamily="2" charset="0"/>
              </a:rPr>
              <a:t>100</a:t>
            </a:r>
            <a:r>
              <a:rPr lang="it-IT" sz="1600" cap="all" dirty="0">
                <a:latin typeface="Helvetica" pitchFamily="2" charset="0"/>
              </a:rPr>
              <a:t>*giornale</a:t>
            </a:r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BAA9FDA2-8555-C248-C73E-3FFF0BFA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980"/>
          <a:stretch/>
        </p:blipFill>
        <p:spPr>
          <a:xfrm>
            <a:off x="125393" y="3515206"/>
            <a:ext cx="935063" cy="7669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E3F3D9-FE87-FEF2-D195-DE1D3D3125DE}"/>
              </a:ext>
            </a:extLst>
          </p:cNvPr>
          <p:cNvSpPr txBox="1"/>
          <p:nvPr/>
        </p:nvSpPr>
        <p:spPr>
          <a:xfrm>
            <a:off x="1263871" y="1044503"/>
            <a:ext cx="11798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cap="all" dirty="0">
                <a:latin typeface="Helvetica" pitchFamily="2" charset="0"/>
              </a:rPr>
              <a:t>Obiettivo</a:t>
            </a:r>
          </a:p>
          <a:p>
            <a:pPr algn="just"/>
            <a:endParaRPr lang="it-IT" sz="1600" b="1" cap="all" dirty="0">
              <a:latin typeface="Helvetica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cap="all" dirty="0">
                <a:latin typeface="Helvetica" pitchFamily="2" charset="0"/>
              </a:rPr>
              <a:t>Indagare le rappresentazioni sociali dello stato vegetativo nella stampa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3001D5-841A-B5F4-C995-37D715890C60}"/>
              </a:ext>
            </a:extLst>
          </p:cNvPr>
          <p:cNvSpPr txBox="1"/>
          <p:nvPr/>
        </p:nvSpPr>
        <p:spPr>
          <a:xfrm>
            <a:off x="1263871" y="2183761"/>
            <a:ext cx="11798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cap="all" dirty="0">
                <a:latin typeface="Helvetica" pitchFamily="2" charset="0"/>
              </a:rPr>
              <a:t>Sotto-Obiettivi</a:t>
            </a:r>
          </a:p>
          <a:p>
            <a:pPr algn="just"/>
            <a:endParaRPr lang="it-IT" sz="1600" b="1" cap="all" dirty="0">
              <a:latin typeface="Helvetica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cap="all" dirty="0">
                <a:latin typeface="Helvetica" pitchFamily="2" charset="0"/>
              </a:rPr>
              <a:t>Indagare se e come i contenuti delle rappresentazioni cambiano nei diversi paesi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cap="all" dirty="0">
                <a:latin typeface="Helvetica" pitchFamily="2" charset="0"/>
              </a:rPr>
              <a:t>Nei diversi giornali (e.g., avvenire, corriere della sera e repubblica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5E62E6-3E82-1399-BA13-E9821C8D5BD5}"/>
              </a:ext>
            </a:extLst>
          </p:cNvPr>
          <p:cNvSpPr txBox="1"/>
          <p:nvPr/>
        </p:nvSpPr>
        <p:spPr>
          <a:xfrm>
            <a:off x="1263871" y="5543862"/>
            <a:ext cx="11798731" cy="795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600" b="1" cap="all" dirty="0">
                <a:latin typeface="Helvetica" pitchFamily="2" charset="0"/>
              </a:rPr>
              <a:t>metodo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cap="all" dirty="0">
                <a:latin typeface="Helvetica" pitchFamily="2" charset="0"/>
              </a:rPr>
              <a:t>Analisi qualitativa del contenuto dei titoli di giornale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C43653-4CF8-A433-9E55-43E56AD4A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506"/>
          <a:stretch/>
        </p:blipFill>
        <p:spPr>
          <a:xfrm>
            <a:off x="250787" y="1044503"/>
            <a:ext cx="684276" cy="550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6BC0CC-9393-B7A1-5C8A-DF3DB4D027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355"/>
          <a:stretch/>
        </p:blipFill>
        <p:spPr>
          <a:xfrm>
            <a:off x="268597" y="5666071"/>
            <a:ext cx="666466" cy="5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30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365058" y="164692"/>
            <a:ext cx="7449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Creazione gruppi di ricerca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896B14-CD11-6EB9-B9C5-4C1434D19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20" y="1079012"/>
            <a:ext cx="10053557" cy="35905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66DAD-6E47-44B6-7C58-6987EAC99797}"/>
              </a:ext>
            </a:extLst>
          </p:cNvPr>
          <p:cNvSpPr txBox="1"/>
          <p:nvPr/>
        </p:nvSpPr>
        <p:spPr>
          <a:xfrm>
            <a:off x="1880904" y="5207096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Criterio dell’interdipendenza del destino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1F3784-3508-67BE-6CA3-AD09FD9C7425}"/>
              </a:ext>
            </a:extLst>
          </p:cNvPr>
          <p:cNvSpPr txBox="1"/>
          <p:nvPr/>
        </p:nvSpPr>
        <p:spPr>
          <a:xfrm>
            <a:off x="1880904" y="6132793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Similarità e interessi comuni</a:t>
            </a:r>
          </a:p>
        </p:txBody>
      </p:sp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A70B53BA-CD68-4664-3E02-2BCEC12867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167"/>
          <a:stretch/>
        </p:blipFill>
        <p:spPr>
          <a:xfrm>
            <a:off x="1055622" y="5114115"/>
            <a:ext cx="646944" cy="555293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CA0DC29E-8446-B9AD-EB12-1E17108A43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769"/>
          <a:stretch/>
        </p:blipFill>
        <p:spPr>
          <a:xfrm>
            <a:off x="1063220" y="6074423"/>
            <a:ext cx="643128" cy="5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88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365058" y="164692"/>
            <a:ext cx="7449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Creazione gruppi di ricerca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66DAD-6E47-44B6-7C58-6987EAC99797}"/>
              </a:ext>
            </a:extLst>
          </p:cNvPr>
          <p:cNvSpPr txBox="1"/>
          <p:nvPr/>
        </p:nvSpPr>
        <p:spPr>
          <a:xfrm>
            <a:off x="1579396" y="1133408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Nominare un/una portavoce e trovare un nome per il gruppo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1F3784-3508-67BE-6CA3-AD09FD9C7425}"/>
              </a:ext>
            </a:extLst>
          </p:cNvPr>
          <p:cNvSpPr txBox="1"/>
          <p:nvPr/>
        </p:nvSpPr>
        <p:spPr>
          <a:xfrm>
            <a:off x="1579396" y="2234809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Ragionare su una domanda di ricerca ed una modalità di costruzione base dati </a:t>
            </a: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C93312F3-6EA1-D6AF-8444-4C90D90CC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26"/>
          <a:stretch/>
        </p:blipFill>
        <p:spPr>
          <a:xfrm>
            <a:off x="453218" y="1011075"/>
            <a:ext cx="751254" cy="571510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53DF6341-57E6-0F52-C902-14B9B4C83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020"/>
          <a:stretch/>
        </p:blipFill>
        <p:spPr>
          <a:xfrm>
            <a:off x="453218" y="2162273"/>
            <a:ext cx="700452" cy="5602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B074AF-15FA-1268-E81C-C2E29F3FA724}"/>
              </a:ext>
            </a:extLst>
          </p:cNvPr>
          <p:cNvSpPr txBox="1"/>
          <p:nvPr/>
        </p:nvSpPr>
        <p:spPr>
          <a:xfrm>
            <a:off x="1579395" y="3548006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Provare a pensare ad alternative per raccogliere testi e discorsi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B42366-3783-956B-92F5-FD436A0C2B2A}"/>
              </a:ext>
            </a:extLst>
          </p:cNvPr>
          <p:cNvSpPr txBox="1"/>
          <p:nvPr/>
        </p:nvSpPr>
        <p:spPr>
          <a:xfrm>
            <a:off x="1631903" y="4742848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Verificare accessibilità fonti</a:t>
            </a:r>
          </a:p>
        </p:txBody>
      </p:sp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D1230F48-DBDB-FF89-1814-AA20C06F51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298"/>
          <a:stretch/>
        </p:blipFill>
        <p:spPr>
          <a:xfrm>
            <a:off x="247700" y="4481110"/>
            <a:ext cx="1163995" cy="892807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B8B6F83A-ABDD-6A20-421F-3758FA73B9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020"/>
          <a:stretch/>
        </p:blipFill>
        <p:spPr>
          <a:xfrm rot="2194178">
            <a:off x="380955" y="3369415"/>
            <a:ext cx="844976" cy="7265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76C4DE-62E8-8FAB-EA33-B4277F71256F}"/>
              </a:ext>
            </a:extLst>
          </p:cNvPr>
          <p:cNvSpPr txBox="1"/>
          <p:nvPr/>
        </p:nvSpPr>
        <p:spPr>
          <a:xfrm>
            <a:off x="1631903" y="5983071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Pensare ad una modalità di campionamento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74F42D03-D488-34EB-5FAA-52DC8B1CCC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785"/>
          <a:stretch/>
        </p:blipFill>
        <p:spPr>
          <a:xfrm flipH="1">
            <a:off x="453218" y="5983071"/>
            <a:ext cx="690406" cy="6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49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8">
            <a:extLst>
              <a:ext uri="{FF2B5EF4-FFF2-40B4-BE49-F238E27FC236}">
                <a16:creationId xmlns:a16="http://schemas.microsoft.com/office/drawing/2014/main" id="{88F47DD8-6E3D-E943-B694-499267089069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5D2E42C-6BA0-C749-BBF7-BBF92C5591C9}"/>
              </a:ext>
            </a:extLst>
          </p:cNvPr>
          <p:cNvSpPr txBox="1"/>
          <p:nvPr/>
        </p:nvSpPr>
        <p:spPr>
          <a:xfrm>
            <a:off x="2613667" y="170506"/>
            <a:ext cx="7440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cap="all" dirty="0">
                <a:latin typeface="Helvetica" pitchFamily="2" charset="0"/>
              </a:rPr>
              <a:t>See you next time!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79A670-ACBA-69B0-4A1E-2ECF0869E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982" y="884420"/>
            <a:ext cx="7226663" cy="54199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6662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ED5DDB9-04F6-7ABF-4F9A-037F26869FF6}"/>
              </a:ext>
            </a:extLst>
          </p:cNvPr>
          <p:cNvSpPr txBox="1"/>
          <p:nvPr/>
        </p:nvSpPr>
        <p:spPr>
          <a:xfrm>
            <a:off x="2639155" y="108365"/>
            <a:ext cx="816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cap="all" dirty="0">
                <a:latin typeface="Helvetica" pitchFamily="2" charset="0"/>
              </a:rPr>
              <a:t>Esercizio: costruire una domanda di ricerca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3FD22C-6760-60AD-7279-DDB18CEAD9C4}"/>
              </a:ext>
            </a:extLst>
          </p:cNvPr>
          <p:cNvSpPr/>
          <p:nvPr/>
        </p:nvSpPr>
        <p:spPr>
          <a:xfrm>
            <a:off x="934572" y="1463933"/>
            <a:ext cx="11577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cap="all" dirty="0">
                <a:latin typeface="Helvetica" pitchFamily="2" charset="0"/>
              </a:rPr>
              <a:t>Provate a formulare tre domande di ricerca seguendo le indicazioni precedenti:</a:t>
            </a:r>
          </a:p>
          <a:p>
            <a:endParaRPr lang="it-IT" cap="all" dirty="0">
              <a:latin typeface="Helvetica" pitchFamily="2" charset="0"/>
            </a:endParaRPr>
          </a:p>
          <a:p>
            <a:r>
              <a:rPr lang="it-IT" sz="1200" cap="all" dirty="0">
                <a:latin typeface="Helvetica" pitchFamily="2" charset="0"/>
                <a:hlinkClick r:id="rId2"/>
              </a:rPr>
              <a:t>https://docs.google.com/spreadsheets/d/1epnFlik44AJvmdAfszInQhMN93aTecYAGuKjrYd8gZU/edit?usp=sharing</a:t>
            </a:r>
            <a:r>
              <a:rPr lang="it-IT" sz="1200" cap="all" dirty="0">
                <a:latin typeface="Helvetica" pitchFamily="2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E93A23-29D0-871A-6BD3-6FD1F90AD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920" y="2657599"/>
            <a:ext cx="5634780" cy="36521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482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8">
            <a:extLst>
              <a:ext uri="{FF2B5EF4-FFF2-40B4-BE49-F238E27FC236}">
                <a16:creationId xmlns:a16="http://schemas.microsoft.com/office/drawing/2014/main" id="{88F47DD8-6E3D-E943-B694-499267089069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5D2E42C-6BA0-C749-BBF7-BBF92C5591C9}"/>
              </a:ext>
            </a:extLst>
          </p:cNvPr>
          <p:cNvSpPr txBox="1"/>
          <p:nvPr/>
        </p:nvSpPr>
        <p:spPr>
          <a:xfrm>
            <a:off x="2613667" y="170506"/>
            <a:ext cx="7440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Bibliografia di riferimento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89049A-0CEE-9472-EEF8-7D392C2D3E4C}"/>
              </a:ext>
            </a:extLst>
          </p:cNvPr>
          <p:cNvSpPr txBox="1"/>
          <p:nvPr/>
        </p:nvSpPr>
        <p:spPr>
          <a:xfrm>
            <a:off x="782125" y="997931"/>
            <a:ext cx="10615749" cy="5511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938">
              <a:lnSpc>
                <a:spcPct val="150000"/>
              </a:lnSpc>
            </a:pP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Bauer, M., Durant, J., &amp; Evans, G. (1994). European public perceptions of science. international Journal of Public opinion research, 6(2), 163-186.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7938">
              <a:lnSpc>
                <a:spcPct val="150000"/>
              </a:lnSpc>
            </a:pP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Cramer, K. J. (2016). The politics of resentment: Rural consciousness in Wisconsin and the rise of Scott Walker. University of Chicago Press.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7938">
              <a:lnSpc>
                <a:spcPct val="150000"/>
              </a:lnSpc>
            </a:pPr>
            <a:r>
              <a:rPr lang="en-GB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Gergen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K. J. (1973). Social psychology as history. Journal of personality and social psychology, 26(2), 309.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7938">
              <a:lnSpc>
                <a:spcPct val="150000"/>
              </a:lnSpc>
            </a:pPr>
            <a:r>
              <a:rPr lang="en-GB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Gergen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K. J. (1985). The social constructionist movement in modern psychology. American Psychologist, 40(3), 266–275.</a:t>
            </a:r>
          </a:p>
          <a:p>
            <a:pPr indent="7938">
              <a:lnSpc>
                <a:spcPct val="150000"/>
              </a:lnSpc>
            </a:pP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https://doi.org/10.1037/0003-066X.40.3.266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7938">
              <a:lnSpc>
                <a:spcPct val="150000"/>
              </a:lnSpc>
            </a:pPr>
            <a:r>
              <a:rPr lang="it-IT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Marinucci, L., Mazzuca, C., &amp; Gangemi, A. (2022). 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Exposing implicit biases and stereotypes in human and artificial intelligence: </a:t>
            </a:r>
          </a:p>
          <a:p>
            <a:pPr indent="7938">
              <a:lnSpc>
                <a:spcPct val="150000"/>
              </a:lnSpc>
            </a:pP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state of the art and challenges with a focus on gender. </a:t>
            </a:r>
            <a:r>
              <a:rPr lang="it-IT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&amp; SOCIETY, 1-15.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7938">
              <a:lnSpc>
                <a:spcPct val="150000"/>
              </a:lnSpc>
            </a:pPr>
            <a:r>
              <a:rPr lang="it-IT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Montali, L., Frigerio, A., Spina, </a:t>
            </a:r>
            <a:r>
              <a:rPr lang="it-IT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it-IT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&amp; Zulato, E. (2022). 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Discursive Construction of Polyamory: </a:t>
            </a:r>
          </a:p>
          <a:p>
            <a:pPr indent="7938">
              <a:lnSpc>
                <a:spcPct val="150000"/>
              </a:lnSpc>
            </a:pP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Legitimising an Alternative to Monogamy. Sexuality &amp; Culture, 1-22.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7938">
              <a:lnSpc>
                <a:spcPct val="150000"/>
              </a:lnSpc>
            </a:pP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Moscovici, S. (2013). Reflections on social demand and applied social psychology in general. In Social Representations in </a:t>
            </a:r>
            <a:r>
              <a:rPr lang="en-GB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the'Social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Arena' (pp. 89-98). Routledge.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48042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ED5DDB9-04F6-7ABF-4F9A-037F26869FF6}"/>
              </a:ext>
            </a:extLst>
          </p:cNvPr>
          <p:cNvSpPr txBox="1"/>
          <p:nvPr/>
        </p:nvSpPr>
        <p:spPr>
          <a:xfrm>
            <a:off x="2005912" y="163783"/>
            <a:ext cx="816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cap="all">
                <a:latin typeface="Helvetica" pitchFamily="2" charset="0"/>
              </a:rPr>
              <a:t>Take home message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62AE84-FA73-487F-252F-84E7353C9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77182" y="1632503"/>
            <a:ext cx="5634183" cy="42256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A54D9A-F546-B0DE-D30A-205D7C0CCD2B}"/>
              </a:ext>
            </a:extLst>
          </p:cNvPr>
          <p:cNvSpPr txBox="1"/>
          <p:nvPr/>
        </p:nvSpPr>
        <p:spPr>
          <a:xfrm>
            <a:off x="1558637" y="1360253"/>
            <a:ext cx="6109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cap="all" dirty="0">
                <a:latin typeface="Helvetica" pitchFamily="2" charset="0"/>
              </a:rPr>
              <a:t>Domande comprensibili</a:t>
            </a:r>
            <a:r>
              <a:rPr lang="it-IT" sz="2000" dirty="0">
                <a:latin typeface="Helvetica" pitchFamily="2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527965-8B94-7AF8-4637-39B511AD2285}"/>
              </a:ext>
            </a:extLst>
          </p:cNvPr>
          <p:cNvSpPr txBox="1"/>
          <p:nvPr/>
        </p:nvSpPr>
        <p:spPr>
          <a:xfrm>
            <a:off x="1558637" y="3360567"/>
            <a:ext cx="6109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cap="all" dirty="0">
                <a:latin typeface="Helvetica" pitchFamily="2" charset="0"/>
              </a:rPr>
              <a:t>Obiettivi circoscritti</a:t>
            </a:r>
            <a:endParaRPr lang="it-IT" sz="2000" dirty="0">
              <a:latin typeface="Helvetica" pitchFamily="2" charset="0"/>
            </a:endParaRP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1C40D4C9-9193-28DA-CAEF-2BC925B5E6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822"/>
          <a:stretch/>
        </p:blipFill>
        <p:spPr>
          <a:xfrm>
            <a:off x="307065" y="1059269"/>
            <a:ext cx="1110333" cy="801422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9F0298E9-CA34-2E37-184E-D723C75684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507"/>
          <a:stretch/>
        </p:blipFill>
        <p:spPr>
          <a:xfrm flipH="1">
            <a:off x="370523" y="3159911"/>
            <a:ext cx="983419" cy="801422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6B68CA7E-4372-87AF-F95A-80D0958EB8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785"/>
          <a:stretch/>
        </p:blipFill>
        <p:spPr>
          <a:xfrm flipH="1">
            <a:off x="484907" y="5419766"/>
            <a:ext cx="869035" cy="7579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BBA819-4715-BFB3-5641-5FE3F7AFE082}"/>
              </a:ext>
            </a:extLst>
          </p:cNvPr>
          <p:cNvSpPr txBox="1"/>
          <p:nvPr/>
        </p:nvSpPr>
        <p:spPr>
          <a:xfrm>
            <a:off x="1558637" y="5542448"/>
            <a:ext cx="6109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cap="all" dirty="0">
                <a:latin typeface="Helvetica" pitchFamily="2" charset="0"/>
              </a:rPr>
              <a:t>Genitivo: di chi?</a:t>
            </a:r>
            <a:endParaRPr lang="it-IT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808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94979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Metodi di costruzione della base dati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05B9C7-F21C-3569-278D-6E4C68E85E23}"/>
              </a:ext>
            </a:extLst>
          </p:cNvPr>
          <p:cNvSpPr txBox="1"/>
          <p:nvPr/>
        </p:nvSpPr>
        <p:spPr>
          <a:xfrm>
            <a:off x="1757833" y="1126540"/>
            <a:ext cx="888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Distacco dall’idea di </a:t>
            </a:r>
            <a:r>
              <a:rPr lang="it-IT" b="1" cap="all" dirty="0">
                <a:latin typeface="Helvetica" pitchFamily="2" charset="0"/>
              </a:rPr>
              <a:t>raccolta</a:t>
            </a:r>
            <a:r>
              <a:rPr lang="it-IT" cap="all" dirty="0">
                <a:latin typeface="Helvetica" pitchFamily="2" charset="0"/>
              </a:rPr>
              <a:t> dati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91B5D8-F274-626E-5E1F-EC7900403BF5}"/>
              </a:ext>
            </a:extLst>
          </p:cNvPr>
          <p:cNvSpPr txBox="1"/>
          <p:nvPr/>
        </p:nvSpPr>
        <p:spPr>
          <a:xfrm>
            <a:off x="1782295" y="2159243"/>
            <a:ext cx="1179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I dati si </a:t>
            </a:r>
            <a:r>
              <a:rPr lang="it-IT" b="1" cap="all" dirty="0">
                <a:latin typeface="Helvetica" pitchFamily="2" charset="0"/>
              </a:rPr>
              <a:t>costruiscono</a:t>
            </a:r>
            <a:r>
              <a:rPr lang="it-IT" cap="all" dirty="0">
                <a:latin typeface="Helvetica" pitchFamily="2" charset="0"/>
              </a:rPr>
              <a:t> attivamente nella relazione tra ricercatore</a:t>
            </a:r>
          </a:p>
          <a:p>
            <a:pPr algn="just"/>
            <a:r>
              <a:rPr lang="it-IT" cap="all" dirty="0">
                <a:latin typeface="Helvetica" pitchFamily="2" charset="0"/>
              </a:rPr>
              <a:t>E partecipanti</a:t>
            </a:r>
          </a:p>
        </p:txBody>
      </p:sp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6CDC393B-2308-72E2-CC09-038F91A50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91"/>
          <a:stretch/>
        </p:blipFill>
        <p:spPr>
          <a:xfrm>
            <a:off x="302771" y="932193"/>
            <a:ext cx="1011116" cy="801904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73A859BE-E86E-2D56-7B56-34174602C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947"/>
          <a:stretch/>
        </p:blipFill>
        <p:spPr>
          <a:xfrm>
            <a:off x="406533" y="2159243"/>
            <a:ext cx="852515" cy="673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A78805-1595-6BAA-129C-F4AE34713BAD}"/>
              </a:ext>
            </a:extLst>
          </p:cNvPr>
          <p:cNvSpPr txBox="1"/>
          <p:nvPr/>
        </p:nvSpPr>
        <p:spPr>
          <a:xfrm>
            <a:off x="1771292" y="3477753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La base dati è l’esito delle scelte fatte dal ricercatore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71793B-BF57-A5CC-B95A-389B94EC30BD}"/>
              </a:ext>
            </a:extLst>
          </p:cNvPr>
          <p:cNvSpPr txBox="1"/>
          <p:nvPr/>
        </p:nvSpPr>
        <p:spPr>
          <a:xfrm>
            <a:off x="1782295" y="4417518"/>
            <a:ext cx="1179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Tali scelte non sono arbitrarie ma seguono un ragionamento razionale</a:t>
            </a:r>
          </a:p>
          <a:p>
            <a:pPr algn="just"/>
            <a:r>
              <a:rPr lang="it-IT" cap="all" dirty="0">
                <a:latin typeface="Helvetica" pitchFamily="2" charset="0"/>
              </a:rPr>
              <a:t>Induttivo o deduttivo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6C9678-9C10-FE86-7589-E37F0CDE5B50}"/>
              </a:ext>
            </a:extLst>
          </p:cNvPr>
          <p:cNvSpPr txBox="1"/>
          <p:nvPr/>
        </p:nvSpPr>
        <p:spPr>
          <a:xfrm>
            <a:off x="1782295" y="5641058"/>
            <a:ext cx="1179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il processo di ricerca è esplicitato ed accessibile ad altri ricercatori</a:t>
            </a:r>
          </a:p>
          <a:p>
            <a:pPr algn="just"/>
            <a:r>
              <a:rPr lang="it-IT" dirty="0">
                <a:latin typeface="Helvetica" pitchFamily="2" charset="0"/>
              </a:rPr>
              <a:t>(e.g., registrazione e trascrizione, esplicitazione procedure, </a:t>
            </a:r>
            <a:r>
              <a:rPr lang="it-IT" b="1" dirty="0">
                <a:latin typeface="Helvetica" pitchFamily="2" charset="0"/>
              </a:rPr>
              <a:t>riflessività</a:t>
            </a:r>
            <a:r>
              <a:rPr lang="it-IT" dirty="0">
                <a:latin typeface="Helvetica" pitchFamily="2" charset="0"/>
              </a:rPr>
              <a:t>…)</a:t>
            </a:r>
          </a:p>
        </p:txBody>
      </p: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89233A27-9822-B119-3617-EBBDFE04E2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467"/>
          <a:stretch/>
        </p:blipFill>
        <p:spPr>
          <a:xfrm>
            <a:off x="393721" y="4395362"/>
            <a:ext cx="851221" cy="668487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0D33EDA5-B753-9741-A769-7A8CCA33B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58" y="5634282"/>
            <a:ext cx="668487" cy="668487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556C3C01-0116-432A-19E5-B792BED663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869"/>
          <a:stretch/>
        </p:blipFill>
        <p:spPr>
          <a:xfrm>
            <a:off x="406533" y="3250684"/>
            <a:ext cx="841512" cy="7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9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94979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Importanza della relazione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91B5D8-F274-626E-5E1F-EC7900403BF5}"/>
              </a:ext>
            </a:extLst>
          </p:cNvPr>
          <p:cNvSpPr txBox="1"/>
          <p:nvPr/>
        </p:nvSpPr>
        <p:spPr>
          <a:xfrm>
            <a:off x="1683371" y="2918203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I partecipanti vengono messi a conoscenza dell’obiettivo della ricerca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78805-1595-6BAA-129C-F4AE34713BAD}"/>
              </a:ext>
            </a:extLst>
          </p:cNvPr>
          <p:cNvSpPr txBox="1"/>
          <p:nvPr/>
        </p:nvSpPr>
        <p:spPr>
          <a:xfrm>
            <a:off x="1683371" y="4225635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Empatia: assumere il punto di vista dell’altro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0724D6-6EAD-50F0-78D7-149BD11DA95C}"/>
              </a:ext>
            </a:extLst>
          </p:cNvPr>
          <p:cNvSpPr txBox="1"/>
          <p:nvPr/>
        </p:nvSpPr>
        <p:spPr>
          <a:xfrm>
            <a:off x="1670457" y="1325980"/>
            <a:ext cx="1179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Valorizzazione del ruolo dei partecipanti e co-costruzione:</a:t>
            </a:r>
          </a:p>
          <a:p>
            <a:pPr algn="just"/>
            <a:r>
              <a:rPr lang="it-IT" cap="all" dirty="0">
                <a:latin typeface="Helvetica" pitchFamily="2" charset="0"/>
              </a:rPr>
              <a:t>la ricerca è fatta  </a:t>
            </a:r>
            <a:r>
              <a:rPr lang="it-IT" b="1" cap="all" dirty="0">
                <a:latin typeface="Helvetica" pitchFamily="2" charset="0"/>
              </a:rPr>
              <a:t>con</a:t>
            </a:r>
            <a:r>
              <a:rPr lang="it-IT" cap="all" dirty="0">
                <a:latin typeface="Helvetica" pitchFamily="2" charset="0"/>
              </a:rPr>
              <a:t> e non </a:t>
            </a:r>
            <a:r>
              <a:rPr lang="it-IT" b="1" cap="all" dirty="0">
                <a:latin typeface="Helvetica" pitchFamily="2" charset="0"/>
              </a:rPr>
              <a:t>sulle</a:t>
            </a:r>
            <a:r>
              <a:rPr lang="it-IT" cap="all" dirty="0">
                <a:latin typeface="Helvetica" pitchFamily="2" charset="0"/>
              </a:rPr>
              <a:t> persone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997D99-9912-D087-5ED1-4FEBB321993F}"/>
              </a:ext>
            </a:extLst>
          </p:cNvPr>
          <p:cNvSpPr txBox="1"/>
          <p:nvPr/>
        </p:nvSpPr>
        <p:spPr>
          <a:xfrm>
            <a:off x="1683371" y="5582188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Interesse nell’altro e nei confronti della sua esperienza/problematica</a:t>
            </a:r>
          </a:p>
        </p:txBody>
      </p:sp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8EEE5EEA-12C5-13C8-751F-4E40143DD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15"/>
          <a:stretch/>
        </p:blipFill>
        <p:spPr>
          <a:xfrm>
            <a:off x="332919" y="1256498"/>
            <a:ext cx="797110" cy="646331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35D12268-CE01-92D4-3A18-15EC3841B1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020"/>
          <a:stretch/>
        </p:blipFill>
        <p:spPr>
          <a:xfrm>
            <a:off x="397788" y="5486743"/>
            <a:ext cx="700452" cy="560222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6E357955-E1ED-2146-E94B-34904E403C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893"/>
          <a:stretch/>
        </p:blipFill>
        <p:spPr>
          <a:xfrm>
            <a:off x="232521" y="3939797"/>
            <a:ext cx="1024831" cy="779974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low confidence">
            <a:extLst>
              <a:ext uri="{FF2B5EF4-FFF2-40B4-BE49-F238E27FC236}">
                <a16:creationId xmlns:a16="http://schemas.microsoft.com/office/drawing/2014/main" id="{92B558CF-0D6B-FD5B-1E13-FA9BE37942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262"/>
          <a:stretch/>
        </p:blipFill>
        <p:spPr>
          <a:xfrm>
            <a:off x="397788" y="2780852"/>
            <a:ext cx="745155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9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94979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Esempio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CB2145-2F14-63AA-0C1F-16180AE99B33}"/>
              </a:ext>
            </a:extLst>
          </p:cNvPr>
          <p:cNvSpPr txBox="1"/>
          <p:nvPr/>
        </p:nvSpPr>
        <p:spPr>
          <a:xfrm>
            <a:off x="816127" y="1159988"/>
            <a:ext cx="1075166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Buongiorno.</a:t>
            </a:r>
          </a:p>
          <a:p>
            <a:r>
              <a:rPr lang="it-IT" dirty="0">
                <a:effectLst/>
                <a:latin typeface="Helvetica" pitchFamily="2" charset="0"/>
              </a:rPr>
              <a:t>Prima di tutto vorrei ringraziarla per aver accettato di partecipare a questa ricerca.</a:t>
            </a:r>
          </a:p>
          <a:p>
            <a:r>
              <a:rPr lang="it-IT" dirty="0">
                <a:effectLst/>
                <a:latin typeface="Helvetica" pitchFamily="2" charset="0"/>
              </a:rPr>
              <a:t>Come ci eravamo già detti, il nostro incontro di oggi serve per una ricerca che sto conducendo</a:t>
            </a:r>
          </a:p>
          <a:p>
            <a:r>
              <a:rPr lang="it-IT" dirty="0">
                <a:effectLst/>
                <a:latin typeface="Helvetica" pitchFamily="2" charset="0"/>
              </a:rPr>
              <a:t>assieme all’Associazione Samudra, ed il </a:t>
            </a:r>
            <a:r>
              <a:rPr lang="it-IT" b="1" dirty="0">
                <a:effectLst/>
                <a:latin typeface="Helvetica" pitchFamily="2" charset="0"/>
              </a:rPr>
              <a:t>nostro obiettivo è quello di provare a comprendere</a:t>
            </a:r>
          </a:p>
          <a:p>
            <a:r>
              <a:rPr lang="it-IT" b="1" dirty="0">
                <a:effectLst/>
                <a:latin typeface="Helvetica" pitchFamily="2" charset="0"/>
              </a:rPr>
              <a:t>meglio le esperienze delle persone che, come lei, si trovano ad affrontare la realtà dello Stato</a:t>
            </a:r>
          </a:p>
          <a:p>
            <a:r>
              <a:rPr lang="it-IT" b="1" dirty="0">
                <a:effectLst/>
                <a:latin typeface="Helvetica" pitchFamily="2" charset="0"/>
              </a:rPr>
              <a:t>Vegetativo</a:t>
            </a:r>
            <a:r>
              <a:rPr lang="it-IT" dirty="0">
                <a:effectLst/>
                <a:latin typeface="Helvetica" pitchFamily="2" charset="0"/>
              </a:rPr>
              <a:t>. In altre parole, ciò che vorremmo fare è </a:t>
            </a:r>
            <a:r>
              <a:rPr lang="it-IT" b="1" dirty="0">
                <a:effectLst/>
                <a:latin typeface="Helvetica" pitchFamily="2" charset="0"/>
              </a:rPr>
              <a:t>dare voce e visibilità </a:t>
            </a:r>
            <a:r>
              <a:rPr lang="it-IT" dirty="0">
                <a:effectLst/>
                <a:latin typeface="Helvetica" pitchFamily="2" charset="0"/>
              </a:rPr>
              <a:t>a chi vive una realtà fatta</a:t>
            </a:r>
          </a:p>
          <a:p>
            <a:r>
              <a:rPr lang="it-IT" dirty="0">
                <a:effectLst/>
                <a:latin typeface="Helvetica" pitchFamily="2" charset="0"/>
              </a:rPr>
              <a:t>di bisogni spesso poco conosciuti o ascoltati. Questo significa, nel nostro caso, parlare in primo</a:t>
            </a:r>
          </a:p>
          <a:p>
            <a:r>
              <a:rPr lang="it-IT" dirty="0">
                <a:effectLst/>
                <a:latin typeface="Helvetica" pitchFamily="2" charset="0"/>
              </a:rPr>
              <a:t>luogo della storia di suo </a:t>
            </a:r>
            <a:r>
              <a:rPr lang="it-IT" b="1" dirty="0">
                <a:effectLst/>
                <a:latin typeface="Helvetica" pitchFamily="2" charset="0"/>
              </a:rPr>
              <a:t>marito* </a:t>
            </a:r>
            <a:r>
              <a:rPr lang="it-IT" dirty="0">
                <a:effectLst/>
                <a:latin typeface="Helvetica" pitchFamily="2" charset="0"/>
              </a:rPr>
              <a:t>e della sua situazione oggi e poi occuparci approfonditamente di</a:t>
            </a:r>
          </a:p>
          <a:p>
            <a:r>
              <a:rPr lang="it-IT" dirty="0">
                <a:effectLst/>
                <a:latin typeface="Helvetica" pitchFamily="2" charset="0"/>
              </a:rPr>
              <a:t>quella che è la sua esperienza e dell’impatto che questa condizione ha avuto sulla sua vita. Per</a:t>
            </a:r>
          </a:p>
          <a:p>
            <a:r>
              <a:rPr lang="it-IT" dirty="0">
                <a:effectLst/>
                <a:latin typeface="Helvetica" pitchFamily="2" charset="0"/>
              </a:rPr>
              <a:t>questo motivo </a:t>
            </a:r>
            <a:r>
              <a:rPr lang="it-IT" b="1" dirty="0">
                <a:effectLst/>
                <a:latin typeface="Helvetica" pitchFamily="2" charset="0"/>
              </a:rPr>
              <a:t>ciò che mi racconterà è davvero prezioso. </a:t>
            </a:r>
            <a:r>
              <a:rPr lang="it-IT" dirty="0">
                <a:effectLst/>
                <a:latin typeface="Helvetica" pitchFamily="2" charset="0"/>
              </a:rPr>
              <a:t>Anche perché non ci sono risposte giuste o</a:t>
            </a:r>
          </a:p>
          <a:p>
            <a:r>
              <a:rPr lang="it-IT" dirty="0">
                <a:effectLst/>
                <a:latin typeface="Helvetica" pitchFamily="2" charset="0"/>
              </a:rPr>
              <a:t>sbagliate, ma appunto ci sono le diverse situazioni e bisogni che le persone vivono e che meritano</a:t>
            </a:r>
          </a:p>
          <a:p>
            <a:r>
              <a:rPr lang="it-IT" dirty="0">
                <a:effectLst/>
                <a:latin typeface="Helvetica" pitchFamily="2" charset="0"/>
              </a:rPr>
              <a:t>di essere portati alla luce.</a:t>
            </a:r>
          </a:p>
          <a:p>
            <a:r>
              <a:rPr lang="it-IT" dirty="0">
                <a:effectLst/>
                <a:latin typeface="Helvetica" pitchFamily="2" charset="0"/>
              </a:rPr>
              <a:t>Per aiutarmi a non perdere nulla del suo racconto registreremo questa conversazione. A questo</a:t>
            </a:r>
          </a:p>
          <a:p>
            <a:r>
              <a:rPr lang="it-IT" dirty="0">
                <a:effectLst/>
                <a:latin typeface="Helvetica" pitchFamily="2" charset="0"/>
              </a:rPr>
              <a:t>proposito, vorrei rassicurarla sul fatto che tutto quello che mi racconterà rimarrà assolutamente</a:t>
            </a:r>
          </a:p>
          <a:p>
            <a:r>
              <a:rPr lang="it-IT" dirty="0">
                <a:effectLst/>
                <a:latin typeface="Helvetica" pitchFamily="2" charset="0"/>
              </a:rPr>
              <a:t>riservato, nel senso che tutti i dati saranno analizzati in forma aggregata, cioè niente di ciò che</a:t>
            </a:r>
          </a:p>
          <a:p>
            <a:r>
              <a:rPr lang="it-IT" dirty="0">
                <a:effectLst/>
                <a:latin typeface="Helvetica" pitchFamily="2" charset="0"/>
              </a:rPr>
              <a:t>dirà sarà riconducibile a lei, a tutela della sua privacy.</a:t>
            </a:r>
          </a:p>
          <a:p>
            <a:r>
              <a:rPr lang="it-IT" dirty="0">
                <a:effectLst/>
                <a:latin typeface="Helvetica" pitchFamily="2" charset="0"/>
              </a:rPr>
              <a:t>Se vuole io sono pronto, e quindi se non ci sono domande o dubbi possiamo iniziare.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552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94979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Esempio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AF471B-9BF0-7EB9-0BF3-D4489224165E}"/>
              </a:ext>
            </a:extLst>
          </p:cNvPr>
          <p:cNvSpPr txBox="1"/>
          <p:nvPr/>
        </p:nvSpPr>
        <p:spPr>
          <a:xfrm>
            <a:off x="139700" y="1157007"/>
            <a:ext cx="11995592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Helvetica" pitchFamily="2" charset="0"/>
              </a:rPr>
              <a:t>Mi presento a voi per la prima volta, mi chiamo * e sono una una ricercatrice. Ho x anni ma quando ne avevo * </a:t>
            </a:r>
          </a:p>
          <a:p>
            <a:r>
              <a:rPr lang="it-IT" dirty="0">
                <a:latin typeface="Helvetica" pitchFamily="2" charset="0"/>
              </a:rPr>
              <a:t>ho perso mia madre per un tumore al seno. </a:t>
            </a:r>
          </a:p>
          <a:p>
            <a:endParaRPr lang="it-IT" dirty="0"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</a:rPr>
              <a:t>Questa esperienza ha profondamente segnato la mia esistenza, catapultandomi improvvisamente nel mondo </a:t>
            </a:r>
          </a:p>
          <a:p>
            <a:r>
              <a:rPr lang="it-IT" dirty="0">
                <a:latin typeface="Helvetica" pitchFamily="2" charset="0"/>
              </a:rPr>
              <a:t>degli adulti e facendomi crescere molto </a:t>
            </a:r>
            <a:r>
              <a:rPr lang="it-IT" dirty="0" err="1">
                <a:latin typeface="Helvetica" pitchFamily="2" charset="0"/>
              </a:rPr>
              <a:t>piu</a:t>
            </a:r>
            <a:r>
              <a:rPr lang="it-IT" dirty="0">
                <a:latin typeface="Helvetica" pitchFamily="2" charset="0"/>
              </a:rPr>
              <a:t>̀ in fretta rispetto alle mie coetanee. </a:t>
            </a:r>
          </a:p>
          <a:p>
            <a:endParaRPr lang="it-IT" dirty="0"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</a:rPr>
              <a:t>Questo a volte mi ha creato non poche difficoltà nel relazionarmi con persone della mia </a:t>
            </a:r>
            <a:r>
              <a:rPr lang="it-IT" dirty="0" err="1">
                <a:latin typeface="Helvetica" pitchFamily="2" charset="0"/>
              </a:rPr>
              <a:t>eta</a:t>
            </a:r>
            <a:r>
              <a:rPr lang="it-IT" dirty="0">
                <a:latin typeface="Helvetica" pitchFamily="2" charset="0"/>
              </a:rPr>
              <a:t>̀, </a:t>
            </a:r>
          </a:p>
          <a:p>
            <a:r>
              <a:rPr lang="it-IT" dirty="0">
                <a:latin typeface="Helvetica" pitchFamily="2" charset="0"/>
              </a:rPr>
              <a:t>con le quali sentivo di non avere molto in comune.</a:t>
            </a:r>
            <a:br>
              <a:rPr lang="it-IT" dirty="0">
                <a:latin typeface="Helvetica" pitchFamily="2" charset="0"/>
              </a:rPr>
            </a:br>
            <a:r>
              <a:rPr lang="it-IT" dirty="0">
                <a:latin typeface="Helvetica" pitchFamily="2" charset="0"/>
              </a:rPr>
              <a:t>Sono arrivata alla conclusione del mio percorso di studi dopo tanti sacrifici e ho imparato bene che la vita è </a:t>
            </a:r>
          </a:p>
          <a:p>
            <a:r>
              <a:rPr lang="it-IT" dirty="0">
                <a:latin typeface="Helvetica" pitchFamily="2" charset="0"/>
              </a:rPr>
              <a:t>una continua battaglia, di fronte alla quale non bisogna mai arrendersi anche se in alcuni momenti la tentazione </a:t>
            </a:r>
          </a:p>
          <a:p>
            <a:r>
              <a:rPr lang="it-IT" dirty="0">
                <a:latin typeface="Helvetica" pitchFamily="2" charset="0"/>
              </a:rPr>
              <a:t>è davvero tanta. </a:t>
            </a:r>
          </a:p>
          <a:p>
            <a:r>
              <a:rPr lang="it-IT" dirty="0">
                <a:latin typeface="Helvetica" pitchFamily="2" charset="0"/>
              </a:rPr>
              <a:t>Ma è proprio in quegli istanti che nella mia mente riaffiorano i ricordi della lotta di mamma contro la malattia </a:t>
            </a:r>
          </a:p>
          <a:p>
            <a:r>
              <a:rPr lang="it-IT" dirty="0">
                <a:latin typeface="Helvetica" pitchFamily="2" charset="0"/>
              </a:rPr>
              <a:t>fino all’ultimo respiro e del suo coraggio che </a:t>
            </a:r>
            <a:r>
              <a:rPr lang="it-IT" dirty="0" err="1">
                <a:latin typeface="Helvetica" pitchFamily="2" charset="0"/>
              </a:rPr>
              <a:t>portero</a:t>
            </a:r>
            <a:r>
              <a:rPr lang="it-IT" dirty="0">
                <a:latin typeface="Helvetica" pitchFamily="2" charset="0"/>
              </a:rPr>
              <a:t>̀ sempre con me. </a:t>
            </a:r>
          </a:p>
          <a:p>
            <a:r>
              <a:rPr lang="it-IT" dirty="0">
                <a:latin typeface="Helvetica" pitchFamily="2" charset="0"/>
              </a:rPr>
              <a:t>[…] ho sentito il bisogno di dare un senso positivo a quello che mi era accaduto, </a:t>
            </a:r>
          </a:p>
          <a:p>
            <a:r>
              <a:rPr lang="it-IT" dirty="0">
                <a:latin typeface="Helvetica" pitchFamily="2" charset="0"/>
              </a:rPr>
              <a:t>soprattutto per rivedere la mia esperienza, </a:t>
            </a:r>
          </a:p>
          <a:p>
            <a:r>
              <a:rPr lang="it-IT" dirty="0">
                <a:latin typeface="Helvetica" pitchFamily="2" charset="0"/>
              </a:rPr>
              <a:t>non solo come fonte di dolore ma come </a:t>
            </a:r>
            <a:r>
              <a:rPr lang="it-IT" dirty="0" err="1">
                <a:latin typeface="Helvetica" pitchFamily="2" charset="0"/>
              </a:rPr>
              <a:t>opportunita</a:t>
            </a:r>
            <a:r>
              <a:rPr lang="it-IT" dirty="0">
                <a:latin typeface="Helvetica" pitchFamily="2" charset="0"/>
              </a:rPr>
              <a:t>̀ per scoprire nuove forze per andare avanti.</a:t>
            </a:r>
          </a:p>
          <a:p>
            <a:r>
              <a:rPr lang="it-IT" dirty="0">
                <a:latin typeface="Helvetica" pitchFamily="2" charset="0"/>
              </a:rPr>
              <a:t>Mi piacerebbe molto approfondire il modo in cui un forum come questo, che io stessa leggo da tempo finora sempre</a:t>
            </a:r>
          </a:p>
          <a:p>
            <a:r>
              <a:rPr lang="it-IT" dirty="0">
                <a:latin typeface="Helvetica" pitchFamily="2" charset="0"/>
              </a:rPr>
              <a:t>come ‘ospite’, possa essere utile per persone con un tumore al seno.</a:t>
            </a:r>
          </a:p>
          <a:p>
            <a:r>
              <a:rPr lang="it-IT" dirty="0">
                <a:latin typeface="Helvetica" pitchFamily="2" charset="0"/>
              </a:rPr>
              <a:t>Il mio obiettivo è proprio quello di far conoscere i benefici a cui </a:t>
            </a:r>
            <a:r>
              <a:rPr lang="it-IT" dirty="0" err="1">
                <a:latin typeface="Helvetica" pitchFamily="2" charset="0"/>
              </a:rPr>
              <a:t>puo</a:t>
            </a:r>
            <a:r>
              <a:rPr lang="it-IT" dirty="0">
                <a:latin typeface="Helvetica" pitchFamily="2" charset="0"/>
              </a:rPr>
              <a:t>̀ portare la partecipazione al forum.</a:t>
            </a:r>
          </a:p>
          <a:p>
            <a:endParaRPr lang="it-IT" dirty="0">
              <a:latin typeface="Helvetica" pitchFamily="2" charset="0"/>
            </a:endParaRPr>
          </a:p>
          <a:p>
            <a:endParaRPr lang="it-IT" dirty="0">
              <a:latin typeface="Helvetica" pitchFamily="2" charset="0"/>
            </a:endParaRPr>
          </a:p>
          <a:p>
            <a:endParaRPr lang="it-IT" dirty="0">
              <a:latin typeface="Helvetica" pitchFamily="2" charset="0"/>
            </a:endParaRPr>
          </a:p>
          <a:p>
            <a:endParaRPr lang="it-IT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374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06995D4A-BED5-3B43-938A-1FB0EE258B62}"/>
              </a:ext>
            </a:extLst>
          </p:cNvPr>
          <p:cNvCxnSpPr/>
          <p:nvPr/>
        </p:nvCxnSpPr>
        <p:spPr>
          <a:xfrm>
            <a:off x="-12000" y="725207"/>
            <a:ext cx="1220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8207BF-EEAC-074B-ADF7-B13F1262AC8B}"/>
              </a:ext>
            </a:extLst>
          </p:cNvPr>
          <p:cNvSpPr txBox="1"/>
          <p:nvPr/>
        </p:nvSpPr>
        <p:spPr>
          <a:xfrm>
            <a:off x="2703909" y="194979"/>
            <a:ext cx="69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all" dirty="0">
                <a:latin typeface="Helvetica" pitchFamily="2" charset="0"/>
              </a:rPr>
              <a:t>interviste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05B9C7-F21C-3569-278D-6E4C68E85E23}"/>
              </a:ext>
            </a:extLst>
          </p:cNvPr>
          <p:cNvSpPr txBox="1"/>
          <p:nvPr/>
        </p:nvSpPr>
        <p:spPr>
          <a:xfrm>
            <a:off x="1581988" y="1051504"/>
            <a:ext cx="888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Una conversazione strutturata attorno a uno o più temi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91B5D8-F274-626E-5E1F-EC7900403BF5}"/>
              </a:ext>
            </a:extLst>
          </p:cNvPr>
          <p:cNvSpPr txBox="1"/>
          <p:nvPr/>
        </p:nvSpPr>
        <p:spPr>
          <a:xfrm>
            <a:off x="1581988" y="2547904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Progettata per elicitare storie/informazioni dai partecipanti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167C60-C69E-2D7D-D5A4-E33F0C83B633}"/>
              </a:ext>
            </a:extLst>
          </p:cNvPr>
          <p:cNvSpPr txBox="1"/>
          <p:nvPr/>
        </p:nvSpPr>
        <p:spPr>
          <a:xfrm>
            <a:off x="1581987" y="5986088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all" dirty="0">
                <a:latin typeface="Helvetica" pitchFamily="2" charset="0"/>
              </a:rPr>
              <a:t>Non sono delle interrogazioni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55D00D-8D42-166C-8802-5FCD6C6755EC}"/>
              </a:ext>
            </a:extLst>
          </p:cNvPr>
          <p:cNvSpPr txBox="1"/>
          <p:nvPr/>
        </p:nvSpPr>
        <p:spPr>
          <a:xfrm>
            <a:off x="1581988" y="1605206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cap="all" dirty="0">
                <a:latin typeface="Helvetica" pitchFamily="2" charset="0"/>
              </a:rPr>
              <a:t>Non strutturate, semi-strutturate, strutturate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D34F3A-26E3-E6BE-CCF7-5D731C8A6B6E}"/>
              </a:ext>
            </a:extLst>
          </p:cNvPr>
          <p:cNvSpPr txBox="1"/>
          <p:nvPr/>
        </p:nvSpPr>
        <p:spPr>
          <a:xfrm>
            <a:off x="1581987" y="3490602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cap="all" dirty="0">
                <a:latin typeface="Helvetica" pitchFamily="2" charset="0"/>
              </a:rPr>
              <a:t>Estrarre</a:t>
            </a:r>
            <a:r>
              <a:rPr lang="it-IT" cap="all" dirty="0">
                <a:latin typeface="Helvetica" pitchFamily="2" charset="0"/>
              </a:rPr>
              <a:t> informazioni: fatti, eventi (mining </a:t>
            </a:r>
            <a:r>
              <a:rPr lang="en-GB" cap="all" dirty="0">
                <a:latin typeface="Helvetica" pitchFamily="2" charset="0"/>
              </a:rPr>
              <a:t>approach</a:t>
            </a:r>
            <a:r>
              <a:rPr lang="it-IT" cap="all" dirty="0">
                <a:latin typeface="Helvetica" pitchFamily="2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CB6662-5678-A8AA-EF7C-5D9D111A41A1}"/>
              </a:ext>
            </a:extLst>
          </p:cNvPr>
          <p:cNvSpPr txBox="1"/>
          <p:nvPr/>
        </p:nvSpPr>
        <p:spPr>
          <a:xfrm>
            <a:off x="1581987" y="4738345"/>
            <a:ext cx="117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cap="all" dirty="0">
                <a:latin typeface="Helvetica" pitchFamily="2" charset="0"/>
              </a:rPr>
              <a:t>comprendere</a:t>
            </a:r>
            <a:r>
              <a:rPr lang="it-IT" cap="all" dirty="0">
                <a:latin typeface="Helvetica" pitchFamily="2" charset="0"/>
              </a:rPr>
              <a:t>: credenze, valori, esperienze, costruzioni (</a:t>
            </a:r>
            <a:r>
              <a:rPr lang="en-GB" cap="all" dirty="0">
                <a:latin typeface="Helvetica" pitchFamily="2" charset="0"/>
              </a:rPr>
              <a:t>relational approach</a:t>
            </a:r>
            <a:r>
              <a:rPr lang="it-IT" cap="all" dirty="0">
                <a:latin typeface="Helvetica" pitchFamily="2" charset="0"/>
              </a:rPr>
              <a:t>)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F32801F5-9631-E109-8D24-49398E299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188"/>
          <a:stretch/>
        </p:blipFill>
        <p:spPr>
          <a:xfrm>
            <a:off x="382071" y="1042200"/>
            <a:ext cx="756138" cy="633736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low confidence">
            <a:extLst>
              <a:ext uri="{FF2B5EF4-FFF2-40B4-BE49-F238E27FC236}">
                <a16:creationId xmlns:a16="http://schemas.microsoft.com/office/drawing/2014/main" id="{51EE2F12-B2DD-C1FE-83B3-AF10B3B685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88"/>
          <a:stretch/>
        </p:blipFill>
        <p:spPr>
          <a:xfrm>
            <a:off x="373383" y="2440271"/>
            <a:ext cx="601499" cy="477066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0BBBE8B5-BA60-21A2-FADA-4A94A3A2A2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223"/>
          <a:stretch/>
        </p:blipFill>
        <p:spPr>
          <a:xfrm>
            <a:off x="307731" y="5910366"/>
            <a:ext cx="858993" cy="633737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low confidence">
            <a:extLst>
              <a:ext uri="{FF2B5EF4-FFF2-40B4-BE49-F238E27FC236}">
                <a16:creationId xmlns:a16="http://schemas.microsoft.com/office/drawing/2014/main" id="{EA6DBC9E-7509-811C-A3CE-4EE91D447E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592"/>
          <a:stretch/>
        </p:blipFill>
        <p:spPr>
          <a:xfrm>
            <a:off x="307731" y="3465579"/>
            <a:ext cx="592811" cy="512234"/>
          </a:xfrm>
          <a:prstGeom prst="rect">
            <a:avLst/>
          </a:prstGeom>
        </p:spPr>
      </p:pic>
      <p:pic>
        <p:nvPicPr>
          <p:cNvPr id="26" name="Picture 25" descr="Shape&#10;&#10;Description automatically generated with low confidence">
            <a:extLst>
              <a:ext uri="{FF2B5EF4-FFF2-40B4-BE49-F238E27FC236}">
                <a16:creationId xmlns:a16="http://schemas.microsoft.com/office/drawing/2014/main" id="{32AECA43-0DD6-8E7F-1749-2A9EE5FD54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631"/>
          <a:stretch/>
        </p:blipFill>
        <p:spPr>
          <a:xfrm>
            <a:off x="340560" y="4676905"/>
            <a:ext cx="667144" cy="55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27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12988</TotalTime>
  <Words>1755</Words>
  <Application>Microsoft Macintosh PowerPoint</Application>
  <PresentationFormat>Widescreen</PresentationFormat>
  <Paragraphs>219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edoardo.zulato@gmail.com</dc:creator>
  <cp:lastModifiedBy>edoardo.zulato@gmail.com</cp:lastModifiedBy>
  <cp:revision>584</cp:revision>
  <dcterms:created xsi:type="dcterms:W3CDTF">2020-07-14T20:21:02Z</dcterms:created>
  <dcterms:modified xsi:type="dcterms:W3CDTF">2023-03-14T09:26:02Z</dcterms:modified>
</cp:coreProperties>
</file>