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321" r:id="rId2"/>
    <p:sldId id="322" r:id="rId3"/>
    <p:sldId id="323" r:id="rId4"/>
    <p:sldId id="326" r:id="rId5"/>
    <p:sldId id="328" r:id="rId6"/>
    <p:sldId id="266" r:id="rId7"/>
    <p:sldId id="292" r:id="rId8"/>
    <p:sldId id="270" r:id="rId9"/>
    <p:sldId id="268" r:id="rId10"/>
    <p:sldId id="330" r:id="rId11"/>
    <p:sldId id="329" r:id="rId12"/>
    <p:sldId id="331" r:id="rId13"/>
    <p:sldId id="332" r:id="rId14"/>
    <p:sldId id="560" r:id="rId15"/>
    <p:sldId id="333" r:id="rId16"/>
    <p:sldId id="256" r:id="rId17"/>
    <p:sldId id="257" r:id="rId18"/>
    <p:sldId id="258" r:id="rId19"/>
    <p:sldId id="405" r:id="rId20"/>
    <p:sldId id="259" r:id="rId21"/>
    <p:sldId id="536" r:id="rId22"/>
    <p:sldId id="293" r:id="rId23"/>
    <p:sldId id="558" r:id="rId24"/>
    <p:sldId id="294" r:id="rId25"/>
    <p:sldId id="406" r:id="rId26"/>
    <p:sldId id="295" r:id="rId27"/>
    <p:sldId id="563" r:id="rId28"/>
    <p:sldId id="407" r:id="rId29"/>
    <p:sldId id="273" r:id="rId30"/>
    <p:sldId id="274" r:id="rId31"/>
    <p:sldId id="275" r:id="rId32"/>
    <p:sldId id="284" r:id="rId33"/>
    <p:sldId id="276" r:id="rId34"/>
    <p:sldId id="285" r:id="rId35"/>
    <p:sldId id="562" r:id="rId36"/>
    <p:sldId id="564" r:id="rId37"/>
    <p:sldId id="277" r:id="rId38"/>
    <p:sldId id="286" r:id="rId39"/>
    <p:sldId id="416" r:id="rId40"/>
    <p:sldId id="417" r:id="rId41"/>
    <p:sldId id="513" r:id="rId42"/>
    <p:sldId id="568" r:id="rId43"/>
    <p:sldId id="414" r:id="rId44"/>
    <p:sldId id="279" r:id="rId45"/>
    <p:sldId id="290" r:id="rId46"/>
    <p:sldId id="565" r:id="rId47"/>
    <p:sldId id="280" r:id="rId48"/>
    <p:sldId id="287" r:id="rId49"/>
    <p:sldId id="571" r:id="rId50"/>
    <p:sldId id="288" r:id="rId51"/>
    <p:sldId id="569" r:id="rId52"/>
    <p:sldId id="570" r:id="rId53"/>
    <p:sldId id="281" r:id="rId54"/>
    <p:sldId id="422" r:id="rId55"/>
    <p:sldId id="543" r:id="rId56"/>
    <p:sldId id="412" r:id="rId57"/>
    <p:sldId id="282" r:id="rId58"/>
    <p:sldId id="544" r:id="rId59"/>
    <p:sldId id="567" r:id="rId6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4341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outlineViewPr>
    <p:cViewPr>
      <p:scale>
        <a:sx n="33" d="100"/>
        <a:sy n="33" d="100"/>
      </p:scale>
      <p:origin x="0" y="-64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7EBB-C9D6-7147-A642-34335FBDD3CF}" type="datetimeFigureOut">
              <a:rPr lang="it-IT" smtClean="0"/>
              <a:t>16/03/23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CDD7E-4DEB-CD4D-9D55-CF67B7C58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1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55BAD9A-7A68-A541-BDCA-C4C026CE4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606AB0-EAA7-EA4E-937E-50B0BD468D38}" type="slidenum">
              <a:rPr lang="en-US" altLang="it-IT" sz="1200"/>
              <a:pPr eaLnBrk="1" hangingPunct="1"/>
              <a:t>19</a:t>
            </a:fld>
            <a:endParaRPr lang="en-US" altLang="it-IT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A69CACD-5FBD-704C-B60D-CDFA7531D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69D2FD2-7B5B-2745-9D36-A230EFF7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32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0CBB-F151-7F4C-BA70-80831F8224D5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4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CDD7E-4DEB-CD4D-9D55-CF67B7C583F8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05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0CBB-F151-7F4C-BA70-80831F8224D5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21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0CBB-F151-7F4C-BA70-80831F8224D5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97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CBA6F469-7933-644A-B72A-BF1B18AA9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B9A1D2-717A-CE4E-B232-C2A6D8FB6A96}" type="slidenum">
              <a:rPr lang="it-IT" altLang="it-IT" sz="1200"/>
              <a:pPr eaLnBrk="1" hangingPunct="1"/>
              <a:t>54</a:t>
            </a:fld>
            <a:endParaRPr lang="it-IT" altLang="it-IT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596D6B3-9409-9B46-9FEA-FECC70938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6C06530-D62B-6A4C-A516-7A729CD4B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463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C1119339-B259-E443-8C60-CF5ADCADE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F7ECD8-3E99-8A44-B2CE-6E1B465294EB}" type="slidenum">
              <a:rPr lang="it-IT" altLang="it-IT" sz="1200"/>
              <a:pPr eaLnBrk="1" hangingPunct="1"/>
              <a:t>55</a:t>
            </a:fld>
            <a:endParaRPr lang="it-IT" altLang="it-IT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B340A738-2712-5747-A789-F0A8AE2D0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05A60B1-527F-7443-8FB7-054E31C54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33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4A8EB30F-5A4E-9540-BA19-746CD3EE9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9686BB-84D4-B94B-9DE3-36E627932D2D}" type="slidenum">
              <a:rPr lang="en-US" altLang="it-IT" sz="1200"/>
              <a:pPr eaLnBrk="1" hangingPunct="1"/>
              <a:t>56</a:t>
            </a:fld>
            <a:endParaRPr lang="en-US" altLang="it-IT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E4BEAF7-B521-584A-9041-CBFBDA796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FCF53A7-1453-6541-9FC8-93E7E0EAC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3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50189F1E-A6CC-9543-9717-E92833F9B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CE3205-6723-5946-96DC-129E6523F5CD}" type="slidenum">
              <a:rPr lang="it-IT" altLang="it-IT" sz="1200"/>
              <a:pPr eaLnBrk="1" hangingPunct="1"/>
              <a:t>58</a:t>
            </a:fld>
            <a:endParaRPr lang="it-IT" altLang="it-IT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EFE7DD7-4B08-A944-A53E-DE447707B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A118CF3-C542-5D41-9030-1DC725547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91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BEDF591-66E6-9147-BDAA-CC9E767A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9C595B-4BB5-334E-BA5C-9F58D1F8E34F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E1EF791-38E1-DC4D-8F20-CE5F9BE30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75D4FA-7836-0C43-A4C7-6EBD42289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38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D57E8BBA-C4CD-404D-AA64-754E67A61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4623D6-074E-9D44-A2A2-C5A7904B34B2}" type="slidenum">
              <a:rPr lang="en-US" altLang="it-IT" sz="1200"/>
              <a:pPr eaLnBrk="1" hangingPunct="1"/>
              <a:t>23</a:t>
            </a:fld>
            <a:endParaRPr lang="en-US" altLang="it-IT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7BC276F-31D5-9F4A-877C-7BF068FAB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1ACD9AB-5088-5F49-8EEC-B965414E3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11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B557F1BC-60A1-3D4E-8624-9E908FDD3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5CE37D-97F3-E84A-91E3-5AC43FC6B1C6}" type="slidenum">
              <a:rPr lang="en-US" altLang="it-IT" sz="1200"/>
              <a:pPr eaLnBrk="1" hangingPunct="1"/>
              <a:t>25</a:t>
            </a:fld>
            <a:endParaRPr lang="en-US" altLang="it-IT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7C69DCEC-9948-AA4E-B080-2C77315B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335FD0C-38B4-2343-8DF9-27E9D2272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47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55CA74B0-19F8-4D4A-A22F-044AC191F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EBDD90-16C0-924B-916D-0DF211A14CD6}" type="slidenum">
              <a:rPr lang="en-US" altLang="it-IT" sz="1200"/>
              <a:pPr eaLnBrk="1" hangingPunct="1"/>
              <a:t>28</a:t>
            </a:fld>
            <a:endParaRPr lang="en-US" altLang="it-IT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FF50B92A-AACF-1244-BB0D-D9FBDA469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583D7AC-EDA6-444B-AAC3-2E516A3D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43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8B2F0F9-7E10-2D4A-961A-BD7725AE2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60C305-5CCA-F942-A8EF-EAA8C87A57D1}" type="slidenum">
              <a:rPr lang="it-IT" altLang="it-IT" sz="1200"/>
              <a:pPr eaLnBrk="1" hangingPunct="1"/>
              <a:t>39</a:t>
            </a:fld>
            <a:endParaRPr lang="it-IT" altLang="it-IT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6206775-BB78-0340-9688-A4E1FD9CC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D281DA1-D29A-494F-A190-3FE2B6695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0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1AE46A3-3678-7B41-9D81-9B2382F55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70475A-C3A0-6241-B3C2-401F394C6493}" type="slidenum">
              <a:rPr lang="it-IT" altLang="it-IT" sz="1200"/>
              <a:pPr eaLnBrk="1" hangingPunct="1"/>
              <a:t>40</a:t>
            </a:fld>
            <a:endParaRPr lang="it-IT" altLang="it-IT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D9DEB68-3AF5-D04B-8375-F04FB1D3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E4D1C6-8CDA-9349-811D-3AB128A9A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3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>
            <a:extLst>
              <a:ext uri="{FF2B5EF4-FFF2-40B4-BE49-F238E27FC236}">
                <a16:creationId xmlns:a16="http://schemas.microsoft.com/office/drawing/2014/main" id="{B35AF5FF-AE23-9540-BBA9-1ED011E7E2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3FB6B8-7EF4-8844-B64C-F5F161BA45DB}" type="slidenum">
              <a:rPr lang="it-IT" altLang="it-IT" sz="1200"/>
              <a:pPr eaLnBrk="1" hangingPunct="1"/>
              <a:t>41</a:t>
            </a:fld>
            <a:endParaRPr lang="it-IT" altLang="it-IT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51CA1C7-1C39-4748-939E-880DAD45F9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7CDC5BB-F73C-9941-ADF5-04A35DC85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71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D6BBFFD-B565-9241-B75B-1071AE512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8F35C1-C8B6-6348-BECD-1DB76AF74481}" type="slidenum">
              <a:rPr lang="it-IT" altLang="it-IT" sz="1200"/>
              <a:pPr eaLnBrk="1" hangingPunct="1"/>
              <a:t>43</a:t>
            </a:fld>
            <a:endParaRPr lang="it-IT" altLang="it-IT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9680B63-A20D-CF4E-8D4C-AA173A12A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773A0F1-2D5A-DF46-BDF8-4397792E2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15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DE14D-19FB-4C4B-875E-F180915B2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98D290-EB67-C84F-9B6F-8F3BE1598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127FFA-D8E6-1C4C-AF86-8118233B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563E-5A58-3F46-BCB8-4F45B3C264B7}" type="datetime1">
              <a:rPr lang="it-IT" smtClean="0"/>
              <a:t>16/03/23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E6F586-AD83-6D47-A5B0-BF9BB781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F4F244-6A2D-5347-9A30-7B0C68A8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54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1C9E8-4D74-4E43-B8BF-7CB7B2B9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2C196A-1419-8342-8433-1462B5A78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8D4F6D-4C76-3B46-800E-C9B5CB22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CB3-F79C-0042-A2DC-A0BC6F1942E5}" type="datetime1">
              <a:rPr lang="it-IT" smtClean="0"/>
              <a:t>16/03/23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67F93-0CB1-F442-93C8-02B37562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CE1C39-FA6C-C145-88EA-D9FC40D9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64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0D3732-5E4D-8241-8F58-CDCF654D0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F91250-CDBA-3646-B0CB-3DD56D76C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1984D8-2520-A34B-A708-7AEDD1CE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FCC-9734-D440-902D-E78719F079D6}" type="datetime1">
              <a:rPr lang="it-IT" smtClean="0"/>
              <a:t>16/03/23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B9A019-CDAE-A841-B9C2-4B1743A8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07248A-3C2F-884D-B3A9-102E82B3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8F64A-6A2B-974C-B618-D831AAC1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7A1528-B69B-524D-AFEB-EDC75A403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0BFEB0-8735-B44F-AB7A-FA52BFD0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4136-739F-1148-BC59-FA878E719CB0}" type="datetime1">
              <a:rPr lang="it-IT" smtClean="0"/>
              <a:t>16/03/23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62EE2F-5E2B-B441-B0BA-A3A94161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3EEF0-F661-A74B-8E1B-93A70B46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57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5B136-816D-5049-B69A-B092D3E4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9B342F-5591-A74D-B0B9-A87A3C99D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7F23B9-94CC-FA4B-8014-978B970C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8A11-CFB9-9747-92D3-8338FB27FA3A}" type="datetime1">
              <a:rPr lang="it-IT" smtClean="0"/>
              <a:t>16/03/23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642F8F-63EE-6144-8AF9-0439CC9D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ABD5DD-63A0-F04F-8912-3F54CD0F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58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8F461-E212-D34B-97B5-467C7870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173DB7-0250-7D41-893F-033C30913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542AE0-B2F1-CD47-9BCD-B2B007DE2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B7DC1B-EE21-5E4C-970F-9CD1E411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7225-3803-4A41-BAA7-1C476C92FE80}" type="datetime1">
              <a:rPr lang="it-IT" smtClean="0"/>
              <a:t>16/03/23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13856F-3D7E-2043-89B3-2DF1C2B6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16D472-A864-8D48-947E-669CFE7F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19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A7723-2514-D040-8842-9C0541D5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C1F8EA-6E63-AD49-B269-A317517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49952C-428D-6744-8AD1-4374FAEAB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7CF473-DFC2-7A41-9FA6-9F1450BDF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2191E0-00E9-D145-A4FD-9C8FE85B3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436514-45A6-FA49-966A-62AB80BA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662-1CF1-1448-9338-20EF4D5CCDF8}" type="datetime1">
              <a:rPr lang="it-IT" smtClean="0"/>
              <a:t>16/03/23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E506DE-6944-7B41-83C3-C8A4961B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5AB270-9827-5E43-9246-D926E87F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59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B661-42F2-7944-A3FA-D7CDFC4D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390C68-510D-E745-A1A0-6181BF8E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C1C-000F-A248-83E8-6B5E757A67FE}" type="datetime1">
              <a:rPr lang="it-IT" smtClean="0"/>
              <a:t>16/03/23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E52DB3-BA22-DC47-A365-B47BBF50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AE3E61-3777-4348-9109-57602B9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2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8C6485-741F-2B46-87D4-AB2AB3D7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8BC-0383-1D4A-8E59-DEC2F1C321A5}" type="datetime1">
              <a:rPr lang="it-IT" smtClean="0"/>
              <a:t>16/03/23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ED907A-F1E8-964D-8DA0-7E31BE33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2B1C85-5C79-EF46-BC3C-65939764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1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BD92E-2746-5D43-8821-04553BF3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88786-6D7C-0743-8255-F2E17A04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F5A867-76D8-1B49-9869-64C6988ED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D70281-90EB-3D4D-95F0-FC213125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A701-153F-7C49-93D6-E91AD46E85DD}" type="datetime1">
              <a:rPr lang="it-IT" smtClean="0"/>
              <a:t>16/03/23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4F17A4-A54B-0449-B7F6-2C51CF25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19BF0D-DB99-284E-89AB-197A6E60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45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52080-73D1-4E43-8EE2-15676552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7C5FE0-3D8D-E448-9A2F-F8A8F88A7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87F72C-19C1-E74E-9310-62FC915C3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097A37-5F19-6842-A937-3F610D6E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1D0C-1FD0-1842-A6E0-07EFBE9EC441}" type="datetime1">
              <a:rPr lang="it-IT" smtClean="0"/>
              <a:t>16/03/23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1A6BDC-1C76-064A-9B8D-BD2D2F4F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E7A79F-7CA3-5948-AA78-DD7CEFC2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85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B947BA-4B18-9F40-82A1-9FA9912F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548C03-348F-6F49-B14A-26AC3910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13E291-BB7C-A746-A713-DD400285C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EACF-C9FF-FC43-B8E7-1484628781F0}" type="datetime1">
              <a:rPr lang="it-IT" smtClean="0"/>
              <a:t>16/03/23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17EAA9-E64D-6B4E-89FD-8F071B3D0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D2D5EC-A42B-4C4A-923C-1C84C93E4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4761-2A59-DE41-8655-6CD481CA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9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03C000B-3631-E74C-ACEA-C0757D022184}"/>
              </a:ext>
            </a:extLst>
          </p:cNvPr>
          <p:cNvSpPr/>
          <p:nvPr/>
        </p:nvSpPr>
        <p:spPr>
          <a:xfrm>
            <a:off x="318654" y="1648690"/>
            <a:ext cx="11485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ai procarioti, i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proteomi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cellule eucariotiche sono altamente complessi, comprendendo un numero e una diversità molto maggiori di proteine ​​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multidominio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L’ambiente cellulare è dinamico: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modificazioni post-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traduzionali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(es. fosforilazione e acetilazione),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(ii)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cambiamenti della fisiologia cellulare,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(iii)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alterazioni nella composizione e concentrazione dei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ligandi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piccole molecole che possono influenzare la stabilità delle proteine.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20-30% è intrinsecamente non strutturato o intrinsecamente disordinato; queste proteine adottano conformazioni tridimensionali definite solo dopo il legame con altre macromolecole o superfici di membrana.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proteine intrinsecamente disordinate richiedono assistenza per evitare interazioni e aggregazioni aberranti, in particolare quando la loro concentrazione aumenta e non sono in complessi con le molecole partner.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D81CAF4-F527-6E4D-9FEE-B065F7F9018B}"/>
              </a:ext>
            </a:extLst>
          </p:cNvPr>
          <p:cNvSpPr txBox="1">
            <a:spLocks/>
          </p:cNvSpPr>
          <p:nvPr/>
        </p:nvSpPr>
        <p:spPr>
          <a:xfrm>
            <a:off x="484909" y="572945"/>
            <a:ext cx="10515600" cy="6185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err="1">
                <a:solidFill>
                  <a:srgbClr val="002060"/>
                </a:solidFill>
              </a:rPr>
              <a:t>Proteoma</a:t>
            </a:r>
            <a:r>
              <a:rPr lang="it-IT" sz="4000" b="1" dirty="0">
                <a:solidFill>
                  <a:srgbClr val="002060"/>
                </a:solidFill>
              </a:rPr>
              <a:t> degli eucarioti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9BB3E9-8C93-9944-AF99-1863AF9B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61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36C604-AF5D-FD4C-AE76-8BE9DBC5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4" y="1262743"/>
            <a:ext cx="10628086" cy="509360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catene di carboidrati attaccate all'azoto della catena laterale di residui di asparagina vengono utilizzate per </a:t>
            </a:r>
            <a:r>
              <a:rPr lang="it-IT" dirty="0" err="1"/>
              <a:t>N-glicosilazione</a:t>
            </a:r>
            <a:r>
              <a:rPr lang="it-IT" dirty="0"/>
              <a:t> (</a:t>
            </a:r>
            <a:r>
              <a:rPr lang="it-IT" dirty="0" err="1"/>
              <a:t>N-linked</a:t>
            </a:r>
            <a:r>
              <a:rPr lang="it-IT" dirty="0"/>
              <a:t> </a:t>
            </a:r>
            <a:r>
              <a:rPr lang="it-IT" dirty="0" err="1"/>
              <a:t>oligosaccharides</a:t>
            </a:r>
            <a:r>
              <a:rPr lang="it-IT" dirty="0"/>
              <a:t>).</a:t>
            </a:r>
          </a:p>
          <a:p>
            <a:pPr algn="just"/>
            <a:r>
              <a:rPr lang="it-IT" dirty="0"/>
              <a:t>Le catene O-</a:t>
            </a:r>
            <a:r>
              <a:rPr lang="it-IT" dirty="0" err="1"/>
              <a:t>glicosilate</a:t>
            </a:r>
            <a:r>
              <a:rPr lang="it-IT" dirty="0"/>
              <a:t> contengono da uno a quattro residui di zucchero in una catena lineare che vengono aggiunti alle proteine da enzimi noti come </a:t>
            </a:r>
            <a:r>
              <a:rPr lang="it-IT" dirty="0" err="1"/>
              <a:t>glicosiltransferasi</a:t>
            </a:r>
            <a:r>
              <a:rPr lang="it-IT" dirty="0"/>
              <a:t>, situati nel lume del Golgi. </a:t>
            </a:r>
          </a:p>
          <a:p>
            <a:pPr algn="just"/>
            <a:r>
              <a:rPr lang="it-IT" dirty="0"/>
              <a:t>Gli oligosaccaridi </a:t>
            </a:r>
            <a:r>
              <a:rPr lang="it-IT" dirty="0" err="1"/>
              <a:t>N-Linked</a:t>
            </a:r>
            <a:r>
              <a:rPr lang="it-IT" dirty="0"/>
              <a:t> sono più grandi e più complessi, e contengono diverse catene. La </a:t>
            </a:r>
            <a:r>
              <a:rPr lang="it-IT" dirty="0" err="1"/>
              <a:t>N</a:t>
            </a:r>
            <a:r>
              <a:rPr lang="it-IT" dirty="0"/>
              <a:t>- </a:t>
            </a:r>
            <a:r>
              <a:rPr lang="it-IT" dirty="0" err="1"/>
              <a:t>glicosilazione</a:t>
            </a:r>
            <a:r>
              <a:rPr lang="it-IT" dirty="0"/>
              <a:t> è più frequente della O-</a:t>
            </a:r>
            <a:r>
              <a:rPr lang="it-IT" dirty="0" err="1"/>
              <a:t>glicosilazione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Dopo l'iniziale </a:t>
            </a:r>
            <a:r>
              <a:rPr lang="it-IT" dirty="0" err="1"/>
              <a:t>N-glicosilazione</a:t>
            </a:r>
            <a:r>
              <a:rPr lang="it-IT" dirty="0"/>
              <a:t> di una proteina nel ER, la catena oligosaccaridica viene ulteriormente modificata  anche nel complesso del Golgi.</a:t>
            </a:r>
          </a:p>
          <a:p>
            <a:pPr algn="just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0A66783-04C6-3445-B1AA-608D54F6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53" y="263526"/>
            <a:ext cx="10515600" cy="99921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Glicosilazione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84F59B-CA61-0F42-B5A9-9DDFD440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78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B4116D-A48E-F842-A26E-386FDB9C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549D426-81BC-A048-A92E-A0ECDDF73FC1}"/>
              </a:ext>
            </a:extLst>
          </p:cNvPr>
          <p:cNvSpPr/>
          <p:nvPr/>
        </p:nvSpPr>
        <p:spPr>
          <a:xfrm>
            <a:off x="2585798" y="453008"/>
            <a:ext cx="7555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>
                <a:latin typeface="Calibri,Bold"/>
              </a:rPr>
              <a:t>Proprieta</a:t>
            </a:r>
            <a:r>
              <a:rPr lang="it-IT" sz="3200" b="1" dirty="0">
                <a:latin typeface="Calibri,Bold"/>
              </a:rPr>
              <a:t>̀ di oligosaccaridi legati a proteine </a:t>
            </a:r>
            <a:endParaRPr lang="it-IT" sz="32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801064F-662E-444A-9C38-BEA3E4B736B5}"/>
              </a:ext>
            </a:extLst>
          </p:cNvPr>
          <p:cNvSpPr/>
          <p:nvPr/>
        </p:nvSpPr>
        <p:spPr>
          <a:xfrm>
            <a:off x="709864" y="1420323"/>
            <a:ext cx="11129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212121"/>
                </a:solidFill>
              </a:rPr>
              <a:t>Glicani</a:t>
            </a:r>
            <a:r>
              <a:rPr lang="it-IT" sz="2800" dirty="0">
                <a:solidFill>
                  <a:srgbClr val="212121"/>
                </a:solidFill>
              </a:rPr>
              <a:t> (= oligosaccaridi) associati alla superficie cellulare, a proteine intracellulari e a lipidi contribuiscono a numerose funzioni biologiche nei sistemi animali. In termini strutturali si distinguono tra </a:t>
            </a:r>
            <a:r>
              <a:rPr lang="it-IT" sz="2800" dirty="0" err="1">
                <a:solidFill>
                  <a:srgbClr val="212121"/>
                </a:solidFill>
              </a:rPr>
              <a:t>glicani</a:t>
            </a:r>
            <a:r>
              <a:rPr lang="it-IT" sz="2800" dirty="0">
                <a:solidFill>
                  <a:srgbClr val="212121"/>
                </a:solidFill>
              </a:rPr>
              <a:t> legati ad </a:t>
            </a:r>
            <a:r>
              <a:rPr lang="it-IT" sz="2800" dirty="0" err="1">
                <a:solidFill>
                  <a:srgbClr val="212121"/>
                </a:solidFill>
              </a:rPr>
              <a:t>N</a:t>
            </a:r>
            <a:r>
              <a:rPr lang="it-IT" sz="2800" dirty="0">
                <a:solidFill>
                  <a:srgbClr val="212121"/>
                </a:solidFill>
              </a:rPr>
              <a:t>- </a:t>
            </a:r>
            <a:r>
              <a:rPr lang="it-IT" sz="2800" dirty="0">
                <a:solidFill>
                  <a:srgbClr val="FF0000"/>
                </a:solidFill>
              </a:rPr>
              <a:t>(</a:t>
            </a:r>
            <a:r>
              <a:rPr lang="it-IT" sz="2800" b="1" dirty="0" err="1">
                <a:solidFill>
                  <a:srgbClr val="FF0000"/>
                </a:solidFill>
              </a:rPr>
              <a:t>N-linked</a:t>
            </a:r>
            <a:r>
              <a:rPr lang="it-IT" sz="2800" dirty="0">
                <a:solidFill>
                  <a:srgbClr val="FF0000"/>
                </a:solidFill>
              </a:rPr>
              <a:t>) </a:t>
            </a:r>
            <a:r>
              <a:rPr lang="it-IT" sz="2800" dirty="0">
                <a:solidFill>
                  <a:srgbClr val="212121"/>
                </a:solidFill>
              </a:rPr>
              <a:t>e legati ad O- </a:t>
            </a:r>
            <a:r>
              <a:rPr lang="it-IT" sz="2800" dirty="0">
                <a:solidFill>
                  <a:srgbClr val="FF0000"/>
                </a:solidFill>
              </a:rPr>
              <a:t>(</a:t>
            </a:r>
            <a:r>
              <a:rPr lang="it-IT" sz="2800" b="1" dirty="0">
                <a:solidFill>
                  <a:srgbClr val="FF0000"/>
                </a:solidFill>
              </a:rPr>
              <a:t>O-</a:t>
            </a:r>
            <a:r>
              <a:rPr lang="it-IT" sz="2800" b="1" dirty="0" err="1">
                <a:solidFill>
                  <a:srgbClr val="FF0000"/>
                </a:solidFill>
              </a:rPr>
              <a:t>linked</a:t>
            </a:r>
            <a:r>
              <a:rPr lang="it-IT" sz="2800" dirty="0">
                <a:solidFill>
                  <a:srgbClr val="FF0000"/>
                </a:solidFill>
              </a:rPr>
              <a:t>)</a:t>
            </a:r>
            <a:r>
              <a:rPr lang="it-IT" sz="2800" dirty="0"/>
              <a:t>. </a:t>
            </a:r>
          </a:p>
          <a:p>
            <a:endParaRPr lang="it-IT" sz="2800" dirty="0">
              <a:solidFill>
                <a:srgbClr val="212121"/>
              </a:solidFill>
            </a:endParaRPr>
          </a:p>
          <a:p>
            <a:r>
              <a:rPr lang="it-IT" sz="2800" dirty="0">
                <a:solidFill>
                  <a:srgbClr val="212121"/>
                </a:solidFill>
              </a:rPr>
              <a:t>I </a:t>
            </a:r>
            <a:r>
              <a:rPr lang="it-IT" sz="2800" dirty="0" err="1">
                <a:solidFill>
                  <a:srgbClr val="212121"/>
                </a:solidFill>
              </a:rPr>
              <a:t>glicani</a:t>
            </a:r>
            <a:r>
              <a:rPr lang="it-IT" sz="2800" dirty="0">
                <a:solidFill>
                  <a:srgbClr val="212121"/>
                </a:solidFill>
              </a:rPr>
              <a:t> </a:t>
            </a:r>
            <a:r>
              <a:rPr lang="it-IT" sz="2800" dirty="0" err="1">
                <a:solidFill>
                  <a:srgbClr val="212121"/>
                </a:solidFill>
              </a:rPr>
              <a:t>N-linked</a:t>
            </a:r>
            <a:r>
              <a:rPr lang="it-IT" sz="2800" dirty="0">
                <a:solidFill>
                  <a:srgbClr val="212121"/>
                </a:solidFill>
              </a:rPr>
              <a:t> sono legati alle strutture polipeptidiche attraverso legami ammidici con catene laterali di </a:t>
            </a:r>
            <a:r>
              <a:rPr lang="it-IT" sz="2800" dirty="0" err="1">
                <a:solidFill>
                  <a:srgbClr val="212121"/>
                </a:solidFill>
              </a:rPr>
              <a:t>Asn</a:t>
            </a:r>
            <a:r>
              <a:rPr lang="it-IT" sz="2800" dirty="0">
                <a:solidFill>
                  <a:srgbClr val="212121"/>
                </a:solidFill>
              </a:rPr>
              <a:t> (</a:t>
            </a:r>
            <a:r>
              <a:rPr lang="it-IT" sz="2800" b="1" dirty="0" err="1">
                <a:solidFill>
                  <a:srgbClr val="FF0000"/>
                </a:solidFill>
              </a:rPr>
              <a:t>N-glicosilazione</a:t>
            </a:r>
            <a:r>
              <a:rPr lang="it-IT" sz="2800" dirty="0">
                <a:solidFill>
                  <a:srgbClr val="212121"/>
                </a:solidFill>
              </a:rPr>
              <a:t>), oppure attraverso legami glicosidici (</a:t>
            </a:r>
            <a:r>
              <a:rPr lang="it-IT" sz="2800" b="1" dirty="0">
                <a:solidFill>
                  <a:srgbClr val="FF0000"/>
                </a:solidFill>
              </a:rPr>
              <a:t>O-</a:t>
            </a:r>
            <a:r>
              <a:rPr lang="it-IT" sz="2800" b="1" dirty="0" err="1">
                <a:solidFill>
                  <a:srgbClr val="FF0000"/>
                </a:solidFill>
              </a:rPr>
              <a:t>glicosilazione</a:t>
            </a:r>
            <a:r>
              <a:rPr lang="it-IT" sz="2800" dirty="0">
                <a:solidFill>
                  <a:srgbClr val="212121"/>
                </a:solidFill>
              </a:rPr>
              <a:t>) a catene laterali di Ser/</a:t>
            </a:r>
            <a:r>
              <a:rPr lang="it-IT" sz="2800" dirty="0" err="1">
                <a:solidFill>
                  <a:srgbClr val="212121"/>
                </a:solidFill>
              </a:rPr>
              <a:t>Thr</a:t>
            </a:r>
            <a:r>
              <a:rPr lang="it-IT" sz="2800" dirty="0">
                <a:solidFill>
                  <a:srgbClr val="212121"/>
                </a:solidFill>
              </a:rPr>
              <a:t>, </a:t>
            </a:r>
            <a:r>
              <a:rPr lang="it-IT" sz="2800" dirty="0" err="1">
                <a:solidFill>
                  <a:srgbClr val="212121"/>
                </a:solidFill>
              </a:rPr>
              <a:t>idrossilisina</a:t>
            </a:r>
            <a:r>
              <a:rPr lang="it-IT" sz="2800" dirty="0">
                <a:solidFill>
                  <a:srgbClr val="212121"/>
                </a:solidFill>
              </a:rPr>
              <a:t> (nel collagene) o </a:t>
            </a:r>
            <a:r>
              <a:rPr lang="it-IT" sz="2800" dirty="0" err="1">
                <a:solidFill>
                  <a:srgbClr val="212121"/>
                </a:solidFill>
              </a:rPr>
              <a:t>Tyr</a:t>
            </a:r>
            <a:r>
              <a:rPr lang="it-IT" sz="2800" dirty="0">
                <a:solidFill>
                  <a:srgbClr val="212121"/>
                </a:solidFill>
              </a:rPr>
              <a:t> (nel caso unico della </a:t>
            </a:r>
            <a:r>
              <a:rPr lang="it-IT" sz="2800" dirty="0" err="1">
                <a:solidFill>
                  <a:srgbClr val="212121"/>
                </a:solidFill>
              </a:rPr>
              <a:t>glicogenina</a:t>
            </a:r>
            <a:r>
              <a:rPr lang="it-IT" sz="2800" dirty="0">
                <a:solidFill>
                  <a:srgbClr val="212121"/>
                </a:solidFill>
              </a:rPr>
              <a:t>). </a:t>
            </a:r>
            <a:endParaRPr lang="it-I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120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AA4012-C9DD-4243-BD40-A29116B1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D25510-0A0D-7944-8DEF-D77F87A8CDF8}"/>
              </a:ext>
            </a:extLst>
          </p:cNvPr>
          <p:cNvSpPr/>
          <p:nvPr/>
        </p:nvSpPr>
        <p:spPr>
          <a:xfrm>
            <a:off x="312822" y="416262"/>
            <a:ext cx="114701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N-linked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 err="1"/>
              <a:t>Asn</a:t>
            </a:r>
            <a:r>
              <a:rPr lang="it-IT" sz="2800" dirty="0"/>
              <a:t> legata a </a:t>
            </a:r>
            <a:r>
              <a:rPr lang="it-IT" sz="2800" dirty="0" err="1"/>
              <a:t>Glc-NAc</a:t>
            </a:r>
            <a:r>
              <a:rPr lang="it-IT" sz="2800" dirty="0"/>
              <a:t> (sequenza consenso </a:t>
            </a:r>
            <a:r>
              <a:rPr lang="it-IT" sz="2800" dirty="0" err="1"/>
              <a:t>Asn</a:t>
            </a:r>
            <a:r>
              <a:rPr lang="it-IT" sz="2800" dirty="0"/>
              <a:t>-</a:t>
            </a:r>
            <a:r>
              <a:rPr lang="it-IT" sz="2800" dirty="0" err="1"/>
              <a:t>Xaa</a:t>
            </a:r>
            <a:r>
              <a:rPr lang="it-IT" sz="2800" dirty="0"/>
              <a:t>-Ser/</a:t>
            </a:r>
            <a:r>
              <a:rPr lang="it-IT" sz="2800" dirty="0" err="1"/>
              <a:t>Thr</a:t>
            </a:r>
            <a:r>
              <a:rPr lang="it-IT" sz="2800" dirty="0"/>
              <a:t>, dove </a:t>
            </a:r>
            <a:r>
              <a:rPr lang="it-IT" sz="2800" dirty="0" err="1"/>
              <a:t>Asn</a:t>
            </a:r>
            <a:r>
              <a:rPr lang="it-IT" sz="2800" dirty="0"/>
              <a:t> è l’amminoacido </a:t>
            </a:r>
            <a:r>
              <a:rPr lang="it-IT" sz="2800" dirty="0" err="1"/>
              <a:t>glicosilato</a:t>
            </a:r>
            <a:r>
              <a:rPr lang="it-IT" sz="2800" dirty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Ramificati; sempre con mannosio e </a:t>
            </a:r>
            <a:r>
              <a:rPr lang="it-IT" sz="2800" dirty="0" err="1"/>
              <a:t>Glc-NAc</a:t>
            </a:r>
            <a:r>
              <a:rPr lang="it-IT" sz="2800" dirty="0"/>
              <a:t>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Le ramificazioni terminano con acido sialico (carico negativamente)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Di grosse dimensioni (10-15 residui)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Vengono aggiunti alle proteine oligosaccaridi preformati. Seguono rimaneggiamenti 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</a:rPr>
              <a:t>O-</a:t>
            </a:r>
            <a:r>
              <a:rPr lang="it-IT" sz="3600" b="1" dirty="0" err="1">
                <a:solidFill>
                  <a:srgbClr val="FF0000"/>
                </a:solidFill>
              </a:rPr>
              <a:t>linked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Ser e </a:t>
            </a:r>
            <a:r>
              <a:rPr lang="it-IT" sz="2800" dirty="0" err="1"/>
              <a:t>Thr</a:t>
            </a:r>
            <a:r>
              <a:rPr lang="it-IT" sz="2800" dirty="0"/>
              <a:t> legate a </a:t>
            </a:r>
            <a:r>
              <a:rPr lang="it-IT" sz="2800" dirty="0" err="1"/>
              <a:t>Gal-NAc</a:t>
            </a:r>
            <a:r>
              <a:rPr lang="it-IT" sz="2800" dirty="0"/>
              <a:t>. Talvolta anche </a:t>
            </a:r>
            <a:r>
              <a:rPr lang="it-IT" sz="2800" dirty="0" err="1"/>
              <a:t>idrossilisina</a:t>
            </a:r>
            <a:r>
              <a:rPr lang="it-IT" sz="2800" dirty="0"/>
              <a:t> (</a:t>
            </a:r>
            <a:r>
              <a:rPr lang="it-IT" sz="2800" dirty="0" err="1"/>
              <a:t>Hyl</a:t>
            </a:r>
            <a:r>
              <a:rPr lang="it-IT" sz="2800" dirty="0"/>
              <a:t>) come nel collagene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Corti (1-4 residui)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800" dirty="0"/>
              <a:t>Zuccheri aggiunti alle proteine uno alla volta </a:t>
            </a:r>
          </a:p>
        </p:txBody>
      </p:sp>
    </p:spTree>
    <p:extLst>
      <p:ext uri="{BB962C8B-B14F-4D97-AF65-F5344CB8AC3E}">
        <p14:creationId xmlns:p14="http://schemas.microsoft.com/office/powerpoint/2010/main" val="183968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5640EB-2C2E-1F47-A1B4-81156459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05848B-B285-9B44-BC25-64720C742EBA}"/>
              </a:ext>
            </a:extLst>
          </p:cNvPr>
          <p:cNvSpPr/>
          <p:nvPr/>
        </p:nvSpPr>
        <p:spPr>
          <a:xfrm>
            <a:off x="874295" y="231596"/>
            <a:ext cx="1047950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Strutture oligosaccaridiche alla superficie cellulare influenzano le interazioni con l'ambiente extracellulare, fornendo </a:t>
            </a:r>
            <a:r>
              <a:rPr lang="it-IT" sz="2800" dirty="0" err="1"/>
              <a:t>ligandi</a:t>
            </a:r>
            <a:r>
              <a:rPr lang="it-IT" sz="2800" dirty="0"/>
              <a:t> per l'adesione cellulare (</a:t>
            </a:r>
            <a:r>
              <a:rPr lang="it-IT" sz="2800" dirty="0" err="1"/>
              <a:t>glicani</a:t>
            </a:r>
            <a:r>
              <a:rPr lang="it-IT" sz="2800" dirty="0"/>
              <a:t> sia legati ad </a:t>
            </a:r>
            <a:r>
              <a:rPr lang="it-IT" sz="2800" dirty="0" err="1"/>
              <a:t>N</a:t>
            </a:r>
            <a:r>
              <a:rPr lang="it-IT" sz="2800" dirty="0"/>
              <a:t>- sia legati ad O- sono presenti su </a:t>
            </a:r>
            <a:r>
              <a:rPr lang="it-IT" sz="2800" dirty="0" err="1"/>
              <a:t>CAMs</a:t>
            </a:r>
            <a:r>
              <a:rPr lang="it-IT" sz="2800" dirty="0"/>
              <a:t>, cioè Cell-</a:t>
            </a:r>
            <a:r>
              <a:rPr lang="it-IT" sz="2800" dirty="0" err="1"/>
              <a:t>Adhesion</a:t>
            </a:r>
            <a:r>
              <a:rPr lang="it-IT" sz="2800" dirty="0"/>
              <a:t> </a:t>
            </a:r>
            <a:r>
              <a:rPr lang="it-IT" sz="2800" dirty="0" err="1"/>
              <a:t>Molecules</a:t>
            </a:r>
            <a:r>
              <a:rPr lang="it-IT" sz="2800" dirty="0"/>
              <a:t>, e partecipano in questa condizione al riconoscimento e legame tra cellule dello stesso o di diverso tipo). </a:t>
            </a:r>
          </a:p>
          <a:p>
            <a:endParaRPr lang="it-IT" sz="2800" dirty="0"/>
          </a:p>
          <a:p>
            <a:r>
              <a:rPr lang="it-IT" sz="2800" dirty="0" err="1"/>
              <a:t>Glicani</a:t>
            </a:r>
            <a:r>
              <a:rPr lang="it-IT" sz="2800" dirty="0"/>
              <a:t> mediano interazioni con macromolecole e l’invasione di patogeni. Inoltre, </a:t>
            </a:r>
            <a:r>
              <a:rPr lang="it-IT" sz="2800" dirty="0" err="1"/>
              <a:t>glicani</a:t>
            </a:r>
            <a:r>
              <a:rPr lang="it-IT" sz="2800" dirty="0"/>
              <a:t> associati a recettori e a proteine alla superficie delle cellule modulano direttamente la segnalazione, oltre ad alterare la dinamica dell’endocitosi delle glicoproteine e l’emivita della superficie cellulare attraverso il legame a </a:t>
            </a:r>
            <a:r>
              <a:rPr lang="it-IT" sz="2800" dirty="0" err="1"/>
              <a:t>lectine</a:t>
            </a:r>
            <a:r>
              <a:rPr lang="it-IT" sz="2800" dirty="0"/>
              <a:t> (=proteine che legano oligosaccaridi).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7755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5640EB-2C2E-1F47-A1B4-81156459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05848B-B285-9B44-BC25-64720C742EBA}"/>
              </a:ext>
            </a:extLst>
          </p:cNvPr>
          <p:cNvSpPr/>
          <p:nvPr/>
        </p:nvSpPr>
        <p:spPr>
          <a:xfrm>
            <a:off x="874295" y="251079"/>
            <a:ext cx="1047950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Strutture oligosaccaridiche su glicoproteine di nuova sintesi sono cruciali per la secrezione di proteine, in quanto influenzano il loro ripiegamento, forniscono </a:t>
            </a:r>
            <a:r>
              <a:rPr lang="it-IT" sz="2800" dirty="0" err="1"/>
              <a:t>ligandi</a:t>
            </a:r>
            <a:r>
              <a:rPr lang="it-IT" sz="2800" dirty="0"/>
              <a:t> per </a:t>
            </a:r>
            <a:r>
              <a:rPr lang="it-IT" sz="2800" dirty="0" err="1"/>
              <a:t>chaperoni</a:t>
            </a:r>
            <a:r>
              <a:rPr lang="it-IT" sz="2800" dirty="0"/>
              <a:t> </a:t>
            </a:r>
            <a:r>
              <a:rPr lang="it-IT" sz="2800" dirty="0" err="1"/>
              <a:t>lectinici</a:t>
            </a:r>
            <a:r>
              <a:rPr lang="it-IT" sz="2800" dirty="0"/>
              <a:t>, contribuiscono al controllo di qualità nell’ER e mediano il transito e il </a:t>
            </a:r>
            <a:r>
              <a:rPr lang="it-IT" sz="2800" dirty="0" err="1"/>
              <a:t>targeting</a:t>
            </a:r>
            <a:r>
              <a:rPr lang="it-IT" sz="2800" dirty="0"/>
              <a:t> selettivo di proteine lungo tutta la via secretoria. </a:t>
            </a:r>
          </a:p>
          <a:p>
            <a:endParaRPr lang="it-IT" sz="2800" dirty="0"/>
          </a:p>
          <a:p>
            <a:r>
              <a:rPr lang="it-IT" sz="2800" dirty="0"/>
              <a:t>Ruoli più generali dei </a:t>
            </a:r>
            <a:r>
              <a:rPr lang="it-IT" sz="2800" dirty="0" err="1"/>
              <a:t>glicani</a:t>
            </a:r>
            <a:r>
              <a:rPr lang="it-IT" sz="2800" dirty="0"/>
              <a:t> comprendono la partecipazione alla regolazione delle funzioni </a:t>
            </a:r>
            <a:r>
              <a:rPr lang="it-IT" sz="2800" dirty="0" err="1"/>
              <a:t>citosoliche</a:t>
            </a:r>
            <a:r>
              <a:rPr lang="it-IT" sz="2800" dirty="0"/>
              <a:t> e nucleari, la sorveglianza immunitaria, le reazioni infiammatorie, l’autoimmunità, l'azione ormonale e le metastasi tumorali. È chiaro che queste modificazioni post-</a:t>
            </a:r>
            <a:r>
              <a:rPr lang="it-IT" sz="2800" dirty="0" err="1"/>
              <a:t>traduzionali</a:t>
            </a:r>
            <a:r>
              <a:rPr lang="it-IT" sz="2800" dirty="0"/>
              <a:t> conferiscono un contenuto informativo addizionale a livello molecolare e cellulare che va al di là del semplice flusso informativo dai trascritti genomici alle funzioni codificate nella sequenza delle proteine.</a:t>
            </a:r>
          </a:p>
        </p:txBody>
      </p:sp>
    </p:spTree>
    <p:extLst>
      <p:ext uri="{BB962C8B-B14F-4D97-AF65-F5344CB8AC3E}">
        <p14:creationId xmlns:p14="http://schemas.microsoft.com/office/powerpoint/2010/main" val="256426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53F64D-A845-684C-860D-F3736E23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02E9D64-A019-4A4F-A65D-AC76985E3775}"/>
              </a:ext>
            </a:extLst>
          </p:cNvPr>
          <p:cNvSpPr/>
          <p:nvPr/>
        </p:nvSpPr>
        <p:spPr>
          <a:xfrm>
            <a:off x="541422" y="427309"/>
            <a:ext cx="103992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212121"/>
                </a:solidFill>
              </a:rPr>
              <a:t>È stato stimato che circa 700 proteine sono necessarie per generare la piena </a:t>
            </a:r>
            <a:r>
              <a:rPr lang="it-IT" sz="2800" dirty="0" err="1">
                <a:solidFill>
                  <a:srgbClr val="212121"/>
                </a:solidFill>
              </a:rPr>
              <a:t>diversita</a:t>
            </a:r>
            <a:r>
              <a:rPr lang="it-IT" sz="2800" dirty="0">
                <a:solidFill>
                  <a:srgbClr val="212121"/>
                </a:solidFill>
              </a:rPr>
              <a:t>̀ dei </a:t>
            </a:r>
            <a:r>
              <a:rPr lang="it-IT" sz="2800" dirty="0" err="1">
                <a:solidFill>
                  <a:srgbClr val="212121"/>
                </a:solidFill>
              </a:rPr>
              <a:t>glicani</a:t>
            </a:r>
            <a:r>
              <a:rPr lang="it-IT" sz="2800" dirty="0">
                <a:solidFill>
                  <a:srgbClr val="212121"/>
                </a:solidFill>
              </a:rPr>
              <a:t> dei mammiferi (in tutto si stima siano ≥7,000 strutture), che vengono assemblati da dieci soli monosaccaridi: </a:t>
            </a:r>
          </a:p>
          <a:p>
            <a:r>
              <a:rPr lang="it-IT" sz="2800" dirty="0" err="1">
                <a:solidFill>
                  <a:srgbClr val="212121"/>
                </a:solidFill>
              </a:rPr>
              <a:t>fucosio</a:t>
            </a:r>
            <a:r>
              <a:rPr lang="it-IT" sz="2800" dirty="0">
                <a:solidFill>
                  <a:srgbClr val="212121"/>
                </a:solidFill>
              </a:rPr>
              <a:t> (</a:t>
            </a:r>
            <a:r>
              <a:rPr lang="it-IT" sz="2800" dirty="0" err="1">
                <a:solidFill>
                  <a:srgbClr val="212121"/>
                </a:solidFill>
              </a:rPr>
              <a:t>Fuc</a:t>
            </a:r>
            <a:r>
              <a:rPr lang="it-IT" sz="2800" dirty="0">
                <a:solidFill>
                  <a:srgbClr val="212121"/>
                </a:solidFill>
              </a:rPr>
              <a:t>), galattosio (</a:t>
            </a:r>
            <a:r>
              <a:rPr lang="it-IT" sz="2800" dirty="0" err="1">
                <a:solidFill>
                  <a:srgbClr val="212121"/>
                </a:solidFill>
              </a:rPr>
              <a:t>Gal</a:t>
            </a:r>
            <a:r>
              <a:rPr lang="it-IT" sz="2800" dirty="0">
                <a:solidFill>
                  <a:srgbClr val="212121"/>
                </a:solidFill>
              </a:rPr>
              <a:t>), glucosio (</a:t>
            </a:r>
            <a:r>
              <a:rPr lang="it-IT" sz="2800" dirty="0" err="1">
                <a:solidFill>
                  <a:srgbClr val="212121"/>
                </a:solidFill>
              </a:rPr>
              <a:t>Glc</a:t>
            </a:r>
            <a:r>
              <a:rPr lang="it-IT" sz="2800" dirty="0">
                <a:solidFill>
                  <a:srgbClr val="212121"/>
                </a:solidFill>
              </a:rPr>
              <a:t>), </a:t>
            </a:r>
            <a:r>
              <a:rPr lang="it-IT" sz="2800" dirty="0" err="1">
                <a:solidFill>
                  <a:srgbClr val="212121"/>
                </a:solidFill>
              </a:rPr>
              <a:t>N-acetylgalattosamina</a:t>
            </a:r>
            <a:r>
              <a:rPr lang="it-IT" sz="2800" dirty="0">
                <a:solidFill>
                  <a:srgbClr val="212121"/>
                </a:solidFill>
              </a:rPr>
              <a:t> (</a:t>
            </a:r>
            <a:r>
              <a:rPr lang="it-IT" sz="2800" dirty="0" err="1">
                <a:solidFill>
                  <a:srgbClr val="212121"/>
                </a:solidFill>
              </a:rPr>
              <a:t>GalNAc</a:t>
            </a:r>
            <a:r>
              <a:rPr lang="it-IT" sz="2800" dirty="0">
                <a:solidFill>
                  <a:srgbClr val="212121"/>
                </a:solidFill>
              </a:rPr>
              <a:t>), </a:t>
            </a:r>
            <a:r>
              <a:rPr lang="it-IT" sz="2800" dirty="0" err="1">
                <a:solidFill>
                  <a:srgbClr val="212121"/>
                </a:solidFill>
              </a:rPr>
              <a:t>N</a:t>
            </a:r>
            <a:r>
              <a:rPr lang="it-IT" sz="2800" dirty="0">
                <a:solidFill>
                  <a:srgbClr val="212121"/>
                </a:solidFill>
              </a:rPr>
              <a:t>- </a:t>
            </a:r>
            <a:r>
              <a:rPr lang="it-IT" sz="2800" dirty="0" err="1">
                <a:solidFill>
                  <a:srgbClr val="212121"/>
                </a:solidFill>
              </a:rPr>
              <a:t>acetilglucosamina</a:t>
            </a:r>
            <a:r>
              <a:rPr lang="it-IT" sz="2800" dirty="0">
                <a:solidFill>
                  <a:srgbClr val="212121"/>
                </a:solidFill>
              </a:rPr>
              <a:t> (</a:t>
            </a:r>
            <a:r>
              <a:rPr lang="it-IT" sz="2800" dirty="0" err="1">
                <a:solidFill>
                  <a:srgbClr val="212121"/>
                </a:solidFill>
              </a:rPr>
              <a:t>GlcNAc</a:t>
            </a:r>
            <a:r>
              <a:rPr lang="it-IT" sz="2800" dirty="0">
                <a:solidFill>
                  <a:srgbClr val="212121"/>
                </a:solidFill>
              </a:rPr>
              <a:t>), acido glucuronico (</a:t>
            </a:r>
            <a:r>
              <a:rPr lang="it-IT" sz="2800" dirty="0" err="1">
                <a:solidFill>
                  <a:srgbClr val="212121"/>
                </a:solidFill>
              </a:rPr>
              <a:t>GlcA</a:t>
            </a:r>
            <a:r>
              <a:rPr lang="it-IT" sz="2800" dirty="0">
                <a:solidFill>
                  <a:srgbClr val="212121"/>
                </a:solidFill>
              </a:rPr>
              <a:t>), acido </a:t>
            </a:r>
            <a:r>
              <a:rPr lang="it-IT" sz="2800" dirty="0" err="1">
                <a:solidFill>
                  <a:srgbClr val="212121"/>
                </a:solidFill>
              </a:rPr>
              <a:t>iduronico</a:t>
            </a:r>
            <a:r>
              <a:rPr lang="it-IT" sz="2800" dirty="0">
                <a:solidFill>
                  <a:srgbClr val="212121"/>
                </a:solidFill>
              </a:rPr>
              <a:t> (</a:t>
            </a:r>
            <a:r>
              <a:rPr lang="it-IT" sz="2800" dirty="0" err="1">
                <a:solidFill>
                  <a:srgbClr val="212121"/>
                </a:solidFill>
              </a:rPr>
              <a:t>IdoA</a:t>
            </a:r>
            <a:r>
              <a:rPr lang="it-IT" sz="2800" dirty="0">
                <a:solidFill>
                  <a:srgbClr val="212121"/>
                </a:solidFill>
              </a:rPr>
              <a:t>), mannosio (Man), acido sialico (SA) e xilosio (</a:t>
            </a:r>
            <a:r>
              <a:rPr lang="it-IT" sz="2800" dirty="0" err="1">
                <a:solidFill>
                  <a:srgbClr val="212121"/>
                </a:solidFill>
              </a:rPr>
              <a:t>Xyl</a:t>
            </a:r>
            <a:r>
              <a:rPr lang="it-IT" sz="2800" dirty="0">
                <a:solidFill>
                  <a:srgbClr val="212121"/>
                </a:solidFill>
              </a:rPr>
              <a:t>). </a:t>
            </a:r>
          </a:p>
          <a:p>
            <a:endParaRPr lang="it-IT" sz="2800" dirty="0">
              <a:solidFill>
                <a:srgbClr val="212121"/>
              </a:solidFill>
            </a:endParaRPr>
          </a:p>
          <a:p>
            <a:r>
              <a:rPr lang="it-IT" sz="2800" dirty="0">
                <a:solidFill>
                  <a:srgbClr val="212121"/>
                </a:solidFill>
              </a:rPr>
              <a:t>Tra queste proteine, circa 200 sono </a:t>
            </a:r>
            <a:r>
              <a:rPr lang="it-IT" sz="2800" dirty="0" err="1">
                <a:solidFill>
                  <a:srgbClr val="FF0000"/>
                </a:solidFill>
              </a:rPr>
              <a:t>glicosiltransferasi</a:t>
            </a:r>
            <a:r>
              <a:rPr lang="it-IT" sz="2800" dirty="0">
                <a:solidFill>
                  <a:srgbClr val="212121"/>
                </a:solidFill>
              </a:rPr>
              <a:t>, enzimi che allungano strutture di </a:t>
            </a:r>
            <a:r>
              <a:rPr lang="it-IT" sz="2800" dirty="0" err="1">
                <a:solidFill>
                  <a:srgbClr val="212121"/>
                </a:solidFill>
              </a:rPr>
              <a:t>glicani</a:t>
            </a:r>
            <a:r>
              <a:rPr lang="it-IT" sz="2800" dirty="0">
                <a:solidFill>
                  <a:srgbClr val="212121"/>
                </a:solidFill>
              </a:rPr>
              <a:t> preesistenti utilizzando zuccheri associati a nucleotidi (es.: UDP-zucchero) o a lipidi come donatori (doi:10.1038/nrm3383 ). </a:t>
            </a:r>
          </a:p>
        </p:txBody>
      </p:sp>
    </p:spTree>
    <p:extLst>
      <p:ext uri="{BB962C8B-B14F-4D97-AF65-F5344CB8AC3E}">
        <p14:creationId xmlns:p14="http://schemas.microsoft.com/office/powerpoint/2010/main" val="48684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93768"/>
          <a:stretch/>
        </p:blipFill>
        <p:spPr>
          <a:xfrm>
            <a:off x="1992481" y="301152"/>
            <a:ext cx="8387941" cy="424336"/>
          </a:xfrm>
          <a:prstGeom prst="rect">
            <a:avLst/>
          </a:prstGeom>
        </p:spPr>
      </p:pic>
      <p:pic>
        <p:nvPicPr>
          <p:cNvPr id="3" name="Picture 6" descr="F17-30">
            <a:extLst>
              <a:ext uri="{FF2B5EF4-FFF2-40B4-BE49-F238E27FC236}">
                <a16:creationId xmlns:a16="http://schemas.microsoft.com/office/drawing/2014/main" id="{BD996179-436F-324F-8CB4-75C232B6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25" y="881897"/>
            <a:ext cx="5050251" cy="574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8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C7A87B-6AB2-D84D-9AF9-A6984F000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3703" b="5926"/>
          <a:stretch/>
        </p:blipFill>
        <p:spPr>
          <a:xfrm>
            <a:off x="711202" y="355598"/>
            <a:ext cx="3801665" cy="6197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76828C-3E83-5440-A687-947F5E814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83" b="35054"/>
          <a:stretch/>
        </p:blipFill>
        <p:spPr>
          <a:xfrm>
            <a:off x="5136123" y="2734147"/>
            <a:ext cx="6375400" cy="21547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6913F2-08D9-C34C-BAA7-A09CDF088209}"/>
              </a:ext>
            </a:extLst>
          </p:cNvPr>
          <p:cNvSpPr txBox="1"/>
          <p:nvPr/>
        </p:nvSpPr>
        <p:spPr>
          <a:xfrm>
            <a:off x="5065455" y="672469"/>
            <a:ext cx="5364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FF0000"/>
                </a:solidFill>
              </a:rPr>
              <a:t>La maggior parte delle proteine sintetizzate nel ER sono </a:t>
            </a:r>
            <a:r>
              <a:rPr lang="it-IT" sz="3000" b="1" dirty="0" err="1">
                <a:solidFill>
                  <a:srgbClr val="FF0000"/>
                </a:solidFill>
              </a:rPr>
              <a:t>N-glicosilate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99C991-0667-2445-8A50-D5E104A38A75}"/>
              </a:ext>
            </a:extLst>
          </p:cNvPr>
          <p:cNvSpPr/>
          <p:nvPr/>
        </p:nvSpPr>
        <p:spPr>
          <a:xfrm>
            <a:off x="4327556" y="1910281"/>
            <a:ext cx="185311" cy="179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F99DB0-3C28-324F-BC77-C61B0CDF05D9}"/>
              </a:ext>
            </a:extLst>
          </p:cNvPr>
          <p:cNvSpPr/>
          <p:nvPr/>
        </p:nvSpPr>
        <p:spPr>
          <a:xfrm>
            <a:off x="4327556" y="4083113"/>
            <a:ext cx="325925" cy="624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D549D0-5CEC-8048-B013-B1671FFC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63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B008ACA-A8D3-A841-8B60-BBC44F001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555"/>
          <a:stretch/>
        </p:blipFill>
        <p:spPr>
          <a:xfrm>
            <a:off x="2059807" y="980456"/>
            <a:ext cx="7836735" cy="4505944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DC1B10-26AD-7246-B19C-8A741FAF6A70}"/>
              </a:ext>
            </a:extLst>
          </p:cNvPr>
          <p:cNvSpPr txBox="1"/>
          <p:nvPr/>
        </p:nvSpPr>
        <p:spPr>
          <a:xfrm>
            <a:off x="2806573" y="5712736"/>
            <a:ext cx="746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Sito di </a:t>
            </a:r>
            <a:r>
              <a:rPr lang="it-IT" sz="2400" b="1" dirty="0" err="1">
                <a:solidFill>
                  <a:srgbClr val="FF0000"/>
                </a:solidFill>
              </a:rPr>
              <a:t>glicosilazione</a:t>
            </a:r>
            <a:r>
              <a:rPr lang="it-IT" sz="2400" b="1" dirty="0">
                <a:solidFill>
                  <a:srgbClr val="FF0000"/>
                </a:solidFill>
              </a:rPr>
              <a:t>:  </a:t>
            </a:r>
            <a:r>
              <a:rPr lang="it-IT" sz="2400" b="1" dirty="0" err="1">
                <a:solidFill>
                  <a:srgbClr val="FF0000"/>
                </a:solidFill>
              </a:rPr>
              <a:t>Asn</a:t>
            </a:r>
            <a:r>
              <a:rPr lang="it-IT" sz="2400" b="1" dirty="0">
                <a:solidFill>
                  <a:srgbClr val="FF0000"/>
                </a:solidFill>
              </a:rPr>
              <a:t>-X-Ser, </a:t>
            </a:r>
            <a:r>
              <a:rPr lang="it-IT" sz="2400" b="1" dirty="0" err="1">
                <a:solidFill>
                  <a:srgbClr val="FF0000"/>
                </a:solidFill>
              </a:rPr>
              <a:t>Asn</a:t>
            </a:r>
            <a:r>
              <a:rPr lang="it-IT" sz="2400" b="1" dirty="0">
                <a:solidFill>
                  <a:srgbClr val="FF0000"/>
                </a:solidFill>
              </a:rPr>
              <a:t>-X-</a:t>
            </a:r>
            <a:r>
              <a:rPr lang="it-IT" sz="2400" b="1" dirty="0" err="1">
                <a:solidFill>
                  <a:srgbClr val="FF0000"/>
                </a:solidFill>
              </a:rPr>
              <a:t>Thr</a:t>
            </a:r>
            <a:r>
              <a:rPr lang="it-IT" sz="2400" b="1" dirty="0">
                <a:solidFill>
                  <a:srgbClr val="FF0000"/>
                </a:solidFill>
              </a:rPr>
              <a:t> (X, no prolina)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1CBCEC-4D96-E844-A590-220269BB5338}"/>
              </a:ext>
            </a:extLst>
          </p:cNvPr>
          <p:cNvSpPr txBox="1"/>
          <p:nvPr/>
        </p:nvSpPr>
        <p:spPr>
          <a:xfrm>
            <a:off x="6971169" y="1241968"/>
            <a:ext cx="21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enzima di membrana</a:t>
            </a:r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5ADC385A-C26D-5541-9BE5-F18E73D36BF0}"/>
              </a:ext>
            </a:extLst>
          </p:cNvPr>
          <p:cNvSpPr/>
          <p:nvPr/>
        </p:nvSpPr>
        <p:spPr>
          <a:xfrm rot="3582079">
            <a:off x="6691297" y="1417389"/>
            <a:ext cx="324352" cy="252441"/>
          </a:xfrm>
          <a:prstGeom prst="downArrow">
            <a:avLst>
              <a:gd name="adj1" fmla="val 44414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0974BA-937B-B144-A4E5-08F28649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79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 13-16">
            <a:extLst>
              <a:ext uri="{FF2B5EF4-FFF2-40B4-BE49-F238E27FC236}">
                <a16:creationId xmlns:a16="http://schemas.microsoft.com/office/drawing/2014/main" id="{66E148BA-ACCC-0847-B66E-F3BED018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1" y="165101"/>
            <a:ext cx="4143375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60724F1-BA63-2B40-B0C9-A0690399D1FB}"/>
              </a:ext>
            </a:extLst>
          </p:cNvPr>
          <p:cNvSpPr/>
          <p:nvPr/>
        </p:nvSpPr>
        <p:spPr>
          <a:xfrm>
            <a:off x="1142860" y="2247267"/>
            <a:ext cx="10377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mantenere l'integrità conformazionale del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fornire adattamento ai cambiamenti nell'ambiente</a:t>
            </a:r>
          </a:p>
          <a:p>
            <a:pPr algn="just"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it-IT" sz="24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∼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 proteine ​​nelle cellule umane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(</a:t>
            </a:r>
            <a:r>
              <a:rPr lang="it-IT" sz="24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∼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co-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4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∼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 UPS e componenti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autofagici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DEC5277-5047-9342-B954-AAA134E9302B}"/>
              </a:ext>
            </a:extLst>
          </p:cNvPr>
          <p:cNvSpPr txBox="1">
            <a:spLocks/>
          </p:cNvSpPr>
          <p:nvPr/>
        </p:nvSpPr>
        <p:spPr>
          <a:xfrm>
            <a:off x="1142860" y="585241"/>
            <a:ext cx="10515600" cy="6185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002060"/>
                </a:solidFill>
              </a:rPr>
              <a:t>Il network della </a:t>
            </a:r>
            <a:r>
              <a:rPr lang="it-IT" sz="4000" b="1" dirty="0" err="1">
                <a:solidFill>
                  <a:srgbClr val="002060"/>
                </a:solidFill>
              </a:rPr>
              <a:t>proteostasi</a:t>
            </a:r>
            <a:r>
              <a:rPr lang="it-IT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FA17E3FE-2CA4-6F40-9CA4-A10BFB514535}"/>
              </a:ext>
            </a:extLst>
          </p:cNvPr>
          <p:cNvSpPr/>
          <p:nvPr/>
        </p:nvSpPr>
        <p:spPr>
          <a:xfrm>
            <a:off x="6089072" y="32448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233AD1-4F92-0D41-B581-F0B0FB67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60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05DF082-74CE-DA43-A077-41F83AF3E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217" y="1032933"/>
            <a:ext cx="7698753" cy="5110163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26D1B82-6AC4-F34C-9211-0CBB958C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43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magine 1" descr="Doichol.png">
            <a:extLst>
              <a:ext uri="{FF2B5EF4-FFF2-40B4-BE49-F238E27FC236}">
                <a16:creationId xmlns:a16="http://schemas.microsoft.com/office/drawing/2014/main" id="{F165857E-F57F-544C-A313-BA36363F0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989138"/>
            <a:ext cx="8305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ttangolo 2">
            <a:extLst>
              <a:ext uri="{FF2B5EF4-FFF2-40B4-BE49-F238E27FC236}">
                <a16:creationId xmlns:a16="http://schemas.microsoft.com/office/drawing/2014/main" id="{C880A895-06BE-2044-A2C1-EE2E22A2E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692150"/>
            <a:ext cx="2305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solidFill>
                  <a:srgbClr val="FF0000"/>
                </a:solidFill>
              </a:rPr>
              <a:t>DOLICOLO</a:t>
            </a:r>
          </a:p>
        </p:txBody>
      </p:sp>
      <p:sp>
        <p:nvSpPr>
          <p:cNvPr id="38915" name="Rettangolo 1">
            <a:extLst>
              <a:ext uri="{FF2B5EF4-FFF2-40B4-BE49-F238E27FC236}">
                <a16:creationId xmlns:a16="http://schemas.microsoft.com/office/drawing/2014/main" id="{6B5B9627-45F4-1F4E-BB7D-DEDB3E6A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33" y="4391527"/>
            <a:ext cx="108907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dirty="0">
                <a:cs typeface="Arial" panose="020B0604020202020204" pitchFamily="34" charset="0"/>
              </a:rPr>
              <a:t>Un </a:t>
            </a:r>
            <a:r>
              <a:rPr lang="it-IT" altLang="it-IT" sz="2800" dirty="0" err="1">
                <a:cs typeface="Arial" panose="020B0604020202020204" pitchFamily="34" charset="0"/>
              </a:rPr>
              <a:t>dolicolo</a:t>
            </a:r>
            <a:r>
              <a:rPr lang="it-IT" altLang="it-IT" sz="2800" dirty="0">
                <a:cs typeface="Arial" panose="020B0604020202020204" pitchFamily="34" charset="0"/>
              </a:rPr>
              <a:t> è un </a:t>
            </a:r>
            <a:r>
              <a:rPr lang="it-IT" altLang="it-IT" sz="2800" dirty="0">
                <a:solidFill>
                  <a:srgbClr val="3366FF"/>
                </a:solidFill>
                <a:cs typeface="Arial" panose="020B0604020202020204" pitchFamily="34" charset="0"/>
              </a:rPr>
              <a:t>lipide poli-isoprenoide</a:t>
            </a:r>
            <a:r>
              <a:rPr lang="it-IT" altLang="it-IT" sz="2800" dirty="0">
                <a:cs typeface="Arial" panose="020B0604020202020204" pitchFamily="34" charset="0"/>
              </a:rPr>
              <a:t> (costituito da un numero variabile di unità di </a:t>
            </a:r>
            <a:r>
              <a:rPr lang="it-IT" altLang="it-IT" sz="2800" dirty="0">
                <a:solidFill>
                  <a:srgbClr val="3366FF"/>
                </a:solidFill>
                <a:cs typeface="Arial" panose="020B0604020202020204" pitchFamily="34" charset="0"/>
              </a:rPr>
              <a:t>isoprene)</a:t>
            </a:r>
            <a:r>
              <a:rPr lang="it-IT" altLang="it-IT" sz="2800" dirty="0">
                <a:cs typeface="Arial" panose="020B0604020202020204" pitchFamily="34" charset="0"/>
              </a:rPr>
              <a:t>, terminante con un'unità isoprenica α-satura recante una </a:t>
            </a:r>
            <a:r>
              <a:rPr lang="it-IT" altLang="it-IT" sz="2800" dirty="0">
                <a:solidFill>
                  <a:srgbClr val="3366FF"/>
                </a:solidFill>
                <a:cs typeface="Arial" panose="020B0604020202020204" pitchFamily="34" charset="0"/>
              </a:rPr>
              <a:t>funzione alcolica </a:t>
            </a:r>
            <a:r>
              <a:rPr lang="it-IT" altLang="it-IT" sz="2800" dirty="0">
                <a:cs typeface="Arial" panose="020B0604020202020204" pitchFamily="34" charset="0"/>
              </a:rPr>
              <a:t>( </a:t>
            </a:r>
            <a:r>
              <a:rPr lang="it-IT" altLang="it-IT" sz="2800" dirty="0" err="1">
                <a:cs typeface="Arial" panose="020B0604020202020204" pitchFamily="34" charset="0"/>
              </a:rPr>
              <a:t>glicosilazione</a:t>
            </a:r>
            <a:r>
              <a:rPr lang="it-IT" altLang="it-IT" sz="2800" dirty="0">
                <a:cs typeface="Arial" panose="020B0604020202020204" pitchFamily="34" charset="0"/>
              </a:rPr>
              <a:t> delle proteine) </a:t>
            </a:r>
          </a:p>
        </p:txBody>
      </p:sp>
    </p:spTree>
    <p:extLst>
      <p:ext uri="{BB962C8B-B14F-4D97-AF65-F5344CB8AC3E}">
        <p14:creationId xmlns:p14="http://schemas.microsoft.com/office/powerpoint/2010/main" val="122111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45E51E-AA8A-7342-9442-AE58E3E1C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855" y="1433291"/>
            <a:ext cx="5442199" cy="528818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La biosintesi di tutti gli oligosaccaridi alle proteine </a:t>
            </a:r>
            <a:r>
              <a:rPr lang="it-IT" sz="1800" dirty="0" err="1"/>
              <a:t>N-glicosilate</a:t>
            </a:r>
            <a:r>
              <a:rPr lang="it-IT" sz="1800" dirty="0"/>
              <a:t> inizia nel ER con un precursore oligosaccaridico preformato contenente 14 residui.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La struttura di questo precursore è conservata nelle piante, negli animali, compresi gli eucarioti unicellulari.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Precursore (Glc3Man9GlcNAc2): un oligosaccaride ramificato, contenente tre molecole di glucosio (</a:t>
            </a:r>
            <a:r>
              <a:rPr lang="it-IT" sz="1800" dirty="0" err="1"/>
              <a:t>Glc</a:t>
            </a:r>
            <a:r>
              <a:rPr lang="it-IT" sz="1800" dirty="0"/>
              <a:t>), nove di mannosio (Man) e due molecole di </a:t>
            </a:r>
            <a:r>
              <a:rPr lang="it-IT" sz="1800" dirty="0" err="1"/>
              <a:t>N-acetilglucosamina</a:t>
            </a:r>
            <a:r>
              <a:rPr lang="it-IT" sz="1800" dirty="0"/>
              <a:t> (</a:t>
            </a:r>
            <a:r>
              <a:rPr lang="it-IT" sz="1800" dirty="0" err="1"/>
              <a:t>GlcNAc</a:t>
            </a:r>
            <a:r>
              <a:rPr lang="it-IT" sz="18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FF0000"/>
                </a:solidFill>
              </a:rPr>
              <a:t>Dopo essere stata aggiunta alla proteina, questa struttura ramificata di carboidrati viene modificata mediante aggiunta o rimozione di monosaccaridi nel nel ER e nel Golgi.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Sebbene le sequenze degli oligosaccaridi differiscano da proteina a proteina, un nucleo di 5 dei 14 residui è conservato sia sulle proteine secretorie sia sulle proteine di membrana.</a:t>
            </a:r>
          </a:p>
          <a:p>
            <a:pPr algn="just"/>
            <a:endParaRPr lang="it-IT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FE1F10-6ACF-BA48-9293-A68E0BD3D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01"/>
          <a:stretch/>
        </p:blipFill>
        <p:spPr>
          <a:xfrm>
            <a:off x="6096000" y="1534420"/>
            <a:ext cx="5592383" cy="2239209"/>
          </a:xfr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7251A4E-54B9-4241-A11F-6BA265B9D6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7886"/>
            <a:ext cx="10515600" cy="114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Biosintesi del precursore oligosaccaridico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4B0C85-C98C-194A-97FE-F2B483EF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22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3BBAD36-E996-FD4F-B857-A320FE3D4C87}"/>
              </a:ext>
            </a:extLst>
          </p:cNvPr>
          <p:cNvSpPr/>
          <p:nvPr/>
        </p:nvSpPr>
        <p:spPr>
          <a:xfrm>
            <a:off x="6416304" y="4464825"/>
            <a:ext cx="4937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lipide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 (75–95 atomi di carbonio)  è incorporato nella membrana ER e svolge un ruolo chiave nella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glicosilazione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proteine nel ER.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7E6BA57-B7B8-874B-840F-8381B3F03F5A}"/>
              </a:ext>
            </a:extLst>
          </p:cNvPr>
          <p:cNvSpPr/>
          <p:nvPr/>
        </p:nvSpPr>
        <p:spPr>
          <a:xfrm>
            <a:off x="7833213" y="3848842"/>
            <a:ext cx="3134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Abeijon e C. B. </a:t>
            </a:r>
            <a:r>
              <a:rPr lang="it-IT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Hirschberg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1992, Trends </a:t>
            </a:r>
            <a:r>
              <a:rPr lang="it-IT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Biochem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Sci. 17:32.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7156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 descr="Oligosaccharyltransferase (OST)-1.jpg">
            <a:extLst>
              <a:ext uri="{FF2B5EF4-FFF2-40B4-BE49-F238E27FC236}">
                <a16:creationId xmlns:a16="http://schemas.microsoft.com/office/drawing/2014/main" id="{72E97359-F960-D043-94FF-5ADFE0896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674100"/>
            <a:ext cx="7036802" cy="594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ttangolo 3">
            <a:extLst>
              <a:ext uri="{FF2B5EF4-FFF2-40B4-BE49-F238E27FC236}">
                <a16:creationId xmlns:a16="http://schemas.microsoft.com/office/drawing/2014/main" id="{139B959A-7F60-5D4C-805A-F008B5FBA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693" y="173455"/>
            <a:ext cx="368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/>
              <a:t>Oligosaccariltransferasi</a:t>
            </a:r>
            <a:r>
              <a:rPr lang="it-IT" altLang="it-IT" sz="1800" dirty="0"/>
              <a:t> nel lievito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B8BC6A-94BD-104F-B87A-8FEFA67EF95F}"/>
              </a:ext>
            </a:extLst>
          </p:cNvPr>
          <p:cNvSpPr txBox="1"/>
          <p:nvPr/>
        </p:nvSpPr>
        <p:spPr>
          <a:xfrm>
            <a:off x="8217568" y="673766"/>
            <a:ext cx="3441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Nel RE le catene oligosaccaridiche subiscono dei rimodellamenti.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Le proteine non correttamente </a:t>
            </a:r>
            <a:r>
              <a:rPr lang="it-IT" sz="2000" dirty="0" err="1"/>
              <a:t>foldate</a:t>
            </a:r>
            <a:r>
              <a:rPr lang="it-IT" sz="2000" dirty="0"/>
              <a:t>  vengono indirizzate alla degradazione.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Le proteine che vengono secrete vengono trasferite al Golgi  dove possono subire ulteriori modifiche della catena oligosaccaridica. </a:t>
            </a:r>
          </a:p>
        </p:txBody>
      </p:sp>
    </p:spTree>
    <p:extLst>
      <p:ext uri="{BB962C8B-B14F-4D97-AF65-F5344CB8AC3E}">
        <p14:creationId xmlns:p14="http://schemas.microsoft.com/office/powerpoint/2010/main" val="301458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48785C1-315A-C74F-A522-A1260C808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1" t="13393" r="4180"/>
          <a:stretch/>
        </p:blipFill>
        <p:spPr>
          <a:xfrm>
            <a:off x="3385976" y="890381"/>
            <a:ext cx="7819571" cy="3291938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9D12FC4-AD82-A74E-ACD8-B4BFFB5B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462118-86E6-C540-8A1A-3E13A743A210}"/>
              </a:ext>
            </a:extLst>
          </p:cNvPr>
          <p:cNvSpPr/>
          <p:nvPr/>
        </p:nvSpPr>
        <p:spPr>
          <a:xfrm>
            <a:off x="323554" y="4413151"/>
            <a:ext cx="11654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Passaggi 1-3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due molecole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N-acetilglucosamina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GlcNAc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cinque residui di mannosio vengono aggiunti uno alla volta ad un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 sulla faccia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citosolica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membrana ER (intermedio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dolicolo-pirofosforil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oligosaccaride). I donatori di zucchero nucleotidico in queste e successive reazioni sono sintetizzati nel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Passaggio 4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l'intermedio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pirofosforilico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sette residui è spostato nel lume del ER.</a:t>
            </a:r>
          </a:p>
          <a:p>
            <a:pPr algn="just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Passaggi 5-6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 rimanenti quattro residui di mannosio  e i tre residui di glucosio vengono aggiunti uno alla volta. Lo zucchero da aggiungere viene prima trasferito ad un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 veicolante sulla faccia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citosolica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dell'ER; il portatore viene quindi capovolto sulla faccia del lume del ER, dove lo zucchero viene trasferito sull'oligosaccaride che si sta sintetizzando. Successivamente il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 «vuoto» viene riportato alla faccia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citosolica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8DBF0E5-90CC-C348-89CD-58106F061C8A}"/>
              </a:ext>
            </a:extLst>
          </p:cNvPr>
          <p:cNvSpPr/>
          <p:nvPr/>
        </p:nvSpPr>
        <p:spPr>
          <a:xfrm>
            <a:off x="5985553" y="4182319"/>
            <a:ext cx="3134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Abeijon e C. B. </a:t>
            </a:r>
            <a:r>
              <a:rPr lang="it-IT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Hirschberg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1992, Trends </a:t>
            </a:r>
            <a:r>
              <a:rPr lang="it-IT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Biochem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Sci. 17:32.</a:t>
            </a:r>
            <a:endParaRPr lang="it-IT" sz="9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C6D68C7-8394-0B47-8638-A574553E5D2F}"/>
              </a:ext>
            </a:extLst>
          </p:cNvPr>
          <p:cNvSpPr txBox="1">
            <a:spLocks/>
          </p:cNvSpPr>
          <p:nvPr/>
        </p:nvSpPr>
        <p:spPr>
          <a:xfrm>
            <a:off x="630382" y="-28286"/>
            <a:ext cx="10515600" cy="114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Biosintesi del precursore oligosaccaridico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09D4AB-84DE-5C4A-8E61-E58543214C51}"/>
              </a:ext>
            </a:extLst>
          </p:cNvPr>
          <p:cNvSpPr txBox="1"/>
          <p:nvPr/>
        </p:nvSpPr>
        <p:spPr>
          <a:xfrm>
            <a:off x="495571" y="1804042"/>
            <a:ext cx="27636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Il precursore oligosaccaridico è legato al </a:t>
            </a:r>
            <a:r>
              <a:rPr lang="it-IT" sz="1400" b="1" dirty="0" err="1">
                <a:solidFill>
                  <a:srgbClr val="FF0000"/>
                </a:solidFill>
              </a:rPr>
              <a:t>dolicolo</a:t>
            </a:r>
            <a:r>
              <a:rPr lang="it-IT" sz="1400" b="1" dirty="0">
                <a:solidFill>
                  <a:srgbClr val="FF0000"/>
                </a:solidFill>
              </a:rPr>
              <a:t> mediante un legame </a:t>
            </a:r>
            <a:r>
              <a:rPr lang="it-IT" sz="1400" b="1" dirty="0" err="1">
                <a:solidFill>
                  <a:srgbClr val="FF0000"/>
                </a:solidFill>
              </a:rPr>
              <a:t>pirofosfato</a:t>
            </a:r>
            <a:r>
              <a:rPr lang="it-IT" sz="1400" b="1" dirty="0">
                <a:solidFill>
                  <a:srgbClr val="FF0000"/>
                </a:solidFill>
              </a:rPr>
              <a:t> che garantisce l’energia per la reazione di </a:t>
            </a:r>
            <a:r>
              <a:rPr lang="it-IT" sz="1400" b="1" dirty="0" err="1">
                <a:solidFill>
                  <a:srgbClr val="FF0000"/>
                </a:solidFill>
              </a:rPr>
              <a:t>glicosilazione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8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13-17">
            <a:extLst>
              <a:ext uri="{FF2B5EF4-FFF2-40B4-BE49-F238E27FC236}">
                <a16:creationId xmlns:a16="http://schemas.microsoft.com/office/drawing/2014/main" id="{70EBF625-8B33-844C-B971-B9FC3549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58901"/>
            <a:ext cx="85312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17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7F2420-88E5-F440-BC39-B43C0D304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t="12259" r="8556"/>
          <a:stretch/>
        </p:blipFill>
        <p:spPr>
          <a:xfrm>
            <a:off x="2322285" y="827314"/>
            <a:ext cx="7823200" cy="328032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02ECD8-0E3C-AE4E-BF0F-1783246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26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884967E-036C-8C47-B715-BD86F89BE809}"/>
              </a:ext>
            </a:extLst>
          </p:cNvPr>
          <p:cNvSpPr txBox="1">
            <a:spLocks/>
          </p:cNvSpPr>
          <p:nvPr/>
        </p:nvSpPr>
        <p:spPr>
          <a:xfrm>
            <a:off x="727753" y="263526"/>
            <a:ext cx="10515600" cy="7524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N-Glicosilazione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D8A734-34A5-CA4D-9E3C-30005FA5EC12}"/>
              </a:ext>
            </a:extLst>
          </p:cNvPr>
          <p:cNvSpPr/>
          <p:nvPr/>
        </p:nvSpPr>
        <p:spPr>
          <a:xfrm>
            <a:off x="319253" y="4166930"/>
            <a:ext cx="11536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precursore di 14 residui viene trasferito dal trasportatore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 ad un residuo di asparagina di un polipeptide nascente che viene sintetizzato e che emerge nel lume del ER.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L’enzima che catalizza la reazione è l’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oligosaccaril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transferasi.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sequenza consenso riconosciuta dell’enzima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oligosaccaril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transferasi è: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-X-Ser;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-X-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X è un qualsiasi amminoacido eccetto la prolina).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delle tre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subunità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questo enzima sono proteine ​​della membrana del ER i cui domini rivolti al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legano al ribosoma localizzando la  terza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subunità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(catalitica) della transferasi vicino alla crescente catena polipeptidica nel lume ER. </a:t>
            </a:r>
          </a:p>
        </p:txBody>
      </p:sp>
    </p:spTree>
    <p:extLst>
      <p:ext uri="{BB962C8B-B14F-4D97-AF65-F5344CB8AC3E}">
        <p14:creationId xmlns:p14="http://schemas.microsoft.com/office/powerpoint/2010/main" val="365499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7F2420-88E5-F440-BC39-B43C0D304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t="12259" r="8556"/>
          <a:stretch/>
        </p:blipFill>
        <p:spPr>
          <a:xfrm>
            <a:off x="2322285" y="827314"/>
            <a:ext cx="7823200" cy="328032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02ECD8-0E3C-AE4E-BF0F-1783246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27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884967E-036C-8C47-B715-BD86F89BE809}"/>
              </a:ext>
            </a:extLst>
          </p:cNvPr>
          <p:cNvSpPr txBox="1">
            <a:spLocks/>
          </p:cNvSpPr>
          <p:nvPr/>
        </p:nvSpPr>
        <p:spPr>
          <a:xfrm>
            <a:off x="727753" y="263526"/>
            <a:ext cx="10515600" cy="7524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N-Glicosilazione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D8A734-34A5-CA4D-9E3C-30005FA5EC12}"/>
              </a:ext>
            </a:extLst>
          </p:cNvPr>
          <p:cNvSpPr/>
          <p:nvPr/>
        </p:nvSpPr>
        <p:spPr>
          <a:xfrm>
            <a:off x="379410" y="4417358"/>
            <a:ext cx="11536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il trasferimento del precursore Glc3Man9(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GlcNAc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)2 su un polipeptide nascente, tre diversi enzimi, chiamati glicosidasi, rimuovono tutti e tre i residui di glucosio ed un particolare residuo di mannosio. </a:t>
            </a:r>
          </a:p>
          <a:p>
            <a:pPr algn="just">
              <a:spcAft>
                <a:spcPts val="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tre residui di glucosio, che sono gli ultimi residui aggiunti durante la sintesi del precursore sul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fosfato, sembrano agire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un segnale che indica che l'oligosaccaride è completo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pronto per essere trasferito ad una proteina.</a:t>
            </a:r>
          </a:p>
        </p:txBody>
      </p:sp>
    </p:spTree>
    <p:extLst>
      <p:ext uri="{BB962C8B-B14F-4D97-AF65-F5344CB8AC3E}">
        <p14:creationId xmlns:p14="http://schemas.microsoft.com/office/powerpoint/2010/main" val="396896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ure 13-18">
            <a:extLst>
              <a:ext uri="{FF2B5EF4-FFF2-40B4-BE49-F238E27FC236}">
                <a16:creationId xmlns:a16="http://schemas.microsoft.com/office/drawing/2014/main" id="{8B18BC91-C600-C341-A99A-CE956C59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34" y="312154"/>
            <a:ext cx="85312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36EF57-018B-5143-A732-CD03B5A56B29}"/>
              </a:ext>
            </a:extLst>
          </p:cNvPr>
          <p:cNvSpPr txBox="1"/>
          <p:nvPr/>
        </p:nvSpPr>
        <p:spPr>
          <a:xfrm>
            <a:off x="386040" y="4764505"/>
            <a:ext cx="11445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Non tutte le sequenze </a:t>
            </a:r>
            <a:r>
              <a:rPr lang="it-IT" sz="2000" dirty="0" err="1"/>
              <a:t>Asn</a:t>
            </a:r>
            <a:r>
              <a:rPr lang="it-IT" sz="2000" dirty="0"/>
              <a:t>-X-Ser/</a:t>
            </a:r>
            <a:r>
              <a:rPr lang="it-IT" sz="2000" dirty="0" err="1"/>
              <a:t>Thr</a:t>
            </a:r>
            <a:r>
              <a:rPr lang="it-IT" sz="2000" dirty="0"/>
              <a:t> sono </a:t>
            </a:r>
            <a:r>
              <a:rPr lang="it-IT" sz="2000" dirty="0" err="1"/>
              <a:t>glicosilate</a:t>
            </a:r>
            <a:r>
              <a:rPr lang="it-IT" sz="2000" dirty="0"/>
              <a:t> e non è possibile predire dalla semplice sequenza amminoacidica quali siti sono </a:t>
            </a:r>
            <a:r>
              <a:rPr lang="it-IT" sz="2000" dirty="0" err="1"/>
              <a:t>glicosilati</a:t>
            </a:r>
            <a:r>
              <a:rPr lang="it-IT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Per esempio un </a:t>
            </a:r>
            <a:r>
              <a:rPr lang="it-IT" sz="2000" dirty="0" err="1"/>
              <a:t>folding</a:t>
            </a:r>
            <a:r>
              <a:rPr lang="it-IT" sz="2000" dirty="0"/>
              <a:t> rapido di un dominio che contiene la sequenza di </a:t>
            </a:r>
            <a:r>
              <a:rPr lang="it-IT" sz="2000" dirty="0" err="1"/>
              <a:t>glicosilazione</a:t>
            </a:r>
            <a:r>
              <a:rPr lang="it-IT" sz="2000" dirty="0"/>
              <a:t> può prevenire il trasferimento di un precursore polisaccaridico.  </a:t>
            </a:r>
          </a:p>
        </p:txBody>
      </p:sp>
    </p:spTree>
    <p:extLst>
      <p:ext uri="{BB962C8B-B14F-4D97-AF65-F5344CB8AC3E}">
        <p14:creationId xmlns:p14="http://schemas.microsoft.com/office/powerpoint/2010/main" val="1366488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B263CF-6F5B-744A-9466-4CA2E89E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29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58A3D52-8B6C-7B42-9B8C-A1CEB4ED1DEB}"/>
              </a:ext>
            </a:extLst>
          </p:cNvPr>
          <p:cNvSpPr txBox="1">
            <a:spLocks/>
          </p:cNvSpPr>
          <p:nvPr/>
        </p:nvSpPr>
        <p:spPr>
          <a:xfrm>
            <a:off x="838200" y="137886"/>
            <a:ext cx="10515600" cy="114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Le funzioni delle catene oligosaccaridiche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9B0F3F-B7EC-0648-A247-1D7A6745F85C}"/>
              </a:ext>
            </a:extLst>
          </p:cNvPr>
          <p:cNvSpPr/>
          <p:nvPr/>
        </p:nvSpPr>
        <p:spPr>
          <a:xfrm>
            <a:off x="580571" y="1089164"/>
            <a:ext cx="1111794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rgbClr val="002060"/>
                </a:solidFill>
              </a:rPr>
              <a:t>Le catene laterali oligosaccaridiche favoriscono il </a:t>
            </a:r>
            <a:r>
              <a:rPr lang="it-IT" sz="2600" b="1" dirty="0" err="1">
                <a:solidFill>
                  <a:srgbClr val="002060"/>
                </a:solidFill>
              </a:rPr>
              <a:t>folding</a:t>
            </a:r>
            <a:r>
              <a:rPr lang="it-IT" sz="2600" b="1" dirty="0">
                <a:solidFill>
                  <a:srgbClr val="002060"/>
                </a:solidFill>
              </a:rPr>
              <a:t>  delle glicoproteine.</a:t>
            </a:r>
          </a:p>
          <a:p>
            <a:pPr algn="just"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Alcune proteine ​​richiedono oligosaccaridi «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N-linked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per poter essere ripiegate 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correttamente nel ER. Questa funzione è stata dimostrata negli studi con la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tunicamicina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blocca il primo passaggio nella formazione del precursore dell'oligosaccaride legato al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dolicolo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fosfato e quindi inibisce la sintesi di tutti le 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N-glicosilazioni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nelle cellule (diapositiva 24). 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 presenza di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tunicamicina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il polipeptide precursore dell’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emoagglutinina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(glicoproteina antigenica) presente sulla superficie del virus dell'influenza (HA</a:t>
            </a:r>
            <a:r>
              <a:rPr lang="it-IT" sz="24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 viene sintetizzato, ma non può ripiegarsi correttamente e formare un normale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trimero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; la proteina rimane, non «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foldata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» in ER. 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Anche mutazioni di una particolare asparagina nella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sequenza di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emoagglutinina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un residuo di glutammina impediscono la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N-glicosilazione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quel sito provocando l'accumulo della proteina nell'ER in uno stato non «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457200" algn="just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304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BCD4EEC-239A-AB4F-8C52-7BB1DE0C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4" t="1805" r="3090"/>
          <a:stretch/>
        </p:blipFill>
        <p:spPr>
          <a:xfrm>
            <a:off x="754945" y="1109759"/>
            <a:ext cx="7592291" cy="531590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4A7478-917F-AC40-86D1-86B7ED1C0327}"/>
              </a:ext>
            </a:extLst>
          </p:cNvPr>
          <p:cNvSpPr txBox="1"/>
          <p:nvPr/>
        </p:nvSpPr>
        <p:spPr>
          <a:xfrm>
            <a:off x="3623217" y="6210221"/>
            <a:ext cx="2064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F.Ulrich</a:t>
            </a:r>
            <a:r>
              <a:rPr lang="it-IT" sz="1100" dirty="0"/>
              <a:t> </a:t>
            </a:r>
            <a:r>
              <a:rPr lang="it-IT" sz="1100" dirty="0" err="1"/>
              <a:t>Hart</a:t>
            </a:r>
            <a:r>
              <a:rPr lang="it-IT" sz="1100" dirty="0"/>
              <a:t> et al, 2011 </a:t>
            </a:r>
          </a:p>
          <a:p>
            <a:endParaRPr lang="it-IT" sz="11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8F8419A-0291-9D40-A5F0-2EDFEFFC66A2}"/>
              </a:ext>
            </a:extLst>
          </p:cNvPr>
          <p:cNvSpPr txBox="1">
            <a:spLocks/>
          </p:cNvSpPr>
          <p:nvPr/>
        </p:nvSpPr>
        <p:spPr>
          <a:xfrm>
            <a:off x="429490" y="275769"/>
            <a:ext cx="10515600" cy="6185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002060"/>
                </a:solidFill>
              </a:rPr>
              <a:t>Il network della </a:t>
            </a:r>
            <a:r>
              <a:rPr lang="it-IT" sz="4000" b="1" dirty="0" err="1">
                <a:solidFill>
                  <a:srgbClr val="002060"/>
                </a:solidFill>
              </a:rPr>
              <a:t>proteostasi</a:t>
            </a:r>
            <a:r>
              <a:rPr lang="it-IT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C9A5CE8-CBD9-DC43-84D2-23C96C3EE2D6}"/>
              </a:ext>
            </a:extLst>
          </p:cNvPr>
          <p:cNvSpPr/>
          <p:nvPr/>
        </p:nvSpPr>
        <p:spPr>
          <a:xfrm>
            <a:off x="8241754" y="2059552"/>
            <a:ext cx="3480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di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proteostasi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componenti 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generali e specializzati per il corretto ripiegamento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traffico delle proteine ​​con le macchine per la degradazione proteolitica di proteine ​​irreversibilmente mal ripiegate (l'UPS e il sistema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autofagico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7D743-7369-4842-9BCD-30992A07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240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B263CF-6F5B-744A-9466-4CA2E89E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30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58A3D52-8B6C-7B42-9B8C-A1CEB4ED1DEB}"/>
              </a:ext>
            </a:extLst>
          </p:cNvPr>
          <p:cNvSpPr txBox="1">
            <a:spLocks/>
          </p:cNvSpPr>
          <p:nvPr/>
        </p:nvSpPr>
        <p:spPr>
          <a:xfrm>
            <a:off x="838200" y="137886"/>
            <a:ext cx="10515600" cy="114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Le funzioni delle catene oligosaccaridiche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9B0F3F-B7EC-0648-A247-1D7A6745F85C}"/>
              </a:ext>
            </a:extLst>
          </p:cNvPr>
          <p:cNvSpPr/>
          <p:nvPr/>
        </p:nvSpPr>
        <p:spPr>
          <a:xfrm>
            <a:off x="638628" y="1154926"/>
            <a:ext cx="111179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rgbClr val="002060"/>
                </a:solidFill>
              </a:rPr>
              <a:t>Le catene laterali oligosaccaridiche conferiscono stabilità alle glicoproteine secrete.</a:t>
            </a:r>
          </a:p>
          <a:p>
            <a:pPr lvl="0"/>
            <a:endParaRPr lang="it-IT" sz="28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Molte proteine ​​secrete si </a:t>
            </a:r>
            <a:r>
              <a:rPr lang="it-IT" sz="2800" dirty="0" err="1"/>
              <a:t>foldano</a:t>
            </a:r>
            <a:r>
              <a:rPr lang="it-IT" sz="2800" dirty="0"/>
              <a:t> correttamente e vengono trasportate alla loro destinazione finale anche se l'aggiunta di tutti gli oligosaccaridi  «</a:t>
            </a:r>
            <a:r>
              <a:rPr lang="it-IT" sz="2800" dirty="0" err="1"/>
              <a:t>N-linked</a:t>
            </a:r>
            <a:r>
              <a:rPr lang="it-IT" sz="2800" dirty="0"/>
              <a:t>» viene bloccata ad esempio mediante trattamento con </a:t>
            </a:r>
            <a:r>
              <a:rPr lang="it-IT" sz="2800" dirty="0" err="1"/>
              <a:t>tunicamicina</a:t>
            </a:r>
            <a:r>
              <a:rPr lang="it-IT" sz="2800" dirty="0"/>
              <a:t>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Tuttavia, tali proteine ​​non </a:t>
            </a:r>
            <a:r>
              <a:rPr lang="it-IT" sz="2800" dirty="0" err="1"/>
              <a:t>glicosilate</a:t>
            </a:r>
            <a:r>
              <a:rPr lang="it-IT" sz="2800" dirty="0"/>
              <a:t> sono meno stabili delle loro forme </a:t>
            </a:r>
            <a:r>
              <a:rPr lang="it-IT" sz="2800" dirty="0" err="1"/>
              <a:t>glicosilate</a:t>
            </a:r>
            <a:r>
              <a:rPr lang="it-IT" sz="2800" dirty="0"/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Es: la </a:t>
            </a:r>
            <a:r>
              <a:rPr lang="it-IT" sz="2800" dirty="0" err="1"/>
              <a:t>fibronectina</a:t>
            </a:r>
            <a:r>
              <a:rPr lang="it-IT" sz="2800" dirty="0"/>
              <a:t> </a:t>
            </a:r>
            <a:r>
              <a:rPr lang="it-IT" sz="2800" dirty="0" err="1"/>
              <a:t>glicosilata</a:t>
            </a:r>
            <a:r>
              <a:rPr lang="it-IT" sz="2800" dirty="0"/>
              <a:t> (componente della matrice extracellulare) viene degradata molto più lentamente dalle proteasi dei tessuti rispetto alla </a:t>
            </a:r>
            <a:r>
              <a:rPr lang="it-IT" sz="2800" dirty="0" err="1"/>
              <a:t>fibronectina</a:t>
            </a:r>
            <a:r>
              <a:rPr lang="it-IT" sz="2800" dirty="0"/>
              <a:t> non </a:t>
            </a:r>
            <a:r>
              <a:rPr lang="it-IT" sz="2800" dirty="0" err="1"/>
              <a:t>glicosilata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516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BC57BF-FDDD-4D4B-94F7-E9E3C25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90BC96-950E-E748-9ACB-080A988A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13" y="1528362"/>
            <a:ext cx="7390754" cy="296091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0A49BA0-34F2-624A-8FFD-FD83590E03B2}"/>
              </a:ext>
            </a:extLst>
          </p:cNvPr>
          <p:cNvSpPr/>
          <p:nvPr/>
        </p:nvSpPr>
        <p:spPr>
          <a:xfrm>
            <a:off x="284812" y="4542061"/>
            <a:ext cx="11647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oligosaccaridi su alcune glicoproteine ​​della superficie cellulare svolgono un ruolo importante nell'adesione cellula-cellula.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membrana plasmatica dei globuli bianchi (leucociti) contiene molecole di adesione cellulare (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cell-adhesion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molecules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CAM) che sono ampiamente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glicosilate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oligosaccaridi in queste molecole interagiscono con un dominio legante lo zucchero in alcune altre CAM presenti sulle cellule endoteliali che rivestono i vasi sanguigni.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interazione collega i leucociti all'endotelio e aiuta il loro movimento nei tessuti durante una risposta infiammatoria all'infezione.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5F02CFF-E579-B249-9F27-E27A61E38699}"/>
              </a:ext>
            </a:extLst>
          </p:cNvPr>
          <p:cNvSpPr txBox="1">
            <a:spLocks/>
          </p:cNvSpPr>
          <p:nvPr/>
        </p:nvSpPr>
        <p:spPr>
          <a:xfrm>
            <a:off x="785908" y="71950"/>
            <a:ext cx="10515600" cy="114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Le funzioni delle catene oligosaccaridiche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60B15E-00C9-BA49-9EE5-52614947778E}"/>
              </a:ext>
            </a:extLst>
          </p:cNvPr>
          <p:cNvSpPr/>
          <p:nvPr/>
        </p:nvSpPr>
        <p:spPr>
          <a:xfrm>
            <a:off x="2074050" y="1088702"/>
            <a:ext cx="7678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rgbClr val="002060"/>
                </a:solidFill>
              </a:rPr>
              <a:t>Adesione cellula-cellula</a:t>
            </a:r>
          </a:p>
        </p:txBody>
      </p:sp>
    </p:spTree>
    <p:extLst>
      <p:ext uri="{BB962C8B-B14F-4D97-AF65-F5344CB8AC3E}">
        <p14:creationId xmlns:p14="http://schemas.microsoft.com/office/powerpoint/2010/main" val="340293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BC57BF-FDDD-4D4B-94F7-E9E3C25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90BC96-950E-E748-9ACB-080A988A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90" y="186742"/>
            <a:ext cx="7390754" cy="296091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0A49BA0-34F2-624A-8FFD-FD83590E03B2}"/>
              </a:ext>
            </a:extLst>
          </p:cNvPr>
          <p:cNvSpPr/>
          <p:nvPr/>
        </p:nvSpPr>
        <p:spPr>
          <a:xfrm>
            <a:off x="278697" y="3147658"/>
            <a:ext cx="116473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Segnali infiammatori causati da batteri, virus e in riposta a danni a tessuti per trauma o infiammazione determinano l’esposizione delle proteine </a:t>
            </a:r>
            <a:r>
              <a:rPr lang="it-IT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selectine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(CAM) sulla superficie cellulare delle cellule endoteliali dei vasi sanguigni.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mediano l’interazione con i leucociti grazie alle catene oligosaccaridiche presenti sui leucociti.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flusso sanguigno forza i leucociti debolmente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scivolare sulla superficie delle cellule endoteliali del vaso sanguigno con conseguente sintesi di PAF (</a:t>
            </a:r>
            <a:r>
              <a:rPr lang="it-IT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plateled-activating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di ICAM-1 sulla superficie delle cellule endoteliali.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PAF ed altri attivatori secreti (incluse le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chemochine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determinano l’attivazione delle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dirty="0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nei linfociti T) che garantiscono una forte adesione tra i leucociti e le CAM delle cellule endoteliali.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Conseguente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extravasazione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leucocita nel tessuto.</a:t>
            </a:r>
          </a:p>
        </p:txBody>
      </p:sp>
    </p:spTree>
    <p:extLst>
      <p:ext uri="{BB962C8B-B14F-4D97-AF65-F5344CB8AC3E}">
        <p14:creationId xmlns:p14="http://schemas.microsoft.com/office/powerpoint/2010/main" val="291929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5D530E-FA8D-9F49-B9CC-516195D1C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" b="23598"/>
          <a:stretch/>
        </p:blipFill>
        <p:spPr>
          <a:xfrm>
            <a:off x="7298708" y="2120399"/>
            <a:ext cx="4328885" cy="390108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12B5E3-72A3-DD41-9A09-FABE59F6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9695DC5-0C68-D042-8584-DD9C38BA2D19}"/>
              </a:ext>
            </a:extLst>
          </p:cNvPr>
          <p:cNvSpPr/>
          <p:nvPr/>
        </p:nvSpPr>
        <p:spPr>
          <a:xfrm>
            <a:off x="474744" y="1742585"/>
            <a:ext cx="671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Una delle più importanti conseguenze delle interazioni che coinvolgono glicolipidi e glicoproteine di membrana sono rappresentati dagli </a:t>
            </a:r>
            <a:r>
              <a:rPr lang="it-IT" b="1" dirty="0">
                <a:solidFill>
                  <a:srgbClr val="FF0000"/>
                </a:solidFill>
              </a:rPr>
              <a:t>antigeni dei gruppi sanguigni ABO che sono espressi sulla superficie dei globuli rossi </a:t>
            </a:r>
            <a:r>
              <a:rPr lang="it-IT" dirty="0"/>
              <a:t>e di molti altri tipi cellulari.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Tutti gli esseri umani hanno gli enzimi per la sintesi degli antigeni che caratterizzano il gruppo sanguigno 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persone che hanno il gruppo sanguigno A hanno un enzima </a:t>
            </a:r>
            <a:r>
              <a:rPr lang="it-IT" dirty="0" err="1"/>
              <a:t>glicosiltransferasico</a:t>
            </a:r>
            <a:r>
              <a:rPr lang="it-IT" dirty="0"/>
              <a:t> che aggiunge un oligosaccaride che è la </a:t>
            </a:r>
            <a:r>
              <a:rPr lang="it-IT" dirty="0" err="1"/>
              <a:t>N-acetilgalattosamina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persone con il gruppo sanguigno B hanno una differente attività transferasica che aggiunge una molecola di galattosio extra all’antigene di tipo O a formare l’antigene B.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Persone con entrambe le attività transferasiche producono entrambi gli antigeni (gruppo sanguigno AB)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Quelle che non hanno nessuna attività transferasica producono solo l’antigene O (gruppo sanguigno O).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6800939-41E5-A842-84D5-39CAF3711C5E}"/>
              </a:ext>
            </a:extLst>
          </p:cNvPr>
          <p:cNvSpPr txBox="1">
            <a:spLocks/>
          </p:cNvSpPr>
          <p:nvPr/>
        </p:nvSpPr>
        <p:spPr>
          <a:xfrm>
            <a:off x="838200" y="56390"/>
            <a:ext cx="10515600" cy="114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Le funzioni delle catene oligosaccaridiche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D9FC9A0-DA8A-D442-ADCC-305FC7EBD0B0}"/>
              </a:ext>
            </a:extLst>
          </p:cNvPr>
          <p:cNvSpPr/>
          <p:nvPr/>
        </p:nvSpPr>
        <p:spPr>
          <a:xfrm>
            <a:off x="3686629" y="1205889"/>
            <a:ext cx="481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Induzione di risposta immunitaria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40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12B5E3-72A3-DD41-9A09-FABE59F6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F543ACD-4667-334F-9B08-A70E956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" t="24709" r="1023" b="-1"/>
          <a:stretch/>
        </p:blipFill>
        <p:spPr>
          <a:xfrm>
            <a:off x="727363" y="1026029"/>
            <a:ext cx="10626437" cy="198407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1C9C060-A8B0-D44B-8043-23328C033317}"/>
              </a:ext>
            </a:extLst>
          </p:cNvPr>
          <p:cNvSpPr/>
          <p:nvPr/>
        </p:nvSpPr>
        <p:spPr>
          <a:xfrm>
            <a:off x="1257299" y="3559843"/>
            <a:ext cx="9566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Le persone con gli eritrociti che non hanno gli antigeni A, gli antigeni B o entrambi  sulla loro superficie normalmente hanno gli anticorpi contro gli antigeni mancanti nel loro siero.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Se una persona di gruppo sanguigno A o  O riceve una trasfusione con sangue di tipo B positivo, gli anticorpi contro l’antigene B distruggeranno i globuli rossi introdotti.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9228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>
            <a:extLst>
              <a:ext uri="{FF2B5EF4-FFF2-40B4-BE49-F238E27FC236}">
                <a16:creationId xmlns:a16="http://schemas.microsoft.com/office/drawing/2014/main" id="{CD259A08-28B7-294B-8D8F-FEEBB5E0F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1143000"/>
          </a:xfrm>
          <a:noFill/>
        </p:spPr>
        <p:txBody>
          <a:bodyPr anchor="b"/>
          <a:lstStyle/>
          <a:p>
            <a:pPr eaLnBrk="1" hangingPunct="1"/>
            <a:r>
              <a:rPr lang="en-US" altLang="it-IT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Post-translational modifications and quality control in the rough ER</a:t>
            </a:r>
          </a:p>
        </p:txBody>
      </p:sp>
      <p:sp>
        <p:nvSpPr>
          <p:cNvPr id="15362" name="Rectangle 7">
            <a:extLst>
              <a:ext uri="{FF2B5EF4-FFF2-40B4-BE49-F238E27FC236}">
                <a16:creationId xmlns:a16="http://schemas.microsoft.com/office/drawing/2014/main" id="{6C218C48-72F4-834C-AAE2-7D749D7D2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484313"/>
            <a:ext cx="8178800" cy="4171950"/>
          </a:xfrm>
          <a:noFill/>
        </p:spPr>
        <p:txBody>
          <a:bodyPr/>
          <a:lstStyle/>
          <a:p>
            <a:pPr eaLnBrk="1" hangingPunct="1"/>
            <a:r>
              <a:rPr lang="en-US" altLang="it-IT" dirty="0">
                <a:ea typeface="ＭＳ Ｐゴシック" panose="020B0600070205080204" pitchFamily="34" charset="-128"/>
              </a:rPr>
              <a:t>Newly synthesized polypeptides in the membrane and lumen of the ER undergo five principal modifications</a:t>
            </a:r>
          </a:p>
          <a:p>
            <a:pPr lvl="1" eaLnBrk="1" hangingPunct="1"/>
            <a:r>
              <a:rPr lang="en-US" altLang="it-IT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Formation of disulfide bonds </a:t>
            </a:r>
            <a:r>
              <a:rPr lang="en-US" altLang="it-IT" dirty="0">
                <a:ea typeface="ＭＳ Ｐゴシック" panose="020B0600070205080204" pitchFamily="34" charset="-128"/>
              </a:rPr>
              <a:t>(ER)</a:t>
            </a:r>
          </a:p>
          <a:p>
            <a:pPr lvl="1" eaLnBrk="1" hangingPunct="1"/>
            <a:r>
              <a:rPr lang="en-US" altLang="it-IT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Proper folding </a:t>
            </a:r>
            <a:r>
              <a:rPr lang="en-US" altLang="it-IT" dirty="0">
                <a:ea typeface="ＭＳ Ｐゴシック" panose="020B0600070205080204" pitchFamily="34" charset="-128"/>
              </a:rPr>
              <a:t>(ER)</a:t>
            </a:r>
          </a:p>
          <a:p>
            <a:pPr lvl="1" eaLnBrk="1" hangingPunct="1"/>
            <a:r>
              <a:rPr lang="en-US" altLang="it-IT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Addition and processing of carbohydrates</a:t>
            </a:r>
            <a:r>
              <a:rPr lang="en-US" altLang="it-IT" dirty="0">
                <a:ea typeface="ＭＳ Ｐゴシック" panose="020B0600070205080204" pitchFamily="34" charset="-128"/>
              </a:rPr>
              <a:t> (ER, Golgi)</a:t>
            </a:r>
          </a:p>
          <a:p>
            <a:pPr lvl="1" eaLnBrk="1" hangingPunct="1"/>
            <a:r>
              <a:rPr lang="en-US" altLang="it-IT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Specific proteolytic cleavages </a:t>
            </a:r>
            <a:r>
              <a:rPr lang="en-US" altLang="it-IT" dirty="0">
                <a:ea typeface="ＭＳ Ｐゴシック" panose="020B0600070205080204" pitchFamily="34" charset="-128"/>
              </a:rPr>
              <a:t>(ER, Golgi, secretory </a:t>
            </a:r>
            <a:r>
              <a:rPr lang="en-US" altLang="it-IT" dirty="0" err="1">
                <a:ea typeface="ＭＳ Ｐゴシック" panose="020B0600070205080204" pitchFamily="34" charset="-128"/>
              </a:rPr>
              <a:t>vescicles</a:t>
            </a:r>
            <a:r>
              <a:rPr lang="en-US" altLang="it-IT" dirty="0">
                <a:ea typeface="ＭＳ Ｐゴシック" panose="020B0600070205080204" pitchFamily="34" charset="-128"/>
              </a:rPr>
              <a:t>)  </a:t>
            </a:r>
          </a:p>
          <a:p>
            <a:pPr lvl="1" eaLnBrk="1" hangingPunct="1"/>
            <a:r>
              <a:rPr lang="en-US" altLang="it-IT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Assembly into multimeric proteins </a:t>
            </a:r>
            <a:r>
              <a:rPr lang="en-US" altLang="it-IT" dirty="0">
                <a:ea typeface="ＭＳ Ｐゴシック" panose="020B0600070205080204" pitchFamily="34" charset="-128"/>
              </a:rPr>
              <a:t>(ER)</a:t>
            </a:r>
          </a:p>
        </p:txBody>
      </p:sp>
    </p:spTree>
    <p:extLst>
      <p:ext uri="{BB962C8B-B14F-4D97-AF65-F5344CB8AC3E}">
        <p14:creationId xmlns:p14="http://schemas.microsoft.com/office/powerpoint/2010/main" val="1498389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DBFC72-A51C-4A41-8401-B8B417D0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8653" r="4047" b="2736"/>
          <a:stretch/>
        </p:blipFill>
        <p:spPr>
          <a:xfrm>
            <a:off x="5613400" y="1461953"/>
            <a:ext cx="5994400" cy="283987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B73AF3-7525-7648-A878-8C453C9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36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724B347-67C6-8D4E-BDCA-0679B522BE33}"/>
              </a:ext>
            </a:extLst>
          </p:cNvPr>
          <p:cNvSpPr/>
          <p:nvPr/>
        </p:nvSpPr>
        <p:spPr>
          <a:xfrm>
            <a:off x="351969" y="394849"/>
            <a:ext cx="1161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altre proteine di ER facilitano il «</a:t>
            </a: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 di proteine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495755D-FF50-474D-B528-1BD8B79A32A3}"/>
              </a:ext>
            </a:extLst>
          </p:cNvPr>
          <p:cNvSpPr/>
          <p:nvPr/>
        </p:nvSpPr>
        <p:spPr>
          <a:xfrm>
            <a:off x="351969" y="1427662"/>
            <a:ext cx="508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proteine ​​prodotte nel ER generalmente si «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foldano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nella loro corretta conformazione pochi minuti dopo la loro sintesi.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rapido ripiegamento di queste proteine ​​dipende dall'azione sequenziale di diverse proteine ​​presenti all'interno del lume del ER.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molecolare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lega transitoriamente alle catene di polipeptidi nascenti quando entrano nel ER durante la traslocazione co-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traduzionale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4CA892A-781D-EB40-AC9D-F2CE517CA478}"/>
              </a:ext>
            </a:extLst>
          </p:cNvPr>
          <p:cNvSpPr/>
          <p:nvPr/>
        </p:nvSpPr>
        <p:spPr>
          <a:xfrm>
            <a:off x="582389" y="4784159"/>
            <a:ext cx="11025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proteina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lega al polipeptide nascente in modo che si «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foldi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in maniera corretta o che non si formino aggregati, promuovendo in tal modo il ripiegamento dell'intero polipeptide nella corretta conformazione. </a:t>
            </a:r>
          </a:p>
          <a:p>
            <a:pPr algn="just">
              <a:spcAft>
                <a:spcPts val="0"/>
              </a:spcAft>
            </a:pPr>
            <a:endParaRPr lang="it-IT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proteina PDI contribuisce al corretto ripiegamento perché la corretta conformazione tridimensionale è stabilizzata dai legami disolfuro in molte proteine.</a:t>
            </a:r>
          </a:p>
        </p:txBody>
      </p:sp>
    </p:spTree>
    <p:extLst>
      <p:ext uri="{BB962C8B-B14F-4D97-AF65-F5344CB8AC3E}">
        <p14:creationId xmlns:p14="http://schemas.microsoft.com/office/powerpoint/2010/main" val="1147150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4BCD18-3C16-0F43-994D-304607DA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8B8E0A5-5D44-8E48-B92D-DF8C04DCE32A}"/>
              </a:ext>
            </a:extLst>
          </p:cNvPr>
          <p:cNvSpPr/>
          <p:nvPr/>
        </p:nvSpPr>
        <p:spPr>
          <a:xfrm>
            <a:off x="82503" y="121919"/>
            <a:ext cx="116114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ponti disolfuro vengono formati ​​nel lume di 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B9CE0D-D7A9-E942-9297-39A9C57D309D}"/>
              </a:ext>
            </a:extLst>
          </p:cNvPr>
          <p:cNvSpPr/>
          <p:nvPr/>
        </p:nvSpPr>
        <p:spPr>
          <a:xfrm>
            <a:off x="332544" y="3243600"/>
            <a:ext cx="11111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legami disolfuro intra-molecolari e inter-molecolari stabilizzano la struttura terziaria e quaternaria di molte proteine.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 legami covalenti si formano per ossidazione di gruppi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sulfidrilici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(–SH,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tiolici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presenti su due residui di cisteina nella stessa o in diverse catene polipeptidiche.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reazione procede in presenza di un adatto ossidante.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cellule eucariotiche, i legami disolfuro si formano solo nel lume dell’ER rugoso (proteine ​​secrete e domini extracellulari delle proteine ​​di membrana).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formazione efficiente di legami disolfuro nel lume dell'ER dipende dalla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proteina disolfuro isomerasi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(PDI), presente in tutte le cellule eucariotiche (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particolarmente espressa in cellule secretorie di organi come il fegato e il pancreas, dove vengono prodotte grandi quantità di proteine ​​che contengono ponti disolfuro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01BC4D-1530-D349-B087-FADBA8B21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3" r="11245" b="50768"/>
          <a:stretch/>
        </p:blipFill>
        <p:spPr>
          <a:xfrm>
            <a:off x="2501110" y="774224"/>
            <a:ext cx="6484980" cy="24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6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4BCD18-3C16-0F43-994D-304607DA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38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8B8E0A5-5D44-8E48-B92D-DF8C04DCE32A}"/>
              </a:ext>
            </a:extLst>
          </p:cNvPr>
          <p:cNvSpPr/>
          <p:nvPr/>
        </p:nvSpPr>
        <p:spPr>
          <a:xfrm>
            <a:off x="144150" y="355997"/>
            <a:ext cx="116114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ponti disolfuro vengono formati da proteine ​​nel lume di 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B9CE0D-D7A9-E942-9297-39A9C57D309D}"/>
              </a:ext>
            </a:extLst>
          </p:cNvPr>
          <p:cNvSpPr/>
          <p:nvPr/>
        </p:nvSpPr>
        <p:spPr>
          <a:xfrm>
            <a:off x="505027" y="4292143"/>
            <a:ext cx="11394205" cy="2228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ponte disolfuro nel sito attivo dell’enzima PDI viene trasferito ad una proteina mediante due reazioni sequenziali di trasferimento di gruppi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tiolici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L’enzima ridotto che viene generato da questa reazione ritorna alla sua forma ossidata grazie all’azione di una proteina del RE, Ero1, che presenta un ponte disolfuro.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Ero1 trasferisce il suo ponte disolfuro a PDI che si ossida.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Ero1 viene ossidato per la presenza dell’ossigeno molecolare presente nel RE.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01BC4D-1530-D349-B087-FADBA8B21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3" r="11245" b="49110"/>
          <a:stretch/>
        </p:blipFill>
        <p:spPr>
          <a:xfrm>
            <a:off x="2133600" y="1299061"/>
            <a:ext cx="7086599" cy="27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0331">
            <a:extLst>
              <a:ext uri="{FF2B5EF4-FFF2-40B4-BE49-F238E27FC236}">
                <a16:creationId xmlns:a16="http://schemas.microsoft.com/office/drawing/2014/main" id="{F018A585-5D22-9349-B538-BF89948B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4" y="152400"/>
            <a:ext cx="8129587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DE6E4-C4C8-094F-8ED1-91C596D2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4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CF86B15-B677-CC46-BC15-EC3808D2AFCA}"/>
              </a:ext>
            </a:extLst>
          </p:cNvPr>
          <p:cNvSpPr/>
          <p:nvPr/>
        </p:nvSpPr>
        <p:spPr>
          <a:xfrm>
            <a:off x="169333" y="1129993"/>
            <a:ext cx="118533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aggregati oligomerici solubili sono le specie citotossiche primarie.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oligomeri espongono superfici idrofobiche che possono mediare interazioni aberranti con diverse altre proteine ​​o con membrane cellulari.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sostegno di questa ipotesi, un recente studio di proteomica in campioni di cellule umane ha mostrato che alcune proteine ​​ sono target preferenziali di tali interazioni, risultando nella loro co-aggregazione con i precursori amiloidi coinvolti nella malattie di Alzheimer.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proteine ​​di co-aggregazione sono generalmente di grandi dimensioni e sono arricchite in regioni intrinsecamente non strutturate, proprietà che sono accoppiate ad un alto grado di funzionalità.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Tendono ad occupare posizioni essenziali nelle reti proteiche cellulari, tra cui la regolazione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trascrizionale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traduzione e il mantenimento dell'architettura cellulare, suggerendo che il loro sequestro da parte degli aggregati amiloidi provoca tossicità multifattoriale.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729FA649-6056-A14D-AD09-B8F7C59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Il controllo della </a:t>
            </a:r>
            <a:r>
              <a:rPr lang="it-IT" sz="4000" b="1" dirty="0" err="1">
                <a:solidFill>
                  <a:srgbClr val="002060"/>
                </a:solidFill>
              </a:rPr>
              <a:t>proteostasi</a:t>
            </a:r>
            <a:endParaRPr lang="it-IT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40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0332">
            <a:extLst>
              <a:ext uri="{FF2B5EF4-FFF2-40B4-BE49-F238E27FC236}">
                <a16:creationId xmlns:a16="http://schemas.microsoft.com/office/drawing/2014/main" id="{F321C9A5-8A1A-2E4F-BB05-D8332995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228600"/>
            <a:ext cx="869156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30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0330">
            <a:extLst>
              <a:ext uri="{FF2B5EF4-FFF2-40B4-BE49-F238E27FC236}">
                <a16:creationId xmlns:a16="http://schemas.microsoft.com/office/drawing/2014/main" id="{0AA90A62-960F-1041-8DD0-9FAD90FA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9" y="212558"/>
            <a:ext cx="6189663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EC3E79-A260-B545-A34E-53F33A68B2C4}"/>
              </a:ext>
            </a:extLst>
          </p:cNvPr>
          <p:cNvSpPr txBox="1"/>
          <p:nvPr/>
        </p:nvSpPr>
        <p:spPr>
          <a:xfrm>
            <a:off x="7700211" y="324853"/>
            <a:ext cx="4018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ponti disolfuro si formano secondo un ordine corretto:</a:t>
            </a:r>
          </a:p>
          <a:p>
            <a:pPr marL="342900" indent="-342900">
              <a:buAutoNum type="arabicParenR"/>
            </a:pPr>
            <a:r>
              <a:rPr lang="it-IT" sz="2400" dirty="0"/>
              <a:t>vengono prima stabilizzati piccoli domini di un polipeptide</a:t>
            </a:r>
          </a:p>
          <a:p>
            <a:pPr marL="342900" indent="-342900">
              <a:buAutoNum type="arabicParenR"/>
            </a:pPr>
            <a:r>
              <a:rPr lang="it-IT" sz="2400" dirty="0"/>
              <a:t>successivamente sono stabilizzate le </a:t>
            </a:r>
            <a:r>
              <a:rPr lang="it-IT" sz="2400" dirty="0" err="1"/>
              <a:t>interazini</a:t>
            </a:r>
            <a:r>
              <a:rPr lang="it-IT" sz="2400" dirty="0"/>
              <a:t> di  domini più distanti (esempio </a:t>
            </a:r>
            <a:r>
              <a:rPr lang="it-IT" sz="2400" dirty="0" err="1"/>
              <a:t>folding</a:t>
            </a:r>
            <a:r>
              <a:rPr lang="it-IT" sz="2400" dirty="0"/>
              <a:t> di HA) </a:t>
            </a:r>
          </a:p>
        </p:txBody>
      </p:sp>
    </p:spTree>
    <p:extLst>
      <p:ext uri="{BB962C8B-B14F-4D97-AF65-F5344CB8AC3E}">
        <p14:creationId xmlns:p14="http://schemas.microsoft.com/office/powerpoint/2010/main" val="730562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D97F6D-AF11-0B40-89D8-D37B992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42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95C96D-51F5-8841-9D0D-ED9167121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8653" r="4047" b="2736"/>
          <a:stretch/>
        </p:blipFill>
        <p:spPr>
          <a:xfrm>
            <a:off x="1604792" y="201650"/>
            <a:ext cx="8894766" cy="421394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6EBB54-63D5-4444-B749-55F0E0859FDD}"/>
              </a:ext>
            </a:extLst>
          </p:cNvPr>
          <p:cNvSpPr txBox="1"/>
          <p:nvPr/>
        </p:nvSpPr>
        <p:spPr>
          <a:xfrm>
            <a:off x="627938" y="4611231"/>
            <a:ext cx="11065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Proteine sintetizzate nel ER si </a:t>
            </a:r>
            <a:r>
              <a:rPr lang="it-IT" sz="2000" dirty="0" err="1"/>
              <a:t>foldano</a:t>
            </a:r>
            <a:r>
              <a:rPr lang="it-IT" sz="2000" dirty="0"/>
              <a:t> correttamente entro pochi minuti dalla loro sintesi per l’azione sequenziale di proteine presenti nel lume.</a:t>
            </a:r>
          </a:p>
          <a:p>
            <a:r>
              <a:rPr lang="it-IT" sz="2000" dirty="0"/>
              <a:t>1) </a:t>
            </a:r>
            <a:r>
              <a:rPr lang="it-IT" sz="2000" dirty="0" err="1"/>
              <a:t>BiP</a:t>
            </a:r>
            <a:r>
              <a:rPr lang="it-IT" sz="2000" dirty="0"/>
              <a:t> si lega alle proteine nascenti impedendo che si formino degli aggregati tra residui idrofobici</a:t>
            </a:r>
          </a:p>
          <a:p>
            <a:r>
              <a:rPr lang="it-IT" sz="2000" dirty="0"/>
              <a:t>2) PDI anche contribuisce al </a:t>
            </a:r>
            <a:r>
              <a:rPr lang="it-IT" sz="2000" dirty="0" err="1"/>
              <a:t>folding</a:t>
            </a:r>
            <a:r>
              <a:rPr lang="it-IT" sz="2000" dirty="0"/>
              <a:t> perché la corretta conformazione delle proteine è stabilizzata dai ponti </a:t>
            </a:r>
            <a:r>
              <a:rPr lang="it-IT" sz="2000" dirty="0" err="1"/>
              <a:t>disofuro</a:t>
            </a:r>
            <a:endParaRPr lang="it-IT" sz="2000" dirty="0"/>
          </a:p>
          <a:p>
            <a:r>
              <a:rPr lang="it-IT" sz="2000" dirty="0"/>
              <a:t>3) </a:t>
            </a:r>
            <a:r>
              <a:rPr lang="it-IT" sz="2000" b="1" dirty="0" err="1">
                <a:solidFill>
                  <a:srgbClr val="FF0000"/>
                </a:solidFill>
              </a:rPr>
              <a:t>Calnessina</a:t>
            </a:r>
            <a:r>
              <a:rPr lang="it-IT" sz="2000" b="1" dirty="0">
                <a:solidFill>
                  <a:srgbClr val="FF0000"/>
                </a:solidFill>
              </a:rPr>
              <a:t> e </a:t>
            </a:r>
            <a:r>
              <a:rPr lang="it-IT" sz="2000" b="1" dirty="0" err="1">
                <a:solidFill>
                  <a:srgbClr val="FF0000"/>
                </a:solidFill>
              </a:rPr>
              <a:t>calreticulina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37146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0329">
            <a:extLst>
              <a:ext uri="{FF2B5EF4-FFF2-40B4-BE49-F238E27FC236}">
                <a16:creationId xmlns:a16="http://schemas.microsoft.com/office/drawing/2014/main" id="{7F35069A-115E-1D4E-9155-7203A6A5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533401"/>
            <a:ext cx="8696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100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DBFC72-A51C-4A41-8401-B8B417D0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8653" r="4047" b="2736"/>
          <a:stretch/>
        </p:blipFill>
        <p:spPr>
          <a:xfrm>
            <a:off x="5873130" y="1368713"/>
            <a:ext cx="5974155" cy="283028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B73AF3-7525-7648-A878-8C453C9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44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CED6470-B040-8B43-8B76-EA029E4B7C04}"/>
              </a:ext>
            </a:extLst>
          </p:cNvPr>
          <p:cNvSpPr/>
          <p:nvPr/>
        </p:nvSpPr>
        <p:spPr>
          <a:xfrm>
            <a:off x="296778" y="302129"/>
            <a:ext cx="1161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altre proteine di ER facilitano il </a:t>
            </a: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di proteine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1927135-D8C2-784E-8FA5-18D0769CC0F8}"/>
              </a:ext>
            </a:extLst>
          </p:cNvPr>
          <p:cNvSpPr/>
          <p:nvPr/>
        </p:nvSpPr>
        <p:spPr>
          <a:xfrm>
            <a:off x="296778" y="1368713"/>
            <a:ext cx="54283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proteine presenti in ER, la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calnessina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calreticulina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b="1" dirty="0">
                <a:solidFill>
                  <a:srgbClr val="FF0000"/>
                </a:solidFill>
              </a:rPr>
              <a:t>omologhe delle </a:t>
            </a:r>
            <a:r>
              <a:rPr lang="it-IT" sz="2400" b="1" dirty="0" err="1">
                <a:solidFill>
                  <a:srgbClr val="FF0000"/>
                </a:solidFill>
              </a:rPr>
              <a:t>lectine</a:t>
            </a:r>
            <a:r>
              <a:rPr lang="it-IT" sz="2400" b="1" dirty="0">
                <a:solidFill>
                  <a:srgbClr val="FF0000"/>
                </a:solidFill>
              </a:rPr>
              <a:t>, proteine ​​che legano i carboidrati</a:t>
            </a:r>
            <a:r>
              <a:rPr lang="it-IT" sz="2400" dirty="0"/>
              <a:t>),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legano selettivamente a determinati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oligosaccaridi “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N-linked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sulle catene di polipeptidi in crescita.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legame </a:t>
            </a:r>
            <a:r>
              <a:rPr lang="it-IT" sz="2400" dirty="0"/>
              <a:t>della </a:t>
            </a:r>
            <a:r>
              <a:rPr lang="it-IT" sz="2400" dirty="0" err="1"/>
              <a:t>calnessina</a:t>
            </a:r>
            <a:r>
              <a:rPr lang="it-IT" sz="2400" dirty="0"/>
              <a:t> e della </a:t>
            </a:r>
            <a:r>
              <a:rPr lang="it-IT" sz="2400" dirty="0" err="1"/>
              <a:t>calreticulina</a:t>
            </a:r>
            <a:r>
              <a:rPr lang="it-IT" sz="2400" dirty="0"/>
              <a:t> alle catene nascenti non «</a:t>
            </a:r>
            <a:r>
              <a:rPr lang="it-IT" sz="2400" dirty="0" err="1"/>
              <a:t>foldate</a:t>
            </a:r>
            <a:r>
              <a:rPr lang="it-IT" sz="2400" dirty="0"/>
              <a:t>» e </a:t>
            </a:r>
            <a:r>
              <a:rPr lang="it-IT" sz="2400" dirty="0" err="1"/>
              <a:t>glicosilate</a:t>
            </a:r>
            <a:r>
              <a:rPr lang="it-IT" sz="2400" dirty="0"/>
              <a:t> aiuta a prevenire il ripiegamento prematuro e scorretto di segmenti di una proteina appena prodotta.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8BD17E7-C218-6C46-B239-00C774A8A53D}"/>
              </a:ext>
            </a:extLst>
          </p:cNvPr>
          <p:cNvSpPr/>
          <p:nvPr/>
        </p:nvSpPr>
        <p:spPr>
          <a:xfrm>
            <a:off x="5873130" y="426201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751FD46-FAA8-8F43-806A-20BF83DA7D51}"/>
              </a:ext>
            </a:extLst>
          </p:cNvPr>
          <p:cNvSpPr/>
          <p:nvPr/>
        </p:nvSpPr>
        <p:spPr>
          <a:xfrm>
            <a:off x="6021139" y="453828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calnessina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calreticulina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prevengono la formazione di porzioni non correttamente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nelle catene di nuova sintesi.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27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F478C1-DD0B-3741-9A09-964D117C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2" t="2982" r="1673" b="5188"/>
          <a:stretch/>
        </p:blipFill>
        <p:spPr>
          <a:xfrm>
            <a:off x="1890086" y="1114637"/>
            <a:ext cx="7965111" cy="256902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ADF0EE-404E-5B45-BC89-42B5656F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45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0D1E8A-FBC4-FD4E-A9D9-BABED11BB057}"/>
              </a:ext>
            </a:extLst>
          </p:cNvPr>
          <p:cNvSpPr/>
          <p:nvPr/>
        </p:nvSpPr>
        <p:spPr>
          <a:xfrm>
            <a:off x="81442" y="372590"/>
            <a:ext cx="11972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proteine ​​non </a:t>
            </a:r>
            <a:r>
              <a:rPr lang="it-IT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/non assemblate nel ER vengono degradate nel </a:t>
            </a:r>
            <a:r>
              <a:rPr lang="it-IT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citosol</a:t>
            </a:r>
            <a:endParaRPr lang="it-IT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C04D89-D1B5-E946-929C-ED057BBB9906}"/>
              </a:ext>
            </a:extLst>
          </p:cNvPr>
          <p:cNvSpPr/>
          <p:nvPr/>
        </p:nvSpPr>
        <p:spPr>
          <a:xfrm>
            <a:off x="247220" y="4121320"/>
            <a:ext cx="11640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Dopo che i tre residui di glucosio sono rimossi, una singola molecola di glucosio viene </a:t>
            </a:r>
            <a:r>
              <a:rPr lang="it-IT" sz="2400" dirty="0" err="1"/>
              <a:t>riaggiunta</a:t>
            </a:r>
            <a:r>
              <a:rPr lang="it-IT" sz="2400" dirty="0"/>
              <a:t> alla catena polipeptidica mediante una </a:t>
            </a:r>
            <a:r>
              <a:rPr lang="it-IT" sz="2400" dirty="0" err="1"/>
              <a:t>glucosil</a:t>
            </a:r>
            <a:r>
              <a:rPr lang="it-IT" sz="2400" dirty="0"/>
              <a:t>-transferasi a formare  (</a:t>
            </a:r>
            <a:r>
              <a:rPr lang="it-IT" sz="2400" dirty="0" err="1"/>
              <a:t>Glc</a:t>
            </a:r>
            <a:r>
              <a:rPr lang="it-IT" sz="2400" dirty="0"/>
              <a:t>)</a:t>
            </a:r>
            <a:r>
              <a:rPr lang="it-IT" sz="2400" baseline="-25000" dirty="0"/>
              <a:t>1</a:t>
            </a:r>
            <a:r>
              <a:rPr lang="it-IT" sz="2400" dirty="0"/>
              <a:t> Man</a:t>
            </a:r>
            <a:r>
              <a:rPr lang="it-IT" sz="2400" baseline="-25000" dirty="0"/>
              <a:t>9</a:t>
            </a:r>
            <a:r>
              <a:rPr lang="it-IT" sz="2400" dirty="0"/>
              <a:t> (</a:t>
            </a:r>
            <a:r>
              <a:rPr lang="it-IT" sz="2400" dirty="0" err="1"/>
              <a:t>GlcNAc</a:t>
            </a:r>
            <a:r>
              <a:rPr lang="it-IT" sz="2400" dirty="0"/>
              <a:t>)</a:t>
            </a:r>
            <a:r>
              <a:rPr lang="it-IT" sz="2400" baseline="-25000" dirty="0"/>
              <a:t>2</a:t>
            </a:r>
            <a:r>
              <a:rPr lang="it-IT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Questo </a:t>
            </a:r>
            <a:r>
              <a:rPr lang="it-IT" sz="2400" dirty="0" err="1"/>
              <a:t>oligoccaride</a:t>
            </a:r>
            <a:r>
              <a:rPr lang="it-IT" sz="2400" dirty="0"/>
              <a:t> così modificato lega </a:t>
            </a:r>
            <a:r>
              <a:rPr lang="it-IT" sz="2400" dirty="0" err="1"/>
              <a:t>calnessina</a:t>
            </a:r>
            <a:r>
              <a:rPr lang="it-IT" sz="2400" dirty="0"/>
              <a:t> (CNX) e </a:t>
            </a:r>
            <a:r>
              <a:rPr lang="it-IT" sz="2400" dirty="0" err="1"/>
              <a:t>calreticulina</a:t>
            </a:r>
            <a:r>
              <a:rPr lang="it-IT" sz="2400" dirty="0"/>
              <a:t> (CRT) in modo che venga </a:t>
            </a:r>
            <a:r>
              <a:rPr lang="it-IT" sz="2400" dirty="0" err="1"/>
              <a:t>foldato</a:t>
            </a:r>
            <a:r>
              <a:rPr lang="it-IT" sz="2400" dirty="0"/>
              <a:t> dagli </a:t>
            </a:r>
            <a:r>
              <a:rPr lang="it-IT" sz="2400" dirty="0" err="1"/>
              <a:t>chaperoni</a:t>
            </a:r>
            <a:r>
              <a:rPr lang="it-IT" sz="2400" dirty="0"/>
              <a:t> di ER.</a:t>
            </a:r>
          </a:p>
        </p:txBody>
      </p:sp>
    </p:spTree>
    <p:extLst>
      <p:ext uri="{BB962C8B-B14F-4D97-AF65-F5344CB8AC3E}">
        <p14:creationId xmlns:p14="http://schemas.microsoft.com/office/powerpoint/2010/main" val="679287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E80210-4AA9-AC42-8533-93FDEB0C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46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D69F1D-BCBA-E94A-8BDD-296C6FADA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7" r="8002" b="9412"/>
          <a:stretch/>
        </p:blipFill>
        <p:spPr>
          <a:xfrm>
            <a:off x="625642" y="309470"/>
            <a:ext cx="7984958" cy="54777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405B1E-9A1F-D948-8654-EAB74428515C}"/>
              </a:ext>
            </a:extLst>
          </p:cNvPr>
          <p:cNvSpPr txBox="1"/>
          <p:nvPr/>
        </p:nvSpPr>
        <p:spPr>
          <a:xfrm>
            <a:off x="8746958" y="724039"/>
            <a:ext cx="3216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La </a:t>
            </a:r>
            <a:r>
              <a:rPr lang="it-IT" sz="2000" dirty="0" err="1"/>
              <a:t>glucosil-transfersi</a:t>
            </a:r>
            <a:r>
              <a:rPr lang="it-IT" sz="2000" dirty="0"/>
              <a:t> agisce solo su peptidi che non sono </a:t>
            </a:r>
            <a:r>
              <a:rPr lang="it-IT" sz="2000" dirty="0" err="1"/>
              <a:t>foldati</a:t>
            </a:r>
            <a:r>
              <a:rPr lang="it-IT" sz="2000" dirty="0"/>
              <a:t> e rappresenta uno dei primi meccanismi di controllo del </a:t>
            </a:r>
            <a:r>
              <a:rPr lang="it-IT" sz="2000" dirty="0" err="1"/>
              <a:t>folding</a:t>
            </a:r>
            <a:r>
              <a:rPr lang="it-IT" sz="2000" dirty="0"/>
              <a:t> nel ER.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Binding</a:t>
            </a:r>
            <a:r>
              <a:rPr lang="it-IT" sz="2000" dirty="0"/>
              <a:t> di </a:t>
            </a:r>
            <a:r>
              <a:rPr lang="it-IT" sz="2000" dirty="0" err="1"/>
              <a:t>calnessina</a:t>
            </a:r>
            <a:r>
              <a:rPr lang="it-IT" sz="2000" dirty="0"/>
              <a:t> e </a:t>
            </a:r>
            <a:r>
              <a:rPr lang="it-IT" sz="2000" dirty="0" err="1"/>
              <a:t>calreticulina</a:t>
            </a:r>
            <a:r>
              <a:rPr lang="it-IT" sz="2000" dirty="0"/>
              <a:t> al </a:t>
            </a:r>
            <a:r>
              <a:rPr lang="it-IT" sz="2000" dirty="0" err="1"/>
              <a:t>peptpide</a:t>
            </a:r>
            <a:r>
              <a:rPr lang="it-IT" sz="2000" dirty="0"/>
              <a:t> </a:t>
            </a:r>
            <a:r>
              <a:rPr lang="it-IT" sz="2000" dirty="0" err="1"/>
              <a:t>glicosilato</a:t>
            </a:r>
            <a:r>
              <a:rPr lang="it-IT" sz="2000" dirty="0"/>
              <a:t> e a cui la </a:t>
            </a:r>
            <a:r>
              <a:rPr lang="it-IT" sz="2000" dirty="0" err="1"/>
              <a:t>glicosil-transfersi</a:t>
            </a:r>
            <a:r>
              <a:rPr lang="it-IT" sz="2000" dirty="0"/>
              <a:t> ha trasferito una molecola di glucosio, previene l’aggregazione.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Calnessina</a:t>
            </a:r>
            <a:r>
              <a:rPr lang="it-IT" sz="2000" dirty="0"/>
              <a:t>, </a:t>
            </a:r>
            <a:r>
              <a:rPr lang="it-IT" sz="2000" dirty="0" err="1"/>
              <a:t>calreticulina</a:t>
            </a:r>
            <a:r>
              <a:rPr lang="it-IT" sz="2000" dirty="0"/>
              <a:t> e </a:t>
            </a:r>
            <a:r>
              <a:rPr lang="it-IT" sz="2000" dirty="0" err="1"/>
              <a:t>BiP</a:t>
            </a:r>
            <a:r>
              <a:rPr lang="it-IT" sz="2000" dirty="0"/>
              <a:t> prevengono il prematuro e incorretto </a:t>
            </a:r>
            <a:r>
              <a:rPr lang="it-IT" sz="2000" dirty="0" err="1"/>
              <a:t>folding</a:t>
            </a:r>
            <a:r>
              <a:rPr lang="it-IT" sz="2000" dirty="0"/>
              <a:t> delle proteine sintetizzate nel RE</a:t>
            </a:r>
          </a:p>
        </p:txBody>
      </p:sp>
    </p:spTree>
    <p:extLst>
      <p:ext uri="{BB962C8B-B14F-4D97-AF65-F5344CB8AC3E}">
        <p14:creationId xmlns:p14="http://schemas.microsoft.com/office/powerpoint/2010/main" val="1977934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BD6E45-E4F8-FD45-9C17-E46278A2A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3" r="3420" b="8744"/>
          <a:stretch/>
        </p:blipFill>
        <p:spPr>
          <a:xfrm>
            <a:off x="2964542" y="835540"/>
            <a:ext cx="5646058" cy="2894599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0069F6-7C3E-134D-9B6B-8F54CCA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47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D69C20A-4D87-C648-B151-9EBADF84AF14}"/>
              </a:ext>
            </a:extLst>
          </p:cNvPr>
          <p:cNvSpPr/>
          <p:nvPr/>
        </p:nvSpPr>
        <p:spPr>
          <a:xfrm>
            <a:off x="385011" y="3588371"/>
            <a:ext cx="11650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Altri importanti catalizzatori di «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proteico nel lume ER sono le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peptidil-prolil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isomerasi.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tratta di una famiglia di enzimi che </a:t>
            </a:r>
            <a:r>
              <a:rPr lang="it-IT" sz="2200" dirty="0"/>
              <a:t>catalizzano la rotazione ai legami </a:t>
            </a:r>
            <a:r>
              <a:rPr lang="it-IT" sz="2200" dirty="0" err="1"/>
              <a:t>peptidil</a:t>
            </a:r>
            <a:r>
              <a:rPr lang="it-IT" sz="2200" dirty="0"/>
              <a:t>-prolina di residui di prolina in segmenti non </a:t>
            </a:r>
            <a:r>
              <a:rPr lang="it-IT" sz="2200" dirty="0" err="1"/>
              <a:t>foldati</a:t>
            </a:r>
            <a:r>
              <a:rPr lang="it-IT" sz="2200" dirty="0"/>
              <a:t> di un polipeptide.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La gran parte degli amminoacidi hanno una fortissima preferenza per la conformazione </a:t>
            </a:r>
            <a:r>
              <a:rPr lang="it-IT" sz="2200" i="1" dirty="0"/>
              <a:t>trans</a:t>
            </a:r>
            <a:r>
              <a:rPr lang="it-IT" sz="2200" dirty="0"/>
              <a:t> a livello del legame peptidico a causa di ingombro sterico. Tuttavia, l’inusuale struttura della prolina stabilizza anche la forma </a:t>
            </a:r>
            <a:r>
              <a:rPr lang="it-IT" sz="2200" i="1" dirty="0"/>
              <a:t>cis</a:t>
            </a:r>
            <a:r>
              <a:rPr lang="it-IT" sz="2200" dirty="0"/>
              <a:t> (entrambi gli isomeri sono presenti in condizioni fisiologiche).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 isomerizzazioni sono talvolta il passaggio limitante della velocità di «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di domini proteici.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peptidil-prolil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isomerasi funzionano come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garantiscono il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proteico</a:t>
            </a:r>
          </a:p>
          <a:p>
            <a:pPr algn="just">
              <a:spcAft>
                <a:spcPts val="0"/>
              </a:spcAft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2D8041-B703-FA4F-BEBF-4CC2BD497641}"/>
              </a:ext>
            </a:extLst>
          </p:cNvPr>
          <p:cNvSpPr/>
          <p:nvPr/>
        </p:nvSpPr>
        <p:spPr>
          <a:xfrm>
            <a:off x="254514" y="166544"/>
            <a:ext cx="1161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Peptidil-prolil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isomerasi: catalizzatori di </a:t>
            </a: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nel ER </a:t>
            </a:r>
          </a:p>
        </p:txBody>
      </p:sp>
    </p:spTree>
    <p:extLst>
      <p:ext uri="{BB962C8B-B14F-4D97-AF65-F5344CB8AC3E}">
        <p14:creationId xmlns:p14="http://schemas.microsoft.com/office/powerpoint/2010/main" val="4095575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2051967-30B7-0B41-9DCE-25A06E4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48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FA6FC3-320F-E44B-928B-C9104ECE94E8}"/>
              </a:ext>
            </a:extLst>
          </p:cNvPr>
          <p:cNvSpPr/>
          <p:nvPr/>
        </p:nvSpPr>
        <p:spPr>
          <a:xfrm>
            <a:off x="611422" y="278311"/>
            <a:ext cx="109243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dirty="0"/>
              <a:t>Molte importanti proteine secrete solubili e di membrana sintetizzate nel ER sono costituite da due o più </a:t>
            </a:r>
            <a:r>
              <a:rPr lang="it-IT" sz="2800" dirty="0" err="1"/>
              <a:t>subunità</a:t>
            </a:r>
            <a:r>
              <a:rPr lang="it-IT" sz="2800" dirty="0"/>
              <a:t> polipeptidiche.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L'assemblaggio delle </a:t>
            </a:r>
            <a:r>
              <a:rPr lang="it-IT" sz="2800" b="1" dirty="0" err="1">
                <a:solidFill>
                  <a:srgbClr val="FF0000"/>
                </a:solidFill>
              </a:rPr>
              <a:t>subunità</a:t>
            </a:r>
            <a:r>
              <a:rPr lang="it-IT" sz="2800" b="1" dirty="0">
                <a:solidFill>
                  <a:srgbClr val="FF0000"/>
                </a:solidFill>
              </a:rPr>
              <a:t> che costituiscono queste proteine ​​</a:t>
            </a:r>
            <a:r>
              <a:rPr lang="it-IT" sz="2800" b="1" dirty="0" err="1">
                <a:solidFill>
                  <a:srgbClr val="FF0000"/>
                </a:solidFill>
              </a:rPr>
              <a:t>multimeriche</a:t>
            </a:r>
            <a:r>
              <a:rPr lang="it-IT" sz="2800" b="1" dirty="0">
                <a:solidFill>
                  <a:srgbClr val="FF0000"/>
                </a:solidFill>
              </a:rPr>
              <a:t> avviene nel ER.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dirty="0"/>
              <a:t>Le immunoglobuline, che contengono due catene pesanti (H) e due leggere (L), tutte legate da legami disolfuro </a:t>
            </a:r>
            <a:r>
              <a:rPr lang="it-IT" sz="2800" dirty="0" err="1"/>
              <a:t>intracatena</a:t>
            </a:r>
            <a:r>
              <a:rPr lang="it-IT" sz="2800" dirty="0"/>
              <a:t>, vengono assemblate nel ER.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dirty="0"/>
              <a:t>L’</a:t>
            </a:r>
            <a:r>
              <a:rPr lang="it-IT" sz="2800" dirty="0" err="1"/>
              <a:t>emoagglutinina</a:t>
            </a:r>
            <a:r>
              <a:rPr lang="it-IT" sz="2800" dirty="0"/>
              <a:t> (HA) è un'altra proteina </a:t>
            </a:r>
            <a:r>
              <a:rPr lang="it-IT" sz="2800" dirty="0" err="1"/>
              <a:t>multimerica</a:t>
            </a:r>
            <a:r>
              <a:rPr lang="it-IT" sz="2800" dirty="0"/>
              <a:t>. HA è una proteina </a:t>
            </a:r>
            <a:r>
              <a:rPr lang="it-IT" sz="2800" dirty="0" err="1"/>
              <a:t>trimerica</a:t>
            </a:r>
            <a:r>
              <a:rPr lang="it-IT" sz="2800" dirty="0"/>
              <a:t> e costituisce gli </a:t>
            </a:r>
            <a:r>
              <a:rPr lang="it-IT" sz="2800" dirty="0" err="1"/>
              <a:t>spike</a:t>
            </a:r>
            <a:r>
              <a:rPr lang="it-IT" sz="2800" dirty="0"/>
              <a:t> che sporgono dalla superficie del virus dell'influenza. </a:t>
            </a:r>
          </a:p>
        </p:txBody>
      </p:sp>
    </p:spTree>
    <p:extLst>
      <p:ext uri="{BB962C8B-B14F-4D97-AF65-F5344CB8AC3E}">
        <p14:creationId xmlns:p14="http://schemas.microsoft.com/office/powerpoint/2010/main" val="1688224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2051967-30B7-0B41-9DCE-25A06E4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49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FA6FC3-320F-E44B-928B-C9104ECE94E8}"/>
              </a:ext>
            </a:extLst>
          </p:cNvPr>
          <p:cNvSpPr/>
          <p:nvPr/>
        </p:nvSpPr>
        <p:spPr>
          <a:xfrm>
            <a:off x="625643" y="4109581"/>
            <a:ext cx="10860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dirty="0" err="1"/>
              <a:t>trimero</a:t>
            </a:r>
            <a:r>
              <a:rPr lang="it-IT" sz="2000" dirty="0"/>
              <a:t> HA si forma all'interno del ER di una cellula ospite infettata da tre copie di una proteina precursore chiamata HA</a:t>
            </a:r>
            <a:r>
              <a:rPr lang="it-IT" sz="2000" baseline="-25000" dirty="0"/>
              <a:t>0 </a:t>
            </a:r>
            <a:r>
              <a:rPr lang="it-IT" sz="2000" dirty="0"/>
              <a:t> con un singolo dominio di membrana ad </a:t>
            </a:r>
            <a:r>
              <a:rPr lang="it-IT" sz="2000" dirty="0">
                <a:latin typeface="Symbol" pitchFamily="2" charset="2"/>
              </a:rPr>
              <a:t>a</a:t>
            </a:r>
            <a:r>
              <a:rPr lang="it-IT" sz="2000" dirty="0"/>
              <a:t>-elica.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Nel complesso di Golgi, il </a:t>
            </a:r>
            <a:r>
              <a:rPr lang="it-IT" sz="2000" dirty="0" err="1"/>
              <a:t>trimero</a:t>
            </a:r>
            <a:r>
              <a:rPr lang="it-IT" sz="2000" dirty="0"/>
              <a:t> ​​HA</a:t>
            </a:r>
            <a:r>
              <a:rPr lang="it-IT" sz="2000" baseline="-25000" dirty="0"/>
              <a:t>0</a:t>
            </a:r>
            <a:r>
              <a:rPr lang="it-IT" sz="2000" dirty="0"/>
              <a:t> viene scisso e processato  per formare due polipeptidi, HA</a:t>
            </a:r>
            <a:r>
              <a:rPr lang="it-IT" sz="2000" baseline="-25000" dirty="0"/>
              <a:t>1</a:t>
            </a:r>
            <a:r>
              <a:rPr lang="it-IT" sz="2000" dirty="0"/>
              <a:t> e HA</a:t>
            </a:r>
            <a:r>
              <a:rPr lang="it-IT" sz="2000" baseline="-25000" dirty="0"/>
              <a:t>2</a:t>
            </a:r>
            <a:r>
              <a:rPr lang="it-IT" sz="2000" dirty="0"/>
              <a:t>; quindi ogni molecola di HA che alla fine risiede sulla superficie virale contiene tre copie di HA</a:t>
            </a:r>
            <a:r>
              <a:rPr lang="it-IT" sz="2000" baseline="-25000" dirty="0"/>
              <a:t>1</a:t>
            </a:r>
            <a:r>
              <a:rPr lang="it-IT" sz="2000" dirty="0"/>
              <a:t> e tre di HA</a:t>
            </a:r>
            <a:r>
              <a:rPr lang="it-IT" sz="2000" baseline="-25000" dirty="0"/>
              <a:t>2</a:t>
            </a:r>
            <a:r>
              <a:rPr lang="it-IT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Gli studi hanno dimostrato che occorrono solo 10 minuti perché i polipeptidi HA</a:t>
            </a:r>
            <a:r>
              <a:rPr lang="it-IT" sz="2000" baseline="-25000" dirty="0"/>
              <a:t>0</a:t>
            </a:r>
            <a:r>
              <a:rPr lang="it-IT" sz="2000" dirty="0"/>
              <a:t> si pieghino e si assemblino nella loro corretta conformazione </a:t>
            </a:r>
            <a:r>
              <a:rPr lang="it-IT" sz="2000" dirty="0" err="1"/>
              <a:t>trimerica</a:t>
            </a:r>
            <a:r>
              <a:rPr lang="it-IT" sz="20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BA7B9D-5458-BE4A-AC33-6A968BF3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8653" r="4047" b="2736"/>
          <a:stretch/>
        </p:blipFill>
        <p:spPr>
          <a:xfrm>
            <a:off x="2151464" y="264328"/>
            <a:ext cx="7152785" cy="3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0987F-D325-734A-B5F9-8D447CE4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Il controllo della </a:t>
            </a:r>
            <a:r>
              <a:rPr lang="it-IT" sz="4000" b="1" dirty="0" err="1">
                <a:solidFill>
                  <a:srgbClr val="002060"/>
                </a:solidFill>
              </a:rPr>
              <a:t>proteostasi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A28472-30F2-5548-8208-9C03D6CF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1452707"/>
            <a:ext cx="11374582" cy="4698711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Alcuni esperimenti hanno già dimostrato che l’aumento della sintesi di </a:t>
            </a:r>
            <a:r>
              <a:rPr lang="it-IT" dirty="0" err="1"/>
              <a:t>chaperoni</a:t>
            </a:r>
            <a:r>
              <a:rPr lang="it-IT" dirty="0"/>
              <a:t> per riequilibrare la </a:t>
            </a:r>
            <a:r>
              <a:rPr lang="it-IT" dirty="0" err="1"/>
              <a:t>proteostasi</a:t>
            </a:r>
            <a:r>
              <a:rPr lang="it-IT" dirty="0"/>
              <a:t> sia stato efficace in modelli di malattia dovuti ad  accumulo di proteine tossiche. 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Attivatori della funzionalità del </a:t>
            </a:r>
            <a:r>
              <a:rPr lang="it-IT" dirty="0" err="1"/>
              <a:t>proteasoma</a:t>
            </a:r>
            <a:r>
              <a:rPr lang="it-IT" dirty="0"/>
              <a:t> (coinvolto nella </a:t>
            </a:r>
            <a:r>
              <a:rPr lang="it-IT" dirty="0" err="1"/>
              <a:t>degradazine</a:t>
            </a:r>
            <a:r>
              <a:rPr lang="it-IT" dirty="0"/>
              <a:t> delle proteine) hanno il potenziale di accelerare la degradazione di specie proteiche tossiche, in particolare se applicati in combinazione con la “</a:t>
            </a:r>
            <a:r>
              <a:rPr lang="it-IT" dirty="0" err="1"/>
              <a:t>upregulation</a:t>
            </a:r>
            <a:r>
              <a:rPr lang="it-IT" dirty="0"/>
              <a:t>” degli </a:t>
            </a:r>
            <a:r>
              <a:rPr lang="it-IT" dirty="0" err="1"/>
              <a:t>chaperoni</a:t>
            </a:r>
            <a:r>
              <a:rPr lang="it-IT" dirty="0"/>
              <a:t>. 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8850D4-3BE2-9F46-93EA-40B0B845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982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7900615-91A0-CA43-9539-684D6C6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50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F8DEDF0-8DBF-2643-AC65-C6E6C0DD20CC}"/>
              </a:ext>
            </a:extLst>
          </p:cNvPr>
          <p:cNvSpPr/>
          <p:nvPr/>
        </p:nvSpPr>
        <p:spPr>
          <a:xfrm>
            <a:off x="195281" y="3995678"/>
            <a:ext cx="11610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legame transitorio dello </a:t>
            </a:r>
            <a:r>
              <a:rPr lang="it-IT" sz="2000" dirty="0" err="1"/>
              <a:t>chaperone</a:t>
            </a:r>
            <a:r>
              <a:rPr lang="it-IT" sz="2000" dirty="0"/>
              <a:t> </a:t>
            </a:r>
            <a:r>
              <a:rPr lang="it-IT" sz="2000" dirty="0" err="1"/>
              <a:t>BiP</a:t>
            </a:r>
            <a:r>
              <a:rPr lang="it-IT" sz="2000" dirty="0"/>
              <a:t> (passaggio 1a) alla catena polipeptidica nascente e di </a:t>
            </a:r>
            <a:r>
              <a:rPr lang="it-IT" sz="2000" dirty="0" err="1"/>
              <a:t>calnessina</a:t>
            </a:r>
            <a:r>
              <a:rPr lang="it-IT" sz="2000" dirty="0"/>
              <a:t> e </a:t>
            </a:r>
            <a:r>
              <a:rPr lang="it-IT" sz="2000" dirty="0" err="1"/>
              <a:t>calreticulina</a:t>
            </a:r>
            <a:r>
              <a:rPr lang="it-IT" sz="2000" dirty="0"/>
              <a:t> a determinate catene oligosaccaridiche (passaggio 1b) promuove il corretto ripiegamento del precursore HA</a:t>
            </a:r>
            <a:r>
              <a:rPr lang="it-IT" sz="2000" baseline="-25000" dirty="0"/>
              <a:t>0</a:t>
            </a:r>
            <a:r>
              <a:rPr lang="it-IT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Sette catene oligosaccaridiche «</a:t>
            </a:r>
            <a:r>
              <a:rPr lang="it-IT" sz="2000" dirty="0" err="1"/>
              <a:t>N-linked</a:t>
            </a:r>
            <a:r>
              <a:rPr lang="it-IT" sz="2000" dirty="0"/>
              <a:t>» vengono aggiunte nella porzione luminale di ER alla catena nascente durante la traslocazione co-</a:t>
            </a:r>
            <a:r>
              <a:rPr lang="it-IT" sz="2000" dirty="0" err="1"/>
              <a:t>traduzionale</a:t>
            </a:r>
            <a:r>
              <a:rPr lang="it-IT" sz="2000" dirty="0"/>
              <a:t> e PDI catalizza la formazione di sei legami disolfuro per monomero.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precursore HA</a:t>
            </a:r>
            <a:r>
              <a:rPr lang="it-IT" sz="2000" baseline="-25000" dirty="0"/>
              <a:t>0</a:t>
            </a:r>
            <a:r>
              <a:rPr lang="it-IT" sz="2000" dirty="0"/>
              <a:t> completato viene ancorato alla membrana da una singola α elica che attraversa la membrana.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L'interazione di tre catene HA</a:t>
            </a:r>
            <a:r>
              <a:rPr lang="it-IT" sz="2000" baseline="-25000" dirty="0"/>
              <a:t>0</a:t>
            </a:r>
            <a:r>
              <a:rPr lang="it-IT" sz="2000" dirty="0"/>
              <a:t> l'una con l'altra generano un </a:t>
            </a:r>
            <a:r>
              <a:rPr lang="it-IT" sz="2000" dirty="0" err="1"/>
              <a:t>trimero</a:t>
            </a:r>
            <a:r>
              <a:rPr lang="it-IT" sz="2000" dirty="0"/>
              <a:t> HA</a:t>
            </a:r>
            <a:r>
              <a:rPr lang="it-IT" sz="2000" baseline="-25000" dirty="0"/>
              <a:t>0</a:t>
            </a:r>
            <a:r>
              <a:rPr lang="it-IT" sz="2000" dirty="0"/>
              <a:t> stabile.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EBDA32-F8B5-B341-9505-B794FBE1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" t="4386" r="3182" b="5105"/>
          <a:stretch/>
        </p:blipFill>
        <p:spPr>
          <a:xfrm>
            <a:off x="2269339" y="670517"/>
            <a:ext cx="7460671" cy="344759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1332FB1-6CC5-7247-A0A3-D785D36B03E2}"/>
              </a:ext>
            </a:extLst>
          </p:cNvPr>
          <p:cNvSpPr/>
          <p:nvPr/>
        </p:nvSpPr>
        <p:spPr>
          <a:xfrm>
            <a:off x="193961" y="85742"/>
            <a:ext cx="1161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dell’ </a:t>
            </a: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Emoagglutinina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nel ER </a:t>
            </a:r>
          </a:p>
        </p:txBody>
      </p:sp>
    </p:spTree>
    <p:extLst>
      <p:ext uri="{BB962C8B-B14F-4D97-AF65-F5344CB8AC3E}">
        <p14:creationId xmlns:p14="http://schemas.microsoft.com/office/powerpoint/2010/main" val="38710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F478C1-DD0B-3741-9A09-964D117C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2" t="2982" r="1673" b="5188"/>
          <a:stretch/>
        </p:blipFill>
        <p:spPr>
          <a:xfrm>
            <a:off x="1890086" y="1114637"/>
            <a:ext cx="7965111" cy="256902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ADF0EE-404E-5B45-BC89-42B5656F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51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0D1E8A-FBC4-FD4E-A9D9-BABED11BB057}"/>
              </a:ext>
            </a:extLst>
          </p:cNvPr>
          <p:cNvSpPr/>
          <p:nvPr/>
        </p:nvSpPr>
        <p:spPr>
          <a:xfrm>
            <a:off x="81442" y="372590"/>
            <a:ext cx="11972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proteine ​​non </a:t>
            </a:r>
            <a:r>
              <a:rPr lang="it-IT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/non assemblate nel ER vengono degradate nel </a:t>
            </a:r>
            <a:r>
              <a:rPr lang="it-IT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citosol</a:t>
            </a:r>
            <a:endParaRPr lang="it-IT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C04D89-D1B5-E946-929C-ED057BBB9906}"/>
              </a:ext>
            </a:extLst>
          </p:cNvPr>
          <p:cNvSpPr/>
          <p:nvPr/>
        </p:nvSpPr>
        <p:spPr>
          <a:xfrm>
            <a:off x="247220" y="4121320"/>
            <a:ext cx="11640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proteine ​​secrete mal ripiegate sono riconosciute da specifiche proteine ​​della membrana ER e sono destinate al trasporto dal lume ER nel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mediante un processo noto come 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dislocazione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2400" dirty="0"/>
              <a:t> 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La dislocazione e la degradazione delle proteine ​​non </a:t>
            </a:r>
            <a:r>
              <a:rPr lang="it-IT" sz="2400" dirty="0" err="1"/>
              <a:t>foldate</a:t>
            </a:r>
            <a:r>
              <a:rPr lang="it-IT" sz="2400" dirty="0"/>
              <a:t> dipende da un insieme di proteine ​​situate nella membrana ER e nel </a:t>
            </a:r>
            <a:r>
              <a:rPr lang="it-IT" sz="2400" dirty="0" err="1"/>
              <a:t>citosol</a:t>
            </a:r>
            <a:r>
              <a:rPr lang="it-IT" sz="2400" dirty="0"/>
              <a:t> che svolgono delle specifiche funzioni. </a:t>
            </a:r>
          </a:p>
        </p:txBody>
      </p:sp>
    </p:spTree>
    <p:extLst>
      <p:ext uri="{BB962C8B-B14F-4D97-AF65-F5344CB8AC3E}">
        <p14:creationId xmlns:p14="http://schemas.microsoft.com/office/powerpoint/2010/main" val="654021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F478C1-DD0B-3741-9A09-964D117C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2" t="2982" r="1673" b="5188"/>
          <a:stretch/>
        </p:blipFill>
        <p:spPr>
          <a:xfrm>
            <a:off x="1890086" y="837537"/>
            <a:ext cx="7965111" cy="256902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ADF0EE-404E-5B45-BC89-42B5656F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52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0D1E8A-FBC4-FD4E-A9D9-BABED11BB057}"/>
              </a:ext>
            </a:extLst>
          </p:cNvPr>
          <p:cNvSpPr/>
          <p:nvPr/>
        </p:nvSpPr>
        <p:spPr>
          <a:xfrm>
            <a:off x="81443" y="138452"/>
            <a:ext cx="11972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proteine ​​non </a:t>
            </a:r>
            <a:r>
              <a:rPr lang="it-IT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/non assemblate nel ER vengono degradate nel </a:t>
            </a:r>
            <a:r>
              <a:rPr lang="it-IT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citosol</a:t>
            </a:r>
            <a:endParaRPr lang="it-IT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C04D89-D1B5-E946-929C-ED057BBB9906}"/>
              </a:ext>
            </a:extLst>
          </p:cNvPr>
          <p:cNvSpPr/>
          <p:nvPr/>
        </p:nvSpPr>
        <p:spPr>
          <a:xfrm>
            <a:off x="247220" y="3406565"/>
            <a:ext cx="116404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proteine che non possono essere </a:t>
            </a:r>
            <a:r>
              <a:rPr lang="it-IT" dirty="0" err="1"/>
              <a:t>foldate</a:t>
            </a:r>
            <a:r>
              <a:rPr lang="it-IT" dirty="0"/>
              <a:t> correttamente e quindi ritenute nel ER per tempi lunghi vengono portate alla degradazione.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proteine vengono riconosciute da glucosidasi e </a:t>
            </a:r>
            <a:r>
              <a:rPr lang="it-IT" dirty="0" err="1"/>
              <a:t>mannosidasi</a:t>
            </a:r>
            <a:r>
              <a:rPr lang="it-IT" dirty="0"/>
              <a:t> (struttura dell’oligosaccaride  Man5-GlcNAc2)  e successivamente sono riconosciute dalla proteina  OS-9, che ha come bersaglio la glicoproteina che deve essere indirizzata alla dislocazione.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seconda funzione richiesta per la dislocazione delle proteine ​​mal ripiegate è il trasporto delle proteine ​​da ER al </a:t>
            </a:r>
            <a:r>
              <a:rPr lang="it-IT" dirty="0" err="1"/>
              <a:t>citosol</a:t>
            </a:r>
            <a:r>
              <a:rPr lang="it-IT" dirty="0"/>
              <a:t>. Questo avviene grazie al complesso  </a:t>
            </a:r>
            <a:r>
              <a:rPr lang="it-IT" b="1" dirty="0">
                <a:solidFill>
                  <a:srgbClr val="FF0000"/>
                </a:solidFill>
              </a:rPr>
              <a:t>ERAD (ER-</a:t>
            </a:r>
            <a:r>
              <a:rPr lang="it-IT" b="1" dirty="0" err="1">
                <a:solidFill>
                  <a:srgbClr val="FF0000"/>
                </a:solidFill>
              </a:rPr>
              <a:t>associated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degradation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dirty="0"/>
              <a:t>,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che permette la dislocazione delle proteine non </a:t>
            </a:r>
            <a:r>
              <a:rPr lang="it-IT" dirty="0" err="1"/>
              <a:t>foldate</a:t>
            </a:r>
            <a:r>
              <a:rPr lang="it-IT" dirty="0"/>
              <a:t> attraverso la membrana di 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Man mano che le proteine ​​mal ripiegate entrano nel </a:t>
            </a:r>
            <a:r>
              <a:rPr lang="it-IT" dirty="0" err="1"/>
              <a:t>citosol</a:t>
            </a:r>
            <a:r>
              <a:rPr lang="it-IT" dirty="0"/>
              <a:t>, specifici enzimi </a:t>
            </a:r>
            <a:r>
              <a:rPr lang="it-IT" dirty="0" err="1"/>
              <a:t>ubiquitina</a:t>
            </a:r>
            <a:r>
              <a:rPr lang="it-IT" dirty="0"/>
              <a:t>- </a:t>
            </a:r>
            <a:r>
              <a:rPr lang="it-IT" dirty="0" err="1"/>
              <a:t>ligasi</a:t>
            </a:r>
            <a:r>
              <a:rPr lang="it-IT" dirty="0"/>
              <a:t> che sono componenti del complesso ERAD aggiungono residui di </a:t>
            </a:r>
            <a:r>
              <a:rPr lang="it-IT" dirty="0" err="1"/>
              <a:t>ubiquitina</a:t>
            </a:r>
            <a:r>
              <a:rPr lang="it-IT" dirty="0"/>
              <a:t> ai peptidi dislocati che vengono successivamente degradati nel </a:t>
            </a:r>
            <a:r>
              <a:rPr lang="it-IT" dirty="0" err="1"/>
              <a:t>proteasoma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55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C5E325-885D-4345-BEEC-82AC7E8A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404" y="1398699"/>
            <a:ext cx="4499428" cy="5027139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2123F1-1A19-2941-8FF3-2B486823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53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694C90A-AE6D-A241-95B1-5F7E0750D60E}"/>
              </a:ext>
            </a:extLst>
          </p:cNvPr>
          <p:cNvSpPr/>
          <p:nvPr/>
        </p:nvSpPr>
        <p:spPr>
          <a:xfrm>
            <a:off x="327087" y="322798"/>
            <a:ext cx="1161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risposta di ER alle proteine non correttamente «</a:t>
            </a: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EE85C1-598D-C44D-895E-4A6398A6DD8B}"/>
              </a:ext>
            </a:extLst>
          </p:cNvPr>
          <p:cNvSpPr txBox="1"/>
          <p:nvPr/>
        </p:nvSpPr>
        <p:spPr>
          <a:xfrm>
            <a:off x="7830793" y="968470"/>
            <a:ext cx="371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The </a:t>
            </a:r>
            <a:r>
              <a:rPr lang="it-IT" b="1" dirty="0" err="1">
                <a:solidFill>
                  <a:srgbClr val="002060"/>
                </a:solidFill>
              </a:rPr>
              <a:t>unfolded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protein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response</a:t>
            </a:r>
            <a:r>
              <a:rPr lang="it-IT" b="1" dirty="0">
                <a:solidFill>
                  <a:srgbClr val="002060"/>
                </a:solidFill>
              </a:rPr>
              <a:t> (UPR)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4EAEB77-6C65-C441-AA0C-821EADCAE6C4}"/>
              </a:ext>
            </a:extLst>
          </p:cNvPr>
          <p:cNvSpPr/>
          <p:nvPr/>
        </p:nvSpPr>
        <p:spPr>
          <a:xfrm>
            <a:off x="464028" y="812165"/>
            <a:ext cx="68457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cellule di eucarioti unicellulari e pluricellulari rispondono alla presenza di proteine ​​non correttamente «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nel ER aumentando la trascrizione di diversi geni che codificano per gli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ER e di altri catalizzatori che facilitano il “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folding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Un partecipante chiave dell’ «</a:t>
            </a:r>
            <a:r>
              <a:rPr lang="it-IT" dirty="0" err="1"/>
              <a:t>unfolded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» è la proteina Ire1, una proteina di membrana ER che esiste sia come monomero che come dimero.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forma dimerica di Ire1, ma non la forma monomerica, favorisce la formazione di Hac1, un fattore di trascrizione che attiva l'espressione dei geni indotti da UPR (favorisce lo </a:t>
            </a:r>
            <a:r>
              <a:rPr lang="it-IT" dirty="0" err="1"/>
              <a:t>splicing</a:t>
            </a:r>
            <a:r>
              <a:rPr lang="it-IT" dirty="0"/>
              <a:t> di </a:t>
            </a:r>
            <a:r>
              <a:rPr lang="it-IT" dirty="0" err="1"/>
              <a:t>mRNA</a:t>
            </a:r>
            <a:r>
              <a:rPr lang="it-IT" dirty="0"/>
              <a:t> di Hac1).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Come illustrato nella figura, il legame di </a:t>
            </a:r>
            <a:r>
              <a:rPr lang="it-IT" dirty="0" err="1"/>
              <a:t>BiP</a:t>
            </a:r>
            <a:r>
              <a:rPr lang="it-IT" dirty="0"/>
              <a:t> al dominio luminale di Ire1 monomerico impedisce la formazione del dimero Ire1.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quantità di </a:t>
            </a:r>
            <a:r>
              <a:rPr lang="it-IT" dirty="0" err="1"/>
              <a:t>BiP</a:t>
            </a:r>
            <a:r>
              <a:rPr lang="it-IT" dirty="0"/>
              <a:t> libera nel lume ER determina le relative proporzioni di Ire1 nelle due forme (monomerica e dimerica).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L'accumulo di proteine ​​non «</a:t>
            </a:r>
            <a:r>
              <a:rPr lang="it-IT" dirty="0" err="1"/>
              <a:t>foldate</a:t>
            </a:r>
            <a:r>
              <a:rPr lang="it-IT" dirty="0"/>
              <a:t>» all'interno del lume ER sequestra molecole di </a:t>
            </a:r>
            <a:r>
              <a:rPr lang="it-IT" dirty="0" err="1"/>
              <a:t>BiP</a:t>
            </a:r>
            <a:r>
              <a:rPr lang="it-IT" dirty="0"/>
              <a:t>, rendendole non disponibili per il legame con Ire1.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Come conseguenza il livello di Ire1 dimerica aumenta, portando ad un aumento del livello di Hac1 ed alla trascrizione dei geni che codificano per le proteine ​​coinvolte nel </a:t>
            </a:r>
            <a:r>
              <a:rPr lang="it-IT" dirty="0" err="1"/>
              <a:t>folding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937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0337">
            <a:extLst>
              <a:ext uri="{FF2B5EF4-FFF2-40B4-BE49-F238E27FC236}">
                <a16:creationId xmlns:a16="http://schemas.microsoft.com/office/drawing/2014/main" id="{1CC3B0EF-1448-2F4F-98E2-30D3CE54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152401"/>
            <a:ext cx="762317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46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0338">
            <a:extLst>
              <a:ext uri="{FF2B5EF4-FFF2-40B4-BE49-F238E27FC236}">
                <a16:creationId xmlns:a16="http://schemas.microsoft.com/office/drawing/2014/main" id="{0E2BBC7A-90B5-574C-8AAF-58CDF796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"/>
            <a:ext cx="5715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79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ure 13-21">
            <a:extLst>
              <a:ext uri="{FF2B5EF4-FFF2-40B4-BE49-F238E27FC236}">
                <a16:creationId xmlns:a16="http://schemas.microsoft.com/office/drawing/2014/main" id="{845A8C5B-F494-2749-9A62-B341FA5A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65101"/>
            <a:ext cx="621665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59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C18387-EB5B-7A4C-B10E-C91F53F3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57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98D747C-B577-404A-BCDA-20E550E3F928}"/>
              </a:ext>
            </a:extLst>
          </p:cNvPr>
          <p:cNvSpPr/>
          <p:nvPr/>
        </p:nvSpPr>
        <p:spPr>
          <a:xfrm>
            <a:off x="435428" y="1976682"/>
            <a:ext cx="110308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cellule di mammifero contengono un meccanismo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regolatorio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aggiuntivo che opera in risposta a proteine ​​non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 ER.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L'accumulo di proteine non «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nel ER innesca la proteolisi di ATF6, una proteina trans-membrana di ER, in un sito all'interno del dominio trans-membrana.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dominio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citosolico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ATF6 rilasciato dalla proteolisi si sposta quindi sul nucleo, dove stimola la trascrizione dei geni che codificano per gli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75AE7C-8FC2-1941-98D9-327E2F3D5A5F}"/>
              </a:ext>
            </a:extLst>
          </p:cNvPr>
          <p:cNvSpPr/>
          <p:nvPr/>
        </p:nvSpPr>
        <p:spPr>
          <a:xfrm>
            <a:off x="0" y="679401"/>
            <a:ext cx="1161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risposta di ER alle proteine non correttamente «</a:t>
            </a:r>
            <a:r>
              <a:rPr lang="it-IT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146435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f0339">
            <a:extLst>
              <a:ext uri="{FF2B5EF4-FFF2-40B4-BE49-F238E27FC236}">
                <a16:creationId xmlns:a16="http://schemas.microsoft.com/office/drawing/2014/main" id="{9F351794-4FE3-3445-8FE4-9B7C2DE9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3" y="256673"/>
            <a:ext cx="5891212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5B78A29-0E88-8B4A-A47C-F042877A4E13}"/>
              </a:ext>
            </a:extLst>
          </p:cNvPr>
          <p:cNvSpPr/>
          <p:nvPr/>
        </p:nvSpPr>
        <p:spPr>
          <a:xfrm>
            <a:off x="6366543" y="389020"/>
            <a:ext cx="552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cellule di mammifero contengono un meccanismo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regolatorio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aggiuntivo che opera in risposta a proteine ​​non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 ER.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L'accumulo di proteine non «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nel ER innesca la proteolisi di ATF6 (</a:t>
            </a:r>
            <a:r>
              <a:rPr lang="en-US" altLang="it-IT" sz="2400" dirty="0"/>
              <a:t>activating Transcription factor</a:t>
            </a:r>
            <a:r>
              <a:rPr lang="it-IT" altLang="it-IT" sz="2400" dirty="0"/>
              <a:t>)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proteina trans-membrana di ER, in un sito all'interno del dominio trans-membrana.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dominio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citosolico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ATF6 rilasciato dalla proteolisi si sposta quindi sul nucleo, dove stimola la trascrizione dei geni che codificano per gli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chaperoni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ER. </a:t>
            </a:r>
          </a:p>
        </p:txBody>
      </p:sp>
    </p:spTree>
    <p:extLst>
      <p:ext uri="{BB962C8B-B14F-4D97-AF65-F5344CB8AC3E}">
        <p14:creationId xmlns:p14="http://schemas.microsoft.com/office/powerpoint/2010/main" val="24766358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9901E42-06F3-4848-BA55-C33BD8E9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59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1DBB64-717C-0C4A-98E0-19E52524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63" y="192950"/>
            <a:ext cx="8614948" cy="61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D6286-34F5-6C42-8433-C485AEBF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15" y="3360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Folding</a:t>
            </a:r>
            <a:r>
              <a:rPr lang="it-IT" sz="4000" b="1" dirty="0">
                <a:solidFill>
                  <a:srgbClr val="FF0000"/>
                </a:solidFill>
                <a:latin typeface="+mn-lt"/>
              </a:rPr>
              <a:t> proteico e controllo qualità nel Reticolo Endoplasmatico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E53A0-2634-E947-9158-76EB27BC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5" y="1811110"/>
            <a:ext cx="11843657" cy="4807403"/>
          </a:xfrm>
        </p:spPr>
        <p:txBody>
          <a:bodyPr>
            <a:noAutofit/>
          </a:bodyPr>
          <a:lstStyle/>
          <a:p>
            <a:pPr algn="just"/>
            <a:r>
              <a:rPr lang="it-IT" sz="2200" dirty="0"/>
              <a:t>Le proteine di membrana e le proteine secrete solubili sintetizzate nel reticolo endoplasmatico subiscono quattro principali modifiche prima che raggiungano le loro destinazioni finali: </a:t>
            </a:r>
          </a:p>
          <a:p>
            <a:pPr marL="0" indent="0">
              <a:buNone/>
            </a:pPr>
            <a:r>
              <a:rPr lang="it-IT" sz="2200" dirty="0"/>
              <a:t>	a) aggiunta covalente e </a:t>
            </a:r>
            <a:r>
              <a:rPr lang="it-IT" sz="2200" dirty="0" err="1"/>
              <a:t>processamento</a:t>
            </a:r>
            <a:r>
              <a:rPr lang="it-IT" sz="2200" dirty="0"/>
              <a:t> di carboidrati (</a:t>
            </a:r>
            <a:r>
              <a:rPr lang="it-IT" sz="2200" dirty="0" err="1"/>
              <a:t>glicosilazione</a:t>
            </a:r>
            <a:r>
              <a:rPr lang="it-IT" sz="2200" dirty="0"/>
              <a:t>) nel Reticolo 	Endoplasmatico (ER)  e Golgi;</a:t>
            </a:r>
          </a:p>
          <a:p>
            <a:pPr marL="0" indent="0" algn="just">
              <a:buNone/>
            </a:pPr>
            <a:r>
              <a:rPr lang="it-IT" sz="2200" dirty="0"/>
              <a:t>	b) formazione di legami disolfuro nel ER;</a:t>
            </a:r>
          </a:p>
          <a:p>
            <a:pPr marL="0" indent="0" algn="just">
              <a:buNone/>
            </a:pPr>
            <a:r>
              <a:rPr lang="it-IT" sz="2200" dirty="0"/>
              <a:t>	c) corretto ripiegamento delle catene polipeptidiche e assemblaggio di proteine </a:t>
            </a:r>
            <a:r>
              <a:rPr lang="it-IT" sz="2200" dirty="0" err="1"/>
              <a:t>multimeriche</a:t>
            </a:r>
            <a:r>
              <a:rPr lang="it-IT" sz="2200" dirty="0"/>
              <a:t> 	nel ER; </a:t>
            </a:r>
          </a:p>
          <a:p>
            <a:pPr marL="0" indent="0" algn="just">
              <a:buNone/>
            </a:pPr>
            <a:r>
              <a:rPr lang="it-IT" sz="2200" dirty="0"/>
              <a:t>	d) specifici </a:t>
            </a:r>
            <a:r>
              <a:rPr lang="it-IT" sz="2200" dirty="0" err="1"/>
              <a:t>processamenti</a:t>
            </a:r>
            <a:r>
              <a:rPr lang="it-IT" sz="2200" dirty="0"/>
              <a:t> proteolitici in ER,  Golgi e vescicole secretorie. </a:t>
            </a:r>
          </a:p>
          <a:p>
            <a:pPr algn="just"/>
            <a:r>
              <a:rPr lang="it-IT" sz="2200" dirty="0"/>
              <a:t>Queste modifiche promuovono il ripiegamento delle proteine secretorie nelle loro strutture native e aggiungono stabilità strutturale alle proteine esposte all'ambiente extracellulare. </a:t>
            </a:r>
          </a:p>
          <a:p>
            <a:pPr algn="just"/>
            <a:r>
              <a:rPr lang="it-IT" sz="2200" dirty="0"/>
              <a:t>Modifiche come la </a:t>
            </a:r>
            <a:r>
              <a:rPr lang="it-IT" sz="2200" dirty="0" err="1"/>
              <a:t>glicosilazione</a:t>
            </a:r>
            <a:r>
              <a:rPr lang="it-IT" sz="2200" dirty="0"/>
              <a:t> consentono inoltre alla cellula di produrre una vasta gamma di molecole chimicamente distinte sulla superficie cellulare che sono alla base di specifiche interazioni molecolari utilizzate nell'adesione e nella comunicazione cellula-cellula.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F83C2A-25C2-F44E-BF12-3A0D44AE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23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D5C33-B964-CE48-AD35-A2651E72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proteine neosintetizzate a livello del reticolo endoplasmatico ruvido (ER)  vanno </a:t>
            </a:r>
            <a:r>
              <a:rPr lang="it-IT" dirty="0" err="1"/>
              <a:t>inconto</a:t>
            </a:r>
            <a:r>
              <a:rPr lang="it-IT" dirty="0"/>
              <a:t> a: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Glicosilazione</a:t>
            </a:r>
            <a:r>
              <a:rPr lang="it-IT" dirty="0"/>
              <a:t> (</a:t>
            </a:r>
            <a:r>
              <a:rPr lang="it-IT" dirty="0" err="1"/>
              <a:t>N</a:t>
            </a:r>
            <a:r>
              <a:rPr lang="it-IT" dirty="0"/>
              <a:t>- O-</a:t>
            </a:r>
            <a:r>
              <a:rPr lang="it-IT" dirty="0" err="1"/>
              <a:t>glicosilazione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Formazione di ponti disolfuro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Folding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Specifici tagli proteolitici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4DB46F-A592-CC44-A5D9-9E45857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4761-2A59-DE41-8655-6CD481CAF7FC}" type="slidenum">
              <a:rPr lang="it-IT" smtClean="0"/>
              <a:t>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8C211F9-1890-7840-A5B1-73431D9E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Modificazioni post-</a:t>
            </a:r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traduzionali</a:t>
            </a:r>
            <a:r>
              <a:rPr lang="it-IT" sz="4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folding</a:t>
            </a:r>
            <a:r>
              <a:rPr lang="it-IT" sz="4000" b="1" dirty="0">
                <a:solidFill>
                  <a:srgbClr val="FF0000"/>
                </a:solidFill>
                <a:latin typeface="+mn-lt"/>
              </a:rPr>
              <a:t>  e controllo qualità in ER</a:t>
            </a:r>
          </a:p>
        </p:txBody>
      </p:sp>
    </p:spTree>
    <p:extLst>
      <p:ext uri="{BB962C8B-B14F-4D97-AF65-F5344CB8AC3E}">
        <p14:creationId xmlns:p14="http://schemas.microsoft.com/office/powerpoint/2010/main" val="173844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B376ECC-5451-0249-B24B-F94BEDD6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0F05BB-2613-294C-93B8-DDF671A61A39}"/>
              </a:ext>
            </a:extLst>
          </p:cNvPr>
          <p:cNvSpPr/>
          <p:nvPr/>
        </p:nvSpPr>
        <p:spPr>
          <a:xfrm>
            <a:off x="435429" y="617754"/>
            <a:ext cx="113501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legami disolfuro, il ripiegamento delle proteine e l'assemblaggio di proteine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multimeriche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svolgono esclusivamente nel ER.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le proteine opportunamente ripiegate e assemblate vengono trasportate dal ER al complesso del Golgi e infine alla superficie cellulare o ad altra destinazione finale attraverso la via secretoria. </a:t>
            </a:r>
          </a:p>
          <a:p>
            <a:pPr algn="just">
              <a:spcAft>
                <a:spcPts val="0"/>
              </a:spcAft>
            </a:pPr>
            <a:endParaRPr lang="it-IT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Controllo di qualità delle proteine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 proteine non ripiegate, ripiegate male o parzialmente «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foldate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vengono trattenute selettivamente nel ER e marcate per degradazione. </a:t>
            </a:r>
          </a:p>
        </p:txBody>
      </p:sp>
    </p:spTree>
    <p:extLst>
      <p:ext uri="{BB962C8B-B14F-4D97-AF65-F5344CB8AC3E}">
        <p14:creationId xmlns:p14="http://schemas.microsoft.com/office/powerpoint/2010/main" val="8081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36C604-AF5D-FD4C-AE76-8BE9DBC5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4" y="1262743"/>
            <a:ext cx="10628086" cy="509360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maggior parte delle proteine solubili e di membrana sintetizzate nel ER, incluse quelle destinate al trasporto all’apparato di Golgi, lisosomi o secrete, sono glicoproteine. Al contrario poche proteine del </a:t>
            </a:r>
            <a:r>
              <a:rPr lang="it-IT" dirty="0" err="1"/>
              <a:t>citosol</a:t>
            </a:r>
            <a:r>
              <a:rPr lang="it-IT" dirty="0"/>
              <a:t> sono </a:t>
            </a:r>
            <a:r>
              <a:rPr lang="it-IT" dirty="0" err="1"/>
              <a:t>glicosilate</a:t>
            </a:r>
            <a:r>
              <a:rPr lang="it-IT" dirty="0"/>
              <a:t> (in genere un singolo residuo di </a:t>
            </a:r>
            <a:r>
              <a:rPr lang="it-IT" dirty="0" err="1"/>
              <a:t>N-acetil-glucosammina</a:t>
            </a:r>
            <a:r>
              <a:rPr lang="it-IT" dirty="0"/>
              <a:t> aggiunto a serina o treonina). </a:t>
            </a:r>
          </a:p>
          <a:p>
            <a:pPr algn="just"/>
            <a:r>
              <a:rPr lang="it-IT" dirty="0"/>
              <a:t>La </a:t>
            </a:r>
            <a:r>
              <a:rPr lang="it-IT" dirty="0" err="1"/>
              <a:t>glicosilazione</a:t>
            </a:r>
            <a:r>
              <a:rPr lang="it-IT" dirty="0"/>
              <a:t> è prevalentemente co-</a:t>
            </a:r>
            <a:r>
              <a:rPr lang="it-IT" dirty="0" err="1"/>
              <a:t>traduzionale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Glicoproteine: proteine sono sintetizzate nel ER e che penetrano nel lume del ER. </a:t>
            </a:r>
          </a:p>
          <a:p>
            <a:pPr algn="just"/>
            <a:r>
              <a:rPr lang="it-IT" dirty="0"/>
              <a:t>Sono modificate dall'aggiunta di una o più catene di carboidrati. </a:t>
            </a:r>
          </a:p>
          <a:p>
            <a:pPr algn="just"/>
            <a:r>
              <a:rPr lang="it-IT" dirty="0"/>
              <a:t>Gruppi (–OH) di residui di serina e treonina sono coinvolti nel legame di oligosaccaridi (O-</a:t>
            </a:r>
            <a:r>
              <a:rPr lang="it-IT" dirty="0" err="1"/>
              <a:t>linked</a:t>
            </a:r>
            <a:r>
              <a:rPr lang="it-IT" dirty="0"/>
              <a:t> </a:t>
            </a:r>
            <a:r>
              <a:rPr lang="it-IT" dirty="0" err="1"/>
              <a:t>oligosaccharides</a:t>
            </a:r>
            <a:r>
              <a:rPr lang="it-IT" dirty="0"/>
              <a:t>).</a:t>
            </a:r>
          </a:p>
          <a:p>
            <a:pPr algn="just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0A66783-04C6-3445-B1AA-608D54F6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53" y="263526"/>
            <a:ext cx="10515600" cy="99921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solidFill>
                  <a:srgbClr val="FF0000"/>
                </a:solidFill>
                <a:latin typeface="+mn-lt"/>
              </a:rPr>
              <a:t>Glicosilazione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84F59B-CA61-0F42-B5A9-9DDFD440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E949-6BA5-6645-8C17-9C92467C7C0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511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4699</Words>
  <Application>Microsoft Macintosh PowerPoint</Application>
  <PresentationFormat>Widescreen</PresentationFormat>
  <Paragraphs>306</Paragraphs>
  <Slides>59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9" baseType="lpstr">
      <vt:lpstr>ＭＳ Ｐゴシック</vt:lpstr>
      <vt:lpstr>Arial</vt:lpstr>
      <vt:lpstr>Calibri</vt:lpstr>
      <vt:lpstr>Calibri Light</vt:lpstr>
      <vt:lpstr>Calibri,Bold</vt:lpstr>
      <vt:lpstr>Cambria Math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Il controllo della proteostasi</vt:lpstr>
      <vt:lpstr>Il controllo della proteostasi</vt:lpstr>
      <vt:lpstr>Folding proteico e controllo qualità nel Reticolo Endoplasmatico </vt:lpstr>
      <vt:lpstr>Modificazioni post-traduzionali, folding  e controllo qualità in ER</vt:lpstr>
      <vt:lpstr>Presentazione standard di PowerPoint</vt:lpstr>
      <vt:lpstr>Glicosilazione</vt:lpstr>
      <vt:lpstr>Glicosilazione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Biosintesi del precursore oligosaccaridico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Post-translational modifications and quality control in the rough 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Proteoma e proteostasi cellulare</dc:title>
  <dc:creator>paola.coccetti@unimib.it</dc:creator>
  <cp:lastModifiedBy>Microsoft Office User</cp:lastModifiedBy>
  <cp:revision>120</cp:revision>
  <cp:lastPrinted>2022-03-18T11:17:54Z</cp:lastPrinted>
  <dcterms:created xsi:type="dcterms:W3CDTF">2020-03-23T11:24:28Z</dcterms:created>
  <dcterms:modified xsi:type="dcterms:W3CDTF">2023-03-16T14:28:20Z</dcterms:modified>
</cp:coreProperties>
</file>