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0" r:id="rId6"/>
    <p:sldId id="266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2531F2E-83E5-4271-A8CC-482623003D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F5FD69-D8D3-4BF0-8B5F-E3012ECD16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AE8B-ADE7-4E7F-8C67-44C8AD86A5C8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AD42F2-63D3-48C2-973D-35E07F2815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0FEA2-1CC6-4C9E-9C07-3EC06C9EB9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78B9-08E3-4CE1-BD51-EAA0CEA96F5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20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9E1A-162C-4C07-BDD9-F9107217DB72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96D35-6C29-4EB2-9B40-519C7FD5EA1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971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E86E-722E-49D7-B829-80D05D40ABD5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8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D466-C13D-4C13-9172-6B42F9090720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01EB-C89B-4E34-A37F-FBF3264574C4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11A-3849-4D2F-8409-826A1EECFEF9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2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D57C-0409-4244-A6E8-709D1ABDCF67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98B5-2BF8-491A-8FF8-482605D8E998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0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5CBE-FF38-44E4-8DB7-1E6D287C32B7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C67B-B982-482E-8355-1C9C08890ACA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62CE-0EF6-4E1D-94E3-E9AA61B9C457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5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3001-0B29-44DE-9776-C11B27FE8505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55B9-37DC-4CAE-83BD-5E15176BB51F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4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F0BF-A54E-47E9-9900-B1E0431274A7}" type="datetime2">
              <a:rPr lang="en-US" smtClean="0"/>
              <a:t>Thursday, March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6621CC6-D253-470F-81A0-BFD85A73D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7200"/>
              <a:t>La forme pronominale</a:t>
            </a:r>
            <a:endParaRPr lang="fr-FR" sz="72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196F3D-B861-421C-910F-2019491B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77327" cy="303068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ACEC83-6ED3-4D67-ABC1-62925624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F9F553-47F5-4068-8294-290BE41B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réciproque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DAA27-58F1-4CDC-8983-D8AA51024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Deux ou plusieurs personnes exercent une action l’une envers l’autre : </a:t>
            </a:r>
            <a:r>
              <a:rPr lang="it-IT" i="1"/>
              <a:t>se parler, se rencontrer, s’écrire, se téléphoner, se donner, se lancer</a:t>
            </a:r>
            <a:r>
              <a:rPr lang="it-IT"/>
              <a:t>…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/>
              <a:t>Ils </a:t>
            </a:r>
            <a:r>
              <a:rPr lang="it-IT">
                <a:solidFill>
                  <a:srgbClr val="FF0000"/>
                </a:solidFill>
              </a:rPr>
              <a:t>s’écrivent</a:t>
            </a:r>
            <a:r>
              <a:rPr lang="it-IT"/>
              <a:t> rarement</a:t>
            </a:r>
          </a:p>
          <a:p>
            <a:pPr marL="457200" lvl="1" indent="0">
              <a:buNone/>
            </a:pPr>
            <a:r>
              <a:rPr lang="it-IT"/>
              <a:t>Ils </a:t>
            </a:r>
            <a:r>
              <a:rPr lang="it-IT">
                <a:solidFill>
                  <a:srgbClr val="FF0000"/>
                </a:solidFill>
              </a:rPr>
              <a:t>s’envoient </a:t>
            </a:r>
            <a:r>
              <a:rPr lang="it-IT"/>
              <a:t>un message tous les jours</a:t>
            </a:r>
          </a:p>
          <a:p>
            <a:pPr marL="457200" lvl="1" indent="0">
              <a:buNone/>
            </a:pPr>
            <a:r>
              <a:rPr lang="it-IT"/>
              <a:t>Les enfants </a:t>
            </a:r>
            <a:r>
              <a:rPr lang="it-IT">
                <a:solidFill>
                  <a:srgbClr val="FF0000"/>
                </a:solidFill>
              </a:rPr>
              <a:t>se lancent </a:t>
            </a:r>
            <a:r>
              <a:rPr lang="it-IT"/>
              <a:t>le ballon</a:t>
            </a:r>
          </a:p>
          <a:p>
            <a:pPr marL="457200" lvl="1" indent="0">
              <a:buNone/>
            </a:pPr>
            <a:r>
              <a:rPr lang="it-IT"/>
              <a:t>On </a:t>
            </a:r>
            <a:r>
              <a:rPr lang="it-IT">
                <a:solidFill>
                  <a:srgbClr val="FF0000"/>
                </a:solidFill>
              </a:rPr>
              <a:t>se voit </a:t>
            </a:r>
            <a:r>
              <a:rPr lang="it-IT"/>
              <a:t>souvent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7B2CB1-A7E5-4D65-9878-43FD726A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9981" y="6171623"/>
            <a:ext cx="4421909" cy="25688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59C430-6FAF-45E2-9815-1D5F0D7A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0E0CA-7288-4CD5-A0C4-1A617E32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passif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A94329-FA2A-4819-BFB6-DE63A6E8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Le sujet est généralement non-animé et ne fait pas l’action. L’agent n’est pas indiqué.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Dans les mots </a:t>
            </a:r>
            <a:r>
              <a:rPr lang="it-IT" i="1"/>
              <a:t>estomac</a:t>
            </a:r>
            <a:r>
              <a:rPr lang="it-IT"/>
              <a:t> et </a:t>
            </a:r>
            <a:r>
              <a:rPr lang="it-IT" i="1"/>
              <a:t>tabac</a:t>
            </a:r>
            <a:r>
              <a:rPr lang="it-IT"/>
              <a:t>, le </a:t>
            </a:r>
            <a:r>
              <a:rPr lang="it-IT" i="1"/>
              <a:t>–c </a:t>
            </a:r>
            <a:r>
              <a:rPr lang="it-IT"/>
              <a:t>ne </a:t>
            </a:r>
            <a:r>
              <a:rPr lang="it-IT">
                <a:solidFill>
                  <a:srgbClr val="FF0000"/>
                </a:solidFill>
              </a:rPr>
              <a:t>se prononce </a:t>
            </a:r>
            <a:r>
              <a:rPr lang="it-IT"/>
              <a:t>pas.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Les pulls en laine ne </a:t>
            </a:r>
            <a:r>
              <a:rPr lang="it-IT">
                <a:solidFill>
                  <a:srgbClr val="FF0000"/>
                </a:solidFill>
              </a:rPr>
              <a:t>se lavent </a:t>
            </a:r>
            <a:r>
              <a:rPr lang="it-IT"/>
              <a:t>pas à l’eau chaude.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Ces actions </a:t>
            </a:r>
            <a:r>
              <a:rPr lang="it-IT">
                <a:solidFill>
                  <a:srgbClr val="FF0000"/>
                </a:solidFill>
              </a:rPr>
              <a:t>se vendent </a:t>
            </a:r>
            <a:r>
              <a:rPr lang="it-IT"/>
              <a:t>à un prix fou.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EAD4E1-01BF-4D08-87DB-A217E799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50F32D-0E21-4A93-8434-A5B059D1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58C66-0F48-493D-95CA-5F0FDB61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uniquement pronominaux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07A621-9B1D-4406-B614-7B6BBFC4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25624"/>
            <a:ext cx="10937289" cy="4477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/>
              <a:t>Ces verbes n’existent qu’à la forme pronominale.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it-IT" sz="2400" b="1"/>
              <a:t>Exemples</a:t>
            </a:r>
            <a:r>
              <a:rPr lang="it-IT"/>
              <a:t>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it-IT" b="1"/>
              <a:t>Se souvenir </a:t>
            </a:r>
            <a:r>
              <a:rPr lang="it-IT"/>
              <a:t>: Je n’oublie rien, je </a:t>
            </a:r>
            <a:r>
              <a:rPr lang="it-IT">
                <a:solidFill>
                  <a:srgbClr val="FF0000"/>
                </a:solidFill>
              </a:rPr>
              <a:t>me souviens </a:t>
            </a:r>
            <a:r>
              <a:rPr lang="it-IT"/>
              <a:t>de tout	(ricordare, ricordarsi)</a:t>
            </a:r>
          </a:p>
          <a:p>
            <a:pPr marL="457200" lvl="1" indent="0">
              <a:buNone/>
            </a:pPr>
            <a:r>
              <a:rPr lang="it-IT" b="1"/>
              <a:t>S’en aller </a:t>
            </a:r>
            <a:r>
              <a:rPr lang="it-IT"/>
              <a:t>: </a:t>
            </a:r>
            <a:r>
              <a:rPr lang="it-IT">
                <a:solidFill>
                  <a:srgbClr val="FF0000"/>
                </a:solidFill>
              </a:rPr>
              <a:t>Allez-vous-en</a:t>
            </a:r>
            <a:r>
              <a:rPr lang="it-IT"/>
              <a:t> !					(andare via, andarsene)</a:t>
            </a:r>
          </a:p>
          <a:p>
            <a:pPr marL="457200" lvl="1" indent="0">
              <a:buNone/>
            </a:pPr>
            <a:r>
              <a:rPr lang="it-IT" b="1"/>
              <a:t>S’enfuir</a:t>
            </a:r>
            <a:r>
              <a:rPr lang="it-IT"/>
              <a:t> : A peine a-t-elle ouvert la cage que le perroquet </a:t>
            </a:r>
            <a:r>
              <a:rPr lang="it-IT">
                <a:solidFill>
                  <a:srgbClr val="FF0000"/>
                </a:solidFill>
              </a:rPr>
              <a:t>s’est enfui</a:t>
            </a:r>
            <a:r>
              <a:rPr lang="it-IT"/>
              <a:t>.	(scappare)</a:t>
            </a:r>
          </a:p>
          <a:p>
            <a:pPr marL="457200" lvl="1" indent="0">
              <a:buNone/>
            </a:pPr>
            <a:r>
              <a:rPr lang="it-IT" b="1"/>
              <a:t>S’abstenir</a:t>
            </a:r>
            <a:r>
              <a:rPr lang="it-IT"/>
              <a:t> : Vous pouvez </a:t>
            </a:r>
            <a:r>
              <a:rPr lang="it-IT">
                <a:solidFill>
                  <a:srgbClr val="FF0000"/>
                </a:solidFill>
              </a:rPr>
              <a:t>vous abstenir </a:t>
            </a:r>
            <a:r>
              <a:rPr lang="it-IT"/>
              <a:t>de commenter, merci.</a:t>
            </a:r>
          </a:p>
          <a:p>
            <a:pPr marL="457200" lvl="1" indent="0">
              <a:buNone/>
            </a:pPr>
            <a:r>
              <a:rPr lang="it-IT" b="1"/>
              <a:t>Se méfier </a:t>
            </a:r>
            <a:r>
              <a:rPr lang="it-IT"/>
              <a:t>: Ils sont paranoïaques, ils </a:t>
            </a:r>
            <a:r>
              <a:rPr lang="it-IT">
                <a:solidFill>
                  <a:srgbClr val="FF0000"/>
                </a:solidFill>
              </a:rPr>
              <a:t>se méfient </a:t>
            </a:r>
            <a:r>
              <a:rPr lang="it-IT"/>
              <a:t>de tout le monde.	(diffidare)</a:t>
            </a:r>
          </a:p>
          <a:p>
            <a:pPr marL="457200" lvl="1" indent="0">
              <a:buNone/>
            </a:pPr>
            <a:r>
              <a:rPr lang="it-IT" b="1"/>
              <a:t>S’emparer</a:t>
            </a:r>
            <a:r>
              <a:rPr lang="it-IT"/>
              <a:t> : Une vive émotion </a:t>
            </a:r>
            <a:r>
              <a:rPr lang="it-IT">
                <a:solidFill>
                  <a:srgbClr val="FF0000"/>
                </a:solidFill>
              </a:rPr>
              <a:t>s’est emparée </a:t>
            </a:r>
            <a:r>
              <a:rPr lang="it-IT"/>
              <a:t>de l’assemblée.		(cogliere)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DDF9BB-1C34-4B50-A05C-95E7AB75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62D6E9-E76B-4C87-96C4-A4BAB4FE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11146B-B00B-41BE-B73D-4F321C75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/>
              <a:t>Verbes qui changent de sens à la forme pronominale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57154-ED13-422C-8A9D-D5841B58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b="1"/>
              <a:t>Passer, se passer 1, se passer 2</a:t>
            </a:r>
          </a:p>
          <a:p>
            <a:pPr marL="457200" lvl="1" indent="0">
              <a:buNone/>
            </a:pPr>
            <a:r>
              <a:rPr lang="it-IT"/>
              <a:t>Le train passe à Rouen sans s’arrêter		(passare)</a:t>
            </a:r>
          </a:p>
          <a:p>
            <a:pPr marL="457200" lvl="1" indent="0">
              <a:buNone/>
            </a:pPr>
            <a:r>
              <a:rPr lang="it-IT"/>
              <a:t>Qu’est-ce qui </a:t>
            </a:r>
            <a:r>
              <a:rPr lang="it-IT">
                <a:solidFill>
                  <a:srgbClr val="FF0000"/>
                </a:solidFill>
              </a:rPr>
              <a:t>se passe </a:t>
            </a:r>
            <a:r>
              <a:rPr lang="it-IT"/>
              <a:t>?			(succedere)</a:t>
            </a:r>
          </a:p>
          <a:p>
            <a:pPr marL="457200" lvl="1" indent="0">
              <a:buNone/>
            </a:pPr>
            <a:r>
              <a:rPr lang="it-IT"/>
              <a:t>Nous </a:t>
            </a:r>
            <a:r>
              <a:rPr lang="it-IT">
                <a:solidFill>
                  <a:srgbClr val="FF0000"/>
                </a:solidFill>
              </a:rPr>
              <a:t>nous passons </a:t>
            </a:r>
            <a:r>
              <a:rPr lang="it-IT"/>
              <a:t>de votre avis.		(fare a meno)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Plaindre, se plaindre</a:t>
            </a:r>
          </a:p>
          <a:p>
            <a:pPr marL="457200" lvl="1" indent="0">
              <a:buNone/>
            </a:pPr>
            <a:r>
              <a:rPr lang="it-IT"/>
              <a:t>Je le plains vraiment, le pauvre.		(compatire)</a:t>
            </a:r>
          </a:p>
          <a:p>
            <a:pPr marL="457200" lvl="1" indent="0">
              <a:buNone/>
            </a:pPr>
            <a:r>
              <a:rPr lang="it-IT"/>
              <a:t>Il n’arrête pas de </a:t>
            </a:r>
            <a:r>
              <a:rPr lang="it-IT">
                <a:solidFill>
                  <a:srgbClr val="FF0000"/>
                </a:solidFill>
              </a:rPr>
              <a:t>se plaindre	.</a:t>
            </a:r>
            <a:r>
              <a:rPr lang="it-IT"/>
              <a:t>		(lamentarsi)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Rendre, se rendre</a:t>
            </a:r>
          </a:p>
          <a:p>
            <a:pPr marL="457200" lvl="1" indent="0">
              <a:buNone/>
            </a:pPr>
            <a:r>
              <a:rPr lang="it-IT"/>
              <a:t>La caissière rend la monnaie.		(rendre la monnaie: dare il resto)</a:t>
            </a:r>
          </a:p>
          <a:p>
            <a:pPr marL="457200" lvl="1" indent="0">
              <a:buNone/>
            </a:pPr>
            <a:r>
              <a:rPr lang="it-IT"/>
              <a:t>Le maire </a:t>
            </a:r>
            <a:r>
              <a:rPr lang="it-IT">
                <a:solidFill>
                  <a:srgbClr val="FF0000"/>
                </a:solidFill>
              </a:rPr>
              <a:t>s’est rendu </a:t>
            </a:r>
            <a:r>
              <a:rPr lang="it-IT"/>
              <a:t>à une commémoration.	(recarsi)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Douter, se douter</a:t>
            </a:r>
          </a:p>
          <a:p>
            <a:pPr marL="457200" lvl="1" indent="0">
              <a:buNone/>
            </a:pPr>
            <a:r>
              <a:rPr lang="it-IT"/>
              <a:t>Je doute qu’il vienne.			(dubitare)</a:t>
            </a:r>
          </a:p>
          <a:p>
            <a:pPr marL="457200" lvl="1" indent="0">
              <a:buNone/>
            </a:pPr>
            <a:r>
              <a:rPr lang="it-IT"/>
              <a:t>Personne ne </a:t>
            </a:r>
            <a:r>
              <a:rPr lang="it-IT">
                <a:solidFill>
                  <a:srgbClr val="FF0000"/>
                </a:solidFill>
              </a:rPr>
              <a:t>se doute </a:t>
            </a:r>
            <a:r>
              <a:rPr lang="it-IT"/>
              <a:t>de rien.		(sospettare)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83ABBB-C1FB-4102-8C63-09E19269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BF9F70-ABA7-4A43-BC12-6BD9134E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52C70-6803-445C-9F3D-0399E5C1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99089" cy="1037546"/>
          </a:xfrm>
        </p:spPr>
        <p:txBody>
          <a:bodyPr>
            <a:normAutofit/>
          </a:bodyPr>
          <a:lstStyle/>
          <a:p>
            <a:r>
              <a:rPr lang="it-IT" sz="4000"/>
              <a:t>Exercice</a:t>
            </a:r>
            <a:r>
              <a:rPr lang="it-IT" sz="2400" b="1"/>
              <a:t> </a:t>
            </a:r>
            <a:endParaRPr lang="fr-FR" sz="2400" b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D432AF-1AE4-42F9-8F4C-15DFDD0D7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0448636" cy="434916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5000"/>
              <a:t>1. Je   ………………………………….. (se prendre) les pieds dans le tapis et suis tombée. </a:t>
            </a:r>
          </a:p>
          <a:p>
            <a:pPr marL="0" indent="0">
              <a:buNone/>
            </a:pPr>
            <a:r>
              <a:rPr lang="fr-FR" sz="5000"/>
              <a:t>- Je  </a:t>
            </a:r>
            <a:r>
              <a:rPr lang="fr-FR" sz="5000">
                <a:solidFill>
                  <a:srgbClr val="FF0000"/>
                </a:solidFill>
              </a:rPr>
              <a:t>me suis pris </a:t>
            </a:r>
            <a:r>
              <a:rPr lang="fr-FR" sz="5000"/>
              <a:t>les pieds dans le tapis et suis tombée. 	</a:t>
            </a:r>
          </a:p>
          <a:p>
            <a:pPr marL="0" indent="0">
              <a:buNone/>
            </a:pPr>
            <a:r>
              <a:rPr lang="fr-FR" sz="5000"/>
              <a:t>2. Tu as fait un cauchemar et tu ...........................................  (se lever) du pied gauche ce matin.</a:t>
            </a:r>
          </a:p>
          <a:p>
            <a:pPr marL="0" indent="0">
              <a:buNone/>
            </a:pPr>
            <a:r>
              <a:rPr lang="fr-FR" sz="5000"/>
              <a:t>- Tu as fait un cauchemar et tu </a:t>
            </a:r>
            <a:r>
              <a:rPr lang="fr-FR" sz="5000">
                <a:solidFill>
                  <a:srgbClr val="FF0000"/>
                </a:solidFill>
              </a:rPr>
              <a:t>t’es levé  </a:t>
            </a:r>
            <a:r>
              <a:rPr lang="fr-FR" sz="5000"/>
              <a:t>du pied gauche ce matin.</a:t>
            </a:r>
          </a:p>
          <a:p>
            <a:pPr marL="0" indent="0">
              <a:buNone/>
            </a:pPr>
            <a:r>
              <a:rPr lang="fr-FR" sz="5000"/>
              <a:t>3. Elle ...........................................  (ne pas s'habituer) à sa nouvelle vie en France.</a:t>
            </a:r>
          </a:p>
          <a:p>
            <a:pPr marL="0" indent="0">
              <a:buNone/>
            </a:pPr>
            <a:r>
              <a:rPr lang="fr-FR" sz="5000"/>
              <a:t>- Elle </a:t>
            </a:r>
            <a:r>
              <a:rPr lang="fr-FR" sz="5000">
                <a:solidFill>
                  <a:srgbClr val="FF0000"/>
                </a:solidFill>
              </a:rPr>
              <a:t>ne s’habitue pas  </a:t>
            </a:r>
            <a:r>
              <a:rPr lang="fr-FR" sz="5000"/>
              <a:t>à sa nouvelle vie en France.</a:t>
            </a:r>
          </a:p>
          <a:p>
            <a:pPr marL="0" indent="0">
              <a:buNone/>
            </a:pPr>
            <a:r>
              <a:rPr lang="fr-FR" sz="5000"/>
              <a:t>4. Ils (se écrire) ...........................................  pendant deux ans avant de se rencontrer.</a:t>
            </a:r>
          </a:p>
          <a:p>
            <a:pPr marL="0" indent="0">
              <a:buNone/>
            </a:pPr>
            <a:r>
              <a:rPr lang="fr-FR" sz="5000"/>
              <a:t>- Ils </a:t>
            </a:r>
            <a:r>
              <a:rPr lang="fr-FR" sz="5000">
                <a:solidFill>
                  <a:srgbClr val="FF0000"/>
                </a:solidFill>
              </a:rPr>
              <a:t>se sont écrit </a:t>
            </a:r>
            <a:r>
              <a:rPr lang="fr-FR" sz="5000"/>
              <a:t>pendant deux ans avant de se rencontrer.</a:t>
            </a:r>
          </a:p>
          <a:p>
            <a:pPr marL="0" indent="0">
              <a:buNone/>
            </a:pPr>
            <a:r>
              <a:rPr lang="fr-FR" sz="5000"/>
              <a:t>5. Il parlait chinois et elle japonais, alors ils ...........................................  (ne pas se comprendre)</a:t>
            </a:r>
          </a:p>
          <a:p>
            <a:pPr marL="0" indent="0">
              <a:buNone/>
            </a:pPr>
            <a:r>
              <a:rPr lang="fr-FR" sz="5000"/>
              <a:t>- Il parlait chinois et elle japonais, alors </a:t>
            </a:r>
            <a:r>
              <a:rPr lang="fr-FR" sz="5000">
                <a:solidFill>
                  <a:srgbClr val="FF0000"/>
                </a:solidFill>
              </a:rPr>
              <a:t>ils ne se comprenaient pas</a:t>
            </a:r>
            <a:r>
              <a:rPr lang="fr-FR" sz="5000"/>
              <a:t>.</a:t>
            </a:r>
          </a:p>
          <a:p>
            <a:pPr marL="0" indent="0">
              <a:buNone/>
            </a:pPr>
            <a:r>
              <a:rPr lang="fr-FR" sz="5000"/>
              <a:t>6. Ils ont dîné ensemble, mais ils ...........................................  (ne rien se dire) pendant tout le repas.</a:t>
            </a:r>
          </a:p>
          <a:p>
            <a:pPr marL="0" indent="0">
              <a:buNone/>
            </a:pPr>
            <a:r>
              <a:rPr lang="fr-FR" sz="5000"/>
              <a:t>- Ils ont dîné ensemble, mais </a:t>
            </a:r>
            <a:r>
              <a:rPr lang="fr-FR" sz="5000">
                <a:solidFill>
                  <a:srgbClr val="FF0000"/>
                </a:solidFill>
              </a:rPr>
              <a:t>ils ne se sont rien dit </a:t>
            </a:r>
            <a:r>
              <a:rPr lang="fr-FR" sz="5000"/>
              <a:t>pendant tout le repas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2F5257-552A-4C99-AA2D-51F375E5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86564" cy="312305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CFE938-E386-4225-B2E1-69494B53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9CB3EB-E246-4527-8452-F673982D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47" y="1056443"/>
            <a:ext cx="10537054" cy="512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7. Leur équipe de football ...........................................  (se voir) reléguée à la dixième place.</a:t>
            </a:r>
          </a:p>
          <a:p>
            <a:pPr marL="0" indent="0">
              <a:buNone/>
            </a:pPr>
            <a:r>
              <a:rPr lang="fr-FR"/>
              <a:t>- Leur équipe de football </a:t>
            </a:r>
            <a:r>
              <a:rPr lang="fr-FR">
                <a:solidFill>
                  <a:srgbClr val="FF0000"/>
                </a:solidFill>
              </a:rPr>
              <a:t>s’est vue </a:t>
            </a:r>
            <a:r>
              <a:rPr lang="fr-FR"/>
              <a:t>reléguée à la dixième place.</a:t>
            </a:r>
          </a:p>
          <a:p>
            <a:pPr marL="0" indent="0">
              <a:buNone/>
            </a:pPr>
            <a:r>
              <a:rPr lang="fr-FR"/>
              <a:t>8. Nous ...........................................  (ne rien s'offrir) pour nos vingt ans de mariage.</a:t>
            </a:r>
          </a:p>
          <a:p>
            <a:pPr marL="0" indent="0">
              <a:buNone/>
            </a:pPr>
            <a:r>
              <a:rPr lang="fr-FR"/>
              <a:t>- Nous </a:t>
            </a:r>
            <a:r>
              <a:rPr lang="fr-FR">
                <a:solidFill>
                  <a:srgbClr val="FF0000"/>
                </a:solidFill>
              </a:rPr>
              <a:t>ne nous sommes rien offert </a:t>
            </a:r>
            <a:r>
              <a:rPr lang="fr-FR"/>
              <a:t>pour nos vingt ans de mariage.</a:t>
            </a:r>
          </a:p>
          <a:p>
            <a:pPr marL="0" indent="0">
              <a:buNone/>
            </a:pPr>
            <a:r>
              <a:rPr lang="fr-FR"/>
              <a:t>9. Pourquoi (il-ne pas se poser) ...........................................  la question de savoir si c'était vraiment important?</a:t>
            </a:r>
          </a:p>
          <a:p>
            <a:pPr marL="0" indent="0">
              <a:buNone/>
            </a:pPr>
            <a:r>
              <a:rPr lang="fr-FR"/>
              <a:t>- Pourquoi </a:t>
            </a:r>
            <a:r>
              <a:rPr lang="fr-FR">
                <a:solidFill>
                  <a:srgbClr val="FF0000"/>
                </a:solidFill>
              </a:rPr>
              <a:t>ne s’est-il pas posé </a:t>
            </a:r>
            <a:r>
              <a:rPr lang="fr-FR"/>
              <a:t>la question de savoir si c'était vraiment important?</a:t>
            </a:r>
          </a:p>
          <a:p>
            <a:pPr marL="0" indent="0">
              <a:buNone/>
            </a:pPr>
            <a:r>
              <a:rPr lang="fr-FR"/>
              <a:t>11. Depuis leur dernière rencontre en Chine, ils ...........................................  (ne jamais se revoir).</a:t>
            </a:r>
          </a:p>
          <a:p>
            <a:pPr marL="0" indent="0">
              <a:buNone/>
            </a:pPr>
            <a:r>
              <a:rPr lang="fr-FR"/>
              <a:t>-  Depuis leur dernière rencontre en Chine, ils </a:t>
            </a:r>
            <a:r>
              <a:rPr lang="fr-FR">
                <a:solidFill>
                  <a:srgbClr val="FF0000"/>
                </a:solidFill>
              </a:rPr>
              <a:t>ne se sont jamais revus</a:t>
            </a:r>
            <a:r>
              <a:rPr lang="fr-FR"/>
              <a:t>.</a:t>
            </a:r>
          </a:p>
          <a:p>
            <a:pPr marL="0" indent="0">
              <a:buNone/>
            </a:pPr>
            <a:r>
              <a:rPr lang="fr-FR"/>
              <a:t>12. Aïe ! Tu piques ! Depuis combien de temps ...........................................  (ne pas se raser) ?</a:t>
            </a:r>
          </a:p>
          <a:p>
            <a:pPr marL="0" indent="0">
              <a:buNone/>
            </a:pPr>
            <a:r>
              <a:rPr lang="fr-FR"/>
              <a:t>- Aïe ! Tu piques ! Depuis combien de temps </a:t>
            </a:r>
            <a:r>
              <a:rPr lang="fr-FR">
                <a:solidFill>
                  <a:srgbClr val="FF0000"/>
                </a:solidFill>
              </a:rPr>
              <a:t>ne t’es-tu pas rasé / est-ce que tu ne t’es pas rasé</a:t>
            </a:r>
            <a:r>
              <a:rPr lang="fr-FR"/>
              <a:t> ?</a:t>
            </a:r>
          </a:p>
          <a:p>
            <a:pPr marL="0" indent="0">
              <a:buNone/>
            </a:pPr>
            <a:r>
              <a:rPr lang="fr-FR"/>
              <a:t>13. Elle est allée au parc avec ses enfants, mais elle ...........................................  (ne pas beaucoup s'amuser).</a:t>
            </a:r>
          </a:p>
          <a:p>
            <a:pPr marL="0" indent="0">
              <a:buNone/>
            </a:pPr>
            <a:r>
              <a:rPr lang="fr-FR"/>
              <a:t>- Elle est allée au parc avec ses enfants, mais elle </a:t>
            </a:r>
            <a:r>
              <a:rPr lang="fr-FR">
                <a:solidFill>
                  <a:srgbClr val="FF0000"/>
                </a:solidFill>
              </a:rPr>
              <a:t>ne s’est pas beaucoup amusée</a:t>
            </a:r>
            <a:r>
              <a:rPr lang="fr-FR"/>
              <a:t>.</a:t>
            </a:r>
          </a:p>
          <a:p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1EDB4D2-6748-4FE5-80CE-69C3333A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31145" cy="247650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C7A912-7CB5-4F44-B707-2394DE3F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5829B8-34FF-4120-9C1F-8150B0DE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Définition </a:t>
            </a:r>
            <a:endParaRPr lang="fr-FR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863A9C-7FF0-46BD-80D2-871934363660}"/>
              </a:ext>
            </a:extLst>
          </p:cNvPr>
          <p:cNvSpPr/>
          <p:nvPr/>
        </p:nvSpPr>
        <p:spPr>
          <a:xfrm>
            <a:off x="1313895" y="3178206"/>
            <a:ext cx="1775534" cy="38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38C49C-2B08-4CCA-9AA1-694F3323519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t-IT"/>
              <a:t>Les verbes pronominaux sont des verbes précédés d’un pronom réfléchi de la même personne que le sujet.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/>
              <a:t>1) Verbes pronominalisés</a:t>
            </a:r>
          </a:p>
          <a:p>
            <a:pPr marL="914400" lvl="2" indent="0">
              <a:buNone/>
            </a:pPr>
            <a:r>
              <a:rPr lang="it-IT" i="1"/>
              <a:t>laver, se laver</a:t>
            </a:r>
          </a:p>
          <a:p>
            <a:pPr marL="457200" lvl="1" indent="0">
              <a:buNone/>
            </a:pPr>
            <a:r>
              <a:rPr lang="it-IT"/>
              <a:t>2) Verbes uniquement pronominaux</a:t>
            </a:r>
          </a:p>
          <a:p>
            <a:pPr marL="914400" lvl="2" indent="0">
              <a:buNone/>
            </a:pPr>
            <a:r>
              <a:rPr lang="it-IT" i="1"/>
              <a:t>s’absenter</a:t>
            </a:r>
          </a:p>
          <a:p>
            <a:pPr marL="457200" lvl="1" indent="0">
              <a:buNone/>
            </a:pPr>
            <a:r>
              <a:rPr lang="it-IT"/>
              <a:t>3) Verbes qui ont un sens différent suivant qu’ils sont pronominaux ou non</a:t>
            </a:r>
          </a:p>
          <a:p>
            <a:pPr marL="914400" lvl="2" indent="0">
              <a:buNone/>
            </a:pPr>
            <a:r>
              <a:rPr lang="it-IT" i="1"/>
              <a:t>passer, se passer</a:t>
            </a:r>
            <a:endParaRPr lang="fr-FR" i="1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05C964-F1FA-4C81-BB32-D34A74E5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58855" cy="210705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AD43C1-4776-4921-B02E-7C7AA092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2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C34FB-4BDD-497C-879F-B3781811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Morphologie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8C83-5E89-4B93-A4A1-87E415ABF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5948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/>
              <a:t>Le verbe à la forme pronominale est toujours précédé d’un pronom de la même personne que le sujet. </a:t>
            </a:r>
          </a:p>
          <a:p>
            <a:pPr marL="0" indent="0">
              <a:buNone/>
            </a:pPr>
            <a:r>
              <a:rPr lang="it-IT" sz="2400"/>
              <a:t>Les pronoms réfléchis sont : </a:t>
            </a:r>
            <a:r>
              <a:rPr lang="it-IT" sz="2400">
                <a:solidFill>
                  <a:srgbClr val="FF0000"/>
                </a:solidFill>
              </a:rPr>
              <a:t>me/m’, te/t’, se/s’, nous, vous, se/s’. </a:t>
            </a:r>
            <a:r>
              <a:rPr lang="it-IT" sz="2400" b="1"/>
              <a:t>Me,</a:t>
            </a:r>
            <a:r>
              <a:rPr lang="it-IT" sz="2400"/>
              <a:t> </a:t>
            </a:r>
            <a:r>
              <a:rPr lang="it-IT" sz="2400" b="1"/>
              <a:t>te, se</a:t>
            </a:r>
            <a:r>
              <a:rPr lang="it-IT" sz="2400"/>
              <a:t> s’élident obligatoirement devant une voyelle.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A5D806F-4379-494B-965E-4AB3B3FA2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22811"/>
              </p:ext>
            </p:extLst>
          </p:nvPr>
        </p:nvGraphicFramePr>
        <p:xfrm>
          <a:off x="4955712" y="3429000"/>
          <a:ext cx="2280575" cy="238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75">
                  <a:extLst>
                    <a:ext uri="{9D8B030D-6E8A-4147-A177-3AD203B41FA5}">
                      <a16:colId xmlns:a16="http://schemas.microsoft.com/office/drawing/2014/main" val="3484212911"/>
                    </a:ext>
                  </a:extLst>
                </a:gridCol>
              </a:tblGrid>
              <a:tr h="405893">
                <a:tc>
                  <a:txBody>
                    <a:bodyPr/>
                    <a:lstStyle/>
                    <a:p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Je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m’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appelle</a:t>
                      </a:r>
                      <a:endParaRPr lang="fr-FR" sz="2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328877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Tu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t’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appelles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267668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s’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23146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Nous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nous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 appelons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87194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Vous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 appelez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45442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s’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appellent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828285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D6815B-65F7-48F7-87F2-64D7FA83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2673" cy="284595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3326AF-7A95-451F-8CD8-F8075F93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9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5F76BC-F14C-4AD1-A6F7-4C2C7094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Place du pronom réfléchi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454000-99CB-4011-952B-ECB5A71B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/>
              <a:t>Le pronom réfléchi se trouve </a:t>
            </a:r>
            <a:r>
              <a:rPr lang="it-IT" sz="2000" b="1"/>
              <a:t>toujours devant </a:t>
            </a:r>
            <a:r>
              <a:rPr lang="it-IT" sz="2000"/>
              <a:t>le verbe et l’auxiliaire ou le semi-auxiliaire du verbe dont il dépend (sauf à l’impératif affirmatif).</a:t>
            </a:r>
          </a:p>
          <a:p>
            <a:pPr lvl="1"/>
            <a:r>
              <a:rPr lang="it-IT" sz="2000"/>
              <a:t>Exemples : </a:t>
            </a:r>
            <a:r>
              <a:rPr lang="it-IT" sz="2000" i="1"/>
              <a:t>Je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repose; je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suis reposé; je vais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reposer; il m’a conseillé de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reposer</a:t>
            </a:r>
          </a:p>
          <a:p>
            <a:pPr marL="457200" lvl="1" indent="0">
              <a:buNone/>
            </a:pPr>
            <a:endParaRPr lang="it-IT" sz="2000" i="1"/>
          </a:p>
          <a:p>
            <a:r>
              <a:rPr lang="it-IT" sz="2000"/>
              <a:t>A </a:t>
            </a:r>
            <a:r>
              <a:rPr lang="it-IT" sz="2000" b="1"/>
              <a:t>l’impératif affirmatif</a:t>
            </a:r>
            <a:r>
              <a:rPr lang="it-IT" sz="2000"/>
              <a:t>, le pronom réfléchi se place </a:t>
            </a:r>
            <a:r>
              <a:rPr lang="it-IT" sz="2000" b="1"/>
              <a:t>après</a:t>
            </a:r>
            <a:r>
              <a:rPr lang="it-IT" sz="2000"/>
              <a:t> le verbe dont il est séparé par un trait d’union. Il prend alors la </a:t>
            </a:r>
            <a:r>
              <a:rPr lang="it-IT" sz="2000" b="1"/>
              <a:t>forme tonique</a:t>
            </a:r>
            <a:r>
              <a:rPr lang="it-IT" sz="2000"/>
              <a:t>.</a:t>
            </a:r>
          </a:p>
          <a:p>
            <a:pPr lvl="1"/>
            <a:r>
              <a:rPr lang="it-IT" sz="2000"/>
              <a:t>Se taire </a:t>
            </a:r>
            <a:r>
              <a:rPr lang="it-IT" sz="1600"/>
              <a:t>→</a:t>
            </a:r>
            <a:r>
              <a:rPr lang="it-IT" sz="2000"/>
              <a:t> Tais-</a:t>
            </a:r>
            <a:r>
              <a:rPr lang="it-IT" sz="2000">
                <a:solidFill>
                  <a:srgbClr val="FF0000"/>
                </a:solidFill>
              </a:rPr>
              <a:t>toi</a:t>
            </a:r>
            <a:r>
              <a:rPr lang="it-IT" sz="2000"/>
              <a:t>; taisons</a:t>
            </a:r>
            <a:r>
              <a:rPr lang="it-IT" sz="2000">
                <a:solidFill>
                  <a:srgbClr val="FF0000"/>
                </a:solidFill>
              </a:rPr>
              <a:t>-nous</a:t>
            </a:r>
            <a:r>
              <a:rPr lang="it-IT" sz="2000"/>
              <a:t>; taisez</a:t>
            </a:r>
            <a:r>
              <a:rPr lang="it-IT" sz="2000">
                <a:solidFill>
                  <a:srgbClr val="FF0000"/>
                </a:solidFill>
              </a:rPr>
              <a:t>-vous</a:t>
            </a:r>
          </a:p>
          <a:p>
            <a:pPr marL="457200" lvl="1" indent="0">
              <a:buNone/>
            </a:pPr>
            <a:endParaRPr lang="it-IT" sz="2000">
              <a:solidFill>
                <a:srgbClr val="FF0000"/>
              </a:solidFill>
            </a:endParaRPr>
          </a:p>
          <a:p>
            <a:r>
              <a:rPr lang="it-IT" sz="2000"/>
              <a:t>All’impératif négatif, le pronom réfléchi reste devant le verbe</a:t>
            </a:r>
          </a:p>
          <a:p>
            <a:pPr lvl="1"/>
            <a:r>
              <a:rPr lang="it-IT" sz="2000"/>
              <a:t>Se plaindre </a:t>
            </a:r>
            <a:r>
              <a:rPr lang="it-IT" sz="1600"/>
              <a:t>→</a:t>
            </a:r>
            <a:r>
              <a:rPr lang="it-IT" sz="2000"/>
              <a:t> ne </a:t>
            </a:r>
            <a:r>
              <a:rPr lang="it-IT" sz="2000">
                <a:solidFill>
                  <a:srgbClr val="FF0000"/>
                </a:solidFill>
              </a:rPr>
              <a:t>te </a:t>
            </a:r>
            <a:r>
              <a:rPr lang="it-IT" sz="2000"/>
              <a:t>plains pas; ne </a:t>
            </a:r>
            <a:r>
              <a:rPr lang="it-IT" sz="2000">
                <a:solidFill>
                  <a:srgbClr val="FF0000"/>
                </a:solidFill>
              </a:rPr>
              <a:t>nous</a:t>
            </a:r>
            <a:r>
              <a:rPr lang="it-IT" sz="2000"/>
              <a:t> plaignons pas; ne </a:t>
            </a:r>
            <a:r>
              <a:rPr lang="it-IT" sz="2000">
                <a:solidFill>
                  <a:srgbClr val="FF0000"/>
                </a:solidFill>
              </a:rPr>
              <a:t>vous</a:t>
            </a:r>
            <a:r>
              <a:rPr lang="it-IT" sz="2000"/>
              <a:t> plaignez pas.</a:t>
            </a:r>
            <a:endParaRPr lang="fr-FR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78F292-DEAB-4ED2-AB00-7C355894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505036" cy="25688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B8603F-4147-41C8-AB83-1F041D93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A3BF86-6793-4A09-B5AC-5D0A8E21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C11155F9-C1E0-42CE-ABF8-72FECE8AC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630" y="1681317"/>
            <a:ext cx="7521501" cy="4208206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D49D3E-400C-4F1D-9EB6-EAEB0F0D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DB46F88-090A-4E7E-B65B-6E3E392E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7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243EE0-AB37-4A85-B3B9-8C7FC0F2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73" y="3131127"/>
            <a:ext cx="10196945" cy="30202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un autre pronom</a:t>
            </a:r>
          </a:p>
          <a:p>
            <a:pPr marL="914400" lvl="2" indent="0">
              <a:buNone/>
            </a:pPr>
            <a:r>
              <a:rPr lang="it-IT" sz="1600"/>
              <a:t>Il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lave </a:t>
            </a:r>
            <a:r>
              <a:rPr lang="it-IT" sz="1600">
                <a:solidFill>
                  <a:srgbClr val="0070C0"/>
                </a:solidFill>
              </a:rPr>
              <a:t>les mains</a:t>
            </a:r>
            <a:r>
              <a:rPr lang="it-IT" sz="1600"/>
              <a:t> → il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lave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négation</a:t>
            </a:r>
          </a:p>
          <a:p>
            <a:pPr marL="914400" lvl="2" indent="0">
              <a:buNone/>
            </a:pPr>
            <a:r>
              <a:rPr lang="it-IT" sz="1600"/>
              <a:t>Vous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partagez </a:t>
            </a:r>
            <a:r>
              <a:rPr lang="it-IT" sz="1600">
                <a:solidFill>
                  <a:srgbClr val="0070C0"/>
                </a:solidFill>
              </a:rPr>
              <a:t>les cadeaux </a:t>
            </a:r>
            <a:r>
              <a:rPr lang="it-IT" sz="1600"/>
              <a:t>→ vous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partagez </a:t>
            </a:r>
            <a:r>
              <a:rPr lang="it-IT" sz="1600" b="1"/>
              <a:t>pas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et temps composés (à la forme négative)</a:t>
            </a:r>
          </a:p>
          <a:p>
            <a:pPr marL="914400" lvl="2" indent="0">
              <a:buNone/>
            </a:pPr>
            <a:r>
              <a:rPr lang="it-IT" sz="1600"/>
              <a:t>Il </a:t>
            </a:r>
            <a:r>
              <a:rPr lang="it-IT" sz="1600">
                <a:solidFill>
                  <a:srgbClr val="FF0000"/>
                </a:solidFill>
              </a:rPr>
              <a:t>s’</a:t>
            </a:r>
            <a:r>
              <a:rPr lang="it-IT" sz="1600"/>
              <a:t>est lavé </a:t>
            </a:r>
            <a:r>
              <a:rPr lang="it-IT" sz="1600">
                <a:solidFill>
                  <a:srgbClr val="0070C0"/>
                </a:solidFill>
              </a:rPr>
              <a:t>les mains </a:t>
            </a:r>
            <a:r>
              <a:rPr lang="it-IT" sz="1600"/>
              <a:t>→ il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est </a:t>
            </a:r>
            <a:r>
              <a:rPr lang="it-IT" sz="1600" b="1"/>
              <a:t>pas</a:t>
            </a:r>
            <a:r>
              <a:rPr lang="it-IT" sz="1600"/>
              <a:t> lavées</a:t>
            </a:r>
          </a:p>
          <a:p>
            <a:pPr marL="914400" lvl="2" indent="0">
              <a:buNone/>
            </a:pPr>
            <a:r>
              <a:rPr lang="it-IT" sz="1600"/>
              <a:t>Vous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êtes partagé </a:t>
            </a:r>
            <a:r>
              <a:rPr lang="it-IT" sz="1600">
                <a:solidFill>
                  <a:srgbClr val="0070C0"/>
                </a:solidFill>
              </a:rPr>
              <a:t>les cadeaux </a:t>
            </a:r>
            <a:r>
              <a:rPr lang="it-IT" sz="1600"/>
              <a:t>→ vous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êtes </a:t>
            </a:r>
            <a:r>
              <a:rPr lang="it-IT" sz="1600" b="1"/>
              <a:t>pas</a:t>
            </a:r>
            <a:r>
              <a:rPr lang="it-IT" sz="1600"/>
              <a:t> partagés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pronom à l’impératif</a:t>
            </a:r>
          </a:p>
          <a:p>
            <a:pPr marL="914400" lvl="2" indent="0">
              <a:buNone/>
            </a:pPr>
            <a:r>
              <a:rPr lang="it-IT" sz="1600"/>
              <a:t>Lave-</a:t>
            </a:r>
            <a:r>
              <a:rPr lang="it-IT" sz="1600">
                <a:solidFill>
                  <a:srgbClr val="FF0000"/>
                </a:solidFill>
              </a:rPr>
              <a:t>toi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 mains </a:t>
            </a:r>
            <a:r>
              <a:rPr lang="it-IT" sz="1600"/>
              <a:t>→ lave-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-</a:t>
            </a:r>
            <a:r>
              <a:rPr lang="it-IT" sz="1600">
                <a:solidFill>
                  <a:srgbClr val="FF0000"/>
                </a:solidFill>
              </a:rPr>
              <a:t>toi</a:t>
            </a:r>
            <a:r>
              <a:rPr lang="it-IT" sz="1600"/>
              <a:t> →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te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lave </a:t>
            </a:r>
            <a:r>
              <a:rPr lang="it-IT" sz="1600" b="1"/>
              <a:t>pas</a:t>
            </a:r>
            <a:endParaRPr lang="fr-FR" sz="1600" b="1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12F7CF3-DF98-4272-A8C0-87B8FDF8B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00298"/>
              </p:ext>
            </p:extLst>
          </p:nvPr>
        </p:nvGraphicFramePr>
        <p:xfrm>
          <a:off x="958271" y="1699491"/>
          <a:ext cx="10343224" cy="975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20">
                  <a:extLst>
                    <a:ext uri="{9D8B030D-6E8A-4147-A177-3AD203B41FA5}">
                      <a16:colId xmlns:a16="http://schemas.microsoft.com/office/drawing/2014/main" val="3765421106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1481917037"/>
                    </a:ext>
                  </a:extLst>
                </a:gridCol>
                <a:gridCol w="2050742">
                  <a:extLst>
                    <a:ext uri="{9D8B030D-6E8A-4147-A177-3AD203B41FA5}">
                      <a16:colId xmlns:a16="http://schemas.microsoft.com/office/drawing/2014/main" val="148815083"/>
                    </a:ext>
                  </a:extLst>
                </a:gridCol>
                <a:gridCol w="1926749">
                  <a:extLst>
                    <a:ext uri="{9D8B030D-6E8A-4147-A177-3AD203B41FA5}">
                      <a16:colId xmlns:a16="http://schemas.microsoft.com/office/drawing/2014/main" val="1014074926"/>
                    </a:ext>
                  </a:extLst>
                </a:gridCol>
                <a:gridCol w="1792994">
                  <a:extLst>
                    <a:ext uri="{9D8B030D-6E8A-4147-A177-3AD203B41FA5}">
                      <a16:colId xmlns:a16="http://schemas.microsoft.com/office/drawing/2014/main" val="4287165679"/>
                    </a:ext>
                  </a:extLst>
                </a:gridCol>
                <a:gridCol w="1163072">
                  <a:extLst>
                    <a:ext uri="{9D8B030D-6E8A-4147-A177-3AD203B41FA5}">
                      <a16:colId xmlns:a16="http://schemas.microsoft.com/office/drawing/2014/main" val="1311858270"/>
                    </a:ext>
                  </a:extLst>
                </a:gridCol>
                <a:gridCol w="1478033">
                  <a:extLst>
                    <a:ext uri="{9D8B030D-6E8A-4147-A177-3AD203B41FA5}">
                      <a16:colId xmlns:a16="http://schemas.microsoft.com/office/drawing/2014/main" val="3126854574"/>
                    </a:ext>
                  </a:extLst>
                </a:gridCol>
              </a:tblGrid>
              <a:tr h="346930"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NE</a:t>
                      </a:r>
                      <a:endParaRPr lang="fr-FR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rgbClr val="FF0000"/>
                          </a:solidFill>
                        </a:rPr>
                        <a:t>Pronom réfléchi</a:t>
                      </a:r>
                      <a:endParaRPr lang="fr-FR" sz="2400" b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it-IT" sz="2400" b="0" baseline="30000">
                          <a:solidFill>
                            <a:srgbClr val="0070C0"/>
                          </a:solidFill>
                        </a:rPr>
                        <a:t>ème</a:t>
                      </a:r>
                      <a:r>
                        <a:rPr lang="it-IT" sz="2400" b="0">
                          <a:solidFill>
                            <a:srgbClr val="0070C0"/>
                          </a:solidFill>
                        </a:rPr>
                        <a:t> pronom</a:t>
                      </a:r>
                      <a:endParaRPr lang="fr-FR" sz="24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Verbe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PAS</a:t>
                      </a:r>
                      <a:endParaRPr lang="fr-FR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094486"/>
                  </a:ext>
                </a:extLst>
              </a:tr>
              <a:tr h="518508"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Auxiliaire</a:t>
                      </a:r>
                      <a:endParaRPr lang="fr-FR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>
                          <a:solidFill>
                            <a:schemeClr val="tx1"/>
                          </a:solidFill>
                        </a:rPr>
                        <a:t>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994842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8A45C40-3EEB-4BE8-B208-35B99F43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21541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A840368-4A98-4F05-87FF-B4502513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EEE301-FA38-4039-ADBA-046CD1AB4992}"/>
              </a:ext>
            </a:extLst>
          </p:cNvPr>
          <p:cNvSpPr txBox="1"/>
          <p:nvPr/>
        </p:nvSpPr>
        <p:spPr>
          <a:xfrm>
            <a:off x="3260438" y="544946"/>
            <a:ext cx="4239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>
                <a:latin typeface="+mj-lt"/>
              </a:rPr>
              <a:t>Place des pronoms</a:t>
            </a:r>
            <a:endParaRPr lang="fr-FR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150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538A8-F7E9-401F-94A3-27C7A250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Temps composés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876461-422F-459D-8538-2485FC7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589"/>
            <a:ext cx="10515600" cy="3688484"/>
          </a:xfrm>
        </p:spPr>
        <p:txBody>
          <a:bodyPr/>
          <a:lstStyle/>
          <a:p>
            <a:r>
              <a:rPr lang="it-IT" sz="2400"/>
              <a:t>Les verbes pronominaux se conjuguent </a:t>
            </a:r>
            <a:r>
              <a:rPr lang="it-IT" sz="2400" b="1"/>
              <a:t>obligatoirement</a:t>
            </a:r>
            <a:r>
              <a:rPr lang="it-IT" sz="2400"/>
              <a:t> avec l’auxiliaire </a:t>
            </a:r>
            <a:r>
              <a:rPr lang="it-IT" sz="2400">
                <a:solidFill>
                  <a:srgbClr val="FF0000"/>
                </a:solidFill>
              </a:rPr>
              <a:t>être</a:t>
            </a:r>
            <a:r>
              <a:rPr lang="it-IT" sz="2400"/>
              <a:t> aux temps composés. Le participe passé s’accorde donc avec le sujet (sauf dans certains cas).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Je</a:t>
            </a:r>
            <a:r>
              <a:rPr lang="it-IT" sz="1800"/>
              <a:t> me suis promen</a:t>
            </a:r>
            <a:r>
              <a:rPr lang="it-IT" sz="1800" b="1"/>
              <a:t>é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je</a:t>
            </a:r>
            <a:r>
              <a:rPr lang="it-IT" sz="1800"/>
              <a:t> me suis promen</a:t>
            </a:r>
            <a:r>
              <a:rPr lang="it-IT" sz="1800" b="1"/>
              <a:t>ée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Tu</a:t>
            </a:r>
            <a:r>
              <a:rPr lang="it-IT" sz="1800"/>
              <a:t> t’es promen</a:t>
            </a:r>
            <a:r>
              <a:rPr lang="it-IT" sz="1800" b="1"/>
              <a:t>é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tu</a:t>
            </a:r>
            <a:r>
              <a:rPr lang="it-IT" sz="1800"/>
              <a:t> t’es promen</a:t>
            </a:r>
            <a:r>
              <a:rPr lang="it-IT" sz="1800" b="1"/>
              <a:t>ée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Il</a:t>
            </a:r>
            <a:r>
              <a:rPr lang="it-IT" sz="1800"/>
              <a:t> s’est promen</a:t>
            </a:r>
            <a:r>
              <a:rPr lang="it-IT" sz="1800" b="1"/>
              <a:t>é</a:t>
            </a:r>
            <a:r>
              <a:rPr lang="it-IT" sz="1800"/>
              <a:t>; </a:t>
            </a:r>
            <a:r>
              <a:rPr lang="it-IT" sz="1800">
                <a:solidFill>
                  <a:srgbClr val="FF0000"/>
                </a:solidFill>
              </a:rPr>
              <a:t>elle</a:t>
            </a:r>
            <a:r>
              <a:rPr lang="it-IT" sz="1800"/>
              <a:t> s’est promen</a:t>
            </a:r>
            <a:r>
              <a:rPr lang="it-IT" sz="1800" b="1"/>
              <a:t>ée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on</a:t>
            </a:r>
            <a:r>
              <a:rPr lang="it-IT" sz="1800"/>
              <a:t> s’est promen</a:t>
            </a:r>
            <a:r>
              <a:rPr lang="it-IT" sz="1800" b="1"/>
              <a:t>é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nous sommes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nous sommes promen</a:t>
            </a:r>
            <a:r>
              <a:rPr lang="it-IT" sz="1800" b="1"/>
              <a:t>ées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vous êtes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vous êtes promen</a:t>
            </a:r>
            <a:r>
              <a:rPr lang="it-IT" sz="1800" b="1"/>
              <a:t>ées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Ils</a:t>
            </a:r>
            <a:r>
              <a:rPr lang="it-IT" sz="1800"/>
              <a:t> se sont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elles</a:t>
            </a:r>
            <a:r>
              <a:rPr lang="it-IT" sz="1800"/>
              <a:t> se sont promen</a:t>
            </a:r>
            <a:r>
              <a:rPr lang="it-IT" sz="1800" b="1"/>
              <a:t>ées</a:t>
            </a:r>
            <a:endParaRPr lang="fr-FR" sz="1800" b="1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419298-822F-4BC2-91FC-6A1A1E42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541982" cy="349250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7DFFBE-D123-4097-98BA-4913033D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1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3C238-01A9-4454-AEF0-3A6362EC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Accord du participe passé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75023-B393-4A9E-8AAF-AA87C63A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Le participe passé s’accorde avec le </a:t>
            </a:r>
            <a:r>
              <a:rPr lang="it-IT" sz="2400">
                <a:solidFill>
                  <a:srgbClr val="FF0000"/>
                </a:solidFill>
              </a:rPr>
              <a:t>sujet</a:t>
            </a:r>
            <a:r>
              <a:rPr lang="it-IT" sz="2400"/>
              <a:t> aux temps composés 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it-IT">
                <a:solidFill>
                  <a:srgbClr val="FF0000"/>
                </a:solidFill>
              </a:rPr>
              <a:t>Nous</a:t>
            </a:r>
            <a:r>
              <a:rPr lang="it-IT"/>
              <a:t> nous sommes </a:t>
            </a:r>
            <a:r>
              <a:rPr lang="it-IT" b="1"/>
              <a:t>vus</a:t>
            </a:r>
            <a:r>
              <a:rPr lang="it-IT"/>
              <a:t> dimanche.</a:t>
            </a:r>
          </a:p>
          <a:p>
            <a:pPr>
              <a:spcBef>
                <a:spcPts val="1800"/>
              </a:spcBef>
            </a:pPr>
            <a:r>
              <a:rPr lang="it-IT" sz="2400"/>
              <a:t>Si le pronom réfléchi est </a:t>
            </a:r>
            <a:r>
              <a:rPr lang="it-IT" sz="2400">
                <a:solidFill>
                  <a:srgbClr val="FF0000"/>
                </a:solidFill>
              </a:rPr>
              <a:t>complément d’objet indirect</a:t>
            </a:r>
            <a:r>
              <a:rPr lang="it-IT" sz="2400"/>
              <a:t>, le participe passé reste </a:t>
            </a:r>
            <a:r>
              <a:rPr lang="it-IT" sz="2400" b="1"/>
              <a:t>invariable :</a:t>
            </a:r>
          </a:p>
          <a:p>
            <a:pPr marL="914400" lvl="2" indent="0">
              <a:buNone/>
            </a:pPr>
            <a:r>
              <a:rPr lang="it-IT"/>
              <a:t>Luc et Martin se sont </a:t>
            </a:r>
            <a:r>
              <a:rPr lang="it-IT" b="1"/>
              <a:t>parlé</a:t>
            </a:r>
            <a:r>
              <a:rPr lang="it-IT"/>
              <a:t> </a:t>
            </a:r>
            <a:r>
              <a:rPr lang="it-IT" sz="1600"/>
              <a:t>→</a:t>
            </a:r>
            <a:r>
              <a:rPr lang="it-IT"/>
              <a:t> Luc a parlé </a:t>
            </a:r>
            <a:r>
              <a:rPr lang="it-IT">
                <a:solidFill>
                  <a:srgbClr val="FF0000"/>
                </a:solidFill>
              </a:rPr>
              <a:t>à Martin </a:t>
            </a:r>
            <a:r>
              <a:rPr lang="it-IT"/>
              <a:t>et Martin a parlé </a:t>
            </a:r>
            <a:r>
              <a:rPr lang="it-IT">
                <a:solidFill>
                  <a:srgbClr val="FF0000"/>
                </a:solidFill>
              </a:rPr>
              <a:t>à Luc</a:t>
            </a:r>
          </a:p>
          <a:p>
            <a:pPr>
              <a:spcBef>
                <a:spcPts val="1800"/>
              </a:spcBef>
            </a:pPr>
            <a:r>
              <a:rPr lang="it-IT" sz="2400"/>
              <a:t>Si le verbe pronominal a un </a:t>
            </a:r>
            <a:r>
              <a:rPr lang="it-IT" sz="2400">
                <a:solidFill>
                  <a:srgbClr val="FF0000"/>
                </a:solidFill>
              </a:rPr>
              <a:t>complément d’objet direct</a:t>
            </a:r>
            <a:r>
              <a:rPr lang="it-IT" sz="2400"/>
              <a:t>, le participe passé s’accorde avec le complément si celui-ci est placé </a:t>
            </a:r>
            <a:r>
              <a:rPr lang="it-IT" sz="2400">
                <a:solidFill>
                  <a:srgbClr val="FF0000"/>
                </a:solidFill>
              </a:rPr>
              <a:t>devant</a:t>
            </a:r>
            <a:r>
              <a:rPr lang="it-IT" sz="2400"/>
              <a:t> l’auxiliaire, et NON AVEC LE SUJET 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it-IT"/>
              <a:t>Elles se sont </a:t>
            </a:r>
            <a:r>
              <a:rPr lang="it-IT" b="1"/>
              <a:t>envoyé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les photos </a:t>
            </a:r>
            <a:r>
              <a:rPr lang="it-IT"/>
              <a:t>de leurs vacances → les photos de leurs vacances, elles se </a:t>
            </a:r>
            <a:r>
              <a:rPr lang="it-IT">
                <a:solidFill>
                  <a:srgbClr val="FF0000"/>
                </a:solidFill>
              </a:rPr>
              <a:t>les</a:t>
            </a:r>
            <a:r>
              <a:rPr lang="it-IT"/>
              <a:t> sont </a:t>
            </a:r>
            <a:r>
              <a:rPr lang="it-IT" b="1"/>
              <a:t>envoyées</a:t>
            </a:r>
            <a:r>
              <a:rPr lang="it-IT"/>
              <a:t>.</a:t>
            </a:r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62A60C-5F9C-4C98-85B0-2EA4E8A0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85C5F6-311C-48E5-9154-DD801718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E65C1-5EE6-4370-BA35-E042A267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réfléchi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142CE6-E1D4-4454-ADF9-67BF04C3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Le sujet fait l’action </a:t>
            </a:r>
            <a:r>
              <a:rPr lang="it-IT" u="sng"/>
              <a:t>pour</a:t>
            </a:r>
            <a:r>
              <a:rPr lang="it-IT"/>
              <a:t> ou </a:t>
            </a:r>
            <a:r>
              <a:rPr lang="it-IT" u="sng"/>
              <a:t>sur</a:t>
            </a:r>
            <a:r>
              <a:rPr lang="it-IT"/>
              <a:t> lui-même.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>
                <a:solidFill>
                  <a:srgbClr val="FF0000"/>
                </a:solidFill>
              </a:rPr>
              <a:t>Il se lève </a:t>
            </a:r>
            <a:r>
              <a:rPr lang="it-IT"/>
              <a:t>toujours à la même heure</a:t>
            </a:r>
          </a:p>
          <a:p>
            <a:pPr marL="457200" lvl="1" indent="0">
              <a:buNone/>
            </a:pPr>
            <a:r>
              <a:rPr lang="it-IT">
                <a:solidFill>
                  <a:srgbClr val="FF0000"/>
                </a:solidFill>
              </a:rPr>
              <a:t>Nous nous sommes inscrits </a:t>
            </a:r>
            <a:r>
              <a:rPr lang="it-IT"/>
              <a:t>à un cours d’informatique.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On emploie souvent la forme pronominale lorsque le sujet s’occupe de sa personne ou de son corps 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Elle </a:t>
            </a:r>
            <a:r>
              <a:rPr lang="it-IT">
                <a:solidFill>
                  <a:srgbClr val="FF0000"/>
                </a:solidFill>
              </a:rPr>
              <a:t>s’est coiffée</a:t>
            </a:r>
            <a:r>
              <a:rPr lang="it-IT"/>
              <a:t>, il </a:t>
            </a:r>
            <a:r>
              <a:rPr lang="it-IT">
                <a:solidFill>
                  <a:srgbClr val="FF0000"/>
                </a:solidFill>
              </a:rPr>
              <a:t>se regarde </a:t>
            </a:r>
            <a:r>
              <a:rPr lang="it-IT"/>
              <a:t>dans la glace. Les enfants n’aiment pas </a:t>
            </a:r>
            <a:r>
              <a:rPr lang="it-IT">
                <a:solidFill>
                  <a:srgbClr val="FF0000"/>
                </a:solidFill>
              </a:rPr>
              <a:t>se peigner</a:t>
            </a:r>
            <a:r>
              <a:rPr lang="it-IT"/>
              <a:t>, ni </a:t>
            </a:r>
            <a:r>
              <a:rPr lang="it-IT">
                <a:solidFill>
                  <a:srgbClr val="FF0000"/>
                </a:solidFill>
              </a:rPr>
              <a:t>se laver</a:t>
            </a:r>
            <a:r>
              <a:rPr lang="it-IT"/>
              <a:t>.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D4A90C-785B-4613-9569-985E8792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AF85EC-CB20-43AA-AB1D-A1435146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2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4569</TotalTime>
  <Words>1577</Words>
  <Application>Microsoft Office PowerPoint</Application>
  <PresentationFormat>Widescreen</PresentationFormat>
  <Paragraphs>163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La forme pronominale</vt:lpstr>
      <vt:lpstr>Définition </vt:lpstr>
      <vt:lpstr>Morphologie </vt:lpstr>
      <vt:lpstr>Place du pronom réfléchi</vt:lpstr>
      <vt:lpstr>Exercice</vt:lpstr>
      <vt:lpstr>Presentazione standard di PowerPoint</vt:lpstr>
      <vt:lpstr>Temps composés</vt:lpstr>
      <vt:lpstr>Accord du participe passé</vt:lpstr>
      <vt:lpstr>Pronominaux de sens réfléchi</vt:lpstr>
      <vt:lpstr>Pronominaux de sens réciproque</vt:lpstr>
      <vt:lpstr>Pronominaux de sens passif</vt:lpstr>
      <vt:lpstr>Verbes uniquement pronominaux</vt:lpstr>
      <vt:lpstr>Verbes qui changent de sens à la forme pronominale</vt:lpstr>
      <vt:lpstr>Exercice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forme pronominale</dc:title>
  <dc:creator>laura.kreyder@unimib.it</dc:creator>
  <cp:lastModifiedBy>laura.kreyder@unimib.it</cp:lastModifiedBy>
  <cp:revision>41</cp:revision>
  <dcterms:created xsi:type="dcterms:W3CDTF">2021-03-05T17:20:15Z</dcterms:created>
  <dcterms:modified xsi:type="dcterms:W3CDTF">2023-03-16T08:12:57Z</dcterms:modified>
</cp:coreProperties>
</file>