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1" r:id="rId1"/>
  </p:sldMasterIdLst>
  <p:notesMasterIdLst>
    <p:notesMasterId r:id="rId8"/>
  </p:notesMasterIdLst>
  <p:sldIdLst>
    <p:sldId id="256" r:id="rId2"/>
    <p:sldId id="258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8A5E3-A91C-4ADE-9ADC-9D0395FB44FB}" type="datetimeFigureOut">
              <a:rPr lang="fr-FR" smtClean="0"/>
              <a:t>18/03/2023</a:t>
            </a:fld>
            <a:endParaRPr lang="fr-FR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993A0-D582-4780-944B-7F81383E727C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216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794A-C697-4E0A-8E20-E082B3CFBFE0}" type="datetime4">
              <a:rPr lang="en-US" smtClean="0"/>
              <a:t>March 18,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- Francese a.a. 2022-2023 Secondo semestre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71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815E-9F9E-4F88-9575-3E4A455F5839}" type="datetime4">
              <a:rPr lang="en-US" smtClean="0"/>
              <a:t>March 18,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- Francese a.a. 2022-2023 Secondo semestre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0817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4469-2C7B-479D-B98D-3E0F997A9EA3}" type="datetime4">
              <a:rPr lang="en-US" smtClean="0"/>
              <a:t>March 18,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- Francese a.a. 2022-2023 Secondo semestre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8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868648AE-9EFD-4F86-9B94-CD1BE7BD81C7}" type="datetime4">
              <a:rPr lang="en-US" smtClean="0"/>
              <a:t>March 18,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r>
              <a:rPr lang="it-IT"/>
              <a:t>Lingua magistrale - Francese a.a. 2022-2023 Secondo semestre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1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C327-AEA7-441B-88F8-2B384124A719}" type="datetime4">
              <a:rPr lang="en-US" smtClean="0"/>
              <a:t>March 18,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- Francese a.a. 2022-2023 Secondo semestre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36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611B-E116-4D7A-B906-CA95658AC52D}" type="datetime4">
              <a:rPr lang="en-US" smtClean="0"/>
              <a:t>March 18, 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- Francese a.a. 2022-2023 Secondo semestre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69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354D-97E1-4C7E-B41B-C323ED48A57E}" type="datetime4">
              <a:rPr lang="en-US" smtClean="0"/>
              <a:t>March 18,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- Francese a.a. 2022-2023 Secondo semestre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9476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160B-686F-4454-A5BF-F108884F7D30}" type="datetime4">
              <a:rPr lang="en-US" smtClean="0"/>
              <a:t>March 18,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- Francese a.a. 2022-2023 Secondo semestre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8969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DEB3-5622-4803-A0BE-F94504F91078}" type="datetime4">
              <a:rPr lang="en-US" smtClean="0"/>
              <a:t>March 18,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- Francese a.a. 2022-2023 Secondo semestre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6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24DA0-DAC4-4ED2-BF17-E3CD4891A8F8}" type="datetime4">
              <a:rPr lang="en-US" smtClean="0"/>
              <a:t>March 18,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- Francese a.a. 2022-2023 Secondo semestre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8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9BE9-BA4A-4586-9870-5C1656EE6D38}" type="datetime4">
              <a:rPr lang="en-US" smtClean="0"/>
              <a:t>March 18,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- Francese a.a. 2022-2023 Secondo semestre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7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07A9C3BE-5D7F-4157-A42C-B9578EF74867}" type="datetime4">
              <a:rPr lang="en-US" smtClean="0"/>
              <a:t>March 18, 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it-IT">
                <a:latin typeface="+mn-lt"/>
              </a:rPr>
              <a:t>Lingua magistrale - Francese a.a. 2022-2023 Secondo semestre</a:t>
            </a:r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‹N›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615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800" r:id="rId7"/>
    <p:sldLayoutId id="2147483796" r:id="rId8"/>
    <p:sldLayoutId id="2147483797" r:id="rId9"/>
    <p:sldLayoutId id="2147483798" r:id="rId10"/>
    <p:sldLayoutId id="2147483799" r:id="rId11"/>
  </p:sldLayoutIdLst>
  <p:hf sldNum="0" hd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56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58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5440670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7B573E2-83F6-44A4-BDE1-FE264DD7E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760499" cy="2795160"/>
          </a:xfrm>
        </p:spPr>
        <p:txBody>
          <a:bodyPr>
            <a:normAutofit/>
          </a:bodyPr>
          <a:lstStyle/>
          <a:p>
            <a:r>
              <a:rPr lang="it-IT"/>
              <a:t>Le train de l’emploi</a:t>
            </a:r>
            <a:endParaRPr lang="fr-FR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CD01DD2-9108-4718-A6C9-0E74DEEB5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6994" y="4121253"/>
            <a:ext cx="3473327" cy="1136843"/>
          </a:xfrm>
        </p:spPr>
        <p:txBody>
          <a:bodyPr>
            <a:normAutofit/>
          </a:bodyPr>
          <a:lstStyle/>
          <a:p>
            <a:r>
              <a:rPr lang="it-IT" sz="1400"/>
              <a:t>Florence Aubenas, </a:t>
            </a:r>
            <a:r>
              <a:rPr lang="it-IT" sz="1400" i="1"/>
              <a:t>Le Quai de Ouistreham</a:t>
            </a:r>
            <a:r>
              <a:rPr lang="it-IT" sz="1400"/>
              <a:t>, pp. 215-219.</a:t>
            </a:r>
            <a:endParaRPr lang="fr-FR" sz="1400"/>
          </a:p>
        </p:txBody>
      </p:sp>
      <p:pic>
        <p:nvPicPr>
          <p:cNvPr id="4" name="Picture 3" descr="Gros plan d’intersections de rails de chemin de fer">
            <a:extLst>
              <a:ext uri="{FF2B5EF4-FFF2-40B4-BE49-F238E27FC236}">
                <a16:creationId xmlns:a16="http://schemas.microsoft.com/office/drawing/2014/main" id="{9AA0CA5F-07DA-445A-BB9D-115477577F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46" r="9003" b="-2"/>
          <a:stretch/>
        </p:blipFill>
        <p:spPr>
          <a:xfrm>
            <a:off x="5710330" y="615950"/>
            <a:ext cx="5670522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3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D8C2CC6-3764-458F-86CA-B83E6502C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003" y="138659"/>
            <a:ext cx="4643023" cy="671934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7C3A3FC-167F-492F-AEF4-78F1A56280F8}"/>
              </a:ext>
            </a:extLst>
          </p:cNvPr>
          <p:cNvSpPr txBox="1"/>
          <p:nvPr/>
        </p:nvSpPr>
        <p:spPr>
          <a:xfrm>
            <a:off x="6214366" y="428178"/>
            <a:ext cx="464302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>
                <a:latin typeface="Georgia Pro" panose="02040502050405020303" pitchFamily="18" charset="0"/>
              </a:rPr>
              <a:t>Le train de l’emploi </a:t>
            </a:r>
            <a:r>
              <a:rPr lang="it-IT" sz="1200">
                <a:latin typeface="Georgia Pro" panose="02040502050405020303" pitchFamily="18" charset="0"/>
              </a:rPr>
              <a:t>: un convoi qui fait le tour de la France pour proposer des emplois, opération organisée par Pôle Emploi et sponsorisé par de grosses entreprises.</a:t>
            </a:r>
          </a:p>
          <a:p>
            <a:endParaRPr lang="it-IT" sz="1200">
              <a:latin typeface="Georgia Pro" panose="02040502050405020303" pitchFamily="18" charset="0"/>
            </a:endParaRPr>
          </a:p>
          <a:p>
            <a:r>
              <a:rPr lang="it-IT" sz="1200" b="1">
                <a:latin typeface="Georgia Pro" panose="02040502050405020303" pitchFamily="18" charset="0"/>
              </a:rPr>
              <a:t>Chance</a:t>
            </a:r>
            <a:r>
              <a:rPr lang="it-IT" sz="1200">
                <a:latin typeface="Georgia Pro" panose="02040502050405020303" pitchFamily="18" charset="0"/>
              </a:rPr>
              <a:t> = opportunité</a:t>
            </a:r>
          </a:p>
          <a:p>
            <a:endParaRPr lang="it-IT" sz="1200">
              <a:latin typeface="Georgia Pro" panose="02040502050405020303" pitchFamily="18" charset="0"/>
            </a:endParaRPr>
          </a:p>
          <a:p>
            <a:r>
              <a:rPr lang="it-IT" sz="1200" b="1">
                <a:latin typeface="Georgia Pro" panose="02040502050405020303" pitchFamily="18" charset="0"/>
              </a:rPr>
              <a:t>Même</a:t>
            </a:r>
            <a:r>
              <a:rPr lang="it-IT" sz="1200">
                <a:latin typeface="Georgia Pro" panose="02040502050405020303" pitchFamily="18" charset="0"/>
              </a:rPr>
              <a:t> : perfino</a:t>
            </a:r>
          </a:p>
          <a:p>
            <a:endParaRPr lang="it-IT" sz="1200">
              <a:latin typeface="Georgia Pro" panose="02040502050405020303" pitchFamily="18" charset="0"/>
            </a:endParaRPr>
          </a:p>
          <a:p>
            <a:r>
              <a:rPr lang="it-IT" sz="1200" b="1">
                <a:latin typeface="Georgia Pro" panose="02040502050405020303" pitchFamily="18" charset="0"/>
              </a:rPr>
              <a:t>Ferry</a:t>
            </a:r>
            <a:r>
              <a:rPr lang="it-IT" sz="1200">
                <a:latin typeface="Georgia Pro" panose="02040502050405020303" pitchFamily="18" charset="0"/>
              </a:rPr>
              <a:t> : traghetto</a:t>
            </a:r>
          </a:p>
          <a:p>
            <a:endParaRPr lang="it-IT" sz="1200">
              <a:latin typeface="Georgia Pro" panose="02040502050405020303" pitchFamily="18" charset="0"/>
            </a:endParaRPr>
          </a:p>
          <a:p>
            <a:r>
              <a:rPr lang="it-IT" sz="1200" b="1">
                <a:latin typeface="Georgia Pro" panose="02040502050405020303" pitchFamily="18" charset="0"/>
              </a:rPr>
              <a:t>S’affaler</a:t>
            </a:r>
            <a:r>
              <a:rPr lang="it-IT" sz="1200">
                <a:latin typeface="Georgia Pro" panose="02040502050405020303" pitchFamily="18" charset="0"/>
              </a:rPr>
              <a:t> : stendersi, lasciarsi cadere, afflosciarsi</a:t>
            </a:r>
          </a:p>
          <a:p>
            <a:endParaRPr lang="it-IT" sz="1200">
              <a:latin typeface="Georgia Pro" panose="02040502050405020303" pitchFamily="18" charset="0"/>
            </a:endParaRPr>
          </a:p>
          <a:p>
            <a:r>
              <a:rPr lang="it-IT" sz="1200" b="1">
                <a:latin typeface="Georgia Pro" panose="02040502050405020303" pitchFamily="18" charset="0"/>
              </a:rPr>
              <a:t>Endroit</a:t>
            </a:r>
            <a:r>
              <a:rPr lang="it-IT" sz="1200">
                <a:latin typeface="Georgia Pro" panose="02040502050405020303" pitchFamily="18" charset="0"/>
              </a:rPr>
              <a:t> : posto</a:t>
            </a:r>
          </a:p>
          <a:p>
            <a:endParaRPr lang="it-IT" sz="1200">
              <a:latin typeface="Georgia Pro" panose="02040502050405020303" pitchFamily="18" charset="0"/>
            </a:endParaRPr>
          </a:p>
          <a:p>
            <a:r>
              <a:rPr lang="it-IT" sz="1200" b="1">
                <a:latin typeface="Georgia Pro" panose="02040502050405020303" pitchFamily="18" charset="0"/>
              </a:rPr>
              <a:t>Toute petite </a:t>
            </a:r>
            <a:r>
              <a:rPr lang="it-IT" sz="1200">
                <a:latin typeface="Georgia Pro" panose="02040502050405020303" pitchFamily="18" charset="0"/>
              </a:rPr>
              <a:t>= très petite. </a:t>
            </a:r>
            <a:r>
              <a:rPr lang="it-IT" sz="1200" b="1">
                <a:latin typeface="Georgia Pro" panose="02040502050405020303" pitchFamily="18" charset="0"/>
              </a:rPr>
              <a:t>Flaque</a:t>
            </a:r>
            <a:r>
              <a:rPr lang="it-IT" sz="1200">
                <a:latin typeface="Georgia Pro" panose="02040502050405020303" pitchFamily="18" charset="0"/>
              </a:rPr>
              <a:t> : pozzanghera. </a:t>
            </a:r>
          </a:p>
          <a:p>
            <a:endParaRPr lang="it-IT" sz="1200" b="1">
              <a:latin typeface="Georgia Pro" panose="02040502050405020303" pitchFamily="18" charset="0"/>
            </a:endParaRPr>
          </a:p>
          <a:p>
            <a:r>
              <a:rPr lang="it-IT" sz="1200" b="1">
                <a:latin typeface="Georgia Pro" panose="02040502050405020303" pitchFamily="18" charset="0"/>
              </a:rPr>
              <a:t>Cheminée</a:t>
            </a:r>
            <a:r>
              <a:rPr lang="it-IT" sz="1200">
                <a:latin typeface="Georgia Pro" panose="02040502050405020303" pitchFamily="18" charset="0"/>
              </a:rPr>
              <a:t> (f.) : camino</a:t>
            </a:r>
          </a:p>
          <a:p>
            <a:endParaRPr lang="it-IT" sz="1200">
              <a:latin typeface="Georgia Pro" panose="02040502050405020303" pitchFamily="18" charset="0"/>
            </a:endParaRPr>
          </a:p>
          <a:p>
            <a:r>
              <a:rPr lang="it-IT" sz="1200" b="1">
                <a:latin typeface="Georgia Pro" panose="02040502050405020303" pitchFamily="18" charset="0"/>
              </a:rPr>
              <a:t>Sonner</a:t>
            </a:r>
            <a:r>
              <a:rPr lang="it-IT" sz="1200">
                <a:latin typeface="Georgia Pro" panose="02040502050405020303" pitchFamily="18" charset="0"/>
              </a:rPr>
              <a:t> : suonare. </a:t>
            </a:r>
            <a:r>
              <a:rPr lang="it-IT" sz="1200" b="1">
                <a:latin typeface="Georgia Pro" panose="02040502050405020303" pitchFamily="18" charset="0"/>
              </a:rPr>
              <a:t>Suonare uno strumento </a:t>
            </a:r>
            <a:r>
              <a:rPr lang="it-IT" sz="1200">
                <a:latin typeface="Georgia Pro" panose="02040502050405020303" pitchFamily="18" charset="0"/>
              </a:rPr>
              <a:t>: jouer d’un instrument / </a:t>
            </a:r>
            <a:r>
              <a:rPr lang="it-IT" sz="1200" b="1">
                <a:latin typeface="Georgia Pro" panose="02040502050405020303" pitchFamily="18" charset="0"/>
              </a:rPr>
              <a:t>Suonare il campanello </a:t>
            </a:r>
            <a:r>
              <a:rPr lang="it-IT" sz="1200">
                <a:latin typeface="Georgia Pro" panose="02040502050405020303" pitchFamily="18" charset="0"/>
              </a:rPr>
              <a:t>: sonner à la porte</a:t>
            </a:r>
          </a:p>
          <a:p>
            <a:endParaRPr lang="it-IT" sz="1200">
              <a:latin typeface="Georgia Pro" panose="02040502050405020303" pitchFamily="18" charset="0"/>
            </a:endParaRPr>
          </a:p>
          <a:p>
            <a:r>
              <a:rPr lang="it-IT" sz="1200" b="1">
                <a:latin typeface="Georgia Pro" panose="02040502050405020303" pitchFamily="18" charset="0"/>
              </a:rPr>
              <a:t>Immeuble</a:t>
            </a:r>
            <a:r>
              <a:rPr lang="it-IT" sz="1200">
                <a:latin typeface="Georgia Pro" panose="02040502050405020303" pitchFamily="18" charset="0"/>
              </a:rPr>
              <a:t> : palazzo, edificio, condominio</a:t>
            </a:r>
          </a:p>
          <a:p>
            <a:endParaRPr lang="it-IT" sz="1200">
              <a:latin typeface="Georgia Pro" panose="02040502050405020303" pitchFamily="18" charset="0"/>
            </a:endParaRPr>
          </a:p>
          <a:p>
            <a:r>
              <a:rPr lang="it-IT" sz="1200" b="1">
                <a:latin typeface="Georgia Pro" panose="02040502050405020303" pitchFamily="18" charset="0"/>
              </a:rPr>
              <a:t>Brancher</a:t>
            </a:r>
            <a:r>
              <a:rPr lang="it-IT" sz="1200">
                <a:latin typeface="Georgia Pro" panose="02040502050405020303" pitchFamily="18" charset="0"/>
              </a:rPr>
              <a:t> : accendere, collegare, attaccare</a:t>
            </a:r>
          </a:p>
          <a:p>
            <a:endParaRPr lang="it-IT" sz="1200">
              <a:latin typeface="Georgia Pro" panose="02040502050405020303" pitchFamily="18" charset="0"/>
            </a:endParaRPr>
          </a:p>
          <a:p>
            <a:r>
              <a:rPr lang="it-IT" sz="1200" b="1">
                <a:latin typeface="Georgia Pro" panose="02040502050405020303" pitchFamily="18" charset="0"/>
              </a:rPr>
              <a:t>Un portable </a:t>
            </a:r>
            <a:r>
              <a:rPr lang="it-IT" sz="1200">
                <a:latin typeface="Georgia Pro" panose="02040502050405020303" pitchFamily="18" charset="0"/>
              </a:rPr>
              <a:t>: un telefonino</a:t>
            </a:r>
          </a:p>
          <a:p>
            <a:endParaRPr lang="it-IT" sz="1200">
              <a:latin typeface="Georgia Pro" panose="02040502050405020303" pitchFamily="18" charset="0"/>
            </a:endParaRPr>
          </a:p>
          <a:p>
            <a:r>
              <a:rPr lang="it-IT" sz="1200" b="1">
                <a:latin typeface="Georgia Pro" panose="02040502050405020303" pitchFamily="18" charset="0"/>
              </a:rPr>
              <a:t>L’aîné</a:t>
            </a:r>
            <a:r>
              <a:rPr lang="it-IT" sz="1200">
                <a:latin typeface="Georgia Pro" panose="02040502050405020303" pitchFamily="18" charset="0"/>
              </a:rPr>
              <a:t> : il (figlio o fratello) maggiore </a:t>
            </a:r>
          </a:p>
          <a:p>
            <a:endParaRPr lang="it-IT" sz="1200">
              <a:latin typeface="Georgia Pro" panose="02040502050405020303" pitchFamily="18" charset="0"/>
            </a:endParaRPr>
          </a:p>
          <a:p>
            <a:r>
              <a:rPr lang="it-IT" sz="1200" b="1">
                <a:latin typeface="Georgia Pro" panose="02040502050405020303" pitchFamily="18" charset="0"/>
              </a:rPr>
              <a:t>Soin</a:t>
            </a:r>
            <a:r>
              <a:rPr lang="it-IT" sz="1200">
                <a:latin typeface="Georgia Pro" panose="02040502050405020303" pitchFamily="18" charset="0"/>
              </a:rPr>
              <a:t> (m.) : cura</a:t>
            </a:r>
          </a:p>
          <a:p>
            <a:endParaRPr lang="it-IT" sz="1200">
              <a:latin typeface="Georgia Pro" panose="02040502050405020303" pitchFamily="18" charset="0"/>
            </a:endParaRPr>
          </a:p>
          <a:p>
            <a:r>
              <a:rPr lang="it-IT" sz="1200" b="1">
                <a:latin typeface="Georgia Pro" panose="02040502050405020303" pitchFamily="18" charset="0"/>
              </a:rPr>
              <a:t>Déballer</a:t>
            </a:r>
            <a:r>
              <a:rPr lang="it-IT" sz="1200">
                <a:latin typeface="Georgia Pro" panose="02040502050405020303" pitchFamily="18" charset="0"/>
              </a:rPr>
              <a:t> : scartare, spacchettare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9EC1884-ED5B-4F84-ADFD-61C3170A3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579674" y="3275554"/>
            <a:ext cx="6506803" cy="365125"/>
          </a:xfrm>
        </p:spPr>
        <p:txBody>
          <a:bodyPr/>
          <a:lstStyle/>
          <a:p>
            <a:r>
              <a:rPr lang="it-IT"/>
              <a:t>Lingua magistrale - Francese a.a. 2022-2023 Secondo semestre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33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E38E3B3-E806-4313-91B1-348337F07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701336"/>
            <a:ext cx="4765484" cy="5585163"/>
          </a:xfrm>
        </p:spPr>
        <p:txBody>
          <a:bodyPr>
            <a:normAutofit/>
          </a:bodyPr>
          <a:lstStyle/>
          <a:p>
            <a:r>
              <a:rPr lang="it-IT" sz="1200" b="1">
                <a:latin typeface="Georgia Pro" panose="02040502050405020303" pitchFamily="18" charset="0"/>
              </a:rPr>
              <a:t>Peintre en bâtiment </a:t>
            </a:r>
            <a:r>
              <a:rPr lang="it-IT" sz="1200">
                <a:latin typeface="Georgia Pro" panose="02040502050405020303" pitchFamily="18" charset="0"/>
              </a:rPr>
              <a:t>: imbianchino</a:t>
            </a:r>
          </a:p>
          <a:p>
            <a:r>
              <a:rPr lang="it-IT" sz="1200" b="1">
                <a:latin typeface="Georgia Pro" panose="02040502050405020303" pitchFamily="18" charset="0"/>
              </a:rPr>
              <a:t>Tempête Blanche </a:t>
            </a:r>
            <a:r>
              <a:rPr lang="it-IT" sz="1200">
                <a:latin typeface="Georgia Pro" panose="02040502050405020303" pitchFamily="18" charset="0"/>
              </a:rPr>
              <a:t>: à remarquer le nom des entreprises de nettoyage</a:t>
            </a:r>
          </a:p>
          <a:p>
            <a:r>
              <a:rPr lang="it-IT" sz="1200" b="1">
                <a:latin typeface="Georgia Pro" panose="02040502050405020303" pitchFamily="18" charset="0"/>
              </a:rPr>
              <a:t>En bordure </a:t>
            </a:r>
            <a:r>
              <a:rPr lang="it-IT" sz="1200">
                <a:latin typeface="Georgia Pro" panose="02040502050405020303" pitchFamily="18" charset="0"/>
              </a:rPr>
              <a:t>: ai margini</a:t>
            </a:r>
          </a:p>
          <a:p>
            <a:r>
              <a:rPr lang="it-IT" sz="1200" b="1">
                <a:latin typeface="Georgia Pro" panose="02040502050405020303" pitchFamily="18" charset="0"/>
              </a:rPr>
              <a:t>En écrin </a:t>
            </a:r>
            <a:r>
              <a:rPr lang="it-IT" sz="1200">
                <a:latin typeface="Georgia Pro" panose="02040502050405020303" pitchFamily="18" charset="0"/>
              </a:rPr>
              <a:t>: a mo’ di scrigno</a:t>
            </a:r>
          </a:p>
          <a:p>
            <a:r>
              <a:rPr lang="it-IT" sz="1200" b="1">
                <a:latin typeface="Georgia Pro" panose="02040502050405020303" pitchFamily="18" charset="0"/>
              </a:rPr>
              <a:t>Allée</a:t>
            </a:r>
            <a:r>
              <a:rPr lang="it-IT" sz="1200">
                <a:latin typeface="Georgia Pro" panose="02040502050405020303" pitchFamily="18" charset="0"/>
              </a:rPr>
              <a:t> : vialetto</a:t>
            </a:r>
          </a:p>
          <a:p>
            <a:r>
              <a:rPr lang="it-IT" sz="1200" b="1">
                <a:latin typeface="Georgia Pro" panose="02040502050405020303" pitchFamily="18" charset="0"/>
              </a:rPr>
              <a:t>Entouré</a:t>
            </a:r>
            <a:r>
              <a:rPr lang="it-IT" sz="1200">
                <a:latin typeface="Georgia Pro" panose="02040502050405020303" pitchFamily="18" charset="0"/>
              </a:rPr>
              <a:t> : circondato</a:t>
            </a:r>
          </a:p>
          <a:p>
            <a:r>
              <a:rPr lang="it-IT" sz="1200" b="1">
                <a:latin typeface="Georgia Pro" panose="02040502050405020303" pitchFamily="18" charset="0"/>
              </a:rPr>
              <a:t>Domaine agricole </a:t>
            </a:r>
            <a:r>
              <a:rPr lang="it-IT" sz="1200">
                <a:latin typeface="Georgia Pro" panose="02040502050405020303" pitchFamily="18" charset="0"/>
              </a:rPr>
              <a:t>: tenuta agricola</a:t>
            </a:r>
          </a:p>
          <a:p>
            <a:r>
              <a:rPr lang="it-IT" sz="1200" b="1">
                <a:latin typeface="Georgia Pro" panose="02040502050405020303" pitchFamily="18" charset="0"/>
              </a:rPr>
              <a:t>Épicerie</a:t>
            </a:r>
            <a:r>
              <a:rPr lang="it-IT" sz="1200">
                <a:latin typeface="Georgia Pro" panose="02040502050405020303" pitchFamily="18" charset="0"/>
              </a:rPr>
              <a:t> : negozio di alimentari</a:t>
            </a:r>
          </a:p>
          <a:p>
            <a:r>
              <a:rPr lang="it-IT" sz="1200" b="1">
                <a:latin typeface="Georgia Pro" panose="02040502050405020303" pitchFamily="18" charset="0"/>
              </a:rPr>
              <a:t>Rayon</a:t>
            </a:r>
            <a:r>
              <a:rPr lang="it-IT" sz="1200">
                <a:latin typeface="Georgia Pro" panose="02040502050405020303" pitchFamily="18" charset="0"/>
              </a:rPr>
              <a:t> : scaffale. </a:t>
            </a:r>
            <a:r>
              <a:rPr lang="it-IT" sz="1200" b="1">
                <a:latin typeface="Georgia Pro" panose="02040502050405020303" pitchFamily="18" charset="0"/>
              </a:rPr>
              <a:t>Branché</a:t>
            </a:r>
            <a:r>
              <a:rPr lang="it-IT" sz="1200">
                <a:latin typeface="Georgia Pro" panose="02040502050405020303" pitchFamily="18" charset="0"/>
              </a:rPr>
              <a:t> : trendy, alla moda.</a:t>
            </a:r>
          </a:p>
          <a:p>
            <a:r>
              <a:rPr lang="it-IT" sz="1200" b="1">
                <a:latin typeface="Georgia Pro" panose="02040502050405020303" pitchFamily="18" charset="0"/>
              </a:rPr>
              <a:t>Travailler</a:t>
            </a:r>
            <a:r>
              <a:rPr lang="it-IT" sz="1200">
                <a:latin typeface="Georgia Pro" panose="02040502050405020303" pitchFamily="18" charset="0"/>
              </a:rPr>
              <a:t> : stuzzicare</a:t>
            </a:r>
          </a:p>
          <a:p>
            <a:r>
              <a:rPr lang="it-IT" sz="1200" b="1">
                <a:latin typeface="Georgia Pro" panose="02040502050405020303" pitchFamily="18" charset="0"/>
              </a:rPr>
              <a:t>Boîte</a:t>
            </a:r>
            <a:r>
              <a:rPr lang="it-IT" sz="1200">
                <a:latin typeface="Georgia Pro" panose="02040502050405020303" pitchFamily="18" charset="0"/>
              </a:rPr>
              <a:t> = entreprise</a:t>
            </a:r>
          </a:p>
          <a:p>
            <a:r>
              <a:rPr lang="it-IT" sz="1200" b="1">
                <a:latin typeface="Georgia Pro" panose="02040502050405020303" pitchFamily="18" charset="0"/>
              </a:rPr>
              <a:t>Cadre</a:t>
            </a:r>
            <a:r>
              <a:rPr lang="it-IT" sz="1200">
                <a:latin typeface="Georgia Pro" panose="02040502050405020303" pitchFamily="18" charset="0"/>
              </a:rPr>
              <a:t> : quadro, funzionario</a:t>
            </a:r>
          </a:p>
          <a:p>
            <a:r>
              <a:rPr lang="it-IT" sz="1200" b="1">
                <a:latin typeface="Georgia Pro" panose="02040502050405020303" pitchFamily="18" charset="0"/>
              </a:rPr>
              <a:t>Donner</a:t>
            </a:r>
            <a:r>
              <a:rPr lang="it-IT" sz="1200">
                <a:latin typeface="Georgia Pro" panose="02040502050405020303" pitchFamily="18" charset="0"/>
              </a:rPr>
              <a:t> </a:t>
            </a:r>
            <a:r>
              <a:rPr lang="it-IT" sz="1200" b="1">
                <a:latin typeface="Georgia Pro" panose="02040502050405020303" pitchFamily="18" charset="0"/>
              </a:rPr>
              <a:t>sa mesure </a:t>
            </a:r>
            <a:r>
              <a:rPr lang="it-IT" sz="1200">
                <a:latin typeface="Georgia Pro" panose="02040502050405020303" pitchFamily="18" charset="0"/>
              </a:rPr>
              <a:t>: realizzarsi, sviluppare il proprio potenziale</a:t>
            </a:r>
          </a:p>
          <a:p>
            <a:r>
              <a:rPr lang="it-IT" sz="1200" b="1">
                <a:latin typeface="Georgia Pro" panose="02040502050405020303" pitchFamily="18" charset="0"/>
              </a:rPr>
              <a:t>Se démener </a:t>
            </a:r>
            <a:r>
              <a:rPr lang="it-IT" sz="1200">
                <a:latin typeface="Georgia Pro" panose="02040502050405020303" pitchFamily="18" charset="0"/>
              </a:rPr>
              <a:t>: darsi da fare</a:t>
            </a:r>
          </a:p>
          <a:p>
            <a:r>
              <a:rPr lang="it-IT" sz="1200" b="1">
                <a:latin typeface="Georgia Pro" panose="02040502050405020303" pitchFamily="18" charset="0"/>
              </a:rPr>
              <a:t>Lâchés</a:t>
            </a:r>
            <a:r>
              <a:rPr lang="it-IT" sz="1200">
                <a:latin typeface="Georgia Pro" panose="02040502050405020303" pitchFamily="18" charset="0"/>
              </a:rPr>
              <a:t> : sciolti</a:t>
            </a:r>
          </a:p>
          <a:p>
            <a:r>
              <a:rPr lang="it-IT" sz="1200" b="1">
                <a:latin typeface="Georgia Pro" panose="02040502050405020303" pitchFamily="18" charset="0"/>
              </a:rPr>
              <a:t>Racheter</a:t>
            </a:r>
            <a:r>
              <a:rPr lang="it-IT" sz="1200">
                <a:latin typeface="Georgia Pro" panose="02040502050405020303" pitchFamily="18" charset="0"/>
              </a:rPr>
              <a:t> : rilevare</a:t>
            </a:r>
          </a:p>
          <a:p>
            <a:endParaRPr lang="fr-FR" sz="1400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C4207B0D-9599-4685-938E-AFF2BE041C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8172" y="288736"/>
            <a:ext cx="4765484" cy="6016815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46B63A7-F277-4B80-8ABD-5E0D01230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561919" y="3293309"/>
            <a:ext cx="6542314" cy="365125"/>
          </a:xfrm>
        </p:spPr>
        <p:txBody>
          <a:bodyPr/>
          <a:lstStyle/>
          <a:p>
            <a:r>
              <a:rPr lang="it-IT"/>
              <a:t>Lingua magistrale - Francese a.a. 2022-2023 Secondo semestre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626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2AD7CEE-8A11-4ED1-94F9-EA6728284C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7354" y="603682"/>
            <a:ext cx="4489713" cy="5839695"/>
          </a:xfrm>
          <a:prstGeom prst="rect">
            <a:avLst/>
          </a:prstGeo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BCCCDD1-8120-4AED-B52B-91CCE4427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7534" y="1369380"/>
            <a:ext cx="3959441" cy="4534269"/>
          </a:xfrm>
        </p:spPr>
        <p:txBody>
          <a:bodyPr>
            <a:normAutofit/>
          </a:bodyPr>
          <a:lstStyle/>
          <a:p>
            <a:r>
              <a:rPr lang="it-IT" sz="1200" b="1">
                <a:latin typeface="Georgia Pro" panose="02040502050405020303" pitchFamily="18" charset="0"/>
              </a:rPr>
              <a:t>Ménager ses effets </a:t>
            </a:r>
            <a:r>
              <a:rPr lang="it-IT" sz="1200">
                <a:latin typeface="Georgia Pro" panose="02040502050405020303" pitchFamily="18" charset="0"/>
              </a:rPr>
              <a:t>: preparare, anticipare le sue battute</a:t>
            </a:r>
          </a:p>
          <a:p>
            <a:r>
              <a:rPr lang="it-IT" sz="1200" b="1">
                <a:latin typeface="Georgia Pro" panose="02040502050405020303" pitchFamily="18" charset="0"/>
              </a:rPr>
              <a:t>mon propre père </a:t>
            </a:r>
            <a:r>
              <a:rPr lang="it-IT" sz="1200">
                <a:latin typeface="Georgia Pro" panose="02040502050405020303" pitchFamily="18" charset="0"/>
              </a:rPr>
              <a:t>: mio stesso padre</a:t>
            </a:r>
          </a:p>
          <a:p>
            <a:r>
              <a:rPr lang="it-IT" sz="1200" b="1">
                <a:latin typeface="Georgia Pro" panose="02040502050405020303" pitchFamily="18" charset="0"/>
              </a:rPr>
              <a:t>Conserver les commandes </a:t>
            </a:r>
            <a:r>
              <a:rPr lang="it-IT" sz="1200">
                <a:latin typeface="Georgia Pro" panose="02040502050405020303" pitchFamily="18" charset="0"/>
              </a:rPr>
              <a:t>: rimanere ai comandi</a:t>
            </a:r>
          </a:p>
          <a:p>
            <a:r>
              <a:rPr lang="it-IT" sz="1200" b="1">
                <a:latin typeface="Georgia Pro" panose="02040502050405020303" pitchFamily="18" charset="0"/>
              </a:rPr>
              <a:t>à l’évocation des deux </a:t>
            </a:r>
            <a:r>
              <a:rPr lang="it-IT" sz="1200">
                <a:latin typeface="Georgia Pro" panose="02040502050405020303" pitchFamily="18" charset="0"/>
              </a:rPr>
              <a:t>: en évoquant ces deux personnes, son père et la directrice.</a:t>
            </a:r>
          </a:p>
          <a:p>
            <a:r>
              <a:rPr lang="it-IT" sz="1200" b="1">
                <a:latin typeface="Georgia Pro" panose="02040502050405020303" pitchFamily="18" charset="0"/>
              </a:rPr>
              <a:t>Esquisser une grimace </a:t>
            </a:r>
            <a:r>
              <a:rPr lang="it-IT" sz="1200">
                <a:latin typeface="Georgia Pro" panose="02040502050405020303" pitchFamily="18" charset="0"/>
              </a:rPr>
              <a:t>: abbozzare una smorfia</a:t>
            </a:r>
          </a:p>
          <a:p>
            <a:r>
              <a:rPr lang="it-IT" sz="1200" b="1">
                <a:latin typeface="Georgia Pro" panose="02040502050405020303" pitchFamily="18" charset="0"/>
              </a:rPr>
              <a:t>Froncé</a:t>
            </a:r>
            <a:r>
              <a:rPr lang="it-IT" sz="1200">
                <a:latin typeface="Georgia Pro" panose="02040502050405020303" pitchFamily="18" charset="0"/>
              </a:rPr>
              <a:t> : arricciato</a:t>
            </a:r>
          </a:p>
          <a:p>
            <a:r>
              <a:rPr lang="it-IT" sz="1200" b="1">
                <a:latin typeface="Georgia Pro" panose="02040502050405020303" pitchFamily="18" charset="0"/>
              </a:rPr>
              <a:t>Bousculer</a:t>
            </a:r>
            <a:r>
              <a:rPr lang="it-IT" sz="1200">
                <a:latin typeface="Georgia Pro" panose="02040502050405020303" pitchFamily="18" charset="0"/>
              </a:rPr>
              <a:t> : scuotere, strattonare</a:t>
            </a:r>
          </a:p>
          <a:p>
            <a:r>
              <a:rPr lang="it-IT" sz="1200" b="1">
                <a:latin typeface="Georgia Pro" panose="02040502050405020303" pitchFamily="18" charset="0"/>
              </a:rPr>
              <a:t>Parfois</a:t>
            </a:r>
            <a:r>
              <a:rPr lang="it-IT" sz="1200">
                <a:latin typeface="Georgia Pro" panose="02040502050405020303" pitchFamily="18" charset="0"/>
              </a:rPr>
              <a:t> : a volte</a:t>
            </a:r>
          </a:p>
          <a:p>
            <a:r>
              <a:rPr lang="it-IT" sz="1200" b="1">
                <a:latin typeface="Georgia Pro" panose="02040502050405020303" pitchFamily="18" charset="0"/>
              </a:rPr>
              <a:t>Ambiance</a:t>
            </a:r>
            <a:r>
              <a:rPr lang="it-IT" sz="1200">
                <a:latin typeface="Georgia Pro" panose="02040502050405020303" pitchFamily="18" charset="0"/>
              </a:rPr>
              <a:t> : atmosfera</a:t>
            </a:r>
          </a:p>
          <a:p>
            <a:r>
              <a:rPr lang="it-IT" sz="1200" b="1">
                <a:latin typeface="Georgia Pro" panose="02040502050405020303" pitchFamily="18" charset="0"/>
              </a:rPr>
              <a:t>Bien s’entendre </a:t>
            </a:r>
            <a:r>
              <a:rPr lang="it-IT" sz="1200">
                <a:latin typeface="Georgia Pro" panose="02040502050405020303" pitchFamily="18" charset="0"/>
              </a:rPr>
              <a:t>: andare d’accordo</a:t>
            </a:r>
          </a:p>
          <a:p>
            <a:r>
              <a:rPr lang="it-IT" sz="1200" b="1">
                <a:latin typeface="Georgia Pro" panose="02040502050405020303" pitchFamily="18" charset="0"/>
              </a:rPr>
              <a:t>Défraiement</a:t>
            </a:r>
            <a:r>
              <a:rPr lang="it-IT" sz="1200">
                <a:latin typeface="Georgia Pro" panose="02040502050405020303" pitchFamily="18" charset="0"/>
              </a:rPr>
              <a:t> : rimborso spese</a:t>
            </a:r>
          </a:p>
          <a:p>
            <a:r>
              <a:rPr lang="it-IT" sz="1200" b="1">
                <a:latin typeface="Georgia Pro" panose="02040502050405020303" pitchFamily="18" charset="0"/>
              </a:rPr>
              <a:t>Avis</a:t>
            </a:r>
            <a:r>
              <a:rPr lang="it-IT" sz="1200">
                <a:latin typeface="Georgia Pro" panose="02040502050405020303" pitchFamily="18" charset="0"/>
              </a:rPr>
              <a:t> : opinione, parere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5FDF79B-B5AC-4E39-B63F-0EBA158A9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557480" y="3297748"/>
            <a:ext cx="6551192" cy="365125"/>
          </a:xfrm>
        </p:spPr>
        <p:txBody>
          <a:bodyPr/>
          <a:lstStyle/>
          <a:p>
            <a:r>
              <a:rPr lang="it-IT"/>
              <a:t>Lingua magistrale - Francese a.a. 2022-2023 Secondo semestre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475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5FE533F-DF88-4404-8AF2-8FBBBDE6A4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346" y="578953"/>
            <a:ext cx="4899662" cy="5928378"/>
          </a:xfrm>
          <a:prstGeom prst="rect">
            <a:avLst/>
          </a:prstGeo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44AF8D0-7695-45C3-8294-0461EFFD2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736" y="825624"/>
            <a:ext cx="4358936" cy="5415378"/>
          </a:xfrm>
        </p:spPr>
        <p:txBody>
          <a:bodyPr/>
          <a:lstStyle/>
          <a:p>
            <a:r>
              <a:rPr lang="it-IT" sz="1200" b="1">
                <a:latin typeface="Georgia Pro" panose="02040502050405020303" pitchFamily="18" charset="0"/>
              </a:rPr>
              <a:t>Aménager</a:t>
            </a:r>
            <a:r>
              <a:rPr lang="it-IT" sz="1200">
                <a:latin typeface="Georgia Pro" panose="02040502050405020303" pitchFamily="18" charset="0"/>
              </a:rPr>
              <a:t> : preparare</a:t>
            </a:r>
          </a:p>
          <a:p>
            <a:r>
              <a:rPr lang="it-IT" sz="1200" b="1">
                <a:latin typeface="Georgia Pro" panose="02040502050405020303" pitchFamily="18" charset="0"/>
              </a:rPr>
              <a:t>CDI</a:t>
            </a:r>
            <a:r>
              <a:rPr lang="it-IT" sz="1200">
                <a:latin typeface="Georgia Pro" panose="02040502050405020303" pitchFamily="18" charset="0"/>
              </a:rPr>
              <a:t> = Contrat à Durée Indéterminée</a:t>
            </a:r>
          </a:p>
          <a:p>
            <a:r>
              <a:rPr lang="it-IT" sz="1200" b="1">
                <a:latin typeface="Georgia Pro" panose="02040502050405020303" pitchFamily="18" charset="0"/>
              </a:rPr>
              <a:t>Rentable</a:t>
            </a:r>
            <a:r>
              <a:rPr lang="it-IT" sz="1200">
                <a:latin typeface="Georgia Pro" panose="02040502050405020303" pitchFamily="18" charset="0"/>
              </a:rPr>
              <a:t> : redditizio</a:t>
            </a:r>
          </a:p>
          <a:p>
            <a:r>
              <a:rPr lang="it-IT" sz="1200" b="1">
                <a:latin typeface="Georgia Pro" panose="02040502050405020303" pitchFamily="18" charset="0"/>
              </a:rPr>
              <a:t>C’est pareil </a:t>
            </a:r>
            <a:r>
              <a:rPr lang="it-IT" sz="1200">
                <a:latin typeface="Georgia Pro" panose="02040502050405020303" pitchFamily="18" charset="0"/>
              </a:rPr>
              <a:t>: è la stessa cosa, è lo stesso.</a:t>
            </a:r>
          </a:p>
          <a:p>
            <a:r>
              <a:rPr lang="it-IT" sz="1200" b="1">
                <a:latin typeface="Georgia Pro" panose="02040502050405020303" pitchFamily="18" charset="0"/>
              </a:rPr>
              <a:t>Taux</a:t>
            </a:r>
            <a:r>
              <a:rPr lang="it-IT" sz="1200">
                <a:latin typeface="Georgia Pro" panose="02040502050405020303" pitchFamily="18" charset="0"/>
              </a:rPr>
              <a:t> : tasso</a:t>
            </a:r>
          </a:p>
          <a:p>
            <a:r>
              <a:rPr lang="it-IT" sz="1200" b="1">
                <a:latin typeface="Georgia Pro" panose="02040502050405020303" pitchFamily="18" charset="0"/>
              </a:rPr>
              <a:t>Smic</a:t>
            </a:r>
            <a:r>
              <a:rPr lang="it-IT" sz="1200">
                <a:latin typeface="Georgia Pro" panose="02040502050405020303" pitchFamily="18" charset="0"/>
              </a:rPr>
              <a:t> : Salaire Minimum d’Insertion Interprofessionnel</a:t>
            </a:r>
          </a:p>
          <a:p>
            <a:r>
              <a:rPr lang="it-IT" sz="1200" b="1">
                <a:latin typeface="Georgia Pro" panose="02040502050405020303" pitchFamily="18" charset="0"/>
              </a:rPr>
              <a:t>Lorsque</a:t>
            </a:r>
            <a:r>
              <a:rPr lang="it-IT" sz="1200">
                <a:latin typeface="Georgia Pro" panose="02040502050405020303" pitchFamily="18" charset="0"/>
              </a:rPr>
              <a:t> : quando</a:t>
            </a:r>
          </a:p>
          <a:p>
            <a:r>
              <a:rPr lang="it-IT" sz="1200" b="1">
                <a:latin typeface="Georgia Pro" panose="02040502050405020303" pitchFamily="18" charset="0"/>
              </a:rPr>
              <a:t>Passer une annonce </a:t>
            </a:r>
            <a:r>
              <a:rPr lang="it-IT" sz="1200">
                <a:latin typeface="Georgia Pro" panose="02040502050405020303" pitchFamily="18" charset="0"/>
              </a:rPr>
              <a:t>: pubblicare un annuncio</a:t>
            </a:r>
          </a:p>
          <a:p>
            <a:r>
              <a:rPr lang="it-IT" sz="1200" b="1">
                <a:latin typeface="Georgia Pro" panose="02040502050405020303" pitchFamily="18" charset="0"/>
              </a:rPr>
              <a:t>Une conseillère m’a dit ne rien y pouvoir </a:t>
            </a:r>
            <a:r>
              <a:rPr lang="it-IT" sz="1200">
                <a:latin typeface="Georgia Pro" panose="02040502050405020303" pitchFamily="18" charset="0"/>
              </a:rPr>
              <a:t>: elle m’a dit qu’elle n’y pouvait rien, qu’elle ne pouvait rien y faire.</a:t>
            </a:r>
          </a:p>
          <a:p>
            <a:r>
              <a:rPr lang="it-IT" sz="1200" b="1">
                <a:latin typeface="Georgia Pro" panose="02040502050405020303" pitchFamily="18" charset="0"/>
              </a:rPr>
              <a:t>Je m’en fous </a:t>
            </a:r>
            <a:r>
              <a:rPr lang="it-IT" sz="1200">
                <a:latin typeface="Georgia Pro" panose="02040502050405020303" pitchFamily="18" charset="0"/>
              </a:rPr>
              <a:t>: me ne frego</a:t>
            </a:r>
          </a:p>
          <a:p>
            <a:r>
              <a:rPr lang="it-IT" sz="1200" b="1">
                <a:latin typeface="Georgia Pro" panose="02040502050405020303" pitchFamily="18" charset="0"/>
              </a:rPr>
              <a:t>Branche</a:t>
            </a:r>
            <a:r>
              <a:rPr lang="it-IT" sz="1200">
                <a:latin typeface="Georgia Pro" panose="02040502050405020303" pitchFamily="18" charset="0"/>
              </a:rPr>
              <a:t> : settore, categoria</a:t>
            </a:r>
          </a:p>
          <a:p>
            <a:r>
              <a:rPr lang="it-IT" sz="1200" b="1">
                <a:latin typeface="Georgia Pro" panose="02040502050405020303" pitchFamily="18" charset="0"/>
              </a:rPr>
              <a:t>Sinon</a:t>
            </a:r>
            <a:r>
              <a:rPr lang="it-IT" sz="1200">
                <a:latin typeface="Georgia Pro" panose="02040502050405020303" pitchFamily="18" charset="0"/>
              </a:rPr>
              <a:t> : altrimenti</a:t>
            </a:r>
          </a:p>
          <a:p>
            <a:r>
              <a:rPr lang="it-IT" sz="1200" b="1">
                <a:latin typeface="Georgia Pro" panose="02040502050405020303" pitchFamily="18" charset="0"/>
              </a:rPr>
              <a:t>Ailleurs</a:t>
            </a:r>
            <a:r>
              <a:rPr lang="it-IT" sz="1200">
                <a:latin typeface="Georgia Pro" panose="02040502050405020303" pitchFamily="18" charset="0"/>
              </a:rPr>
              <a:t> : altrove</a:t>
            </a:r>
          </a:p>
          <a:p>
            <a:r>
              <a:rPr lang="it-IT" sz="1200" b="1">
                <a:latin typeface="Georgia Pro" panose="02040502050405020303" pitchFamily="18" charset="0"/>
              </a:rPr>
              <a:t>Chute</a:t>
            </a:r>
            <a:r>
              <a:rPr lang="it-IT" sz="1200">
                <a:latin typeface="Georgia Pro" panose="02040502050405020303" pitchFamily="18" charset="0"/>
              </a:rPr>
              <a:t> : calo</a:t>
            </a:r>
          </a:p>
          <a:p>
            <a:r>
              <a:rPr lang="it-IT" sz="1200" b="1">
                <a:latin typeface="Georgia Pro" panose="02040502050405020303" pitchFamily="18" charset="0"/>
              </a:rPr>
              <a:t>S’effondrer</a:t>
            </a:r>
            <a:r>
              <a:rPr lang="it-IT" sz="1200">
                <a:latin typeface="Georgia Pro" panose="02040502050405020303" pitchFamily="18" charset="0"/>
              </a:rPr>
              <a:t> : crollare</a:t>
            </a:r>
          </a:p>
          <a:p>
            <a:endParaRPr lang="it-IT" sz="1200">
              <a:latin typeface="Georgia Pro" panose="02040502050405020303" pitchFamily="18" charset="0"/>
            </a:endParaRPr>
          </a:p>
          <a:p>
            <a:endParaRPr lang="it-IT" sz="1200">
              <a:latin typeface="Georgia Pro" panose="02040502050405020303" pitchFamily="18" charset="0"/>
            </a:endParaRPr>
          </a:p>
          <a:p>
            <a:endParaRPr lang="fr-FR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5DD8891-DAC1-4B4B-9D9A-502EEEB57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566358" y="3288870"/>
            <a:ext cx="6533436" cy="365125"/>
          </a:xfrm>
        </p:spPr>
        <p:txBody>
          <a:bodyPr/>
          <a:lstStyle/>
          <a:p>
            <a:r>
              <a:rPr lang="it-IT"/>
              <a:t>Lingua magistrale - Francese a.a. 2022-2023 Secondo semestre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074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7842972-D6C0-4D9F-A3A2-5942D9077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2539645"/>
            <a:ext cx="5016943" cy="1778710"/>
          </a:xfrm>
        </p:spPr>
        <p:txBody>
          <a:bodyPr>
            <a:normAutofit/>
          </a:bodyPr>
          <a:lstStyle/>
          <a:p>
            <a:r>
              <a:rPr lang="it-IT" sz="1200" b="1">
                <a:latin typeface="Georgia Pro" panose="02040502050405020303" pitchFamily="18" charset="0"/>
              </a:rPr>
              <a:t>De toute façon </a:t>
            </a:r>
            <a:r>
              <a:rPr lang="it-IT" sz="1200">
                <a:latin typeface="Georgia Pro" panose="02040502050405020303" pitchFamily="18" charset="0"/>
              </a:rPr>
              <a:t>: ad ogni modo</a:t>
            </a:r>
          </a:p>
          <a:p>
            <a:r>
              <a:rPr lang="it-IT" sz="1200" b="1">
                <a:latin typeface="Georgia Pro" panose="02040502050405020303" pitchFamily="18" charset="0"/>
              </a:rPr>
              <a:t>Avant quinze jours </a:t>
            </a:r>
            <a:r>
              <a:rPr lang="it-IT" sz="1200">
                <a:latin typeface="Georgia Pro" panose="02040502050405020303" pitchFamily="18" charset="0"/>
              </a:rPr>
              <a:t>: entro quindici giorni</a:t>
            </a:r>
          </a:p>
          <a:p>
            <a:r>
              <a:rPr lang="it-IT" sz="1200" b="1">
                <a:latin typeface="Georgia Pro" panose="02040502050405020303" pitchFamily="18" charset="0"/>
              </a:rPr>
              <a:t>Si ça ne marche pas </a:t>
            </a:r>
            <a:r>
              <a:rPr lang="it-IT" sz="1200">
                <a:latin typeface="Georgia Pro" panose="02040502050405020303" pitchFamily="18" charset="0"/>
              </a:rPr>
              <a:t>: se non va, non funziona</a:t>
            </a:r>
            <a:endParaRPr lang="fr-FR" sz="1200">
              <a:latin typeface="Georgia Pro" panose="02040502050405020303" pitchFamily="18" charset="0"/>
            </a:endParaRP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DCED6FD0-E363-4A39-A0D6-47FB875EEB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2878" y="2429720"/>
            <a:ext cx="5191662" cy="1998560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C723339-1432-4D1B-ACEA-C66F81069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- Francese a.a. 2022-2023 Secondo semestre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4998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5277</TotalTime>
  <Words>480</Words>
  <Application>Microsoft Office PowerPoint</Application>
  <PresentationFormat>Widescreen</PresentationFormat>
  <Paragraphs>83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Batang</vt:lpstr>
      <vt:lpstr>Arial</vt:lpstr>
      <vt:lpstr>Bembo</vt:lpstr>
      <vt:lpstr>Calibri</vt:lpstr>
      <vt:lpstr>Georgia Pro</vt:lpstr>
      <vt:lpstr>ArchiveVTI</vt:lpstr>
      <vt:lpstr>Le train de l’emploi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train de l’emploi</dc:title>
  <dc:creator>laura.kreyder@unimib.it</dc:creator>
  <cp:lastModifiedBy>laura.kreyder@unimib.it</cp:lastModifiedBy>
  <cp:revision>22</cp:revision>
  <dcterms:created xsi:type="dcterms:W3CDTF">2021-04-04T22:01:41Z</dcterms:created>
  <dcterms:modified xsi:type="dcterms:W3CDTF">2023-03-20T08:46:19Z</dcterms:modified>
</cp:coreProperties>
</file>