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56" r:id="rId3"/>
    <p:sldId id="320" r:id="rId4"/>
    <p:sldId id="332" r:id="rId5"/>
    <p:sldId id="331" r:id="rId6"/>
    <p:sldId id="333" r:id="rId7"/>
    <p:sldId id="337" r:id="rId8"/>
    <p:sldId id="338" r:id="rId9"/>
    <p:sldId id="340" r:id="rId10"/>
    <p:sldId id="339" r:id="rId11"/>
    <p:sldId id="341" r:id="rId12"/>
    <p:sldId id="334" r:id="rId13"/>
    <p:sldId id="335" r:id="rId14"/>
    <p:sldId id="336" r:id="rId15"/>
    <p:sldId id="342" r:id="rId16"/>
    <p:sldId id="343" r:id="rId17"/>
    <p:sldId id="344" r:id="rId18"/>
    <p:sldId id="345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oardo.zulato@gmail.com" initials="e" lastIdx="4" clrIdx="0">
    <p:extLst>
      <p:ext uri="{19B8F6BF-5375-455C-9EA6-DF929625EA0E}">
        <p15:presenceInfo xmlns:p15="http://schemas.microsoft.com/office/powerpoint/2012/main" userId="2021e40a970695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/>
    <p:restoredTop sz="93689"/>
  </p:normalViewPr>
  <p:slideViewPr>
    <p:cSldViewPr snapToGrid="0" snapToObjects="1">
      <p:cViewPr varScale="1">
        <p:scale>
          <a:sx n="93" d="100"/>
          <a:sy n="93" d="100"/>
        </p:scale>
        <p:origin x="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0002-A3C6-F04F-9205-08B0F14D55FA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F2375-A24C-D549-BCE2-6A5D99B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6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F2375-A24C-D549-BCE2-6A5D99BE5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C0F7-7B6A-3A48-B8E2-50C8C527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4EE9-ADA4-834C-A0C6-255A01389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FE2F8-D848-F648-BABD-4BFEEFC5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2E20-AF67-BB4D-A02B-A243F085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9355-74B4-314D-BCA6-D53A367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8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220E-2EDD-DA4F-B434-8C41039F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DD9E1-5851-A140-B099-533DD00D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8EC7-EC19-F54A-8C40-6134C55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247C-A27A-B941-B310-5A967FF4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390D-F965-E243-B8BC-02A21E9C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7EF41-602F-D44C-8562-3CB5DA018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42037-8BEA-EE49-AD12-965E95DF2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76AE-80F7-EC4C-83D9-A0819F8B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A125A-2FC8-FC4D-96AE-E69B9238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5D5D-5C39-F949-BD79-CA6EBFDF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4F9-BDFC-8E40-ACDB-7FD8F3B0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6714-A515-D441-94FD-E030CA1F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AAF0-D3DB-A147-AF3A-24BEA42C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FAAA-C7F8-9248-838A-E5C435BE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6D81-8508-D04F-9223-5C1D151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51C2-7255-5A4B-A141-D8B8029D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DB7BE-AC06-9841-B459-0EFF8FE7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C7C7-35DC-5440-BA9C-B13E9A2D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8D87-ED16-F540-A977-2018AA35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76DD3-5EEA-0C46-82BE-12121638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A719-E346-AB43-98CB-5A1E940D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C6A6-7DA7-474B-88E8-92CB5DC31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609F8-66CA-6548-9F4E-3FFF05E23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4316B-0925-2545-BB0B-5B60A240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24DE-C557-E548-9B17-E84F79F1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41554-CDA6-3F44-9B9C-4B39E6D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42F7-33F4-9F4B-9072-73D48F0A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4DAA-F4C7-9A4F-A800-5AFE7164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F1671-ED3B-FE43-B1C3-113A214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42225-0C77-5E43-8AB4-024C7D505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56E30-4294-4E42-8DC3-7027A33F7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B6F11-DD67-9545-8E16-2EBAD556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ABA7D-6373-A94D-9556-4765BAF2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E6299-EF12-6343-A7C7-2C903A52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559C-F29A-D34B-B1C7-0D73566D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EEF6F-0B6A-3946-A78C-CFCB303A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56060-DE5F-A84D-A0B5-05791BA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56D4D-8AA2-D041-95C4-5BD164B3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1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282A8-AA85-0642-9881-93ADC63A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B1C0D-C938-F840-8387-2D6B66D8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3B04-C9D1-BF41-9C14-1B1E52E5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A1B-60AC-3B43-BBF5-7469AAD9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F0A2-A9D1-AC44-A184-1A343E16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05F9C-7816-B541-9AFC-B2126C92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248E-B8FC-7D4E-9A96-AFC15B12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B0FE-966C-AD4D-AF33-2BE37D8B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C48D5-F37E-6C47-9E6D-3D758BD8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B726-807D-AA46-A7ED-6CAF5023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A9C9A-CFF5-194E-9FAC-95D54FBC9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F2F21-A146-B74D-A450-1426627FC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68B08-04E0-EE4D-ADDE-859A4A24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AC14-5021-DE4F-A447-16128042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CBEFB-5C62-EE41-ADFF-1A7B40BB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ED129-B3A0-3B4A-819B-79735217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E724-4B16-3E4B-8587-0C60BE5A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3F1C-D679-DB43-8DFE-4289DD417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20B1-E3AA-6348-BCF4-BFB1F548A7BD}" type="datetimeFigureOut">
              <a:rPr lang="en-US" smtClean="0"/>
              <a:t>3/21/23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8F8F-6D87-184B-B246-4A037B4F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DBF78-B402-764C-A53A-C3888174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5BA8-BCAB-F94C-9FE8-4C4F21A9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jamboard.google.com/d/1usJuoxaisu2oVsmj_b9bITwY09n2Goi4s8Y_-e81HAo/edit?usp=shar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amboard.google.com/d/1K51dCPB6lphTeh1VfBIRTpoFMYkGV2SgPVGmFfs5OFs/edit?usp=shar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DF8B0-842C-E64B-8FAB-145D1A7D0147}"/>
              </a:ext>
            </a:extLst>
          </p:cNvPr>
          <p:cNvSpPr txBox="1"/>
          <p:nvPr/>
        </p:nvSpPr>
        <p:spPr>
          <a:xfrm>
            <a:off x="779182" y="209238"/>
            <a:ext cx="1089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Metodi di analisi della produzione testuale e discorsiva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736A8-D230-9041-A4E7-72AD99B03A91}"/>
              </a:ext>
            </a:extLst>
          </p:cNvPr>
          <p:cNvSpPr txBox="1"/>
          <p:nvPr/>
        </p:nvSpPr>
        <p:spPr>
          <a:xfrm>
            <a:off x="0" y="634932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Helvetica" pitchFamily="2" charset="0"/>
              </a:rPr>
              <a:t>Docente</a:t>
            </a:r>
            <a:r>
              <a:rPr lang="en-US" dirty="0">
                <a:latin typeface="Helvetica" pitchFamily="2" charset="0"/>
              </a:rPr>
              <a:t>: Edoardo Zulato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C5255-87E0-B14C-A908-844A6E31B056}"/>
              </a:ext>
            </a:extLst>
          </p:cNvPr>
          <p:cNvSpPr txBox="1"/>
          <p:nvPr/>
        </p:nvSpPr>
        <p:spPr>
          <a:xfrm>
            <a:off x="4368604" y="638175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Helvetica" pitchFamily="2" charset="0"/>
              </a:rPr>
              <a:t>Scienze e tecniche psicologiche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A15A1-B890-9841-827C-721F8DE9AE35}"/>
              </a:ext>
            </a:extLst>
          </p:cNvPr>
          <p:cNvSpPr txBox="1"/>
          <p:nvPr/>
        </p:nvSpPr>
        <p:spPr>
          <a:xfrm>
            <a:off x="10662170" y="63817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21.03.2023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04C0547-F3B1-A84E-B6BF-C9A0ADD3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71" y="780485"/>
            <a:ext cx="9294985" cy="5228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9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519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Costruzione </a:t>
            </a:r>
            <a:r>
              <a:rPr lang="en-GB" sz="2400" cap="all" dirty="0">
                <a:latin typeface="Helvetica" pitchFamily="2" charset="0"/>
              </a:rPr>
              <a:t>codebook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BC09E8B-72D3-C7F1-A7E2-A9123317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1" y="1811619"/>
            <a:ext cx="10990551" cy="4321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CD4F9A-BA39-78C2-4164-C3784F2C0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39" y="942037"/>
            <a:ext cx="10990550" cy="8695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0C7D17-5ECA-5EC7-21A6-BD088ECE227E}"/>
              </a:ext>
            </a:extLst>
          </p:cNvPr>
          <p:cNvSpPr/>
          <p:nvPr/>
        </p:nvSpPr>
        <p:spPr>
          <a:xfrm>
            <a:off x="599338" y="6280179"/>
            <a:ext cx="11437643" cy="425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cap="all" dirty="0">
                <a:latin typeface="Helvetica" pitchFamily="2" charset="0"/>
              </a:rPr>
              <a:t>Inter-coder reliability</a:t>
            </a:r>
            <a:r>
              <a:rPr lang="it-IT" sz="1600" b="1" cap="all" dirty="0">
                <a:latin typeface="Helvetica" pitchFamily="2" charset="0"/>
              </a:rPr>
              <a:t>:</a:t>
            </a:r>
            <a:r>
              <a:rPr lang="it-IT" sz="1600" cap="all" dirty="0">
                <a:latin typeface="Helvetica" pitchFamily="2" charset="0"/>
              </a:rPr>
              <a:t> codifica indipendente su un campione di unità di analisi</a:t>
            </a:r>
          </a:p>
        </p:txBody>
      </p:sp>
    </p:spTree>
    <p:extLst>
      <p:ext uri="{BB962C8B-B14F-4D97-AF65-F5344CB8AC3E}">
        <p14:creationId xmlns:p14="http://schemas.microsoft.com/office/powerpoint/2010/main" val="104515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519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Codifica definitiva</a:t>
            </a:r>
            <a:endParaRPr lang="en-GB" sz="2400" cap="all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74B097-AECE-FB2A-7058-82AFAF874B75}"/>
              </a:ext>
            </a:extLst>
          </p:cNvPr>
          <p:cNvSpPr/>
          <p:nvPr/>
        </p:nvSpPr>
        <p:spPr>
          <a:xfrm>
            <a:off x="1605261" y="1003160"/>
            <a:ext cx="10586739" cy="42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Si assegnano le unità di analisi a delle categorie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762B1-0D1A-CA4B-08BA-CA4ABE57AE99}"/>
              </a:ext>
            </a:extLst>
          </p:cNvPr>
          <p:cNvSpPr/>
          <p:nvPr/>
        </p:nvSpPr>
        <p:spPr>
          <a:xfrm>
            <a:off x="1605261" y="2042525"/>
            <a:ext cx="10586739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Creazione della categoria «altro» per le unità che non si riescono a codificare</a:t>
            </a:r>
          </a:p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(Max 5-10%)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9283AD-2D06-82FC-4B52-D12C572E3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44487"/>
              </p:ext>
            </p:extLst>
          </p:nvPr>
        </p:nvGraphicFramePr>
        <p:xfrm>
          <a:off x="2502249" y="2957815"/>
          <a:ext cx="7175500" cy="3048000"/>
        </p:xfrm>
        <a:graphic>
          <a:graphicData uri="http://schemas.openxmlformats.org/drawingml/2006/table">
            <a:tbl>
              <a:tblPr/>
              <a:tblGrid>
                <a:gridCol w="827942">
                  <a:extLst>
                    <a:ext uri="{9D8B030D-6E8A-4147-A177-3AD203B41FA5}">
                      <a16:colId xmlns:a16="http://schemas.microsoft.com/office/drawing/2014/main" val="2854012185"/>
                    </a:ext>
                  </a:extLst>
                </a:gridCol>
                <a:gridCol w="4748773">
                  <a:extLst>
                    <a:ext uri="{9D8B030D-6E8A-4147-A177-3AD203B41FA5}">
                      <a16:colId xmlns:a16="http://schemas.microsoft.com/office/drawing/2014/main" val="3641732137"/>
                    </a:ext>
                  </a:extLst>
                </a:gridCol>
                <a:gridCol w="1598785">
                  <a:extLst>
                    <a:ext uri="{9D8B030D-6E8A-4147-A177-3AD203B41FA5}">
                      <a16:colId xmlns:a16="http://schemas.microsoft.com/office/drawing/2014/main" val="247213786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Codice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Titolo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4307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 È IN GIOCO LA VITA PREVALE LA PRECAUZIONE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525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Marco che si è salvato: «Ho incontrato chi ha saputo aiutarmi»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085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Owen: ogni individuo è diverso, serve prudenza a staccare il sondino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9768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Vincent Lambert «parla» anche a noi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640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Nei pazienti in stato vegetativo i neuroni producono attività elettrica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265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Così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rafforza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piena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tutela di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ogni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vita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umana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2983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L'obiezione di coscienza rientri in modo esplicito nel biotestamento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2347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Persone in stato vegetativo «Vite da custodire sempre»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9158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Gli stati vegetativi possono progredire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9849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diritti sono strumenti per la vita, non per la morte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7341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«Così ho recuperato un paziente vegetativo»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3879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Francesco e Giacinta santi: ecco chi è il bambino del miracolo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3256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«Nutrizione assistita? Non è una terapia»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2172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«Va rispettata anche la coscienza del medico»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94256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BDCAA62-C059-F989-B08F-29EDEC4F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949435"/>
            <a:ext cx="787399" cy="787399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3B3EEB4D-E998-66EC-FC96-9B41126C8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1" y="2068816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639153" y="183569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Un esempio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97A623-B4E6-1FD0-8E3B-D3F6A8A9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42" y="806768"/>
            <a:ext cx="5455597" cy="6030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4CB378-962F-08C3-F296-817405183857}"/>
              </a:ext>
            </a:extLst>
          </p:cNvPr>
          <p:cNvSpPr/>
          <p:nvPr/>
        </p:nvSpPr>
        <p:spPr>
          <a:xfrm>
            <a:off x="-11997" y="2460093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>
                <a:latin typeface="Helvetica" pitchFamily="2" charset="0"/>
              </a:rPr>
              <a:t>Domanda di ricerca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FB8CF-72AD-3FAF-F020-9AD90CE7DF8B}"/>
              </a:ext>
            </a:extLst>
          </p:cNvPr>
          <p:cNvSpPr/>
          <p:nvPr/>
        </p:nvSpPr>
        <p:spPr>
          <a:xfrm>
            <a:off x="-11998" y="2969845"/>
            <a:ext cx="10586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cap="all" dirty="0">
                <a:latin typeface="Helvetica" pitchFamily="2" charset="0"/>
              </a:rPr>
              <a:t>1. Indagare la </a:t>
            </a:r>
            <a:r>
              <a:rPr lang="it-IT" sz="1400" b="1" cap="all" dirty="0">
                <a:latin typeface="Helvetica" pitchFamily="2" charset="0"/>
              </a:rPr>
              <a:t>rilevanza</a:t>
            </a:r>
            <a:r>
              <a:rPr lang="it-IT" sz="1400" cap="all" dirty="0">
                <a:latin typeface="Helvetica" pitchFamily="2" charset="0"/>
              </a:rPr>
              <a:t> del tema nella discussione pubblica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4EA58-718B-AB33-5783-2C25B1DC878F}"/>
              </a:ext>
            </a:extLst>
          </p:cNvPr>
          <p:cNvSpPr/>
          <p:nvPr/>
        </p:nvSpPr>
        <p:spPr>
          <a:xfrm>
            <a:off x="-11999" y="3593897"/>
            <a:ext cx="10586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cap="all" dirty="0">
                <a:latin typeface="Helvetica" pitchFamily="2" charset="0"/>
              </a:rPr>
              <a:t>2. </a:t>
            </a:r>
            <a:r>
              <a:rPr lang="it-IT" sz="1400" b="1" cap="all" dirty="0">
                <a:latin typeface="Helvetica" pitchFamily="2" charset="0"/>
              </a:rPr>
              <a:t>Comparare</a:t>
            </a:r>
            <a:r>
              <a:rPr lang="it-IT" sz="1400" cap="all" dirty="0">
                <a:latin typeface="Helvetica" pitchFamily="2" charset="0"/>
              </a:rPr>
              <a:t> la rappresentazione veicolata dalla </a:t>
            </a:r>
            <a:r>
              <a:rPr lang="it-IT" sz="1400" b="1" cap="all" dirty="0">
                <a:latin typeface="Helvetica" pitchFamily="2" charset="0"/>
              </a:rPr>
              <a:t>stampa</a:t>
            </a:r>
            <a:r>
              <a:rPr lang="it-IT" sz="1400" cap="all" dirty="0">
                <a:latin typeface="Helvetica" pitchFamily="2" charset="0"/>
              </a:rPr>
              <a:t> di </a:t>
            </a:r>
          </a:p>
          <a:p>
            <a:r>
              <a:rPr lang="it-IT" sz="1400" cap="all" dirty="0">
                <a:latin typeface="Helvetica" pitchFamily="2" charset="0"/>
              </a:rPr>
              <a:t>Tre </a:t>
            </a:r>
            <a:r>
              <a:rPr lang="it-IT" sz="1400" b="1" cap="all" dirty="0">
                <a:latin typeface="Helvetica" pitchFamily="2" charset="0"/>
              </a:rPr>
              <a:t>paesi</a:t>
            </a:r>
            <a:r>
              <a:rPr lang="it-IT" sz="1400" cap="all" dirty="0">
                <a:latin typeface="Helvetica" pitchFamily="2" charset="0"/>
              </a:rPr>
              <a:t> (Italia, India e regno unito)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F20BF-010A-C327-3406-27D168B96074}"/>
              </a:ext>
            </a:extLst>
          </p:cNvPr>
          <p:cNvSpPr/>
          <p:nvPr/>
        </p:nvSpPr>
        <p:spPr>
          <a:xfrm>
            <a:off x="-12000" y="4392947"/>
            <a:ext cx="6487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cap="all" dirty="0">
                <a:latin typeface="Helvetica" pitchFamily="2" charset="0"/>
              </a:rPr>
              <a:t>3. Identificare le </a:t>
            </a:r>
            <a:r>
              <a:rPr lang="it-IT" sz="1400" b="1" cap="all" dirty="0">
                <a:latin typeface="Helvetica" pitchFamily="2" charset="0"/>
              </a:rPr>
              <a:t>differenze</a:t>
            </a:r>
            <a:r>
              <a:rPr lang="it-IT" sz="1400" cap="all" dirty="0">
                <a:latin typeface="Helvetica" pitchFamily="2" charset="0"/>
              </a:rPr>
              <a:t> o somiglianze tra i contenuti</a:t>
            </a:r>
          </a:p>
          <a:p>
            <a:r>
              <a:rPr lang="it-IT" sz="1400" cap="all" dirty="0">
                <a:latin typeface="Helvetica" pitchFamily="2" charset="0"/>
              </a:rPr>
              <a:t>Della rappresentazione e le dimensioni</a:t>
            </a:r>
            <a:r>
              <a:rPr lang="it-IT" sz="1400" b="1" cap="all" dirty="0">
                <a:latin typeface="Helvetica" pitchFamily="2" charset="0"/>
              </a:rPr>
              <a:t> </a:t>
            </a:r>
            <a:r>
              <a:rPr lang="it-IT" sz="1400" cap="all" dirty="0">
                <a:latin typeface="Helvetica" pitchFamily="2" charset="0"/>
              </a:rPr>
              <a:t>Attorno alle quali si costruiscono</a:t>
            </a:r>
          </a:p>
        </p:txBody>
      </p:sp>
    </p:spTree>
    <p:extLst>
      <p:ext uri="{BB962C8B-B14F-4D97-AF65-F5344CB8AC3E}">
        <p14:creationId xmlns:p14="http://schemas.microsoft.com/office/powerpoint/2010/main" val="211742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1579336" y="231212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Un esempio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FB8CF-72AD-3FAF-F020-9AD90CE7DF8B}"/>
              </a:ext>
            </a:extLst>
          </p:cNvPr>
          <p:cNvSpPr/>
          <p:nvPr/>
        </p:nvSpPr>
        <p:spPr>
          <a:xfrm>
            <a:off x="220586" y="989957"/>
            <a:ext cx="10586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cap="all" dirty="0">
                <a:latin typeface="Helvetica" pitchFamily="2" charset="0"/>
              </a:rPr>
              <a:t>1. Indagare la </a:t>
            </a:r>
            <a:r>
              <a:rPr lang="it-IT" sz="1400" b="1" cap="all" dirty="0">
                <a:latin typeface="Helvetica" pitchFamily="2" charset="0"/>
              </a:rPr>
              <a:t>rilevanza</a:t>
            </a:r>
            <a:r>
              <a:rPr lang="it-IT" sz="1400" cap="all" dirty="0">
                <a:latin typeface="Helvetica" pitchFamily="2" charset="0"/>
              </a:rPr>
              <a:t> del tema nella discussione pubblica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F3B790-0C3F-7D94-3127-00DE362BFC3F}"/>
              </a:ext>
            </a:extLst>
          </p:cNvPr>
          <p:cNvSpPr/>
          <p:nvPr/>
        </p:nvSpPr>
        <p:spPr>
          <a:xfrm>
            <a:off x="220586" y="1452755"/>
            <a:ext cx="10586739" cy="70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cap="all" dirty="0">
                <a:latin typeface="Helvetica" pitchFamily="2" charset="0"/>
              </a:rPr>
              <a:t>Keyword</a:t>
            </a:r>
            <a:r>
              <a:rPr lang="it-IT" sz="1400" cap="all" dirty="0">
                <a:latin typeface="Helvetica" pitchFamily="2" charset="0"/>
              </a:rPr>
              <a:t>: «stato vegetativo» / vegetative state tra tutti i giornali di ogni paese (</a:t>
            </a:r>
            <a:r>
              <a:rPr lang="it-IT" sz="1400" b="1" cap="all" dirty="0" err="1">
                <a:latin typeface="Helvetica" pitchFamily="2" charset="0"/>
              </a:rPr>
              <a:t>Factiva</a:t>
            </a:r>
            <a:r>
              <a:rPr lang="it-IT" sz="1400" cap="all" dirty="0">
                <a:latin typeface="Helvetica" pitchFamily="2" charset="0"/>
              </a:rPr>
              <a:t> database) - </a:t>
            </a:r>
            <a:r>
              <a:rPr lang="it-IT" sz="1400" b="1" cap="all" dirty="0">
                <a:latin typeface="Helvetica" pitchFamily="2" charset="0"/>
              </a:rPr>
              <a:t>1990-2019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38CEA1A-85EA-2B2E-D8B8-280FB181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36" y="2160193"/>
            <a:ext cx="8188319" cy="4613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099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639153" y="183569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Un esempio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2BFD3-4C02-6382-581B-B3982347003F}"/>
              </a:ext>
            </a:extLst>
          </p:cNvPr>
          <p:cNvSpPr/>
          <p:nvPr/>
        </p:nvSpPr>
        <p:spPr>
          <a:xfrm>
            <a:off x="-12000" y="4771922"/>
            <a:ext cx="10586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cap="all" dirty="0">
                <a:latin typeface="Helvetica" pitchFamily="2" charset="0"/>
              </a:rPr>
              <a:t>Analisi qualitativa del contenuto </a:t>
            </a:r>
            <a:r>
              <a:rPr lang="it-IT" sz="1400" cap="all" dirty="0">
                <a:latin typeface="Helvetica" pitchFamily="2" charset="0"/>
              </a:rPr>
              <a:t>(</a:t>
            </a:r>
            <a:r>
              <a:rPr lang="it-IT" sz="1400" cap="all" dirty="0" err="1">
                <a:latin typeface="Helvetica" pitchFamily="2" charset="0"/>
              </a:rPr>
              <a:t>Elo</a:t>
            </a:r>
            <a:r>
              <a:rPr lang="it-IT" sz="1400" cap="all" dirty="0">
                <a:latin typeface="Helvetica" pitchFamily="2" charset="0"/>
              </a:rPr>
              <a:t> &amp; </a:t>
            </a:r>
            <a:r>
              <a:rPr lang="it-IT" sz="1400" cap="all" dirty="0" err="1">
                <a:latin typeface="Helvetica" pitchFamily="2" charset="0"/>
              </a:rPr>
              <a:t>Kyngas</a:t>
            </a:r>
            <a:r>
              <a:rPr lang="it-IT" sz="1400" cap="all" dirty="0">
                <a:latin typeface="Helvetica" pitchFamily="2" charset="0"/>
              </a:rPr>
              <a:t>, 2008)</a:t>
            </a:r>
          </a:p>
        </p:txBody>
      </p:sp>
      <p:pic>
        <p:nvPicPr>
          <p:cNvPr id="9" name="Picture 8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50F66750-8714-0CA6-5E3D-F5B90EE1F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55" y="956479"/>
            <a:ext cx="5876743" cy="5598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433ABA-53C5-5C38-D9B4-A4A5F99D3880}"/>
              </a:ext>
            </a:extLst>
          </p:cNvPr>
          <p:cNvSpPr/>
          <p:nvPr/>
        </p:nvSpPr>
        <p:spPr>
          <a:xfrm>
            <a:off x="0" y="1279527"/>
            <a:ext cx="5432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cap="all" dirty="0">
                <a:latin typeface="Helvetica" pitchFamily="2" charset="0"/>
              </a:rPr>
              <a:t>2. </a:t>
            </a:r>
            <a:r>
              <a:rPr lang="it-IT" sz="1400" b="1" cap="all" dirty="0">
                <a:latin typeface="Helvetica" pitchFamily="2" charset="0"/>
              </a:rPr>
              <a:t>Comparare</a:t>
            </a:r>
            <a:r>
              <a:rPr lang="it-IT" sz="1400" cap="all" dirty="0">
                <a:latin typeface="Helvetica" pitchFamily="2" charset="0"/>
              </a:rPr>
              <a:t> la rappresentazione veicolata dalla </a:t>
            </a:r>
            <a:r>
              <a:rPr lang="it-IT" sz="1400" b="1" cap="all" dirty="0">
                <a:latin typeface="Helvetica" pitchFamily="2" charset="0"/>
              </a:rPr>
              <a:t>stampa</a:t>
            </a:r>
            <a:r>
              <a:rPr lang="it-IT" sz="1400" cap="all" dirty="0">
                <a:latin typeface="Helvetica" pitchFamily="2" charset="0"/>
              </a:rPr>
              <a:t> di Tre </a:t>
            </a:r>
            <a:r>
              <a:rPr lang="it-IT" sz="1400" b="1" cap="all" dirty="0">
                <a:latin typeface="Helvetica" pitchFamily="2" charset="0"/>
              </a:rPr>
              <a:t>paesi</a:t>
            </a:r>
            <a:r>
              <a:rPr lang="it-IT" sz="1400" cap="all" dirty="0">
                <a:latin typeface="Helvetica" pitchFamily="2" charset="0"/>
              </a:rPr>
              <a:t> (Italia, India e regno unito)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59D62-93EE-10A0-069F-9E536ADC716A}"/>
              </a:ext>
            </a:extLst>
          </p:cNvPr>
          <p:cNvSpPr/>
          <p:nvPr/>
        </p:nvSpPr>
        <p:spPr>
          <a:xfrm>
            <a:off x="-12001" y="5366973"/>
            <a:ext cx="10586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cap="all" dirty="0">
                <a:latin typeface="Helvetica" pitchFamily="2" charset="0"/>
              </a:rPr>
              <a:t>Unità di analisi</a:t>
            </a:r>
            <a:r>
              <a:rPr lang="it-IT" sz="1400" cap="all" dirty="0">
                <a:latin typeface="Helvetica" pitchFamily="2" charset="0"/>
              </a:rPr>
              <a:t>: titoli degli articoli di giornale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F17E3-94D2-7327-42D5-041FF7CF11EB}"/>
              </a:ext>
            </a:extLst>
          </p:cNvPr>
          <p:cNvSpPr txBox="1"/>
          <p:nvPr/>
        </p:nvSpPr>
        <p:spPr>
          <a:xfrm>
            <a:off x="0" y="2332022"/>
            <a:ext cx="11798731" cy="167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cap="all" dirty="0">
                <a:latin typeface="Helvetica" pitchFamily="2" charset="0"/>
              </a:rPr>
              <a:t>Costruzione corpus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all" dirty="0">
                <a:latin typeface="Helvetica" pitchFamily="2" charset="0"/>
              </a:rPr>
              <a:t>keyword «stato vegetativo»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all" dirty="0">
                <a:latin typeface="Helvetica" pitchFamily="2" charset="0"/>
              </a:rPr>
              <a:t>Selezione dei giornali che hanno pubblicato più articoli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all" dirty="0">
                <a:latin typeface="Helvetica" pitchFamily="2" charset="0"/>
              </a:rPr>
              <a:t>Campionamento casuale-stratificato:</a:t>
            </a:r>
          </a:p>
          <a:p>
            <a:pPr algn="just">
              <a:lnSpc>
                <a:spcPct val="150000"/>
              </a:lnSpc>
            </a:pPr>
            <a:r>
              <a:rPr lang="it-IT" sz="1400" b="1" cap="all" dirty="0">
                <a:latin typeface="Helvetica" pitchFamily="2" charset="0"/>
              </a:rPr>
              <a:t>      900</a:t>
            </a:r>
            <a:r>
              <a:rPr lang="it-IT" sz="1400" cap="all" dirty="0">
                <a:latin typeface="Helvetica" pitchFamily="2" charset="0"/>
              </a:rPr>
              <a:t> articoli – </a:t>
            </a:r>
            <a:r>
              <a:rPr lang="it-IT" sz="1400" b="1" cap="all" dirty="0">
                <a:latin typeface="Helvetica" pitchFamily="2" charset="0"/>
              </a:rPr>
              <a:t>300</a:t>
            </a:r>
            <a:r>
              <a:rPr lang="it-IT" sz="1400" cap="all" dirty="0">
                <a:latin typeface="Helvetica" pitchFamily="2" charset="0"/>
              </a:rPr>
              <a:t>*paese/</a:t>
            </a:r>
            <a:r>
              <a:rPr lang="it-IT" sz="1400" b="1" cap="all" dirty="0">
                <a:latin typeface="Helvetica" pitchFamily="2" charset="0"/>
              </a:rPr>
              <a:t>100</a:t>
            </a:r>
            <a:r>
              <a:rPr lang="it-IT" sz="1400" cap="all" dirty="0">
                <a:latin typeface="Helvetica" pitchFamily="2" charset="0"/>
              </a:rPr>
              <a:t>*giornale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2F8EC-7290-9B24-22E3-01463CE8B169}"/>
              </a:ext>
            </a:extLst>
          </p:cNvPr>
          <p:cNvSpPr/>
          <p:nvPr/>
        </p:nvSpPr>
        <p:spPr>
          <a:xfrm>
            <a:off x="0" y="5747632"/>
            <a:ext cx="10586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cap="all" dirty="0">
                <a:latin typeface="Helvetica" pitchFamily="2" charset="0"/>
              </a:rPr>
              <a:t>selezione dei contenuti più rilevanti (Van </a:t>
            </a:r>
            <a:r>
              <a:rPr lang="it-IT" sz="1400" cap="all" dirty="0" err="1">
                <a:latin typeface="Helvetica" pitchFamily="2" charset="0"/>
              </a:rPr>
              <a:t>Dijk</a:t>
            </a:r>
            <a:r>
              <a:rPr lang="it-IT" sz="1400" cap="all" dirty="0">
                <a:latin typeface="Helvetica" pitchFamily="2" charset="0"/>
              </a:rPr>
              <a:t>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cap="all" dirty="0">
                <a:latin typeface="Helvetica" pitchFamily="2" charset="0"/>
              </a:rPr>
              <a:t>Guidano successiva lettura articolo (Teo, 2000)</a:t>
            </a:r>
          </a:p>
        </p:txBody>
      </p:sp>
    </p:spTree>
    <p:extLst>
      <p:ext uri="{BB962C8B-B14F-4D97-AF65-F5344CB8AC3E}">
        <p14:creationId xmlns:p14="http://schemas.microsoft.com/office/powerpoint/2010/main" val="149924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639153" y="183569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Un esempio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433ABA-53C5-5C38-D9B4-A4A5F99D3880}"/>
              </a:ext>
            </a:extLst>
          </p:cNvPr>
          <p:cNvSpPr/>
          <p:nvPr/>
        </p:nvSpPr>
        <p:spPr>
          <a:xfrm>
            <a:off x="368300" y="960774"/>
            <a:ext cx="1182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cap="all" dirty="0">
                <a:latin typeface="Helvetica" pitchFamily="2" charset="0"/>
              </a:rPr>
              <a:t>3. Identificare le </a:t>
            </a:r>
            <a:r>
              <a:rPr lang="it-IT" sz="1400" b="1" cap="all" dirty="0">
                <a:latin typeface="Helvetica" pitchFamily="2" charset="0"/>
              </a:rPr>
              <a:t>differenze</a:t>
            </a:r>
            <a:r>
              <a:rPr lang="it-IT" sz="1400" cap="all" dirty="0">
                <a:latin typeface="Helvetica" pitchFamily="2" charset="0"/>
              </a:rPr>
              <a:t> o somiglianze tra i contenuti Della rappresentazione e le dimensioni</a:t>
            </a:r>
            <a:r>
              <a:rPr lang="it-IT" sz="1400" b="1" cap="all" dirty="0">
                <a:latin typeface="Helvetica" pitchFamily="2" charset="0"/>
              </a:rPr>
              <a:t> </a:t>
            </a:r>
            <a:r>
              <a:rPr lang="it-IT" sz="1400" cap="all" dirty="0">
                <a:latin typeface="Helvetica" pitchFamily="2" charset="0"/>
              </a:rPr>
              <a:t>Attorno alle quali si costruiscono</a:t>
            </a:r>
          </a:p>
          <a:p>
            <a:endParaRPr lang="it-IT" sz="1400" cap="all" dirty="0">
              <a:latin typeface="Helvetica" pitchFamily="2" charset="0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D9586B-1BD1-EEA9-EE23-CF396F17D8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0" y="2031659"/>
            <a:ext cx="6029325" cy="394398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EE75F6-8B4E-FB99-1084-AFE721F55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56790"/>
              </p:ext>
            </p:extLst>
          </p:nvPr>
        </p:nvGraphicFramePr>
        <p:xfrm>
          <a:off x="6489793" y="2031659"/>
          <a:ext cx="4535887" cy="43513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76065">
                  <a:extLst>
                    <a:ext uri="{9D8B030D-6E8A-4147-A177-3AD203B41FA5}">
                      <a16:colId xmlns:a16="http://schemas.microsoft.com/office/drawing/2014/main" val="941540300"/>
                    </a:ext>
                  </a:extLst>
                </a:gridCol>
                <a:gridCol w="791352">
                  <a:extLst>
                    <a:ext uri="{9D8B030D-6E8A-4147-A177-3AD203B41FA5}">
                      <a16:colId xmlns:a16="http://schemas.microsoft.com/office/drawing/2014/main" val="18499748"/>
                    </a:ext>
                  </a:extLst>
                </a:gridCol>
                <a:gridCol w="1033154">
                  <a:extLst>
                    <a:ext uri="{9D8B030D-6E8A-4147-A177-3AD203B41FA5}">
                      <a16:colId xmlns:a16="http://schemas.microsoft.com/office/drawing/2014/main" val="1759456149"/>
                    </a:ext>
                  </a:extLst>
                </a:gridCol>
                <a:gridCol w="835316">
                  <a:extLst>
                    <a:ext uri="{9D8B030D-6E8A-4147-A177-3AD203B41FA5}">
                      <a16:colId xmlns:a16="http://schemas.microsoft.com/office/drawing/2014/main" val="1001018825"/>
                    </a:ext>
                  </a:extLst>
                </a:gridCol>
              </a:tblGrid>
              <a:tr h="20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Negative polarity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Positive polarity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10526"/>
                  </a:ext>
                </a:extLst>
              </a:tr>
              <a:tr h="273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Corriere della Sera and La Repubblica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Contr.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Avvenire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Contr.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353491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Lemmas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Lemmas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6283536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Schumacher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-0.0174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2"/>
                          </a:solidFill>
                          <a:effectLst/>
                        </a:rPr>
                        <a:t>Patient</a:t>
                      </a:r>
                      <a:endParaRPr lang="en-GB" sz="1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0.0212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246655331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Englaro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-0.0100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Consciousness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0.0158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756498594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Father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-0.0084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accent2"/>
                          </a:solidFill>
                          <a:effectLst/>
                        </a:rPr>
                        <a:t>Persons</a:t>
                      </a:r>
                      <a:endParaRPr lang="en-GB" sz="1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0.0105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174410498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Eluana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-0.0069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Minimal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0.0102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2723060659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Beppino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-0.0066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Vegetative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0.0091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4232045339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6"/>
                          </a:solidFill>
                          <a:effectLst/>
                        </a:rPr>
                        <a:t>Catholic</a:t>
                      </a:r>
                      <a:endParaRPr lang="en-GB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-0.0060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States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0.0083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170414585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1"/>
                          </a:solidFill>
                          <a:effectLst/>
                        </a:rPr>
                        <a:t>Testament</a:t>
                      </a:r>
                      <a:endParaRPr lang="en-GB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-0.0045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Research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0.0076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1618587123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Meribel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-0.0043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Study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0.0066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4120627278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6"/>
                          </a:solidFill>
                          <a:effectLst/>
                        </a:rPr>
                        <a:t>Berlusconi</a:t>
                      </a:r>
                      <a:endParaRPr lang="en-GB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-0.0037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accent2"/>
                          </a:solidFill>
                          <a:effectLst/>
                        </a:rPr>
                        <a:t>Cristina</a:t>
                      </a:r>
                      <a:endParaRPr lang="en-GB" sz="1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0.0063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511270643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1"/>
                          </a:solidFill>
                          <a:effectLst/>
                        </a:rPr>
                        <a:t>Living</a:t>
                      </a:r>
                      <a:r>
                        <a:rPr lang="en-GB" sz="9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n-GB" sz="900" b="1" dirty="0">
                          <a:solidFill>
                            <a:schemeClr val="accent1"/>
                          </a:solidFill>
                          <a:effectLst/>
                        </a:rPr>
                        <a:t>Will</a:t>
                      </a:r>
                      <a:endParaRPr lang="en-GB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-0.0035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Researcher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0.0058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442298569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6"/>
                          </a:solidFill>
                          <a:effectLst/>
                        </a:rPr>
                        <a:t>Church</a:t>
                      </a:r>
                      <a:endParaRPr lang="en-GB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-0.0035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Cambridge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0.0055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4088388796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Turin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-0.0035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accent2"/>
                          </a:solidFill>
                          <a:effectLst/>
                        </a:rPr>
                        <a:t>Relative</a:t>
                      </a:r>
                      <a:endParaRPr lang="en-GB" sz="1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0.0054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2123881083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Daughter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-0.0034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Critical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0.0050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4013691547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6"/>
                          </a:solidFill>
                          <a:effectLst/>
                        </a:rPr>
                        <a:t>Government</a:t>
                      </a:r>
                      <a:endParaRPr lang="en-GB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-0.0034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accent2"/>
                          </a:solidFill>
                          <a:effectLst/>
                        </a:rPr>
                        <a:t>Lambert</a:t>
                      </a:r>
                      <a:endParaRPr lang="en-GB" sz="1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0.0048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2255046373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1"/>
                          </a:solidFill>
                          <a:effectLst/>
                        </a:rPr>
                        <a:t>Court</a:t>
                      </a:r>
                      <a:endParaRPr lang="en-GB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-0.0031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Answer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0.0048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1246576591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Permanent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-0.0031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</a:rPr>
                        <a:t>Liegi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0.0047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31990027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6"/>
                          </a:solidFill>
                          <a:effectLst/>
                        </a:rPr>
                        <a:t>Minister</a:t>
                      </a:r>
                      <a:endParaRPr lang="en-GB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-0.0030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Dignity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0.0044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586903875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Corinna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-0.0030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Disturbs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0.0044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2799698363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Champion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-0.0029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Activity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0.0043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3157228779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6"/>
                          </a:solidFill>
                          <a:effectLst/>
                        </a:rPr>
                        <a:t>Laic</a:t>
                      </a:r>
                      <a:endParaRPr lang="en-GB" sz="1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-0.0026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Diagnosis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0.0040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/>
                </a:tc>
                <a:extLst>
                  <a:ext uri="{0D108BD9-81ED-4DB2-BD59-A6C34878D82A}">
                    <a16:rowId xmlns:a16="http://schemas.microsoft.com/office/drawing/2014/main" val="3369701583"/>
                  </a:ext>
                </a:extLst>
              </a:tr>
              <a:tr h="17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effectLst/>
                        </a:rPr>
                        <a:t>Welby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-0.0024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030A0"/>
                          </a:solidFill>
                          <a:effectLst/>
                        </a:rPr>
                        <a:t>Communicate</a:t>
                      </a:r>
                      <a:endParaRPr lang="en-GB" sz="10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0.0038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51" marR="5935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5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95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25483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esercitazione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2984C-88CF-D63A-52D6-B014F21A9F09}"/>
              </a:ext>
            </a:extLst>
          </p:cNvPr>
          <p:cNvSpPr txBox="1"/>
          <p:nvPr/>
        </p:nvSpPr>
        <p:spPr>
          <a:xfrm>
            <a:off x="1562755" y="1292241"/>
            <a:ext cx="12597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Quali sono le prime tre cose che vi vengono in mente se pensate a…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6A4B5-B79B-2489-952D-CEDCAC66D828}"/>
              </a:ext>
            </a:extLst>
          </p:cNvPr>
          <p:cNvSpPr txBox="1"/>
          <p:nvPr/>
        </p:nvSpPr>
        <p:spPr>
          <a:xfrm>
            <a:off x="1562753" y="4507523"/>
            <a:ext cx="118571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cap="all" dirty="0" err="1">
                <a:latin typeface="Helvetica" pitchFamily="2" charset="0"/>
              </a:rPr>
              <a:t>TestO</a:t>
            </a:r>
            <a:r>
              <a:rPr lang="it-IT" sz="2000" cap="all" dirty="0">
                <a:latin typeface="Helvetica" pitchFamily="2" charset="0"/>
              </a:rPr>
              <a:t>/testi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cap="all" dirty="0">
              <a:latin typeface="Helvetica" pitchFamily="2" charset="0"/>
            </a:endParaRPr>
          </a:p>
          <a:p>
            <a:pPr algn="just"/>
            <a:r>
              <a:rPr lang="it-IT" sz="1200" cap="all" dirty="0">
                <a:latin typeface="Helvetica" pitchFamily="2" charset="0"/>
                <a:hlinkClick r:id="rId2"/>
              </a:rPr>
              <a:t>https://jamboard.google.com/d/1usJuoxaisu2oVsmj_b9bITwY09n2Goi4s8Y_-e81HAo/edit?usp=sharing</a:t>
            </a:r>
            <a:r>
              <a:rPr lang="it-IT" sz="1200" cap="all" dirty="0">
                <a:latin typeface="Helvetica" pitchFamily="2" charset="0"/>
              </a:rPr>
              <a:t> 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EC20600C-65CE-577F-0E4F-A726C5A29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99"/>
          <a:stretch/>
        </p:blipFill>
        <p:spPr>
          <a:xfrm>
            <a:off x="381837" y="1096225"/>
            <a:ext cx="1028951" cy="816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42D13-814E-44C3-5B36-AC72559DFB9A}"/>
              </a:ext>
            </a:extLst>
          </p:cNvPr>
          <p:cNvSpPr txBox="1"/>
          <p:nvPr/>
        </p:nvSpPr>
        <p:spPr>
          <a:xfrm>
            <a:off x="1562753" y="2596589"/>
            <a:ext cx="11857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cap="all" dirty="0">
                <a:latin typeface="Helvetica" pitchFamily="2" charset="0"/>
              </a:rPr>
              <a:t>Discorso/discorsi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r>
              <a:rPr lang="it-IT" sz="2000" cap="all" dirty="0">
                <a:latin typeface="Helvetica" pitchFamily="2" charset="0"/>
              </a:rPr>
              <a:t> </a:t>
            </a:r>
            <a:r>
              <a:rPr lang="it-IT" sz="1200" cap="all" dirty="0">
                <a:latin typeface="Helvetica" pitchFamily="2" charset="0"/>
                <a:hlinkClick r:id="rId4"/>
              </a:rPr>
              <a:t>https://jamboard.google.com/d/1K51dCPB6lphTeh1VfBIRTpoFMYkGV2SgPVGmFfs5OFs/edit?usp=sharing</a:t>
            </a:r>
            <a:r>
              <a:rPr lang="it-IT" sz="1200" cap="all" dirty="0">
                <a:latin typeface="Helvetica" pitchFamily="2" charset="0"/>
              </a:rPr>
              <a:t> 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25483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Esercitazione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2984C-88CF-D63A-52D6-B014F21A9F09}"/>
              </a:ext>
            </a:extLst>
          </p:cNvPr>
          <p:cNvSpPr txBox="1"/>
          <p:nvPr/>
        </p:nvSpPr>
        <p:spPr>
          <a:xfrm>
            <a:off x="1404729" y="1286702"/>
            <a:ext cx="12597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Analisi del contenuto dei tweet che @</a:t>
            </a:r>
            <a:r>
              <a:rPr lang="it-IT" sz="2000" cap="all" dirty="0" err="1">
                <a:latin typeface="Helvetica" pitchFamily="2" charset="0"/>
              </a:rPr>
              <a:t>giorgia</a:t>
            </a:r>
            <a:r>
              <a:rPr lang="it-IT" sz="2000" cap="all" dirty="0">
                <a:latin typeface="Helvetica" pitchFamily="2" charset="0"/>
              </a:rPr>
              <a:t> meloni  (27 febbraio 2023)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BAEFC38D-70C9-D75C-F9E1-0D55A5308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30"/>
          <a:stretch/>
        </p:blipFill>
        <p:spPr>
          <a:xfrm>
            <a:off x="282161" y="1204152"/>
            <a:ext cx="976637" cy="771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3F933A-7A9A-8C9F-D3D7-68F806D2C096}"/>
              </a:ext>
            </a:extLst>
          </p:cNvPr>
          <p:cNvSpPr txBox="1"/>
          <p:nvPr/>
        </p:nvSpPr>
        <p:spPr>
          <a:xfrm>
            <a:off x="1404730" y="2489304"/>
            <a:ext cx="12597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1. Definire unità di analisi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E9E1D-90C7-B737-FAF9-82C5AE84A93E}"/>
              </a:ext>
            </a:extLst>
          </p:cNvPr>
          <p:cNvSpPr txBox="1"/>
          <p:nvPr/>
        </p:nvSpPr>
        <p:spPr>
          <a:xfrm>
            <a:off x="1404729" y="5263120"/>
            <a:ext cx="1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4. scrivere una voce del codebook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4785D-754D-D616-C71D-D3C09570B67F}"/>
              </a:ext>
            </a:extLst>
          </p:cNvPr>
          <p:cNvSpPr txBox="1"/>
          <p:nvPr/>
        </p:nvSpPr>
        <p:spPr>
          <a:xfrm>
            <a:off x="1404730" y="3346532"/>
            <a:ext cx="1259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2. Selezionare un campione di unità di analisi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34CDA-C556-C1F8-1D92-161865872AF7}"/>
              </a:ext>
            </a:extLst>
          </p:cNvPr>
          <p:cNvSpPr txBox="1"/>
          <p:nvPr/>
        </p:nvSpPr>
        <p:spPr>
          <a:xfrm>
            <a:off x="1404729" y="4337877"/>
            <a:ext cx="1259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cap="all" dirty="0">
                <a:latin typeface="Helvetica" pitchFamily="2" charset="0"/>
              </a:rPr>
              <a:t>3. Codifica esplorativa e creazione categorie</a:t>
            </a:r>
          </a:p>
          <a:p>
            <a:pPr algn="just"/>
            <a:endParaRPr lang="it-IT" sz="2000" cap="all" dirty="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CC5FF-0624-1F8D-FC5A-A64FE551A60C}"/>
              </a:ext>
            </a:extLst>
          </p:cNvPr>
          <p:cNvSpPr txBox="1"/>
          <p:nvPr/>
        </p:nvSpPr>
        <p:spPr>
          <a:xfrm>
            <a:off x="1404729" y="6066545"/>
            <a:ext cx="1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cap="all" dirty="0">
                <a:latin typeface="Helvetica" pitchFamily="2" charset="0"/>
              </a:rPr>
              <a:t>Obiettivo</a:t>
            </a:r>
            <a:r>
              <a:rPr lang="it-IT" sz="2000" cap="all" dirty="0">
                <a:latin typeface="Helvetica" pitchFamily="2" charset="0"/>
              </a:rPr>
              <a:t>: Mappare i diversi significati espressi dai tweet</a:t>
            </a:r>
          </a:p>
        </p:txBody>
      </p:sp>
    </p:spTree>
    <p:extLst>
      <p:ext uri="{BB962C8B-B14F-4D97-AF65-F5344CB8AC3E}">
        <p14:creationId xmlns:p14="http://schemas.microsoft.com/office/powerpoint/2010/main" val="385673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25483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Struttura lavori di ricerca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9E76-0047-F849-5E0D-29B8EAC952CC}"/>
              </a:ext>
            </a:extLst>
          </p:cNvPr>
          <p:cNvSpPr txBox="1"/>
          <p:nvPr/>
        </p:nvSpPr>
        <p:spPr>
          <a:xfrm>
            <a:off x="789551" y="2204708"/>
            <a:ext cx="11137405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2. </a:t>
            </a:r>
            <a:r>
              <a:rPr lang="it-IT" cap="all" dirty="0">
                <a:latin typeface="Helvetica" pitchFamily="2" charset="0"/>
              </a:rPr>
              <a:t>descrivere </a:t>
            </a:r>
            <a:r>
              <a:rPr lang="it-IT" b="1" cap="all" dirty="0">
                <a:latin typeface="Helvetica" pitchFamily="2" charset="0"/>
              </a:rPr>
              <a:t>stato dell’arte </a:t>
            </a:r>
            <a:r>
              <a:rPr lang="it-IT" cap="all" dirty="0">
                <a:latin typeface="Helvetica" pitchFamily="2" charset="0"/>
              </a:rPr>
              <a:t>in maniera sintetica (cosa sappiamo e cosa manca)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la maggior parte delle ricerche si focalizza su ma nessuno ha mai guardato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dirty="0">
                <a:latin typeface="Helvetica" pitchFamily="2" charset="0"/>
              </a:rPr>
              <a:t>a…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C1E8E-85E8-2513-FC9D-32E6F7A68273}"/>
              </a:ext>
            </a:extLst>
          </p:cNvPr>
          <p:cNvSpPr txBox="1"/>
          <p:nvPr/>
        </p:nvSpPr>
        <p:spPr>
          <a:xfrm>
            <a:off x="789552" y="1293101"/>
            <a:ext cx="11137405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cap="all" dirty="0">
                <a:latin typeface="Helvetica" pitchFamily="2" charset="0"/>
              </a:rPr>
              <a:t>Identificare e </a:t>
            </a:r>
            <a:r>
              <a:rPr lang="it-IT" b="1" cap="all" dirty="0">
                <a:latin typeface="Helvetica" pitchFamily="2" charset="0"/>
              </a:rPr>
              <a:t>definire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b="1" cap="all" dirty="0">
                <a:latin typeface="Helvetica" pitchFamily="2" charset="0"/>
              </a:rPr>
              <a:t>una</a:t>
            </a:r>
            <a:r>
              <a:rPr lang="it-IT" cap="all" dirty="0">
                <a:latin typeface="Helvetica" pitchFamily="2" charset="0"/>
              </a:rPr>
              <a:t> </a:t>
            </a:r>
            <a:r>
              <a:rPr lang="it-IT" b="1" cap="all" dirty="0">
                <a:latin typeface="Helvetica" pitchFamily="2" charset="0"/>
              </a:rPr>
              <a:t>problematica</a:t>
            </a:r>
            <a:r>
              <a:rPr lang="it-IT" cap="all" dirty="0">
                <a:latin typeface="Helvetica" pitchFamily="2" charset="0"/>
              </a:rPr>
              <a:t> (supportare con fonti bibliografiche)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lo stato vegetativo è una condizione clinica in cui…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1F83F-2685-A9BB-F4F5-619ABA4DF612}"/>
              </a:ext>
            </a:extLst>
          </p:cNvPr>
          <p:cNvSpPr txBox="1"/>
          <p:nvPr/>
        </p:nvSpPr>
        <p:spPr>
          <a:xfrm>
            <a:off x="789552" y="3116315"/>
            <a:ext cx="10965126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3. </a:t>
            </a:r>
            <a:r>
              <a:rPr lang="it-IT" cap="all" dirty="0">
                <a:latin typeface="Helvetica" pitchFamily="2" charset="0"/>
              </a:rPr>
              <a:t>Esplicitare </a:t>
            </a:r>
            <a:r>
              <a:rPr lang="it-IT" b="1" cap="all" dirty="0">
                <a:latin typeface="Helvetica" pitchFamily="2" charset="0"/>
              </a:rPr>
              <a:t>domanda di ricerca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 esplorare le rappresentazioni dello stato vegetativo nella stampa di 3 paesi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2E783-5538-DC06-5DEA-C2E98B97CEA6}"/>
              </a:ext>
            </a:extLst>
          </p:cNvPr>
          <p:cNvSpPr txBox="1"/>
          <p:nvPr/>
        </p:nvSpPr>
        <p:spPr>
          <a:xfrm>
            <a:off x="789551" y="4098119"/>
            <a:ext cx="10262762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4. </a:t>
            </a:r>
            <a:r>
              <a:rPr lang="it-IT" cap="all" dirty="0">
                <a:latin typeface="Helvetica" pitchFamily="2" charset="0"/>
              </a:rPr>
              <a:t>Descrivere </a:t>
            </a:r>
            <a:r>
              <a:rPr lang="it-IT" b="1" cap="all" dirty="0">
                <a:latin typeface="Helvetica" pitchFamily="2" charset="0"/>
              </a:rPr>
              <a:t>metodo</a:t>
            </a:r>
            <a:r>
              <a:rPr lang="it-IT" cap="all" dirty="0">
                <a:latin typeface="Helvetica" pitchFamily="2" charset="0"/>
              </a:rPr>
              <a:t> e </a:t>
            </a:r>
            <a:r>
              <a:rPr lang="it-IT" b="1" cap="all" dirty="0">
                <a:latin typeface="Helvetica" pitchFamily="2" charset="0"/>
              </a:rPr>
              <a:t>analisi</a:t>
            </a:r>
            <a:r>
              <a:rPr lang="it-IT" cap="all" dirty="0">
                <a:latin typeface="Helvetica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costruzione corpus, tecnica analisi dati, allegare codebook analisi, </a:t>
            </a:r>
            <a:r>
              <a:rPr lang="it-IT" dirty="0" err="1">
                <a:latin typeface="Helvetica" pitchFamily="2" charset="0"/>
              </a:rPr>
              <a:t>etc</a:t>
            </a:r>
            <a:r>
              <a:rPr lang="it-IT" dirty="0">
                <a:latin typeface="Helvetica" pitchFamily="2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FDF16-D3E2-0B39-EB6D-106B43DA0B84}"/>
              </a:ext>
            </a:extLst>
          </p:cNvPr>
          <p:cNvSpPr txBox="1"/>
          <p:nvPr/>
        </p:nvSpPr>
        <p:spPr>
          <a:xfrm>
            <a:off x="789551" y="5161241"/>
            <a:ext cx="1026276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5. </a:t>
            </a:r>
            <a:r>
              <a:rPr lang="it-IT" cap="all" dirty="0">
                <a:latin typeface="Helvetica" pitchFamily="2" charset="0"/>
              </a:rPr>
              <a:t>Presentare </a:t>
            </a:r>
            <a:r>
              <a:rPr lang="it-IT" b="1" cap="all" dirty="0">
                <a:latin typeface="Helvetica" pitchFamily="2" charset="0"/>
              </a:rPr>
              <a:t>risultati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0BBA1-FEDF-997C-CDDA-C5C18EED32F5}"/>
              </a:ext>
            </a:extLst>
          </p:cNvPr>
          <p:cNvSpPr txBox="1"/>
          <p:nvPr/>
        </p:nvSpPr>
        <p:spPr>
          <a:xfrm>
            <a:off x="789551" y="5898978"/>
            <a:ext cx="10262762" cy="8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cap="all" dirty="0">
                <a:latin typeface="Helvetica" pitchFamily="2" charset="0"/>
              </a:rPr>
              <a:t>6. Discussioni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Helvetica" pitchFamily="2" charset="0"/>
              </a:rPr>
              <a:t>e.g., cosa aggiungono i nostri risultati rispetto alla letteratura?</a:t>
            </a:r>
          </a:p>
        </p:txBody>
      </p:sp>
    </p:spTree>
    <p:extLst>
      <p:ext uri="{BB962C8B-B14F-4D97-AF65-F5344CB8AC3E}">
        <p14:creationId xmlns:p14="http://schemas.microsoft.com/office/powerpoint/2010/main" val="273797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8">
            <a:extLst>
              <a:ext uri="{FF2B5EF4-FFF2-40B4-BE49-F238E27FC236}">
                <a16:creationId xmlns:a16="http://schemas.microsoft.com/office/drawing/2014/main" id="{88F47DD8-6E3D-E943-B694-499267089069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D2E42C-6BA0-C749-BBF7-BBF92C5591C9}"/>
              </a:ext>
            </a:extLst>
          </p:cNvPr>
          <p:cNvSpPr txBox="1"/>
          <p:nvPr/>
        </p:nvSpPr>
        <p:spPr>
          <a:xfrm>
            <a:off x="2613667" y="170506"/>
            <a:ext cx="74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all" dirty="0">
                <a:latin typeface="Helvetica" pitchFamily="2" charset="0"/>
              </a:rPr>
              <a:t>See you next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9A670-ACBA-69B0-4A1E-2ECF0869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82" y="884420"/>
            <a:ext cx="7226663" cy="541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66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8207BF-EEAC-074B-ADF7-B13F1262AC8B}"/>
              </a:ext>
            </a:extLst>
          </p:cNvPr>
          <p:cNvSpPr txBox="1"/>
          <p:nvPr/>
        </p:nvSpPr>
        <p:spPr>
          <a:xfrm>
            <a:off x="4641845" y="151245"/>
            <a:ext cx="2531687" cy="47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Calendario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D66A16-403D-D34C-FB06-1AB796014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53090"/>
              </p:ext>
            </p:extLst>
          </p:nvPr>
        </p:nvGraphicFramePr>
        <p:xfrm>
          <a:off x="629012" y="907030"/>
          <a:ext cx="11240771" cy="5439115"/>
        </p:xfrm>
        <a:graphic>
          <a:graphicData uri="http://schemas.openxmlformats.org/drawingml/2006/table">
            <a:tbl>
              <a:tblPr/>
              <a:tblGrid>
                <a:gridCol w="2425193">
                  <a:extLst>
                    <a:ext uri="{9D8B030D-6E8A-4147-A177-3AD203B41FA5}">
                      <a16:colId xmlns:a16="http://schemas.microsoft.com/office/drawing/2014/main" val="2889430267"/>
                    </a:ext>
                  </a:extLst>
                </a:gridCol>
                <a:gridCol w="1940155">
                  <a:extLst>
                    <a:ext uri="{9D8B030D-6E8A-4147-A177-3AD203B41FA5}">
                      <a16:colId xmlns:a16="http://schemas.microsoft.com/office/drawing/2014/main" val="3362887639"/>
                    </a:ext>
                  </a:extLst>
                </a:gridCol>
                <a:gridCol w="1067086">
                  <a:extLst>
                    <a:ext uri="{9D8B030D-6E8A-4147-A177-3AD203B41FA5}">
                      <a16:colId xmlns:a16="http://schemas.microsoft.com/office/drawing/2014/main" val="1818265743"/>
                    </a:ext>
                  </a:extLst>
                </a:gridCol>
                <a:gridCol w="5808337">
                  <a:extLst>
                    <a:ext uri="{9D8B030D-6E8A-4147-A177-3AD203B41FA5}">
                      <a16:colId xmlns:a16="http://schemas.microsoft.com/office/drawing/2014/main" val="1256210009"/>
                    </a:ext>
                  </a:extLst>
                </a:gridCol>
              </a:tblGrid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Giorno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Programma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70290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07-03-2023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teorico-epistemologica metodi di analisi testuale e discorsiva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981298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metodi della costruzione base dati e creazione gruppi di ricerca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416818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del contenuto + Esercitazione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18477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28-03-2023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tematica  + Esercitazione 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93927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04-04-2023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U7-08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Introduzione analisi del </a:t>
                      </a:r>
                      <a:r>
                        <a:rPr lang="it-IT" sz="1100" b="0" i="0" u="none" strike="noStrike" cap="small" baseline="0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discorso </a:t>
                      </a:r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+ Esercitazione </a:t>
                      </a:r>
                      <a:endParaRPr lang="it-IT" sz="1100" b="0" i="0" u="none" strike="noStrike" cap="small" baseline="0" noProof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550366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18-04-2023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</a:p>
                    <a:p>
                      <a:pPr algn="ctr" fontAlgn="ctr"/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37590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02-05-2023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09695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09-05-2023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Lavori su presentazioni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98454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Presentazioni gruppo</a:t>
                      </a:r>
                      <a:endParaRPr lang="it-IT" sz="11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892489"/>
                  </a:ext>
                </a:extLst>
              </a:tr>
              <a:tr h="4944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23-05-2023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10:30 - 13:30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U6-37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cap="small" baseline="0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Presentazioni gruppo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83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48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8">
            <a:extLst>
              <a:ext uri="{FF2B5EF4-FFF2-40B4-BE49-F238E27FC236}">
                <a16:creationId xmlns:a16="http://schemas.microsoft.com/office/drawing/2014/main" id="{88F47DD8-6E3D-E943-B694-499267089069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D2E42C-6BA0-C749-BBF7-BBF92C5591C9}"/>
              </a:ext>
            </a:extLst>
          </p:cNvPr>
          <p:cNvSpPr txBox="1"/>
          <p:nvPr/>
        </p:nvSpPr>
        <p:spPr>
          <a:xfrm>
            <a:off x="2613667" y="170506"/>
            <a:ext cx="7440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Bibliografia di riferimento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B9C8D-9C6C-6A8E-D6A4-7E8601543195}"/>
              </a:ext>
            </a:extLst>
          </p:cNvPr>
          <p:cNvSpPr txBox="1"/>
          <p:nvPr/>
        </p:nvSpPr>
        <p:spPr>
          <a:xfrm>
            <a:off x="401263" y="1143460"/>
            <a:ext cx="113774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340">
              <a:lnSpc>
                <a:spcPct val="20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20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Bauer, M. W., &amp; Gaskell, G. (Eds.). (2000). Qualitative researching with text, image and sound: </a:t>
            </a:r>
          </a:p>
          <a:p>
            <a:pPr indent="180340">
              <a:lnSpc>
                <a:spcPct val="20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practical handbook for social research. Sage.</a:t>
            </a:r>
          </a:p>
          <a:p>
            <a:pPr indent="180340">
              <a:lnSpc>
                <a:spcPct val="20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Elo, S., &amp;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Kyngäs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 (2008). The qualitative content analysis process.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nursing, 62(1), 107-115.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200000"/>
              </a:lnSpc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Krippendorff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(2018). Content analysis: An introduction to its methodology. Sage publications. </a:t>
            </a:r>
          </a:p>
          <a:p>
            <a:pPr indent="180340">
              <a:lnSpc>
                <a:spcPct val="20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Schreier, M. (2012). Qualitative content analysis in practice.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Oaks, CA: Sage.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20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Zulato, E., Montali, L., &amp; Bauer, M.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(2021).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 liminal condition: </a:t>
            </a:r>
          </a:p>
          <a:p>
            <a:pPr indent="180340">
              <a:lnSpc>
                <a:spcPct val="200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emerging representations of the “vegetative state”.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Journal of Social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51(6), 936-950.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4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639153" y="183569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contenuto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FD22C-6760-60AD-7279-DDB18CEAD9C4}"/>
              </a:ext>
            </a:extLst>
          </p:cNvPr>
          <p:cNvSpPr/>
          <p:nvPr/>
        </p:nvSpPr>
        <p:spPr>
          <a:xfrm>
            <a:off x="1590589" y="1136930"/>
            <a:ext cx="10586739" cy="79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Un metodo per </a:t>
            </a:r>
            <a:r>
              <a:rPr lang="it-IT" sz="1600" b="1" cap="all" dirty="0">
                <a:latin typeface="Helvetica" pitchFamily="2" charset="0"/>
              </a:rPr>
              <a:t>descrivere</a:t>
            </a:r>
            <a:r>
              <a:rPr lang="it-IT" sz="1600" cap="all" dirty="0">
                <a:latin typeface="Helvetica" pitchFamily="2" charset="0"/>
              </a:rPr>
              <a:t> in maniera sistematica il </a:t>
            </a:r>
            <a:r>
              <a:rPr lang="it-IT" sz="1600" b="1" cap="all" dirty="0">
                <a:latin typeface="Helvetica" pitchFamily="2" charset="0"/>
              </a:rPr>
              <a:t>significato</a:t>
            </a:r>
            <a:r>
              <a:rPr lang="it-IT" sz="1600" cap="all" dirty="0">
                <a:latin typeface="Helvetica" pitchFamily="2" charset="0"/>
              </a:rPr>
              <a:t> di materiale qualitativo […] </a:t>
            </a:r>
            <a:r>
              <a:rPr lang="it-IT" sz="1600" b="1" cap="all" dirty="0">
                <a:latin typeface="Helvetica" pitchFamily="2" charset="0"/>
              </a:rPr>
              <a:t>classificando</a:t>
            </a:r>
            <a:r>
              <a:rPr lang="it-IT" sz="1600" cap="all" dirty="0">
                <a:latin typeface="Helvetica" pitchFamily="2" charset="0"/>
              </a:rPr>
              <a:t> il materiale in </a:t>
            </a:r>
            <a:r>
              <a:rPr lang="it-IT" sz="1600" b="1" cap="all" dirty="0">
                <a:latin typeface="Helvetica" pitchFamily="2" charset="0"/>
              </a:rPr>
              <a:t>categorie</a:t>
            </a:r>
            <a:r>
              <a:rPr lang="it-IT" sz="1600" cap="all" dirty="0">
                <a:latin typeface="Helvetica" pitchFamily="2" charset="0"/>
              </a:rPr>
              <a:t> di un coding frame </a:t>
            </a:r>
            <a:r>
              <a:rPr lang="it-IT" sz="1400" cap="all" dirty="0">
                <a:latin typeface="Helvetica" pitchFamily="2" charset="0"/>
              </a:rPr>
              <a:t>(</a:t>
            </a:r>
            <a:r>
              <a:rPr lang="it-IT" sz="1400" cap="all" dirty="0" err="1">
                <a:latin typeface="Helvetica" pitchFamily="2" charset="0"/>
              </a:rPr>
              <a:t>Schreier</a:t>
            </a:r>
            <a:r>
              <a:rPr lang="it-IT" sz="1400" cap="all" dirty="0">
                <a:latin typeface="Helvetica" pitchFamily="2" charset="0"/>
              </a:rPr>
              <a:t>, 2012)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08FB93-4B06-61A5-2C18-49BD8EF14787}"/>
              </a:ext>
            </a:extLst>
          </p:cNvPr>
          <p:cNvSpPr/>
          <p:nvPr/>
        </p:nvSpPr>
        <p:spPr>
          <a:xfrm>
            <a:off x="1597924" y="5721070"/>
            <a:ext cx="1058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</a:rPr>
              <a:t>Si focalizza sul contenuto </a:t>
            </a:r>
            <a:r>
              <a:rPr lang="it-IT" sz="1600" b="1" cap="all" dirty="0">
                <a:latin typeface="Helvetica" pitchFamily="2" charset="0"/>
              </a:rPr>
              <a:t>manifesto</a:t>
            </a:r>
            <a:r>
              <a:rPr lang="it-IT" sz="1600" cap="all" dirty="0">
                <a:latin typeface="Helvetica" pitchFamily="2" charset="0"/>
              </a:rPr>
              <a:t> di un testo: elementi che sono </a:t>
            </a:r>
            <a:r>
              <a:rPr lang="it-IT" sz="1600" b="1" cap="all" dirty="0">
                <a:latin typeface="Helvetica" pitchFamily="2" charset="0"/>
              </a:rPr>
              <a:t>presenti fisicamente </a:t>
            </a:r>
            <a:r>
              <a:rPr lang="it-IT" sz="1600" cap="all" dirty="0">
                <a:latin typeface="Helvetica" pitchFamily="2" charset="0"/>
              </a:rPr>
              <a:t>e che possono essere </a:t>
            </a:r>
            <a:r>
              <a:rPr lang="it-IT" sz="1600" b="1" cap="all" dirty="0">
                <a:latin typeface="Helvetica" pitchFamily="2" charset="0"/>
              </a:rPr>
              <a:t>contati</a:t>
            </a:r>
            <a:endParaRPr lang="it-IT" sz="1400" b="1" cap="all" dirty="0">
              <a:latin typeface="Helvetica" pitchFamily="2" charset="0"/>
            </a:endParaRP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F4E04694-E348-8493-4EAF-CA52F14C2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05"/>
          <a:stretch/>
        </p:blipFill>
        <p:spPr>
          <a:xfrm>
            <a:off x="230041" y="1185601"/>
            <a:ext cx="1084538" cy="74502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8DD6ABF-4DD4-1F6B-718A-BC56452B1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87"/>
          <a:stretch/>
        </p:blipFill>
        <p:spPr>
          <a:xfrm>
            <a:off x="382503" y="5650718"/>
            <a:ext cx="805605" cy="6719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9BAF0C-9E10-CD4E-A897-27743F7CE3A5}"/>
              </a:ext>
            </a:extLst>
          </p:cNvPr>
          <p:cNvSpPr/>
          <p:nvPr/>
        </p:nvSpPr>
        <p:spPr>
          <a:xfrm>
            <a:off x="1590589" y="4249818"/>
            <a:ext cx="10594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</a:rPr>
              <a:t>Struttura dei testi in delle categorie: parole, frasi e paragrafi che hanno un </a:t>
            </a:r>
            <a:r>
              <a:rPr lang="it-IT" sz="1600" b="1" cap="all" dirty="0">
                <a:latin typeface="Helvetica" pitchFamily="2" charset="0"/>
              </a:rPr>
              <a:t>significato comune </a:t>
            </a:r>
            <a:r>
              <a:rPr lang="it-IT" sz="1400" cap="all" dirty="0">
                <a:latin typeface="Helvetica" pitchFamily="2" charset="0"/>
              </a:rPr>
              <a:t>(</a:t>
            </a:r>
            <a:r>
              <a:rPr lang="it-IT" sz="1400" cap="all" dirty="0" err="1">
                <a:latin typeface="Helvetica" pitchFamily="2" charset="0"/>
              </a:rPr>
              <a:t>Elo</a:t>
            </a:r>
            <a:r>
              <a:rPr lang="it-IT" sz="1400" cap="all" dirty="0">
                <a:latin typeface="Helvetica" pitchFamily="2" charset="0"/>
              </a:rPr>
              <a:t> &amp; </a:t>
            </a:r>
            <a:r>
              <a:rPr lang="it-IT" sz="1400" cap="all" dirty="0" err="1">
                <a:latin typeface="Helvetica" pitchFamily="2" charset="0"/>
              </a:rPr>
              <a:t>Kyngas</a:t>
            </a:r>
            <a:r>
              <a:rPr lang="it-IT" sz="1400" cap="all" dirty="0">
                <a:latin typeface="Helvetica" pitchFamily="2" charset="0"/>
              </a:rPr>
              <a:t>, 2008)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5B8B-3B74-2B0F-D594-272B6894F548}"/>
              </a:ext>
            </a:extLst>
          </p:cNvPr>
          <p:cNvSpPr/>
          <p:nvPr/>
        </p:nvSpPr>
        <p:spPr>
          <a:xfrm>
            <a:off x="1588142" y="2714140"/>
            <a:ext cx="10586739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Inferenze </a:t>
            </a:r>
            <a:r>
              <a:rPr lang="it-IT" sz="1600" b="1" cap="all" dirty="0">
                <a:latin typeface="Helvetica" pitchFamily="2" charset="0"/>
              </a:rPr>
              <a:t>valide</a:t>
            </a:r>
            <a:r>
              <a:rPr lang="it-IT" sz="1600" cap="all" dirty="0">
                <a:latin typeface="Helvetica" pitchFamily="2" charset="0"/>
              </a:rPr>
              <a:t> e </a:t>
            </a:r>
            <a:r>
              <a:rPr lang="it-IT" sz="1600" b="1" cap="all" dirty="0">
                <a:latin typeface="Helvetica" pitchFamily="2" charset="0"/>
              </a:rPr>
              <a:t>replicabili </a:t>
            </a:r>
            <a:r>
              <a:rPr lang="it-IT" sz="1600" cap="all" dirty="0">
                <a:latin typeface="Helvetica" pitchFamily="2" charset="0"/>
              </a:rPr>
              <a:t>dai testi ai contesti del loro utilizzo: </a:t>
            </a:r>
          </a:p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regole precise di codifica </a:t>
            </a:r>
            <a:r>
              <a:rPr lang="it-IT" sz="1400" cap="all" dirty="0">
                <a:latin typeface="Helvetica" pitchFamily="2" charset="0"/>
              </a:rPr>
              <a:t>(</a:t>
            </a:r>
            <a:r>
              <a:rPr lang="it-IT" sz="1400" cap="all" dirty="0" err="1">
                <a:latin typeface="Helvetica" pitchFamily="2" charset="0"/>
              </a:rPr>
              <a:t>Krippendorff</a:t>
            </a:r>
            <a:r>
              <a:rPr lang="it-IT" sz="1400" cap="all" dirty="0">
                <a:latin typeface="Helvetica" pitchFamily="2" charset="0"/>
              </a:rPr>
              <a:t>, 2018)</a:t>
            </a:r>
          </a:p>
        </p:txBody>
      </p: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2D5690DC-0D76-A47D-181E-FF42B764A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37040" y="4249818"/>
            <a:ext cx="805606" cy="629735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49F47BBB-74C3-F463-1B23-CBCC1A61BC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836"/>
          <a:stretch/>
        </p:blipFill>
        <p:spPr>
          <a:xfrm>
            <a:off x="325392" y="2790077"/>
            <a:ext cx="875416" cy="7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639153" y="183569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contenuto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08FB93-4B06-61A5-2C18-49BD8EF14787}"/>
              </a:ext>
            </a:extLst>
          </p:cNvPr>
          <p:cNvSpPr/>
          <p:nvPr/>
        </p:nvSpPr>
        <p:spPr>
          <a:xfrm>
            <a:off x="1605261" y="5121951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cap="all" dirty="0">
                <a:latin typeface="Helvetica" pitchFamily="2" charset="0"/>
              </a:rPr>
              <a:t>Si tratta di un </a:t>
            </a:r>
            <a:r>
              <a:rPr lang="it-IT" sz="1600" b="1" cap="all" dirty="0">
                <a:latin typeface="Helvetica" pitchFamily="2" charset="0"/>
              </a:rPr>
              <a:t>metodo ponte </a:t>
            </a:r>
            <a:r>
              <a:rPr lang="it-IT" sz="1600" cap="all" dirty="0">
                <a:latin typeface="Helvetica" pitchFamily="2" charset="0"/>
              </a:rPr>
              <a:t>tra le metodologie qualitative e quantitative</a:t>
            </a:r>
            <a:endParaRPr lang="it-IT" sz="1400" b="1" cap="all" dirty="0"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BAF0C-9E10-CD4E-A897-27743F7CE3A5}"/>
              </a:ext>
            </a:extLst>
          </p:cNvPr>
          <p:cNvSpPr/>
          <p:nvPr/>
        </p:nvSpPr>
        <p:spPr>
          <a:xfrm>
            <a:off x="1605261" y="3175081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</a:rPr>
              <a:t>Quantificazione</a:t>
            </a:r>
            <a:r>
              <a:rPr lang="it-IT" sz="1600" cap="all" dirty="0">
                <a:latin typeface="Helvetica" pitchFamily="2" charset="0"/>
              </a:rPr>
              <a:t>: frequenza e prevalenza del contenuto manifesto (e.g., categorie)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35B8B-3B74-2B0F-D594-272B6894F548}"/>
              </a:ext>
            </a:extLst>
          </p:cNvPr>
          <p:cNvSpPr/>
          <p:nvPr/>
        </p:nvSpPr>
        <p:spPr>
          <a:xfrm>
            <a:off x="1605261" y="3888259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</a:rPr>
              <a:t>Testare</a:t>
            </a:r>
            <a:r>
              <a:rPr lang="it-IT" sz="1600" cap="all" dirty="0">
                <a:latin typeface="Helvetica" pitchFamily="2" charset="0"/>
              </a:rPr>
              <a:t> </a:t>
            </a:r>
            <a:r>
              <a:rPr lang="it-IT" sz="1600" b="1" cap="all" dirty="0">
                <a:latin typeface="Helvetica" pitchFamily="2" charset="0"/>
              </a:rPr>
              <a:t>associazioni</a:t>
            </a:r>
            <a:r>
              <a:rPr lang="it-IT" sz="1600" cap="all" dirty="0">
                <a:latin typeface="Helvetica" pitchFamily="2" charset="0"/>
              </a:rPr>
              <a:t>: differenze tra giornali, differenze temporali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7101CF-35E0-BE71-A098-2194B1CB6472}"/>
              </a:ext>
            </a:extLst>
          </p:cNvPr>
          <p:cNvSpPr/>
          <p:nvPr/>
        </p:nvSpPr>
        <p:spPr>
          <a:xfrm>
            <a:off x="1605261" y="1918732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</a:rPr>
              <a:t>riduzione</a:t>
            </a:r>
            <a:r>
              <a:rPr lang="it-IT" sz="1600" cap="all" dirty="0">
                <a:latin typeface="Helvetica" pitchFamily="2" charset="0"/>
              </a:rPr>
              <a:t> di un testo in categorie di significato</a:t>
            </a:r>
            <a:endParaRPr lang="it-IT" sz="1400" b="1" cap="all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60085-B796-86A1-4698-1DA5ED3070A9}"/>
              </a:ext>
            </a:extLst>
          </p:cNvPr>
          <p:cNvSpPr/>
          <p:nvPr/>
        </p:nvSpPr>
        <p:spPr>
          <a:xfrm>
            <a:off x="1605261" y="1300227"/>
            <a:ext cx="10586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Obiettivi: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821F53-F3A7-5904-5019-C36A3D461290}"/>
              </a:ext>
            </a:extLst>
          </p:cNvPr>
          <p:cNvSpPr/>
          <p:nvPr/>
        </p:nvSpPr>
        <p:spPr>
          <a:xfrm>
            <a:off x="1605261" y="2543713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</a:rPr>
              <a:t>Una descrizione </a:t>
            </a:r>
            <a:r>
              <a:rPr lang="it-IT" sz="1600" cap="all" dirty="0">
                <a:latin typeface="Helvetica" pitchFamily="2" charset="0"/>
              </a:rPr>
              <a:t>condensata e generale del fenomeno indagato </a:t>
            </a:r>
            <a:r>
              <a:rPr lang="it-IT" sz="1400" cap="all" dirty="0">
                <a:latin typeface="Helvetica" pitchFamily="2" charset="0"/>
              </a:rPr>
              <a:t>(</a:t>
            </a:r>
            <a:r>
              <a:rPr lang="it-IT" sz="1400" cap="all" dirty="0" err="1">
                <a:latin typeface="Helvetica" pitchFamily="2" charset="0"/>
              </a:rPr>
              <a:t>Elo</a:t>
            </a:r>
            <a:r>
              <a:rPr lang="it-IT" sz="1400" cap="all" dirty="0">
                <a:latin typeface="Helvetica" pitchFamily="2" charset="0"/>
              </a:rPr>
              <a:t> &amp; </a:t>
            </a:r>
            <a:r>
              <a:rPr lang="it-IT" sz="1400" cap="all" dirty="0" err="1">
                <a:latin typeface="Helvetica" pitchFamily="2" charset="0"/>
              </a:rPr>
              <a:t>Kyngas</a:t>
            </a:r>
            <a:r>
              <a:rPr lang="it-IT" sz="1400" cap="all" dirty="0">
                <a:latin typeface="Helvetica" pitchFamily="2" charset="0"/>
              </a:rPr>
              <a:t>, 2008)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AB8A18FC-7341-14E7-3D80-AE253C35B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74"/>
          <a:stretch/>
        </p:blipFill>
        <p:spPr>
          <a:xfrm>
            <a:off x="175394" y="1143566"/>
            <a:ext cx="1018406" cy="682598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52D78552-A682-5A12-57E5-D694B9F1A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52"/>
          <a:stretch/>
        </p:blipFill>
        <p:spPr>
          <a:xfrm>
            <a:off x="175394" y="4890054"/>
            <a:ext cx="1018406" cy="8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64792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contenuto: TIPOLOGIE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BAF0C-9E10-CD4E-A897-27743F7CE3A5}"/>
              </a:ext>
            </a:extLst>
          </p:cNvPr>
          <p:cNvSpPr/>
          <p:nvPr/>
        </p:nvSpPr>
        <p:spPr>
          <a:xfrm>
            <a:off x="1464872" y="1534369"/>
            <a:ext cx="10586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Top-down/deduttiva: </a:t>
            </a:r>
            <a:r>
              <a:rPr lang="it-IT" cap="all" dirty="0">
                <a:latin typeface="Helvetica" pitchFamily="2" charset="0"/>
              </a:rPr>
              <a:t>Le categorie sono scelte prima della lettura del testo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D88E7-C2B7-9948-4EB7-D0EE502D3794}"/>
              </a:ext>
            </a:extLst>
          </p:cNvPr>
          <p:cNvSpPr/>
          <p:nvPr/>
        </p:nvSpPr>
        <p:spPr>
          <a:xfrm>
            <a:off x="1605259" y="5376413"/>
            <a:ext cx="10586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automatizzata: </a:t>
            </a:r>
            <a:r>
              <a:rPr lang="it-IT" cap="all" dirty="0">
                <a:latin typeface="Helvetica" pitchFamily="2" charset="0"/>
              </a:rPr>
              <a:t>Analisi </a:t>
            </a:r>
            <a:r>
              <a:rPr lang="it-IT" cap="all" dirty="0" err="1">
                <a:latin typeface="Helvetica" pitchFamily="2" charset="0"/>
              </a:rPr>
              <a:t>lessicometrica</a:t>
            </a:r>
            <a:r>
              <a:rPr lang="it-IT" cap="all" dirty="0">
                <a:latin typeface="Helvetica" pitchFamily="2" charset="0"/>
              </a:rPr>
              <a:t> del testo (</a:t>
            </a:r>
            <a:r>
              <a:rPr lang="it-IT" cap="all" dirty="0" err="1">
                <a:latin typeface="Helvetica" pitchFamily="2" charset="0"/>
              </a:rPr>
              <a:t>Tlab</a:t>
            </a:r>
            <a:r>
              <a:rPr lang="it-IT" cap="all" dirty="0">
                <a:latin typeface="Helvetica" pitchFamily="2" charset="0"/>
              </a:rPr>
              <a:t>/</a:t>
            </a:r>
            <a:r>
              <a:rPr lang="it-IT" cap="all" dirty="0" err="1">
                <a:latin typeface="Helvetica" pitchFamily="2" charset="0"/>
              </a:rPr>
              <a:t>R</a:t>
            </a:r>
            <a:r>
              <a:rPr lang="it-IT" cap="all" dirty="0">
                <a:latin typeface="Helvetica" pitchFamily="2" charset="0"/>
              </a:rPr>
              <a:t> software)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1A581-C791-327C-919B-88E474A587BD}"/>
              </a:ext>
            </a:extLst>
          </p:cNvPr>
          <p:cNvSpPr/>
          <p:nvPr/>
        </p:nvSpPr>
        <p:spPr>
          <a:xfrm>
            <a:off x="1605259" y="3547724"/>
            <a:ext cx="10586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all" dirty="0">
                <a:latin typeface="Helvetica" pitchFamily="2" charset="0"/>
              </a:rPr>
              <a:t>Bottom-up/Induttiva: </a:t>
            </a:r>
            <a:r>
              <a:rPr lang="it-IT" cap="all" dirty="0">
                <a:latin typeface="Helvetica" pitchFamily="2" charset="0"/>
              </a:rPr>
              <a:t>le categorie sono identificate nella lettura del testo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2B654908-21AD-16E6-6C36-B7E8CA533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42"/>
          <a:stretch/>
        </p:blipFill>
        <p:spPr>
          <a:xfrm>
            <a:off x="451199" y="1288676"/>
            <a:ext cx="879326" cy="757604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FD5BCAA0-AD0F-AD81-7079-6D77907DF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60"/>
          <a:stretch/>
        </p:blipFill>
        <p:spPr>
          <a:xfrm>
            <a:off x="500511" y="3418394"/>
            <a:ext cx="780700" cy="627993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2A34B3E7-B84A-E9AB-BD00-A8D5C0389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241"/>
          <a:stretch/>
        </p:blipFill>
        <p:spPr>
          <a:xfrm>
            <a:off x="401911" y="5336208"/>
            <a:ext cx="977900" cy="8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2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80876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Analisi del contenuto Qualitativa: Bottom-up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FD22C-6760-60AD-7279-DDB18CEAD9C4}"/>
              </a:ext>
            </a:extLst>
          </p:cNvPr>
          <p:cNvSpPr/>
          <p:nvPr/>
        </p:nvSpPr>
        <p:spPr>
          <a:xfrm>
            <a:off x="1605261" y="987503"/>
            <a:ext cx="10928179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Identificazione </a:t>
            </a:r>
            <a:r>
              <a:rPr lang="it-IT" sz="1600" b="1" cap="all" dirty="0">
                <a:latin typeface="Helvetica" pitchFamily="2" charset="0"/>
              </a:rPr>
              <a:t>unità di analisi (UA)</a:t>
            </a:r>
            <a:r>
              <a:rPr lang="it-IT" sz="1600" cap="all" dirty="0">
                <a:latin typeface="Helvetica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la porzione di corpus che attribuirò ad una certa categoria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D88E7-C2B7-9948-4EB7-D0EE502D3794}"/>
              </a:ext>
            </a:extLst>
          </p:cNvPr>
          <p:cNvSpPr/>
          <p:nvPr/>
        </p:nvSpPr>
        <p:spPr>
          <a:xfrm>
            <a:off x="1605261" y="5801195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>
                <a:latin typeface="Helvetica" pitchFamily="2" charset="0"/>
              </a:rPr>
              <a:t>Codifica esplorativa: </a:t>
            </a:r>
            <a:r>
              <a:rPr lang="it-IT" sz="1600" cap="all" dirty="0">
                <a:latin typeface="Helvetica" pitchFamily="2" charset="0"/>
              </a:rPr>
              <a:t>lettura unità di analisi e generazione etichette verbali (</a:t>
            </a:r>
            <a:r>
              <a:rPr lang="it-IT" sz="1600" b="1" cap="all" dirty="0">
                <a:latin typeface="Helvetica" pitchFamily="2" charset="0"/>
              </a:rPr>
              <a:t>codici</a:t>
            </a:r>
            <a:r>
              <a:rPr lang="it-IT" sz="1600" cap="all" dirty="0">
                <a:latin typeface="Helvetica" pitchFamily="2" charset="0"/>
              </a:rPr>
              <a:t>)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495CF2-4ED6-491F-2C1F-76F140C045C7}"/>
              </a:ext>
            </a:extLst>
          </p:cNvPr>
          <p:cNvSpPr/>
          <p:nvPr/>
        </p:nvSpPr>
        <p:spPr>
          <a:xfrm>
            <a:off x="1605261" y="2043429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</a:rPr>
              <a:t>Unità testuali elementari</a:t>
            </a:r>
            <a:r>
              <a:rPr lang="it-IT" sz="1600" cap="all" dirty="0">
                <a:latin typeface="Helvetica" pitchFamily="2" charset="0"/>
              </a:rPr>
              <a:t>: parole, lemmi, sequenze di parole, frasi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2024E-3CF0-9163-BE49-9F6A2DB32E3E}"/>
              </a:ext>
            </a:extLst>
          </p:cNvPr>
          <p:cNvSpPr/>
          <p:nvPr/>
        </p:nvSpPr>
        <p:spPr>
          <a:xfrm>
            <a:off x="1590590" y="2558819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cap="all" dirty="0">
                <a:latin typeface="Helvetica" pitchFamily="2" charset="0"/>
              </a:rPr>
              <a:t>Unità di significato</a:t>
            </a:r>
            <a:r>
              <a:rPr lang="it-IT" sz="1600" cap="all" dirty="0">
                <a:latin typeface="Helvetica" pitchFamily="2" charset="0"/>
              </a:rPr>
              <a:t>: titolo di giornale, risposta aperta ad un questionario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BB06F5-1CAE-AF9C-8DF7-C9B0C7AE4388}"/>
              </a:ext>
            </a:extLst>
          </p:cNvPr>
          <p:cNvSpPr/>
          <p:nvPr/>
        </p:nvSpPr>
        <p:spPr>
          <a:xfrm>
            <a:off x="1605261" y="3008980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Deve essere definita da indicatori oggettivi</a:t>
            </a:r>
            <a:endParaRPr lang="it-IT" sz="1400" cap="all" dirty="0"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CF581F-0007-0BF2-2748-C132D72A8BF9}"/>
              </a:ext>
            </a:extLst>
          </p:cNvPr>
          <p:cNvSpPr/>
          <p:nvPr/>
        </p:nvSpPr>
        <p:spPr>
          <a:xfrm>
            <a:off x="1605261" y="4193407"/>
            <a:ext cx="10586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cap="all" dirty="0">
                <a:latin typeface="Helvetica" pitchFamily="2" charset="0"/>
              </a:rPr>
              <a:t>Campionamento UA </a:t>
            </a:r>
            <a:r>
              <a:rPr lang="it-IT" sz="1600" cap="all" dirty="0">
                <a:latin typeface="Helvetica" pitchFamily="2" charset="0"/>
              </a:rPr>
              <a:t>(10-15%): casuale semplice, casuale sistematico, casuale stratificato</a:t>
            </a:r>
            <a:endParaRPr lang="it-IT" sz="1400" cap="all" dirty="0">
              <a:latin typeface="Helvetica" pitchFamily="2" charset="0"/>
            </a:endParaRP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D3342F55-C999-232B-2A48-28126E355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01"/>
          <a:stretch/>
        </p:blipFill>
        <p:spPr>
          <a:xfrm>
            <a:off x="292100" y="1002230"/>
            <a:ext cx="1016000" cy="835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01E8D6-3179-EEB5-50E8-F3ACF92E3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57"/>
          <a:stretch/>
        </p:blipFill>
        <p:spPr>
          <a:xfrm>
            <a:off x="383940" y="3974531"/>
            <a:ext cx="924160" cy="754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FAF5C6-D557-AF09-6C38-3DAB90CF11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995"/>
          <a:stretch/>
        </p:blipFill>
        <p:spPr>
          <a:xfrm>
            <a:off x="398611" y="5574921"/>
            <a:ext cx="1019546" cy="7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2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519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Codifica esplorativa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F8D8D-169C-D2B9-E3A0-3EEB42FC19A4}"/>
              </a:ext>
            </a:extLst>
          </p:cNvPr>
          <p:cNvSpPr/>
          <p:nvPr/>
        </p:nvSpPr>
        <p:spPr>
          <a:xfrm>
            <a:off x="1605261" y="1305704"/>
            <a:ext cx="10586739" cy="79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Leggere unità di analisi e generare un </a:t>
            </a:r>
            <a:r>
              <a:rPr lang="it-IT" sz="1600" b="1" cap="all" dirty="0">
                <a:latin typeface="Helvetica" pitchFamily="2" charset="0"/>
              </a:rPr>
              <a:t>codice</a:t>
            </a:r>
            <a:r>
              <a:rPr lang="it-IT" sz="1600" cap="all" dirty="0">
                <a:latin typeface="Helvetica" pitchFamily="2" charset="0"/>
              </a:rPr>
              <a:t>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etichetta aderente al testo/ parole usate nel testo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91C4E-30AD-0B46-CCF2-5C71AB67AEDD}"/>
              </a:ext>
            </a:extLst>
          </p:cNvPr>
          <p:cNvSpPr/>
          <p:nvPr/>
        </p:nvSpPr>
        <p:spPr>
          <a:xfrm>
            <a:off x="1637410" y="2970930"/>
            <a:ext cx="11653538" cy="1164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cap="all" dirty="0">
                <a:latin typeface="Helvetica" pitchFamily="2" charset="0"/>
              </a:rPr>
              <a:t>lista di codici </a:t>
            </a:r>
            <a:r>
              <a:rPr lang="it-IT" sz="1600" cap="all" dirty="0">
                <a:latin typeface="Helvetica" pitchFamily="2" charset="0"/>
              </a:rPr>
              <a:t>e raggrupparli in </a:t>
            </a:r>
            <a:r>
              <a:rPr lang="it-IT" sz="1600" b="1" cap="all" dirty="0">
                <a:latin typeface="Helvetica" pitchFamily="2" charset="0"/>
              </a:rPr>
              <a:t>categorie</a:t>
            </a:r>
            <a:r>
              <a:rPr lang="it-IT" sz="1600" cap="all" dirty="0">
                <a:latin typeface="Helvetica" pitchFamily="2" charset="0"/>
              </a:rPr>
              <a:t>/</a:t>
            </a:r>
            <a:r>
              <a:rPr lang="it-IT" sz="1600" b="1" cap="all" dirty="0">
                <a:latin typeface="Helvetica" pitchFamily="2" charset="0"/>
              </a:rPr>
              <a:t>sotto-categorie</a:t>
            </a:r>
            <a:r>
              <a:rPr lang="it-IT" sz="1600" cap="all" dirty="0">
                <a:latin typeface="Helvetica" pitchFamily="2" charset="0"/>
              </a:rPr>
              <a:t> seguendo due criteri: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omogeneità interna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eterogeneità tra le categorie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4C337-75FC-83F7-D6BF-839226665F5D}"/>
              </a:ext>
            </a:extLst>
          </p:cNvPr>
          <p:cNvSpPr/>
          <p:nvPr/>
        </p:nvSpPr>
        <p:spPr>
          <a:xfrm>
            <a:off x="1637410" y="4728737"/>
            <a:ext cx="10586739" cy="42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Nominare le </a:t>
            </a:r>
            <a:r>
              <a:rPr lang="it-IT" sz="1600" b="1" cap="all" dirty="0">
                <a:latin typeface="Helvetica" pitchFamily="2" charset="0"/>
              </a:rPr>
              <a:t>categorie</a:t>
            </a:r>
            <a:r>
              <a:rPr lang="it-IT" sz="1600" cap="all" dirty="0">
                <a:latin typeface="Helvetica" pitchFamily="2" charset="0"/>
              </a:rPr>
              <a:t> utilizzando concetti astratti e maggiormente inclusivi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95DB07B9-AF4C-D704-ADE9-583A0E57D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63"/>
          <a:stretch/>
        </p:blipFill>
        <p:spPr>
          <a:xfrm>
            <a:off x="183934" y="4537116"/>
            <a:ext cx="1008501" cy="809193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599263CF-0505-19A6-73C2-DA791C1A7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3" y="2968433"/>
            <a:ext cx="824000" cy="824000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547B29B9-EE69-C66A-DC9E-4188ACA9D8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310"/>
          <a:stretch/>
        </p:blipFill>
        <p:spPr>
          <a:xfrm>
            <a:off x="430189" y="1401210"/>
            <a:ext cx="726593" cy="66621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3BC57E0-79B8-B9AC-072B-3A6D6FE51FFD}"/>
              </a:ext>
            </a:extLst>
          </p:cNvPr>
          <p:cNvSpPr/>
          <p:nvPr/>
        </p:nvSpPr>
        <p:spPr>
          <a:xfrm>
            <a:off x="1637411" y="6161879"/>
            <a:ext cx="10586739" cy="42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Farlo in parallelo con altri membri del gruppo di ricerca aiuta </a:t>
            </a:r>
            <a:r>
              <a:rPr lang="it-IT" sz="1600" cap="all" dirty="0" err="1">
                <a:latin typeface="Helvetica" pitchFamily="2" charset="0"/>
              </a:rPr>
              <a:t>generatività</a:t>
            </a:r>
            <a:endParaRPr lang="it-IT" sz="1600" cap="all" dirty="0">
              <a:latin typeface="Helvetica" pitchFamily="2" charset="0"/>
            </a:endParaRPr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AF3821B9-3219-F726-1597-3DC58D954E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52"/>
          <a:stretch/>
        </p:blipFill>
        <p:spPr>
          <a:xfrm>
            <a:off x="332783" y="5964671"/>
            <a:ext cx="1019343" cy="8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519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Codifica esplorativa: Esempio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973FE3-94AB-EEF0-8DE5-2D1A9B9DF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94820"/>
              </p:ext>
            </p:extLst>
          </p:nvPr>
        </p:nvGraphicFramePr>
        <p:xfrm>
          <a:off x="228948" y="1661321"/>
          <a:ext cx="11722101" cy="3535358"/>
        </p:xfrm>
        <a:graphic>
          <a:graphicData uri="http://schemas.openxmlformats.org/drawingml/2006/table">
            <a:tbl>
              <a:tblPr/>
              <a:tblGrid>
                <a:gridCol w="915186">
                  <a:extLst>
                    <a:ext uri="{9D8B030D-6E8A-4147-A177-3AD203B41FA5}">
                      <a16:colId xmlns:a16="http://schemas.microsoft.com/office/drawing/2014/main" val="1148289957"/>
                    </a:ext>
                  </a:extLst>
                </a:gridCol>
                <a:gridCol w="915186">
                  <a:extLst>
                    <a:ext uri="{9D8B030D-6E8A-4147-A177-3AD203B41FA5}">
                      <a16:colId xmlns:a16="http://schemas.microsoft.com/office/drawing/2014/main" val="2061611549"/>
                    </a:ext>
                  </a:extLst>
                </a:gridCol>
                <a:gridCol w="7437205">
                  <a:extLst>
                    <a:ext uri="{9D8B030D-6E8A-4147-A177-3AD203B41FA5}">
                      <a16:colId xmlns:a16="http://schemas.microsoft.com/office/drawing/2014/main" val="2707127770"/>
                    </a:ext>
                  </a:extLst>
                </a:gridCol>
                <a:gridCol w="2454524">
                  <a:extLst>
                    <a:ext uri="{9D8B030D-6E8A-4147-A177-3AD203B41FA5}">
                      <a16:colId xmlns:a16="http://schemas.microsoft.com/office/drawing/2014/main" val="715950138"/>
                    </a:ext>
                  </a:extLst>
                </a:gridCol>
              </a:tblGrid>
              <a:tr h="4074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Anno</a:t>
                      </a:r>
                    </a:p>
                  </a:txBody>
                  <a:tcPr marL="9445" marR="9445" marT="9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Codice</a:t>
                      </a:r>
                    </a:p>
                  </a:txBody>
                  <a:tcPr marL="9445" marR="9445" marT="9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Titolo</a:t>
                      </a:r>
                    </a:p>
                  </a:txBody>
                  <a:tcPr marL="9445" marR="9445" marT="9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Esplorativa</a:t>
                      </a:r>
                    </a:p>
                  </a:txBody>
                  <a:tcPr marL="9445" marR="9445" marT="94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133450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2019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101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Beppino Englaro: «Eluana voleva essere libera»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Libertà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530714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2019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102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BEPPINO ENGLARO; «Ci guardavano come fossimo alieni. Ora Eluana non sarebbe in trappola»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Stato vegetativo come prigione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129017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2019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103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Si sveglia dopo 27 anni di coma «Possibile, ma sono casi speciali»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Risveglio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9979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104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 sentenza; Milano, risarcimento da due milioni per il pacemaker difettoso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Errore medico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780915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105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 testimonianza; «Così ho fatto il testamento biologico e l'ho registrato in Comune»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Testamento biologico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53852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106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Alfie Evans, l'ospedale Bambino Gesù di Roma è pronto ad accoglierlo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Continuare le cure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521472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107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Quale coscienza?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Dilemma coscienza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033745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2018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108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 storia; La Regione può pagare 3 mesi di cure «Mio figlio in clinica grazie ai social»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Problema economico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548456"/>
                  </a:ext>
                </a:extLst>
              </a:tr>
              <a:tr h="3475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2017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109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Remuzzi: la cura non sia accanimento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Accanimento terapeutico</a:t>
                      </a:r>
                    </a:p>
                  </a:txBody>
                  <a:tcPr marL="9445" marR="9445" marT="9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036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6A4D95F-9ED5-AF22-6641-5F309C7E8BBE}"/>
              </a:ext>
            </a:extLst>
          </p:cNvPr>
          <p:cNvSpPr/>
          <p:nvPr/>
        </p:nvSpPr>
        <p:spPr>
          <a:xfrm>
            <a:off x="1269672" y="5705255"/>
            <a:ext cx="10586739" cy="42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cap="all" dirty="0">
                <a:latin typeface="Helvetica" pitchFamily="2" charset="0"/>
              </a:rPr>
              <a:t>Base per Raggruppare i codici in categorie/sotto-categorie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800CD06-D025-FB31-C661-955EA0FE9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70"/>
          <a:stretch/>
        </p:blipFill>
        <p:spPr>
          <a:xfrm>
            <a:off x="111354" y="5549104"/>
            <a:ext cx="1158318" cy="9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8">
            <a:extLst>
              <a:ext uri="{FF2B5EF4-FFF2-40B4-BE49-F238E27FC236}">
                <a16:creationId xmlns:a16="http://schemas.microsoft.com/office/drawing/2014/main" id="{06995D4A-BED5-3B43-938A-1FB0EE258B62}"/>
              </a:ext>
            </a:extLst>
          </p:cNvPr>
          <p:cNvCxnSpPr/>
          <p:nvPr/>
        </p:nvCxnSpPr>
        <p:spPr>
          <a:xfrm>
            <a:off x="-12000" y="725207"/>
            <a:ext cx="1220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D5DDB9-04F6-7ABF-4F9A-037F26869FF6}"/>
              </a:ext>
            </a:extLst>
          </p:cNvPr>
          <p:cNvSpPr txBox="1"/>
          <p:nvPr/>
        </p:nvSpPr>
        <p:spPr>
          <a:xfrm>
            <a:off x="2005912" y="151935"/>
            <a:ext cx="81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cap="all" dirty="0">
                <a:latin typeface="Helvetica" pitchFamily="2" charset="0"/>
              </a:rPr>
              <a:t>Creazione codebook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F8D8D-169C-D2B9-E3A0-3EEB42FC19A4}"/>
              </a:ext>
            </a:extLst>
          </p:cNvPr>
          <p:cNvSpPr/>
          <p:nvPr/>
        </p:nvSpPr>
        <p:spPr>
          <a:xfrm>
            <a:off x="1192504" y="1072863"/>
            <a:ext cx="11437643" cy="425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cap="all" dirty="0">
                <a:latin typeface="Helvetica" pitchFamily="2" charset="0"/>
              </a:rPr>
              <a:t>Codebook</a:t>
            </a:r>
            <a:r>
              <a:rPr lang="it-IT" sz="1600" cap="all" dirty="0">
                <a:latin typeface="Helvetica" pitchFamily="2" charset="0"/>
              </a:rPr>
              <a:t>: manuale per assegnazione delle unità di analisi alle categorie identificate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91C4E-30AD-0B46-CCF2-5C71AB67AEDD}"/>
              </a:ext>
            </a:extLst>
          </p:cNvPr>
          <p:cNvSpPr/>
          <p:nvPr/>
        </p:nvSpPr>
        <p:spPr>
          <a:xfrm>
            <a:off x="1192504" y="1549051"/>
            <a:ext cx="11653538" cy="153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Nome categorie, sotto-categorie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Loro definizione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Regole di codifica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cap="all" dirty="0">
                <a:latin typeface="Helvetica" pitchFamily="2" charset="0"/>
              </a:rPr>
              <a:t>esempi</a:t>
            </a:r>
          </a:p>
        </p:txBody>
      </p:sp>
      <p:pic>
        <p:nvPicPr>
          <p:cNvPr id="8" name="Picture 7" descr="A group of people looking at a board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AA108FE3-1FD8-8D9E-3BFE-773391906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998" y="3429000"/>
            <a:ext cx="5594001" cy="3146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419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13470</TotalTime>
  <Words>1595</Words>
  <Application>Microsoft Macintosh PowerPoint</Application>
  <PresentationFormat>Widescreen</PresentationFormat>
  <Paragraphs>353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edoardo.zulato@gmail.com</dc:creator>
  <cp:lastModifiedBy>edoardo.zulato@gmail.com</cp:lastModifiedBy>
  <cp:revision>657</cp:revision>
  <dcterms:created xsi:type="dcterms:W3CDTF">2020-07-14T20:21:02Z</dcterms:created>
  <dcterms:modified xsi:type="dcterms:W3CDTF">2023-03-21T09:25:57Z</dcterms:modified>
</cp:coreProperties>
</file>