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61" r:id="rId2"/>
    <p:sldId id="256" r:id="rId3"/>
    <p:sldId id="364" r:id="rId4"/>
    <p:sldId id="346" r:id="rId5"/>
    <p:sldId id="320" r:id="rId6"/>
    <p:sldId id="347" r:id="rId7"/>
    <p:sldId id="348" r:id="rId8"/>
    <p:sldId id="350" r:id="rId9"/>
    <p:sldId id="357" r:id="rId10"/>
    <p:sldId id="358" r:id="rId11"/>
    <p:sldId id="359" r:id="rId12"/>
    <p:sldId id="349" r:id="rId13"/>
    <p:sldId id="362" r:id="rId14"/>
    <p:sldId id="363" r:id="rId15"/>
    <p:sldId id="360" r:id="rId16"/>
    <p:sldId id="351" r:id="rId17"/>
    <p:sldId id="352" r:id="rId18"/>
    <p:sldId id="353" r:id="rId19"/>
    <p:sldId id="354" r:id="rId20"/>
    <p:sldId id="355" r:id="rId21"/>
    <p:sldId id="343" r:id="rId22"/>
    <p:sldId id="334" r:id="rId23"/>
    <p:sldId id="356" r:id="rId24"/>
    <p:sldId id="345" r:id="rId25"/>
    <p:sldId id="29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oardo.zulato@gmail.com" initials="e" lastIdx="4" clrIdx="0">
    <p:extLst>
      <p:ext uri="{19B8F6BF-5375-455C-9EA6-DF929625EA0E}">
        <p15:presenceInfo xmlns:p15="http://schemas.microsoft.com/office/powerpoint/2012/main" userId="2021e40a970695e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57"/>
    <p:restoredTop sz="93689"/>
  </p:normalViewPr>
  <p:slideViewPr>
    <p:cSldViewPr snapToGrid="0" snapToObjects="1">
      <p:cViewPr varScale="1">
        <p:scale>
          <a:sx n="93" d="100"/>
          <a:sy n="93" d="100"/>
        </p:scale>
        <p:origin x="656"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600002-A3C6-F04F-9205-08B0F14D55FA}" type="datetimeFigureOut">
              <a:rPr lang="en-US" smtClean="0"/>
              <a:t>3/27/23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3F2375-A24C-D549-BCE2-6A5D99BE53ED}" type="slidenum">
              <a:rPr lang="en-US" smtClean="0"/>
              <a:t>‹#›</a:t>
            </a:fld>
            <a:endParaRPr lang="en-US"/>
          </a:p>
        </p:txBody>
      </p:sp>
    </p:spTree>
    <p:extLst>
      <p:ext uri="{BB962C8B-B14F-4D97-AF65-F5344CB8AC3E}">
        <p14:creationId xmlns:p14="http://schemas.microsoft.com/office/powerpoint/2010/main" val="1286818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AA3F2375-A24C-D549-BCE2-6A5D99BE53ED}" type="slidenum">
              <a:rPr lang="en-US" smtClean="0"/>
              <a:t>1</a:t>
            </a:fld>
            <a:endParaRPr lang="en-US"/>
          </a:p>
        </p:txBody>
      </p:sp>
    </p:spTree>
    <p:extLst>
      <p:ext uri="{BB962C8B-B14F-4D97-AF65-F5344CB8AC3E}">
        <p14:creationId xmlns:p14="http://schemas.microsoft.com/office/powerpoint/2010/main" val="3231342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AA3F2375-A24C-D549-BCE2-6A5D99BE53ED}" type="slidenum">
              <a:rPr lang="en-US" smtClean="0"/>
              <a:t>11</a:t>
            </a:fld>
            <a:endParaRPr lang="en-US"/>
          </a:p>
        </p:txBody>
      </p:sp>
    </p:spTree>
    <p:extLst>
      <p:ext uri="{BB962C8B-B14F-4D97-AF65-F5344CB8AC3E}">
        <p14:creationId xmlns:p14="http://schemas.microsoft.com/office/powerpoint/2010/main" val="3260142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1C0F7-7B6A-3A48-B8E2-50C8C52792C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57F4EE9-ADA4-834C-A0C6-255A013895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69FE2F8-D848-F648-BABD-4BFEEFC537BF}"/>
              </a:ext>
            </a:extLst>
          </p:cNvPr>
          <p:cNvSpPr>
            <a:spLocks noGrp="1"/>
          </p:cNvSpPr>
          <p:nvPr>
            <p:ph type="dt" sz="half" idx="10"/>
          </p:nvPr>
        </p:nvSpPr>
        <p:spPr/>
        <p:txBody>
          <a:bodyPr/>
          <a:lstStyle/>
          <a:p>
            <a:fld id="{D61420B1-E3AA-6348-BCF4-BFB1F548A7BD}" type="datetimeFigureOut">
              <a:rPr lang="en-US" smtClean="0"/>
              <a:t>3/27/23</a:t>
            </a:fld>
            <a:endParaRPr lang="en-US"/>
          </a:p>
        </p:txBody>
      </p:sp>
      <p:sp>
        <p:nvSpPr>
          <p:cNvPr id="5" name="Footer Placeholder 4">
            <a:extLst>
              <a:ext uri="{FF2B5EF4-FFF2-40B4-BE49-F238E27FC236}">
                <a16:creationId xmlns:a16="http://schemas.microsoft.com/office/drawing/2014/main" id="{36292E20-AF67-BB4D-A02B-A243F085D2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8F9355-74B4-314D-BCA6-D53A367BAA41}"/>
              </a:ext>
            </a:extLst>
          </p:cNvPr>
          <p:cNvSpPr>
            <a:spLocks noGrp="1"/>
          </p:cNvSpPr>
          <p:nvPr>
            <p:ph type="sldNum" sz="quarter" idx="12"/>
          </p:nvPr>
        </p:nvSpPr>
        <p:spPr/>
        <p:txBody>
          <a:bodyPr/>
          <a:lstStyle/>
          <a:p>
            <a:fld id="{35145BA8-BCAB-F94C-9FE8-4C4F21A95359}" type="slidenum">
              <a:rPr lang="en-US" smtClean="0"/>
              <a:t>‹#›</a:t>
            </a:fld>
            <a:endParaRPr lang="en-US"/>
          </a:p>
        </p:txBody>
      </p:sp>
    </p:spTree>
    <p:extLst>
      <p:ext uri="{BB962C8B-B14F-4D97-AF65-F5344CB8AC3E}">
        <p14:creationId xmlns:p14="http://schemas.microsoft.com/office/powerpoint/2010/main" val="3935388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8220E-2EDD-DA4F-B434-8C41039F6DE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ADDD9E1-5851-A140-B099-533DD00DCAE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3EF8EC7-EC19-F54A-8C40-6134C5565E7C}"/>
              </a:ext>
            </a:extLst>
          </p:cNvPr>
          <p:cNvSpPr>
            <a:spLocks noGrp="1"/>
          </p:cNvSpPr>
          <p:nvPr>
            <p:ph type="dt" sz="half" idx="10"/>
          </p:nvPr>
        </p:nvSpPr>
        <p:spPr/>
        <p:txBody>
          <a:bodyPr/>
          <a:lstStyle/>
          <a:p>
            <a:fld id="{D61420B1-E3AA-6348-BCF4-BFB1F548A7BD}" type="datetimeFigureOut">
              <a:rPr lang="en-US" smtClean="0"/>
              <a:t>3/27/23</a:t>
            </a:fld>
            <a:endParaRPr lang="en-US"/>
          </a:p>
        </p:txBody>
      </p:sp>
      <p:sp>
        <p:nvSpPr>
          <p:cNvPr id="5" name="Footer Placeholder 4">
            <a:extLst>
              <a:ext uri="{FF2B5EF4-FFF2-40B4-BE49-F238E27FC236}">
                <a16:creationId xmlns:a16="http://schemas.microsoft.com/office/drawing/2014/main" id="{55C7247C-A27A-B941-B310-5A967FF4C9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B390D-F965-E243-B8BC-02A21E9CB6AA}"/>
              </a:ext>
            </a:extLst>
          </p:cNvPr>
          <p:cNvSpPr>
            <a:spLocks noGrp="1"/>
          </p:cNvSpPr>
          <p:nvPr>
            <p:ph type="sldNum" sz="quarter" idx="12"/>
          </p:nvPr>
        </p:nvSpPr>
        <p:spPr/>
        <p:txBody>
          <a:bodyPr/>
          <a:lstStyle/>
          <a:p>
            <a:fld id="{35145BA8-BCAB-F94C-9FE8-4C4F21A95359}" type="slidenum">
              <a:rPr lang="en-US" smtClean="0"/>
              <a:t>‹#›</a:t>
            </a:fld>
            <a:endParaRPr lang="en-US"/>
          </a:p>
        </p:txBody>
      </p:sp>
    </p:spTree>
    <p:extLst>
      <p:ext uri="{BB962C8B-B14F-4D97-AF65-F5344CB8AC3E}">
        <p14:creationId xmlns:p14="http://schemas.microsoft.com/office/powerpoint/2010/main" val="124549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67EF41-602F-D44C-8562-3CB5DA018C9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EC42037-8BEA-EE49-AD12-965E95DF209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2D476AE-80F7-EC4C-83D9-A0819F8B9BF8}"/>
              </a:ext>
            </a:extLst>
          </p:cNvPr>
          <p:cNvSpPr>
            <a:spLocks noGrp="1"/>
          </p:cNvSpPr>
          <p:nvPr>
            <p:ph type="dt" sz="half" idx="10"/>
          </p:nvPr>
        </p:nvSpPr>
        <p:spPr/>
        <p:txBody>
          <a:bodyPr/>
          <a:lstStyle/>
          <a:p>
            <a:fld id="{D61420B1-E3AA-6348-BCF4-BFB1F548A7BD}" type="datetimeFigureOut">
              <a:rPr lang="en-US" smtClean="0"/>
              <a:t>3/27/23</a:t>
            </a:fld>
            <a:endParaRPr lang="en-US"/>
          </a:p>
        </p:txBody>
      </p:sp>
      <p:sp>
        <p:nvSpPr>
          <p:cNvPr id="5" name="Footer Placeholder 4">
            <a:extLst>
              <a:ext uri="{FF2B5EF4-FFF2-40B4-BE49-F238E27FC236}">
                <a16:creationId xmlns:a16="http://schemas.microsoft.com/office/drawing/2014/main" id="{56CA125A-2FC8-FC4D-96AE-E69B92381D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645D5D-5C39-F949-BD79-CA6EBFDFFF94}"/>
              </a:ext>
            </a:extLst>
          </p:cNvPr>
          <p:cNvSpPr>
            <a:spLocks noGrp="1"/>
          </p:cNvSpPr>
          <p:nvPr>
            <p:ph type="sldNum" sz="quarter" idx="12"/>
          </p:nvPr>
        </p:nvSpPr>
        <p:spPr/>
        <p:txBody>
          <a:bodyPr/>
          <a:lstStyle/>
          <a:p>
            <a:fld id="{35145BA8-BCAB-F94C-9FE8-4C4F21A95359}" type="slidenum">
              <a:rPr lang="en-US" smtClean="0"/>
              <a:t>‹#›</a:t>
            </a:fld>
            <a:endParaRPr lang="en-US"/>
          </a:p>
        </p:txBody>
      </p:sp>
    </p:spTree>
    <p:extLst>
      <p:ext uri="{BB962C8B-B14F-4D97-AF65-F5344CB8AC3E}">
        <p14:creationId xmlns:p14="http://schemas.microsoft.com/office/powerpoint/2010/main" val="2262067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BD4F9-BDFC-8E40-ACDB-7FD8F3B034D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AA46714-A515-D441-94FD-E030CA1FBEA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5B2AAF0-D3DB-A147-AF3A-24BEA42CEC62}"/>
              </a:ext>
            </a:extLst>
          </p:cNvPr>
          <p:cNvSpPr>
            <a:spLocks noGrp="1"/>
          </p:cNvSpPr>
          <p:nvPr>
            <p:ph type="dt" sz="half" idx="10"/>
          </p:nvPr>
        </p:nvSpPr>
        <p:spPr/>
        <p:txBody>
          <a:bodyPr/>
          <a:lstStyle/>
          <a:p>
            <a:fld id="{D61420B1-E3AA-6348-BCF4-BFB1F548A7BD}" type="datetimeFigureOut">
              <a:rPr lang="en-US" smtClean="0"/>
              <a:t>3/27/23</a:t>
            </a:fld>
            <a:endParaRPr lang="en-US"/>
          </a:p>
        </p:txBody>
      </p:sp>
      <p:sp>
        <p:nvSpPr>
          <p:cNvPr id="5" name="Footer Placeholder 4">
            <a:extLst>
              <a:ext uri="{FF2B5EF4-FFF2-40B4-BE49-F238E27FC236}">
                <a16:creationId xmlns:a16="http://schemas.microsoft.com/office/drawing/2014/main" id="{B02EFAAA-C7F8-9248-838A-E5C435BEB0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056D81-8508-D04F-9223-5C1D1517AF17}"/>
              </a:ext>
            </a:extLst>
          </p:cNvPr>
          <p:cNvSpPr>
            <a:spLocks noGrp="1"/>
          </p:cNvSpPr>
          <p:nvPr>
            <p:ph type="sldNum" sz="quarter" idx="12"/>
          </p:nvPr>
        </p:nvSpPr>
        <p:spPr/>
        <p:txBody>
          <a:bodyPr/>
          <a:lstStyle/>
          <a:p>
            <a:fld id="{35145BA8-BCAB-F94C-9FE8-4C4F21A95359}" type="slidenum">
              <a:rPr lang="en-US" smtClean="0"/>
              <a:t>‹#›</a:t>
            </a:fld>
            <a:endParaRPr lang="en-US"/>
          </a:p>
        </p:txBody>
      </p:sp>
    </p:spTree>
    <p:extLst>
      <p:ext uri="{BB962C8B-B14F-4D97-AF65-F5344CB8AC3E}">
        <p14:creationId xmlns:p14="http://schemas.microsoft.com/office/powerpoint/2010/main" val="3286895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E51C2-7255-5A4B-A141-D8B8029DF1E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93DB7BE-AC06-9841-B459-0EFF8FE74C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280C7C7-35DC-5440-BA9C-B13E9A2DFD0D}"/>
              </a:ext>
            </a:extLst>
          </p:cNvPr>
          <p:cNvSpPr>
            <a:spLocks noGrp="1"/>
          </p:cNvSpPr>
          <p:nvPr>
            <p:ph type="dt" sz="half" idx="10"/>
          </p:nvPr>
        </p:nvSpPr>
        <p:spPr/>
        <p:txBody>
          <a:bodyPr/>
          <a:lstStyle/>
          <a:p>
            <a:fld id="{D61420B1-E3AA-6348-BCF4-BFB1F548A7BD}" type="datetimeFigureOut">
              <a:rPr lang="en-US" smtClean="0"/>
              <a:t>3/27/23</a:t>
            </a:fld>
            <a:endParaRPr lang="en-US"/>
          </a:p>
        </p:txBody>
      </p:sp>
      <p:sp>
        <p:nvSpPr>
          <p:cNvPr id="5" name="Footer Placeholder 4">
            <a:extLst>
              <a:ext uri="{FF2B5EF4-FFF2-40B4-BE49-F238E27FC236}">
                <a16:creationId xmlns:a16="http://schemas.microsoft.com/office/drawing/2014/main" id="{4B8D8D87-ED16-F540-A977-2018AA353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D76DD3-5EEA-0C46-82BE-121216380818}"/>
              </a:ext>
            </a:extLst>
          </p:cNvPr>
          <p:cNvSpPr>
            <a:spLocks noGrp="1"/>
          </p:cNvSpPr>
          <p:nvPr>
            <p:ph type="sldNum" sz="quarter" idx="12"/>
          </p:nvPr>
        </p:nvSpPr>
        <p:spPr/>
        <p:txBody>
          <a:bodyPr/>
          <a:lstStyle/>
          <a:p>
            <a:fld id="{35145BA8-BCAB-F94C-9FE8-4C4F21A95359}" type="slidenum">
              <a:rPr lang="en-US" smtClean="0"/>
              <a:t>‹#›</a:t>
            </a:fld>
            <a:endParaRPr lang="en-US"/>
          </a:p>
        </p:txBody>
      </p:sp>
    </p:spTree>
    <p:extLst>
      <p:ext uri="{BB962C8B-B14F-4D97-AF65-F5344CB8AC3E}">
        <p14:creationId xmlns:p14="http://schemas.microsoft.com/office/powerpoint/2010/main" val="890971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6A719-E346-AB43-98CB-5A1E940D59D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8B6C6A6-7DA7-474B-88E8-92CB5DC3102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42609F8-66CA-6548-9F4E-3FFF05E2392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944316B-0925-2545-BB0B-5B60A240A302}"/>
              </a:ext>
            </a:extLst>
          </p:cNvPr>
          <p:cNvSpPr>
            <a:spLocks noGrp="1"/>
          </p:cNvSpPr>
          <p:nvPr>
            <p:ph type="dt" sz="half" idx="10"/>
          </p:nvPr>
        </p:nvSpPr>
        <p:spPr/>
        <p:txBody>
          <a:bodyPr/>
          <a:lstStyle/>
          <a:p>
            <a:fld id="{D61420B1-E3AA-6348-BCF4-BFB1F548A7BD}" type="datetimeFigureOut">
              <a:rPr lang="en-US" smtClean="0"/>
              <a:t>3/27/23</a:t>
            </a:fld>
            <a:endParaRPr lang="en-US"/>
          </a:p>
        </p:txBody>
      </p:sp>
      <p:sp>
        <p:nvSpPr>
          <p:cNvPr id="6" name="Footer Placeholder 5">
            <a:extLst>
              <a:ext uri="{FF2B5EF4-FFF2-40B4-BE49-F238E27FC236}">
                <a16:creationId xmlns:a16="http://schemas.microsoft.com/office/drawing/2014/main" id="{C4C324DE-C557-E548-9B17-E84F79F1DA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041554-CDA6-3F44-9B9C-4B39E6D40695}"/>
              </a:ext>
            </a:extLst>
          </p:cNvPr>
          <p:cNvSpPr>
            <a:spLocks noGrp="1"/>
          </p:cNvSpPr>
          <p:nvPr>
            <p:ph type="sldNum" sz="quarter" idx="12"/>
          </p:nvPr>
        </p:nvSpPr>
        <p:spPr/>
        <p:txBody>
          <a:bodyPr/>
          <a:lstStyle/>
          <a:p>
            <a:fld id="{35145BA8-BCAB-F94C-9FE8-4C4F21A95359}" type="slidenum">
              <a:rPr lang="en-US" smtClean="0"/>
              <a:t>‹#›</a:t>
            </a:fld>
            <a:endParaRPr lang="en-US"/>
          </a:p>
        </p:txBody>
      </p:sp>
    </p:spTree>
    <p:extLst>
      <p:ext uri="{BB962C8B-B14F-4D97-AF65-F5344CB8AC3E}">
        <p14:creationId xmlns:p14="http://schemas.microsoft.com/office/powerpoint/2010/main" val="3155160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A42F7-33F4-9F4B-9072-73D48F0AFC2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56D4DAA-F4C7-9A4F-A800-5AFE71641D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49F1671-ED3B-FE43-B1C3-113A214E496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A342225-0C77-5E43-8AB4-024C7D505B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DC56E30-4294-4E42-8DC3-7027A33F7A8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59B6F11-DD67-9545-8E16-2EBAD556E646}"/>
              </a:ext>
            </a:extLst>
          </p:cNvPr>
          <p:cNvSpPr>
            <a:spLocks noGrp="1"/>
          </p:cNvSpPr>
          <p:nvPr>
            <p:ph type="dt" sz="half" idx="10"/>
          </p:nvPr>
        </p:nvSpPr>
        <p:spPr/>
        <p:txBody>
          <a:bodyPr/>
          <a:lstStyle/>
          <a:p>
            <a:fld id="{D61420B1-E3AA-6348-BCF4-BFB1F548A7BD}" type="datetimeFigureOut">
              <a:rPr lang="en-US" smtClean="0"/>
              <a:t>3/27/23</a:t>
            </a:fld>
            <a:endParaRPr lang="en-US"/>
          </a:p>
        </p:txBody>
      </p:sp>
      <p:sp>
        <p:nvSpPr>
          <p:cNvPr id="8" name="Footer Placeholder 7">
            <a:extLst>
              <a:ext uri="{FF2B5EF4-FFF2-40B4-BE49-F238E27FC236}">
                <a16:creationId xmlns:a16="http://schemas.microsoft.com/office/drawing/2014/main" id="{620ABA7D-6373-A94D-9556-4765BAF251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7E6299-EF12-6343-A7C7-2C903A521B87}"/>
              </a:ext>
            </a:extLst>
          </p:cNvPr>
          <p:cNvSpPr>
            <a:spLocks noGrp="1"/>
          </p:cNvSpPr>
          <p:nvPr>
            <p:ph type="sldNum" sz="quarter" idx="12"/>
          </p:nvPr>
        </p:nvSpPr>
        <p:spPr/>
        <p:txBody>
          <a:bodyPr/>
          <a:lstStyle/>
          <a:p>
            <a:fld id="{35145BA8-BCAB-F94C-9FE8-4C4F21A95359}" type="slidenum">
              <a:rPr lang="en-US" smtClean="0"/>
              <a:t>‹#›</a:t>
            </a:fld>
            <a:endParaRPr lang="en-US"/>
          </a:p>
        </p:txBody>
      </p:sp>
    </p:spTree>
    <p:extLst>
      <p:ext uri="{BB962C8B-B14F-4D97-AF65-F5344CB8AC3E}">
        <p14:creationId xmlns:p14="http://schemas.microsoft.com/office/powerpoint/2010/main" val="244043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C559C-F29A-D34B-B1C7-0D73566DBF2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44EEF6F-0B6A-3946-A78C-CFCB303A4094}"/>
              </a:ext>
            </a:extLst>
          </p:cNvPr>
          <p:cNvSpPr>
            <a:spLocks noGrp="1"/>
          </p:cNvSpPr>
          <p:nvPr>
            <p:ph type="dt" sz="half" idx="10"/>
          </p:nvPr>
        </p:nvSpPr>
        <p:spPr/>
        <p:txBody>
          <a:bodyPr/>
          <a:lstStyle/>
          <a:p>
            <a:fld id="{D61420B1-E3AA-6348-BCF4-BFB1F548A7BD}" type="datetimeFigureOut">
              <a:rPr lang="en-US" smtClean="0"/>
              <a:t>3/27/23</a:t>
            </a:fld>
            <a:endParaRPr lang="en-US"/>
          </a:p>
        </p:txBody>
      </p:sp>
      <p:sp>
        <p:nvSpPr>
          <p:cNvPr id="4" name="Footer Placeholder 3">
            <a:extLst>
              <a:ext uri="{FF2B5EF4-FFF2-40B4-BE49-F238E27FC236}">
                <a16:creationId xmlns:a16="http://schemas.microsoft.com/office/drawing/2014/main" id="{DFA56060-DE5F-A84D-A0B5-05791BA235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856D4D-8AA2-D041-95C4-5BD164B35384}"/>
              </a:ext>
            </a:extLst>
          </p:cNvPr>
          <p:cNvSpPr>
            <a:spLocks noGrp="1"/>
          </p:cNvSpPr>
          <p:nvPr>
            <p:ph type="sldNum" sz="quarter" idx="12"/>
          </p:nvPr>
        </p:nvSpPr>
        <p:spPr/>
        <p:txBody>
          <a:bodyPr/>
          <a:lstStyle/>
          <a:p>
            <a:fld id="{35145BA8-BCAB-F94C-9FE8-4C4F21A95359}" type="slidenum">
              <a:rPr lang="en-US" smtClean="0"/>
              <a:t>‹#›</a:t>
            </a:fld>
            <a:endParaRPr lang="en-US"/>
          </a:p>
        </p:txBody>
      </p:sp>
    </p:spTree>
    <p:extLst>
      <p:ext uri="{BB962C8B-B14F-4D97-AF65-F5344CB8AC3E}">
        <p14:creationId xmlns:p14="http://schemas.microsoft.com/office/powerpoint/2010/main" val="4059618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A282A8-AA85-0642-9881-93ADC63AA17D}"/>
              </a:ext>
            </a:extLst>
          </p:cNvPr>
          <p:cNvSpPr>
            <a:spLocks noGrp="1"/>
          </p:cNvSpPr>
          <p:nvPr>
            <p:ph type="dt" sz="half" idx="10"/>
          </p:nvPr>
        </p:nvSpPr>
        <p:spPr/>
        <p:txBody>
          <a:bodyPr/>
          <a:lstStyle/>
          <a:p>
            <a:fld id="{D61420B1-E3AA-6348-BCF4-BFB1F548A7BD}" type="datetimeFigureOut">
              <a:rPr lang="en-US" smtClean="0"/>
              <a:t>3/27/23</a:t>
            </a:fld>
            <a:endParaRPr lang="en-US"/>
          </a:p>
        </p:txBody>
      </p:sp>
      <p:sp>
        <p:nvSpPr>
          <p:cNvPr id="3" name="Footer Placeholder 2">
            <a:extLst>
              <a:ext uri="{FF2B5EF4-FFF2-40B4-BE49-F238E27FC236}">
                <a16:creationId xmlns:a16="http://schemas.microsoft.com/office/drawing/2014/main" id="{244B1C0D-C938-F840-8387-2D6B66D898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4B3B04-C9D1-BF41-9C14-1B1E52E5E0A8}"/>
              </a:ext>
            </a:extLst>
          </p:cNvPr>
          <p:cNvSpPr>
            <a:spLocks noGrp="1"/>
          </p:cNvSpPr>
          <p:nvPr>
            <p:ph type="sldNum" sz="quarter" idx="12"/>
          </p:nvPr>
        </p:nvSpPr>
        <p:spPr/>
        <p:txBody>
          <a:bodyPr/>
          <a:lstStyle/>
          <a:p>
            <a:fld id="{35145BA8-BCAB-F94C-9FE8-4C4F21A95359}" type="slidenum">
              <a:rPr lang="en-US" smtClean="0"/>
              <a:t>‹#›</a:t>
            </a:fld>
            <a:endParaRPr lang="en-US"/>
          </a:p>
        </p:txBody>
      </p:sp>
    </p:spTree>
    <p:extLst>
      <p:ext uri="{BB962C8B-B14F-4D97-AF65-F5344CB8AC3E}">
        <p14:creationId xmlns:p14="http://schemas.microsoft.com/office/powerpoint/2010/main" val="258362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DAA1B-60AC-3B43-BBF5-7469AAD9A14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A3AF0A2-A9D1-AC44-A184-1A343E164B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2605F9C-7816-B541-9AFC-B2126C924E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BD4248E-B8FC-7D4E-9A96-AFC15B1237C5}"/>
              </a:ext>
            </a:extLst>
          </p:cNvPr>
          <p:cNvSpPr>
            <a:spLocks noGrp="1"/>
          </p:cNvSpPr>
          <p:nvPr>
            <p:ph type="dt" sz="half" idx="10"/>
          </p:nvPr>
        </p:nvSpPr>
        <p:spPr/>
        <p:txBody>
          <a:bodyPr/>
          <a:lstStyle/>
          <a:p>
            <a:fld id="{D61420B1-E3AA-6348-BCF4-BFB1F548A7BD}" type="datetimeFigureOut">
              <a:rPr lang="en-US" smtClean="0"/>
              <a:t>3/27/23</a:t>
            </a:fld>
            <a:endParaRPr lang="en-US"/>
          </a:p>
        </p:txBody>
      </p:sp>
      <p:sp>
        <p:nvSpPr>
          <p:cNvPr id="6" name="Footer Placeholder 5">
            <a:extLst>
              <a:ext uri="{FF2B5EF4-FFF2-40B4-BE49-F238E27FC236}">
                <a16:creationId xmlns:a16="http://schemas.microsoft.com/office/drawing/2014/main" id="{44F5B0FE-966C-AD4D-AF33-2BE37D8BDC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3C48D5-F37E-6C47-9E6D-3D758BD83549}"/>
              </a:ext>
            </a:extLst>
          </p:cNvPr>
          <p:cNvSpPr>
            <a:spLocks noGrp="1"/>
          </p:cNvSpPr>
          <p:nvPr>
            <p:ph type="sldNum" sz="quarter" idx="12"/>
          </p:nvPr>
        </p:nvSpPr>
        <p:spPr/>
        <p:txBody>
          <a:bodyPr/>
          <a:lstStyle/>
          <a:p>
            <a:fld id="{35145BA8-BCAB-F94C-9FE8-4C4F21A95359}" type="slidenum">
              <a:rPr lang="en-US" smtClean="0"/>
              <a:t>‹#›</a:t>
            </a:fld>
            <a:endParaRPr lang="en-US"/>
          </a:p>
        </p:txBody>
      </p:sp>
    </p:spTree>
    <p:extLst>
      <p:ext uri="{BB962C8B-B14F-4D97-AF65-F5344CB8AC3E}">
        <p14:creationId xmlns:p14="http://schemas.microsoft.com/office/powerpoint/2010/main" val="470917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FB726-807D-AA46-A7ED-6CAF5023811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41A9C9A-CFF5-194E-9FAC-95D54FBC96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BF2F21-A146-B74D-A450-1426627FC0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C668B08-04E0-EE4D-ADDE-859A4A2466A9}"/>
              </a:ext>
            </a:extLst>
          </p:cNvPr>
          <p:cNvSpPr>
            <a:spLocks noGrp="1"/>
          </p:cNvSpPr>
          <p:nvPr>
            <p:ph type="dt" sz="half" idx="10"/>
          </p:nvPr>
        </p:nvSpPr>
        <p:spPr/>
        <p:txBody>
          <a:bodyPr/>
          <a:lstStyle/>
          <a:p>
            <a:fld id="{D61420B1-E3AA-6348-BCF4-BFB1F548A7BD}" type="datetimeFigureOut">
              <a:rPr lang="en-US" smtClean="0"/>
              <a:t>3/27/23</a:t>
            </a:fld>
            <a:endParaRPr lang="en-US"/>
          </a:p>
        </p:txBody>
      </p:sp>
      <p:sp>
        <p:nvSpPr>
          <p:cNvPr id="6" name="Footer Placeholder 5">
            <a:extLst>
              <a:ext uri="{FF2B5EF4-FFF2-40B4-BE49-F238E27FC236}">
                <a16:creationId xmlns:a16="http://schemas.microsoft.com/office/drawing/2014/main" id="{4512AC14-5021-DE4F-A447-1612804233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6CBEFB-5C62-EE41-ADFF-1A7B40BBDDF0}"/>
              </a:ext>
            </a:extLst>
          </p:cNvPr>
          <p:cNvSpPr>
            <a:spLocks noGrp="1"/>
          </p:cNvSpPr>
          <p:nvPr>
            <p:ph type="sldNum" sz="quarter" idx="12"/>
          </p:nvPr>
        </p:nvSpPr>
        <p:spPr/>
        <p:txBody>
          <a:bodyPr/>
          <a:lstStyle/>
          <a:p>
            <a:fld id="{35145BA8-BCAB-F94C-9FE8-4C4F21A95359}" type="slidenum">
              <a:rPr lang="en-US" smtClean="0"/>
              <a:t>‹#›</a:t>
            </a:fld>
            <a:endParaRPr lang="en-US"/>
          </a:p>
        </p:txBody>
      </p:sp>
    </p:spTree>
    <p:extLst>
      <p:ext uri="{BB962C8B-B14F-4D97-AF65-F5344CB8AC3E}">
        <p14:creationId xmlns:p14="http://schemas.microsoft.com/office/powerpoint/2010/main" val="4030669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1ED129-B3A0-3B4A-819B-7973521712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532E724-4B16-3E4B-8587-0C60BE5AD5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F823F1C-D679-DB43-8DFE-4289DD4173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1420B1-E3AA-6348-BCF4-BFB1F548A7BD}" type="datetimeFigureOut">
              <a:rPr lang="en-US" smtClean="0"/>
              <a:t>3/27/23</a:t>
            </a:fld>
            <a:endParaRPr lang="en-US"/>
          </a:p>
        </p:txBody>
      </p:sp>
      <p:sp>
        <p:nvSpPr>
          <p:cNvPr id="5" name="Footer Placeholder 4">
            <a:extLst>
              <a:ext uri="{FF2B5EF4-FFF2-40B4-BE49-F238E27FC236}">
                <a16:creationId xmlns:a16="http://schemas.microsoft.com/office/drawing/2014/main" id="{A8B98F8F-6D87-184B-B246-4A037B4F90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CDBF78-B402-764C-A53A-C3888174FE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145BA8-BCAB-F94C-9FE8-4C4F21A95359}" type="slidenum">
              <a:rPr lang="en-US" smtClean="0"/>
              <a:t>‹#›</a:t>
            </a:fld>
            <a:endParaRPr lang="en-US"/>
          </a:p>
        </p:txBody>
      </p:sp>
    </p:spTree>
    <p:extLst>
      <p:ext uri="{BB962C8B-B14F-4D97-AF65-F5344CB8AC3E}">
        <p14:creationId xmlns:p14="http://schemas.microsoft.com/office/powerpoint/2010/main" val="1840212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ADF8B0-842C-E64B-8FAB-145D1A7D0147}"/>
              </a:ext>
            </a:extLst>
          </p:cNvPr>
          <p:cNvSpPr txBox="1"/>
          <p:nvPr/>
        </p:nvSpPr>
        <p:spPr>
          <a:xfrm>
            <a:off x="779182" y="209238"/>
            <a:ext cx="10899362" cy="461665"/>
          </a:xfrm>
          <a:prstGeom prst="rect">
            <a:avLst/>
          </a:prstGeom>
          <a:noFill/>
        </p:spPr>
        <p:txBody>
          <a:bodyPr wrap="square" rtlCol="0">
            <a:spAutoFit/>
          </a:bodyPr>
          <a:lstStyle/>
          <a:p>
            <a:pPr algn="ctr"/>
            <a:r>
              <a:rPr lang="it-IT" sz="2400" cap="all" dirty="0">
                <a:latin typeface="Helvetica" pitchFamily="2" charset="0"/>
              </a:rPr>
              <a:t>Metodi di analisi della produzione testuale e discorsiva</a:t>
            </a:r>
          </a:p>
        </p:txBody>
      </p:sp>
      <p:sp>
        <p:nvSpPr>
          <p:cNvPr id="5" name="TextBox 4">
            <a:extLst>
              <a:ext uri="{FF2B5EF4-FFF2-40B4-BE49-F238E27FC236}">
                <a16:creationId xmlns:a16="http://schemas.microsoft.com/office/drawing/2014/main" id="{7ED736A8-D230-9041-A4E7-72AD99B03A91}"/>
              </a:ext>
            </a:extLst>
          </p:cNvPr>
          <p:cNvSpPr txBox="1"/>
          <p:nvPr/>
        </p:nvSpPr>
        <p:spPr>
          <a:xfrm>
            <a:off x="0" y="6349328"/>
            <a:ext cx="2749471" cy="369332"/>
          </a:xfrm>
          <a:prstGeom prst="rect">
            <a:avLst/>
          </a:prstGeom>
          <a:noFill/>
        </p:spPr>
        <p:txBody>
          <a:bodyPr wrap="none" rtlCol="0">
            <a:spAutoFit/>
          </a:bodyPr>
          <a:lstStyle/>
          <a:p>
            <a:r>
              <a:rPr lang="it-IT" dirty="0">
                <a:latin typeface="Helvetica" pitchFamily="2" charset="0"/>
              </a:rPr>
              <a:t>Docente</a:t>
            </a:r>
            <a:r>
              <a:rPr lang="en-US" dirty="0">
                <a:latin typeface="Helvetica" pitchFamily="2" charset="0"/>
              </a:rPr>
              <a:t>: Edoardo Zulato</a:t>
            </a:r>
          </a:p>
        </p:txBody>
      </p:sp>
      <p:sp>
        <p:nvSpPr>
          <p:cNvPr id="6" name="TextBox 5">
            <a:extLst>
              <a:ext uri="{FF2B5EF4-FFF2-40B4-BE49-F238E27FC236}">
                <a16:creationId xmlns:a16="http://schemas.microsoft.com/office/drawing/2014/main" id="{82EC5255-87E0-B14C-A908-844A6E31B056}"/>
              </a:ext>
            </a:extLst>
          </p:cNvPr>
          <p:cNvSpPr txBox="1"/>
          <p:nvPr/>
        </p:nvSpPr>
        <p:spPr>
          <a:xfrm>
            <a:off x="4368604" y="6381754"/>
            <a:ext cx="3454792" cy="369332"/>
          </a:xfrm>
          <a:prstGeom prst="rect">
            <a:avLst/>
          </a:prstGeom>
          <a:noFill/>
        </p:spPr>
        <p:txBody>
          <a:bodyPr wrap="none" rtlCol="0">
            <a:spAutoFit/>
          </a:bodyPr>
          <a:lstStyle/>
          <a:p>
            <a:pPr algn="ctr"/>
            <a:r>
              <a:rPr lang="it-IT" dirty="0">
                <a:latin typeface="Helvetica" pitchFamily="2" charset="0"/>
              </a:rPr>
              <a:t>Scienze e tecniche psicologiche</a:t>
            </a:r>
          </a:p>
        </p:txBody>
      </p:sp>
      <p:sp>
        <p:nvSpPr>
          <p:cNvPr id="7" name="TextBox 6">
            <a:extLst>
              <a:ext uri="{FF2B5EF4-FFF2-40B4-BE49-F238E27FC236}">
                <a16:creationId xmlns:a16="http://schemas.microsoft.com/office/drawing/2014/main" id="{48EA15A1-B890-9841-827C-721F8DE9AE35}"/>
              </a:ext>
            </a:extLst>
          </p:cNvPr>
          <p:cNvSpPr txBox="1"/>
          <p:nvPr/>
        </p:nvSpPr>
        <p:spPr>
          <a:xfrm>
            <a:off x="10662170" y="6381754"/>
            <a:ext cx="1338828" cy="369332"/>
          </a:xfrm>
          <a:prstGeom prst="rect">
            <a:avLst/>
          </a:prstGeom>
          <a:noFill/>
        </p:spPr>
        <p:txBody>
          <a:bodyPr wrap="none" rtlCol="0">
            <a:spAutoFit/>
          </a:bodyPr>
          <a:lstStyle/>
          <a:p>
            <a:r>
              <a:rPr lang="en-US" dirty="0">
                <a:latin typeface="Helvetica" pitchFamily="2" charset="0"/>
              </a:rPr>
              <a:t>28.03.2023</a:t>
            </a:r>
          </a:p>
        </p:txBody>
      </p:sp>
      <p:pic>
        <p:nvPicPr>
          <p:cNvPr id="9" name="Picture 8" descr="A picture containing toy&#10;&#10;Description automatically generated">
            <a:extLst>
              <a:ext uri="{FF2B5EF4-FFF2-40B4-BE49-F238E27FC236}">
                <a16:creationId xmlns:a16="http://schemas.microsoft.com/office/drawing/2014/main" id="{704C0547-F3B1-A84E-B6BF-C9A0ADD3B5AA}"/>
              </a:ext>
            </a:extLst>
          </p:cNvPr>
          <p:cNvPicPr>
            <a:picLocks noChangeAspect="1"/>
          </p:cNvPicPr>
          <p:nvPr/>
        </p:nvPicPr>
        <p:blipFill>
          <a:blip r:embed="rId3"/>
          <a:stretch>
            <a:fillRect/>
          </a:stretch>
        </p:blipFill>
        <p:spPr>
          <a:xfrm>
            <a:off x="1581371" y="780485"/>
            <a:ext cx="9294985" cy="5228429"/>
          </a:xfrm>
          <a:prstGeom prst="rect">
            <a:avLst/>
          </a:prstGeom>
          <a:ln>
            <a:solidFill>
              <a:schemeClr val="tx1"/>
            </a:solidFill>
          </a:ln>
        </p:spPr>
      </p:pic>
    </p:spTree>
    <p:extLst>
      <p:ext uri="{BB962C8B-B14F-4D97-AF65-F5344CB8AC3E}">
        <p14:creationId xmlns:p14="http://schemas.microsoft.com/office/powerpoint/2010/main" val="256799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1 8">
            <a:extLst>
              <a:ext uri="{FF2B5EF4-FFF2-40B4-BE49-F238E27FC236}">
                <a16:creationId xmlns:a16="http://schemas.microsoft.com/office/drawing/2014/main" id="{06995D4A-BED5-3B43-938A-1FB0EE258B62}"/>
              </a:ext>
            </a:extLst>
          </p:cNvPr>
          <p:cNvCxnSpPr/>
          <p:nvPr/>
        </p:nvCxnSpPr>
        <p:spPr>
          <a:xfrm>
            <a:off x="-12000" y="725207"/>
            <a:ext cx="12204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7ED5DDB9-04F6-7ABF-4F9A-037F26869FF6}"/>
              </a:ext>
            </a:extLst>
          </p:cNvPr>
          <p:cNvSpPr txBox="1"/>
          <p:nvPr/>
        </p:nvSpPr>
        <p:spPr>
          <a:xfrm>
            <a:off x="2005912" y="164792"/>
            <a:ext cx="8168175" cy="461665"/>
          </a:xfrm>
          <a:prstGeom prst="rect">
            <a:avLst/>
          </a:prstGeom>
          <a:noFill/>
        </p:spPr>
        <p:txBody>
          <a:bodyPr wrap="square" rtlCol="0">
            <a:spAutoFit/>
          </a:bodyPr>
          <a:lstStyle/>
          <a:p>
            <a:pPr algn="ctr"/>
            <a:r>
              <a:rPr lang="it-IT" sz="2400" cap="all" dirty="0">
                <a:latin typeface="Helvetica" pitchFamily="2" charset="0"/>
              </a:rPr>
              <a:t>Sei fasi ricorsive</a:t>
            </a:r>
          </a:p>
        </p:txBody>
      </p:sp>
      <p:sp>
        <p:nvSpPr>
          <p:cNvPr id="3" name="TextBox 2">
            <a:extLst>
              <a:ext uri="{FF2B5EF4-FFF2-40B4-BE49-F238E27FC236}">
                <a16:creationId xmlns:a16="http://schemas.microsoft.com/office/drawing/2014/main" id="{801A8E05-80D5-ED43-EC0E-27C7A4F31406}"/>
              </a:ext>
            </a:extLst>
          </p:cNvPr>
          <p:cNvSpPr txBox="1"/>
          <p:nvPr/>
        </p:nvSpPr>
        <p:spPr>
          <a:xfrm>
            <a:off x="502253" y="887703"/>
            <a:ext cx="8880307" cy="369332"/>
          </a:xfrm>
          <a:prstGeom prst="rect">
            <a:avLst/>
          </a:prstGeom>
          <a:noFill/>
        </p:spPr>
        <p:txBody>
          <a:bodyPr wrap="square" rtlCol="0">
            <a:spAutoFit/>
          </a:bodyPr>
          <a:lstStyle/>
          <a:p>
            <a:pPr algn="just"/>
            <a:r>
              <a:rPr lang="it-IT" b="1" cap="all" dirty="0">
                <a:latin typeface="Helvetica" pitchFamily="2" charset="0"/>
              </a:rPr>
              <a:t>2. Generazione codici</a:t>
            </a:r>
          </a:p>
        </p:txBody>
      </p:sp>
      <p:pic>
        <p:nvPicPr>
          <p:cNvPr id="4" name="Picture 3" descr="Text, letter&#10;&#10;Description automatically generated">
            <a:extLst>
              <a:ext uri="{FF2B5EF4-FFF2-40B4-BE49-F238E27FC236}">
                <a16:creationId xmlns:a16="http://schemas.microsoft.com/office/drawing/2014/main" id="{FF6A9B49-D1D8-9EB3-2B78-2036F54D6BF1}"/>
              </a:ext>
            </a:extLst>
          </p:cNvPr>
          <p:cNvPicPr>
            <a:picLocks noChangeAspect="1"/>
          </p:cNvPicPr>
          <p:nvPr/>
        </p:nvPicPr>
        <p:blipFill>
          <a:blip r:embed="rId2"/>
          <a:stretch>
            <a:fillRect/>
          </a:stretch>
        </p:blipFill>
        <p:spPr>
          <a:xfrm>
            <a:off x="2932611" y="1808139"/>
            <a:ext cx="6247962" cy="4780920"/>
          </a:xfrm>
          <a:prstGeom prst="rect">
            <a:avLst/>
          </a:prstGeom>
          <a:ln>
            <a:solidFill>
              <a:schemeClr val="tx1"/>
            </a:solidFill>
          </a:ln>
        </p:spPr>
      </p:pic>
      <p:sp>
        <p:nvSpPr>
          <p:cNvPr id="5" name="TextBox 4">
            <a:extLst>
              <a:ext uri="{FF2B5EF4-FFF2-40B4-BE49-F238E27FC236}">
                <a16:creationId xmlns:a16="http://schemas.microsoft.com/office/drawing/2014/main" id="{40E6EDF3-6275-F7AB-EA00-0D8821D71222}"/>
              </a:ext>
            </a:extLst>
          </p:cNvPr>
          <p:cNvSpPr txBox="1"/>
          <p:nvPr/>
        </p:nvSpPr>
        <p:spPr>
          <a:xfrm>
            <a:off x="502253" y="1363310"/>
            <a:ext cx="8880307" cy="338554"/>
          </a:xfrm>
          <a:prstGeom prst="rect">
            <a:avLst/>
          </a:prstGeom>
          <a:noFill/>
        </p:spPr>
        <p:txBody>
          <a:bodyPr wrap="square" rtlCol="0">
            <a:spAutoFit/>
          </a:bodyPr>
          <a:lstStyle/>
          <a:p>
            <a:pPr marL="285750" indent="-285750" algn="just">
              <a:buFont typeface="Arial" panose="020B0604020202020204" pitchFamily="34" charset="0"/>
              <a:buChar char="•"/>
            </a:pPr>
            <a:r>
              <a:rPr lang="it-IT" sz="1600" cap="all" dirty="0">
                <a:latin typeface="Helvetica" pitchFamily="2" charset="0"/>
              </a:rPr>
              <a:t>Non tutto va codificato – dipende da cosa stiamo cercando</a:t>
            </a:r>
          </a:p>
        </p:txBody>
      </p:sp>
    </p:spTree>
    <p:extLst>
      <p:ext uri="{BB962C8B-B14F-4D97-AF65-F5344CB8AC3E}">
        <p14:creationId xmlns:p14="http://schemas.microsoft.com/office/powerpoint/2010/main" val="97765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1 8">
            <a:extLst>
              <a:ext uri="{FF2B5EF4-FFF2-40B4-BE49-F238E27FC236}">
                <a16:creationId xmlns:a16="http://schemas.microsoft.com/office/drawing/2014/main" id="{06995D4A-BED5-3B43-938A-1FB0EE258B62}"/>
              </a:ext>
            </a:extLst>
          </p:cNvPr>
          <p:cNvCxnSpPr/>
          <p:nvPr/>
        </p:nvCxnSpPr>
        <p:spPr>
          <a:xfrm>
            <a:off x="-12000" y="725207"/>
            <a:ext cx="12204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7ED5DDB9-04F6-7ABF-4F9A-037F26869FF6}"/>
              </a:ext>
            </a:extLst>
          </p:cNvPr>
          <p:cNvSpPr txBox="1"/>
          <p:nvPr/>
        </p:nvSpPr>
        <p:spPr>
          <a:xfrm>
            <a:off x="2005912" y="164792"/>
            <a:ext cx="8168175" cy="461665"/>
          </a:xfrm>
          <a:prstGeom prst="rect">
            <a:avLst/>
          </a:prstGeom>
          <a:noFill/>
        </p:spPr>
        <p:txBody>
          <a:bodyPr wrap="square" rtlCol="0">
            <a:spAutoFit/>
          </a:bodyPr>
          <a:lstStyle/>
          <a:p>
            <a:pPr algn="ctr"/>
            <a:r>
              <a:rPr lang="it-IT" sz="2400" cap="all" dirty="0">
                <a:latin typeface="Helvetica" pitchFamily="2" charset="0"/>
              </a:rPr>
              <a:t>Sei fasi ricorsive</a:t>
            </a:r>
          </a:p>
        </p:txBody>
      </p:sp>
      <p:sp>
        <p:nvSpPr>
          <p:cNvPr id="9" name="TextBox 8">
            <a:extLst>
              <a:ext uri="{FF2B5EF4-FFF2-40B4-BE49-F238E27FC236}">
                <a16:creationId xmlns:a16="http://schemas.microsoft.com/office/drawing/2014/main" id="{6735671B-8359-E66E-F439-3DA38F6DE075}"/>
              </a:ext>
            </a:extLst>
          </p:cNvPr>
          <p:cNvSpPr txBox="1"/>
          <p:nvPr/>
        </p:nvSpPr>
        <p:spPr>
          <a:xfrm>
            <a:off x="1515263" y="2968177"/>
            <a:ext cx="8880307" cy="584775"/>
          </a:xfrm>
          <a:prstGeom prst="rect">
            <a:avLst/>
          </a:prstGeom>
          <a:noFill/>
        </p:spPr>
        <p:txBody>
          <a:bodyPr wrap="square" rtlCol="0">
            <a:spAutoFit/>
          </a:bodyPr>
          <a:lstStyle/>
          <a:p>
            <a:pPr marL="285750" indent="-285750" algn="just">
              <a:buFont typeface="Arial" panose="020B0604020202020204" pitchFamily="34" charset="0"/>
              <a:buChar char="•"/>
            </a:pPr>
            <a:r>
              <a:rPr lang="it-IT" sz="1600" cap="all" dirty="0">
                <a:latin typeface="Helvetica" pitchFamily="2" charset="0"/>
              </a:rPr>
              <a:t>Un codice può diventare un tema oppure un tema può derivare dal raggruppamento di diversi codici; altri codici invece verranno scartati</a:t>
            </a:r>
          </a:p>
        </p:txBody>
      </p:sp>
      <p:sp>
        <p:nvSpPr>
          <p:cNvPr id="3" name="TextBox 2">
            <a:extLst>
              <a:ext uri="{FF2B5EF4-FFF2-40B4-BE49-F238E27FC236}">
                <a16:creationId xmlns:a16="http://schemas.microsoft.com/office/drawing/2014/main" id="{801A8E05-80D5-ED43-EC0E-27C7A4F31406}"/>
              </a:ext>
            </a:extLst>
          </p:cNvPr>
          <p:cNvSpPr txBox="1"/>
          <p:nvPr/>
        </p:nvSpPr>
        <p:spPr>
          <a:xfrm>
            <a:off x="1515265" y="1204663"/>
            <a:ext cx="8880307" cy="369332"/>
          </a:xfrm>
          <a:prstGeom prst="rect">
            <a:avLst/>
          </a:prstGeom>
          <a:noFill/>
        </p:spPr>
        <p:txBody>
          <a:bodyPr wrap="square" rtlCol="0">
            <a:spAutoFit/>
          </a:bodyPr>
          <a:lstStyle/>
          <a:p>
            <a:pPr algn="just"/>
            <a:r>
              <a:rPr lang="it-IT" b="1" cap="all" dirty="0">
                <a:latin typeface="Helvetica" pitchFamily="2" charset="0"/>
              </a:rPr>
              <a:t>3. Sviluppo dei temi</a:t>
            </a:r>
          </a:p>
        </p:txBody>
      </p:sp>
      <p:sp>
        <p:nvSpPr>
          <p:cNvPr id="13" name="TextBox 12">
            <a:extLst>
              <a:ext uri="{FF2B5EF4-FFF2-40B4-BE49-F238E27FC236}">
                <a16:creationId xmlns:a16="http://schemas.microsoft.com/office/drawing/2014/main" id="{87D0BEF9-CFB9-0284-842D-AFFAC162E83C}"/>
              </a:ext>
            </a:extLst>
          </p:cNvPr>
          <p:cNvSpPr txBox="1"/>
          <p:nvPr/>
        </p:nvSpPr>
        <p:spPr>
          <a:xfrm>
            <a:off x="1515263" y="4130712"/>
            <a:ext cx="8880307" cy="338554"/>
          </a:xfrm>
          <a:prstGeom prst="rect">
            <a:avLst/>
          </a:prstGeom>
          <a:noFill/>
        </p:spPr>
        <p:txBody>
          <a:bodyPr wrap="square" rtlCol="0">
            <a:spAutoFit/>
          </a:bodyPr>
          <a:lstStyle/>
          <a:p>
            <a:pPr marL="285750" indent="-285750" algn="just">
              <a:buFont typeface="Arial" panose="020B0604020202020204" pitchFamily="34" charset="0"/>
              <a:buChar char="•"/>
            </a:pPr>
            <a:r>
              <a:rPr lang="it-IT" sz="1600" cap="all" dirty="0">
                <a:latin typeface="Helvetica" pitchFamily="2" charset="0"/>
              </a:rPr>
              <a:t>Creazione di una </a:t>
            </a:r>
            <a:r>
              <a:rPr lang="it-IT" sz="1600" b="1" cap="all" dirty="0">
                <a:latin typeface="Helvetica" pitchFamily="2" charset="0"/>
              </a:rPr>
              <a:t>mappa tematica </a:t>
            </a:r>
            <a:r>
              <a:rPr lang="it-IT" sz="1600" cap="all" dirty="0">
                <a:latin typeface="Helvetica" pitchFamily="2" charset="0"/>
              </a:rPr>
              <a:t>plausibile e coerente</a:t>
            </a:r>
          </a:p>
        </p:txBody>
      </p:sp>
      <p:sp>
        <p:nvSpPr>
          <p:cNvPr id="14" name="TextBox 13">
            <a:extLst>
              <a:ext uri="{FF2B5EF4-FFF2-40B4-BE49-F238E27FC236}">
                <a16:creationId xmlns:a16="http://schemas.microsoft.com/office/drawing/2014/main" id="{175A2EC7-A398-BE2A-3081-325F75412AC7}"/>
              </a:ext>
            </a:extLst>
          </p:cNvPr>
          <p:cNvSpPr txBox="1"/>
          <p:nvPr/>
        </p:nvSpPr>
        <p:spPr>
          <a:xfrm>
            <a:off x="1515263" y="5029734"/>
            <a:ext cx="8880307" cy="584775"/>
          </a:xfrm>
          <a:prstGeom prst="rect">
            <a:avLst/>
          </a:prstGeom>
          <a:noFill/>
        </p:spPr>
        <p:txBody>
          <a:bodyPr wrap="square" rtlCol="0">
            <a:spAutoFit/>
          </a:bodyPr>
          <a:lstStyle/>
          <a:p>
            <a:pPr marL="285750" indent="-285750" algn="just">
              <a:buFont typeface="Arial" panose="020B0604020202020204" pitchFamily="34" charset="0"/>
              <a:buChar char="•"/>
            </a:pPr>
            <a:r>
              <a:rPr lang="it-IT" sz="1600" cap="all" dirty="0">
                <a:latin typeface="Helvetica" pitchFamily="2" charset="0"/>
              </a:rPr>
              <a:t>Un tema identifica un aspetto dei dati e risponde a parte della domanda di ricerca</a:t>
            </a:r>
          </a:p>
        </p:txBody>
      </p:sp>
      <p:sp>
        <p:nvSpPr>
          <p:cNvPr id="2" name="TextBox 1">
            <a:extLst>
              <a:ext uri="{FF2B5EF4-FFF2-40B4-BE49-F238E27FC236}">
                <a16:creationId xmlns:a16="http://schemas.microsoft.com/office/drawing/2014/main" id="{758F0684-9CB6-9912-78E5-ACFA1BEB1941}"/>
              </a:ext>
            </a:extLst>
          </p:cNvPr>
          <p:cNvSpPr txBox="1"/>
          <p:nvPr/>
        </p:nvSpPr>
        <p:spPr>
          <a:xfrm>
            <a:off x="1515265" y="2051863"/>
            <a:ext cx="8880307" cy="338554"/>
          </a:xfrm>
          <a:prstGeom prst="rect">
            <a:avLst/>
          </a:prstGeom>
          <a:noFill/>
        </p:spPr>
        <p:txBody>
          <a:bodyPr wrap="square" rtlCol="0">
            <a:spAutoFit/>
          </a:bodyPr>
          <a:lstStyle/>
          <a:p>
            <a:pPr marL="285750" indent="-285750" algn="just">
              <a:buFont typeface="Arial" panose="020B0604020202020204" pitchFamily="34" charset="0"/>
              <a:buChar char="•"/>
            </a:pPr>
            <a:r>
              <a:rPr lang="it-IT" sz="1600" cap="all" dirty="0">
                <a:latin typeface="Helvetica" pitchFamily="2" charset="0"/>
              </a:rPr>
              <a:t>Combinare i codici in temi potenziali</a:t>
            </a:r>
          </a:p>
        </p:txBody>
      </p:sp>
      <p:pic>
        <p:nvPicPr>
          <p:cNvPr id="12" name="Picture 11" descr="Shape&#10;&#10;Description automatically generated with low confidence">
            <a:extLst>
              <a:ext uri="{FF2B5EF4-FFF2-40B4-BE49-F238E27FC236}">
                <a16:creationId xmlns:a16="http://schemas.microsoft.com/office/drawing/2014/main" id="{FF15D5F4-A58C-4015-9F27-31ADC5E4ACD7}"/>
              </a:ext>
            </a:extLst>
          </p:cNvPr>
          <p:cNvPicPr>
            <a:picLocks noChangeAspect="1"/>
          </p:cNvPicPr>
          <p:nvPr/>
        </p:nvPicPr>
        <p:blipFill rotWithShape="1">
          <a:blip r:embed="rId3"/>
          <a:srcRect b="20915"/>
          <a:stretch/>
        </p:blipFill>
        <p:spPr>
          <a:xfrm>
            <a:off x="336177" y="1038533"/>
            <a:ext cx="820270" cy="648710"/>
          </a:xfrm>
          <a:prstGeom prst="rect">
            <a:avLst/>
          </a:prstGeom>
        </p:spPr>
      </p:pic>
      <p:sp>
        <p:nvSpPr>
          <p:cNvPr id="16" name="TextBox 15">
            <a:extLst>
              <a:ext uri="{FF2B5EF4-FFF2-40B4-BE49-F238E27FC236}">
                <a16:creationId xmlns:a16="http://schemas.microsoft.com/office/drawing/2014/main" id="{5418AE2C-133F-B598-5F6B-07109A5897B5}"/>
              </a:ext>
            </a:extLst>
          </p:cNvPr>
          <p:cNvSpPr txBox="1"/>
          <p:nvPr/>
        </p:nvSpPr>
        <p:spPr>
          <a:xfrm>
            <a:off x="1515263" y="5983805"/>
            <a:ext cx="10246431" cy="338554"/>
          </a:xfrm>
          <a:prstGeom prst="rect">
            <a:avLst/>
          </a:prstGeom>
          <a:noFill/>
        </p:spPr>
        <p:txBody>
          <a:bodyPr wrap="square" rtlCol="0">
            <a:spAutoFit/>
          </a:bodyPr>
          <a:lstStyle/>
          <a:p>
            <a:pPr marL="285750" indent="-285750" algn="just">
              <a:buFont typeface="Arial" panose="020B0604020202020204" pitchFamily="34" charset="0"/>
              <a:buChar char="•"/>
            </a:pPr>
            <a:r>
              <a:rPr lang="it-IT" sz="1600" b="1" cap="all" dirty="0">
                <a:latin typeface="Helvetica" pitchFamily="2" charset="0"/>
              </a:rPr>
              <a:t>Buone pratiche</a:t>
            </a:r>
            <a:r>
              <a:rPr lang="it-IT" sz="1600" cap="all" dirty="0">
                <a:latin typeface="Helvetica" pitchFamily="2" charset="0"/>
              </a:rPr>
              <a:t>: (</a:t>
            </a:r>
            <a:r>
              <a:rPr lang="it-IT" sz="1600" b="1" cap="all" dirty="0">
                <a:latin typeface="Helvetica" pitchFamily="2" charset="0"/>
              </a:rPr>
              <a:t>a</a:t>
            </a:r>
            <a:r>
              <a:rPr lang="it-IT" sz="1600" cap="all" dirty="0">
                <a:latin typeface="Helvetica" pitchFamily="2" charset="0"/>
              </a:rPr>
              <a:t>) non più di 6 temi (</a:t>
            </a:r>
            <a:r>
              <a:rPr lang="it-IT" sz="1600" b="1" cap="all" dirty="0">
                <a:latin typeface="Helvetica" pitchFamily="2" charset="0"/>
              </a:rPr>
              <a:t>b</a:t>
            </a:r>
            <a:r>
              <a:rPr lang="it-IT" sz="1600" cap="all" dirty="0">
                <a:latin typeface="Helvetica" pitchFamily="2" charset="0"/>
              </a:rPr>
              <a:t>) andare oltre alla descrizione</a:t>
            </a:r>
          </a:p>
        </p:txBody>
      </p:sp>
    </p:spTree>
    <p:extLst>
      <p:ext uri="{BB962C8B-B14F-4D97-AF65-F5344CB8AC3E}">
        <p14:creationId xmlns:p14="http://schemas.microsoft.com/office/powerpoint/2010/main" val="3467584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1 8">
            <a:extLst>
              <a:ext uri="{FF2B5EF4-FFF2-40B4-BE49-F238E27FC236}">
                <a16:creationId xmlns:a16="http://schemas.microsoft.com/office/drawing/2014/main" id="{06995D4A-BED5-3B43-938A-1FB0EE258B62}"/>
              </a:ext>
            </a:extLst>
          </p:cNvPr>
          <p:cNvCxnSpPr/>
          <p:nvPr/>
        </p:nvCxnSpPr>
        <p:spPr>
          <a:xfrm>
            <a:off x="-12000" y="725207"/>
            <a:ext cx="12204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7ED5DDB9-04F6-7ABF-4F9A-037F26869FF6}"/>
              </a:ext>
            </a:extLst>
          </p:cNvPr>
          <p:cNvSpPr txBox="1"/>
          <p:nvPr/>
        </p:nvSpPr>
        <p:spPr>
          <a:xfrm>
            <a:off x="2005912" y="164792"/>
            <a:ext cx="8168175" cy="461665"/>
          </a:xfrm>
          <a:prstGeom prst="rect">
            <a:avLst/>
          </a:prstGeom>
          <a:noFill/>
        </p:spPr>
        <p:txBody>
          <a:bodyPr wrap="square" rtlCol="0">
            <a:spAutoFit/>
          </a:bodyPr>
          <a:lstStyle/>
          <a:p>
            <a:pPr algn="ctr"/>
            <a:r>
              <a:rPr lang="it-IT" sz="2400" cap="all" dirty="0">
                <a:latin typeface="Helvetica" pitchFamily="2" charset="0"/>
              </a:rPr>
              <a:t>Sei fasi ricorsive</a:t>
            </a:r>
          </a:p>
        </p:txBody>
      </p:sp>
      <p:sp>
        <p:nvSpPr>
          <p:cNvPr id="3" name="TextBox 2">
            <a:extLst>
              <a:ext uri="{FF2B5EF4-FFF2-40B4-BE49-F238E27FC236}">
                <a16:creationId xmlns:a16="http://schemas.microsoft.com/office/drawing/2014/main" id="{801A8E05-80D5-ED43-EC0E-27C7A4F31406}"/>
              </a:ext>
            </a:extLst>
          </p:cNvPr>
          <p:cNvSpPr txBox="1"/>
          <p:nvPr/>
        </p:nvSpPr>
        <p:spPr>
          <a:xfrm>
            <a:off x="359751" y="806304"/>
            <a:ext cx="8880307" cy="369332"/>
          </a:xfrm>
          <a:prstGeom prst="rect">
            <a:avLst/>
          </a:prstGeom>
          <a:noFill/>
        </p:spPr>
        <p:txBody>
          <a:bodyPr wrap="square" rtlCol="0">
            <a:spAutoFit/>
          </a:bodyPr>
          <a:lstStyle/>
          <a:p>
            <a:pPr algn="just"/>
            <a:r>
              <a:rPr lang="it-IT" b="1" cap="all" dirty="0">
                <a:latin typeface="Helvetica" pitchFamily="2" charset="0"/>
              </a:rPr>
              <a:t>3. Sviluppo dei temi</a:t>
            </a:r>
          </a:p>
        </p:txBody>
      </p:sp>
      <p:pic>
        <p:nvPicPr>
          <p:cNvPr id="4" name="Picture 3" descr="Text&#10;&#10;Description automatically generated">
            <a:extLst>
              <a:ext uri="{FF2B5EF4-FFF2-40B4-BE49-F238E27FC236}">
                <a16:creationId xmlns:a16="http://schemas.microsoft.com/office/drawing/2014/main" id="{E2721910-48ED-6F3E-7FA5-EDCD24A9F22B}"/>
              </a:ext>
            </a:extLst>
          </p:cNvPr>
          <p:cNvPicPr>
            <a:picLocks noChangeAspect="1"/>
          </p:cNvPicPr>
          <p:nvPr/>
        </p:nvPicPr>
        <p:blipFill>
          <a:blip r:embed="rId2"/>
          <a:stretch>
            <a:fillRect/>
          </a:stretch>
        </p:blipFill>
        <p:spPr>
          <a:xfrm>
            <a:off x="8523396" y="1798832"/>
            <a:ext cx="3318980" cy="4580165"/>
          </a:xfrm>
          <a:prstGeom prst="rect">
            <a:avLst/>
          </a:prstGeom>
          <a:ln>
            <a:solidFill>
              <a:schemeClr val="tx1"/>
            </a:solidFill>
          </a:ln>
        </p:spPr>
      </p:pic>
      <p:pic>
        <p:nvPicPr>
          <p:cNvPr id="11" name="Picture 10" descr="Graphical user interface, text, application&#10;&#10;Description automatically generated">
            <a:extLst>
              <a:ext uri="{FF2B5EF4-FFF2-40B4-BE49-F238E27FC236}">
                <a16:creationId xmlns:a16="http://schemas.microsoft.com/office/drawing/2014/main" id="{AF484513-D945-70E3-3C80-BBD5598AFFDF}"/>
              </a:ext>
            </a:extLst>
          </p:cNvPr>
          <p:cNvPicPr>
            <a:picLocks noChangeAspect="1"/>
          </p:cNvPicPr>
          <p:nvPr/>
        </p:nvPicPr>
        <p:blipFill>
          <a:blip r:embed="rId3"/>
          <a:stretch>
            <a:fillRect/>
          </a:stretch>
        </p:blipFill>
        <p:spPr>
          <a:xfrm>
            <a:off x="242047" y="1812151"/>
            <a:ext cx="8118838" cy="4566846"/>
          </a:xfrm>
          <a:prstGeom prst="rect">
            <a:avLst/>
          </a:prstGeom>
          <a:ln>
            <a:solidFill>
              <a:schemeClr val="tx1"/>
            </a:solidFill>
          </a:ln>
        </p:spPr>
      </p:pic>
      <p:sp>
        <p:nvSpPr>
          <p:cNvPr id="12" name="TextBox 11">
            <a:extLst>
              <a:ext uri="{FF2B5EF4-FFF2-40B4-BE49-F238E27FC236}">
                <a16:creationId xmlns:a16="http://schemas.microsoft.com/office/drawing/2014/main" id="{E1F88334-0F77-ABA5-4B25-44D9214FD0AA}"/>
              </a:ext>
            </a:extLst>
          </p:cNvPr>
          <p:cNvSpPr txBox="1"/>
          <p:nvPr/>
        </p:nvSpPr>
        <p:spPr>
          <a:xfrm>
            <a:off x="502253" y="1363310"/>
            <a:ext cx="8880307" cy="338554"/>
          </a:xfrm>
          <a:prstGeom prst="rect">
            <a:avLst/>
          </a:prstGeom>
          <a:noFill/>
        </p:spPr>
        <p:txBody>
          <a:bodyPr wrap="square" rtlCol="0">
            <a:spAutoFit/>
          </a:bodyPr>
          <a:lstStyle/>
          <a:p>
            <a:pPr marL="285750" indent="-285750" algn="just">
              <a:buFont typeface="Arial" panose="020B0604020202020204" pitchFamily="34" charset="0"/>
              <a:buChar char="•"/>
            </a:pPr>
            <a:r>
              <a:rPr lang="it-IT" sz="1600" cap="all" dirty="0">
                <a:latin typeface="Helvetica" pitchFamily="2" charset="0"/>
              </a:rPr>
              <a:t>Trovare un </a:t>
            </a:r>
            <a:r>
              <a:rPr lang="it-IT" sz="1600" b="1" cap="all" dirty="0">
                <a:latin typeface="Helvetica" pitchFamily="2" charset="0"/>
              </a:rPr>
              <a:t>legame</a:t>
            </a:r>
            <a:r>
              <a:rPr lang="it-IT" sz="1600" cap="all" dirty="0">
                <a:latin typeface="Helvetica" pitchFamily="2" charset="0"/>
              </a:rPr>
              <a:t>/una </a:t>
            </a:r>
            <a:r>
              <a:rPr lang="it-IT" sz="1600" b="1" cap="all" dirty="0">
                <a:latin typeface="Helvetica" pitchFamily="2" charset="0"/>
              </a:rPr>
              <a:t>storia</a:t>
            </a:r>
            <a:r>
              <a:rPr lang="it-IT" sz="1600" cap="all" dirty="0">
                <a:latin typeface="Helvetica" pitchFamily="2" charset="0"/>
              </a:rPr>
              <a:t> che leghi i codici tra loro</a:t>
            </a:r>
          </a:p>
        </p:txBody>
      </p:sp>
    </p:spTree>
    <p:extLst>
      <p:ext uri="{BB962C8B-B14F-4D97-AF65-F5344CB8AC3E}">
        <p14:creationId xmlns:p14="http://schemas.microsoft.com/office/powerpoint/2010/main" val="481434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1 8">
            <a:extLst>
              <a:ext uri="{FF2B5EF4-FFF2-40B4-BE49-F238E27FC236}">
                <a16:creationId xmlns:a16="http://schemas.microsoft.com/office/drawing/2014/main" id="{06995D4A-BED5-3B43-938A-1FB0EE258B62}"/>
              </a:ext>
            </a:extLst>
          </p:cNvPr>
          <p:cNvCxnSpPr/>
          <p:nvPr/>
        </p:nvCxnSpPr>
        <p:spPr>
          <a:xfrm>
            <a:off x="-12000" y="725207"/>
            <a:ext cx="12204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7ED5DDB9-04F6-7ABF-4F9A-037F26869FF6}"/>
              </a:ext>
            </a:extLst>
          </p:cNvPr>
          <p:cNvSpPr txBox="1"/>
          <p:nvPr/>
        </p:nvSpPr>
        <p:spPr>
          <a:xfrm>
            <a:off x="2005912" y="164792"/>
            <a:ext cx="8168175" cy="461665"/>
          </a:xfrm>
          <a:prstGeom prst="rect">
            <a:avLst/>
          </a:prstGeom>
          <a:noFill/>
        </p:spPr>
        <p:txBody>
          <a:bodyPr wrap="square" rtlCol="0">
            <a:spAutoFit/>
          </a:bodyPr>
          <a:lstStyle/>
          <a:p>
            <a:pPr algn="ctr"/>
            <a:r>
              <a:rPr lang="it-IT" sz="2400" cap="all" dirty="0">
                <a:latin typeface="Helvetica" pitchFamily="2" charset="0"/>
              </a:rPr>
              <a:t>Sei fasi ricorsive</a:t>
            </a:r>
          </a:p>
        </p:txBody>
      </p:sp>
      <p:sp>
        <p:nvSpPr>
          <p:cNvPr id="3" name="TextBox 2">
            <a:extLst>
              <a:ext uri="{FF2B5EF4-FFF2-40B4-BE49-F238E27FC236}">
                <a16:creationId xmlns:a16="http://schemas.microsoft.com/office/drawing/2014/main" id="{801A8E05-80D5-ED43-EC0E-27C7A4F31406}"/>
              </a:ext>
            </a:extLst>
          </p:cNvPr>
          <p:cNvSpPr txBox="1"/>
          <p:nvPr/>
        </p:nvSpPr>
        <p:spPr>
          <a:xfrm>
            <a:off x="359751" y="869607"/>
            <a:ext cx="8880307" cy="369332"/>
          </a:xfrm>
          <a:prstGeom prst="rect">
            <a:avLst/>
          </a:prstGeom>
          <a:noFill/>
        </p:spPr>
        <p:txBody>
          <a:bodyPr wrap="square" rtlCol="0">
            <a:spAutoFit/>
          </a:bodyPr>
          <a:lstStyle/>
          <a:p>
            <a:pPr algn="just"/>
            <a:r>
              <a:rPr lang="it-IT" b="1" cap="all" dirty="0">
                <a:latin typeface="Helvetica" pitchFamily="2" charset="0"/>
              </a:rPr>
              <a:t>3. Esempio di tema: bricolage identitario</a:t>
            </a:r>
          </a:p>
        </p:txBody>
      </p:sp>
      <p:sp>
        <p:nvSpPr>
          <p:cNvPr id="5" name="TextBox 4">
            <a:extLst>
              <a:ext uri="{FF2B5EF4-FFF2-40B4-BE49-F238E27FC236}">
                <a16:creationId xmlns:a16="http://schemas.microsoft.com/office/drawing/2014/main" id="{8D450C32-9338-A2FB-41C1-DA1CB058DAD4}"/>
              </a:ext>
            </a:extLst>
          </p:cNvPr>
          <p:cNvSpPr txBox="1"/>
          <p:nvPr/>
        </p:nvSpPr>
        <p:spPr>
          <a:xfrm>
            <a:off x="408867" y="5302811"/>
            <a:ext cx="2579360" cy="369332"/>
          </a:xfrm>
          <a:prstGeom prst="rect">
            <a:avLst/>
          </a:prstGeom>
          <a:noFill/>
        </p:spPr>
        <p:txBody>
          <a:bodyPr wrap="none" rtlCol="0">
            <a:spAutoFit/>
          </a:bodyPr>
          <a:lstStyle/>
          <a:p>
            <a:r>
              <a:rPr lang="it-IT" cap="small" dirty="0">
                <a:latin typeface="Helvetica" pitchFamily="2" charset="0"/>
              </a:rPr>
              <a:t>3. Passato come guida</a:t>
            </a:r>
          </a:p>
        </p:txBody>
      </p:sp>
      <p:sp>
        <p:nvSpPr>
          <p:cNvPr id="8" name="TextBox 7">
            <a:extLst>
              <a:ext uri="{FF2B5EF4-FFF2-40B4-BE49-F238E27FC236}">
                <a16:creationId xmlns:a16="http://schemas.microsoft.com/office/drawing/2014/main" id="{8227774A-82F4-63B3-3EA3-812E49EEE858}"/>
              </a:ext>
            </a:extLst>
          </p:cNvPr>
          <p:cNvSpPr txBox="1"/>
          <p:nvPr/>
        </p:nvSpPr>
        <p:spPr>
          <a:xfrm>
            <a:off x="359751" y="2190741"/>
            <a:ext cx="2628476" cy="369332"/>
          </a:xfrm>
          <a:prstGeom prst="rect">
            <a:avLst/>
          </a:prstGeom>
          <a:noFill/>
        </p:spPr>
        <p:txBody>
          <a:bodyPr wrap="none" rtlCol="0">
            <a:spAutoFit/>
          </a:bodyPr>
          <a:lstStyle/>
          <a:p>
            <a:r>
              <a:rPr lang="it-IT" cap="small" dirty="0">
                <a:latin typeface="Helvetica" pitchFamily="2" charset="0"/>
              </a:rPr>
              <a:t>1. Un’identità perduta</a:t>
            </a:r>
          </a:p>
        </p:txBody>
      </p:sp>
      <p:sp>
        <p:nvSpPr>
          <p:cNvPr id="9" name="TextBox 8">
            <a:extLst>
              <a:ext uri="{FF2B5EF4-FFF2-40B4-BE49-F238E27FC236}">
                <a16:creationId xmlns:a16="http://schemas.microsoft.com/office/drawing/2014/main" id="{7C44EE33-01BD-FACC-EA88-3F9941FD7C38}"/>
              </a:ext>
            </a:extLst>
          </p:cNvPr>
          <p:cNvSpPr txBox="1"/>
          <p:nvPr/>
        </p:nvSpPr>
        <p:spPr>
          <a:xfrm>
            <a:off x="5469105" y="2168909"/>
            <a:ext cx="3379580" cy="369332"/>
          </a:xfrm>
          <a:prstGeom prst="rect">
            <a:avLst/>
          </a:prstGeom>
          <a:noFill/>
        </p:spPr>
        <p:txBody>
          <a:bodyPr wrap="none" rtlCol="0">
            <a:spAutoFit/>
          </a:bodyPr>
          <a:lstStyle/>
          <a:p>
            <a:pPr marL="285750" indent="-285750">
              <a:buFont typeface="Arial" panose="020B0604020202020204" pitchFamily="34" charset="0"/>
              <a:buChar char="•"/>
            </a:pPr>
            <a:r>
              <a:rPr lang="it-IT" cap="small" dirty="0">
                <a:latin typeface="Helvetica" pitchFamily="2" charset="0"/>
              </a:rPr>
              <a:t>Cambiamenti aspetto fisico</a:t>
            </a:r>
          </a:p>
        </p:txBody>
      </p:sp>
      <p:sp>
        <p:nvSpPr>
          <p:cNvPr id="10" name="TextBox 9">
            <a:extLst>
              <a:ext uri="{FF2B5EF4-FFF2-40B4-BE49-F238E27FC236}">
                <a16:creationId xmlns:a16="http://schemas.microsoft.com/office/drawing/2014/main" id="{A4F785E9-C8A5-82D8-5811-19B8E7996BD0}"/>
              </a:ext>
            </a:extLst>
          </p:cNvPr>
          <p:cNvSpPr txBox="1"/>
          <p:nvPr/>
        </p:nvSpPr>
        <p:spPr>
          <a:xfrm>
            <a:off x="5469105" y="2722907"/>
            <a:ext cx="5143844" cy="369332"/>
          </a:xfrm>
          <a:prstGeom prst="rect">
            <a:avLst/>
          </a:prstGeom>
          <a:noFill/>
        </p:spPr>
        <p:txBody>
          <a:bodyPr wrap="none" rtlCol="0">
            <a:spAutoFit/>
          </a:bodyPr>
          <a:lstStyle/>
          <a:p>
            <a:pPr marL="285750" indent="-285750">
              <a:buFont typeface="Arial" panose="020B0604020202020204" pitchFamily="34" charset="0"/>
              <a:buChar char="•"/>
            </a:pPr>
            <a:r>
              <a:rPr lang="it-IT" cap="small" dirty="0">
                <a:latin typeface="Helvetica" pitchFamily="2" charset="0"/>
              </a:rPr>
              <a:t>Vita in contrasto con personalità paziente</a:t>
            </a:r>
          </a:p>
        </p:txBody>
      </p:sp>
      <p:sp>
        <p:nvSpPr>
          <p:cNvPr id="13" name="TextBox 12">
            <a:extLst>
              <a:ext uri="{FF2B5EF4-FFF2-40B4-BE49-F238E27FC236}">
                <a16:creationId xmlns:a16="http://schemas.microsoft.com/office/drawing/2014/main" id="{1C6F0A61-A1DB-7E08-1902-8747388F5B02}"/>
              </a:ext>
            </a:extLst>
          </p:cNvPr>
          <p:cNvSpPr txBox="1"/>
          <p:nvPr/>
        </p:nvSpPr>
        <p:spPr>
          <a:xfrm>
            <a:off x="5469105" y="1611722"/>
            <a:ext cx="830677" cy="369332"/>
          </a:xfrm>
          <a:prstGeom prst="rect">
            <a:avLst/>
          </a:prstGeom>
          <a:noFill/>
        </p:spPr>
        <p:txBody>
          <a:bodyPr wrap="none" rtlCol="0">
            <a:spAutoFit/>
          </a:bodyPr>
          <a:lstStyle/>
          <a:p>
            <a:r>
              <a:rPr lang="it-IT" b="1" cap="small" dirty="0">
                <a:solidFill>
                  <a:schemeClr val="accent1"/>
                </a:solidFill>
                <a:latin typeface="Helvetica" pitchFamily="2" charset="0"/>
              </a:rPr>
              <a:t>codici</a:t>
            </a:r>
          </a:p>
        </p:txBody>
      </p:sp>
      <p:sp>
        <p:nvSpPr>
          <p:cNvPr id="15" name="TextBox 14">
            <a:extLst>
              <a:ext uri="{FF2B5EF4-FFF2-40B4-BE49-F238E27FC236}">
                <a16:creationId xmlns:a16="http://schemas.microsoft.com/office/drawing/2014/main" id="{82C4C478-3D87-10D6-043E-696AA8504D2D}"/>
              </a:ext>
            </a:extLst>
          </p:cNvPr>
          <p:cNvSpPr txBox="1"/>
          <p:nvPr/>
        </p:nvSpPr>
        <p:spPr>
          <a:xfrm>
            <a:off x="359751" y="1622507"/>
            <a:ext cx="1258614" cy="369332"/>
          </a:xfrm>
          <a:prstGeom prst="rect">
            <a:avLst/>
          </a:prstGeom>
          <a:noFill/>
        </p:spPr>
        <p:txBody>
          <a:bodyPr wrap="none" rtlCol="0">
            <a:spAutoFit/>
          </a:bodyPr>
          <a:lstStyle/>
          <a:p>
            <a:r>
              <a:rPr lang="it-IT" b="1" cap="small" dirty="0">
                <a:solidFill>
                  <a:srgbClr val="FFC000"/>
                </a:solidFill>
                <a:latin typeface="Helvetica" pitchFamily="2" charset="0"/>
              </a:rPr>
              <a:t>sottotemi</a:t>
            </a:r>
          </a:p>
        </p:txBody>
      </p:sp>
      <p:sp>
        <p:nvSpPr>
          <p:cNvPr id="16" name="TextBox 15">
            <a:extLst>
              <a:ext uri="{FF2B5EF4-FFF2-40B4-BE49-F238E27FC236}">
                <a16:creationId xmlns:a16="http://schemas.microsoft.com/office/drawing/2014/main" id="{EB8A1D7A-E91C-2337-237C-A56B562DEF22}"/>
              </a:ext>
            </a:extLst>
          </p:cNvPr>
          <p:cNvSpPr txBox="1"/>
          <p:nvPr/>
        </p:nvSpPr>
        <p:spPr>
          <a:xfrm>
            <a:off x="359751" y="3735677"/>
            <a:ext cx="3234090" cy="369332"/>
          </a:xfrm>
          <a:prstGeom prst="rect">
            <a:avLst/>
          </a:prstGeom>
          <a:noFill/>
        </p:spPr>
        <p:txBody>
          <a:bodyPr wrap="none" rtlCol="0">
            <a:spAutoFit/>
          </a:bodyPr>
          <a:lstStyle/>
          <a:p>
            <a:r>
              <a:rPr lang="it-IT" cap="small" dirty="0">
                <a:latin typeface="Helvetica" pitchFamily="2" charset="0"/>
              </a:rPr>
              <a:t>2. Risocializzare il paziente</a:t>
            </a:r>
          </a:p>
        </p:txBody>
      </p:sp>
      <p:sp>
        <p:nvSpPr>
          <p:cNvPr id="17" name="TextBox 16">
            <a:extLst>
              <a:ext uri="{FF2B5EF4-FFF2-40B4-BE49-F238E27FC236}">
                <a16:creationId xmlns:a16="http://schemas.microsoft.com/office/drawing/2014/main" id="{AE3A233E-5110-B3E2-079A-357A8B91055F}"/>
              </a:ext>
            </a:extLst>
          </p:cNvPr>
          <p:cNvSpPr txBox="1"/>
          <p:nvPr/>
        </p:nvSpPr>
        <p:spPr>
          <a:xfrm>
            <a:off x="5359364" y="3732733"/>
            <a:ext cx="1880836" cy="369332"/>
          </a:xfrm>
          <a:prstGeom prst="rect">
            <a:avLst/>
          </a:prstGeom>
          <a:noFill/>
        </p:spPr>
        <p:txBody>
          <a:bodyPr wrap="none" rtlCol="0">
            <a:spAutoFit/>
          </a:bodyPr>
          <a:lstStyle/>
          <a:p>
            <a:pPr marL="285750" indent="-285750">
              <a:buFont typeface="Arial" panose="020B0604020202020204" pitchFamily="34" charset="0"/>
              <a:buChar char="•"/>
            </a:pPr>
            <a:r>
              <a:rPr lang="it-IT" cap="small" dirty="0">
                <a:latin typeface="Helvetica" pitchFamily="2" charset="0"/>
              </a:rPr>
              <a:t>Face-keeping</a:t>
            </a:r>
          </a:p>
        </p:txBody>
      </p:sp>
      <p:sp>
        <p:nvSpPr>
          <p:cNvPr id="18" name="TextBox 17">
            <a:extLst>
              <a:ext uri="{FF2B5EF4-FFF2-40B4-BE49-F238E27FC236}">
                <a16:creationId xmlns:a16="http://schemas.microsoft.com/office/drawing/2014/main" id="{864F53BD-E2AD-4F7C-F558-4F4392C371A7}"/>
              </a:ext>
            </a:extLst>
          </p:cNvPr>
          <p:cNvSpPr txBox="1"/>
          <p:nvPr/>
        </p:nvSpPr>
        <p:spPr>
          <a:xfrm>
            <a:off x="5359364" y="4290182"/>
            <a:ext cx="3189206" cy="369332"/>
          </a:xfrm>
          <a:prstGeom prst="rect">
            <a:avLst/>
          </a:prstGeom>
          <a:noFill/>
        </p:spPr>
        <p:txBody>
          <a:bodyPr wrap="none" rtlCol="0">
            <a:spAutoFit/>
          </a:bodyPr>
          <a:lstStyle/>
          <a:p>
            <a:pPr marL="285750" indent="-285750">
              <a:buFont typeface="Arial" panose="020B0604020202020204" pitchFamily="34" charset="0"/>
              <a:buChar char="•"/>
            </a:pPr>
            <a:r>
              <a:rPr lang="it-IT" cap="small" dirty="0">
                <a:latin typeface="Helvetica" pitchFamily="2" charset="0"/>
              </a:rPr>
              <a:t>Risocializzare il paziente</a:t>
            </a:r>
          </a:p>
        </p:txBody>
      </p:sp>
      <p:sp>
        <p:nvSpPr>
          <p:cNvPr id="19" name="TextBox 18">
            <a:extLst>
              <a:ext uri="{FF2B5EF4-FFF2-40B4-BE49-F238E27FC236}">
                <a16:creationId xmlns:a16="http://schemas.microsoft.com/office/drawing/2014/main" id="{A58A6670-1255-33F0-D8E1-DFD2B54ECAB7}"/>
              </a:ext>
            </a:extLst>
          </p:cNvPr>
          <p:cNvSpPr txBox="1"/>
          <p:nvPr/>
        </p:nvSpPr>
        <p:spPr>
          <a:xfrm>
            <a:off x="5242189" y="5302811"/>
            <a:ext cx="5106975" cy="369332"/>
          </a:xfrm>
          <a:prstGeom prst="rect">
            <a:avLst/>
          </a:prstGeom>
          <a:noFill/>
        </p:spPr>
        <p:txBody>
          <a:bodyPr wrap="none" rtlCol="0">
            <a:spAutoFit/>
          </a:bodyPr>
          <a:lstStyle/>
          <a:p>
            <a:pPr marL="285750" indent="-285750">
              <a:buFont typeface="Arial" panose="020B0604020202020204" pitchFamily="34" charset="0"/>
              <a:buChar char="•"/>
            </a:pPr>
            <a:r>
              <a:rPr lang="it-IT" cap="small" dirty="0">
                <a:latin typeface="Helvetica" pitchFamily="2" charset="0"/>
              </a:rPr>
              <a:t>Rendere evidente la biografia del paziente</a:t>
            </a:r>
          </a:p>
        </p:txBody>
      </p:sp>
      <p:sp>
        <p:nvSpPr>
          <p:cNvPr id="20" name="TextBox 19">
            <a:extLst>
              <a:ext uri="{FF2B5EF4-FFF2-40B4-BE49-F238E27FC236}">
                <a16:creationId xmlns:a16="http://schemas.microsoft.com/office/drawing/2014/main" id="{75151A52-DA94-CA30-0B36-A5B173033893}"/>
              </a:ext>
            </a:extLst>
          </p:cNvPr>
          <p:cNvSpPr txBox="1"/>
          <p:nvPr/>
        </p:nvSpPr>
        <p:spPr>
          <a:xfrm>
            <a:off x="5242189" y="5931683"/>
            <a:ext cx="5876737" cy="369332"/>
          </a:xfrm>
          <a:prstGeom prst="rect">
            <a:avLst/>
          </a:prstGeom>
          <a:noFill/>
        </p:spPr>
        <p:txBody>
          <a:bodyPr wrap="none" rtlCol="0">
            <a:spAutoFit/>
          </a:bodyPr>
          <a:lstStyle/>
          <a:p>
            <a:pPr marL="285750" indent="-285750">
              <a:buFont typeface="Arial" panose="020B0604020202020204" pitchFamily="34" charset="0"/>
              <a:buChar char="•"/>
            </a:pPr>
            <a:r>
              <a:rPr lang="it-IT" cap="small" dirty="0">
                <a:latin typeface="Helvetica" pitchFamily="2" charset="0"/>
              </a:rPr>
              <a:t>Passato come guida per interagire con il paziente</a:t>
            </a:r>
          </a:p>
        </p:txBody>
      </p:sp>
    </p:spTree>
    <p:extLst>
      <p:ext uri="{BB962C8B-B14F-4D97-AF65-F5344CB8AC3E}">
        <p14:creationId xmlns:p14="http://schemas.microsoft.com/office/powerpoint/2010/main" val="903507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1 8">
            <a:extLst>
              <a:ext uri="{FF2B5EF4-FFF2-40B4-BE49-F238E27FC236}">
                <a16:creationId xmlns:a16="http://schemas.microsoft.com/office/drawing/2014/main" id="{06995D4A-BED5-3B43-938A-1FB0EE258B62}"/>
              </a:ext>
            </a:extLst>
          </p:cNvPr>
          <p:cNvCxnSpPr/>
          <p:nvPr/>
        </p:nvCxnSpPr>
        <p:spPr>
          <a:xfrm>
            <a:off x="-12000" y="725207"/>
            <a:ext cx="12204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7ED5DDB9-04F6-7ABF-4F9A-037F26869FF6}"/>
              </a:ext>
            </a:extLst>
          </p:cNvPr>
          <p:cNvSpPr txBox="1"/>
          <p:nvPr/>
        </p:nvSpPr>
        <p:spPr>
          <a:xfrm>
            <a:off x="2005912" y="164792"/>
            <a:ext cx="8168175" cy="461665"/>
          </a:xfrm>
          <a:prstGeom prst="rect">
            <a:avLst/>
          </a:prstGeom>
          <a:noFill/>
        </p:spPr>
        <p:txBody>
          <a:bodyPr wrap="square" rtlCol="0">
            <a:spAutoFit/>
          </a:bodyPr>
          <a:lstStyle/>
          <a:p>
            <a:pPr algn="ctr"/>
            <a:r>
              <a:rPr lang="it-IT" sz="2400" cap="all" dirty="0">
                <a:latin typeface="Helvetica" pitchFamily="2" charset="0"/>
              </a:rPr>
              <a:t>Sei fasi ricorsive</a:t>
            </a:r>
          </a:p>
        </p:txBody>
      </p:sp>
      <p:sp>
        <p:nvSpPr>
          <p:cNvPr id="3" name="TextBox 2">
            <a:extLst>
              <a:ext uri="{FF2B5EF4-FFF2-40B4-BE49-F238E27FC236}">
                <a16:creationId xmlns:a16="http://schemas.microsoft.com/office/drawing/2014/main" id="{801A8E05-80D5-ED43-EC0E-27C7A4F31406}"/>
              </a:ext>
            </a:extLst>
          </p:cNvPr>
          <p:cNvSpPr txBox="1"/>
          <p:nvPr/>
        </p:nvSpPr>
        <p:spPr>
          <a:xfrm>
            <a:off x="359751" y="869607"/>
            <a:ext cx="8880307" cy="369332"/>
          </a:xfrm>
          <a:prstGeom prst="rect">
            <a:avLst/>
          </a:prstGeom>
          <a:noFill/>
        </p:spPr>
        <p:txBody>
          <a:bodyPr wrap="square" rtlCol="0">
            <a:spAutoFit/>
          </a:bodyPr>
          <a:lstStyle/>
          <a:p>
            <a:pPr algn="just"/>
            <a:r>
              <a:rPr lang="it-IT" b="1" cap="all" dirty="0">
                <a:latin typeface="Helvetica" pitchFamily="2" charset="0"/>
              </a:rPr>
              <a:t>3. Esempio di tema: bricolage identitario</a:t>
            </a:r>
          </a:p>
        </p:txBody>
      </p:sp>
      <p:sp>
        <p:nvSpPr>
          <p:cNvPr id="15" name="TextBox 14">
            <a:extLst>
              <a:ext uri="{FF2B5EF4-FFF2-40B4-BE49-F238E27FC236}">
                <a16:creationId xmlns:a16="http://schemas.microsoft.com/office/drawing/2014/main" id="{82C4C478-3D87-10D6-043E-696AA8504D2D}"/>
              </a:ext>
            </a:extLst>
          </p:cNvPr>
          <p:cNvSpPr txBox="1"/>
          <p:nvPr/>
        </p:nvSpPr>
        <p:spPr>
          <a:xfrm>
            <a:off x="359751" y="1418889"/>
            <a:ext cx="4227889" cy="369332"/>
          </a:xfrm>
          <a:prstGeom prst="rect">
            <a:avLst/>
          </a:prstGeom>
          <a:noFill/>
        </p:spPr>
        <p:txBody>
          <a:bodyPr wrap="none" rtlCol="0">
            <a:spAutoFit/>
          </a:bodyPr>
          <a:lstStyle/>
          <a:p>
            <a:r>
              <a:rPr lang="it-IT" b="1" cap="small" dirty="0">
                <a:solidFill>
                  <a:srgbClr val="FFC000"/>
                </a:solidFill>
                <a:latin typeface="Helvetica" pitchFamily="2" charset="0"/>
              </a:rPr>
              <a:t>Sottotema: </a:t>
            </a:r>
            <a:r>
              <a:rPr lang="it-IT" cap="small" dirty="0">
                <a:latin typeface="Helvetica" pitchFamily="2" charset="0"/>
              </a:rPr>
              <a:t>Risocializzare il paziente</a:t>
            </a:r>
            <a:endParaRPr lang="it-IT" b="1" cap="small" dirty="0">
              <a:solidFill>
                <a:srgbClr val="FFC000"/>
              </a:solidFill>
              <a:latin typeface="Helvetica" pitchFamily="2" charset="0"/>
            </a:endParaRPr>
          </a:p>
        </p:txBody>
      </p:sp>
      <p:sp>
        <p:nvSpPr>
          <p:cNvPr id="17" name="TextBox 16">
            <a:extLst>
              <a:ext uri="{FF2B5EF4-FFF2-40B4-BE49-F238E27FC236}">
                <a16:creationId xmlns:a16="http://schemas.microsoft.com/office/drawing/2014/main" id="{AE3A233E-5110-B3E2-079A-357A8B91055F}"/>
              </a:ext>
            </a:extLst>
          </p:cNvPr>
          <p:cNvSpPr txBox="1"/>
          <p:nvPr/>
        </p:nvSpPr>
        <p:spPr>
          <a:xfrm>
            <a:off x="359751" y="1968171"/>
            <a:ext cx="1900072" cy="369332"/>
          </a:xfrm>
          <a:prstGeom prst="rect">
            <a:avLst/>
          </a:prstGeom>
          <a:noFill/>
        </p:spPr>
        <p:txBody>
          <a:bodyPr wrap="none" rtlCol="0">
            <a:spAutoFit/>
          </a:bodyPr>
          <a:lstStyle/>
          <a:p>
            <a:pPr marL="285750" indent="-285750">
              <a:buFont typeface="Arial" panose="020B0604020202020204" pitchFamily="34" charset="0"/>
              <a:buChar char="•"/>
            </a:pPr>
            <a:r>
              <a:rPr lang="it-IT" b="1" cap="small" dirty="0">
                <a:solidFill>
                  <a:schemeClr val="accent1"/>
                </a:solidFill>
                <a:latin typeface="Helvetica" pitchFamily="2" charset="0"/>
              </a:rPr>
              <a:t>Face-keeping</a:t>
            </a:r>
          </a:p>
        </p:txBody>
      </p:sp>
      <p:sp>
        <p:nvSpPr>
          <p:cNvPr id="18" name="TextBox 17">
            <a:extLst>
              <a:ext uri="{FF2B5EF4-FFF2-40B4-BE49-F238E27FC236}">
                <a16:creationId xmlns:a16="http://schemas.microsoft.com/office/drawing/2014/main" id="{864F53BD-E2AD-4F7C-F558-4F4392C371A7}"/>
              </a:ext>
            </a:extLst>
          </p:cNvPr>
          <p:cNvSpPr txBox="1"/>
          <p:nvPr/>
        </p:nvSpPr>
        <p:spPr>
          <a:xfrm>
            <a:off x="359751" y="4573064"/>
            <a:ext cx="3240759" cy="369332"/>
          </a:xfrm>
          <a:prstGeom prst="rect">
            <a:avLst/>
          </a:prstGeom>
          <a:noFill/>
        </p:spPr>
        <p:txBody>
          <a:bodyPr wrap="none" rtlCol="0">
            <a:spAutoFit/>
          </a:bodyPr>
          <a:lstStyle/>
          <a:p>
            <a:pPr marL="285750" indent="-285750">
              <a:buFont typeface="Arial" panose="020B0604020202020204" pitchFamily="34" charset="0"/>
              <a:buChar char="•"/>
            </a:pPr>
            <a:r>
              <a:rPr lang="it-IT" b="1" cap="small" dirty="0">
                <a:solidFill>
                  <a:schemeClr val="accent1"/>
                </a:solidFill>
                <a:latin typeface="Helvetica" pitchFamily="2" charset="0"/>
              </a:rPr>
              <a:t>Risocializzare il paziente</a:t>
            </a:r>
          </a:p>
        </p:txBody>
      </p:sp>
      <p:sp>
        <p:nvSpPr>
          <p:cNvPr id="2" name="TextBox 1">
            <a:extLst>
              <a:ext uri="{FF2B5EF4-FFF2-40B4-BE49-F238E27FC236}">
                <a16:creationId xmlns:a16="http://schemas.microsoft.com/office/drawing/2014/main" id="{F401E7B5-AFFB-F883-5A82-B9E1BB21B0A0}"/>
              </a:ext>
            </a:extLst>
          </p:cNvPr>
          <p:cNvSpPr txBox="1"/>
          <p:nvPr/>
        </p:nvSpPr>
        <p:spPr>
          <a:xfrm>
            <a:off x="359751" y="2533618"/>
            <a:ext cx="11769496" cy="1200329"/>
          </a:xfrm>
          <a:prstGeom prst="rect">
            <a:avLst/>
          </a:prstGeom>
          <a:noFill/>
        </p:spPr>
        <p:txBody>
          <a:bodyPr wrap="square" rtlCol="0">
            <a:spAutoFit/>
          </a:bodyPr>
          <a:lstStyle/>
          <a:p>
            <a:r>
              <a:rPr lang="en-GB" b="1" dirty="0">
                <a:effectLst/>
                <a:latin typeface="Helvetica" pitchFamily="2" charset="0"/>
              </a:rPr>
              <a:t>Son 6</a:t>
            </a:r>
            <a:r>
              <a:rPr lang="en-GB" dirty="0">
                <a:effectLst/>
                <a:latin typeface="Helvetica" pitchFamily="2" charset="0"/>
              </a:rPr>
              <a:t>: At first, there was the </a:t>
            </a:r>
            <a:r>
              <a:rPr lang="en-GB" b="1" dirty="0">
                <a:effectLst/>
                <a:latin typeface="Helvetica" pitchFamily="2" charset="0"/>
              </a:rPr>
              <a:t>hairdresser</a:t>
            </a:r>
            <a:r>
              <a:rPr lang="en-GB" dirty="0">
                <a:effectLst/>
                <a:latin typeface="Helvetica" pitchFamily="2" charset="0"/>
              </a:rPr>
              <a:t>, she used to put curlers in </a:t>
            </a:r>
            <a:r>
              <a:rPr lang="en-GB" b="1" dirty="0">
                <a:effectLst/>
                <a:latin typeface="Helvetica" pitchFamily="2" charset="0"/>
              </a:rPr>
              <a:t>every Saturday</a:t>
            </a:r>
            <a:r>
              <a:rPr lang="en-GB" dirty="0">
                <a:effectLst/>
                <a:latin typeface="Helvetica" pitchFamily="2" charset="0"/>
              </a:rPr>
              <a:t>, then at some point, she got very thin and brittle hair and we decided not to have it come in anymore, </a:t>
            </a:r>
            <a:r>
              <a:rPr lang="en-GB" b="1" dirty="0">
                <a:effectLst/>
                <a:latin typeface="Helvetica" pitchFamily="2" charset="0"/>
              </a:rPr>
              <a:t>we would cut it for her</a:t>
            </a:r>
            <a:r>
              <a:rPr lang="en-GB" dirty="0">
                <a:effectLst/>
                <a:latin typeface="Helvetica" pitchFamily="2" charset="0"/>
              </a:rPr>
              <a:t>. As long as it made sense to do it and we could do it, the hairdresser would also come every 15 days. (Man, 37)</a:t>
            </a:r>
          </a:p>
          <a:p>
            <a:endParaRPr lang="it-IT" dirty="0"/>
          </a:p>
        </p:txBody>
      </p:sp>
      <p:sp>
        <p:nvSpPr>
          <p:cNvPr id="11" name="TextBox 10">
            <a:extLst>
              <a:ext uri="{FF2B5EF4-FFF2-40B4-BE49-F238E27FC236}">
                <a16:creationId xmlns:a16="http://schemas.microsoft.com/office/drawing/2014/main" id="{79C75EA6-0A8E-E55F-C778-2E2E8CB54431}"/>
              </a:ext>
            </a:extLst>
          </p:cNvPr>
          <p:cNvSpPr txBox="1"/>
          <p:nvPr/>
        </p:nvSpPr>
        <p:spPr>
          <a:xfrm>
            <a:off x="359751" y="3577413"/>
            <a:ext cx="11679849" cy="646331"/>
          </a:xfrm>
          <a:prstGeom prst="rect">
            <a:avLst/>
          </a:prstGeom>
          <a:noFill/>
        </p:spPr>
        <p:txBody>
          <a:bodyPr wrap="square">
            <a:spAutoFit/>
          </a:bodyPr>
          <a:lstStyle/>
          <a:p>
            <a:r>
              <a:rPr lang="en-GB" b="1" dirty="0">
                <a:latin typeface="Helvetica" pitchFamily="2" charset="0"/>
              </a:rPr>
              <a:t>Parent 5</a:t>
            </a:r>
            <a:r>
              <a:rPr lang="en-GB" dirty="0">
                <a:latin typeface="Helvetica" pitchFamily="2" charset="0"/>
              </a:rPr>
              <a:t>: H</a:t>
            </a:r>
            <a:r>
              <a:rPr lang="en-GB" dirty="0">
                <a:effectLst/>
                <a:latin typeface="Helvetica" pitchFamily="2" charset="0"/>
              </a:rPr>
              <a:t>er sister, who works as a cosmetician, often gives her a </a:t>
            </a:r>
            <a:r>
              <a:rPr lang="en-GB" b="1" dirty="0">
                <a:effectLst/>
                <a:latin typeface="Helvetica" pitchFamily="2" charset="0"/>
              </a:rPr>
              <a:t>manicure</a:t>
            </a:r>
            <a:r>
              <a:rPr lang="en-GB" dirty="0">
                <a:effectLst/>
                <a:latin typeface="Helvetica" pitchFamily="2" charset="0"/>
              </a:rPr>
              <a:t> and a </a:t>
            </a:r>
            <a:r>
              <a:rPr lang="en-GB" b="1" dirty="0">
                <a:effectLst/>
                <a:latin typeface="Helvetica" pitchFamily="2" charset="0"/>
              </a:rPr>
              <a:t>pedicure</a:t>
            </a:r>
            <a:r>
              <a:rPr lang="en-GB" dirty="0">
                <a:effectLst/>
                <a:latin typeface="Helvetica" pitchFamily="2" charset="0"/>
              </a:rPr>
              <a:t>, </a:t>
            </a:r>
            <a:r>
              <a:rPr lang="en-GB" b="1" dirty="0">
                <a:effectLst/>
                <a:latin typeface="Helvetica" pitchFamily="2" charset="0"/>
              </a:rPr>
              <a:t>so she is always tidy and beautiful </a:t>
            </a:r>
            <a:r>
              <a:rPr lang="en-GB" dirty="0">
                <a:effectLst/>
                <a:latin typeface="Helvetica" pitchFamily="2" charset="0"/>
              </a:rPr>
              <a:t>(Man, 37)</a:t>
            </a:r>
          </a:p>
        </p:txBody>
      </p:sp>
      <p:sp>
        <p:nvSpPr>
          <p:cNvPr id="14" name="TextBox 13">
            <a:extLst>
              <a:ext uri="{FF2B5EF4-FFF2-40B4-BE49-F238E27FC236}">
                <a16:creationId xmlns:a16="http://schemas.microsoft.com/office/drawing/2014/main" id="{F22920F4-E1A5-8C4E-6486-69D0C57DC7AC}"/>
              </a:ext>
            </a:extLst>
          </p:cNvPr>
          <p:cNvSpPr txBox="1"/>
          <p:nvPr/>
        </p:nvSpPr>
        <p:spPr>
          <a:xfrm>
            <a:off x="359751" y="5195218"/>
            <a:ext cx="12021432" cy="1754326"/>
          </a:xfrm>
          <a:prstGeom prst="rect">
            <a:avLst/>
          </a:prstGeom>
          <a:noFill/>
        </p:spPr>
        <p:txBody>
          <a:bodyPr wrap="none" rtlCol="0">
            <a:spAutoFit/>
          </a:bodyPr>
          <a:lstStyle/>
          <a:p>
            <a:r>
              <a:rPr lang="en-GB" b="1" dirty="0">
                <a:effectLst/>
                <a:latin typeface="Helvetica" pitchFamily="2" charset="0"/>
              </a:rPr>
              <a:t>Partner 7</a:t>
            </a:r>
            <a:r>
              <a:rPr lang="en-GB" dirty="0">
                <a:effectLst/>
                <a:latin typeface="Helvetica" pitchFamily="2" charset="0"/>
              </a:rPr>
              <a:t>: Last night I was telling him that Juventus lost and so on. In short, </a:t>
            </a:r>
            <a:r>
              <a:rPr lang="en-GB" b="1" dirty="0">
                <a:effectLst/>
                <a:latin typeface="Helvetica" pitchFamily="2" charset="0"/>
              </a:rPr>
              <a:t>I keep him a</a:t>
            </a:r>
          </a:p>
          <a:p>
            <a:r>
              <a:rPr lang="en-GB" b="1" dirty="0">
                <a:effectLst/>
                <a:latin typeface="Helvetica" pitchFamily="2" charset="0"/>
              </a:rPr>
              <a:t>little bit abreast of everything</a:t>
            </a:r>
            <a:r>
              <a:rPr lang="en-GB" dirty="0">
                <a:effectLst/>
                <a:latin typeface="Helvetica" pitchFamily="2" charset="0"/>
              </a:rPr>
              <a:t>. I keep him abreast of the fact that he became a grandfather, because in December </a:t>
            </a:r>
          </a:p>
          <a:p>
            <a:r>
              <a:rPr lang="en-GB" dirty="0">
                <a:effectLst/>
                <a:latin typeface="Helvetica" pitchFamily="2" charset="0"/>
              </a:rPr>
              <a:t>he became a grandfather but...but I try to show him the pictures, I tell him about the baby. In short, </a:t>
            </a:r>
          </a:p>
          <a:p>
            <a:r>
              <a:rPr lang="en-GB" b="1" dirty="0">
                <a:effectLst/>
                <a:latin typeface="Helvetica" pitchFamily="2" charset="0"/>
              </a:rPr>
              <a:t>I try to inform him</a:t>
            </a:r>
            <a:r>
              <a:rPr lang="en-GB" dirty="0">
                <a:effectLst/>
                <a:latin typeface="Helvetica" pitchFamily="2" charset="0"/>
              </a:rPr>
              <a:t>, then I don’t know how much he can understand or perceive me, I don’t know, I try. (Woman, 55)</a:t>
            </a:r>
          </a:p>
          <a:p>
            <a:endParaRPr lang="en-GB" dirty="0">
              <a:effectLst/>
              <a:latin typeface="Helvetica" pitchFamily="2" charset="0"/>
            </a:endParaRPr>
          </a:p>
          <a:p>
            <a:endParaRPr lang="it-IT" dirty="0"/>
          </a:p>
        </p:txBody>
      </p:sp>
    </p:spTree>
    <p:extLst>
      <p:ext uri="{BB962C8B-B14F-4D97-AF65-F5344CB8AC3E}">
        <p14:creationId xmlns:p14="http://schemas.microsoft.com/office/powerpoint/2010/main" val="4000728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1 8">
            <a:extLst>
              <a:ext uri="{FF2B5EF4-FFF2-40B4-BE49-F238E27FC236}">
                <a16:creationId xmlns:a16="http://schemas.microsoft.com/office/drawing/2014/main" id="{06995D4A-BED5-3B43-938A-1FB0EE258B62}"/>
              </a:ext>
            </a:extLst>
          </p:cNvPr>
          <p:cNvCxnSpPr/>
          <p:nvPr/>
        </p:nvCxnSpPr>
        <p:spPr>
          <a:xfrm>
            <a:off x="-12000" y="725207"/>
            <a:ext cx="12204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7ED5DDB9-04F6-7ABF-4F9A-037F26869FF6}"/>
              </a:ext>
            </a:extLst>
          </p:cNvPr>
          <p:cNvSpPr txBox="1"/>
          <p:nvPr/>
        </p:nvSpPr>
        <p:spPr>
          <a:xfrm>
            <a:off x="2005912" y="164792"/>
            <a:ext cx="8168175" cy="461665"/>
          </a:xfrm>
          <a:prstGeom prst="rect">
            <a:avLst/>
          </a:prstGeom>
          <a:noFill/>
        </p:spPr>
        <p:txBody>
          <a:bodyPr wrap="square" rtlCol="0">
            <a:spAutoFit/>
          </a:bodyPr>
          <a:lstStyle/>
          <a:p>
            <a:pPr algn="ctr"/>
            <a:r>
              <a:rPr lang="it-IT" sz="2400" cap="all" dirty="0">
                <a:latin typeface="Helvetica" pitchFamily="2" charset="0"/>
              </a:rPr>
              <a:t>Sei fasi ricorsive</a:t>
            </a:r>
          </a:p>
        </p:txBody>
      </p:sp>
      <p:sp>
        <p:nvSpPr>
          <p:cNvPr id="3" name="TextBox 2">
            <a:extLst>
              <a:ext uri="{FF2B5EF4-FFF2-40B4-BE49-F238E27FC236}">
                <a16:creationId xmlns:a16="http://schemas.microsoft.com/office/drawing/2014/main" id="{801A8E05-80D5-ED43-EC0E-27C7A4F31406}"/>
              </a:ext>
            </a:extLst>
          </p:cNvPr>
          <p:cNvSpPr txBox="1"/>
          <p:nvPr/>
        </p:nvSpPr>
        <p:spPr>
          <a:xfrm>
            <a:off x="359751" y="806304"/>
            <a:ext cx="8880307" cy="369332"/>
          </a:xfrm>
          <a:prstGeom prst="rect">
            <a:avLst/>
          </a:prstGeom>
          <a:noFill/>
        </p:spPr>
        <p:txBody>
          <a:bodyPr wrap="square" rtlCol="0">
            <a:spAutoFit/>
          </a:bodyPr>
          <a:lstStyle/>
          <a:p>
            <a:pPr algn="just"/>
            <a:r>
              <a:rPr lang="it-IT" b="1" cap="all" dirty="0">
                <a:latin typeface="Helvetica" pitchFamily="2" charset="0"/>
              </a:rPr>
              <a:t>3. Sviluppo dei temi</a:t>
            </a:r>
          </a:p>
        </p:txBody>
      </p:sp>
      <p:pic>
        <p:nvPicPr>
          <p:cNvPr id="5" name="Picture 4" descr="Diagram&#10;&#10;Description automatically generated">
            <a:extLst>
              <a:ext uri="{FF2B5EF4-FFF2-40B4-BE49-F238E27FC236}">
                <a16:creationId xmlns:a16="http://schemas.microsoft.com/office/drawing/2014/main" id="{2A75DC12-4481-31FA-4648-3B059F542471}"/>
              </a:ext>
            </a:extLst>
          </p:cNvPr>
          <p:cNvPicPr>
            <a:picLocks noChangeAspect="1"/>
          </p:cNvPicPr>
          <p:nvPr/>
        </p:nvPicPr>
        <p:blipFill>
          <a:blip r:embed="rId2"/>
          <a:stretch>
            <a:fillRect/>
          </a:stretch>
        </p:blipFill>
        <p:spPr>
          <a:xfrm>
            <a:off x="2401687" y="1419267"/>
            <a:ext cx="7772400" cy="4713526"/>
          </a:xfrm>
          <a:prstGeom prst="rect">
            <a:avLst/>
          </a:prstGeom>
          <a:ln>
            <a:solidFill>
              <a:schemeClr val="tx1"/>
            </a:solidFill>
          </a:ln>
        </p:spPr>
      </p:pic>
    </p:spTree>
    <p:extLst>
      <p:ext uri="{BB962C8B-B14F-4D97-AF65-F5344CB8AC3E}">
        <p14:creationId xmlns:p14="http://schemas.microsoft.com/office/powerpoint/2010/main" val="1523786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1 8">
            <a:extLst>
              <a:ext uri="{FF2B5EF4-FFF2-40B4-BE49-F238E27FC236}">
                <a16:creationId xmlns:a16="http://schemas.microsoft.com/office/drawing/2014/main" id="{06995D4A-BED5-3B43-938A-1FB0EE258B62}"/>
              </a:ext>
            </a:extLst>
          </p:cNvPr>
          <p:cNvCxnSpPr/>
          <p:nvPr/>
        </p:nvCxnSpPr>
        <p:spPr>
          <a:xfrm>
            <a:off x="-12000" y="725207"/>
            <a:ext cx="12204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7ED5DDB9-04F6-7ABF-4F9A-037F26869FF6}"/>
              </a:ext>
            </a:extLst>
          </p:cNvPr>
          <p:cNvSpPr txBox="1"/>
          <p:nvPr/>
        </p:nvSpPr>
        <p:spPr>
          <a:xfrm>
            <a:off x="2005912" y="164792"/>
            <a:ext cx="8168175" cy="461665"/>
          </a:xfrm>
          <a:prstGeom prst="rect">
            <a:avLst/>
          </a:prstGeom>
          <a:noFill/>
        </p:spPr>
        <p:txBody>
          <a:bodyPr wrap="square" rtlCol="0">
            <a:spAutoFit/>
          </a:bodyPr>
          <a:lstStyle/>
          <a:p>
            <a:pPr algn="ctr"/>
            <a:r>
              <a:rPr lang="it-IT" sz="2400" cap="all" dirty="0">
                <a:latin typeface="Helvetica" pitchFamily="2" charset="0"/>
              </a:rPr>
              <a:t>Sei fasi ricorsive</a:t>
            </a:r>
          </a:p>
        </p:txBody>
      </p:sp>
      <p:sp>
        <p:nvSpPr>
          <p:cNvPr id="8" name="TextBox 7">
            <a:extLst>
              <a:ext uri="{FF2B5EF4-FFF2-40B4-BE49-F238E27FC236}">
                <a16:creationId xmlns:a16="http://schemas.microsoft.com/office/drawing/2014/main" id="{E24807EB-3523-2CBD-2526-6E24B6439E91}"/>
              </a:ext>
            </a:extLst>
          </p:cNvPr>
          <p:cNvSpPr txBox="1"/>
          <p:nvPr/>
        </p:nvSpPr>
        <p:spPr>
          <a:xfrm>
            <a:off x="1398722" y="2809662"/>
            <a:ext cx="9531490" cy="584775"/>
          </a:xfrm>
          <a:prstGeom prst="rect">
            <a:avLst/>
          </a:prstGeom>
          <a:noFill/>
        </p:spPr>
        <p:txBody>
          <a:bodyPr wrap="square" rtlCol="0">
            <a:spAutoFit/>
          </a:bodyPr>
          <a:lstStyle/>
          <a:p>
            <a:pPr marL="285750" indent="-285750" algn="just">
              <a:buFont typeface="Arial" panose="020B0604020202020204" pitchFamily="34" charset="0"/>
              <a:buChar char="•"/>
            </a:pPr>
            <a:r>
              <a:rPr lang="it-IT" sz="1600" b="1" cap="all" dirty="0" err="1">
                <a:latin typeface="Helvetica" pitchFamily="2" charset="0"/>
              </a:rPr>
              <a:t>Macrotemi</a:t>
            </a:r>
            <a:r>
              <a:rPr lang="it-IT" sz="1600" cap="all" dirty="0">
                <a:latin typeface="Helvetica" pitchFamily="2" charset="0"/>
              </a:rPr>
              <a:t>: organizzano e strutturano l’analisi, idee centrali che sostengono più temi</a:t>
            </a:r>
          </a:p>
        </p:txBody>
      </p:sp>
      <p:sp>
        <p:nvSpPr>
          <p:cNvPr id="9" name="TextBox 8">
            <a:extLst>
              <a:ext uri="{FF2B5EF4-FFF2-40B4-BE49-F238E27FC236}">
                <a16:creationId xmlns:a16="http://schemas.microsoft.com/office/drawing/2014/main" id="{6735671B-8359-E66E-F439-3DA38F6DE075}"/>
              </a:ext>
            </a:extLst>
          </p:cNvPr>
          <p:cNvSpPr txBox="1"/>
          <p:nvPr/>
        </p:nvSpPr>
        <p:spPr>
          <a:xfrm>
            <a:off x="1398722" y="5467701"/>
            <a:ext cx="8880307" cy="338554"/>
          </a:xfrm>
          <a:prstGeom prst="rect">
            <a:avLst/>
          </a:prstGeom>
          <a:noFill/>
        </p:spPr>
        <p:txBody>
          <a:bodyPr wrap="square" rtlCol="0">
            <a:spAutoFit/>
          </a:bodyPr>
          <a:lstStyle/>
          <a:p>
            <a:pPr marL="285750" indent="-285750" algn="just">
              <a:buFont typeface="Arial" panose="020B0604020202020204" pitchFamily="34" charset="0"/>
              <a:buChar char="•"/>
            </a:pPr>
            <a:r>
              <a:rPr lang="it-IT" sz="1600" b="1" cap="all" dirty="0">
                <a:latin typeface="Helvetica" pitchFamily="2" charset="0"/>
              </a:rPr>
              <a:t>Sotto-temi</a:t>
            </a:r>
            <a:r>
              <a:rPr lang="it-IT" sz="1600" cap="all" dirty="0">
                <a:latin typeface="Helvetica" pitchFamily="2" charset="0"/>
              </a:rPr>
              <a:t>: catturano e sviluppano una sfaccettatura di un tema</a:t>
            </a:r>
          </a:p>
        </p:txBody>
      </p:sp>
      <p:sp>
        <p:nvSpPr>
          <p:cNvPr id="3" name="TextBox 2">
            <a:extLst>
              <a:ext uri="{FF2B5EF4-FFF2-40B4-BE49-F238E27FC236}">
                <a16:creationId xmlns:a16="http://schemas.microsoft.com/office/drawing/2014/main" id="{801A8E05-80D5-ED43-EC0E-27C7A4F31406}"/>
              </a:ext>
            </a:extLst>
          </p:cNvPr>
          <p:cNvSpPr txBox="1"/>
          <p:nvPr/>
        </p:nvSpPr>
        <p:spPr>
          <a:xfrm>
            <a:off x="1398722" y="1394095"/>
            <a:ext cx="8880307" cy="369332"/>
          </a:xfrm>
          <a:prstGeom prst="rect">
            <a:avLst/>
          </a:prstGeom>
          <a:noFill/>
        </p:spPr>
        <p:txBody>
          <a:bodyPr wrap="square" rtlCol="0">
            <a:spAutoFit/>
          </a:bodyPr>
          <a:lstStyle/>
          <a:p>
            <a:pPr algn="just"/>
            <a:r>
              <a:rPr lang="it-IT" b="1" cap="all" dirty="0">
                <a:latin typeface="Helvetica" pitchFamily="2" charset="0"/>
              </a:rPr>
              <a:t>3. Tre possibili livelli gerarchici</a:t>
            </a:r>
          </a:p>
        </p:txBody>
      </p:sp>
      <p:sp>
        <p:nvSpPr>
          <p:cNvPr id="13" name="TextBox 12">
            <a:extLst>
              <a:ext uri="{FF2B5EF4-FFF2-40B4-BE49-F238E27FC236}">
                <a16:creationId xmlns:a16="http://schemas.microsoft.com/office/drawing/2014/main" id="{87D0BEF9-CFB9-0284-842D-AFFAC162E83C}"/>
              </a:ext>
            </a:extLst>
          </p:cNvPr>
          <p:cNvSpPr txBox="1"/>
          <p:nvPr/>
        </p:nvSpPr>
        <p:spPr>
          <a:xfrm>
            <a:off x="1398722" y="4130057"/>
            <a:ext cx="8880307" cy="338554"/>
          </a:xfrm>
          <a:prstGeom prst="rect">
            <a:avLst/>
          </a:prstGeom>
          <a:noFill/>
        </p:spPr>
        <p:txBody>
          <a:bodyPr wrap="square" rtlCol="0">
            <a:spAutoFit/>
          </a:bodyPr>
          <a:lstStyle/>
          <a:p>
            <a:pPr marL="285750" indent="-285750" algn="just">
              <a:buFont typeface="Arial" panose="020B0604020202020204" pitchFamily="34" charset="0"/>
              <a:buChar char="•"/>
            </a:pPr>
            <a:r>
              <a:rPr lang="it-IT" sz="1600" b="1" cap="all" dirty="0">
                <a:latin typeface="Helvetica" pitchFamily="2" charset="0"/>
              </a:rPr>
              <a:t>Temi</a:t>
            </a:r>
            <a:r>
              <a:rPr lang="it-IT" sz="1600" cap="all" dirty="0">
                <a:latin typeface="Helvetica" pitchFamily="2" charset="0"/>
              </a:rPr>
              <a:t>: riportano significati connessi ad un tema centrale</a:t>
            </a:r>
          </a:p>
        </p:txBody>
      </p:sp>
      <p:pic>
        <p:nvPicPr>
          <p:cNvPr id="12" name="Picture 11" descr="Shape&#10;&#10;Description automatically generated with low confidence">
            <a:extLst>
              <a:ext uri="{FF2B5EF4-FFF2-40B4-BE49-F238E27FC236}">
                <a16:creationId xmlns:a16="http://schemas.microsoft.com/office/drawing/2014/main" id="{A410EFC9-BC93-1419-C826-B477AB797C98}"/>
              </a:ext>
            </a:extLst>
          </p:cNvPr>
          <p:cNvPicPr>
            <a:picLocks noChangeAspect="1"/>
          </p:cNvPicPr>
          <p:nvPr/>
        </p:nvPicPr>
        <p:blipFill rotWithShape="1">
          <a:blip r:embed="rId2"/>
          <a:srcRect b="19631"/>
          <a:stretch/>
        </p:blipFill>
        <p:spPr>
          <a:xfrm>
            <a:off x="345140" y="1277959"/>
            <a:ext cx="748553" cy="601604"/>
          </a:xfrm>
          <a:prstGeom prst="rect">
            <a:avLst/>
          </a:prstGeom>
        </p:spPr>
      </p:pic>
    </p:spTree>
    <p:extLst>
      <p:ext uri="{BB962C8B-B14F-4D97-AF65-F5344CB8AC3E}">
        <p14:creationId xmlns:p14="http://schemas.microsoft.com/office/powerpoint/2010/main" val="1100174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1 8">
            <a:extLst>
              <a:ext uri="{FF2B5EF4-FFF2-40B4-BE49-F238E27FC236}">
                <a16:creationId xmlns:a16="http://schemas.microsoft.com/office/drawing/2014/main" id="{06995D4A-BED5-3B43-938A-1FB0EE258B62}"/>
              </a:ext>
            </a:extLst>
          </p:cNvPr>
          <p:cNvCxnSpPr/>
          <p:nvPr/>
        </p:nvCxnSpPr>
        <p:spPr>
          <a:xfrm>
            <a:off x="-12000" y="725207"/>
            <a:ext cx="12204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7ED5DDB9-04F6-7ABF-4F9A-037F26869FF6}"/>
              </a:ext>
            </a:extLst>
          </p:cNvPr>
          <p:cNvSpPr txBox="1"/>
          <p:nvPr/>
        </p:nvSpPr>
        <p:spPr>
          <a:xfrm>
            <a:off x="2005912" y="164792"/>
            <a:ext cx="8168175" cy="461665"/>
          </a:xfrm>
          <a:prstGeom prst="rect">
            <a:avLst/>
          </a:prstGeom>
          <a:noFill/>
        </p:spPr>
        <p:txBody>
          <a:bodyPr wrap="square" rtlCol="0">
            <a:spAutoFit/>
          </a:bodyPr>
          <a:lstStyle/>
          <a:p>
            <a:pPr algn="ctr"/>
            <a:r>
              <a:rPr lang="it-IT" sz="2400" cap="all" dirty="0">
                <a:latin typeface="Helvetica" pitchFamily="2" charset="0"/>
              </a:rPr>
              <a:t>Sei fasi ricorsive</a:t>
            </a:r>
          </a:p>
        </p:txBody>
      </p:sp>
      <p:sp>
        <p:nvSpPr>
          <p:cNvPr id="3" name="TextBox 2">
            <a:extLst>
              <a:ext uri="{FF2B5EF4-FFF2-40B4-BE49-F238E27FC236}">
                <a16:creationId xmlns:a16="http://schemas.microsoft.com/office/drawing/2014/main" id="{801A8E05-80D5-ED43-EC0E-27C7A4F31406}"/>
              </a:ext>
            </a:extLst>
          </p:cNvPr>
          <p:cNvSpPr txBox="1"/>
          <p:nvPr/>
        </p:nvSpPr>
        <p:spPr>
          <a:xfrm>
            <a:off x="2214512" y="1300058"/>
            <a:ext cx="8880307" cy="369332"/>
          </a:xfrm>
          <a:prstGeom prst="rect">
            <a:avLst/>
          </a:prstGeom>
          <a:noFill/>
        </p:spPr>
        <p:txBody>
          <a:bodyPr wrap="square" rtlCol="0">
            <a:spAutoFit/>
          </a:bodyPr>
          <a:lstStyle/>
          <a:p>
            <a:pPr algn="just"/>
            <a:r>
              <a:rPr lang="it-IT" b="1" cap="all" dirty="0">
                <a:latin typeface="Helvetica" pitchFamily="2" charset="0"/>
              </a:rPr>
              <a:t>4. Revisione dei temi</a:t>
            </a:r>
          </a:p>
        </p:txBody>
      </p:sp>
      <p:sp>
        <p:nvSpPr>
          <p:cNvPr id="2" name="TextBox 1">
            <a:extLst>
              <a:ext uri="{FF2B5EF4-FFF2-40B4-BE49-F238E27FC236}">
                <a16:creationId xmlns:a16="http://schemas.microsoft.com/office/drawing/2014/main" id="{0133B557-6520-74AA-1D86-B2693C316002}"/>
              </a:ext>
            </a:extLst>
          </p:cNvPr>
          <p:cNvSpPr txBox="1"/>
          <p:nvPr/>
        </p:nvSpPr>
        <p:spPr>
          <a:xfrm>
            <a:off x="2214512" y="2242653"/>
            <a:ext cx="8880307" cy="369332"/>
          </a:xfrm>
          <a:prstGeom prst="rect">
            <a:avLst/>
          </a:prstGeom>
          <a:noFill/>
        </p:spPr>
        <p:txBody>
          <a:bodyPr wrap="square" rtlCol="0">
            <a:spAutoFit/>
          </a:bodyPr>
          <a:lstStyle/>
          <a:p>
            <a:pPr marL="285750" indent="-285750" algn="just">
              <a:buFont typeface="Arial" panose="020B0604020202020204" pitchFamily="34" charset="0"/>
              <a:buChar char="•"/>
            </a:pPr>
            <a:r>
              <a:rPr lang="it-IT" cap="all" dirty="0">
                <a:latin typeface="Helvetica" pitchFamily="2" charset="0"/>
              </a:rPr>
              <a:t>Omogeneità interna/eterogeneità esterna</a:t>
            </a:r>
          </a:p>
        </p:txBody>
      </p:sp>
      <p:sp>
        <p:nvSpPr>
          <p:cNvPr id="4" name="TextBox 3">
            <a:extLst>
              <a:ext uri="{FF2B5EF4-FFF2-40B4-BE49-F238E27FC236}">
                <a16:creationId xmlns:a16="http://schemas.microsoft.com/office/drawing/2014/main" id="{93B7F805-1208-C147-E9DB-37594A5E2E4A}"/>
              </a:ext>
            </a:extLst>
          </p:cNvPr>
          <p:cNvSpPr txBox="1"/>
          <p:nvPr/>
        </p:nvSpPr>
        <p:spPr>
          <a:xfrm>
            <a:off x="2214511" y="3717835"/>
            <a:ext cx="8880307" cy="369332"/>
          </a:xfrm>
          <a:prstGeom prst="rect">
            <a:avLst/>
          </a:prstGeom>
          <a:noFill/>
        </p:spPr>
        <p:txBody>
          <a:bodyPr wrap="square" rtlCol="0">
            <a:spAutoFit/>
          </a:bodyPr>
          <a:lstStyle/>
          <a:p>
            <a:pPr marL="285750" indent="-285750" algn="just">
              <a:buFont typeface="Arial" panose="020B0604020202020204" pitchFamily="34" charset="0"/>
              <a:buChar char="•"/>
            </a:pPr>
            <a:r>
              <a:rPr lang="it-IT" cap="all" dirty="0">
                <a:latin typeface="Helvetica" pitchFamily="2" charset="0"/>
              </a:rPr>
              <a:t>Rilettura estratti associati ai temi</a:t>
            </a:r>
          </a:p>
        </p:txBody>
      </p:sp>
      <p:sp>
        <p:nvSpPr>
          <p:cNvPr id="5" name="TextBox 4">
            <a:extLst>
              <a:ext uri="{FF2B5EF4-FFF2-40B4-BE49-F238E27FC236}">
                <a16:creationId xmlns:a16="http://schemas.microsoft.com/office/drawing/2014/main" id="{9935CC28-8D42-8DB1-CC6B-D48ACB7C7CC9}"/>
              </a:ext>
            </a:extLst>
          </p:cNvPr>
          <p:cNvSpPr txBox="1"/>
          <p:nvPr/>
        </p:nvSpPr>
        <p:spPr>
          <a:xfrm>
            <a:off x="2142794" y="5188610"/>
            <a:ext cx="8880307" cy="369332"/>
          </a:xfrm>
          <a:prstGeom prst="rect">
            <a:avLst/>
          </a:prstGeom>
          <a:noFill/>
        </p:spPr>
        <p:txBody>
          <a:bodyPr wrap="square" rtlCol="0">
            <a:spAutoFit/>
          </a:bodyPr>
          <a:lstStyle/>
          <a:p>
            <a:pPr marL="285750" indent="-285750" algn="just">
              <a:buFont typeface="Arial" panose="020B0604020202020204" pitchFamily="34" charset="0"/>
              <a:buChar char="•"/>
            </a:pPr>
            <a:r>
              <a:rPr lang="it-IT" cap="all" dirty="0">
                <a:latin typeface="Helvetica" pitchFamily="2" charset="0"/>
              </a:rPr>
              <a:t>Confrontare i temi con la domanda di ricerca</a:t>
            </a:r>
          </a:p>
        </p:txBody>
      </p:sp>
      <p:pic>
        <p:nvPicPr>
          <p:cNvPr id="9" name="Picture 8" descr="Shape&#10;&#10;Description automatically generated with low confidence">
            <a:extLst>
              <a:ext uri="{FF2B5EF4-FFF2-40B4-BE49-F238E27FC236}">
                <a16:creationId xmlns:a16="http://schemas.microsoft.com/office/drawing/2014/main" id="{27324E4F-9393-35C9-8FD2-A0DBD16FDAD8}"/>
              </a:ext>
            </a:extLst>
          </p:cNvPr>
          <p:cNvPicPr>
            <a:picLocks noChangeAspect="1"/>
          </p:cNvPicPr>
          <p:nvPr/>
        </p:nvPicPr>
        <p:blipFill rotWithShape="1">
          <a:blip r:embed="rId2"/>
          <a:srcRect b="20973"/>
          <a:stretch/>
        </p:blipFill>
        <p:spPr>
          <a:xfrm>
            <a:off x="681943" y="1346836"/>
            <a:ext cx="830476" cy="656300"/>
          </a:xfrm>
          <a:prstGeom prst="rect">
            <a:avLst/>
          </a:prstGeom>
        </p:spPr>
      </p:pic>
    </p:spTree>
    <p:extLst>
      <p:ext uri="{BB962C8B-B14F-4D97-AF65-F5344CB8AC3E}">
        <p14:creationId xmlns:p14="http://schemas.microsoft.com/office/powerpoint/2010/main" val="1073596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1 8">
            <a:extLst>
              <a:ext uri="{FF2B5EF4-FFF2-40B4-BE49-F238E27FC236}">
                <a16:creationId xmlns:a16="http://schemas.microsoft.com/office/drawing/2014/main" id="{06995D4A-BED5-3B43-938A-1FB0EE258B62}"/>
              </a:ext>
            </a:extLst>
          </p:cNvPr>
          <p:cNvCxnSpPr/>
          <p:nvPr/>
        </p:nvCxnSpPr>
        <p:spPr>
          <a:xfrm>
            <a:off x="-12000" y="725207"/>
            <a:ext cx="12204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7ED5DDB9-04F6-7ABF-4F9A-037F26869FF6}"/>
              </a:ext>
            </a:extLst>
          </p:cNvPr>
          <p:cNvSpPr txBox="1"/>
          <p:nvPr/>
        </p:nvSpPr>
        <p:spPr>
          <a:xfrm>
            <a:off x="2005912" y="164792"/>
            <a:ext cx="8168175" cy="461665"/>
          </a:xfrm>
          <a:prstGeom prst="rect">
            <a:avLst/>
          </a:prstGeom>
          <a:noFill/>
        </p:spPr>
        <p:txBody>
          <a:bodyPr wrap="square" rtlCol="0">
            <a:spAutoFit/>
          </a:bodyPr>
          <a:lstStyle/>
          <a:p>
            <a:pPr algn="ctr"/>
            <a:r>
              <a:rPr lang="it-IT" sz="2400" cap="all" dirty="0">
                <a:latin typeface="Helvetica" pitchFamily="2" charset="0"/>
              </a:rPr>
              <a:t>Sei fasi ricorsive</a:t>
            </a:r>
          </a:p>
        </p:txBody>
      </p:sp>
      <p:sp>
        <p:nvSpPr>
          <p:cNvPr id="3" name="TextBox 2">
            <a:extLst>
              <a:ext uri="{FF2B5EF4-FFF2-40B4-BE49-F238E27FC236}">
                <a16:creationId xmlns:a16="http://schemas.microsoft.com/office/drawing/2014/main" id="{801A8E05-80D5-ED43-EC0E-27C7A4F31406}"/>
              </a:ext>
            </a:extLst>
          </p:cNvPr>
          <p:cNvSpPr txBox="1"/>
          <p:nvPr/>
        </p:nvSpPr>
        <p:spPr>
          <a:xfrm>
            <a:off x="1784206" y="1217888"/>
            <a:ext cx="8880307" cy="369332"/>
          </a:xfrm>
          <a:prstGeom prst="rect">
            <a:avLst/>
          </a:prstGeom>
          <a:noFill/>
        </p:spPr>
        <p:txBody>
          <a:bodyPr wrap="square" rtlCol="0">
            <a:spAutoFit/>
          </a:bodyPr>
          <a:lstStyle/>
          <a:p>
            <a:pPr algn="just"/>
            <a:r>
              <a:rPr lang="it-IT" b="1" cap="all" dirty="0">
                <a:latin typeface="Helvetica" pitchFamily="2" charset="0"/>
              </a:rPr>
              <a:t>5. Definire e nominare i temi</a:t>
            </a:r>
          </a:p>
        </p:txBody>
      </p:sp>
      <p:sp>
        <p:nvSpPr>
          <p:cNvPr id="2" name="TextBox 1">
            <a:extLst>
              <a:ext uri="{FF2B5EF4-FFF2-40B4-BE49-F238E27FC236}">
                <a16:creationId xmlns:a16="http://schemas.microsoft.com/office/drawing/2014/main" id="{0133B557-6520-74AA-1D86-B2693C316002}"/>
              </a:ext>
            </a:extLst>
          </p:cNvPr>
          <p:cNvSpPr txBox="1"/>
          <p:nvPr/>
        </p:nvSpPr>
        <p:spPr>
          <a:xfrm>
            <a:off x="1784206" y="2320361"/>
            <a:ext cx="8880307" cy="369332"/>
          </a:xfrm>
          <a:prstGeom prst="rect">
            <a:avLst/>
          </a:prstGeom>
          <a:noFill/>
        </p:spPr>
        <p:txBody>
          <a:bodyPr wrap="square" rtlCol="0">
            <a:spAutoFit/>
          </a:bodyPr>
          <a:lstStyle/>
          <a:p>
            <a:pPr marL="285750" indent="-285750" algn="just">
              <a:buFont typeface="Arial" panose="020B0604020202020204" pitchFamily="34" charset="0"/>
              <a:buChar char="•"/>
            </a:pPr>
            <a:r>
              <a:rPr lang="it-IT" cap="all" dirty="0">
                <a:latin typeface="Helvetica" pitchFamily="2" charset="0"/>
              </a:rPr>
              <a:t>Dare una descrizione di ciascun tema</a:t>
            </a:r>
          </a:p>
        </p:txBody>
      </p:sp>
      <p:sp>
        <p:nvSpPr>
          <p:cNvPr id="4" name="TextBox 3">
            <a:extLst>
              <a:ext uri="{FF2B5EF4-FFF2-40B4-BE49-F238E27FC236}">
                <a16:creationId xmlns:a16="http://schemas.microsoft.com/office/drawing/2014/main" id="{93B7F805-1208-C147-E9DB-37594A5E2E4A}"/>
              </a:ext>
            </a:extLst>
          </p:cNvPr>
          <p:cNvSpPr txBox="1"/>
          <p:nvPr/>
        </p:nvSpPr>
        <p:spPr>
          <a:xfrm>
            <a:off x="1784206" y="3671014"/>
            <a:ext cx="8880307" cy="369332"/>
          </a:xfrm>
          <a:prstGeom prst="rect">
            <a:avLst/>
          </a:prstGeom>
          <a:noFill/>
        </p:spPr>
        <p:txBody>
          <a:bodyPr wrap="square" rtlCol="0">
            <a:spAutoFit/>
          </a:bodyPr>
          <a:lstStyle/>
          <a:p>
            <a:pPr marL="285750" indent="-285750" algn="just">
              <a:buFont typeface="Arial" panose="020B0604020202020204" pitchFamily="34" charset="0"/>
              <a:buChar char="•"/>
            </a:pPr>
            <a:r>
              <a:rPr lang="it-IT" cap="all" dirty="0">
                <a:latin typeface="Helvetica" pitchFamily="2" charset="0"/>
              </a:rPr>
              <a:t>Inserire commenti interpretativi, non parafrasi del contenuto</a:t>
            </a:r>
          </a:p>
        </p:txBody>
      </p:sp>
      <p:sp>
        <p:nvSpPr>
          <p:cNvPr id="5" name="TextBox 4">
            <a:extLst>
              <a:ext uri="{FF2B5EF4-FFF2-40B4-BE49-F238E27FC236}">
                <a16:creationId xmlns:a16="http://schemas.microsoft.com/office/drawing/2014/main" id="{9935CC28-8D42-8DB1-CC6B-D48ACB7C7CC9}"/>
              </a:ext>
            </a:extLst>
          </p:cNvPr>
          <p:cNvSpPr txBox="1"/>
          <p:nvPr/>
        </p:nvSpPr>
        <p:spPr>
          <a:xfrm>
            <a:off x="1784206" y="5021667"/>
            <a:ext cx="8880307" cy="369332"/>
          </a:xfrm>
          <a:prstGeom prst="rect">
            <a:avLst/>
          </a:prstGeom>
          <a:noFill/>
        </p:spPr>
        <p:txBody>
          <a:bodyPr wrap="square" rtlCol="0">
            <a:spAutoFit/>
          </a:bodyPr>
          <a:lstStyle/>
          <a:p>
            <a:pPr marL="285750" indent="-285750" algn="just">
              <a:buFont typeface="Arial" panose="020B0604020202020204" pitchFamily="34" charset="0"/>
              <a:buChar char="•"/>
            </a:pPr>
            <a:r>
              <a:rPr lang="it-IT" cap="all" dirty="0">
                <a:latin typeface="Helvetica" pitchFamily="2" charset="0"/>
              </a:rPr>
              <a:t>Dare un nome che catturi l’essenza del tema</a:t>
            </a:r>
          </a:p>
        </p:txBody>
      </p:sp>
      <p:pic>
        <p:nvPicPr>
          <p:cNvPr id="8" name="Picture 7" descr="Shape&#10;&#10;Description automatically generated with low confidence">
            <a:extLst>
              <a:ext uri="{FF2B5EF4-FFF2-40B4-BE49-F238E27FC236}">
                <a16:creationId xmlns:a16="http://schemas.microsoft.com/office/drawing/2014/main" id="{C80F0B6A-DBBE-142F-BB29-452B4EF2EEC8}"/>
              </a:ext>
            </a:extLst>
          </p:cNvPr>
          <p:cNvPicPr>
            <a:picLocks noChangeAspect="1"/>
          </p:cNvPicPr>
          <p:nvPr/>
        </p:nvPicPr>
        <p:blipFill rotWithShape="1">
          <a:blip r:embed="rId2"/>
          <a:srcRect b="19763"/>
          <a:stretch/>
        </p:blipFill>
        <p:spPr>
          <a:xfrm>
            <a:off x="309440" y="997957"/>
            <a:ext cx="1008501" cy="809193"/>
          </a:xfrm>
          <a:prstGeom prst="rect">
            <a:avLst/>
          </a:prstGeom>
        </p:spPr>
      </p:pic>
    </p:spTree>
    <p:extLst>
      <p:ext uri="{BB962C8B-B14F-4D97-AF65-F5344CB8AC3E}">
        <p14:creationId xmlns:p14="http://schemas.microsoft.com/office/powerpoint/2010/main" val="2484034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1 8">
            <a:extLst>
              <a:ext uri="{FF2B5EF4-FFF2-40B4-BE49-F238E27FC236}">
                <a16:creationId xmlns:a16="http://schemas.microsoft.com/office/drawing/2014/main" id="{06995D4A-BED5-3B43-938A-1FB0EE258B62}"/>
              </a:ext>
            </a:extLst>
          </p:cNvPr>
          <p:cNvCxnSpPr/>
          <p:nvPr/>
        </p:nvCxnSpPr>
        <p:spPr>
          <a:xfrm>
            <a:off x="-12000" y="725207"/>
            <a:ext cx="12204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7ED5DDB9-04F6-7ABF-4F9A-037F26869FF6}"/>
              </a:ext>
            </a:extLst>
          </p:cNvPr>
          <p:cNvSpPr txBox="1"/>
          <p:nvPr/>
        </p:nvSpPr>
        <p:spPr>
          <a:xfrm>
            <a:off x="2005912" y="164792"/>
            <a:ext cx="8168175" cy="461665"/>
          </a:xfrm>
          <a:prstGeom prst="rect">
            <a:avLst/>
          </a:prstGeom>
          <a:noFill/>
        </p:spPr>
        <p:txBody>
          <a:bodyPr wrap="square" rtlCol="0">
            <a:spAutoFit/>
          </a:bodyPr>
          <a:lstStyle/>
          <a:p>
            <a:pPr algn="ctr"/>
            <a:r>
              <a:rPr lang="it-IT" sz="2400" cap="all" dirty="0">
                <a:latin typeface="Helvetica" pitchFamily="2" charset="0"/>
              </a:rPr>
              <a:t>Sei fasi ricorsive</a:t>
            </a:r>
          </a:p>
        </p:txBody>
      </p:sp>
      <p:sp>
        <p:nvSpPr>
          <p:cNvPr id="3" name="TextBox 2">
            <a:extLst>
              <a:ext uri="{FF2B5EF4-FFF2-40B4-BE49-F238E27FC236}">
                <a16:creationId xmlns:a16="http://schemas.microsoft.com/office/drawing/2014/main" id="{801A8E05-80D5-ED43-EC0E-27C7A4F31406}"/>
              </a:ext>
            </a:extLst>
          </p:cNvPr>
          <p:cNvSpPr txBox="1"/>
          <p:nvPr/>
        </p:nvSpPr>
        <p:spPr>
          <a:xfrm>
            <a:off x="1655848" y="1277444"/>
            <a:ext cx="8880307" cy="369332"/>
          </a:xfrm>
          <a:prstGeom prst="rect">
            <a:avLst/>
          </a:prstGeom>
          <a:noFill/>
        </p:spPr>
        <p:txBody>
          <a:bodyPr wrap="square" rtlCol="0">
            <a:spAutoFit/>
          </a:bodyPr>
          <a:lstStyle/>
          <a:p>
            <a:pPr algn="just"/>
            <a:r>
              <a:rPr lang="it-IT" b="1" cap="all" dirty="0">
                <a:latin typeface="Helvetica" pitchFamily="2" charset="0"/>
              </a:rPr>
              <a:t>6. Scrittura dei risultati</a:t>
            </a:r>
          </a:p>
        </p:txBody>
      </p:sp>
      <p:sp>
        <p:nvSpPr>
          <p:cNvPr id="2" name="TextBox 1">
            <a:extLst>
              <a:ext uri="{FF2B5EF4-FFF2-40B4-BE49-F238E27FC236}">
                <a16:creationId xmlns:a16="http://schemas.microsoft.com/office/drawing/2014/main" id="{0133B557-6520-74AA-1D86-B2693C316002}"/>
              </a:ext>
            </a:extLst>
          </p:cNvPr>
          <p:cNvSpPr txBox="1"/>
          <p:nvPr/>
        </p:nvSpPr>
        <p:spPr>
          <a:xfrm>
            <a:off x="1655848" y="2137869"/>
            <a:ext cx="8880307" cy="338554"/>
          </a:xfrm>
          <a:prstGeom prst="rect">
            <a:avLst/>
          </a:prstGeom>
          <a:noFill/>
        </p:spPr>
        <p:txBody>
          <a:bodyPr wrap="square" rtlCol="0">
            <a:spAutoFit/>
          </a:bodyPr>
          <a:lstStyle/>
          <a:p>
            <a:pPr marL="285750" indent="-285750" algn="just">
              <a:buFont typeface="Arial" panose="020B0604020202020204" pitchFamily="34" charset="0"/>
              <a:buChar char="•"/>
            </a:pPr>
            <a:r>
              <a:rPr lang="it-IT" sz="1600" cap="all" dirty="0">
                <a:latin typeface="Helvetica" pitchFamily="2" charset="0"/>
              </a:rPr>
              <a:t>No reale distinzione tra analisi e scrittura</a:t>
            </a:r>
          </a:p>
        </p:txBody>
      </p:sp>
      <p:sp>
        <p:nvSpPr>
          <p:cNvPr id="5" name="TextBox 4">
            <a:extLst>
              <a:ext uri="{FF2B5EF4-FFF2-40B4-BE49-F238E27FC236}">
                <a16:creationId xmlns:a16="http://schemas.microsoft.com/office/drawing/2014/main" id="{9935CC28-8D42-8DB1-CC6B-D48ACB7C7CC9}"/>
              </a:ext>
            </a:extLst>
          </p:cNvPr>
          <p:cNvSpPr txBox="1"/>
          <p:nvPr/>
        </p:nvSpPr>
        <p:spPr>
          <a:xfrm>
            <a:off x="1655847" y="3055854"/>
            <a:ext cx="8880307" cy="338554"/>
          </a:xfrm>
          <a:prstGeom prst="rect">
            <a:avLst/>
          </a:prstGeom>
          <a:noFill/>
        </p:spPr>
        <p:txBody>
          <a:bodyPr wrap="square" rtlCol="0">
            <a:spAutoFit/>
          </a:bodyPr>
          <a:lstStyle/>
          <a:p>
            <a:pPr marL="285750" indent="-285750" algn="just">
              <a:buFont typeface="Arial" panose="020B0604020202020204" pitchFamily="34" charset="0"/>
              <a:buChar char="•"/>
            </a:pPr>
            <a:r>
              <a:rPr lang="it-IT" sz="1600" cap="all" dirty="0">
                <a:latin typeface="Helvetica" pitchFamily="2" charset="0"/>
              </a:rPr>
              <a:t>Ordine presentazione dei temi</a:t>
            </a:r>
          </a:p>
        </p:txBody>
      </p:sp>
      <p:sp>
        <p:nvSpPr>
          <p:cNvPr id="8" name="TextBox 7">
            <a:extLst>
              <a:ext uri="{FF2B5EF4-FFF2-40B4-BE49-F238E27FC236}">
                <a16:creationId xmlns:a16="http://schemas.microsoft.com/office/drawing/2014/main" id="{75C5E926-8F09-BCD4-9A8E-5002C11C4F94}"/>
              </a:ext>
            </a:extLst>
          </p:cNvPr>
          <p:cNvSpPr txBox="1"/>
          <p:nvPr/>
        </p:nvSpPr>
        <p:spPr>
          <a:xfrm>
            <a:off x="1655846" y="4079738"/>
            <a:ext cx="8880307" cy="338554"/>
          </a:xfrm>
          <a:prstGeom prst="rect">
            <a:avLst/>
          </a:prstGeom>
          <a:noFill/>
        </p:spPr>
        <p:txBody>
          <a:bodyPr wrap="square" rtlCol="0">
            <a:spAutoFit/>
          </a:bodyPr>
          <a:lstStyle/>
          <a:p>
            <a:pPr marL="285750" indent="-285750" algn="just">
              <a:buFont typeface="Arial" panose="020B0604020202020204" pitchFamily="34" charset="0"/>
              <a:buChar char="•"/>
            </a:pPr>
            <a:r>
              <a:rPr lang="it-IT" sz="1600" cap="all" dirty="0">
                <a:latin typeface="Helvetica" pitchFamily="2" charset="0"/>
              </a:rPr>
              <a:t>Includere estratti </a:t>
            </a:r>
          </a:p>
        </p:txBody>
      </p:sp>
      <p:sp>
        <p:nvSpPr>
          <p:cNvPr id="9" name="TextBox 8">
            <a:extLst>
              <a:ext uri="{FF2B5EF4-FFF2-40B4-BE49-F238E27FC236}">
                <a16:creationId xmlns:a16="http://schemas.microsoft.com/office/drawing/2014/main" id="{465792AB-28AF-CBA1-8983-2ADC9CFCFB53}"/>
              </a:ext>
            </a:extLst>
          </p:cNvPr>
          <p:cNvSpPr txBox="1"/>
          <p:nvPr/>
        </p:nvSpPr>
        <p:spPr>
          <a:xfrm>
            <a:off x="1655847" y="5021627"/>
            <a:ext cx="8880307" cy="338554"/>
          </a:xfrm>
          <a:prstGeom prst="rect">
            <a:avLst/>
          </a:prstGeom>
          <a:noFill/>
        </p:spPr>
        <p:txBody>
          <a:bodyPr wrap="square" rtlCol="0">
            <a:spAutoFit/>
          </a:bodyPr>
          <a:lstStyle/>
          <a:p>
            <a:pPr marL="285750" indent="-285750" algn="just">
              <a:buFont typeface="Arial" panose="020B0604020202020204" pitchFamily="34" charset="0"/>
              <a:buChar char="•"/>
            </a:pPr>
            <a:r>
              <a:rPr lang="it-IT" sz="1600" cap="all" dirty="0">
                <a:latin typeface="Helvetica" pitchFamily="2" charset="0"/>
              </a:rPr>
              <a:t>Commenti analitici in relazione alla domanda di ricerca</a:t>
            </a:r>
          </a:p>
        </p:txBody>
      </p:sp>
      <p:sp>
        <p:nvSpPr>
          <p:cNvPr id="11" name="TextBox 10">
            <a:extLst>
              <a:ext uri="{FF2B5EF4-FFF2-40B4-BE49-F238E27FC236}">
                <a16:creationId xmlns:a16="http://schemas.microsoft.com/office/drawing/2014/main" id="{17AA5CCD-7AD3-807D-36BE-BB09F762FF07}"/>
              </a:ext>
            </a:extLst>
          </p:cNvPr>
          <p:cNvSpPr txBox="1"/>
          <p:nvPr/>
        </p:nvSpPr>
        <p:spPr>
          <a:xfrm>
            <a:off x="1655846" y="5963516"/>
            <a:ext cx="8880307" cy="338554"/>
          </a:xfrm>
          <a:prstGeom prst="rect">
            <a:avLst/>
          </a:prstGeom>
          <a:noFill/>
        </p:spPr>
        <p:txBody>
          <a:bodyPr wrap="square" rtlCol="0">
            <a:spAutoFit/>
          </a:bodyPr>
          <a:lstStyle/>
          <a:p>
            <a:pPr marL="285750" indent="-285750" algn="just">
              <a:buFont typeface="Arial" panose="020B0604020202020204" pitchFamily="34" charset="0"/>
              <a:buChar char="•"/>
            </a:pPr>
            <a:r>
              <a:rPr lang="it-IT" sz="1600" cap="all" dirty="0">
                <a:latin typeface="Helvetica" pitchFamily="2" charset="0"/>
              </a:rPr>
              <a:t>Confronti con la letteratura già esistente sul tema</a:t>
            </a:r>
          </a:p>
        </p:txBody>
      </p:sp>
      <p:pic>
        <p:nvPicPr>
          <p:cNvPr id="13" name="Picture 12" descr="Shape&#10;&#10;Description automatically generated with low confidence">
            <a:extLst>
              <a:ext uri="{FF2B5EF4-FFF2-40B4-BE49-F238E27FC236}">
                <a16:creationId xmlns:a16="http://schemas.microsoft.com/office/drawing/2014/main" id="{A8979992-A234-A5E6-5A02-4A40055FF176}"/>
              </a:ext>
            </a:extLst>
          </p:cNvPr>
          <p:cNvPicPr>
            <a:picLocks noChangeAspect="1"/>
          </p:cNvPicPr>
          <p:nvPr/>
        </p:nvPicPr>
        <p:blipFill rotWithShape="1">
          <a:blip r:embed="rId2"/>
          <a:srcRect b="19116"/>
          <a:stretch/>
        </p:blipFill>
        <p:spPr>
          <a:xfrm>
            <a:off x="345142" y="1081990"/>
            <a:ext cx="827272" cy="669128"/>
          </a:xfrm>
          <a:prstGeom prst="rect">
            <a:avLst/>
          </a:prstGeom>
        </p:spPr>
      </p:pic>
    </p:spTree>
    <p:extLst>
      <p:ext uri="{BB962C8B-B14F-4D97-AF65-F5344CB8AC3E}">
        <p14:creationId xmlns:p14="http://schemas.microsoft.com/office/powerpoint/2010/main" val="3755862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1 8">
            <a:extLst>
              <a:ext uri="{FF2B5EF4-FFF2-40B4-BE49-F238E27FC236}">
                <a16:creationId xmlns:a16="http://schemas.microsoft.com/office/drawing/2014/main" id="{06995D4A-BED5-3B43-938A-1FB0EE258B62}"/>
              </a:ext>
            </a:extLst>
          </p:cNvPr>
          <p:cNvCxnSpPr/>
          <p:nvPr/>
        </p:nvCxnSpPr>
        <p:spPr>
          <a:xfrm>
            <a:off x="-12000" y="725207"/>
            <a:ext cx="12204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7A8207BF-EEAC-074B-ADF7-B13F1262AC8B}"/>
              </a:ext>
            </a:extLst>
          </p:cNvPr>
          <p:cNvSpPr txBox="1"/>
          <p:nvPr/>
        </p:nvSpPr>
        <p:spPr>
          <a:xfrm>
            <a:off x="4046100" y="165098"/>
            <a:ext cx="3366082" cy="461665"/>
          </a:xfrm>
          <a:prstGeom prst="rect">
            <a:avLst/>
          </a:prstGeom>
          <a:noFill/>
        </p:spPr>
        <p:txBody>
          <a:bodyPr wrap="square" rtlCol="0">
            <a:spAutoFit/>
          </a:bodyPr>
          <a:lstStyle/>
          <a:p>
            <a:pPr algn="ctr"/>
            <a:r>
              <a:rPr lang="en-GB" sz="2400" cap="all">
                <a:latin typeface="Helvetica" pitchFamily="2" charset="0"/>
              </a:rPr>
              <a:t>Question time</a:t>
            </a:r>
          </a:p>
        </p:txBody>
      </p:sp>
      <p:sp>
        <p:nvSpPr>
          <p:cNvPr id="2" name="Rectangle 1">
            <a:extLst>
              <a:ext uri="{FF2B5EF4-FFF2-40B4-BE49-F238E27FC236}">
                <a16:creationId xmlns:a16="http://schemas.microsoft.com/office/drawing/2014/main" id="{F1D6B1DA-8215-D788-43FD-367685998A10}"/>
              </a:ext>
            </a:extLst>
          </p:cNvPr>
          <p:cNvSpPr/>
          <p:nvPr/>
        </p:nvSpPr>
        <p:spPr>
          <a:xfrm>
            <a:off x="1605261" y="1354164"/>
            <a:ext cx="10586739" cy="509307"/>
          </a:xfrm>
          <a:prstGeom prst="rect">
            <a:avLst/>
          </a:prstGeom>
        </p:spPr>
        <p:txBody>
          <a:bodyPr wrap="square">
            <a:spAutoFit/>
          </a:bodyPr>
          <a:lstStyle/>
          <a:p>
            <a:pPr>
              <a:lnSpc>
                <a:spcPct val="150000"/>
              </a:lnSpc>
            </a:pPr>
            <a:r>
              <a:rPr lang="it-IT" cap="all" dirty="0">
                <a:latin typeface="Helvetica" pitchFamily="2" charset="0"/>
              </a:rPr>
              <a:t>Verbalizzazione</a:t>
            </a:r>
            <a:r>
              <a:rPr lang="it-IT" sz="2000" cap="all" dirty="0">
                <a:latin typeface="Helvetica" pitchFamily="2" charset="0"/>
              </a:rPr>
              <a:t> laboratori: 21 giugno</a:t>
            </a:r>
          </a:p>
        </p:txBody>
      </p:sp>
      <p:sp>
        <p:nvSpPr>
          <p:cNvPr id="3" name="Rectangle 2">
            <a:extLst>
              <a:ext uri="{FF2B5EF4-FFF2-40B4-BE49-F238E27FC236}">
                <a16:creationId xmlns:a16="http://schemas.microsoft.com/office/drawing/2014/main" id="{4F8560FA-0167-8882-3802-052FF1AFA44B}"/>
              </a:ext>
            </a:extLst>
          </p:cNvPr>
          <p:cNvSpPr/>
          <p:nvPr/>
        </p:nvSpPr>
        <p:spPr>
          <a:xfrm>
            <a:off x="1739154" y="3368974"/>
            <a:ext cx="11068964" cy="467692"/>
          </a:xfrm>
          <a:prstGeom prst="rect">
            <a:avLst/>
          </a:prstGeom>
        </p:spPr>
        <p:txBody>
          <a:bodyPr wrap="square">
            <a:spAutoFit/>
          </a:bodyPr>
          <a:lstStyle/>
          <a:p>
            <a:pPr>
              <a:lnSpc>
                <a:spcPct val="150000"/>
              </a:lnSpc>
            </a:pPr>
            <a:r>
              <a:rPr lang="it-IT" cap="all" dirty="0">
                <a:latin typeface="Helvetica" pitchFamily="2" charset="0"/>
              </a:rPr>
              <a:t>Iscrizioni aperte tra il </a:t>
            </a:r>
            <a:r>
              <a:rPr lang="it-IT" b="1" cap="all" dirty="0">
                <a:latin typeface="Helvetica" pitchFamily="2" charset="0"/>
              </a:rPr>
              <a:t>26.05.2023 </a:t>
            </a:r>
            <a:r>
              <a:rPr lang="it-IT" cap="all" dirty="0">
                <a:latin typeface="Helvetica" pitchFamily="2" charset="0"/>
              </a:rPr>
              <a:t>e </a:t>
            </a:r>
            <a:r>
              <a:rPr lang="it-IT" b="1" cap="all" dirty="0">
                <a:latin typeface="Helvetica" pitchFamily="2" charset="0"/>
              </a:rPr>
              <a:t>18.06.2023 </a:t>
            </a:r>
          </a:p>
        </p:txBody>
      </p:sp>
      <p:sp>
        <p:nvSpPr>
          <p:cNvPr id="4" name="Rectangle 3">
            <a:extLst>
              <a:ext uri="{FF2B5EF4-FFF2-40B4-BE49-F238E27FC236}">
                <a16:creationId xmlns:a16="http://schemas.microsoft.com/office/drawing/2014/main" id="{82CBF498-32DF-F3D4-BB66-9104003C70B2}"/>
              </a:ext>
            </a:extLst>
          </p:cNvPr>
          <p:cNvSpPr/>
          <p:nvPr/>
        </p:nvSpPr>
        <p:spPr>
          <a:xfrm>
            <a:off x="1739154" y="5507417"/>
            <a:ext cx="11068964" cy="467692"/>
          </a:xfrm>
          <a:prstGeom prst="rect">
            <a:avLst/>
          </a:prstGeom>
        </p:spPr>
        <p:txBody>
          <a:bodyPr wrap="square">
            <a:spAutoFit/>
          </a:bodyPr>
          <a:lstStyle/>
          <a:p>
            <a:pPr>
              <a:lnSpc>
                <a:spcPct val="150000"/>
              </a:lnSpc>
            </a:pPr>
            <a:r>
              <a:rPr lang="it-IT" cap="all" dirty="0">
                <a:latin typeface="Helvetica" pitchFamily="2" charset="0"/>
              </a:rPr>
              <a:t>necessaria per il riconoscimento e necessaria per il suo riconoscimento</a:t>
            </a:r>
          </a:p>
        </p:txBody>
      </p:sp>
      <p:pic>
        <p:nvPicPr>
          <p:cNvPr id="6" name="Picture 5" descr="Shape&#10;&#10;Description automatically generated with low confidence">
            <a:extLst>
              <a:ext uri="{FF2B5EF4-FFF2-40B4-BE49-F238E27FC236}">
                <a16:creationId xmlns:a16="http://schemas.microsoft.com/office/drawing/2014/main" id="{CC3BBB99-470D-98CC-3DC7-868D1512BB38}"/>
              </a:ext>
            </a:extLst>
          </p:cNvPr>
          <p:cNvPicPr>
            <a:picLocks noChangeAspect="1"/>
          </p:cNvPicPr>
          <p:nvPr/>
        </p:nvPicPr>
        <p:blipFill rotWithShape="1">
          <a:blip r:embed="rId2"/>
          <a:srcRect b="18159"/>
          <a:stretch/>
        </p:blipFill>
        <p:spPr>
          <a:xfrm>
            <a:off x="479136" y="3368974"/>
            <a:ext cx="857540" cy="701818"/>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48CA17FB-DDC2-6D73-6DFB-2446D0034EA2}"/>
              </a:ext>
            </a:extLst>
          </p:cNvPr>
          <p:cNvPicPr>
            <a:picLocks noChangeAspect="1"/>
          </p:cNvPicPr>
          <p:nvPr/>
        </p:nvPicPr>
        <p:blipFill>
          <a:blip r:embed="rId3"/>
          <a:stretch>
            <a:fillRect/>
          </a:stretch>
        </p:blipFill>
        <p:spPr>
          <a:xfrm>
            <a:off x="479136" y="1234743"/>
            <a:ext cx="857540" cy="857540"/>
          </a:xfrm>
          <a:prstGeom prst="rect">
            <a:avLst/>
          </a:prstGeom>
        </p:spPr>
      </p:pic>
      <p:pic>
        <p:nvPicPr>
          <p:cNvPr id="15" name="Picture 14" descr="Shape&#10;&#10;Description automatically generated with low confidence">
            <a:extLst>
              <a:ext uri="{FF2B5EF4-FFF2-40B4-BE49-F238E27FC236}">
                <a16:creationId xmlns:a16="http://schemas.microsoft.com/office/drawing/2014/main" id="{F30754F5-9FCE-2B1F-B8AF-F6007DC15E48}"/>
              </a:ext>
            </a:extLst>
          </p:cNvPr>
          <p:cNvPicPr>
            <a:picLocks noChangeAspect="1"/>
          </p:cNvPicPr>
          <p:nvPr/>
        </p:nvPicPr>
        <p:blipFill rotWithShape="1">
          <a:blip r:embed="rId4"/>
          <a:srcRect b="14959"/>
          <a:stretch/>
        </p:blipFill>
        <p:spPr>
          <a:xfrm>
            <a:off x="354021" y="5347483"/>
            <a:ext cx="1155700" cy="982823"/>
          </a:xfrm>
          <a:prstGeom prst="rect">
            <a:avLst/>
          </a:prstGeom>
        </p:spPr>
      </p:pic>
    </p:spTree>
    <p:extLst>
      <p:ext uri="{BB962C8B-B14F-4D97-AF65-F5344CB8AC3E}">
        <p14:creationId xmlns:p14="http://schemas.microsoft.com/office/powerpoint/2010/main" val="3270485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1 8">
            <a:extLst>
              <a:ext uri="{FF2B5EF4-FFF2-40B4-BE49-F238E27FC236}">
                <a16:creationId xmlns:a16="http://schemas.microsoft.com/office/drawing/2014/main" id="{06995D4A-BED5-3B43-938A-1FB0EE258B62}"/>
              </a:ext>
            </a:extLst>
          </p:cNvPr>
          <p:cNvCxnSpPr/>
          <p:nvPr/>
        </p:nvCxnSpPr>
        <p:spPr>
          <a:xfrm>
            <a:off x="-12000" y="725207"/>
            <a:ext cx="12204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7ED5DDB9-04F6-7ABF-4F9A-037F26869FF6}"/>
              </a:ext>
            </a:extLst>
          </p:cNvPr>
          <p:cNvSpPr txBox="1"/>
          <p:nvPr/>
        </p:nvSpPr>
        <p:spPr>
          <a:xfrm>
            <a:off x="2005912" y="164792"/>
            <a:ext cx="8168175" cy="461665"/>
          </a:xfrm>
          <a:prstGeom prst="rect">
            <a:avLst/>
          </a:prstGeom>
          <a:noFill/>
        </p:spPr>
        <p:txBody>
          <a:bodyPr wrap="square" rtlCol="0">
            <a:spAutoFit/>
          </a:bodyPr>
          <a:lstStyle/>
          <a:p>
            <a:pPr algn="ctr"/>
            <a:r>
              <a:rPr lang="it-IT" sz="2400" cap="all" dirty="0">
                <a:latin typeface="Helvetica" pitchFamily="2" charset="0"/>
              </a:rPr>
              <a:t>Sei fasi ricorsive</a:t>
            </a:r>
          </a:p>
        </p:txBody>
      </p:sp>
      <p:sp>
        <p:nvSpPr>
          <p:cNvPr id="3" name="TextBox 2">
            <a:extLst>
              <a:ext uri="{FF2B5EF4-FFF2-40B4-BE49-F238E27FC236}">
                <a16:creationId xmlns:a16="http://schemas.microsoft.com/office/drawing/2014/main" id="{801A8E05-80D5-ED43-EC0E-27C7A4F31406}"/>
              </a:ext>
            </a:extLst>
          </p:cNvPr>
          <p:cNvSpPr txBox="1"/>
          <p:nvPr/>
        </p:nvSpPr>
        <p:spPr>
          <a:xfrm>
            <a:off x="1470442" y="1208924"/>
            <a:ext cx="8880307" cy="369332"/>
          </a:xfrm>
          <a:prstGeom prst="rect">
            <a:avLst/>
          </a:prstGeom>
          <a:noFill/>
        </p:spPr>
        <p:txBody>
          <a:bodyPr wrap="square" rtlCol="0">
            <a:spAutoFit/>
          </a:bodyPr>
          <a:lstStyle/>
          <a:p>
            <a:pPr algn="just"/>
            <a:r>
              <a:rPr lang="it-IT" b="1" cap="all" dirty="0">
                <a:latin typeface="Helvetica" pitchFamily="2" charset="0"/>
              </a:rPr>
              <a:t>Errori da evitare</a:t>
            </a:r>
          </a:p>
        </p:txBody>
      </p:sp>
      <p:sp>
        <p:nvSpPr>
          <p:cNvPr id="2" name="TextBox 1">
            <a:extLst>
              <a:ext uri="{FF2B5EF4-FFF2-40B4-BE49-F238E27FC236}">
                <a16:creationId xmlns:a16="http://schemas.microsoft.com/office/drawing/2014/main" id="{0133B557-6520-74AA-1D86-B2693C316002}"/>
              </a:ext>
            </a:extLst>
          </p:cNvPr>
          <p:cNvSpPr txBox="1"/>
          <p:nvPr/>
        </p:nvSpPr>
        <p:spPr>
          <a:xfrm>
            <a:off x="1454733" y="2189128"/>
            <a:ext cx="8880307" cy="369332"/>
          </a:xfrm>
          <a:prstGeom prst="rect">
            <a:avLst/>
          </a:prstGeom>
          <a:noFill/>
        </p:spPr>
        <p:txBody>
          <a:bodyPr wrap="square" rtlCol="0">
            <a:spAutoFit/>
          </a:bodyPr>
          <a:lstStyle/>
          <a:p>
            <a:pPr marL="285750" indent="-285750" algn="just">
              <a:buFont typeface="Arial" panose="020B0604020202020204" pitchFamily="34" charset="0"/>
              <a:buChar char="•"/>
            </a:pPr>
            <a:r>
              <a:rPr lang="it-IT" cap="all" dirty="0">
                <a:latin typeface="Helvetica" pitchFamily="2" charset="0"/>
              </a:rPr>
              <a:t>Domande come temi</a:t>
            </a:r>
          </a:p>
        </p:txBody>
      </p:sp>
      <p:sp>
        <p:nvSpPr>
          <p:cNvPr id="4" name="TextBox 3">
            <a:extLst>
              <a:ext uri="{FF2B5EF4-FFF2-40B4-BE49-F238E27FC236}">
                <a16:creationId xmlns:a16="http://schemas.microsoft.com/office/drawing/2014/main" id="{93B7F805-1208-C147-E9DB-37594A5E2E4A}"/>
              </a:ext>
            </a:extLst>
          </p:cNvPr>
          <p:cNvSpPr txBox="1"/>
          <p:nvPr/>
        </p:nvSpPr>
        <p:spPr>
          <a:xfrm>
            <a:off x="1470442" y="3226499"/>
            <a:ext cx="10721558" cy="369332"/>
          </a:xfrm>
          <a:prstGeom prst="rect">
            <a:avLst/>
          </a:prstGeom>
          <a:noFill/>
        </p:spPr>
        <p:txBody>
          <a:bodyPr wrap="square" rtlCol="0">
            <a:spAutoFit/>
          </a:bodyPr>
          <a:lstStyle/>
          <a:p>
            <a:pPr marL="285750" indent="-285750" algn="just">
              <a:buFont typeface="Arial" panose="020B0604020202020204" pitchFamily="34" charset="0"/>
              <a:buChar char="•"/>
            </a:pPr>
            <a:r>
              <a:rPr lang="it-IT" cap="all" dirty="0">
                <a:latin typeface="Helvetica" pitchFamily="2" charset="0"/>
              </a:rPr>
              <a:t>Analisi come collezione di estratti che non sono sostenuti da una narrativa</a:t>
            </a:r>
          </a:p>
        </p:txBody>
      </p:sp>
      <p:sp>
        <p:nvSpPr>
          <p:cNvPr id="5" name="TextBox 4">
            <a:extLst>
              <a:ext uri="{FF2B5EF4-FFF2-40B4-BE49-F238E27FC236}">
                <a16:creationId xmlns:a16="http://schemas.microsoft.com/office/drawing/2014/main" id="{9935CC28-8D42-8DB1-CC6B-D48ACB7C7CC9}"/>
              </a:ext>
            </a:extLst>
          </p:cNvPr>
          <p:cNvSpPr txBox="1"/>
          <p:nvPr/>
        </p:nvSpPr>
        <p:spPr>
          <a:xfrm>
            <a:off x="1470442" y="5584190"/>
            <a:ext cx="8880307" cy="369332"/>
          </a:xfrm>
          <a:prstGeom prst="rect">
            <a:avLst/>
          </a:prstGeom>
          <a:noFill/>
        </p:spPr>
        <p:txBody>
          <a:bodyPr wrap="square" rtlCol="0">
            <a:spAutoFit/>
          </a:bodyPr>
          <a:lstStyle/>
          <a:p>
            <a:pPr marL="285750" indent="-285750" algn="just">
              <a:buFont typeface="Arial" panose="020B0604020202020204" pitchFamily="34" charset="0"/>
              <a:buChar char="•"/>
            </a:pPr>
            <a:r>
              <a:rPr lang="it-IT" cap="all" dirty="0">
                <a:latin typeface="Helvetica" pitchFamily="2" charset="0"/>
              </a:rPr>
              <a:t>Estratti non coerenti con i temi</a:t>
            </a:r>
          </a:p>
        </p:txBody>
      </p:sp>
      <p:pic>
        <p:nvPicPr>
          <p:cNvPr id="9" name="Picture 8" descr="Shape&#10;&#10;Description automatically generated with low confidence">
            <a:extLst>
              <a:ext uri="{FF2B5EF4-FFF2-40B4-BE49-F238E27FC236}">
                <a16:creationId xmlns:a16="http://schemas.microsoft.com/office/drawing/2014/main" id="{FFE8B270-974F-0426-9174-D09EC2A624EB}"/>
              </a:ext>
            </a:extLst>
          </p:cNvPr>
          <p:cNvPicPr>
            <a:picLocks noChangeAspect="1"/>
          </p:cNvPicPr>
          <p:nvPr/>
        </p:nvPicPr>
        <p:blipFill rotWithShape="1">
          <a:blip r:embed="rId2"/>
          <a:srcRect b="15210"/>
          <a:stretch/>
        </p:blipFill>
        <p:spPr>
          <a:xfrm>
            <a:off x="363071" y="1047198"/>
            <a:ext cx="838200" cy="710712"/>
          </a:xfrm>
          <a:prstGeom prst="rect">
            <a:avLst/>
          </a:prstGeom>
        </p:spPr>
      </p:pic>
      <p:sp>
        <p:nvSpPr>
          <p:cNvPr id="11" name="TextBox 10">
            <a:extLst>
              <a:ext uri="{FF2B5EF4-FFF2-40B4-BE49-F238E27FC236}">
                <a16:creationId xmlns:a16="http://schemas.microsoft.com/office/drawing/2014/main" id="{56C18D95-4385-43A7-6E98-1F8FE28A5D41}"/>
              </a:ext>
            </a:extLst>
          </p:cNvPr>
          <p:cNvSpPr txBox="1"/>
          <p:nvPr/>
        </p:nvSpPr>
        <p:spPr>
          <a:xfrm>
            <a:off x="1441925" y="4419320"/>
            <a:ext cx="5389296" cy="369332"/>
          </a:xfrm>
          <a:prstGeom prst="rect">
            <a:avLst/>
          </a:prstGeom>
          <a:noFill/>
        </p:spPr>
        <p:txBody>
          <a:bodyPr wrap="none" rtlCol="0">
            <a:spAutoFit/>
          </a:bodyPr>
          <a:lstStyle/>
          <a:p>
            <a:pPr marL="285750" indent="-285750">
              <a:buFont typeface="Arial" panose="020B0604020202020204" pitchFamily="34" charset="0"/>
              <a:buChar char="•"/>
            </a:pPr>
            <a:r>
              <a:rPr lang="it-IT" cap="all" dirty="0">
                <a:latin typeface="Helvetica" pitchFamily="2" charset="0"/>
              </a:rPr>
              <a:t>analisi come parafrasi degli estratti</a:t>
            </a:r>
            <a:endParaRPr lang="it-IT" dirty="0"/>
          </a:p>
        </p:txBody>
      </p:sp>
    </p:spTree>
    <p:extLst>
      <p:ext uri="{BB962C8B-B14F-4D97-AF65-F5344CB8AC3E}">
        <p14:creationId xmlns:p14="http://schemas.microsoft.com/office/powerpoint/2010/main" val="919099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1 8">
            <a:extLst>
              <a:ext uri="{FF2B5EF4-FFF2-40B4-BE49-F238E27FC236}">
                <a16:creationId xmlns:a16="http://schemas.microsoft.com/office/drawing/2014/main" id="{06995D4A-BED5-3B43-938A-1FB0EE258B62}"/>
              </a:ext>
            </a:extLst>
          </p:cNvPr>
          <p:cNvCxnSpPr/>
          <p:nvPr/>
        </p:nvCxnSpPr>
        <p:spPr>
          <a:xfrm>
            <a:off x="-12000" y="725207"/>
            <a:ext cx="12204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7ED5DDB9-04F6-7ABF-4F9A-037F26869FF6}"/>
              </a:ext>
            </a:extLst>
          </p:cNvPr>
          <p:cNvSpPr txBox="1"/>
          <p:nvPr/>
        </p:nvSpPr>
        <p:spPr>
          <a:xfrm>
            <a:off x="2005912" y="125483"/>
            <a:ext cx="8168175" cy="461665"/>
          </a:xfrm>
          <a:prstGeom prst="rect">
            <a:avLst/>
          </a:prstGeom>
          <a:noFill/>
        </p:spPr>
        <p:txBody>
          <a:bodyPr wrap="square" rtlCol="0">
            <a:spAutoFit/>
          </a:bodyPr>
          <a:lstStyle/>
          <a:p>
            <a:pPr algn="ctr"/>
            <a:r>
              <a:rPr lang="it-IT" sz="2400" cap="all" dirty="0">
                <a:latin typeface="Helvetica" pitchFamily="2" charset="0"/>
              </a:rPr>
              <a:t>esercitazione</a:t>
            </a:r>
          </a:p>
        </p:txBody>
      </p:sp>
      <p:sp>
        <p:nvSpPr>
          <p:cNvPr id="2" name="TextBox 1">
            <a:extLst>
              <a:ext uri="{FF2B5EF4-FFF2-40B4-BE49-F238E27FC236}">
                <a16:creationId xmlns:a16="http://schemas.microsoft.com/office/drawing/2014/main" id="{F6B2984C-88CF-D63A-52D6-B014F21A9F09}"/>
              </a:ext>
            </a:extLst>
          </p:cNvPr>
          <p:cNvSpPr txBox="1"/>
          <p:nvPr/>
        </p:nvSpPr>
        <p:spPr>
          <a:xfrm>
            <a:off x="1562755" y="1096225"/>
            <a:ext cx="12597381" cy="8556188"/>
          </a:xfrm>
          <a:prstGeom prst="rect">
            <a:avLst/>
          </a:prstGeom>
          <a:noFill/>
        </p:spPr>
        <p:txBody>
          <a:bodyPr wrap="square" rtlCol="0">
            <a:spAutoFit/>
          </a:bodyPr>
          <a:lstStyle/>
          <a:p>
            <a:pPr algn="just">
              <a:lnSpc>
                <a:spcPct val="200000"/>
              </a:lnSpc>
            </a:pPr>
            <a:r>
              <a:rPr lang="it-IT" sz="2000" cap="all" dirty="0">
                <a:latin typeface="Helvetica" pitchFamily="2" charset="0"/>
              </a:rPr>
              <a:t>Provate a condurre un’analisi tematica:</a:t>
            </a:r>
          </a:p>
          <a:p>
            <a:pPr algn="just">
              <a:lnSpc>
                <a:spcPct val="200000"/>
              </a:lnSpc>
            </a:pPr>
            <a:r>
              <a:rPr lang="it-IT" sz="2000" b="1" cap="all" dirty="0">
                <a:latin typeface="Helvetica" pitchFamily="2" charset="0"/>
              </a:rPr>
              <a:t>Obiettivo</a:t>
            </a:r>
            <a:r>
              <a:rPr lang="it-IT" sz="2000" cap="all" dirty="0">
                <a:latin typeface="Helvetica" pitchFamily="2" charset="0"/>
              </a:rPr>
              <a:t>: creazione di un tema</a:t>
            </a:r>
          </a:p>
          <a:p>
            <a:pPr algn="just">
              <a:lnSpc>
                <a:spcPct val="200000"/>
              </a:lnSpc>
            </a:pPr>
            <a:r>
              <a:rPr lang="it-IT" sz="2000" cap="all" dirty="0">
                <a:latin typeface="Helvetica" pitchFamily="2" charset="0"/>
              </a:rPr>
              <a:t>Domande di ricerca possibili:</a:t>
            </a:r>
          </a:p>
          <a:p>
            <a:pPr marL="342900" indent="-342900" algn="just">
              <a:lnSpc>
                <a:spcPct val="200000"/>
              </a:lnSpc>
              <a:buFontTx/>
              <a:buChar char="-"/>
            </a:pPr>
            <a:r>
              <a:rPr lang="it-IT" sz="2000" dirty="0">
                <a:latin typeface="Helvetica" pitchFamily="2" charset="0"/>
              </a:rPr>
              <a:t>Come si costruisce la dimensione del fine-vita in relazione al paziente in stato vegetativo?</a:t>
            </a:r>
          </a:p>
          <a:p>
            <a:pPr marL="342900" indent="-342900" algn="just">
              <a:lnSpc>
                <a:spcPct val="200000"/>
              </a:lnSpc>
              <a:buFontTx/>
              <a:buChar char="-"/>
            </a:pPr>
            <a:r>
              <a:rPr lang="it-IT" sz="2000" dirty="0">
                <a:latin typeface="Helvetica" pitchFamily="2" charset="0"/>
              </a:rPr>
              <a:t>Come si costruisce la dimensione della coscienza del paziente?</a:t>
            </a:r>
          </a:p>
          <a:p>
            <a:pPr marL="342900" indent="-342900" algn="just">
              <a:lnSpc>
                <a:spcPct val="200000"/>
              </a:lnSpc>
              <a:buFontTx/>
              <a:buChar char="-"/>
            </a:pPr>
            <a:r>
              <a:rPr lang="it-IT" sz="2000" dirty="0">
                <a:latin typeface="Helvetica" pitchFamily="2" charset="0"/>
              </a:rPr>
              <a:t>Come viene concettualizzato lo stato del paziente? (e.g., vivo o morto)</a:t>
            </a:r>
          </a:p>
          <a:p>
            <a:pPr marL="342900" indent="-342900" algn="just">
              <a:lnSpc>
                <a:spcPct val="200000"/>
              </a:lnSpc>
              <a:buFontTx/>
              <a:buChar char="-"/>
            </a:pPr>
            <a:r>
              <a:rPr lang="it-IT" sz="2000" dirty="0">
                <a:latin typeface="Helvetica" pitchFamily="2" charset="0"/>
              </a:rPr>
              <a:t>Se e come si realizza una comunicazione con il paziente?</a:t>
            </a:r>
          </a:p>
          <a:p>
            <a:pPr marL="342900" indent="-342900" algn="just">
              <a:lnSpc>
                <a:spcPct val="200000"/>
              </a:lnSpc>
              <a:buFontTx/>
              <a:buChar char="-"/>
            </a:pPr>
            <a:r>
              <a:rPr lang="it-IT" sz="2000" dirty="0">
                <a:latin typeface="Helvetica" pitchFamily="2" charset="0"/>
              </a:rPr>
              <a:t>Quali sono gli obiettivi terapeutici? Come si costruisce la dimensione della speranza?</a:t>
            </a:r>
          </a:p>
          <a:p>
            <a:pPr marL="342900" indent="-342900" algn="just">
              <a:lnSpc>
                <a:spcPct val="150000"/>
              </a:lnSpc>
              <a:buFontTx/>
              <a:buChar char="-"/>
            </a:pPr>
            <a:endParaRPr lang="it-IT" sz="2000" dirty="0">
              <a:latin typeface="Helvetica" pitchFamily="2" charset="0"/>
            </a:endParaRPr>
          </a:p>
          <a:p>
            <a:pPr marL="342900" indent="-342900" algn="just">
              <a:lnSpc>
                <a:spcPct val="150000"/>
              </a:lnSpc>
              <a:buFontTx/>
              <a:buChar char="-"/>
            </a:pPr>
            <a:endParaRPr lang="it-IT" sz="2000" dirty="0">
              <a:latin typeface="Helvetica" pitchFamily="2" charset="0"/>
            </a:endParaRPr>
          </a:p>
          <a:p>
            <a:pPr marL="342900" indent="-342900" algn="just">
              <a:lnSpc>
                <a:spcPct val="150000"/>
              </a:lnSpc>
              <a:buFontTx/>
              <a:buChar char="-"/>
            </a:pPr>
            <a:endParaRPr lang="it-IT" sz="2000" dirty="0">
              <a:latin typeface="Helvetica" pitchFamily="2" charset="0"/>
            </a:endParaRPr>
          </a:p>
          <a:p>
            <a:pPr marL="342900" indent="-342900" algn="just">
              <a:lnSpc>
                <a:spcPct val="150000"/>
              </a:lnSpc>
              <a:buFontTx/>
              <a:buChar char="-"/>
            </a:pPr>
            <a:endParaRPr lang="it-IT" sz="2000" dirty="0">
              <a:latin typeface="Helvetica" pitchFamily="2" charset="0"/>
            </a:endParaRPr>
          </a:p>
          <a:p>
            <a:pPr marL="342900" indent="-342900" algn="just">
              <a:lnSpc>
                <a:spcPct val="150000"/>
              </a:lnSpc>
              <a:buFontTx/>
              <a:buChar char="-"/>
            </a:pPr>
            <a:endParaRPr lang="it-IT" sz="2000" cap="all" dirty="0">
              <a:latin typeface="Helvetica" pitchFamily="2" charset="0"/>
            </a:endParaRPr>
          </a:p>
          <a:p>
            <a:pPr algn="just"/>
            <a:endParaRPr lang="it-IT" sz="2000" cap="all" dirty="0">
              <a:latin typeface="Helvetica" pitchFamily="2" charset="0"/>
            </a:endParaRPr>
          </a:p>
          <a:p>
            <a:pPr algn="just"/>
            <a:endParaRPr lang="it-IT" sz="2000" cap="all" dirty="0">
              <a:latin typeface="Helvetica" pitchFamily="2" charset="0"/>
            </a:endParaRPr>
          </a:p>
          <a:p>
            <a:pPr algn="just"/>
            <a:endParaRPr lang="it-IT" sz="2000" cap="all" dirty="0">
              <a:latin typeface="Helvetica" pitchFamily="2" charset="0"/>
            </a:endParaRPr>
          </a:p>
          <a:p>
            <a:pPr algn="just"/>
            <a:endParaRPr lang="it-IT" sz="2000" cap="all" dirty="0">
              <a:latin typeface="Helvetica" pitchFamily="2" charset="0"/>
            </a:endParaRPr>
          </a:p>
        </p:txBody>
      </p:sp>
      <p:pic>
        <p:nvPicPr>
          <p:cNvPr id="4" name="Picture 3" descr="Shape&#10;&#10;Description automatically generated with low confidence">
            <a:extLst>
              <a:ext uri="{FF2B5EF4-FFF2-40B4-BE49-F238E27FC236}">
                <a16:creationId xmlns:a16="http://schemas.microsoft.com/office/drawing/2014/main" id="{EC20600C-65CE-577F-0E4F-A726C5A2956A}"/>
              </a:ext>
            </a:extLst>
          </p:cNvPr>
          <p:cNvPicPr>
            <a:picLocks noChangeAspect="1"/>
          </p:cNvPicPr>
          <p:nvPr/>
        </p:nvPicPr>
        <p:blipFill rotWithShape="1">
          <a:blip r:embed="rId2"/>
          <a:srcRect b="20599"/>
          <a:stretch/>
        </p:blipFill>
        <p:spPr>
          <a:xfrm>
            <a:off x="381837" y="1096225"/>
            <a:ext cx="1028951" cy="816998"/>
          </a:xfrm>
          <a:prstGeom prst="rect">
            <a:avLst/>
          </a:prstGeom>
        </p:spPr>
      </p:pic>
    </p:spTree>
    <p:extLst>
      <p:ext uri="{BB962C8B-B14F-4D97-AF65-F5344CB8AC3E}">
        <p14:creationId xmlns:p14="http://schemas.microsoft.com/office/powerpoint/2010/main" val="2486757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4CB378-962F-08C3-F296-817405183857}"/>
              </a:ext>
            </a:extLst>
          </p:cNvPr>
          <p:cNvSpPr/>
          <p:nvPr/>
        </p:nvSpPr>
        <p:spPr>
          <a:xfrm>
            <a:off x="337627" y="1234240"/>
            <a:ext cx="10586739" cy="338554"/>
          </a:xfrm>
          <a:prstGeom prst="rect">
            <a:avLst/>
          </a:prstGeom>
        </p:spPr>
        <p:txBody>
          <a:bodyPr wrap="square">
            <a:spAutoFit/>
          </a:bodyPr>
          <a:lstStyle/>
          <a:p>
            <a:r>
              <a:rPr lang="it-IT" sz="1600" b="1" cap="all" dirty="0">
                <a:latin typeface="Helvetica" pitchFamily="2" charset="0"/>
              </a:rPr>
              <a:t>Domanda di ricerca</a:t>
            </a:r>
            <a:endParaRPr lang="it-IT" sz="1600" cap="all" dirty="0">
              <a:latin typeface="Helvetica" pitchFamily="2" charset="0"/>
            </a:endParaRPr>
          </a:p>
        </p:txBody>
      </p:sp>
      <p:sp>
        <p:nvSpPr>
          <p:cNvPr id="13" name="Rectangle 12">
            <a:extLst>
              <a:ext uri="{FF2B5EF4-FFF2-40B4-BE49-F238E27FC236}">
                <a16:creationId xmlns:a16="http://schemas.microsoft.com/office/drawing/2014/main" id="{A7FFB8CF-72AD-3FAF-F020-9AD90CE7DF8B}"/>
              </a:ext>
            </a:extLst>
          </p:cNvPr>
          <p:cNvSpPr/>
          <p:nvPr/>
        </p:nvSpPr>
        <p:spPr>
          <a:xfrm>
            <a:off x="337627" y="1835851"/>
            <a:ext cx="10586739" cy="584775"/>
          </a:xfrm>
          <a:prstGeom prst="rect">
            <a:avLst/>
          </a:prstGeom>
        </p:spPr>
        <p:txBody>
          <a:bodyPr wrap="square">
            <a:spAutoFit/>
          </a:bodyPr>
          <a:lstStyle/>
          <a:p>
            <a:pPr marL="285750" indent="-285750">
              <a:buFont typeface="Arial" panose="020B0604020202020204" pitchFamily="34" charset="0"/>
              <a:buChar char="•"/>
            </a:pPr>
            <a:r>
              <a:rPr lang="it-IT" sz="1600" cap="all" dirty="0">
                <a:latin typeface="Helvetica" pitchFamily="2" charset="0"/>
              </a:rPr>
              <a:t>Indagare le rappresentazioni sociali di familiari e operatori (credenze, pratiche e valori)</a:t>
            </a:r>
          </a:p>
        </p:txBody>
      </p:sp>
      <p:sp>
        <p:nvSpPr>
          <p:cNvPr id="2" name="TextBox 1">
            <a:extLst>
              <a:ext uri="{FF2B5EF4-FFF2-40B4-BE49-F238E27FC236}">
                <a16:creationId xmlns:a16="http://schemas.microsoft.com/office/drawing/2014/main" id="{E12C7469-8BF5-88E1-A080-A3B60FDBFAB5}"/>
              </a:ext>
            </a:extLst>
          </p:cNvPr>
          <p:cNvSpPr txBox="1"/>
          <p:nvPr/>
        </p:nvSpPr>
        <p:spPr>
          <a:xfrm>
            <a:off x="337627" y="3101946"/>
            <a:ext cx="11798731" cy="1533881"/>
          </a:xfrm>
          <a:prstGeom prst="rect">
            <a:avLst/>
          </a:prstGeom>
          <a:noFill/>
        </p:spPr>
        <p:txBody>
          <a:bodyPr wrap="square" rtlCol="0">
            <a:spAutoFit/>
          </a:bodyPr>
          <a:lstStyle/>
          <a:p>
            <a:pPr algn="just">
              <a:lnSpc>
                <a:spcPct val="150000"/>
              </a:lnSpc>
            </a:pPr>
            <a:r>
              <a:rPr lang="it-IT" sz="1600" b="1" cap="all" dirty="0">
                <a:latin typeface="Helvetica" pitchFamily="2" charset="0"/>
              </a:rPr>
              <a:t>Costruzione corpus</a:t>
            </a:r>
          </a:p>
          <a:p>
            <a:pPr marL="285750" indent="-285750" algn="just">
              <a:lnSpc>
                <a:spcPct val="150000"/>
              </a:lnSpc>
              <a:buFont typeface="Arial" panose="020B0604020202020204" pitchFamily="34" charset="0"/>
              <a:buChar char="•"/>
            </a:pPr>
            <a:r>
              <a:rPr lang="it-IT" sz="1600" b="1" cap="all" dirty="0">
                <a:latin typeface="Helvetica" pitchFamily="2" charset="0"/>
              </a:rPr>
              <a:t>65</a:t>
            </a:r>
            <a:r>
              <a:rPr lang="it-IT" sz="1600" cap="all" dirty="0">
                <a:latin typeface="Helvetica" pitchFamily="2" charset="0"/>
              </a:rPr>
              <a:t> interviste semi-strutturate: </a:t>
            </a:r>
            <a:r>
              <a:rPr lang="it-IT" sz="1600" b="1" cap="all" dirty="0">
                <a:latin typeface="Helvetica" pitchFamily="2" charset="0"/>
              </a:rPr>
              <a:t>35</a:t>
            </a:r>
            <a:r>
              <a:rPr lang="it-IT" sz="1600" cap="all" dirty="0">
                <a:latin typeface="Helvetica" pitchFamily="2" charset="0"/>
              </a:rPr>
              <a:t> parenti (partner, genitori, figli) e </a:t>
            </a:r>
            <a:r>
              <a:rPr lang="it-IT" sz="1600" b="1" cap="all" dirty="0">
                <a:latin typeface="Helvetica" pitchFamily="2" charset="0"/>
              </a:rPr>
              <a:t>30</a:t>
            </a:r>
            <a:r>
              <a:rPr lang="it-IT" sz="1600" cap="all" dirty="0">
                <a:latin typeface="Helvetica" pitchFamily="2" charset="0"/>
              </a:rPr>
              <a:t> operatori (psicologi, musicoterapeuti, fisioterapisti, OSS, infermieri, medici, assistenti sociali)</a:t>
            </a:r>
          </a:p>
          <a:p>
            <a:pPr marL="285750" indent="-285750" algn="just">
              <a:lnSpc>
                <a:spcPct val="150000"/>
              </a:lnSpc>
              <a:buFont typeface="Arial" panose="020B0604020202020204" pitchFamily="34" charset="0"/>
              <a:buChar char="•"/>
            </a:pPr>
            <a:r>
              <a:rPr lang="it-IT" sz="1600" cap="all" dirty="0">
                <a:latin typeface="Helvetica" pitchFamily="2" charset="0"/>
              </a:rPr>
              <a:t>Audio-registrazione e trascrizione </a:t>
            </a:r>
            <a:r>
              <a:rPr lang="it-IT" sz="1600" cap="all" dirty="0" err="1">
                <a:latin typeface="Helvetica" pitchFamily="2" charset="0"/>
              </a:rPr>
              <a:t>verbatim</a:t>
            </a:r>
            <a:endParaRPr lang="it-IT" sz="1600" cap="all" dirty="0">
              <a:latin typeface="Helvetica" pitchFamily="2" charset="0"/>
            </a:endParaRPr>
          </a:p>
        </p:txBody>
      </p:sp>
      <p:cxnSp>
        <p:nvCxnSpPr>
          <p:cNvPr id="3" name="Connettore 1 8">
            <a:extLst>
              <a:ext uri="{FF2B5EF4-FFF2-40B4-BE49-F238E27FC236}">
                <a16:creationId xmlns:a16="http://schemas.microsoft.com/office/drawing/2014/main" id="{467634CF-2E23-F0DB-78C7-D434F78D7AB2}"/>
              </a:ext>
            </a:extLst>
          </p:cNvPr>
          <p:cNvCxnSpPr/>
          <p:nvPr/>
        </p:nvCxnSpPr>
        <p:spPr>
          <a:xfrm>
            <a:off x="-12000" y="725207"/>
            <a:ext cx="12204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1AFCF79B-D266-19FF-188F-ABD6355A4AC6}"/>
              </a:ext>
            </a:extLst>
          </p:cNvPr>
          <p:cNvSpPr txBox="1"/>
          <p:nvPr/>
        </p:nvSpPr>
        <p:spPr>
          <a:xfrm>
            <a:off x="2005912" y="164792"/>
            <a:ext cx="9371334" cy="461665"/>
          </a:xfrm>
          <a:prstGeom prst="rect">
            <a:avLst/>
          </a:prstGeom>
          <a:noFill/>
        </p:spPr>
        <p:txBody>
          <a:bodyPr wrap="square" rtlCol="0">
            <a:spAutoFit/>
          </a:bodyPr>
          <a:lstStyle/>
          <a:p>
            <a:pPr algn="ctr"/>
            <a:r>
              <a:rPr lang="it-IT" sz="2400" cap="all" dirty="0">
                <a:latin typeface="Helvetica" pitchFamily="2" charset="0"/>
              </a:rPr>
              <a:t>Le Rappresentazioni sociali dello stato vegetativo</a:t>
            </a:r>
          </a:p>
        </p:txBody>
      </p:sp>
      <p:sp>
        <p:nvSpPr>
          <p:cNvPr id="8" name="Rectangle 7">
            <a:extLst>
              <a:ext uri="{FF2B5EF4-FFF2-40B4-BE49-F238E27FC236}">
                <a16:creationId xmlns:a16="http://schemas.microsoft.com/office/drawing/2014/main" id="{89DCB78F-9242-FB79-2937-9E7181340D60}"/>
              </a:ext>
            </a:extLst>
          </p:cNvPr>
          <p:cNvSpPr/>
          <p:nvPr/>
        </p:nvSpPr>
        <p:spPr>
          <a:xfrm>
            <a:off x="337627" y="5285206"/>
            <a:ext cx="10586739" cy="338554"/>
          </a:xfrm>
          <a:prstGeom prst="rect">
            <a:avLst/>
          </a:prstGeom>
        </p:spPr>
        <p:txBody>
          <a:bodyPr wrap="square">
            <a:spAutoFit/>
          </a:bodyPr>
          <a:lstStyle/>
          <a:p>
            <a:r>
              <a:rPr lang="it-IT" sz="1600" b="1" cap="all" dirty="0">
                <a:latin typeface="Helvetica" pitchFamily="2" charset="0"/>
              </a:rPr>
              <a:t>Analisi</a:t>
            </a:r>
            <a:endParaRPr lang="it-IT" sz="1600" cap="all" dirty="0">
              <a:latin typeface="Helvetica" pitchFamily="2" charset="0"/>
            </a:endParaRPr>
          </a:p>
        </p:txBody>
      </p:sp>
      <p:sp>
        <p:nvSpPr>
          <p:cNvPr id="9" name="Rectangle 8">
            <a:extLst>
              <a:ext uri="{FF2B5EF4-FFF2-40B4-BE49-F238E27FC236}">
                <a16:creationId xmlns:a16="http://schemas.microsoft.com/office/drawing/2014/main" id="{540655C7-712D-C31F-3B50-860A6AE5272B}"/>
              </a:ext>
            </a:extLst>
          </p:cNvPr>
          <p:cNvSpPr/>
          <p:nvPr/>
        </p:nvSpPr>
        <p:spPr>
          <a:xfrm>
            <a:off x="337627" y="5794239"/>
            <a:ext cx="10586739" cy="338554"/>
          </a:xfrm>
          <a:prstGeom prst="rect">
            <a:avLst/>
          </a:prstGeom>
        </p:spPr>
        <p:txBody>
          <a:bodyPr wrap="square">
            <a:spAutoFit/>
          </a:bodyPr>
          <a:lstStyle/>
          <a:p>
            <a:pPr marL="285750" indent="-285750">
              <a:buFont typeface="Arial" panose="020B0604020202020204" pitchFamily="34" charset="0"/>
              <a:buChar char="•"/>
            </a:pPr>
            <a:r>
              <a:rPr lang="it-IT" sz="1600" cap="all" dirty="0">
                <a:latin typeface="Helvetica" pitchFamily="2" charset="0"/>
              </a:rPr>
              <a:t>Analisi tematica </a:t>
            </a:r>
            <a:r>
              <a:rPr lang="it-IT" sz="1200" cap="all" dirty="0">
                <a:latin typeface="Helvetica" pitchFamily="2" charset="0"/>
              </a:rPr>
              <a:t>(Braun &amp; Clarke, 2006)</a:t>
            </a:r>
          </a:p>
        </p:txBody>
      </p:sp>
    </p:spTree>
    <p:extLst>
      <p:ext uri="{BB962C8B-B14F-4D97-AF65-F5344CB8AC3E}">
        <p14:creationId xmlns:p14="http://schemas.microsoft.com/office/powerpoint/2010/main" val="2117425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1 8">
            <a:extLst>
              <a:ext uri="{FF2B5EF4-FFF2-40B4-BE49-F238E27FC236}">
                <a16:creationId xmlns:a16="http://schemas.microsoft.com/office/drawing/2014/main" id="{06995D4A-BED5-3B43-938A-1FB0EE258B62}"/>
              </a:ext>
            </a:extLst>
          </p:cNvPr>
          <p:cNvCxnSpPr/>
          <p:nvPr/>
        </p:nvCxnSpPr>
        <p:spPr>
          <a:xfrm>
            <a:off x="-12000" y="725207"/>
            <a:ext cx="12204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7ED5DDB9-04F6-7ABF-4F9A-037F26869FF6}"/>
              </a:ext>
            </a:extLst>
          </p:cNvPr>
          <p:cNvSpPr txBox="1"/>
          <p:nvPr/>
        </p:nvSpPr>
        <p:spPr>
          <a:xfrm>
            <a:off x="2005912" y="164792"/>
            <a:ext cx="9371334" cy="461665"/>
          </a:xfrm>
          <a:prstGeom prst="rect">
            <a:avLst/>
          </a:prstGeom>
          <a:noFill/>
        </p:spPr>
        <p:txBody>
          <a:bodyPr wrap="square" rtlCol="0">
            <a:spAutoFit/>
          </a:bodyPr>
          <a:lstStyle/>
          <a:p>
            <a:pPr algn="ctr"/>
            <a:r>
              <a:rPr lang="it-IT" sz="2400" cap="all" dirty="0">
                <a:latin typeface="Helvetica" pitchFamily="2" charset="0"/>
              </a:rPr>
              <a:t>Le Rappresentazioni sociali dello stato vegetativo</a:t>
            </a:r>
          </a:p>
        </p:txBody>
      </p:sp>
      <p:sp>
        <p:nvSpPr>
          <p:cNvPr id="11" name="TextBox 10">
            <a:extLst>
              <a:ext uri="{FF2B5EF4-FFF2-40B4-BE49-F238E27FC236}">
                <a16:creationId xmlns:a16="http://schemas.microsoft.com/office/drawing/2014/main" id="{4247F61D-80DF-2FAF-76F0-232C110A89BD}"/>
              </a:ext>
            </a:extLst>
          </p:cNvPr>
          <p:cNvSpPr txBox="1"/>
          <p:nvPr/>
        </p:nvSpPr>
        <p:spPr>
          <a:xfrm>
            <a:off x="694592" y="1150397"/>
            <a:ext cx="3580211" cy="369332"/>
          </a:xfrm>
          <a:prstGeom prst="rect">
            <a:avLst/>
          </a:prstGeom>
          <a:noFill/>
        </p:spPr>
        <p:txBody>
          <a:bodyPr wrap="none" rtlCol="0">
            <a:spAutoFit/>
          </a:bodyPr>
          <a:lstStyle/>
          <a:p>
            <a:r>
              <a:rPr lang="it-IT" b="1" cap="small" dirty="0">
                <a:latin typeface="Helvetica" pitchFamily="2" charset="0"/>
              </a:rPr>
              <a:t>Bloccati tra la vita e la morte</a:t>
            </a:r>
          </a:p>
        </p:txBody>
      </p:sp>
      <p:sp>
        <p:nvSpPr>
          <p:cNvPr id="12" name="TextBox 11">
            <a:extLst>
              <a:ext uri="{FF2B5EF4-FFF2-40B4-BE49-F238E27FC236}">
                <a16:creationId xmlns:a16="http://schemas.microsoft.com/office/drawing/2014/main" id="{B1FEC656-6739-F697-2D4D-FD9E8DF55A7E}"/>
              </a:ext>
            </a:extLst>
          </p:cNvPr>
          <p:cNvSpPr txBox="1"/>
          <p:nvPr/>
        </p:nvSpPr>
        <p:spPr>
          <a:xfrm>
            <a:off x="702766" y="1636969"/>
            <a:ext cx="3219471" cy="923330"/>
          </a:xfrm>
          <a:prstGeom prst="rect">
            <a:avLst/>
          </a:prstGeom>
          <a:noFill/>
        </p:spPr>
        <p:txBody>
          <a:bodyPr wrap="none" rtlCol="0">
            <a:spAutoFit/>
          </a:bodyPr>
          <a:lstStyle/>
          <a:p>
            <a:pPr marL="285750" indent="-285750">
              <a:buFont typeface="Arial" panose="020B0604020202020204" pitchFamily="34" charset="0"/>
              <a:buChar char="•"/>
            </a:pPr>
            <a:r>
              <a:rPr lang="it-IT" cap="small" dirty="0">
                <a:latin typeface="Helvetica" pitchFamily="2" charset="0"/>
              </a:rPr>
              <a:t>Un corpo senza mente</a:t>
            </a:r>
          </a:p>
          <a:p>
            <a:pPr marL="285750" indent="-285750">
              <a:buFont typeface="Arial" panose="020B0604020202020204" pitchFamily="34" charset="0"/>
              <a:buChar char="•"/>
            </a:pPr>
            <a:r>
              <a:rPr lang="it-IT" cap="small" dirty="0">
                <a:latin typeface="Helvetica" pitchFamily="2" charset="0"/>
              </a:rPr>
              <a:t>Sia/</a:t>
            </a:r>
            <a:r>
              <a:rPr lang="it-IT" cap="small" dirty="0" err="1">
                <a:latin typeface="Helvetica" pitchFamily="2" charset="0"/>
              </a:rPr>
              <a:t>nè</a:t>
            </a:r>
            <a:r>
              <a:rPr lang="it-IT" cap="small" dirty="0">
                <a:latin typeface="Helvetica" pitchFamily="2" charset="0"/>
              </a:rPr>
              <a:t> vivo sia/né morto</a:t>
            </a:r>
          </a:p>
          <a:p>
            <a:pPr marL="285750" indent="-285750">
              <a:buFont typeface="Arial" panose="020B0604020202020204" pitchFamily="34" charset="0"/>
              <a:buChar char="•"/>
            </a:pPr>
            <a:r>
              <a:rPr lang="it-IT" cap="small" dirty="0">
                <a:latin typeface="Helvetica" pitchFamily="2" charset="0"/>
              </a:rPr>
              <a:t>Una transizione bloccata</a:t>
            </a:r>
          </a:p>
        </p:txBody>
      </p:sp>
      <p:sp>
        <p:nvSpPr>
          <p:cNvPr id="13" name="TextBox 12">
            <a:extLst>
              <a:ext uri="{FF2B5EF4-FFF2-40B4-BE49-F238E27FC236}">
                <a16:creationId xmlns:a16="http://schemas.microsoft.com/office/drawing/2014/main" id="{EBE6631D-BBDC-F341-A250-BFAD5D2D29DD}"/>
              </a:ext>
            </a:extLst>
          </p:cNvPr>
          <p:cNvSpPr txBox="1"/>
          <p:nvPr/>
        </p:nvSpPr>
        <p:spPr>
          <a:xfrm>
            <a:off x="6661086" y="1096683"/>
            <a:ext cx="2512226" cy="369332"/>
          </a:xfrm>
          <a:prstGeom prst="rect">
            <a:avLst/>
          </a:prstGeom>
          <a:noFill/>
        </p:spPr>
        <p:txBody>
          <a:bodyPr wrap="none" rtlCol="0">
            <a:spAutoFit/>
          </a:bodyPr>
          <a:lstStyle/>
          <a:p>
            <a:r>
              <a:rPr lang="it-IT" b="1" cap="small" dirty="0">
                <a:latin typeface="Helvetica" pitchFamily="2" charset="0"/>
              </a:rPr>
              <a:t>Uno stato misterioso</a:t>
            </a:r>
          </a:p>
        </p:txBody>
      </p:sp>
      <p:sp>
        <p:nvSpPr>
          <p:cNvPr id="14" name="TextBox 13">
            <a:extLst>
              <a:ext uri="{FF2B5EF4-FFF2-40B4-BE49-F238E27FC236}">
                <a16:creationId xmlns:a16="http://schemas.microsoft.com/office/drawing/2014/main" id="{4B3799B5-A008-6C48-B0E7-ED423E2B5072}"/>
              </a:ext>
            </a:extLst>
          </p:cNvPr>
          <p:cNvSpPr txBox="1"/>
          <p:nvPr/>
        </p:nvSpPr>
        <p:spPr>
          <a:xfrm>
            <a:off x="6661086" y="1583255"/>
            <a:ext cx="4011098" cy="923330"/>
          </a:xfrm>
          <a:prstGeom prst="rect">
            <a:avLst/>
          </a:prstGeom>
          <a:noFill/>
        </p:spPr>
        <p:txBody>
          <a:bodyPr wrap="none" rtlCol="0">
            <a:spAutoFit/>
          </a:bodyPr>
          <a:lstStyle/>
          <a:p>
            <a:pPr marL="285750" indent="-285750">
              <a:buFont typeface="Arial" panose="020B0604020202020204" pitchFamily="34" charset="0"/>
              <a:buChar char="•"/>
            </a:pPr>
            <a:r>
              <a:rPr lang="it-IT" cap="small" dirty="0">
                <a:latin typeface="Helvetica" pitchFamily="2" charset="0"/>
              </a:rPr>
              <a:t>Diversi gradi di stato vegetativo</a:t>
            </a:r>
          </a:p>
          <a:p>
            <a:pPr marL="285750" indent="-285750">
              <a:buFont typeface="Arial" panose="020B0604020202020204" pitchFamily="34" charset="0"/>
              <a:buChar char="•"/>
            </a:pPr>
            <a:r>
              <a:rPr lang="it-IT" cap="small" dirty="0">
                <a:latin typeface="Helvetica" pitchFamily="2" charset="0"/>
              </a:rPr>
              <a:t>Incertezza diagnostica</a:t>
            </a:r>
          </a:p>
          <a:p>
            <a:pPr marL="285750" indent="-285750">
              <a:buFont typeface="Arial" panose="020B0604020202020204" pitchFamily="34" charset="0"/>
              <a:buChar char="•"/>
            </a:pPr>
            <a:r>
              <a:rPr lang="it-IT" cap="small" dirty="0">
                <a:latin typeface="Helvetica" pitchFamily="2" charset="0"/>
              </a:rPr>
              <a:t>Un paziente senza voce</a:t>
            </a:r>
          </a:p>
        </p:txBody>
      </p:sp>
      <p:sp>
        <p:nvSpPr>
          <p:cNvPr id="15" name="TextBox 14">
            <a:extLst>
              <a:ext uri="{FF2B5EF4-FFF2-40B4-BE49-F238E27FC236}">
                <a16:creationId xmlns:a16="http://schemas.microsoft.com/office/drawing/2014/main" id="{9A4BE18C-09B2-6A2B-83B2-8FAA922A2ABB}"/>
              </a:ext>
            </a:extLst>
          </p:cNvPr>
          <p:cNvSpPr txBox="1"/>
          <p:nvPr/>
        </p:nvSpPr>
        <p:spPr>
          <a:xfrm>
            <a:off x="6674397" y="3244334"/>
            <a:ext cx="3636445" cy="369332"/>
          </a:xfrm>
          <a:prstGeom prst="rect">
            <a:avLst/>
          </a:prstGeom>
          <a:noFill/>
        </p:spPr>
        <p:txBody>
          <a:bodyPr wrap="none" rtlCol="0">
            <a:spAutoFit/>
          </a:bodyPr>
          <a:lstStyle/>
          <a:p>
            <a:r>
              <a:rPr lang="it-IT" b="1" cap="small" dirty="0">
                <a:latin typeface="Helvetica" pitchFamily="2" charset="0"/>
              </a:rPr>
              <a:t>Una comunicazione particolare</a:t>
            </a:r>
          </a:p>
        </p:txBody>
      </p:sp>
      <p:sp>
        <p:nvSpPr>
          <p:cNvPr id="16" name="TextBox 15">
            <a:extLst>
              <a:ext uri="{FF2B5EF4-FFF2-40B4-BE49-F238E27FC236}">
                <a16:creationId xmlns:a16="http://schemas.microsoft.com/office/drawing/2014/main" id="{4BAFF857-8D98-C3FF-A999-49AFA6EB9E13}"/>
              </a:ext>
            </a:extLst>
          </p:cNvPr>
          <p:cNvSpPr txBox="1"/>
          <p:nvPr/>
        </p:nvSpPr>
        <p:spPr>
          <a:xfrm>
            <a:off x="6747667" y="3773067"/>
            <a:ext cx="4179349" cy="646331"/>
          </a:xfrm>
          <a:prstGeom prst="rect">
            <a:avLst/>
          </a:prstGeom>
          <a:noFill/>
        </p:spPr>
        <p:txBody>
          <a:bodyPr wrap="none" rtlCol="0">
            <a:spAutoFit/>
          </a:bodyPr>
          <a:lstStyle/>
          <a:p>
            <a:pPr marL="285750" indent="-285750">
              <a:buFont typeface="Arial" panose="020B0604020202020204" pitchFamily="34" charset="0"/>
              <a:buChar char="•"/>
            </a:pPr>
            <a:r>
              <a:rPr lang="it-IT" cap="small" dirty="0">
                <a:latin typeface="Helvetica" pitchFamily="2" charset="0"/>
              </a:rPr>
              <a:t>Reazioni corporee come feedback</a:t>
            </a:r>
          </a:p>
          <a:p>
            <a:pPr marL="285750" indent="-285750">
              <a:buFont typeface="Arial" panose="020B0604020202020204" pitchFamily="34" charset="0"/>
              <a:buChar char="•"/>
            </a:pPr>
            <a:r>
              <a:rPr lang="it-IT" cap="small" dirty="0">
                <a:latin typeface="Helvetica" pitchFamily="2" charset="0"/>
              </a:rPr>
              <a:t>Contatto fisico come input</a:t>
            </a:r>
          </a:p>
        </p:txBody>
      </p:sp>
      <p:sp>
        <p:nvSpPr>
          <p:cNvPr id="18" name="TextBox 17">
            <a:extLst>
              <a:ext uri="{FF2B5EF4-FFF2-40B4-BE49-F238E27FC236}">
                <a16:creationId xmlns:a16="http://schemas.microsoft.com/office/drawing/2014/main" id="{02C9A67D-CAE0-AB96-55C9-177A652D4F2A}"/>
              </a:ext>
            </a:extLst>
          </p:cNvPr>
          <p:cNvSpPr txBox="1"/>
          <p:nvPr/>
        </p:nvSpPr>
        <p:spPr>
          <a:xfrm>
            <a:off x="625877" y="3213038"/>
            <a:ext cx="2554738" cy="369332"/>
          </a:xfrm>
          <a:prstGeom prst="rect">
            <a:avLst/>
          </a:prstGeom>
          <a:noFill/>
        </p:spPr>
        <p:txBody>
          <a:bodyPr wrap="none" rtlCol="0">
            <a:spAutoFit/>
          </a:bodyPr>
          <a:lstStyle/>
          <a:p>
            <a:r>
              <a:rPr lang="it-IT" b="1" cap="small" dirty="0">
                <a:latin typeface="Helvetica" pitchFamily="2" charset="0"/>
              </a:rPr>
              <a:t>Bricolage identitario</a:t>
            </a:r>
          </a:p>
        </p:txBody>
      </p:sp>
      <p:sp>
        <p:nvSpPr>
          <p:cNvPr id="19" name="TextBox 18">
            <a:extLst>
              <a:ext uri="{FF2B5EF4-FFF2-40B4-BE49-F238E27FC236}">
                <a16:creationId xmlns:a16="http://schemas.microsoft.com/office/drawing/2014/main" id="{34F7DBC7-5E47-8E54-A5D6-5FF6A1FAE2F4}"/>
              </a:ext>
            </a:extLst>
          </p:cNvPr>
          <p:cNvSpPr txBox="1"/>
          <p:nvPr/>
        </p:nvSpPr>
        <p:spPr>
          <a:xfrm>
            <a:off x="702766" y="3707904"/>
            <a:ext cx="3266151" cy="923330"/>
          </a:xfrm>
          <a:prstGeom prst="rect">
            <a:avLst/>
          </a:prstGeom>
          <a:noFill/>
        </p:spPr>
        <p:txBody>
          <a:bodyPr wrap="none" rtlCol="0">
            <a:spAutoFit/>
          </a:bodyPr>
          <a:lstStyle/>
          <a:p>
            <a:pPr marL="285750" indent="-285750">
              <a:buFont typeface="Arial" panose="020B0604020202020204" pitchFamily="34" charset="0"/>
              <a:buChar char="•"/>
            </a:pPr>
            <a:r>
              <a:rPr lang="it-IT" cap="small" dirty="0">
                <a:latin typeface="Helvetica" pitchFamily="2" charset="0"/>
              </a:rPr>
              <a:t>Un’identità perduta</a:t>
            </a:r>
          </a:p>
          <a:p>
            <a:pPr marL="285750" indent="-285750">
              <a:buFont typeface="Arial" panose="020B0604020202020204" pitchFamily="34" charset="0"/>
              <a:buChar char="•"/>
            </a:pPr>
            <a:r>
              <a:rPr lang="it-IT" cap="small" dirty="0" err="1">
                <a:latin typeface="Helvetica" pitchFamily="2" charset="0"/>
              </a:rPr>
              <a:t>Ri</a:t>
            </a:r>
            <a:r>
              <a:rPr lang="it-IT" cap="small" dirty="0">
                <a:latin typeface="Helvetica" pitchFamily="2" charset="0"/>
              </a:rPr>
              <a:t>-socializzare il paziente</a:t>
            </a:r>
          </a:p>
          <a:p>
            <a:pPr marL="285750" indent="-285750">
              <a:buFont typeface="Arial" panose="020B0604020202020204" pitchFamily="34" charset="0"/>
              <a:buChar char="•"/>
            </a:pPr>
            <a:r>
              <a:rPr lang="it-IT" cap="small" dirty="0">
                <a:latin typeface="Helvetica" pitchFamily="2" charset="0"/>
              </a:rPr>
              <a:t>Passato come guida</a:t>
            </a:r>
          </a:p>
        </p:txBody>
      </p:sp>
      <p:sp>
        <p:nvSpPr>
          <p:cNvPr id="20" name="TextBox 19">
            <a:extLst>
              <a:ext uri="{FF2B5EF4-FFF2-40B4-BE49-F238E27FC236}">
                <a16:creationId xmlns:a16="http://schemas.microsoft.com/office/drawing/2014/main" id="{B6D0F01D-20C3-B238-3D8E-9754A0EE843A}"/>
              </a:ext>
            </a:extLst>
          </p:cNvPr>
          <p:cNvSpPr txBox="1"/>
          <p:nvPr/>
        </p:nvSpPr>
        <p:spPr>
          <a:xfrm>
            <a:off x="625877" y="5235023"/>
            <a:ext cx="2700611" cy="369332"/>
          </a:xfrm>
          <a:prstGeom prst="rect">
            <a:avLst/>
          </a:prstGeom>
          <a:noFill/>
        </p:spPr>
        <p:txBody>
          <a:bodyPr wrap="none" rtlCol="0">
            <a:spAutoFit/>
          </a:bodyPr>
          <a:lstStyle/>
          <a:p>
            <a:r>
              <a:rPr lang="it-IT" b="1" cap="small" dirty="0">
                <a:latin typeface="Helvetica" pitchFamily="2" charset="0"/>
              </a:rPr>
              <a:t>Un paziente dipendente</a:t>
            </a:r>
          </a:p>
        </p:txBody>
      </p:sp>
      <p:sp>
        <p:nvSpPr>
          <p:cNvPr id="21" name="TextBox 20">
            <a:extLst>
              <a:ext uri="{FF2B5EF4-FFF2-40B4-BE49-F238E27FC236}">
                <a16:creationId xmlns:a16="http://schemas.microsoft.com/office/drawing/2014/main" id="{EB2FD251-0B76-0315-D4FC-1D14385CA65B}"/>
              </a:ext>
            </a:extLst>
          </p:cNvPr>
          <p:cNvSpPr txBox="1"/>
          <p:nvPr/>
        </p:nvSpPr>
        <p:spPr>
          <a:xfrm>
            <a:off x="625877" y="5707603"/>
            <a:ext cx="3797065" cy="646331"/>
          </a:xfrm>
          <a:prstGeom prst="rect">
            <a:avLst/>
          </a:prstGeom>
          <a:noFill/>
        </p:spPr>
        <p:txBody>
          <a:bodyPr wrap="none" rtlCol="0">
            <a:spAutoFit/>
          </a:bodyPr>
          <a:lstStyle/>
          <a:p>
            <a:pPr marL="285750" indent="-285750">
              <a:buFont typeface="Arial" panose="020B0604020202020204" pitchFamily="34" charset="0"/>
              <a:buChar char="•"/>
            </a:pPr>
            <a:r>
              <a:rPr lang="it-IT" cap="small" dirty="0">
                <a:latin typeface="Helvetica" pitchFamily="2" charset="0"/>
              </a:rPr>
              <a:t>Un paziente fragile e precario</a:t>
            </a:r>
          </a:p>
          <a:p>
            <a:pPr marL="285750" indent="-285750">
              <a:buFont typeface="Arial" panose="020B0604020202020204" pitchFamily="34" charset="0"/>
              <a:buChar char="•"/>
            </a:pPr>
            <a:r>
              <a:rPr lang="it-IT" cap="small" dirty="0">
                <a:latin typeface="Helvetica" pitchFamily="2" charset="0"/>
              </a:rPr>
              <a:t>Mancanza di autonomia</a:t>
            </a:r>
          </a:p>
        </p:txBody>
      </p:sp>
      <p:sp>
        <p:nvSpPr>
          <p:cNvPr id="22" name="TextBox 21">
            <a:extLst>
              <a:ext uri="{FF2B5EF4-FFF2-40B4-BE49-F238E27FC236}">
                <a16:creationId xmlns:a16="http://schemas.microsoft.com/office/drawing/2014/main" id="{EC36D3B2-DBE1-3426-7848-088AAF7E4DEF}"/>
              </a:ext>
            </a:extLst>
          </p:cNvPr>
          <p:cNvSpPr txBox="1"/>
          <p:nvPr/>
        </p:nvSpPr>
        <p:spPr>
          <a:xfrm>
            <a:off x="6674397" y="5109469"/>
            <a:ext cx="3365024" cy="369332"/>
          </a:xfrm>
          <a:prstGeom prst="rect">
            <a:avLst/>
          </a:prstGeom>
          <a:noFill/>
        </p:spPr>
        <p:txBody>
          <a:bodyPr wrap="none" rtlCol="0">
            <a:spAutoFit/>
          </a:bodyPr>
          <a:lstStyle/>
          <a:p>
            <a:r>
              <a:rPr lang="it-IT" b="1" cap="small" dirty="0">
                <a:latin typeface="Helvetica" pitchFamily="2" charset="0"/>
              </a:rPr>
              <a:t>Prevenire è meglio di curare</a:t>
            </a:r>
          </a:p>
        </p:txBody>
      </p:sp>
      <p:sp>
        <p:nvSpPr>
          <p:cNvPr id="23" name="TextBox 22">
            <a:extLst>
              <a:ext uri="{FF2B5EF4-FFF2-40B4-BE49-F238E27FC236}">
                <a16:creationId xmlns:a16="http://schemas.microsoft.com/office/drawing/2014/main" id="{F4334B42-DEF6-3361-70E8-8C8A3A7F7745}"/>
              </a:ext>
            </a:extLst>
          </p:cNvPr>
          <p:cNvSpPr txBox="1"/>
          <p:nvPr/>
        </p:nvSpPr>
        <p:spPr>
          <a:xfrm>
            <a:off x="6708143" y="5527223"/>
            <a:ext cx="5244641" cy="923330"/>
          </a:xfrm>
          <a:prstGeom prst="rect">
            <a:avLst/>
          </a:prstGeom>
          <a:noFill/>
        </p:spPr>
        <p:txBody>
          <a:bodyPr wrap="none" rtlCol="0">
            <a:spAutoFit/>
          </a:bodyPr>
          <a:lstStyle/>
          <a:p>
            <a:pPr marL="285750" indent="-285750">
              <a:buFont typeface="Arial" panose="020B0604020202020204" pitchFamily="34" charset="0"/>
              <a:buChar char="•"/>
            </a:pPr>
            <a:r>
              <a:rPr lang="it-IT" cap="small" dirty="0">
                <a:latin typeface="Helvetica" pitchFamily="2" charset="0"/>
              </a:rPr>
              <a:t>Mai in questo stato</a:t>
            </a:r>
          </a:p>
          <a:p>
            <a:pPr marL="285750" indent="-285750">
              <a:buFont typeface="Arial" panose="020B0604020202020204" pitchFamily="34" charset="0"/>
              <a:buChar char="•"/>
            </a:pPr>
            <a:r>
              <a:rPr lang="it-IT" cap="small" dirty="0">
                <a:latin typeface="Helvetica" pitchFamily="2" charset="0"/>
              </a:rPr>
              <a:t>Non possiamo decidere per loro</a:t>
            </a:r>
          </a:p>
          <a:p>
            <a:pPr marL="285750" indent="-285750">
              <a:buFont typeface="Arial" panose="020B0604020202020204" pitchFamily="34" charset="0"/>
              <a:buChar char="•"/>
            </a:pPr>
            <a:r>
              <a:rPr lang="it-IT" cap="small" dirty="0">
                <a:latin typeface="Helvetica" pitchFamily="2" charset="0"/>
              </a:rPr>
              <a:t>Rianimazione come accanimento terapeutico</a:t>
            </a:r>
          </a:p>
        </p:txBody>
      </p:sp>
    </p:spTree>
    <p:extLst>
      <p:ext uri="{BB962C8B-B14F-4D97-AF65-F5344CB8AC3E}">
        <p14:creationId xmlns:p14="http://schemas.microsoft.com/office/powerpoint/2010/main" val="2805475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1 8">
            <a:extLst>
              <a:ext uri="{FF2B5EF4-FFF2-40B4-BE49-F238E27FC236}">
                <a16:creationId xmlns:a16="http://schemas.microsoft.com/office/drawing/2014/main" id="{06995D4A-BED5-3B43-938A-1FB0EE258B62}"/>
              </a:ext>
            </a:extLst>
          </p:cNvPr>
          <p:cNvCxnSpPr/>
          <p:nvPr/>
        </p:nvCxnSpPr>
        <p:spPr>
          <a:xfrm>
            <a:off x="-12000" y="725207"/>
            <a:ext cx="12204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7ED5DDB9-04F6-7ABF-4F9A-037F26869FF6}"/>
              </a:ext>
            </a:extLst>
          </p:cNvPr>
          <p:cNvSpPr txBox="1"/>
          <p:nvPr/>
        </p:nvSpPr>
        <p:spPr>
          <a:xfrm>
            <a:off x="2005912" y="125483"/>
            <a:ext cx="8168175" cy="461665"/>
          </a:xfrm>
          <a:prstGeom prst="rect">
            <a:avLst/>
          </a:prstGeom>
          <a:noFill/>
        </p:spPr>
        <p:txBody>
          <a:bodyPr wrap="square" rtlCol="0">
            <a:spAutoFit/>
          </a:bodyPr>
          <a:lstStyle/>
          <a:p>
            <a:pPr algn="ctr"/>
            <a:r>
              <a:rPr lang="it-IT" sz="2400" cap="all" dirty="0">
                <a:latin typeface="Helvetica" pitchFamily="2" charset="0"/>
              </a:rPr>
              <a:t>Struttura lavori di ricerca</a:t>
            </a:r>
          </a:p>
        </p:txBody>
      </p:sp>
      <p:sp>
        <p:nvSpPr>
          <p:cNvPr id="5" name="TextBox 4">
            <a:extLst>
              <a:ext uri="{FF2B5EF4-FFF2-40B4-BE49-F238E27FC236}">
                <a16:creationId xmlns:a16="http://schemas.microsoft.com/office/drawing/2014/main" id="{C4529E76-0047-F849-5E0D-29B8EAC952CC}"/>
              </a:ext>
            </a:extLst>
          </p:cNvPr>
          <p:cNvSpPr txBox="1"/>
          <p:nvPr/>
        </p:nvSpPr>
        <p:spPr>
          <a:xfrm>
            <a:off x="789551" y="2204708"/>
            <a:ext cx="11137405" cy="883127"/>
          </a:xfrm>
          <a:prstGeom prst="rect">
            <a:avLst/>
          </a:prstGeom>
          <a:noFill/>
        </p:spPr>
        <p:txBody>
          <a:bodyPr wrap="square" rtlCol="0">
            <a:spAutoFit/>
          </a:bodyPr>
          <a:lstStyle/>
          <a:p>
            <a:pPr>
              <a:lnSpc>
                <a:spcPct val="150000"/>
              </a:lnSpc>
            </a:pPr>
            <a:r>
              <a:rPr lang="it-IT" b="1" cap="all" dirty="0">
                <a:latin typeface="Helvetica" pitchFamily="2" charset="0"/>
              </a:rPr>
              <a:t>2. </a:t>
            </a:r>
            <a:r>
              <a:rPr lang="it-IT" cap="all" dirty="0">
                <a:latin typeface="Helvetica" pitchFamily="2" charset="0"/>
              </a:rPr>
              <a:t>descrivere </a:t>
            </a:r>
            <a:r>
              <a:rPr lang="it-IT" b="1" cap="all" dirty="0">
                <a:latin typeface="Helvetica" pitchFamily="2" charset="0"/>
              </a:rPr>
              <a:t>stato dell’arte </a:t>
            </a:r>
            <a:r>
              <a:rPr lang="it-IT" cap="all" dirty="0">
                <a:latin typeface="Helvetica" pitchFamily="2" charset="0"/>
              </a:rPr>
              <a:t>in maniera sintetica (cosa sappiamo e cosa manca)</a:t>
            </a:r>
          </a:p>
          <a:p>
            <a:pPr>
              <a:lnSpc>
                <a:spcPct val="150000"/>
              </a:lnSpc>
            </a:pPr>
            <a:r>
              <a:rPr lang="it-IT" dirty="0">
                <a:latin typeface="Helvetica" pitchFamily="2" charset="0"/>
              </a:rPr>
              <a:t>e.g., la maggior parte delle ricerche si focalizza su ma nessuno ha mai guardato</a:t>
            </a:r>
            <a:r>
              <a:rPr lang="it-IT" cap="all" dirty="0">
                <a:latin typeface="Helvetica" pitchFamily="2" charset="0"/>
              </a:rPr>
              <a:t> </a:t>
            </a:r>
            <a:r>
              <a:rPr lang="it-IT" dirty="0">
                <a:latin typeface="Helvetica" pitchFamily="2" charset="0"/>
              </a:rPr>
              <a:t>a…</a:t>
            </a:r>
          </a:p>
        </p:txBody>
      </p:sp>
      <p:sp>
        <p:nvSpPr>
          <p:cNvPr id="9" name="TextBox 8">
            <a:extLst>
              <a:ext uri="{FF2B5EF4-FFF2-40B4-BE49-F238E27FC236}">
                <a16:creationId xmlns:a16="http://schemas.microsoft.com/office/drawing/2014/main" id="{DA2C1E8E-85E8-2513-FC9D-32E6F7A68273}"/>
              </a:ext>
            </a:extLst>
          </p:cNvPr>
          <p:cNvSpPr txBox="1"/>
          <p:nvPr/>
        </p:nvSpPr>
        <p:spPr>
          <a:xfrm>
            <a:off x="789552" y="1293101"/>
            <a:ext cx="11137405" cy="883127"/>
          </a:xfrm>
          <a:prstGeom prst="rect">
            <a:avLst/>
          </a:prstGeom>
          <a:noFill/>
        </p:spPr>
        <p:txBody>
          <a:bodyPr wrap="square" rtlCol="0">
            <a:spAutoFit/>
          </a:bodyPr>
          <a:lstStyle/>
          <a:p>
            <a:pPr marL="342900" indent="-342900">
              <a:lnSpc>
                <a:spcPct val="150000"/>
              </a:lnSpc>
              <a:buAutoNum type="arabicPeriod"/>
            </a:pPr>
            <a:r>
              <a:rPr lang="it-IT" cap="all" dirty="0">
                <a:latin typeface="Helvetica" pitchFamily="2" charset="0"/>
              </a:rPr>
              <a:t>Identificare e </a:t>
            </a:r>
            <a:r>
              <a:rPr lang="it-IT" b="1" cap="all" dirty="0">
                <a:latin typeface="Helvetica" pitchFamily="2" charset="0"/>
              </a:rPr>
              <a:t>definire</a:t>
            </a:r>
            <a:r>
              <a:rPr lang="it-IT" cap="all" dirty="0">
                <a:latin typeface="Helvetica" pitchFamily="2" charset="0"/>
              </a:rPr>
              <a:t> </a:t>
            </a:r>
            <a:r>
              <a:rPr lang="it-IT" b="1" cap="all" dirty="0">
                <a:latin typeface="Helvetica" pitchFamily="2" charset="0"/>
              </a:rPr>
              <a:t>una</a:t>
            </a:r>
            <a:r>
              <a:rPr lang="it-IT" cap="all" dirty="0">
                <a:latin typeface="Helvetica" pitchFamily="2" charset="0"/>
              </a:rPr>
              <a:t> </a:t>
            </a:r>
            <a:r>
              <a:rPr lang="it-IT" b="1" cap="all" dirty="0">
                <a:latin typeface="Helvetica" pitchFamily="2" charset="0"/>
              </a:rPr>
              <a:t>problematica</a:t>
            </a:r>
            <a:r>
              <a:rPr lang="it-IT" cap="all" dirty="0">
                <a:latin typeface="Helvetica" pitchFamily="2" charset="0"/>
              </a:rPr>
              <a:t> (supportare con fonti bibliografiche)</a:t>
            </a:r>
          </a:p>
          <a:p>
            <a:pPr>
              <a:lnSpc>
                <a:spcPct val="150000"/>
              </a:lnSpc>
            </a:pPr>
            <a:r>
              <a:rPr lang="it-IT" dirty="0">
                <a:latin typeface="Helvetica" pitchFamily="2" charset="0"/>
              </a:rPr>
              <a:t>e.g., lo stato vegetativo è una condizione clinica in cui…</a:t>
            </a:r>
          </a:p>
        </p:txBody>
      </p:sp>
      <p:sp>
        <p:nvSpPr>
          <p:cNvPr id="10" name="TextBox 9">
            <a:extLst>
              <a:ext uri="{FF2B5EF4-FFF2-40B4-BE49-F238E27FC236}">
                <a16:creationId xmlns:a16="http://schemas.microsoft.com/office/drawing/2014/main" id="{3B61F83F-2685-A9BB-F4F5-619ABA4DF612}"/>
              </a:ext>
            </a:extLst>
          </p:cNvPr>
          <p:cNvSpPr txBox="1"/>
          <p:nvPr/>
        </p:nvSpPr>
        <p:spPr>
          <a:xfrm>
            <a:off x="789552" y="3116315"/>
            <a:ext cx="10965126" cy="883127"/>
          </a:xfrm>
          <a:prstGeom prst="rect">
            <a:avLst/>
          </a:prstGeom>
          <a:noFill/>
        </p:spPr>
        <p:txBody>
          <a:bodyPr wrap="square" rtlCol="0">
            <a:spAutoFit/>
          </a:bodyPr>
          <a:lstStyle/>
          <a:p>
            <a:pPr>
              <a:lnSpc>
                <a:spcPct val="150000"/>
              </a:lnSpc>
            </a:pPr>
            <a:r>
              <a:rPr lang="it-IT" b="1" cap="all" dirty="0">
                <a:latin typeface="Helvetica" pitchFamily="2" charset="0"/>
              </a:rPr>
              <a:t>3. </a:t>
            </a:r>
            <a:r>
              <a:rPr lang="it-IT" cap="all" dirty="0">
                <a:latin typeface="Helvetica" pitchFamily="2" charset="0"/>
              </a:rPr>
              <a:t>Esplicitare </a:t>
            </a:r>
            <a:r>
              <a:rPr lang="it-IT" b="1" cap="all" dirty="0">
                <a:latin typeface="Helvetica" pitchFamily="2" charset="0"/>
              </a:rPr>
              <a:t>domanda di ricerca</a:t>
            </a:r>
          </a:p>
          <a:p>
            <a:pPr>
              <a:lnSpc>
                <a:spcPct val="150000"/>
              </a:lnSpc>
            </a:pPr>
            <a:r>
              <a:rPr lang="it-IT" dirty="0">
                <a:latin typeface="Helvetica" pitchFamily="2" charset="0"/>
              </a:rPr>
              <a:t>e.g. esplorare le rappresentazioni dello stato vegetativo nella stampa di 3 paesi</a:t>
            </a:r>
          </a:p>
        </p:txBody>
      </p:sp>
      <p:sp>
        <p:nvSpPr>
          <p:cNvPr id="11" name="TextBox 10">
            <a:extLst>
              <a:ext uri="{FF2B5EF4-FFF2-40B4-BE49-F238E27FC236}">
                <a16:creationId xmlns:a16="http://schemas.microsoft.com/office/drawing/2014/main" id="{A642E783-5538-DC06-5DEA-C2E98B97CEA6}"/>
              </a:ext>
            </a:extLst>
          </p:cNvPr>
          <p:cNvSpPr txBox="1"/>
          <p:nvPr/>
        </p:nvSpPr>
        <p:spPr>
          <a:xfrm>
            <a:off x="789551" y="4098119"/>
            <a:ext cx="10262762" cy="883127"/>
          </a:xfrm>
          <a:prstGeom prst="rect">
            <a:avLst/>
          </a:prstGeom>
          <a:noFill/>
        </p:spPr>
        <p:txBody>
          <a:bodyPr wrap="square" rtlCol="0">
            <a:spAutoFit/>
          </a:bodyPr>
          <a:lstStyle/>
          <a:p>
            <a:pPr>
              <a:lnSpc>
                <a:spcPct val="150000"/>
              </a:lnSpc>
            </a:pPr>
            <a:r>
              <a:rPr lang="it-IT" b="1" cap="all" dirty="0">
                <a:latin typeface="Helvetica" pitchFamily="2" charset="0"/>
              </a:rPr>
              <a:t>4. </a:t>
            </a:r>
            <a:r>
              <a:rPr lang="it-IT" cap="all" dirty="0">
                <a:latin typeface="Helvetica" pitchFamily="2" charset="0"/>
              </a:rPr>
              <a:t>Descrivere </a:t>
            </a:r>
            <a:r>
              <a:rPr lang="it-IT" b="1" cap="all" dirty="0">
                <a:latin typeface="Helvetica" pitchFamily="2" charset="0"/>
              </a:rPr>
              <a:t>metodo</a:t>
            </a:r>
            <a:r>
              <a:rPr lang="it-IT" cap="all" dirty="0">
                <a:latin typeface="Helvetica" pitchFamily="2" charset="0"/>
              </a:rPr>
              <a:t> e </a:t>
            </a:r>
            <a:r>
              <a:rPr lang="it-IT" b="1" cap="all" dirty="0">
                <a:latin typeface="Helvetica" pitchFamily="2" charset="0"/>
              </a:rPr>
              <a:t>analisi</a:t>
            </a:r>
            <a:r>
              <a:rPr lang="it-IT" cap="all" dirty="0">
                <a:latin typeface="Helvetica" pitchFamily="2" charset="0"/>
              </a:rPr>
              <a:t>. </a:t>
            </a:r>
          </a:p>
          <a:p>
            <a:pPr>
              <a:lnSpc>
                <a:spcPct val="150000"/>
              </a:lnSpc>
            </a:pPr>
            <a:r>
              <a:rPr lang="it-IT" dirty="0">
                <a:latin typeface="Helvetica" pitchFamily="2" charset="0"/>
              </a:rPr>
              <a:t>e.g., costruzione corpus, tecnica analisi dati, allegare codebook analisi, </a:t>
            </a:r>
            <a:r>
              <a:rPr lang="it-IT" dirty="0" err="1">
                <a:latin typeface="Helvetica" pitchFamily="2" charset="0"/>
              </a:rPr>
              <a:t>etc</a:t>
            </a:r>
            <a:r>
              <a:rPr lang="it-IT" dirty="0">
                <a:latin typeface="Helvetica" pitchFamily="2" charset="0"/>
              </a:rPr>
              <a:t>…</a:t>
            </a:r>
          </a:p>
        </p:txBody>
      </p:sp>
      <p:sp>
        <p:nvSpPr>
          <p:cNvPr id="12" name="TextBox 11">
            <a:extLst>
              <a:ext uri="{FF2B5EF4-FFF2-40B4-BE49-F238E27FC236}">
                <a16:creationId xmlns:a16="http://schemas.microsoft.com/office/drawing/2014/main" id="{9A4FDF16-D3E2-0B39-EB6D-106B43DA0B84}"/>
              </a:ext>
            </a:extLst>
          </p:cNvPr>
          <p:cNvSpPr txBox="1"/>
          <p:nvPr/>
        </p:nvSpPr>
        <p:spPr>
          <a:xfrm>
            <a:off x="789551" y="5161241"/>
            <a:ext cx="10262762" cy="467629"/>
          </a:xfrm>
          <a:prstGeom prst="rect">
            <a:avLst/>
          </a:prstGeom>
          <a:noFill/>
        </p:spPr>
        <p:txBody>
          <a:bodyPr wrap="square" rtlCol="0">
            <a:spAutoFit/>
          </a:bodyPr>
          <a:lstStyle/>
          <a:p>
            <a:pPr>
              <a:lnSpc>
                <a:spcPct val="150000"/>
              </a:lnSpc>
            </a:pPr>
            <a:r>
              <a:rPr lang="it-IT" b="1" cap="all" dirty="0">
                <a:latin typeface="Helvetica" pitchFamily="2" charset="0"/>
              </a:rPr>
              <a:t>5. </a:t>
            </a:r>
            <a:r>
              <a:rPr lang="it-IT" cap="all" dirty="0">
                <a:latin typeface="Helvetica" pitchFamily="2" charset="0"/>
              </a:rPr>
              <a:t>Presentare </a:t>
            </a:r>
            <a:r>
              <a:rPr lang="it-IT" b="1" cap="all" dirty="0">
                <a:latin typeface="Helvetica" pitchFamily="2" charset="0"/>
              </a:rPr>
              <a:t>risultati</a:t>
            </a:r>
          </a:p>
        </p:txBody>
      </p:sp>
      <p:sp>
        <p:nvSpPr>
          <p:cNvPr id="13" name="TextBox 12">
            <a:extLst>
              <a:ext uri="{FF2B5EF4-FFF2-40B4-BE49-F238E27FC236}">
                <a16:creationId xmlns:a16="http://schemas.microsoft.com/office/drawing/2014/main" id="{DAC0BBA1-FEDF-997C-CDDA-C5C18EED32F5}"/>
              </a:ext>
            </a:extLst>
          </p:cNvPr>
          <p:cNvSpPr txBox="1"/>
          <p:nvPr/>
        </p:nvSpPr>
        <p:spPr>
          <a:xfrm>
            <a:off x="789551" y="5898978"/>
            <a:ext cx="10262762" cy="883127"/>
          </a:xfrm>
          <a:prstGeom prst="rect">
            <a:avLst/>
          </a:prstGeom>
          <a:noFill/>
        </p:spPr>
        <p:txBody>
          <a:bodyPr wrap="square" rtlCol="0">
            <a:spAutoFit/>
          </a:bodyPr>
          <a:lstStyle/>
          <a:p>
            <a:pPr>
              <a:lnSpc>
                <a:spcPct val="150000"/>
              </a:lnSpc>
            </a:pPr>
            <a:r>
              <a:rPr lang="it-IT" b="1" cap="all" dirty="0">
                <a:latin typeface="Helvetica" pitchFamily="2" charset="0"/>
              </a:rPr>
              <a:t>6. Discussioni</a:t>
            </a:r>
          </a:p>
          <a:p>
            <a:pPr>
              <a:lnSpc>
                <a:spcPct val="150000"/>
              </a:lnSpc>
            </a:pPr>
            <a:r>
              <a:rPr lang="it-IT" dirty="0">
                <a:latin typeface="Helvetica" pitchFamily="2" charset="0"/>
              </a:rPr>
              <a:t>e.g., cosa aggiungono i nostri risultati rispetto alla letteratura?</a:t>
            </a:r>
          </a:p>
        </p:txBody>
      </p:sp>
    </p:spTree>
    <p:extLst>
      <p:ext uri="{BB962C8B-B14F-4D97-AF65-F5344CB8AC3E}">
        <p14:creationId xmlns:p14="http://schemas.microsoft.com/office/powerpoint/2010/main" val="2737978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ttore 1 8">
            <a:extLst>
              <a:ext uri="{FF2B5EF4-FFF2-40B4-BE49-F238E27FC236}">
                <a16:creationId xmlns:a16="http://schemas.microsoft.com/office/drawing/2014/main" id="{88F47DD8-6E3D-E943-B694-499267089069}"/>
              </a:ext>
            </a:extLst>
          </p:cNvPr>
          <p:cNvCxnSpPr/>
          <p:nvPr/>
        </p:nvCxnSpPr>
        <p:spPr>
          <a:xfrm>
            <a:off x="-12000" y="725207"/>
            <a:ext cx="12204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F5D2E42C-6BA0-C749-BBF7-BBF92C5591C9}"/>
              </a:ext>
            </a:extLst>
          </p:cNvPr>
          <p:cNvSpPr txBox="1"/>
          <p:nvPr/>
        </p:nvSpPr>
        <p:spPr>
          <a:xfrm>
            <a:off x="2613667" y="170506"/>
            <a:ext cx="7440739" cy="461665"/>
          </a:xfrm>
          <a:prstGeom prst="rect">
            <a:avLst/>
          </a:prstGeom>
          <a:noFill/>
        </p:spPr>
        <p:txBody>
          <a:bodyPr wrap="square" rtlCol="0">
            <a:spAutoFit/>
          </a:bodyPr>
          <a:lstStyle/>
          <a:p>
            <a:pPr algn="ctr"/>
            <a:r>
              <a:rPr lang="en-GB" sz="2400" cap="all" dirty="0">
                <a:latin typeface="Helvetica" pitchFamily="2" charset="0"/>
              </a:rPr>
              <a:t>See you next time!</a:t>
            </a:r>
          </a:p>
        </p:txBody>
      </p:sp>
      <p:pic>
        <p:nvPicPr>
          <p:cNvPr id="4" name="Picture 3">
            <a:extLst>
              <a:ext uri="{FF2B5EF4-FFF2-40B4-BE49-F238E27FC236}">
                <a16:creationId xmlns:a16="http://schemas.microsoft.com/office/drawing/2014/main" id="{4E79A670-ACBA-69B0-4A1E-2ECF0869E092}"/>
              </a:ext>
            </a:extLst>
          </p:cNvPr>
          <p:cNvPicPr>
            <a:picLocks noChangeAspect="1"/>
          </p:cNvPicPr>
          <p:nvPr/>
        </p:nvPicPr>
        <p:blipFill>
          <a:blip r:embed="rId2"/>
          <a:stretch>
            <a:fillRect/>
          </a:stretch>
        </p:blipFill>
        <p:spPr>
          <a:xfrm>
            <a:off x="2674982" y="884420"/>
            <a:ext cx="7226663" cy="5419998"/>
          </a:xfrm>
          <a:prstGeom prst="rect">
            <a:avLst/>
          </a:prstGeom>
          <a:ln>
            <a:solidFill>
              <a:schemeClr val="tx1"/>
            </a:solidFill>
          </a:ln>
        </p:spPr>
      </p:pic>
    </p:spTree>
    <p:extLst>
      <p:ext uri="{BB962C8B-B14F-4D97-AF65-F5344CB8AC3E}">
        <p14:creationId xmlns:p14="http://schemas.microsoft.com/office/powerpoint/2010/main" val="1286662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1 8">
            <a:extLst>
              <a:ext uri="{FF2B5EF4-FFF2-40B4-BE49-F238E27FC236}">
                <a16:creationId xmlns:a16="http://schemas.microsoft.com/office/drawing/2014/main" id="{06995D4A-BED5-3B43-938A-1FB0EE258B62}"/>
              </a:ext>
            </a:extLst>
          </p:cNvPr>
          <p:cNvCxnSpPr/>
          <p:nvPr/>
        </p:nvCxnSpPr>
        <p:spPr>
          <a:xfrm>
            <a:off x="-12000" y="725207"/>
            <a:ext cx="12204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7A8207BF-EEAC-074B-ADF7-B13F1262AC8B}"/>
              </a:ext>
            </a:extLst>
          </p:cNvPr>
          <p:cNvSpPr txBox="1"/>
          <p:nvPr/>
        </p:nvSpPr>
        <p:spPr>
          <a:xfrm>
            <a:off x="4046100" y="165098"/>
            <a:ext cx="3366082" cy="461665"/>
          </a:xfrm>
          <a:prstGeom prst="rect">
            <a:avLst/>
          </a:prstGeom>
          <a:noFill/>
        </p:spPr>
        <p:txBody>
          <a:bodyPr wrap="square" rtlCol="0">
            <a:spAutoFit/>
          </a:bodyPr>
          <a:lstStyle/>
          <a:p>
            <a:pPr algn="ctr"/>
            <a:r>
              <a:rPr lang="en-GB" sz="2400" cap="all">
                <a:latin typeface="Helvetica" pitchFamily="2" charset="0"/>
              </a:rPr>
              <a:t>Question time</a:t>
            </a:r>
          </a:p>
        </p:txBody>
      </p:sp>
      <p:sp>
        <p:nvSpPr>
          <p:cNvPr id="2" name="Rectangle 1">
            <a:extLst>
              <a:ext uri="{FF2B5EF4-FFF2-40B4-BE49-F238E27FC236}">
                <a16:creationId xmlns:a16="http://schemas.microsoft.com/office/drawing/2014/main" id="{F1D6B1DA-8215-D788-43FD-367685998A10}"/>
              </a:ext>
            </a:extLst>
          </p:cNvPr>
          <p:cNvSpPr/>
          <p:nvPr/>
        </p:nvSpPr>
        <p:spPr>
          <a:xfrm>
            <a:off x="1605261" y="1354164"/>
            <a:ext cx="10586739" cy="509307"/>
          </a:xfrm>
          <a:prstGeom prst="rect">
            <a:avLst/>
          </a:prstGeom>
        </p:spPr>
        <p:txBody>
          <a:bodyPr wrap="square">
            <a:spAutoFit/>
          </a:bodyPr>
          <a:lstStyle/>
          <a:p>
            <a:pPr>
              <a:lnSpc>
                <a:spcPct val="150000"/>
              </a:lnSpc>
            </a:pPr>
            <a:r>
              <a:rPr lang="it-IT" sz="2000" cap="all" dirty="0">
                <a:latin typeface="Helvetica" pitchFamily="2" charset="0"/>
              </a:rPr>
              <a:t>Dubbi/domande su analisi del contenuto?</a:t>
            </a:r>
          </a:p>
        </p:txBody>
      </p:sp>
      <p:sp>
        <p:nvSpPr>
          <p:cNvPr id="3" name="Rectangle 2">
            <a:extLst>
              <a:ext uri="{FF2B5EF4-FFF2-40B4-BE49-F238E27FC236}">
                <a16:creationId xmlns:a16="http://schemas.microsoft.com/office/drawing/2014/main" id="{4F8560FA-0167-8882-3802-052FF1AFA44B}"/>
              </a:ext>
            </a:extLst>
          </p:cNvPr>
          <p:cNvSpPr/>
          <p:nvPr/>
        </p:nvSpPr>
        <p:spPr>
          <a:xfrm>
            <a:off x="1704110" y="3368974"/>
            <a:ext cx="11068964" cy="509307"/>
          </a:xfrm>
          <a:prstGeom prst="rect">
            <a:avLst/>
          </a:prstGeom>
        </p:spPr>
        <p:txBody>
          <a:bodyPr wrap="square">
            <a:spAutoFit/>
          </a:bodyPr>
          <a:lstStyle/>
          <a:p>
            <a:pPr>
              <a:lnSpc>
                <a:spcPct val="150000"/>
              </a:lnSpc>
            </a:pPr>
            <a:r>
              <a:rPr lang="it-IT" sz="2000" cap="all" dirty="0">
                <a:latin typeface="Helvetica" pitchFamily="2" charset="0"/>
              </a:rPr>
              <a:t>Qualcuno pensa di utilizzarla per la ricerca di gruppo?</a:t>
            </a:r>
          </a:p>
        </p:txBody>
      </p:sp>
      <p:sp>
        <p:nvSpPr>
          <p:cNvPr id="4" name="Rectangle 3">
            <a:extLst>
              <a:ext uri="{FF2B5EF4-FFF2-40B4-BE49-F238E27FC236}">
                <a16:creationId xmlns:a16="http://schemas.microsoft.com/office/drawing/2014/main" id="{82CBF498-32DF-F3D4-BB66-9104003C70B2}"/>
              </a:ext>
            </a:extLst>
          </p:cNvPr>
          <p:cNvSpPr/>
          <p:nvPr/>
        </p:nvSpPr>
        <p:spPr>
          <a:xfrm>
            <a:off x="1704110" y="5377884"/>
            <a:ext cx="11068964" cy="509307"/>
          </a:xfrm>
          <a:prstGeom prst="rect">
            <a:avLst/>
          </a:prstGeom>
        </p:spPr>
        <p:txBody>
          <a:bodyPr wrap="square">
            <a:spAutoFit/>
          </a:bodyPr>
          <a:lstStyle/>
          <a:p>
            <a:pPr>
              <a:lnSpc>
                <a:spcPct val="150000"/>
              </a:lnSpc>
            </a:pPr>
            <a:r>
              <a:rPr lang="it-IT" sz="2000" cap="all" dirty="0">
                <a:latin typeface="Helvetica" pitchFamily="2" charset="0"/>
              </a:rPr>
              <a:t>Curiosità/domande su letteratura extra?</a:t>
            </a:r>
          </a:p>
        </p:txBody>
      </p:sp>
      <p:pic>
        <p:nvPicPr>
          <p:cNvPr id="9" name="Picture 8" descr="Shape&#10;&#10;Description automatically generated with low confidence">
            <a:extLst>
              <a:ext uri="{FF2B5EF4-FFF2-40B4-BE49-F238E27FC236}">
                <a16:creationId xmlns:a16="http://schemas.microsoft.com/office/drawing/2014/main" id="{DA9F22DD-68C9-1F43-06E9-67C9997D7DA3}"/>
              </a:ext>
            </a:extLst>
          </p:cNvPr>
          <p:cNvPicPr>
            <a:picLocks noChangeAspect="1"/>
          </p:cNvPicPr>
          <p:nvPr/>
        </p:nvPicPr>
        <p:blipFill>
          <a:blip r:embed="rId2"/>
          <a:stretch>
            <a:fillRect/>
          </a:stretch>
        </p:blipFill>
        <p:spPr>
          <a:xfrm>
            <a:off x="262430" y="5377884"/>
            <a:ext cx="1075165" cy="1075165"/>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D984C8BD-E1C2-1CF2-DD23-413F6243B34B}"/>
              </a:ext>
            </a:extLst>
          </p:cNvPr>
          <p:cNvPicPr>
            <a:picLocks noChangeAspect="1"/>
          </p:cNvPicPr>
          <p:nvPr/>
        </p:nvPicPr>
        <p:blipFill rotWithShape="1">
          <a:blip r:embed="rId3"/>
          <a:srcRect b="14780"/>
          <a:stretch/>
        </p:blipFill>
        <p:spPr>
          <a:xfrm>
            <a:off x="432585" y="1372329"/>
            <a:ext cx="658774" cy="561407"/>
          </a:xfrm>
          <a:prstGeom prst="rect">
            <a:avLst/>
          </a:prstGeom>
        </p:spPr>
      </p:pic>
      <p:pic>
        <p:nvPicPr>
          <p:cNvPr id="11" name="Picture 10" descr="Shape&#10;&#10;Description automatically generated with low confidence">
            <a:extLst>
              <a:ext uri="{FF2B5EF4-FFF2-40B4-BE49-F238E27FC236}">
                <a16:creationId xmlns:a16="http://schemas.microsoft.com/office/drawing/2014/main" id="{EBE80138-B4F6-50E2-02C1-9AA674856CA4}"/>
              </a:ext>
            </a:extLst>
          </p:cNvPr>
          <p:cNvPicPr>
            <a:picLocks noChangeAspect="1"/>
          </p:cNvPicPr>
          <p:nvPr/>
        </p:nvPicPr>
        <p:blipFill rotWithShape="1">
          <a:blip r:embed="rId4"/>
          <a:srcRect b="29654"/>
          <a:stretch/>
        </p:blipFill>
        <p:spPr>
          <a:xfrm>
            <a:off x="221678" y="3299511"/>
            <a:ext cx="1080587" cy="760153"/>
          </a:xfrm>
          <a:prstGeom prst="rect">
            <a:avLst/>
          </a:prstGeom>
        </p:spPr>
      </p:pic>
    </p:spTree>
    <p:extLst>
      <p:ext uri="{BB962C8B-B14F-4D97-AF65-F5344CB8AC3E}">
        <p14:creationId xmlns:p14="http://schemas.microsoft.com/office/powerpoint/2010/main" val="3335769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1 8">
            <a:extLst>
              <a:ext uri="{FF2B5EF4-FFF2-40B4-BE49-F238E27FC236}">
                <a16:creationId xmlns:a16="http://schemas.microsoft.com/office/drawing/2014/main" id="{06995D4A-BED5-3B43-938A-1FB0EE258B62}"/>
              </a:ext>
            </a:extLst>
          </p:cNvPr>
          <p:cNvCxnSpPr/>
          <p:nvPr/>
        </p:nvCxnSpPr>
        <p:spPr>
          <a:xfrm>
            <a:off x="-12000" y="725207"/>
            <a:ext cx="12204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7A8207BF-EEAC-074B-ADF7-B13F1262AC8B}"/>
              </a:ext>
            </a:extLst>
          </p:cNvPr>
          <p:cNvSpPr txBox="1"/>
          <p:nvPr/>
        </p:nvSpPr>
        <p:spPr>
          <a:xfrm>
            <a:off x="4641845" y="151245"/>
            <a:ext cx="2531687" cy="472229"/>
          </a:xfrm>
          <a:prstGeom prst="rect">
            <a:avLst/>
          </a:prstGeom>
          <a:noFill/>
        </p:spPr>
        <p:txBody>
          <a:bodyPr wrap="square" rtlCol="0">
            <a:spAutoFit/>
          </a:bodyPr>
          <a:lstStyle/>
          <a:p>
            <a:pPr algn="ctr"/>
            <a:r>
              <a:rPr lang="it-IT" sz="2400" cap="all" dirty="0">
                <a:latin typeface="Helvetica" pitchFamily="2" charset="0"/>
              </a:rPr>
              <a:t>Calendario</a:t>
            </a:r>
          </a:p>
        </p:txBody>
      </p:sp>
      <p:graphicFrame>
        <p:nvGraphicFramePr>
          <p:cNvPr id="5" name="Table 4">
            <a:extLst>
              <a:ext uri="{FF2B5EF4-FFF2-40B4-BE49-F238E27FC236}">
                <a16:creationId xmlns:a16="http://schemas.microsoft.com/office/drawing/2014/main" id="{92D66A16-403D-D34C-FB06-1AB796014139}"/>
              </a:ext>
            </a:extLst>
          </p:cNvPr>
          <p:cNvGraphicFramePr>
            <a:graphicFrameLocks noGrp="1"/>
          </p:cNvGraphicFramePr>
          <p:nvPr/>
        </p:nvGraphicFramePr>
        <p:xfrm>
          <a:off x="629012" y="907030"/>
          <a:ext cx="11240771" cy="5439115"/>
        </p:xfrm>
        <a:graphic>
          <a:graphicData uri="http://schemas.openxmlformats.org/drawingml/2006/table">
            <a:tbl>
              <a:tblPr/>
              <a:tblGrid>
                <a:gridCol w="2425193">
                  <a:extLst>
                    <a:ext uri="{9D8B030D-6E8A-4147-A177-3AD203B41FA5}">
                      <a16:colId xmlns:a16="http://schemas.microsoft.com/office/drawing/2014/main" val="2889430267"/>
                    </a:ext>
                  </a:extLst>
                </a:gridCol>
                <a:gridCol w="1940155">
                  <a:extLst>
                    <a:ext uri="{9D8B030D-6E8A-4147-A177-3AD203B41FA5}">
                      <a16:colId xmlns:a16="http://schemas.microsoft.com/office/drawing/2014/main" val="3362887639"/>
                    </a:ext>
                  </a:extLst>
                </a:gridCol>
                <a:gridCol w="1067086">
                  <a:extLst>
                    <a:ext uri="{9D8B030D-6E8A-4147-A177-3AD203B41FA5}">
                      <a16:colId xmlns:a16="http://schemas.microsoft.com/office/drawing/2014/main" val="1818265743"/>
                    </a:ext>
                  </a:extLst>
                </a:gridCol>
                <a:gridCol w="5808337">
                  <a:extLst>
                    <a:ext uri="{9D8B030D-6E8A-4147-A177-3AD203B41FA5}">
                      <a16:colId xmlns:a16="http://schemas.microsoft.com/office/drawing/2014/main" val="1256210009"/>
                    </a:ext>
                  </a:extLst>
                </a:gridCol>
              </a:tblGrid>
              <a:tr h="494465">
                <a:tc>
                  <a:txBody>
                    <a:bodyPr/>
                    <a:lstStyle/>
                    <a:p>
                      <a:pPr algn="ctr" fontAlgn="ctr"/>
                      <a:r>
                        <a:rPr lang="it-IT" sz="1100" b="1" i="0" u="none" strike="noStrike" cap="small" baseline="0" noProof="0" dirty="0">
                          <a:solidFill>
                            <a:srgbClr val="000000"/>
                          </a:solidFill>
                          <a:effectLst/>
                          <a:latin typeface="Helvetica" pitchFamily="2" charset="0"/>
                        </a:rPr>
                        <a:t>Giorno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100" b="1" i="0" u="none" strike="noStrike" cap="small" baseline="0">
                          <a:solidFill>
                            <a:srgbClr val="000000"/>
                          </a:solidFill>
                          <a:effectLst/>
                          <a:latin typeface="Helvetica" pitchFamily="2" charset="0"/>
                        </a:rPr>
                        <a:t>Ora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100" b="1" i="0" u="none" strike="noStrike" cap="small" baseline="0" dirty="0">
                          <a:solidFill>
                            <a:srgbClr val="000000"/>
                          </a:solidFill>
                          <a:effectLst/>
                          <a:latin typeface="Helvetica" pitchFamily="2" charset="0"/>
                        </a:rPr>
                        <a:t>Aula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it-IT" sz="1100" b="1" i="0" u="none" strike="noStrike" cap="small" baseline="0" noProof="0" dirty="0">
                          <a:solidFill>
                            <a:srgbClr val="000000"/>
                          </a:solidFill>
                          <a:effectLst/>
                          <a:latin typeface="Helvetica" pitchFamily="2" charset="0"/>
                        </a:rPr>
                        <a:t>Programma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176570290"/>
                  </a:ext>
                </a:extLst>
              </a:tr>
              <a:tr h="494465">
                <a:tc>
                  <a:txBody>
                    <a:bodyPr/>
                    <a:lstStyle/>
                    <a:p>
                      <a:pPr algn="ctr" fontAlgn="ctr"/>
                      <a:r>
                        <a:rPr lang="en-GB" sz="1100" b="0" i="0" u="none" strike="noStrike" cap="small" baseline="0">
                          <a:solidFill>
                            <a:srgbClr val="000000"/>
                          </a:solidFill>
                          <a:effectLst/>
                          <a:latin typeface="Helvetica" pitchFamily="2" charset="0"/>
                        </a:rPr>
                        <a:t>07-03-2023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cap="small" baseline="0">
                          <a:solidFill>
                            <a:srgbClr val="000000"/>
                          </a:solidFill>
                          <a:effectLst/>
                          <a:latin typeface="Helvetica" pitchFamily="2" charset="0"/>
                        </a:rPr>
                        <a:t>10:30 - 13:30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cap="small" baseline="0">
                          <a:solidFill>
                            <a:srgbClr val="000000"/>
                          </a:solidFill>
                          <a:effectLst/>
                          <a:latin typeface="Helvetica" pitchFamily="2" charset="0"/>
                        </a:rPr>
                        <a:t>U6-37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cap="small" baseline="0" dirty="0">
                          <a:solidFill>
                            <a:srgbClr val="000000"/>
                          </a:solidFill>
                          <a:effectLst/>
                          <a:latin typeface="Helvetica" pitchFamily="2" charset="0"/>
                        </a:rPr>
                        <a:t>Introduzione teorico-epistemologica metodi di analisi testuale e discorsiva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6981298"/>
                  </a:ext>
                </a:extLst>
              </a:tr>
              <a:tr h="494465">
                <a:tc>
                  <a:txBody>
                    <a:bodyPr/>
                    <a:lstStyle/>
                    <a:p>
                      <a:pPr algn="ctr" fontAlgn="ctr"/>
                      <a:r>
                        <a:rPr lang="en-GB" sz="1100" b="0" i="0" u="none" strike="noStrike" cap="small" baseline="0">
                          <a:solidFill>
                            <a:srgbClr val="000000"/>
                          </a:solidFill>
                          <a:effectLst/>
                          <a:latin typeface="Helvetica" pitchFamily="2" charset="0"/>
                        </a:rPr>
                        <a:t>14-03-2023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cap="small" baseline="0">
                          <a:solidFill>
                            <a:srgbClr val="000000"/>
                          </a:solidFill>
                          <a:effectLst/>
                          <a:latin typeface="Helvetica" pitchFamily="2" charset="0"/>
                        </a:rPr>
                        <a:t>10:30 - 13:30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cap="small" baseline="0">
                          <a:solidFill>
                            <a:srgbClr val="000000"/>
                          </a:solidFill>
                          <a:effectLst/>
                          <a:latin typeface="Helvetica" pitchFamily="2" charset="0"/>
                        </a:rPr>
                        <a:t>U6-37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cap="small" baseline="0" dirty="0">
                          <a:solidFill>
                            <a:srgbClr val="000000"/>
                          </a:solidFill>
                          <a:effectLst/>
                          <a:latin typeface="Helvetica" pitchFamily="2" charset="0"/>
                        </a:rPr>
                        <a:t>Introduzione metodi della costruzione base dati e creazione gruppi di ricerca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6416818"/>
                  </a:ext>
                </a:extLst>
              </a:tr>
              <a:tr h="494465">
                <a:tc>
                  <a:txBody>
                    <a:bodyPr/>
                    <a:lstStyle/>
                    <a:p>
                      <a:pPr algn="ctr" fontAlgn="ctr"/>
                      <a:r>
                        <a:rPr lang="en-GB" sz="1100" b="0" i="0" u="none" strike="noStrike" cap="small" baseline="0">
                          <a:solidFill>
                            <a:srgbClr val="000000"/>
                          </a:solidFill>
                          <a:effectLst/>
                          <a:latin typeface="Helvetica" pitchFamily="2" charset="0"/>
                        </a:rPr>
                        <a:t>21-03-2023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cap="small" baseline="0">
                          <a:solidFill>
                            <a:srgbClr val="000000"/>
                          </a:solidFill>
                          <a:effectLst/>
                          <a:latin typeface="Helvetica" pitchFamily="2" charset="0"/>
                        </a:rPr>
                        <a:t>10:30 - 13:30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cap="small" baseline="0">
                          <a:solidFill>
                            <a:srgbClr val="000000"/>
                          </a:solidFill>
                          <a:effectLst/>
                          <a:latin typeface="Helvetica" pitchFamily="2" charset="0"/>
                        </a:rPr>
                        <a:t>U6-37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cap="small" baseline="0" dirty="0">
                          <a:solidFill>
                            <a:srgbClr val="000000"/>
                          </a:solidFill>
                          <a:effectLst/>
                          <a:latin typeface="Helvetica" pitchFamily="2" charset="0"/>
                        </a:rPr>
                        <a:t>Introduzione analisi del contenuto + Esercitazione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8818477"/>
                  </a:ext>
                </a:extLst>
              </a:tr>
              <a:tr h="494465">
                <a:tc>
                  <a:txBody>
                    <a:bodyPr/>
                    <a:lstStyle/>
                    <a:p>
                      <a:pPr algn="ctr" fontAlgn="ctr"/>
                      <a:r>
                        <a:rPr lang="en-GB" sz="1100" b="0" i="0" u="none" strike="noStrike" cap="small" baseline="0">
                          <a:solidFill>
                            <a:srgbClr val="000000"/>
                          </a:solidFill>
                          <a:effectLst/>
                          <a:latin typeface="Helvetica" pitchFamily="2" charset="0"/>
                        </a:rPr>
                        <a:t>28-03-2023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cap="small" baseline="0" dirty="0">
                          <a:solidFill>
                            <a:srgbClr val="000000"/>
                          </a:solidFill>
                          <a:effectLst/>
                          <a:latin typeface="Helvetica" pitchFamily="2" charset="0"/>
                        </a:rPr>
                        <a:t>10:30 - 13:30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cap="small" baseline="0">
                          <a:solidFill>
                            <a:srgbClr val="000000"/>
                          </a:solidFill>
                          <a:effectLst/>
                          <a:latin typeface="Helvetica" pitchFamily="2" charset="0"/>
                        </a:rPr>
                        <a:t>U6-37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cap="small" baseline="0" dirty="0">
                          <a:solidFill>
                            <a:srgbClr val="000000"/>
                          </a:solidFill>
                          <a:effectLst/>
                          <a:latin typeface="Helvetica" pitchFamily="2" charset="0"/>
                        </a:rPr>
                        <a:t>Introduzione analisi tematica  + Esercitazione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2393927"/>
                  </a:ext>
                </a:extLst>
              </a:tr>
              <a:tr h="494465">
                <a:tc>
                  <a:txBody>
                    <a:bodyPr/>
                    <a:lstStyle/>
                    <a:p>
                      <a:pPr algn="ctr" fontAlgn="ctr"/>
                      <a:r>
                        <a:rPr lang="en-GB" sz="1100" b="0" i="0" u="none" strike="noStrike" cap="small" baseline="0">
                          <a:solidFill>
                            <a:srgbClr val="000000"/>
                          </a:solidFill>
                          <a:effectLst/>
                          <a:latin typeface="Helvetica" pitchFamily="2" charset="0"/>
                        </a:rPr>
                        <a:t>04-04-2023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cap="small" baseline="0" dirty="0">
                          <a:solidFill>
                            <a:srgbClr val="000000"/>
                          </a:solidFill>
                          <a:effectLst/>
                          <a:latin typeface="Helvetica" pitchFamily="2" charset="0"/>
                        </a:rPr>
                        <a:t>10:30 - 14:30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100" b="0" i="0" u="none" strike="noStrike" cap="small" baseline="0">
                          <a:solidFill>
                            <a:srgbClr val="000000"/>
                          </a:solidFill>
                          <a:effectLst/>
                          <a:latin typeface="Helvetica" pitchFamily="2" charset="0"/>
                        </a:rPr>
                        <a:t>U7-08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it-IT" sz="1100" b="0" i="0" u="none" strike="noStrike" cap="small" baseline="0" noProof="0" dirty="0">
                          <a:solidFill>
                            <a:srgbClr val="000000"/>
                          </a:solidFill>
                          <a:effectLst/>
                          <a:latin typeface="Helvetica" pitchFamily="2" charset="0"/>
                        </a:rPr>
                        <a:t>Introduzione analisi del </a:t>
                      </a:r>
                      <a:r>
                        <a:rPr lang="it-IT" sz="1100" b="0" i="0" u="none" strike="noStrike" cap="small" baseline="0" noProof="0">
                          <a:solidFill>
                            <a:srgbClr val="000000"/>
                          </a:solidFill>
                          <a:effectLst/>
                          <a:latin typeface="Helvetica" pitchFamily="2" charset="0"/>
                        </a:rPr>
                        <a:t>discorso </a:t>
                      </a:r>
                      <a:r>
                        <a:rPr lang="it-IT" sz="1100" b="0" i="0" u="none" strike="noStrike" cap="small" baseline="0">
                          <a:solidFill>
                            <a:srgbClr val="000000"/>
                          </a:solidFill>
                          <a:effectLst/>
                          <a:latin typeface="Helvetica" pitchFamily="2" charset="0"/>
                        </a:rPr>
                        <a:t> + Esercitazione </a:t>
                      </a:r>
                      <a:endParaRPr lang="it-IT" sz="1100" b="0" i="0" u="none" strike="noStrike" cap="small" baseline="0" noProof="0" dirty="0">
                        <a:solidFill>
                          <a:srgbClr val="000000"/>
                        </a:solidFill>
                        <a:effectLst/>
                        <a:latin typeface="Helvetica" pitchFamily="2"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5550366"/>
                  </a:ext>
                </a:extLst>
              </a:tr>
              <a:tr h="494465">
                <a:tc>
                  <a:txBody>
                    <a:bodyPr/>
                    <a:lstStyle/>
                    <a:p>
                      <a:pPr algn="ctr" fontAlgn="ctr"/>
                      <a:r>
                        <a:rPr lang="en-GB" sz="1100" b="0" i="0" u="none" strike="noStrike" cap="small" baseline="0">
                          <a:solidFill>
                            <a:srgbClr val="000000"/>
                          </a:solidFill>
                          <a:effectLst/>
                          <a:latin typeface="Helvetica" pitchFamily="2" charset="0"/>
                        </a:rPr>
                        <a:t>18-04-2023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cap="small" baseline="0">
                          <a:solidFill>
                            <a:srgbClr val="000000"/>
                          </a:solidFill>
                          <a:effectLst/>
                          <a:latin typeface="Helvetica" pitchFamily="2" charset="0"/>
                        </a:rPr>
                        <a:t>10:30 - 14:30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100" b="0" i="0" u="none" strike="noStrike" cap="small" baseline="0" dirty="0">
                          <a:solidFill>
                            <a:srgbClr val="000000"/>
                          </a:solidFill>
                          <a:effectLst/>
                          <a:latin typeface="Helvetica" pitchFamily="2" charset="0"/>
                        </a:rPr>
                        <a:t>U6-37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100" b="0" i="0" u="none" strike="noStrike" cap="small" baseline="0">
                          <a:solidFill>
                            <a:srgbClr val="000000"/>
                          </a:solidFill>
                          <a:effectLst/>
                          <a:latin typeface="Helvetica" pitchFamily="2" charset="0"/>
                        </a:rPr>
                        <a:t>Lavori su presentazioni</a:t>
                      </a:r>
                    </a:p>
                    <a:p>
                      <a:pPr algn="ctr" fontAlgn="ctr"/>
                      <a:endParaRPr lang="it-IT" sz="1100" b="0" i="0" u="none" strike="noStrike" cap="small" baseline="0" dirty="0">
                        <a:solidFill>
                          <a:srgbClr val="000000"/>
                        </a:solidFill>
                        <a:effectLst/>
                        <a:latin typeface="Helvetica" pitchFamily="2"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3937590"/>
                  </a:ext>
                </a:extLst>
              </a:tr>
              <a:tr h="494465">
                <a:tc>
                  <a:txBody>
                    <a:bodyPr/>
                    <a:lstStyle/>
                    <a:p>
                      <a:pPr algn="ctr" fontAlgn="ctr"/>
                      <a:r>
                        <a:rPr lang="en-GB" sz="1100" b="0" i="0" u="none" strike="noStrike" cap="small" baseline="0">
                          <a:solidFill>
                            <a:srgbClr val="000000"/>
                          </a:solidFill>
                          <a:effectLst/>
                          <a:latin typeface="Helvetica" pitchFamily="2" charset="0"/>
                        </a:rPr>
                        <a:t>02-05-2023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cap="small" baseline="0">
                          <a:solidFill>
                            <a:srgbClr val="000000"/>
                          </a:solidFill>
                          <a:effectLst/>
                          <a:latin typeface="Helvetica" pitchFamily="2" charset="0"/>
                        </a:rPr>
                        <a:t>10:30 - 13:30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cap="small" baseline="0" dirty="0">
                          <a:solidFill>
                            <a:srgbClr val="000000"/>
                          </a:solidFill>
                          <a:effectLst/>
                          <a:latin typeface="Helvetica" pitchFamily="2" charset="0"/>
                        </a:rPr>
                        <a:t>U6-37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cap="small" baseline="0">
                          <a:solidFill>
                            <a:srgbClr val="000000"/>
                          </a:solidFill>
                          <a:effectLst/>
                          <a:latin typeface="Helvetica" pitchFamily="2" charset="0"/>
                        </a:rPr>
                        <a:t>Lavori su presentazioni</a:t>
                      </a:r>
                      <a:endParaRPr lang="it-IT" sz="1100" b="0" i="0" u="none" strike="noStrike" cap="small" baseline="0" dirty="0">
                        <a:solidFill>
                          <a:srgbClr val="000000"/>
                        </a:solidFill>
                        <a:effectLst/>
                        <a:latin typeface="Helvetica" pitchFamily="2"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4909695"/>
                  </a:ext>
                </a:extLst>
              </a:tr>
              <a:tr h="494465">
                <a:tc>
                  <a:txBody>
                    <a:bodyPr/>
                    <a:lstStyle/>
                    <a:p>
                      <a:pPr algn="ctr" fontAlgn="ctr"/>
                      <a:r>
                        <a:rPr lang="en-GB" sz="1100" b="0" i="0" u="none" strike="noStrike" cap="small" baseline="0">
                          <a:solidFill>
                            <a:srgbClr val="000000"/>
                          </a:solidFill>
                          <a:effectLst/>
                          <a:latin typeface="Helvetica" pitchFamily="2" charset="0"/>
                        </a:rPr>
                        <a:t>09-05-2023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cap="small" baseline="0">
                          <a:solidFill>
                            <a:srgbClr val="000000"/>
                          </a:solidFill>
                          <a:effectLst/>
                          <a:latin typeface="Helvetica" pitchFamily="2" charset="0"/>
                        </a:rPr>
                        <a:t>10:30 - 13:30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cap="small" baseline="0">
                          <a:solidFill>
                            <a:srgbClr val="000000"/>
                          </a:solidFill>
                          <a:effectLst/>
                          <a:latin typeface="Helvetica" pitchFamily="2" charset="0"/>
                        </a:rPr>
                        <a:t>U6-37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cap="small" baseline="0">
                          <a:solidFill>
                            <a:srgbClr val="000000"/>
                          </a:solidFill>
                          <a:effectLst/>
                          <a:latin typeface="Helvetica" pitchFamily="2" charset="0"/>
                        </a:rPr>
                        <a:t>Lavori su presentazioni</a:t>
                      </a:r>
                      <a:endParaRPr lang="it-IT" sz="1100" b="0" i="0" u="none" strike="noStrike" cap="small" baseline="0" dirty="0">
                        <a:solidFill>
                          <a:srgbClr val="000000"/>
                        </a:solidFill>
                        <a:effectLst/>
                        <a:latin typeface="Helvetica" pitchFamily="2"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0098454"/>
                  </a:ext>
                </a:extLst>
              </a:tr>
              <a:tr h="494465">
                <a:tc>
                  <a:txBody>
                    <a:bodyPr/>
                    <a:lstStyle/>
                    <a:p>
                      <a:pPr algn="ctr" fontAlgn="ctr"/>
                      <a:r>
                        <a:rPr lang="en-GB" sz="1100" b="0" i="0" u="none" strike="noStrike" cap="small" baseline="0">
                          <a:solidFill>
                            <a:srgbClr val="000000"/>
                          </a:solidFill>
                          <a:effectLst/>
                          <a:latin typeface="Helvetica" pitchFamily="2" charset="0"/>
                        </a:rPr>
                        <a:t>16-05-2023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cap="small" baseline="0">
                          <a:solidFill>
                            <a:srgbClr val="000000"/>
                          </a:solidFill>
                          <a:effectLst/>
                          <a:latin typeface="Helvetica" pitchFamily="2" charset="0"/>
                        </a:rPr>
                        <a:t>10:30 - 13:30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cap="small" baseline="0">
                          <a:solidFill>
                            <a:srgbClr val="000000"/>
                          </a:solidFill>
                          <a:effectLst/>
                          <a:latin typeface="Helvetica" pitchFamily="2" charset="0"/>
                        </a:rPr>
                        <a:t>U6-37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cap="small" baseline="0">
                          <a:solidFill>
                            <a:srgbClr val="000000"/>
                          </a:solidFill>
                          <a:effectLst/>
                          <a:latin typeface="Helvetica" pitchFamily="2" charset="0"/>
                        </a:rPr>
                        <a:t>Presentazioni gruppo</a:t>
                      </a:r>
                      <a:endParaRPr lang="it-IT" sz="1100" b="0" i="0" u="none" strike="noStrike" cap="small" baseline="0" dirty="0">
                        <a:solidFill>
                          <a:srgbClr val="000000"/>
                        </a:solidFill>
                        <a:effectLst/>
                        <a:latin typeface="Helvetica" pitchFamily="2"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4892489"/>
                  </a:ext>
                </a:extLst>
              </a:tr>
              <a:tr h="494465">
                <a:tc>
                  <a:txBody>
                    <a:bodyPr/>
                    <a:lstStyle/>
                    <a:p>
                      <a:pPr algn="ctr" fontAlgn="ctr"/>
                      <a:r>
                        <a:rPr lang="en-GB" sz="1100" b="0" i="0" u="none" strike="noStrike" cap="small" baseline="0">
                          <a:solidFill>
                            <a:srgbClr val="000000"/>
                          </a:solidFill>
                          <a:effectLst/>
                          <a:latin typeface="Helvetica" pitchFamily="2" charset="0"/>
                        </a:rPr>
                        <a:t>23-05-2023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cap="small" baseline="0">
                          <a:solidFill>
                            <a:srgbClr val="000000"/>
                          </a:solidFill>
                          <a:effectLst/>
                          <a:latin typeface="Helvetica" pitchFamily="2" charset="0"/>
                        </a:rPr>
                        <a:t>10:30 - 13:30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cap="small" baseline="0" dirty="0">
                          <a:solidFill>
                            <a:srgbClr val="000000"/>
                          </a:solidFill>
                          <a:effectLst/>
                          <a:latin typeface="Helvetica" pitchFamily="2" charset="0"/>
                        </a:rPr>
                        <a:t>U6-37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cap="small" baseline="0" noProof="0" dirty="0">
                          <a:solidFill>
                            <a:srgbClr val="000000"/>
                          </a:solidFill>
                          <a:effectLst/>
                          <a:latin typeface="Helvetica" pitchFamily="2" charset="0"/>
                        </a:rPr>
                        <a:t>Presentazioni gruppo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4833056"/>
                  </a:ext>
                </a:extLst>
              </a:tr>
            </a:tbl>
          </a:graphicData>
        </a:graphic>
      </p:graphicFrame>
    </p:spTree>
    <p:extLst>
      <p:ext uri="{BB962C8B-B14F-4D97-AF65-F5344CB8AC3E}">
        <p14:creationId xmlns:p14="http://schemas.microsoft.com/office/powerpoint/2010/main" val="3874770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1 8">
            <a:extLst>
              <a:ext uri="{FF2B5EF4-FFF2-40B4-BE49-F238E27FC236}">
                <a16:creationId xmlns:a16="http://schemas.microsoft.com/office/drawing/2014/main" id="{06995D4A-BED5-3B43-938A-1FB0EE258B62}"/>
              </a:ext>
            </a:extLst>
          </p:cNvPr>
          <p:cNvCxnSpPr/>
          <p:nvPr/>
        </p:nvCxnSpPr>
        <p:spPr>
          <a:xfrm>
            <a:off x="-12000" y="725207"/>
            <a:ext cx="12204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7ED5DDB9-04F6-7ABF-4F9A-037F26869FF6}"/>
              </a:ext>
            </a:extLst>
          </p:cNvPr>
          <p:cNvSpPr txBox="1"/>
          <p:nvPr/>
        </p:nvSpPr>
        <p:spPr>
          <a:xfrm>
            <a:off x="2639153" y="183569"/>
            <a:ext cx="8168175" cy="461665"/>
          </a:xfrm>
          <a:prstGeom prst="rect">
            <a:avLst/>
          </a:prstGeom>
          <a:noFill/>
        </p:spPr>
        <p:txBody>
          <a:bodyPr wrap="square" rtlCol="0">
            <a:spAutoFit/>
          </a:bodyPr>
          <a:lstStyle/>
          <a:p>
            <a:pPr algn="ctr"/>
            <a:r>
              <a:rPr lang="it-IT" sz="2400" cap="all" dirty="0">
                <a:latin typeface="Helvetica" pitchFamily="2" charset="0"/>
              </a:rPr>
              <a:t>Analisi Tematica</a:t>
            </a:r>
          </a:p>
        </p:txBody>
      </p:sp>
      <p:sp>
        <p:nvSpPr>
          <p:cNvPr id="9" name="Rectangle 8">
            <a:extLst>
              <a:ext uri="{FF2B5EF4-FFF2-40B4-BE49-F238E27FC236}">
                <a16:creationId xmlns:a16="http://schemas.microsoft.com/office/drawing/2014/main" id="{7F3FD22C-6760-60AD-7279-DDB18CEAD9C4}"/>
              </a:ext>
            </a:extLst>
          </p:cNvPr>
          <p:cNvSpPr/>
          <p:nvPr/>
        </p:nvSpPr>
        <p:spPr>
          <a:xfrm>
            <a:off x="1675600" y="1143419"/>
            <a:ext cx="10586739" cy="553998"/>
          </a:xfrm>
          <a:prstGeom prst="rect">
            <a:avLst/>
          </a:prstGeom>
        </p:spPr>
        <p:txBody>
          <a:bodyPr wrap="square">
            <a:spAutoFit/>
          </a:bodyPr>
          <a:lstStyle/>
          <a:p>
            <a:r>
              <a:rPr lang="en-GB" sz="1600" cap="all" dirty="0">
                <a:latin typeface="Helvetica" pitchFamily="2" charset="0"/>
                <a:ea typeface="Helvetica Neue" panose="02000503000000020004" pitchFamily="2" charset="0"/>
                <a:cs typeface="Helvetica Neue" panose="02000503000000020004" pitchFamily="2" charset="0"/>
              </a:rPr>
              <a:t>A</a:t>
            </a:r>
            <a:r>
              <a:rPr lang="en-GB" sz="1600" cap="all" dirty="0">
                <a:effectLst/>
                <a:latin typeface="Helvetica" pitchFamily="2" charset="0"/>
                <a:ea typeface="Helvetica Neue" panose="02000503000000020004" pitchFamily="2" charset="0"/>
                <a:cs typeface="Helvetica Neue" panose="02000503000000020004" pitchFamily="2" charset="0"/>
              </a:rPr>
              <a:t> method for </a:t>
            </a:r>
            <a:r>
              <a:rPr lang="en-GB" sz="1600" b="1" cap="all" dirty="0">
                <a:effectLst/>
                <a:latin typeface="Helvetica" pitchFamily="2" charset="0"/>
                <a:ea typeface="Helvetica Neue" panose="02000503000000020004" pitchFamily="2" charset="0"/>
                <a:cs typeface="Helvetica Neue" panose="02000503000000020004" pitchFamily="2" charset="0"/>
              </a:rPr>
              <a:t>identifying</a:t>
            </a:r>
            <a:r>
              <a:rPr lang="en-GB" sz="1600" cap="all" dirty="0">
                <a:effectLst/>
                <a:latin typeface="Helvetica" pitchFamily="2" charset="0"/>
                <a:ea typeface="Helvetica Neue" panose="02000503000000020004" pitchFamily="2" charset="0"/>
                <a:cs typeface="Helvetica Neue" panose="02000503000000020004" pitchFamily="2" charset="0"/>
              </a:rPr>
              <a:t>, </a:t>
            </a:r>
            <a:r>
              <a:rPr lang="en-GB" sz="1600" b="1" cap="all" dirty="0">
                <a:effectLst/>
                <a:latin typeface="Helvetica" pitchFamily="2" charset="0"/>
                <a:ea typeface="Helvetica Neue" panose="02000503000000020004" pitchFamily="2" charset="0"/>
                <a:cs typeface="Helvetica Neue" panose="02000503000000020004" pitchFamily="2" charset="0"/>
              </a:rPr>
              <a:t>analysing</a:t>
            </a:r>
            <a:r>
              <a:rPr lang="en-GB" sz="1600" cap="all" dirty="0">
                <a:effectLst/>
                <a:latin typeface="Helvetica" pitchFamily="2" charset="0"/>
                <a:ea typeface="Helvetica Neue" panose="02000503000000020004" pitchFamily="2" charset="0"/>
                <a:cs typeface="Helvetica Neue" panose="02000503000000020004" pitchFamily="2" charset="0"/>
              </a:rPr>
              <a:t> and </a:t>
            </a:r>
            <a:r>
              <a:rPr lang="en-GB" sz="1600" b="1" cap="all" dirty="0">
                <a:effectLst/>
                <a:latin typeface="Helvetica" pitchFamily="2" charset="0"/>
                <a:ea typeface="Helvetica Neue" panose="02000503000000020004" pitchFamily="2" charset="0"/>
                <a:cs typeface="Helvetica Neue" panose="02000503000000020004" pitchFamily="2" charset="0"/>
              </a:rPr>
              <a:t>reporting</a:t>
            </a:r>
            <a:r>
              <a:rPr lang="en-GB" sz="1600" cap="all" dirty="0">
                <a:effectLst/>
                <a:latin typeface="Helvetica" pitchFamily="2" charset="0"/>
                <a:ea typeface="Helvetica Neue" panose="02000503000000020004" pitchFamily="2" charset="0"/>
                <a:cs typeface="Helvetica Neue" panose="02000503000000020004" pitchFamily="2" charset="0"/>
              </a:rPr>
              <a:t> patterns of meanings within data </a:t>
            </a:r>
          </a:p>
          <a:p>
            <a:r>
              <a:rPr lang="it-IT" sz="1400" cap="all" dirty="0">
                <a:latin typeface="Helvetica" pitchFamily="2" charset="0"/>
              </a:rPr>
              <a:t>(Braun &amp; Clarke, 2006)</a:t>
            </a:r>
          </a:p>
        </p:txBody>
      </p:sp>
      <p:sp>
        <p:nvSpPr>
          <p:cNvPr id="12" name="Rectangle 11">
            <a:extLst>
              <a:ext uri="{FF2B5EF4-FFF2-40B4-BE49-F238E27FC236}">
                <a16:creationId xmlns:a16="http://schemas.microsoft.com/office/drawing/2014/main" id="{5CC35B8B-3B74-2B0F-D594-272B6894F548}"/>
              </a:ext>
            </a:extLst>
          </p:cNvPr>
          <p:cNvSpPr/>
          <p:nvPr/>
        </p:nvSpPr>
        <p:spPr>
          <a:xfrm>
            <a:off x="1605261" y="2477311"/>
            <a:ext cx="10586739" cy="3011274"/>
          </a:xfrm>
          <a:prstGeom prst="rect">
            <a:avLst/>
          </a:prstGeom>
        </p:spPr>
        <p:txBody>
          <a:bodyPr wrap="square">
            <a:spAutoFit/>
          </a:bodyPr>
          <a:lstStyle/>
          <a:p>
            <a:pPr>
              <a:lnSpc>
                <a:spcPct val="150000"/>
              </a:lnSpc>
            </a:pPr>
            <a:r>
              <a:rPr lang="en-GB" sz="1600" b="1" cap="all" dirty="0">
                <a:latin typeface="Helvetica" pitchFamily="2" charset="0"/>
              </a:rPr>
              <a:t>What counts as a theme?</a:t>
            </a:r>
            <a:endParaRPr lang="en-GB" sz="1600" cap="all" dirty="0">
              <a:latin typeface="Helvetica" pitchFamily="2" charset="0"/>
            </a:endParaRPr>
          </a:p>
          <a:p>
            <a:pPr marL="285750" indent="-285750">
              <a:lnSpc>
                <a:spcPct val="150000"/>
              </a:lnSpc>
              <a:buFont typeface="Arial" panose="020B0604020202020204" pitchFamily="34" charset="0"/>
              <a:buChar char="•"/>
            </a:pPr>
            <a:r>
              <a:rPr lang="it-IT" sz="1600" b="1" cap="all" dirty="0">
                <a:latin typeface="Helvetica" pitchFamily="2" charset="0"/>
              </a:rPr>
              <a:t>Pattern </a:t>
            </a:r>
            <a:r>
              <a:rPr lang="it-IT" sz="1600" cap="all" dirty="0">
                <a:latin typeface="Helvetica" pitchFamily="2" charset="0"/>
              </a:rPr>
              <a:t>o</a:t>
            </a:r>
            <a:r>
              <a:rPr lang="it-IT" sz="1600" b="1" cap="all" dirty="0">
                <a:latin typeface="Helvetica" pitchFamily="2" charset="0"/>
              </a:rPr>
              <a:t> insiemi</a:t>
            </a:r>
            <a:r>
              <a:rPr lang="it-IT" sz="1600" cap="all" dirty="0">
                <a:latin typeface="Helvetica" pitchFamily="2" charset="0"/>
              </a:rPr>
              <a:t> di significati </a:t>
            </a:r>
            <a:r>
              <a:rPr lang="it-IT" sz="1600" b="1" cap="all" dirty="0">
                <a:latin typeface="Helvetica" pitchFamily="2" charset="0"/>
              </a:rPr>
              <a:t>ricorrenti</a:t>
            </a:r>
            <a:r>
              <a:rPr lang="it-IT" sz="1600" cap="all" dirty="0">
                <a:latin typeface="Helvetica" pitchFamily="2" charset="0"/>
              </a:rPr>
              <a:t> all’interno di un corpus testuale (</a:t>
            </a:r>
            <a:r>
              <a:rPr lang="it-IT" sz="1600" dirty="0">
                <a:latin typeface="Helvetica" pitchFamily="2" charset="0"/>
              </a:rPr>
              <a:t>e.g., interviste, articoli di giornale, </a:t>
            </a:r>
            <a:r>
              <a:rPr lang="it-IT" sz="1600" dirty="0" err="1">
                <a:latin typeface="Helvetica" pitchFamily="2" charset="0"/>
              </a:rPr>
              <a:t>etc</a:t>
            </a:r>
            <a:r>
              <a:rPr lang="it-IT" sz="1600" dirty="0">
                <a:latin typeface="Helvetica" pitchFamily="2" charset="0"/>
              </a:rPr>
              <a:t>…</a:t>
            </a:r>
            <a:r>
              <a:rPr lang="it-IT" sz="1600" cap="all" dirty="0">
                <a:latin typeface="Helvetica" pitchFamily="2" charset="0"/>
              </a:rPr>
              <a:t>)</a:t>
            </a:r>
          </a:p>
          <a:p>
            <a:pPr marL="285750" indent="-285750">
              <a:lnSpc>
                <a:spcPct val="150000"/>
              </a:lnSpc>
              <a:buFont typeface="Arial" panose="020B0604020202020204" pitchFamily="34" charset="0"/>
              <a:buChar char="•"/>
            </a:pPr>
            <a:r>
              <a:rPr lang="it-IT" sz="1600" cap="all" dirty="0">
                <a:latin typeface="Helvetica" pitchFamily="2" charset="0"/>
              </a:rPr>
              <a:t>Cerchiamo credenze, opinioni, conoscenze, esperienze, o pratiche </a:t>
            </a:r>
          </a:p>
          <a:p>
            <a:pPr marL="285750" indent="-285750">
              <a:lnSpc>
                <a:spcPct val="150000"/>
              </a:lnSpc>
              <a:buFont typeface="Arial" panose="020B0604020202020204" pitchFamily="34" charset="0"/>
              <a:buChar char="•"/>
            </a:pPr>
            <a:r>
              <a:rPr lang="it-IT" sz="1600" cap="all" dirty="0">
                <a:latin typeface="Helvetica" pitchFamily="2" charset="0"/>
              </a:rPr>
              <a:t>Non importa la prevalenza, ma </a:t>
            </a:r>
            <a:r>
              <a:rPr lang="it-IT" sz="1600" b="1" cap="all" dirty="0">
                <a:latin typeface="Helvetica" pitchFamily="2" charset="0"/>
              </a:rPr>
              <a:t>rilevanza</a:t>
            </a:r>
            <a:r>
              <a:rPr lang="it-IT" sz="1600" cap="all" dirty="0">
                <a:latin typeface="Helvetica" pitchFamily="2" charset="0"/>
              </a:rPr>
              <a:t> in relazione ad una domanda di ricerca</a:t>
            </a:r>
          </a:p>
          <a:p>
            <a:pPr marL="285750" indent="-285750">
              <a:lnSpc>
                <a:spcPct val="150000"/>
              </a:lnSpc>
              <a:buFont typeface="Arial" panose="020B0604020202020204" pitchFamily="34" charset="0"/>
              <a:buChar char="•"/>
            </a:pPr>
            <a:r>
              <a:rPr lang="it-IT" sz="1600" cap="all" dirty="0">
                <a:latin typeface="Helvetica" pitchFamily="2" charset="0"/>
              </a:rPr>
              <a:t>Non è semplicemente il contenuto di un testo o una risposta ad una domanda</a:t>
            </a:r>
          </a:p>
          <a:p>
            <a:pPr marL="285750" indent="-285750">
              <a:lnSpc>
                <a:spcPct val="150000"/>
              </a:lnSpc>
              <a:buFont typeface="Arial" panose="020B0604020202020204" pitchFamily="34" charset="0"/>
              <a:buChar char="•"/>
            </a:pPr>
            <a:endParaRPr lang="it-IT" sz="1600" cap="all" dirty="0">
              <a:latin typeface="Helvetica" pitchFamily="2" charset="0"/>
            </a:endParaRPr>
          </a:p>
          <a:p>
            <a:pPr>
              <a:lnSpc>
                <a:spcPct val="150000"/>
              </a:lnSpc>
            </a:pPr>
            <a:endParaRPr lang="it-IT" sz="1600" cap="all" dirty="0">
              <a:latin typeface="Helvetica" pitchFamily="2" charset="0"/>
            </a:endParaRPr>
          </a:p>
        </p:txBody>
      </p:sp>
      <p:sp>
        <p:nvSpPr>
          <p:cNvPr id="5" name="Rectangle 4">
            <a:extLst>
              <a:ext uri="{FF2B5EF4-FFF2-40B4-BE49-F238E27FC236}">
                <a16:creationId xmlns:a16="http://schemas.microsoft.com/office/drawing/2014/main" id="{F8AFC7FB-625F-3503-2CB2-079736651AA0}"/>
              </a:ext>
            </a:extLst>
          </p:cNvPr>
          <p:cNvSpPr/>
          <p:nvPr/>
        </p:nvSpPr>
        <p:spPr>
          <a:xfrm>
            <a:off x="1675600" y="5345149"/>
            <a:ext cx="9200488" cy="1200329"/>
          </a:xfrm>
          <a:prstGeom prst="rect">
            <a:avLst/>
          </a:prstGeom>
        </p:spPr>
        <p:txBody>
          <a:bodyPr wrap="square">
            <a:spAutoFit/>
          </a:bodyPr>
          <a:lstStyle/>
          <a:p>
            <a:r>
              <a:rPr lang="en-GB" cap="small" dirty="0">
                <a:effectLst/>
                <a:latin typeface="Helvetica" pitchFamily="2" charset="0"/>
              </a:rPr>
              <a:t>“Can be misinterpreted to mean that themes ‘reside’ in the data, and if we just look hard enough they will ‘emerge’ like Venus on the half shell. If themes ‘reside’ anywhere, they reside in our heads from our thinking about our data and creating links as we understand them”</a:t>
            </a:r>
            <a:r>
              <a:rPr lang="en-GB" dirty="0">
                <a:effectLst/>
                <a:latin typeface="Helvetica" pitchFamily="2" charset="0"/>
              </a:rPr>
              <a:t>.</a:t>
            </a:r>
          </a:p>
        </p:txBody>
      </p:sp>
      <p:pic>
        <p:nvPicPr>
          <p:cNvPr id="15" name="Picture 14" descr="Shape&#10;&#10;Description automatically generated with low confidence">
            <a:extLst>
              <a:ext uri="{FF2B5EF4-FFF2-40B4-BE49-F238E27FC236}">
                <a16:creationId xmlns:a16="http://schemas.microsoft.com/office/drawing/2014/main" id="{5D50A8B9-6EF6-D44E-4E9D-C23F15EE5F5E}"/>
              </a:ext>
            </a:extLst>
          </p:cNvPr>
          <p:cNvPicPr>
            <a:picLocks noChangeAspect="1"/>
          </p:cNvPicPr>
          <p:nvPr/>
        </p:nvPicPr>
        <p:blipFill rotWithShape="1">
          <a:blip r:embed="rId2"/>
          <a:srcRect b="27684"/>
          <a:stretch/>
        </p:blipFill>
        <p:spPr>
          <a:xfrm>
            <a:off x="380045" y="2477311"/>
            <a:ext cx="733669" cy="530559"/>
          </a:xfrm>
          <a:prstGeom prst="rect">
            <a:avLst/>
          </a:prstGeom>
        </p:spPr>
      </p:pic>
      <p:pic>
        <p:nvPicPr>
          <p:cNvPr id="19" name="Picture 18" descr="Shape&#10;&#10;Description automatically generated with low confidence">
            <a:extLst>
              <a:ext uri="{FF2B5EF4-FFF2-40B4-BE49-F238E27FC236}">
                <a16:creationId xmlns:a16="http://schemas.microsoft.com/office/drawing/2014/main" id="{58EFC12B-1FDE-579C-3739-BC93C0C84EE6}"/>
              </a:ext>
            </a:extLst>
          </p:cNvPr>
          <p:cNvPicPr>
            <a:picLocks noChangeAspect="1"/>
          </p:cNvPicPr>
          <p:nvPr/>
        </p:nvPicPr>
        <p:blipFill rotWithShape="1">
          <a:blip r:embed="rId3"/>
          <a:srcRect b="15845"/>
          <a:stretch/>
        </p:blipFill>
        <p:spPr>
          <a:xfrm>
            <a:off x="365369" y="1143419"/>
            <a:ext cx="733669" cy="617417"/>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9EE1A7FA-1EB8-69A4-6E71-154BA6A2FF3F}"/>
              </a:ext>
            </a:extLst>
          </p:cNvPr>
          <p:cNvPicPr>
            <a:picLocks noChangeAspect="1"/>
          </p:cNvPicPr>
          <p:nvPr/>
        </p:nvPicPr>
        <p:blipFill rotWithShape="1">
          <a:blip r:embed="rId4"/>
          <a:srcRect b="20691"/>
          <a:stretch/>
        </p:blipFill>
        <p:spPr>
          <a:xfrm>
            <a:off x="335082" y="5345149"/>
            <a:ext cx="794242" cy="629904"/>
          </a:xfrm>
          <a:prstGeom prst="rect">
            <a:avLst/>
          </a:prstGeom>
        </p:spPr>
      </p:pic>
    </p:spTree>
    <p:extLst>
      <p:ext uri="{BB962C8B-B14F-4D97-AF65-F5344CB8AC3E}">
        <p14:creationId xmlns:p14="http://schemas.microsoft.com/office/powerpoint/2010/main" val="298482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1 8">
            <a:extLst>
              <a:ext uri="{FF2B5EF4-FFF2-40B4-BE49-F238E27FC236}">
                <a16:creationId xmlns:a16="http://schemas.microsoft.com/office/drawing/2014/main" id="{06995D4A-BED5-3B43-938A-1FB0EE258B62}"/>
              </a:ext>
            </a:extLst>
          </p:cNvPr>
          <p:cNvCxnSpPr/>
          <p:nvPr/>
        </p:nvCxnSpPr>
        <p:spPr>
          <a:xfrm>
            <a:off x="-12000" y="725207"/>
            <a:ext cx="12204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7ED5DDB9-04F6-7ABF-4F9A-037F26869FF6}"/>
              </a:ext>
            </a:extLst>
          </p:cNvPr>
          <p:cNvSpPr txBox="1"/>
          <p:nvPr/>
        </p:nvSpPr>
        <p:spPr>
          <a:xfrm>
            <a:off x="2173160" y="183569"/>
            <a:ext cx="8168175" cy="461665"/>
          </a:xfrm>
          <a:prstGeom prst="rect">
            <a:avLst/>
          </a:prstGeom>
          <a:noFill/>
        </p:spPr>
        <p:txBody>
          <a:bodyPr wrap="square" rtlCol="0">
            <a:spAutoFit/>
          </a:bodyPr>
          <a:lstStyle/>
          <a:p>
            <a:pPr algn="ctr"/>
            <a:r>
              <a:rPr lang="it-IT" sz="2400" cap="all" dirty="0">
                <a:latin typeface="Helvetica" pitchFamily="2" charset="0"/>
              </a:rPr>
              <a:t>Analisi Tematica</a:t>
            </a:r>
          </a:p>
        </p:txBody>
      </p:sp>
      <p:pic>
        <p:nvPicPr>
          <p:cNvPr id="3" name="Picture 2" descr="Table&#10;&#10;Description automatically generated">
            <a:extLst>
              <a:ext uri="{FF2B5EF4-FFF2-40B4-BE49-F238E27FC236}">
                <a16:creationId xmlns:a16="http://schemas.microsoft.com/office/drawing/2014/main" id="{06F388C4-0EBF-E029-B497-9745F69E1CC8}"/>
              </a:ext>
            </a:extLst>
          </p:cNvPr>
          <p:cNvPicPr>
            <a:picLocks noChangeAspect="1"/>
          </p:cNvPicPr>
          <p:nvPr/>
        </p:nvPicPr>
        <p:blipFill rotWithShape="1">
          <a:blip r:embed="rId2"/>
          <a:srcRect r="1037"/>
          <a:stretch/>
        </p:blipFill>
        <p:spPr>
          <a:xfrm>
            <a:off x="2362792" y="806768"/>
            <a:ext cx="7454416" cy="5581651"/>
          </a:xfrm>
          <a:prstGeom prst="rect">
            <a:avLst/>
          </a:prstGeom>
          <a:ln>
            <a:solidFill>
              <a:schemeClr val="tx1"/>
            </a:solidFill>
          </a:ln>
        </p:spPr>
      </p:pic>
    </p:spTree>
    <p:extLst>
      <p:ext uri="{BB962C8B-B14F-4D97-AF65-F5344CB8AC3E}">
        <p14:creationId xmlns:p14="http://schemas.microsoft.com/office/powerpoint/2010/main" val="3294203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1 8">
            <a:extLst>
              <a:ext uri="{FF2B5EF4-FFF2-40B4-BE49-F238E27FC236}">
                <a16:creationId xmlns:a16="http://schemas.microsoft.com/office/drawing/2014/main" id="{06995D4A-BED5-3B43-938A-1FB0EE258B62}"/>
              </a:ext>
            </a:extLst>
          </p:cNvPr>
          <p:cNvCxnSpPr/>
          <p:nvPr/>
        </p:nvCxnSpPr>
        <p:spPr>
          <a:xfrm>
            <a:off x="-12000" y="725207"/>
            <a:ext cx="12204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7ED5DDB9-04F6-7ABF-4F9A-037F26869FF6}"/>
              </a:ext>
            </a:extLst>
          </p:cNvPr>
          <p:cNvSpPr txBox="1"/>
          <p:nvPr/>
        </p:nvSpPr>
        <p:spPr>
          <a:xfrm>
            <a:off x="2005912" y="164792"/>
            <a:ext cx="8168175" cy="461665"/>
          </a:xfrm>
          <a:prstGeom prst="rect">
            <a:avLst/>
          </a:prstGeom>
          <a:noFill/>
        </p:spPr>
        <p:txBody>
          <a:bodyPr wrap="square" rtlCol="0">
            <a:spAutoFit/>
          </a:bodyPr>
          <a:lstStyle/>
          <a:p>
            <a:pPr algn="ctr"/>
            <a:r>
              <a:rPr lang="it-IT" sz="2400" cap="all" dirty="0">
                <a:latin typeface="Helvetica" pitchFamily="2" charset="0"/>
              </a:rPr>
              <a:t>Sei fasi ricorsive</a:t>
            </a:r>
          </a:p>
        </p:txBody>
      </p:sp>
      <p:sp>
        <p:nvSpPr>
          <p:cNvPr id="2" name="TextBox 1">
            <a:extLst>
              <a:ext uri="{FF2B5EF4-FFF2-40B4-BE49-F238E27FC236}">
                <a16:creationId xmlns:a16="http://schemas.microsoft.com/office/drawing/2014/main" id="{CC191779-B40B-515A-ACD2-44E6A09BF1B8}"/>
              </a:ext>
            </a:extLst>
          </p:cNvPr>
          <p:cNvSpPr txBox="1"/>
          <p:nvPr/>
        </p:nvSpPr>
        <p:spPr>
          <a:xfrm>
            <a:off x="1784207" y="1249327"/>
            <a:ext cx="8880307" cy="369332"/>
          </a:xfrm>
          <a:prstGeom prst="rect">
            <a:avLst/>
          </a:prstGeom>
          <a:noFill/>
        </p:spPr>
        <p:txBody>
          <a:bodyPr wrap="square" rtlCol="0">
            <a:spAutoFit/>
          </a:bodyPr>
          <a:lstStyle/>
          <a:p>
            <a:pPr algn="just"/>
            <a:r>
              <a:rPr lang="it-IT" b="1" cap="all" dirty="0">
                <a:latin typeface="Helvetica" pitchFamily="2" charset="0"/>
              </a:rPr>
              <a:t>1. familiarizzazione</a:t>
            </a:r>
          </a:p>
        </p:txBody>
      </p:sp>
      <p:sp>
        <p:nvSpPr>
          <p:cNvPr id="4" name="TextBox 3">
            <a:extLst>
              <a:ext uri="{FF2B5EF4-FFF2-40B4-BE49-F238E27FC236}">
                <a16:creationId xmlns:a16="http://schemas.microsoft.com/office/drawing/2014/main" id="{2DA1C467-4208-E21F-0382-9D49379EDC7C}"/>
              </a:ext>
            </a:extLst>
          </p:cNvPr>
          <p:cNvSpPr txBox="1"/>
          <p:nvPr/>
        </p:nvSpPr>
        <p:spPr>
          <a:xfrm>
            <a:off x="1784207" y="2078313"/>
            <a:ext cx="8880307" cy="338554"/>
          </a:xfrm>
          <a:prstGeom prst="rect">
            <a:avLst/>
          </a:prstGeom>
          <a:noFill/>
        </p:spPr>
        <p:txBody>
          <a:bodyPr wrap="square" rtlCol="0">
            <a:spAutoFit/>
          </a:bodyPr>
          <a:lstStyle/>
          <a:p>
            <a:pPr marL="285750" indent="-285750" algn="just">
              <a:buFont typeface="Arial" panose="020B0604020202020204" pitchFamily="34" charset="0"/>
              <a:buChar char="•"/>
            </a:pPr>
            <a:r>
              <a:rPr lang="it-IT" sz="1600" cap="all" dirty="0">
                <a:latin typeface="Helvetica" pitchFamily="2" charset="0"/>
              </a:rPr>
              <a:t>Sviluppare una conoscenza approfondita del corpus</a:t>
            </a:r>
          </a:p>
        </p:txBody>
      </p:sp>
      <p:sp>
        <p:nvSpPr>
          <p:cNvPr id="8" name="TextBox 7">
            <a:extLst>
              <a:ext uri="{FF2B5EF4-FFF2-40B4-BE49-F238E27FC236}">
                <a16:creationId xmlns:a16="http://schemas.microsoft.com/office/drawing/2014/main" id="{E24807EB-3523-2CBD-2526-6E24B6439E91}"/>
              </a:ext>
            </a:extLst>
          </p:cNvPr>
          <p:cNvSpPr txBox="1"/>
          <p:nvPr/>
        </p:nvSpPr>
        <p:spPr>
          <a:xfrm>
            <a:off x="1784210" y="2890863"/>
            <a:ext cx="9531490" cy="338554"/>
          </a:xfrm>
          <a:prstGeom prst="rect">
            <a:avLst/>
          </a:prstGeom>
          <a:noFill/>
        </p:spPr>
        <p:txBody>
          <a:bodyPr wrap="square" rtlCol="0">
            <a:spAutoFit/>
          </a:bodyPr>
          <a:lstStyle/>
          <a:p>
            <a:pPr marL="285750" indent="-285750" algn="just">
              <a:buFont typeface="Arial" panose="020B0604020202020204" pitchFamily="34" charset="0"/>
              <a:buChar char="•"/>
            </a:pPr>
            <a:r>
              <a:rPr lang="it-IT" sz="1600" cap="all" dirty="0">
                <a:latin typeface="Helvetica" pitchFamily="2" charset="0"/>
              </a:rPr>
              <a:t>Leggere e rileggere trascrizioni, riascoltare registrazioni, prendere note</a:t>
            </a:r>
          </a:p>
        </p:txBody>
      </p:sp>
      <p:sp>
        <p:nvSpPr>
          <p:cNvPr id="9" name="TextBox 8">
            <a:extLst>
              <a:ext uri="{FF2B5EF4-FFF2-40B4-BE49-F238E27FC236}">
                <a16:creationId xmlns:a16="http://schemas.microsoft.com/office/drawing/2014/main" id="{6735671B-8359-E66E-F439-3DA38F6DE075}"/>
              </a:ext>
            </a:extLst>
          </p:cNvPr>
          <p:cNvSpPr txBox="1"/>
          <p:nvPr/>
        </p:nvSpPr>
        <p:spPr>
          <a:xfrm>
            <a:off x="1784209" y="3623556"/>
            <a:ext cx="8880307" cy="338554"/>
          </a:xfrm>
          <a:prstGeom prst="rect">
            <a:avLst/>
          </a:prstGeom>
          <a:noFill/>
        </p:spPr>
        <p:txBody>
          <a:bodyPr wrap="square" rtlCol="0">
            <a:spAutoFit/>
          </a:bodyPr>
          <a:lstStyle/>
          <a:p>
            <a:pPr marL="285750" indent="-285750" algn="just">
              <a:buFont typeface="Arial" panose="020B0604020202020204" pitchFamily="34" charset="0"/>
              <a:buChar char="•"/>
            </a:pPr>
            <a:r>
              <a:rPr lang="it-IT" sz="1600" cap="all" dirty="0">
                <a:latin typeface="Helvetica" pitchFamily="2" charset="0"/>
              </a:rPr>
              <a:t>Lettura orientata da domande</a:t>
            </a:r>
          </a:p>
        </p:txBody>
      </p:sp>
      <p:pic>
        <p:nvPicPr>
          <p:cNvPr id="5" name="Picture 4" descr="Shape&#10;&#10;Description automatically generated with low confidence">
            <a:extLst>
              <a:ext uri="{FF2B5EF4-FFF2-40B4-BE49-F238E27FC236}">
                <a16:creationId xmlns:a16="http://schemas.microsoft.com/office/drawing/2014/main" id="{768D7050-C2E7-46E4-17E4-42348D24D733}"/>
              </a:ext>
            </a:extLst>
          </p:cNvPr>
          <p:cNvPicPr>
            <a:picLocks noChangeAspect="1"/>
          </p:cNvPicPr>
          <p:nvPr/>
        </p:nvPicPr>
        <p:blipFill rotWithShape="1">
          <a:blip r:embed="rId2"/>
          <a:srcRect b="20961"/>
          <a:stretch/>
        </p:blipFill>
        <p:spPr>
          <a:xfrm>
            <a:off x="320086" y="854521"/>
            <a:ext cx="1207399" cy="954308"/>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C45EC9E7-3765-FFD2-9F2B-548640EB6E3D}"/>
              </a:ext>
            </a:extLst>
          </p:cNvPr>
          <p:cNvPicPr>
            <a:picLocks noChangeAspect="1"/>
          </p:cNvPicPr>
          <p:nvPr/>
        </p:nvPicPr>
        <p:blipFill>
          <a:blip r:embed="rId3"/>
          <a:stretch>
            <a:fillRect/>
          </a:stretch>
        </p:blipFill>
        <p:spPr>
          <a:xfrm>
            <a:off x="2005912" y="4356249"/>
            <a:ext cx="9593903" cy="1937454"/>
          </a:xfrm>
          <a:prstGeom prst="rect">
            <a:avLst/>
          </a:prstGeom>
          <a:ln>
            <a:solidFill>
              <a:schemeClr val="tx1"/>
            </a:solidFill>
          </a:ln>
        </p:spPr>
      </p:pic>
    </p:spTree>
    <p:extLst>
      <p:ext uri="{BB962C8B-B14F-4D97-AF65-F5344CB8AC3E}">
        <p14:creationId xmlns:p14="http://schemas.microsoft.com/office/powerpoint/2010/main" val="4030250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1 8">
            <a:extLst>
              <a:ext uri="{FF2B5EF4-FFF2-40B4-BE49-F238E27FC236}">
                <a16:creationId xmlns:a16="http://schemas.microsoft.com/office/drawing/2014/main" id="{06995D4A-BED5-3B43-938A-1FB0EE258B62}"/>
              </a:ext>
            </a:extLst>
          </p:cNvPr>
          <p:cNvCxnSpPr/>
          <p:nvPr/>
        </p:nvCxnSpPr>
        <p:spPr>
          <a:xfrm>
            <a:off x="-12000" y="725207"/>
            <a:ext cx="12204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7ED5DDB9-04F6-7ABF-4F9A-037F26869FF6}"/>
              </a:ext>
            </a:extLst>
          </p:cNvPr>
          <p:cNvSpPr txBox="1"/>
          <p:nvPr/>
        </p:nvSpPr>
        <p:spPr>
          <a:xfrm>
            <a:off x="2005912" y="164792"/>
            <a:ext cx="8168175" cy="461665"/>
          </a:xfrm>
          <a:prstGeom prst="rect">
            <a:avLst/>
          </a:prstGeom>
          <a:noFill/>
        </p:spPr>
        <p:txBody>
          <a:bodyPr wrap="square" rtlCol="0">
            <a:spAutoFit/>
          </a:bodyPr>
          <a:lstStyle/>
          <a:p>
            <a:pPr algn="ctr"/>
            <a:r>
              <a:rPr lang="it-IT" sz="2400" cap="all" dirty="0">
                <a:latin typeface="Helvetica" pitchFamily="2" charset="0"/>
              </a:rPr>
              <a:t>Sei fasi ricorsive</a:t>
            </a:r>
          </a:p>
        </p:txBody>
      </p:sp>
      <p:sp>
        <p:nvSpPr>
          <p:cNvPr id="4" name="TextBox 3">
            <a:extLst>
              <a:ext uri="{FF2B5EF4-FFF2-40B4-BE49-F238E27FC236}">
                <a16:creationId xmlns:a16="http://schemas.microsoft.com/office/drawing/2014/main" id="{2DA1C467-4208-E21F-0382-9D49379EDC7C}"/>
              </a:ext>
            </a:extLst>
          </p:cNvPr>
          <p:cNvSpPr txBox="1"/>
          <p:nvPr/>
        </p:nvSpPr>
        <p:spPr>
          <a:xfrm>
            <a:off x="1784206" y="1679465"/>
            <a:ext cx="9997485" cy="369332"/>
          </a:xfrm>
          <a:prstGeom prst="rect">
            <a:avLst/>
          </a:prstGeom>
          <a:noFill/>
        </p:spPr>
        <p:txBody>
          <a:bodyPr wrap="square" rtlCol="0">
            <a:spAutoFit/>
          </a:bodyPr>
          <a:lstStyle/>
          <a:p>
            <a:pPr algn="just"/>
            <a:r>
              <a:rPr lang="it-IT" b="1" cap="all" dirty="0">
                <a:latin typeface="Helvetica" pitchFamily="2" charset="0"/>
              </a:rPr>
              <a:t>Identificare</a:t>
            </a:r>
            <a:r>
              <a:rPr lang="it-IT" cap="all" dirty="0">
                <a:latin typeface="Helvetica" pitchFamily="2" charset="0"/>
              </a:rPr>
              <a:t> e </a:t>
            </a:r>
            <a:r>
              <a:rPr lang="it-IT" b="1" cap="all" dirty="0">
                <a:latin typeface="Helvetica" pitchFamily="2" charset="0"/>
              </a:rPr>
              <a:t>nominare</a:t>
            </a:r>
            <a:r>
              <a:rPr lang="it-IT" cap="all" dirty="0">
                <a:latin typeface="Helvetica" pitchFamily="2" charset="0"/>
              </a:rPr>
              <a:t> ciò che è rilevante per la domanda di ricerca</a:t>
            </a:r>
          </a:p>
        </p:txBody>
      </p:sp>
      <p:sp>
        <p:nvSpPr>
          <p:cNvPr id="8" name="TextBox 7">
            <a:extLst>
              <a:ext uri="{FF2B5EF4-FFF2-40B4-BE49-F238E27FC236}">
                <a16:creationId xmlns:a16="http://schemas.microsoft.com/office/drawing/2014/main" id="{E24807EB-3523-2CBD-2526-6E24B6439E91}"/>
              </a:ext>
            </a:extLst>
          </p:cNvPr>
          <p:cNvSpPr txBox="1"/>
          <p:nvPr/>
        </p:nvSpPr>
        <p:spPr>
          <a:xfrm>
            <a:off x="1784209" y="2539890"/>
            <a:ext cx="9531490" cy="584775"/>
          </a:xfrm>
          <a:prstGeom prst="rect">
            <a:avLst/>
          </a:prstGeom>
          <a:noFill/>
        </p:spPr>
        <p:txBody>
          <a:bodyPr wrap="square" rtlCol="0">
            <a:spAutoFit/>
          </a:bodyPr>
          <a:lstStyle/>
          <a:p>
            <a:pPr marL="285750" indent="-285750" algn="just">
              <a:buFont typeface="Arial" panose="020B0604020202020204" pitchFamily="34" charset="0"/>
              <a:buChar char="•"/>
            </a:pPr>
            <a:r>
              <a:rPr lang="it-IT" sz="1600" cap="all" dirty="0">
                <a:latin typeface="Helvetica" pitchFamily="2" charset="0"/>
              </a:rPr>
              <a:t>Attribuire un’etichetta verbale ad una porzione dei dati; </a:t>
            </a:r>
          </a:p>
          <a:p>
            <a:pPr algn="just"/>
            <a:r>
              <a:rPr lang="it-IT" sz="1600" dirty="0">
                <a:latin typeface="Helvetica" pitchFamily="2" charset="0"/>
              </a:rPr>
              <a:t>e.g., una parola/breve frase che catturi aspetti chiave di ciò che viene detto</a:t>
            </a:r>
            <a:endParaRPr lang="it-IT" sz="1600" cap="all" dirty="0">
              <a:latin typeface="Helvetica" pitchFamily="2" charset="0"/>
            </a:endParaRPr>
          </a:p>
        </p:txBody>
      </p:sp>
      <p:sp>
        <p:nvSpPr>
          <p:cNvPr id="9" name="TextBox 8">
            <a:extLst>
              <a:ext uri="{FF2B5EF4-FFF2-40B4-BE49-F238E27FC236}">
                <a16:creationId xmlns:a16="http://schemas.microsoft.com/office/drawing/2014/main" id="{6735671B-8359-E66E-F439-3DA38F6DE075}"/>
              </a:ext>
            </a:extLst>
          </p:cNvPr>
          <p:cNvSpPr txBox="1"/>
          <p:nvPr/>
        </p:nvSpPr>
        <p:spPr>
          <a:xfrm>
            <a:off x="1784204" y="4256254"/>
            <a:ext cx="8880307" cy="338554"/>
          </a:xfrm>
          <a:prstGeom prst="rect">
            <a:avLst/>
          </a:prstGeom>
          <a:noFill/>
        </p:spPr>
        <p:txBody>
          <a:bodyPr wrap="square" rtlCol="0">
            <a:spAutoFit/>
          </a:bodyPr>
          <a:lstStyle/>
          <a:p>
            <a:pPr marL="285750" indent="-285750" algn="just">
              <a:buFont typeface="Arial" panose="020B0604020202020204" pitchFamily="34" charset="0"/>
              <a:buChar char="•"/>
            </a:pPr>
            <a:r>
              <a:rPr lang="it-IT" sz="1600" cap="all" dirty="0">
                <a:latin typeface="Helvetica" pitchFamily="2" charset="0"/>
              </a:rPr>
              <a:t>Accorpare dati rilevanti per ciascun codice organizzandoli in gruppi</a:t>
            </a:r>
          </a:p>
        </p:txBody>
      </p:sp>
      <p:sp>
        <p:nvSpPr>
          <p:cNvPr id="3" name="TextBox 2">
            <a:extLst>
              <a:ext uri="{FF2B5EF4-FFF2-40B4-BE49-F238E27FC236}">
                <a16:creationId xmlns:a16="http://schemas.microsoft.com/office/drawing/2014/main" id="{801A8E05-80D5-ED43-EC0E-27C7A4F31406}"/>
              </a:ext>
            </a:extLst>
          </p:cNvPr>
          <p:cNvSpPr txBox="1"/>
          <p:nvPr/>
        </p:nvSpPr>
        <p:spPr>
          <a:xfrm>
            <a:off x="1784206" y="1217888"/>
            <a:ext cx="8880307" cy="369332"/>
          </a:xfrm>
          <a:prstGeom prst="rect">
            <a:avLst/>
          </a:prstGeom>
          <a:noFill/>
        </p:spPr>
        <p:txBody>
          <a:bodyPr wrap="square" rtlCol="0">
            <a:spAutoFit/>
          </a:bodyPr>
          <a:lstStyle/>
          <a:p>
            <a:pPr algn="just"/>
            <a:r>
              <a:rPr lang="it-IT" b="1" cap="all" dirty="0">
                <a:latin typeface="Helvetica" pitchFamily="2" charset="0"/>
              </a:rPr>
              <a:t>2. Generazione codici</a:t>
            </a:r>
          </a:p>
        </p:txBody>
      </p:sp>
      <p:pic>
        <p:nvPicPr>
          <p:cNvPr id="10" name="Picture 9" descr="Shape&#10;&#10;Description automatically generated with low confidence">
            <a:extLst>
              <a:ext uri="{FF2B5EF4-FFF2-40B4-BE49-F238E27FC236}">
                <a16:creationId xmlns:a16="http://schemas.microsoft.com/office/drawing/2014/main" id="{111CEA14-CAF3-3EE6-A8CC-7310E61D139F}"/>
              </a:ext>
            </a:extLst>
          </p:cNvPr>
          <p:cNvPicPr>
            <a:picLocks noChangeAspect="1"/>
          </p:cNvPicPr>
          <p:nvPr/>
        </p:nvPicPr>
        <p:blipFill>
          <a:blip r:embed="rId2"/>
          <a:stretch>
            <a:fillRect/>
          </a:stretch>
        </p:blipFill>
        <p:spPr>
          <a:xfrm>
            <a:off x="332783" y="1109107"/>
            <a:ext cx="824000" cy="824000"/>
          </a:xfrm>
          <a:prstGeom prst="rect">
            <a:avLst/>
          </a:prstGeom>
        </p:spPr>
      </p:pic>
      <p:sp>
        <p:nvSpPr>
          <p:cNvPr id="11" name="TextBox 10">
            <a:extLst>
              <a:ext uri="{FF2B5EF4-FFF2-40B4-BE49-F238E27FC236}">
                <a16:creationId xmlns:a16="http://schemas.microsoft.com/office/drawing/2014/main" id="{1E1ADCD4-9A5F-A64C-A6FA-C5C3582DF27B}"/>
              </a:ext>
            </a:extLst>
          </p:cNvPr>
          <p:cNvSpPr txBox="1"/>
          <p:nvPr/>
        </p:nvSpPr>
        <p:spPr>
          <a:xfrm>
            <a:off x="1784205" y="5003876"/>
            <a:ext cx="8880307" cy="338554"/>
          </a:xfrm>
          <a:prstGeom prst="rect">
            <a:avLst/>
          </a:prstGeom>
          <a:noFill/>
        </p:spPr>
        <p:txBody>
          <a:bodyPr wrap="square" rtlCol="0">
            <a:spAutoFit/>
          </a:bodyPr>
          <a:lstStyle/>
          <a:p>
            <a:pPr marL="285750" indent="-285750" algn="just">
              <a:buFont typeface="Arial" panose="020B0604020202020204" pitchFamily="34" charset="0"/>
              <a:buChar char="•"/>
            </a:pPr>
            <a:r>
              <a:rPr lang="it-IT" sz="1600" cap="all" dirty="0">
                <a:latin typeface="Helvetica" pitchFamily="2" charset="0"/>
              </a:rPr>
              <a:t>Codifica semantica/latente</a:t>
            </a:r>
          </a:p>
        </p:txBody>
      </p:sp>
      <p:sp>
        <p:nvSpPr>
          <p:cNvPr id="13" name="TextBox 12">
            <a:extLst>
              <a:ext uri="{FF2B5EF4-FFF2-40B4-BE49-F238E27FC236}">
                <a16:creationId xmlns:a16="http://schemas.microsoft.com/office/drawing/2014/main" id="{87D0BEF9-CFB9-0284-842D-AFFAC162E83C}"/>
              </a:ext>
            </a:extLst>
          </p:cNvPr>
          <p:cNvSpPr txBox="1"/>
          <p:nvPr/>
        </p:nvSpPr>
        <p:spPr>
          <a:xfrm>
            <a:off x="1784204" y="3533733"/>
            <a:ext cx="8880307" cy="338554"/>
          </a:xfrm>
          <a:prstGeom prst="rect">
            <a:avLst/>
          </a:prstGeom>
          <a:noFill/>
        </p:spPr>
        <p:txBody>
          <a:bodyPr wrap="square" rtlCol="0">
            <a:spAutoFit/>
          </a:bodyPr>
          <a:lstStyle/>
          <a:p>
            <a:pPr marL="285750" indent="-285750" algn="just">
              <a:buFont typeface="Arial" panose="020B0604020202020204" pitchFamily="34" charset="0"/>
              <a:buChar char="•"/>
            </a:pPr>
            <a:r>
              <a:rPr lang="it-IT" sz="1600" cap="all" dirty="0">
                <a:latin typeface="Helvetica" pitchFamily="2" charset="0"/>
              </a:rPr>
              <a:t>Non limitarsi nel numero di codici/più codici alla stessa stringa di testo</a:t>
            </a:r>
          </a:p>
        </p:txBody>
      </p:sp>
      <p:sp>
        <p:nvSpPr>
          <p:cNvPr id="2" name="TextBox 1">
            <a:extLst>
              <a:ext uri="{FF2B5EF4-FFF2-40B4-BE49-F238E27FC236}">
                <a16:creationId xmlns:a16="http://schemas.microsoft.com/office/drawing/2014/main" id="{AC490A13-F6D6-68B6-7998-341C60EF95FE}"/>
              </a:ext>
            </a:extLst>
          </p:cNvPr>
          <p:cNvSpPr txBox="1"/>
          <p:nvPr/>
        </p:nvSpPr>
        <p:spPr>
          <a:xfrm>
            <a:off x="1784206" y="5764797"/>
            <a:ext cx="10102997" cy="338554"/>
          </a:xfrm>
          <a:prstGeom prst="rect">
            <a:avLst/>
          </a:prstGeom>
          <a:noFill/>
        </p:spPr>
        <p:txBody>
          <a:bodyPr wrap="square" rtlCol="0">
            <a:spAutoFit/>
          </a:bodyPr>
          <a:lstStyle/>
          <a:p>
            <a:pPr marL="285750" indent="-285750" algn="just">
              <a:buFont typeface="Arial" panose="020B0604020202020204" pitchFamily="34" charset="0"/>
              <a:buChar char="•"/>
            </a:pPr>
            <a:r>
              <a:rPr lang="it-IT" sz="1600" b="1" cap="all" dirty="0">
                <a:latin typeface="Helvetica" pitchFamily="2" charset="0"/>
              </a:rPr>
              <a:t>Codifica flessibile</a:t>
            </a:r>
            <a:r>
              <a:rPr lang="it-IT" sz="1600" cap="all" dirty="0">
                <a:latin typeface="Helvetica" pitchFamily="2" charset="0"/>
              </a:rPr>
              <a:t>: codici possono essere modificati, ampliati, ridotti, integrati</a:t>
            </a:r>
          </a:p>
        </p:txBody>
      </p:sp>
    </p:spTree>
    <p:extLst>
      <p:ext uri="{BB962C8B-B14F-4D97-AF65-F5344CB8AC3E}">
        <p14:creationId xmlns:p14="http://schemas.microsoft.com/office/powerpoint/2010/main" val="3692194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1 8">
            <a:extLst>
              <a:ext uri="{FF2B5EF4-FFF2-40B4-BE49-F238E27FC236}">
                <a16:creationId xmlns:a16="http://schemas.microsoft.com/office/drawing/2014/main" id="{06995D4A-BED5-3B43-938A-1FB0EE258B62}"/>
              </a:ext>
            </a:extLst>
          </p:cNvPr>
          <p:cNvCxnSpPr/>
          <p:nvPr/>
        </p:nvCxnSpPr>
        <p:spPr>
          <a:xfrm>
            <a:off x="-12000" y="725207"/>
            <a:ext cx="12204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7ED5DDB9-04F6-7ABF-4F9A-037F26869FF6}"/>
              </a:ext>
            </a:extLst>
          </p:cNvPr>
          <p:cNvSpPr txBox="1"/>
          <p:nvPr/>
        </p:nvSpPr>
        <p:spPr>
          <a:xfrm>
            <a:off x="2005912" y="164792"/>
            <a:ext cx="8168175" cy="461665"/>
          </a:xfrm>
          <a:prstGeom prst="rect">
            <a:avLst/>
          </a:prstGeom>
          <a:noFill/>
        </p:spPr>
        <p:txBody>
          <a:bodyPr wrap="square" rtlCol="0">
            <a:spAutoFit/>
          </a:bodyPr>
          <a:lstStyle/>
          <a:p>
            <a:pPr algn="ctr"/>
            <a:r>
              <a:rPr lang="it-IT" sz="2400" cap="all" dirty="0">
                <a:latin typeface="Helvetica" pitchFamily="2" charset="0"/>
              </a:rPr>
              <a:t>Sei fasi ricorsive</a:t>
            </a:r>
          </a:p>
        </p:txBody>
      </p:sp>
      <p:sp>
        <p:nvSpPr>
          <p:cNvPr id="3" name="TextBox 2">
            <a:extLst>
              <a:ext uri="{FF2B5EF4-FFF2-40B4-BE49-F238E27FC236}">
                <a16:creationId xmlns:a16="http://schemas.microsoft.com/office/drawing/2014/main" id="{801A8E05-80D5-ED43-EC0E-27C7A4F31406}"/>
              </a:ext>
            </a:extLst>
          </p:cNvPr>
          <p:cNvSpPr txBox="1"/>
          <p:nvPr/>
        </p:nvSpPr>
        <p:spPr>
          <a:xfrm>
            <a:off x="1730418" y="949565"/>
            <a:ext cx="8880307" cy="369332"/>
          </a:xfrm>
          <a:prstGeom prst="rect">
            <a:avLst/>
          </a:prstGeom>
          <a:noFill/>
        </p:spPr>
        <p:txBody>
          <a:bodyPr wrap="square" rtlCol="0">
            <a:spAutoFit/>
          </a:bodyPr>
          <a:lstStyle/>
          <a:p>
            <a:pPr algn="just"/>
            <a:r>
              <a:rPr lang="it-IT" b="1" cap="all" dirty="0">
                <a:latin typeface="Helvetica" pitchFamily="2" charset="0"/>
              </a:rPr>
              <a:t>2. Generazione codici</a:t>
            </a:r>
          </a:p>
        </p:txBody>
      </p:sp>
      <p:pic>
        <p:nvPicPr>
          <p:cNvPr id="12" name="Picture 11" descr="Graphical user interface, text, application&#10;&#10;Description automatically generated">
            <a:extLst>
              <a:ext uri="{FF2B5EF4-FFF2-40B4-BE49-F238E27FC236}">
                <a16:creationId xmlns:a16="http://schemas.microsoft.com/office/drawing/2014/main" id="{2C192C94-BCD9-CFD5-0225-882032CDD573}"/>
              </a:ext>
            </a:extLst>
          </p:cNvPr>
          <p:cNvPicPr>
            <a:picLocks noChangeAspect="1"/>
          </p:cNvPicPr>
          <p:nvPr/>
        </p:nvPicPr>
        <p:blipFill>
          <a:blip r:embed="rId2"/>
          <a:stretch>
            <a:fillRect/>
          </a:stretch>
        </p:blipFill>
        <p:spPr>
          <a:xfrm>
            <a:off x="2129033" y="1643732"/>
            <a:ext cx="8083075" cy="4640527"/>
          </a:xfrm>
          <a:prstGeom prst="rect">
            <a:avLst/>
          </a:prstGeom>
          <a:ln>
            <a:solidFill>
              <a:schemeClr val="tx1"/>
            </a:solidFill>
          </a:ln>
        </p:spPr>
      </p:pic>
    </p:spTree>
    <p:extLst>
      <p:ext uri="{BB962C8B-B14F-4D97-AF65-F5344CB8AC3E}">
        <p14:creationId xmlns:p14="http://schemas.microsoft.com/office/powerpoint/2010/main" val="4799607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14075</TotalTime>
  <Words>1405</Words>
  <Application>Microsoft Macintosh PowerPoint</Application>
  <PresentationFormat>Widescreen</PresentationFormat>
  <Paragraphs>212</Paragraphs>
  <Slides>25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edoardo.zulato@gmail.com</dc:creator>
  <cp:lastModifiedBy>edoardo.zulato@gmail.com</cp:lastModifiedBy>
  <cp:revision>759</cp:revision>
  <dcterms:created xsi:type="dcterms:W3CDTF">2020-07-14T20:21:02Z</dcterms:created>
  <dcterms:modified xsi:type="dcterms:W3CDTF">2023-03-27T17:16:31Z</dcterms:modified>
</cp:coreProperties>
</file>