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59" r:id="rId4"/>
    <p:sldId id="363" r:id="rId5"/>
    <p:sldId id="260" r:id="rId6"/>
    <p:sldId id="261" r:id="rId7"/>
    <p:sldId id="311" r:id="rId8"/>
    <p:sldId id="279" r:id="rId9"/>
    <p:sldId id="344" r:id="rId10"/>
    <p:sldId id="302" r:id="rId11"/>
    <p:sldId id="329" r:id="rId12"/>
    <p:sldId id="298" r:id="rId13"/>
    <p:sldId id="330" r:id="rId14"/>
    <p:sldId id="364" r:id="rId15"/>
    <p:sldId id="266" r:id="rId16"/>
    <p:sldId id="333" r:id="rId17"/>
    <p:sldId id="331" r:id="rId18"/>
    <p:sldId id="315" r:id="rId19"/>
    <p:sldId id="334" r:id="rId20"/>
    <p:sldId id="336" r:id="rId21"/>
    <p:sldId id="338" r:id="rId22"/>
    <p:sldId id="345" r:id="rId23"/>
    <p:sldId id="276" r:id="rId24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6405"/>
  </p:normalViewPr>
  <p:slideViewPr>
    <p:cSldViewPr snapToGrid="0" snapToObjects="1">
      <p:cViewPr varScale="1">
        <p:scale>
          <a:sx n="125" d="100"/>
          <a:sy n="125" d="100"/>
        </p:scale>
        <p:origin x="58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8515004-1FE0-8C44-9E31-A5C5FD63C9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7835772A-B14F-5348-AE19-661D696CFD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9A117D9-9A90-3A49-8EC3-A5DCD620BF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20368-D737-D84A-A5AB-7FCA0323FA1A}" type="datetimeFigureOut">
              <a:rPr lang="it-IT" smtClean="0"/>
              <a:t>31/03/23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3E5137A-97CA-7340-B183-840F7DE1F0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2521585-3015-5E45-AC7A-B22BFF67F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36C30-8C76-FA4C-B5AE-AB681BD2846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6028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F16D159-E9AB-1C40-82F7-B3A2D55788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CD2692A6-8B4D-7344-BA76-5C8AEA7E35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6BCAAC2-6CB6-7F4E-A24E-32F8352F8B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20368-D737-D84A-A5AB-7FCA0323FA1A}" type="datetimeFigureOut">
              <a:rPr lang="it-IT" smtClean="0"/>
              <a:t>31/03/23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3D2AF9E-DBC4-024C-A7D8-720E8C7CDB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64841CF-1595-1548-869E-6CC37C91BB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36C30-8C76-FA4C-B5AE-AB681BD2846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077060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6F68BC88-BCA6-8440-8E0C-80D91AE435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A71C786B-9AA8-AA45-9396-BBA304DEC4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A13995C-7D80-8840-B335-067E996425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20368-D737-D84A-A5AB-7FCA0323FA1A}" type="datetimeFigureOut">
              <a:rPr lang="it-IT" smtClean="0"/>
              <a:t>31/03/23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6F3F0F1-E358-DF47-B7CE-DD1B6EEAE8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EFCDF24-11A8-D342-BE8D-5F91CED1D9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36C30-8C76-FA4C-B5AE-AB681BD2846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92766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B932DCC-8143-0149-99F6-20ADC97B87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B42F12A-709B-7F44-BEA7-703DDFB7A7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B0018B3-1CC2-BA4F-898B-B2229D1A02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20368-D737-D84A-A5AB-7FCA0323FA1A}" type="datetimeFigureOut">
              <a:rPr lang="it-IT" smtClean="0"/>
              <a:t>31/03/23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A0B545A-F10D-454E-91B9-6B2A6DC73C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AF6AFC3-B6BE-8344-B70A-A879912AFA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36C30-8C76-FA4C-B5AE-AB681BD2846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55161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FD0DE50-BEAD-CE4B-8732-0DA553600C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65F49E8-DC24-0446-A0F6-834778F769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6832226-AF67-3C4B-B8AB-B8C6FA3321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20368-D737-D84A-A5AB-7FCA0323FA1A}" type="datetimeFigureOut">
              <a:rPr lang="it-IT" smtClean="0"/>
              <a:t>31/03/23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803C338-CAE6-6449-B283-869CB0A382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AAE16D8-7A56-6D4C-976D-8816E18D7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36C30-8C76-FA4C-B5AE-AB681BD2846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727295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1419DF0-3CBF-1848-B8C0-B84F3362E2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FA08543-54F0-A844-9D4F-505A4E9F07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78E51861-0D57-3A4E-AB52-5E5FFC5B0A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E87E5A9B-AE1A-754B-9552-7869D3EB23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20368-D737-D84A-A5AB-7FCA0323FA1A}" type="datetimeFigureOut">
              <a:rPr lang="it-IT" smtClean="0"/>
              <a:t>31/03/23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B1C1D0C0-6559-6F43-9A8F-D8EE75E2C3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04454050-A507-F949-AF06-048DBCBBA7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36C30-8C76-FA4C-B5AE-AB681BD2846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580336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7104365-B61A-3E4C-B86D-65D161EDAA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19CD4BD5-290F-9347-A060-E675EE1420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B62AB037-542A-AE40-8037-952A2BFF34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7ADDDD0C-7B78-D844-B7B8-9BC0DBCD0F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9CDCCAD3-DC27-E74D-B5AC-9D996D7F6C4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7B85F96C-8C87-DC48-A657-E9E4875B70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20368-D737-D84A-A5AB-7FCA0323FA1A}" type="datetimeFigureOut">
              <a:rPr lang="it-IT" smtClean="0"/>
              <a:t>31/03/23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541E081C-5B55-274A-8411-1F5B60157C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1E1D0A4D-01B1-0042-B668-46052757A6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36C30-8C76-FA4C-B5AE-AB681BD2846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858785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752BBF7-F0AC-0144-B712-5BAAC3AC5B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239D905B-292D-BA46-891E-93F331F23F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20368-D737-D84A-A5AB-7FCA0323FA1A}" type="datetimeFigureOut">
              <a:rPr lang="it-IT" smtClean="0"/>
              <a:t>31/03/23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5ACE5B4C-F8CB-4D4D-A274-8F652553D4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B3247BE8-1F78-9E4E-BF34-0A1FBA1AB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36C30-8C76-FA4C-B5AE-AB681BD2846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395471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61D2121D-4B89-2C4C-ADE9-75B924B57C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20368-D737-D84A-A5AB-7FCA0323FA1A}" type="datetimeFigureOut">
              <a:rPr lang="it-IT" smtClean="0"/>
              <a:t>31/03/23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5CA1C289-83CB-0441-BC6C-F61C7580B3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873B50DD-8DD7-0143-A9D1-4DAAB1C96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36C30-8C76-FA4C-B5AE-AB681BD2846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666188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B265320-C5C3-7E40-96A4-6F96047ED4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3571262-316B-D346-B600-92FD4CE605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D26E4F4B-BE68-FB47-8079-77CAF0D463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54B982B8-4508-D940-964B-AD38C7A58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20368-D737-D84A-A5AB-7FCA0323FA1A}" type="datetimeFigureOut">
              <a:rPr lang="it-IT" smtClean="0"/>
              <a:t>31/03/23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5FA32BBB-1D14-F244-B155-CDC0A37670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7999F7C3-22C0-0042-B937-3135A7879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36C30-8C76-FA4C-B5AE-AB681BD2846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472576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39A7F13-80FC-DD4D-B76E-F3D9663A5C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060DD1F7-2A63-AE47-9E4F-FE2E35E9C79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3C55E2F8-DABD-2649-920E-8B219B1FDF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414E49E8-9860-2E40-8B3B-6B89361BDC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20368-D737-D84A-A5AB-7FCA0323FA1A}" type="datetimeFigureOut">
              <a:rPr lang="it-IT" smtClean="0"/>
              <a:t>31/03/23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CEAE3E7B-9C80-ED4E-9FFF-A359CB5D1C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2764DDBC-F715-CB4F-A4C1-000361BE1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36C30-8C76-FA4C-B5AE-AB681BD2846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983259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6AC4C750-71AF-B948-8F05-B9E2468815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081D85BC-51CD-6542-97F3-49BCB34005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88BCC82-D8FB-B741-8D35-C2CFD540362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C20368-D737-D84A-A5AB-7FCA0323FA1A}" type="datetimeFigureOut">
              <a:rPr lang="it-IT" smtClean="0"/>
              <a:t>31/03/23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0DA8B8E-4AD2-4742-89B9-D2A966424D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D8021C0-B163-FD49-A65D-DEF8A36A7A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536C30-8C76-FA4C-B5AE-AB681BD2846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00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16/j.tcb.2023.02.004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Schermata 2016-12-15 alle 12.58.47.pn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6" r="2951"/>
          <a:stretch/>
        </p:blipFill>
        <p:spPr>
          <a:xfrm>
            <a:off x="1828800" y="1331808"/>
            <a:ext cx="3431960" cy="4540671"/>
          </a:xfrm>
          <a:prstGeom prst="rect">
            <a:avLst/>
          </a:prstGeom>
        </p:spPr>
      </p:pic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8" t="2893" r="6623"/>
          <a:stretch/>
        </p:blipFill>
        <p:spPr>
          <a:xfrm>
            <a:off x="5672668" y="1761065"/>
            <a:ext cx="4690534" cy="3609336"/>
          </a:xfrm>
          <a:prstGeom prst="rect">
            <a:avLst/>
          </a:prstGeom>
        </p:spPr>
      </p:pic>
      <p:sp>
        <p:nvSpPr>
          <p:cNvPr id="5" name="Text Box 35"/>
          <p:cNvSpPr txBox="1">
            <a:spLocks noChangeArrowheads="1"/>
          </p:cNvSpPr>
          <p:nvPr/>
        </p:nvSpPr>
        <p:spPr bwMode="auto">
          <a:xfrm>
            <a:off x="2231405" y="427278"/>
            <a:ext cx="7797521" cy="584776"/>
          </a:xfrm>
          <a:prstGeom prst="rect">
            <a:avLst/>
          </a:prstGeom>
          <a:gradFill rotWithShape="1">
            <a:gsLst>
              <a:gs pos="0">
                <a:srgbClr val="FF0066"/>
              </a:gs>
              <a:gs pos="50000">
                <a:srgbClr val="FF0066">
                  <a:gamma/>
                  <a:tint val="0"/>
                  <a:invGamma/>
                </a:srgbClr>
              </a:gs>
              <a:gs pos="100000">
                <a:srgbClr val="FF0066"/>
              </a:gs>
            </a:gsLst>
            <a:lin ang="0" scaled="1"/>
          </a:gradFill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FF0066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it-IT" sz="3200" b="1" dirty="0">
                <a:solidFill>
                  <a:srgbClr val="000099"/>
                </a:solidFill>
                <a:cs typeface="Arial" charset="0"/>
              </a:rPr>
              <a:t>Autofagia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6F29B94A-E0DE-2547-AD66-F538F8E72C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877E0-8AE7-9246-A4C8-E288AB0F9A47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156518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C88BA-E4CC-E443-84EE-DCBAA168CB7C}" type="slidenum">
              <a:rPr lang="it-IT" smtClean="0"/>
              <a:t>10</a:t>
            </a:fld>
            <a:endParaRPr lang="it-IT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46" t="4906" r="6475" b="2394"/>
          <a:stretch/>
        </p:blipFill>
        <p:spPr>
          <a:xfrm>
            <a:off x="3989070" y="2074334"/>
            <a:ext cx="4572000" cy="3359765"/>
          </a:xfrm>
          <a:prstGeom prst="rect">
            <a:avLst/>
          </a:prstGeom>
        </p:spPr>
      </p:pic>
      <p:sp>
        <p:nvSpPr>
          <p:cNvPr id="6" name="Text Box 35"/>
          <p:cNvSpPr txBox="1">
            <a:spLocks noChangeArrowheads="1"/>
          </p:cNvSpPr>
          <p:nvPr/>
        </p:nvSpPr>
        <p:spPr bwMode="auto">
          <a:xfrm>
            <a:off x="2231405" y="326481"/>
            <a:ext cx="7797521" cy="584775"/>
          </a:xfrm>
          <a:prstGeom prst="rect">
            <a:avLst/>
          </a:prstGeom>
          <a:gradFill rotWithShape="1">
            <a:gsLst>
              <a:gs pos="0">
                <a:srgbClr val="FF0066"/>
              </a:gs>
              <a:gs pos="50000">
                <a:srgbClr val="FF0066">
                  <a:gamma/>
                  <a:tint val="0"/>
                  <a:invGamma/>
                </a:srgbClr>
              </a:gs>
              <a:gs pos="100000">
                <a:srgbClr val="FF0066"/>
              </a:gs>
            </a:gsLst>
            <a:lin ang="0" scaled="1"/>
          </a:gradFill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FF0066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it-IT" sz="3200" b="1" dirty="0">
                <a:solidFill>
                  <a:srgbClr val="000099"/>
                </a:solidFill>
                <a:cs typeface="Arial" charset="0"/>
              </a:rPr>
              <a:t>I complessi TORC1  e TORC2</a:t>
            </a:r>
            <a:endParaRPr lang="it-IT" sz="3200" b="1" i="1" dirty="0">
              <a:solidFill>
                <a:srgbClr val="000099"/>
              </a:solidFill>
              <a:cs typeface="Arial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1972576" y="1100152"/>
            <a:ext cx="82382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Due complessi conservati: </a:t>
            </a:r>
          </a:p>
          <a:p>
            <a:endParaRPr lang="it-IT" dirty="0"/>
          </a:p>
          <a:p>
            <a:pPr algn="ctr"/>
            <a:r>
              <a:rPr lang="it-IT" dirty="0"/>
              <a:t>TOR </a:t>
            </a:r>
            <a:r>
              <a:rPr lang="it-IT" dirty="0" err="1"/>
              <a:t>complex</a:t>
            </a:r>
            <a:r>
              <a:rPr lang="it-IT" dirty="0"/>
              <a:t> 1 (TORC1) e TOR </a:t>
            </a:r>
            <a:r>
              <a:rPr lang="it-IT" dirty="0" err="1"/>
              <a:t>complex</a:t>
            </a:r>
            <a:r>
              <a:rPr lang="it-IT" dirty="0"/>
              <a:t> 2 (TORC2)</a:t>
            </a:r>
          </a:p>
        </p:txBody>
      </p:sp>
      <p:sp>
        <p:nvSpPr>
          <p:cNvPr id="2" name="Rettangolo 1"/>
          <p:cNvSpPr/>
          <p:nvPr/>
        </p:nvSpPr>
        <p:spPr>
          <a:xfrm>
            <a:off x="1687464" y="6012670"/>
            <a:ext cx="88773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dirty="0" err="1">
                <a:latin typeface="AdvTT9b12cd41" charset="0"/>
              </a:rPr>
              <a:t>Weisman</a:t>
            </a:r>
            <a:r>
              <a:rPr lang="it-IT" sz="1400" dirty="0">
                <a:latin typeface="AdvTT9b12cd41" charset="0"/>
              </a:rPr>
              <a:t> </a:t>
            </a:r>
            <a:r>
              <a:rPr lang="it-IT" sz="1400" dirty="0" err="1">
                <a:latin typeface="AdvTT9b12cd41" charset="0"/>
              </a:rPr>
              <a:t>R</a:t>
            </a:r>
            <a:r>
              <a:rPr lang="it-IT" sz="1400" dirty="0">
                <a:latin typeface="AdvTT9b12cd41" charset="0"/>
              </a:rPr>
              <a:t>. 2016. </a:t>
            </a:r>
            <a:r>
              <a:rPr lang="it-IT" sz="1400" dirty="0" err="1">
                <a:latin typeface="AdvTTd168d80a.I" charset="0"/>
              </a:rPr>
              <a:t>Microbiol</a:t>
            </a:r>
            <a:r>
              <a:rPr lang="it-IT" sz="1400" dirty="0">
                <a:latin typeface="AdvTTd168d80a.I" charset="0"/>
              </a:rPr>
              <a:t> </a:t>
            </a:r>
            <a:r>
              <a:rPr lang="it-IT" sz="1400" dirty="0" err="1">
                <a:latin typeface="AdvTTd168d80a.I" charset="0"/>
              </a:rPr>
              <a:t>Spectrum</a:t>
            </a:r>
            <a:r>
              <a:rPr lang="it-IT" sz="1400" dirty="0">
                <a:latin typeface="AdvTTd168d80a.I" charset="0"/>
              </a:rPr>
              <a:t> </a:t>
            </a:r>
            <a:r>
              <a:rPr lang="it-IT" sz="1400" dirty="0">
                <a:latin typeface="AdvTT9b12cd41" charset="0"/>
              </a:rPr>
              <a:t>4(5): FUNK-0006-2016. </a:t>
            </a:r>
            <a:r>
              <a:rPr lang="it-IT" sz="1400" dirty="0">
                <a:solidFill>
                  <a:srgbClr val="004993"/>
                </a:solidFill>
                <a:latin typeface="AdvTT9b12cd41" charset="0"/>
              </a:rPr>
              <a:t>doi:10.1128/microbiolspec.FUNK-0006-2016</a:t>
            </a:r>
            <a:r>
              <a:rPr lang="it-IT" sz="1400" dirty="0">
                <a:latin typeface="AdvTT9b12cd41" charset="0"/>
              </a:rPr>
              <a:t>. </a:t>
            </a:r>
            <a:endParaRPr lang="it-IT" sz="1400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B5687666-EC86-554E-90F7-634B3B72782E}"/>
              </a:ext>
            </a:extLst>
          </p:cNvPr>
          <p:cNvSpPr txBox="1"/>
          <p:nvPr/>
        </p:nvSpPr>
        <p:spPr>
          <a:xfrm>
            <a:off x="1836055" y="2217583"/>
            <a:ext cx="177279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>
                <a:solidFill>
                  <a:srgbClr val="002060"/>
                </a:solidFill>
              </a:rPr>
              <a:t>SOLO TORC1 E’ </a:t>
            </a:r>
          </a:p>
          <a:p>
            <a:r>
              <a:rPr lang="it-IT" b="1" dirty="0">
                <a:solidFill>
                  <a:srgbClr val="002060"/>
                </a:solidFill>
              </a:rPr>
              <a:t>COINVOLTO NEL </a:t>
            </a:r>
          </a:p>
          <a:p>
            <a:r>
              <a:rPr lang="it-IT" b="1" dirty="0">
                <a:solidFill>
                  <a:srgbClr val="002060"/>
                </a:solidFill>
              </a:rPr>
              <a:t>PROCESSO</a:t>
            </a:r>
          </a:p>
          <a:p>
            <a:r>
              <a:rPr lang="it-IT" b="1" dirty="0">
                <a:solidFill>
                  <a:srgbClr val="002060"/>
                </a:solidFill>
              </a:rPr>
              <a:t>AUTOFAGICO</a:t>
            </a:r>
          </a:p>
        </p:txBody>
      </p:sp>
    </p:spTree>
    <p:extLst>
      <p:ext uri="{BB962C8B-B14F-4D97-AF65-F5344CB8AC3E}">
        <p14:creationId xmlns:p14="http://schemas.microsoft.com/office/powerpoint/2010/main" val="18411329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5"/>
          <p:cNvSpPr txBox="1">
            <a:spLocks noChangeArrowheads="1"/>
          </p:cNvSpPr>
          <p:nvPr/>
        </p:nvSpPr>
        <p:spPr bwMode="auto">
          <a:xfrm>
            <a:off x="2231405" y="618868"/>
            <a:ext cx="7797521" cy="584776"/>
          </a:xfrm>
          <a:prstGeom prst="rect">
            <a:avLst/>
          </a:prstGeom>
          <a:gradFill rotWithShape="1">
            <a:gsLst>
              <a:gs pos="0">
                <a:srgbClr val="FF0066"/>
              </a:gs>
              <a:gs pos="50000">
                <a:srgbClr val="FF0066">
                  <a:gamma/>
                  <a:tint val="0"/>
                  <a:invGamma/>
                </a:srgbClr>
              </a:gs>
              <a:gs pos="100000">
                <a:srgbClr val="FF0066"/>
              </a:gs>
            </a:gsLst>
            <a:lin ang="0" scaled="1"/>
          </a:gradFill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FF0066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it-IT" sz="3200" b="1" dirty="0">
                <a:solidFill>
                  <a:srgbClr val="000099"/>
                </a:solidFill>
                <a:cs typeface="Arial" charset="0"/>
              </a:rPr>
              <a:t>Il </a:t>
            </a:r>
            <a:r>
              <a:rPr lang="it-IT" sz="3200" b="1" dirty="0" err="1">
                <a:solidFill>
                  <a:srgbClr val="000099"/>
                </a:solidFill>
                <a:cs typeface="Arial" charset="0"/>
              </a:rPr>
              <a:t>pathway</a:t>
            </a:r>
            <a:r>
              <a:rPr lang="it-IT" sz="3200" b="1" dirty="0">
                <a:solidFill>
                  <a:srgbClr val="000099"/>
                </a:solidFill>
                <a:cs typeface="Arial" charset="0"/>
              </a:rPr>
              <a:t> di TORC1 </a:t>
            </a:r>
          </a:p>
        </p:txBody>
      </p:sp>
      <p:pic>
        <p:nvPicPr>
          <p:cNvPr id="7" name="Immagine 6" descr="Schermata 2014-10-29 alle 19.17.1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7092" y="1385957"/>
            <a:ext cx="5049655" cy="3721527"/>
          </a:xfrm>
          <a:prstGeom prst="rect">
            <a:avLst/>
          </a:prstGeom>
        </p:spPr>
      </p:pic>
      <p:sp>
        <p:nvSpPr>
          <p:cNvPr id="3" name="Rettangolo 2"/>
          <p:cNvSpPr/>
          <p:nvPr/>
        </p:nvSpPr>
        <p:spPr>
          <a:xfrm>
            <a:off x="2311414" y="5276639"/>
            <a:ext cx="79793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/>
              <a:buChar char="•"/>
            </a:pPr>
            <a:r>
              <a:rPr lang="it-IT" dirty="0"/>
              <a:t>TOR (Target Of </a:t>
            </a:r>
            <a:r>
              <a:rPr lang="it-IT" dirty="0" err="1"/>
              <a:t>Rapamycin</a:t>
            </a:r>
            <a:r>
              <a:rPr lang="it-IT" dirty="0"/>
              <a:t>) : serina/treonina </a:t>
            </a:r>
            <a:r>
              <a:rPr lang="it-IT" dirty="0" err="1"/>
              <a:t>chinasi</a:t>
            </a:r>
            <a:r>
              <a:rPr lang="it-IT" dirty="0"/>
              <a:t> conservata, regolatore centrale dei processi che controllano la crescita negli organismi eucarioti. </a:t>
            </a:r>
          </a:p>
          <a:p>
            <a:pPr marL="285750" indent="-285750" algn="just">
              <a:buFont typeface="Arial"/>
              <a:buChar char="•"/>
            </a:pPr>
            <a:r>
              <a:rPr lang="it-IT" dirty="0"/>
              <a:t>Inizialmente identificato in lievito come target dell’agente </a:t>
            </a:r>
            <a:r>
              <a:rPr lang="it-IT" dirty="0" err="1"/>
              <a:t>antifungale</a:t>
            </a:r>
            <a:r>
              <a:rPr lang="it-IT" dirty="0"/>
              <a:t> </a:t>
            </a:r>
            <a:r>
              <a:rPr lang="it-IT" dirty="0" err="1"/>
              <a:t>rapamicina</a:t>
            </a:r>
            <a:r>
              <a:rPr lang="it-IT" dirty="0"/>
              <a:t> (da cui ha preso il nome).</a:t>
            </a: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C88BA-E4CC-E443-84EE-DCBAA168CB7C}" type="slidenum">
              <a:rPr lang="it-IT" smtClean="0"/>
              <a:t>11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2859504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C88BA-E4CC-E443-84EE-DCBAA168CB7C}" type="slidenum">
              <a:rPr lang="it-IT" smtClean="0"/>
              <a:t>12</a:t>
            </a:fld>
            <a:endParaRPr lang="it-IT"/>
          </a:p>
        </p:txBody>
      </p:sp>
      <p:sp>
        <p:nvSpPr>
          <p:cNvPr id="5" name="Text Box 35"/>
          <p:cNvSpPr txBox="1">
            <a:spLocks noChangeArrowheads="1"/>
          </p:cNvSpPr>
          <p:nvPr/>
        </p:nvSpPr>
        <p:spPr bwMode="auto">
          <a:xfrm>
            <a:off x="2231405" y="618868"/>
            <a:ext cx="7797521" cy="584776"/>
          </a:xfrm>
          <a:prstGeom prst="rect">
            <a:avLst/>
          </a:prstGeom>
          <a:gradFill rotWithShape="1">
            <a:gsLst>
              <a:gs pos="0">
                <a:srgbClr val="FF0066"/>
              </a:gs>
              <a:gs pos="50000">
                <a:srgbClr val="FF0066">
                  <a:gamma/>
                  <a:tint val="0"/>
                  <a:invGamma/>
                </a:srgbClr>
              </a:gs>
              <a:gs pos="100000">
                <a:srgbClr val="FF0066"/>
              </a:gs>
            </a:gsLst>
            <a:lin ang="0" scaled="1"/>
          </a:gradFill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FF0066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it-IT" sz="3200" b="1" dirty="0">
                <a:solidFill>
                  <a:srgbClr val="000099"/>
                </a:solidFill>
                <a:cs typeface="Arial" charset="0"/>
              </a:rPr>
              <a:t>Il </a:t>
            </a:r>
            <a:r>
              <a:rPr lang="it-IT" sz="3200" b="1" dirty="0" err="1">
                <a:solidFill>
                  <a:srgbClr val="000099"/>
                </a:solidFill>
                <a:cs typeface="Arial" charset="0"/>
              </a:rPr>
              <a:t>pathway</a:t>
            </a:r>
            <a:r>
              <a:rPr lang="it-IT" sz="3200" b="1" dirty="0">
                <a:solidFill>
                  <a:srgbClr val="000099"/>
                </a:solidFill>
                <a:cs typeface="Arial" charset="0"/>
              </a:rPr>
              <a:t> di TORC1</a:t>
            </a:r>
          </a:p>
        </p:txBody>
      </p:sp>
      <p:sp>
        <p:nvSpPr>
          <p:cNvPr id="6" name="Rettangolo 5"/>
          <p:cNvSpPr/>
          <p:nvPr/>
        </p:nvSpPr>
        <p:spPr>
          <a:xfrm>
            <a:off x="2346834" y="1828799"/>
            <a:ext cx="756666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400" dirty="0"/>
              <a:t>TORC1 regola</a:t>
            </a:r>
          </a:p>
          <a:p>
            <a:pPr algn="just"/>
            <a:endParaRPr lang="it-IT" sz="2400" dirty="0"/>
          </a:p>
          <a:p>
            <a:pPr marL="285750" indent="-285750" algn="just">
              <a:buFont typeface="Arial"/>
              <a:buChar char="•"/>
            </a:pPr>
            <a:r>
              <a:rPr lang="it-IT" sz="2400" dirty="0"/>
              <a:t>crescita (aumento di massa)</a:t>
            </a:r>
          </a:p>
          <a:p>
            <a:pPr marL="285750" indent="-285750" algn="just">
              <a:buFont typeface="Arial"/>
              <a:buChar char="•"/>
            </a:pPr>
            <a:r>
              <a:rPr lang="it-IT" sz="2400" dirty="0"/>
              <a:t>proliferazione (aumento di numero di cellule)</a:t>
            </a:r>
          </a:p>
          <a:p>
            <a:pPr marL="285750" indent="-285750" algn="just">
              <a:buFont typeface="Arial"/>
              <a:buChar char="•"/>
            </a:pPr>
            <a:r>
              <a:rPr lang="it-IT" sz="2400" dirty="0"/>
              <a:t>sopravvivenza in risposta a cambiamenti nutrizionali mediante:</a:t>
            </a:r>
          </a:p>
          <a:p>
            <a:pPr algn="just"/>
            <a:endParaRPr lang="it-IT" sz="2400" dirty="0"/>
          </a:p>
          <a:p>
            <a:pPr marL="457200" indent="-457200" algn="just">
              <a:buFont typeface="+mj-lt"/>
              <a:buAutoNum type="arabicPeriod"/>
            </a:pPr>
            <a:r>
              <a:rPr lang="it-IT" sz="2400" dirty="0"/>
              <a:t>regolazione dei processi anabolici e catabolici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it-IT" sz="2400" dirty="0" err="1"/>
              <a:t>uptake</a:t>
            </a:r>
            <a:r>
              <a:rPr lang="it-IT" sz="2400" dirty="0"/>
              <a:t> di nutrienti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it-IT" sz="2400" dirty="0"/>
              <a:t>regolazione </a:t>
            </a:r>
            <a:r>
              <a:rPr lang="it-IT" sz="2400" dirty="0" err="1"/>
              <a:t>trascrizionale</a:t>
            </a:r>
            <a:r>
              <a:rPr lang="it-IT" sz="2400" dirty="0"/>
              <a:t> 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it-IT" sz="2400" dirty="0"/>
              <a:t>regolazione della sinesi proteica</a:t>
            </a:r>
          </a:p>
        </p:txBody>
      </p:sp>
    </p:spTree>
    <p:extLst>
      <p:ext uri="{BB962C8B-B14F-4D97-AF65-F5344CB8AC3E}">
        <p14:creationId xmlns:p14="http://schemas.microsoft.com/office/powerpoint/2010/main" val="29657624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rapamycin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lum bright="-12000" contrast="3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39" t="-2" r="-2923" b="-598"/>
          <a:stretch/>
        </p:blipFill>
        <p:spPr bwMode="auto">
          <a:xfrm>
            <a:off x="2318575" y="2103119"/>
            <a:ext cx="3463272" cy="3232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35"/>
          <p:cNvSpPr txBox="1">
            <a:spLocks noChangeArrowheads="1"/>
          </p:cNvSpPr>
          <p:nvPr/>
        </p:nvSpPr>
        <p:spPr bwMode="auto">
          <a:xfrm>
            <a:off x="2231405" y="618868"/>
            <a:ext cx="7797521" cy="584776"/>
          </a:xfrm>
          <a:prstGeom prst="rect">
            <a:avLst/>
          </a:prstGeom>
          <a:gradFill rotWithShape="1">
            <a:gsLst>
              <a:gs pos="0">
                <a:srgbClr val="FF0066"/>
              </a:gs>
              <a:gs pos="50000">
                <a:srgbClr val="FF0066">
                  <a:gamma/>
                  <a:tint val="0"/>
                  <a:invGamma/>
                </a:srgbClr>
              </a:gs>
              <a:gs pos="100000">
                <a:srgbClr val="FF0066"/>
              </a:gs>
            </a:gsLst>
            <a:lin ang="0" scaled="1"/>
          </a:gradFill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FF0066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it-IT" sz="3200" b="1" dirty="0" err="1">
                <a:solidFill>
                  <a:srgbClr val="000099"/>
                </a:solidFill>
                <a:cs typeface="Arial" charset="0"/>
              </a:rPr>
              <a:t>Rapamicina</a:t>
            </a:r>
            <a:endParaRPr lang="it-IT" sz="3200" b="1" dirty="0">
              <a:solidFill>
                <a:srgbClr val="000099"/>
              </a:solidFill>
              <a:cs typeface="Arial" charset="0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5781847" y="2072992"/>
            <a:ext cx="4267154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/>
              <a:buChar char="•"/>
            </a:pPr>
            <a:r>
              <a:rPr lang="it-IT" sz="1600" dirty="0" err="1"/>
              <a:t>Sirolimus</a:t>
            </a:r>
            <a:r>
              <a:rPr lang="it-IT" sz="1600" dirty="0"/>
              <a:t>, anche chiamato </a:t>
            </a:r>
            <a:r>
              <a:rPr lang="it-IT" sz="1600" dirty="0" err="1"/>
              <a:t>rapamicina</a:t>
            </a:r>
            <a:r>
              <a:rPr lang="it-IT" sz="1600" dirty="0"/>
              <a:t>, prodotto dal batterio </a:t>
            </a:r>
            <a:r>
              <a:rPr lang="it-IT" sz="1600" i="1" dirty="0" err="1"/>
              <a:t>Streptomyces</a:t>
            </a:r>
            <a:r>
              <a:rPr lang="it-IT" sz="1600" i="1" dirty="0"/>
              <a:t> </a:t>
            </a:r>
            <a:r>
              <a:rPr lang="it-IT" sz="1600" i="1" dirty="0" err="1"/>
              <a:t>hygroscopicus</a:t>
            </a:r>
            <a:r>
              <a:rPr lang="it-IT" sz="1600" i="1" dirty="0"/>
              <a:t>.</a:t>
            </a:r>
          </a:p>
          <a:p>
            <a:pPr marL="342900" indent="-342900" algn="just">
              <a:buFont typeface="Arial"/>
              <a:buChar char="•"/>
            </a:pPr>
            <a:r>
              <a:rPr lang="it-IT" sz="1600" dirty="0" err="1"/>
              <a:t>Sirolimus</a:t>
            </a:r>
            <a:r>
              <a:rPr lang="it-IT" sz="1600" dirty="0"/>
              <a:t> è stato scoperto per la prima vota da alcuni ricercatori brasiliani da campioni di suolo dell’Isola di Pasqua (Rapa </a:t>
            </a:r>
            <a:r>
              <a:rPr lang="it-IT" sz="1600" dirty="0" err="1"/>
              <a:t>Nui</a:t>
            </a:r>
            <a:r>
              <a:rPr lang="it-IT" sz="1600" dirty="0"/>
              <a:t>). </a:t>
            </a:r>
          </a:p>
          <a:p>
            <a:pPr marL="342900" indent="-342900" algn="just">
              <a:buFont typeface="Arial"/>
              <a:buChar char="•"/>
            </a:pPr>
            <a:r>
              <a:rPr lang="it-IT" sz="1600" dirty="0"/>
              <a:t>Approvato da </a:t>
            </a:r>
            <a:r>
              <a:rPr lang="it-IT" sz="1600" dirty="0" err="1"/>
              <a:t>Food</a:t>
            </a:r>
            <a:r>
              <a:rPr lang="it-IT" sz="1600" dirty="0"/>
              <a:t> and </a:t>
            </a:r>
            <a:r>
              <a:rPr lang="it-IT" sz="1600" dirty="0" err="1"/>
              <a:t>Drug</a:t>
            </a:r>
            <a:r>
              <a:rPr lang="it-IT" sz="1600" dirty="0"/>
              <a:t> Administration settembre 1999 (nome commerciale </a:t>
            </a:r>
            <a:r>
              <a:rPr lang="it-IT" sz="1600" dirty="0" err="1"/>
              <a:t>Rapamune</a:t>
            </a:r>
            <a:r>
              <a:rPr lang="it-IT" sz="1600" dirty="0"/>
              <a:t>, Pfizer; EU 2000).</a:t>
            </a:r>
          </a:p>
          <a:p>
            <a:pPr marL="342900" indent="-342900" algn="just">
              <a:buFont typeface="Arial"/>
              <a:buChar char="•"/>
            </a:pPr>
            <a:r>
              <a:rPr lang="it-IT" sz="1600" dirty="0"/>
              <a:t>Inizialmente scoperto come </a:t>
            </a:r>
            <a:r>
              <a:rPr lang="it-IT" sz="1600" dirty="0" err="1"/>
              <a:t>antifungale</a:t>
            </a:r>
            <a:r>
              <a:rPr lang="it-IT" sz="1600" dirty="0"/>
              <a:t>, attualmente utilizzato come farmaco immunosoppressore (rigetto trapianti organo). </a:t>
            </a: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C88BA-E4CC-E443-84EE-DCBAA168CB7C}" type="slidenum">
              <a:rPr lang="it-IT" smtClean="0"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959376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 descr="Schermata 2014-10-30 alle 09.55.52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2" r="7772"/>
          <a:stretch/>
        </p:blipFill>
        <p:spPr>
          <a:xfrm>
            <a:off x="3787776" y="1539876"/>
            <a:ext cx="4398963" cy="2238375"/>
          </a:xfrm>
        </p:spPr>
      </p:pic>
      <p:sp>
        <p:nvSpPr>
          <p:cNvPr id="5" name="Text Box 35"/>
          <p:cNvSpPr txBox="1">
            <a:spLocks noChangeArrowheads="1"/>
          </p:cNvSpPr>
          <p:nvPr/>
        </p:nvSpPr>
        <p:spPr bwMode="auto">
          <a:xfrm>
            <a:off x="2231405" y="618868"/>
            <a:ext cx="7797521" cy="584776"/>
          </a:xfrm>
          <a:prstGeom prst="rect">
            <a:avLst/>
          </a:prstGeom>
          <a:gradFill rotWithShape="1">
            <a:gsLst>
              <a:gs pos="0">
                <a:srgbClr val="FF0066"/>
              </a:gs>
              <a:gs pos="50000">
                <a:srgbClr val="FF0066">
                  <a:gamma/>
                  <a:tint val="0"/>
                  <a:invGamma/>
                </a:srgbClr>
              </a:gs>
              <a:gs pos="100000">
                <a:srgbClr val="FF0066"/>
              </a:gs>
            </a:gsLst>
            <a:lin ang="0" scaled="1"/>
          </a:gradFill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FF0066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it-IT" sz="3200" b="1" dirty="0" err="1">
                <a:solidFill>
                  <a:srgbClr val="000099"/>
                </a:solidFill>
                <a:cs typeface="Arial" charset="0"/>
              </a:rPr>
              <a:t>Rapamicina</a:t>
            </a:r>
            <a:endParaRPr lang="it-IT" sz="3200" b="1" dirty="0">
              <a:solidFill>
                <a:srgbClr val="000099"/>
              </a:solidFill>
              <a:cs typeface="Arial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2231404" y="3778250"/>
            <a:ext cx="797939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/>
              <a:buChar char="•"/>
            </a:pPr>
            <a:r>
              <a:rPr lang="it-IT" sz="2400" dirty="0" err="1"/>
              <a:t>Rapamicina</a:t>
            </a:r>
            <a:r>
              <a:rPr lang="it-IT" sz="2400" dirty="0"/>
              <a:t> forma un complesso con la proteina FKBP12 (</a:t>
            </a:r>
            <a:r>
              <a:rPr lang="it-IT" sz="2400" dirty="0" err="1"/>
              <a:t>peptidil-prolil</a:t>
            </a:r>
            <a:r>
              <a:rPr lang="it-IT" sz="2400" dirty="0"/>
              <a:t> isomerasi, 12 </a:t>
            </a:r>
            <a:r>
              <a:rPr lang="it-IT" sz="2400" dirty="0" err="1"/>
              <a:t>kDa</a:t>
            </a:r>
            <a:r>
              <a:rPr lang="it-IT" sz="2400" dirty="0"/>
              <a:t>), anche nota come FK506-binding </a:t>
            </a:r>
            <a:r>
              <a:rPr lang="it-IT" sz="2400" dirty="0" err="1"/>
              <a:t>protein</a:t>
            </a:r>
            <a:r>
              <a:rPr lang="it-IT" sz="2400" dirty="0"/>
              <a:t>.</a:t>
            </a:r>
          </a:p>
          <a:p>
            <a:pPr marL="342900" indent="-342900" algn="just">
              <a:buFont typeface="Arial"/>
              <a:buChar char="•"/>
            </a:pPr>
            <a:r>
              <a:rPr lang="it-IT" sz="2400" dirty="0"/>
              <a:t>Il complesso rapamycina-FKBP12 lega ed inibisce mTORC1 coinvolto nel </a:t>
            </a:r>
            <a:r>
              <a:rPr lang="it-IT" sz="2400" dirty="0" err="1"/>
              <a:t>pathway</a:t>
            </a:r>
            <a:r>
              <a:rPr lang="it-IT" sz="2400" dirty="0"/>
              <a:t> di segnalazione di IL-2 nelle cellule T.</a:t>
            </a:r>
          </a:p>
          <a:p>
            <a:pPr marL="342900" indent="-342900" algn="just">
              <a:buFont typeface="Arial"/>
              <a:buChar char="•"/>
            </a:pPr>
            <a:r>
              <a:rPr lang="it-IT" sz="2400" dirty="0" err="1"/>
              <a:t>Rapamicina</a:t>
            </a:r>
            <a:r>
              <a:rPr lang="it-IT" sz="2400" dirty="0"/>
              <a:t>, come </a:t>
            </a:r>
            <a:r>
              <a:rPr lang="it-IT" sz="2400" dirty="0" err="1"/>
              <a:t>antifungale</a:t>
            </a:r>
            <a:r>
              <a:rPr lang="it-IT" sz="2400" dirty="0"/>
              <a:t> si lega alla proteina di lievito   FPR1 ed inibisce il complesso TORC1 di lievito.</a:t>
            </a: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C88BA-E4CC-E443-84EE-DCBAA168CB7C}" type="slidenum">
              <a:rPr lang="it-IT" smtClean="0"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323640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egnaposto contenuto 5" descr="Schermata 2014-10-30 alle 11.26.14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71" t="6361" r="5977" b="19256"/>
          <a:stretch/>
        </p:blipFill>
        <p:spPr>
          <a:xfrm>
            <a:off x="3134668" y="1260084"/>
            <a:ext cx="5779711" cy="1799679"/>
          </a:xfrm>
        </p:spPr>
      </p:pic>
      <p:sp>
        <p:nvSpPr>
          <p:cNvPr id="8" name="Text Box 35"/>
          <p:cNvSpPr txBox="1">
            <a:spLocks noChangeArrowheads="1"/>
          </p:cNvSpPr>
          <p:nvPr/>
        </p:nvSpPr>
        <p:spPr bwMode="auto">
          <a:xfrm>
            <a:off x="2231405" y="326480"/>
            <a:ext cx="7797521" cy="584776"/>
          </a:xfrm>
          <a:prstGeom prst="rect">
            <a:avLst/>
          </a:prstGeom>
          <a:gradFill rotWithShape="1">
            <a:gsLst>
              <a:gs pos="0">
                <a:srgbClr val="FF0066"/>
              </a:gs>
              <a:gs pos="50000">
                <a:srgbClr val="FF0066">
                  <a:gamma/>
                  <a:tint val="0"/>
                  <a:invGamma/>
                </a:srgbClr>
              </a:gs>
              <a:gs pos="100000">
                <a:srgbClr val="FF0066"/>
              </a:gs>
            </a:gsLst>
            <a:lin ang="0" scaled="1"/>
          </a:gradFill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FF0066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it-IT" sz="3200" b="1" dirty="0">
                <a:solidFill>
                  <a:srgbClr val="000099"/>
                </a:solidFill>
                <a:cs typeface="Arial" charset="0"/>
              </a:rPr>
              <a:t>Le proteine TOR1 e TOR2</a:t>
            </a:r>
            <a:endParaRPr lang="it-IT" sz="3200" b="1" i="1" dirty="0">
              <a:solidFill>
                <a:srgbClr val="000099"/>
              </a:solidFill>
              <a:cs typeface="Arial" charset="0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2231404" y="3162633"/>
            <a:ext cx="817735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/>
              <a:buChar char="•"/>
            </a:pPr>
            <a:r>
              <a:rPr lang="it-IT" sz="2000" dirty="0"/>
              <a:t>Le proteine Tor, presenti in lievito (TOR1  e TOR2 in </a:t>
            </a:r>
            <a:r>
              <a:rPr lang="it-IT" sz="2000" i="1" dirty="0"/>
              <a:t>S. </a:t>
            </a:r>
            <a:r>
              <a:rPr lang="it-IT" sz="2000" i="1" dirty="0" err="1"/>
              <a:t>cerevisiae</a:t>
            </a:r>
            <a:r>
              <a:rPr lang="it-IT" sz="2000" i="1" dirty="0"/>
              <a:t> </a:t>
            </a:r>
            <a:r>
              <a:rPr lang="it-IT" sz="2000" dirty="0"/>
              <a:t>e </a:t>
            </a:r>
            <a:r>
              <a:rPr lang="it-IT" sz="2000" i="1" dirty="0"/>
              <a:t>S.</a:t>
            </a:r>
            <a:r>
              <a:rPr lang="it-IT" sz="2000" dirty="0"/>
              <a:t> </a:t>
            </a:r>
            <a:r>
              <a:rPr lang="it-IT" sz="2000" i="1" dirty="0" err="1"/>
              <a:t>pombe</a:t>
            </a:r>
            <a:r>
              <a:rPr lang="it-IT" sz="2000" dirty="0"/>
              <a:t>)</a:t>
            </a:r>
            <a:r>
              <a:rPr lang="it-IT" sz="2000" i="1" dirty="0"/>
              <a:t>, </a:t>
            </a:r>
            <a:r>
              <a:rPr lang="it-IT" sz="2000" dirty="0"/>
              <a:t>nei funghi patogeni (TOR1 in </a:t>
            </a:r>
            <a:r>
              <a:rPr lang="it-IT" sz="2000" i="1" dirty="0" err="1"/>
              <a:t>Cryptococcus</a:t>
            </a:r>
            <a:r>
              <a:rPr lang="it-IT" sz="2000" i="1" dirty="0"/>
              <a:t> </a:t>
            </a:r>
            <a:r>
              <a:rPr lang="it-IT" sz="2000" i="1" dirty="0" err="1"/>
              <a:t>neoformans</a:t>
            </a:r>
            <a:r>
              <a:rPr lang="it-IT" sz="2000" dirty="0"/>
              <a:t>), nelle piante (</a:t>
            </a:r>
            <a:r>
              <a:rPr lang="it-IT" sz="2000" dirty="0" err="1"/>
              <a:t>AtTOR</a:t>
            </a:r>
            <a:r>
              <a:rPr lang="it-IT" sz="2000" dirty="0"/>
              <a:t> in </a:t>
            </a:r>
            <a:r>
              <a:rPr lang="it-IT" sz="2000" i="1" dirty="0" err="1"/>
              <a:t>Arabidopsis</a:t>
            </a:r>
            <a:r>
              <a:rPr lang="it-IT" sz="2000" i="1" dirty="0"/>
              <a:t> </a:t>
            </a:r>
            <a:r>
              <a:rPr lang="it-IT" sz="2000" i="1" dirty="0" err="1"/>
              <a:t>thaliana</a:t>
            </a:r>
            <a:r>
              <a:rPr lang="it-IT" sz="2000" dirty="0"/>
              <a:t>), nel nematode (</a:t>
            </a:r>
            <a:r>
              <a:rPr lang="it-IT" sz="2000" dirty="0" err="1"/>
              <a:t>CeTOR</a:t>
            </a:r>
            <a:r>
              <a:rPr lang="it-IT" sz="2000" dirty="0"/>
              <a:t>), in </a:t>
            </a:r>
            <a:r>
              <a:rPr lang="it-IT" sz="2000" i="1" dirty="0" err="1"/>
              <a:t>Drosophila</a:t>
            </a:r>
            <a:r>
              <a:rPr lang="it-IT" sz="2000" i="1" dirty="0"/>
              <a:t> </a:t>
            </a:r>
            <a:r>
              <a:rPr lang="it-IT" sz="2000" i="1" dirty="0" err="1"/>
              <a:t>melanogaster</a:t>
            </a:r>
            <a:r>
              <a:rPr lang="it-IT" sz="2000" i="1" dirty="0"/>
              <a:t> </a:t>
            </a:r>
            <a:r>
              <a:rPr lang="it-IT" sz="2000" dirty="0"/>
              <a:t>(</a:t>
            </a:r>
            <a:r>
              <a:rPr lang="it-IT" sz="2000" dirty="0" err="1"/>
              <a:t>dTOR</a:t>
            </a:r>
            <a:r>
              <a:rPr lang="it-IT" sz="2000" dirty="0"/>
              <a:t>) e in cellule di mammifero (</a:t>
            </a:r>
            <a:r>
              <a:rPr lang="it-IT" sz="2000" dirty="0" err="1"/>
              <a:t>mTOR</a:t>
            </a:r>
            <a:r>
              <a:rPr lang="it-IT" sz="2000" dirty="0"/>
              <a:t>) sono membri della famiglia delle </a:t>
            </a:r>
            <a:r>
              <a:rPr lang="it-IT" sz="2000" dirty="0" err="1"/>
              <a:t>fosfatidil</a:t>
            </a:r>
            <a:r>
              <a:rPr lang="it-IT" sz="2000" dirty="0"/>
              <a:t> inositolo </a:t>
            </a:r>
            <a:r>
              <a:rPr lang="it-IT" sz="2000" dirty="0" err="1"/>
              <a:t>kinasi</a:t>
            </a:r>
            <a:r>
              <a:rPr lang="it-IT" sz="2000" dirty="0"/>
              <a:t> (</a:t>
            </a:r>
            <a:r>
              <a:rPr lang="it-IT" sz="2000" b="1" dirty="0"/>
              <a:t>PHOSPHATIDYLINOSITOL KINASE-RELATED PROTEIN KINASE, PIKK</a:t>
            </a:r>
            <a:r>
              <a:rPr lang="it-IT" sz="2000" dirty="0"/>
              <a:t>).</a:t>
            </a:r>
          </a:p>
          <a:p>
            <a:pPr marL="342900" indent="-342900" algn="just">
              <a:buFont typeface="Arial"/>
              <a:buChar char="•"/>
            </a:pPr>
            <a:r>
              <a:rPr lang="it-IT" sz="2000" dirty="0"/>
              <a:t>Sebbene la regione </a:t>
            </a:r>
            <a:r>
              <a:rPr lang="it-IT" sz="2000" dirty="0" err="1"/>
              <a:t>carbossi</a:t>
            </a:r>
            <a:r>
              <a:rPr lang="it-IT" sz="2000" dirty="0"/>
              <a:t>-terminale presenti alta omologia con le </a:t>
            </a:r>
            <a:r>
              <a:rPr lang="it-IT" sz="2000" dirty="0" err="1"/>
              <a:t>chinasi</a:t>
            </a:r>
            <a:r>
              <a:rPr lang="it-IT" sz="2000" dirty="0"/>
              <a:t> lipidiche, le proteine Tor presentano un’attività serina/treonina </a:t>
            </a:r>
            <a:r>
              <a:rPr lang="it-IT" sz="2000" dirty="0" err="1"/>
              <a:t>chinasica</a:t>
            </a:r>
            <a:r>
              <a:rPr lang="it-IT" sz="2000" dirty="0"/>
              <a:t>.</a:t>
            </a:r>
          </a:p>
          <a:p>
            <a:pPr marL="342900" indent="-342900" algn="just">
              <a:buFont typeface="Arial"/>
              <a:buChar char="•"/>
            </a:pPr>
            <a:r>
              <a:rPr lang="it-IT" sz="2000" dirty="0"/>
              <a:t>Queste proteine presentano domini di interazione proteina-proteina.</a:t>
            </a:r>
          </a:p>
          <a:p>
            <a:endParaRPr lang="it-IT" sz="2000" dirty="0"/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C88BA-E4CC-E443-84EE-DCBAA168CB7C}" type="slidenum">
              <a:rPr lang="it-IT" smtClean="0"/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152847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2231404" y="1283367"/>
            <a:ext cx="7666575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/>
              <a:buChar char="•"/>
            </a:pPr>
            <a:r>
              <a:rPr lang="it-IT" sz="2000" dirty="0"/>
              <a:t>In lievito sono presenti due complessi </a:t>
            </a:r>
            <a:r>
              <a:rPr lang="it-IT" sz="2000" dirty="0" err="1"/>
              <a:t>multiproteici</a:t>
            </a:r>
            <a:r>
              <a:rPr lang="it-IT" sz="2000" dirty="0"/>
              <a:t>, funzionalmente e strutturalmente distinti: TORC1 (TOR </a:t>
            </a:r>
            <a:r>
              <a:rPr lang="it-IT" sz="2000" dirty="0" err="1"/>
              <a:t>complex</a:t>
            </a:r>
            <a:r>
              <a:rPr lang="it-IT" sz="2000" dirty="0"/>
              <a:t> 1) e TORC2 (TOR </a:t>
            </a:r>
            <a:r>
              <a:rPr lang="it-IT" sz="2000" dirty="0" err="1"/>
              <a:t>complex</a:t>
            </a:r>
            <a:r>
              <a:rPr lang="it-IT" sz="2000" dirty="0"/>
              <a:t> 2).</a:t>
            </a:r>
          </a:p>
          <a:p>
            <a:pPr marL="342900" indent="-342900" algn="just">
              <a:buFont typeface="Arial"/>
              <a:buChar char="•"/>
            </a:pPr>
            <a:r>
              <a:rPr lang="it-IT" sz="2000" dirty="0"/>
              <a:t>Solo TORC1 è inibito da </a:t>
            </a:r>
            <a:r>
              <a:rPr lang="it-IT" sz="2000" dirty="0" err="1"/>
              <a:t>rapamicina</a:t>
            </a:r>
            <a:r>
              <a:rPr lang="it-IT" sz="2000" dirty="0"/>
              <a:t>.</a:t>
            </a:r>
          </a:p>
          <a:p>
            <a:pPr marL="342900" indent="-342900" algn="just">
              <a:buFont typeface="Arial"/>
              <a:buChar char="•"/>
            </a:pPr>
            <a:r>
              <a:rPr lang="it-IT" sz="2000" b="1" dirty="0">
                <a:solidFill>
                  <a:srgbClr val="FF0000"/>
                </a:solidFill>
              </a:rPr>
              <a:t>La </a:t>
            </a:r>
            <a:r>
              <a:rPr lang="it-IT" sz="2000" b="1" dirty="0" err="1">
                <a:solidFill>
                  <a:srgbClr val="FF0000"/>
                </a:solidFill>
              </a:rPr>
              <a:t>rapamicina</a:t>
            </a:r>
            <a:r>
              <a:rPr lang="it-IT" sz="2000" b="1" dirty="0">
                <a:solidFill>
                  <a:srgbClr val="FF0000"/>
                </a:solidFill>
              </a:rPr>
              <a:t> induce arresto della crescita, mimando una condizione di deprivazione da nutrienti e induzione di autofagia.</a:t>
            </a:r>
          </a:p>
          <a:p>
            <a:pPr marL="342900" indent="-342900" algn="just">
              <a:buFont typeface="Arial"/>
              <a:buChar char="•"/>
            </a:pPr>
            <a:r>
              <a:rPr lang="it-IT" sz="2000" dirty="0"/>
              <a:t>L’aggiunta di </a:t>
            </a:r>
            <a:r>
              <a:rPr lang="it-IT" sz="2000" dirty="0" err="1"/>
              <a:t>rapamicina</a:t>
            </a:r>
            <a:r>
              <a:rPr lang="it-IT" sz="2000" dirty="0"/>
              <a:t> induce arresto del ciclo cellulare, down-regolazione della sintesi proteica, up-regolazione della riposta </a:t>
            </a:r>
            <a:r>
              <a:rPr lang="it-IT" sz="2000" dirty="0" err="1"/>
              <a:t>trascrizionale</a:t>
            </a:r>
            <a:r>
              <a:rPr lang="it-IT" sz="2000" dirty="0"/>
              <a:t> dipendente da stress e autofagia.</a:t>
            </a:r>
          </a:p>
          <a:p>
            <a:pPr marL="342900" indent="-342900" algn="just">
              <a:buFont typeface="Arial"/>
              <a:buChar char="•"/>
            </a:pPr>
            <a:r>
              <a:rPr lang="it-IT" sz="2000" dirty="0"/>
              <a:t>TORC1 controlla la crescita cellulare in riposta ai nutrienti (fonte di azoto e di carbonio).</a:t>
            </a:r>
          </a:p>
          <a:p>
            <a:pPr marL="342900" indent="-342900" algn="just">
              <a:buFont typeface="Arial"/>
              <a:buChar char="•"/>
            </a:pPr>
            <a:r>
              <a:rPr lang="it-IT" sz="2000" dirty="0"/>
              <a:t>TORC2, regola l’aspetto spaziale legato alla crescita, come l’organizzazione dell’actina.</a:t>
            </a:r>
          </a:p>
        </p:txBody>
      </p:sp>
      <p:sp>
        <p:nvSpPr>
          <p:cNvPr id="3" name="Text Box 35"/>
          <p:cNvSpPr txBox="1">
            <a:spLocks noChangeArrowheads="1"/>
          </p:cNvSpPr>
          <p:nvPr/>
        </p:nvSpPr>
        <p:spPr bwMode="auto">
          <a:xfrm>
            <a:off x="2231405" y="326480"/>
            <a:ext cx="7797521" cy="584776"/>
          </a:xfrm>
          <a:prstGeom prst="rect">
            <a:avLst/>
          </a:prstGeom>
          <a:gradFill rotWithShape="1">
            <a:gsLst>
              <a:gs pos="0">
                <a:srgbClr val="FF0066"/>
              </a:gs>
              <a:gs pos="50000">
                <a:srgbClr val="FF0066">
                  <a:gamma/>
                  <a:tint val="0"/>
                  <a:invGamma/>
                </a:srgbClr>
              </a:gs>
              <a:gs pos="100000">
                <a:srgbClr val="FF0066"/>
              </a:gs>
            </a:gsLst>
            <a:lin ang="0" scaled="1"/>
          </a:gradFill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FF0066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it-IT" sz="3200" b="1" dirty="0">
                <a:solidFill>
                  <a:srgbClr val="000099"/>
                </a:solidFill>
                <a:cs typeface="Arial" charset="0"/>
              </a:rPr>
              <a:t>TORC1 e TORC2 in </a:t>
            </a:r>
            <a:r>
              <a:rPr lang="it-IT" sz="3200" b="1" i="1" dirty="0">
                <a:solidFill>
                  <a:srgbClr val="000099"/>
                </a:solidFill>
                <a:cs typeface="Arial" charset="0"/>
              </a:rPr>
              <a:t>S. </a:t>
            </a:r>
            <a:r>
              <a:rPr lang="it-IT" sz="3200" b="1" i="1" dirty="0" err="1">
                <a:solidFill>
                  <a:srgbClr val="000099"/>
                </a:solidFill>
                <a:cs typeface="Arial" charset="0"/>
              </a:rPr>
              <a:t>cerevisiae</a:t>
            </a:r>
            <a:endParaRPr lang="it-IT" sz="3200" b="1" i="1" dirty="0">
              <a:solidFill>
                <a:srgbClr val="000099"/>
              </a:solidFill>
              <a:cs typeface="Arial" charset="0"/>
            </a:endParaRP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C88BA-E4CC-E443-84EE-DCBAA168CB7C}" type="slidenum">
              <a:rPr lang="it-IT" smtClean="0"/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072278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C88BA-E4CC-E443-84EE-DCBAA168CB7C}" type="slidenum">
              <a:rPr lang="it-IT" smtClean="0"/>
              <a:t>17</a:t>
            </a:fld>
            <a:endParaRPr lang="it-IT"/>
          </a:p>
        </p:txBody>
      </p:sp>
      <p:sp>
        <p:nvSpPr>
          <p:cNvPr id="5" name="Text Box 35"/>
          <p:cNvSpPr txBox="1">
            <a:spLocks noChangeArrowheads="1"/>
          </p:cNvSpPr>
          <p:nvPr/>
        </p:nvSpPr>
        <p:spPr bwMode="auto">
          <a:xfrm>
            <a:off x="2231405" y="326481"/>
            <a:ext cx="7797521" cy="584775"/>
          </a:xfrm>
          <a:prstGeom prst="rect">
            <a:avLst/>
          </a:prstGeom>
          <a:gradFill rotWithShape="1">
            <a:gsLst>
              <a:gs pos="0">
                <a:srgbClr val="FF0066"/>
              </a:gs>
              <a:gs pos="50000">
                <a:srgbClr val="FF0066">
                  <a:gamma/>
                  <a:tint val="0"/>
                  <a:invGamma/>
                </a:srgbClr>
              </a:gs>
              <a:gs pos="100000">
                <a:srgbClr val="FF0066"/>
              </a:gs>
            </a:gsLst>
            <a:lin ang="0" scaled="1"/>
          </a:gradFill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FF0066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it-IT" sz="3200" b="1" dirty="0">
                <a:solidFill>
                  <a:srgbClr val="000099"/>
                </a:solidFill>
                <a:cs typeface="Arial" charset="0"/>
              </a:rPr>
              <a:t>mTORC1 e mTORC2 </a:t>
            </a:r>
            <a:endParaRPr lang="it-IT" sz="3200" b="1" i="1" dirty="0">
              <a:solidFill>
                <a:srgbClr val="000099"/>
              </a:solidFill>
              <a:cs typeface="Arial" charset="0"/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36" r="6989"/>
          <a:stretch/>
        </p:blipFill>
        <p:spPr>
          <a:xfrm>
            <a:off x="2231405" y="1429364"/>
            <a:ext cx="7797521" cy="4627756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2007416" y="6313619"/>
            <a:ext cx="606978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 err="1"/>
              <a:t>Terunao</a:t>
            </a:r>
            <a:r>
              <a:rPr lang="it-IT" sz="1100" dirty="0"/>
              <a:t> </a:t>
            </a:r>
            <a:r>
              <a:rPr lang="it-IT" sz="1100" dirty="0" err="1"/>
              <a:t>Takahara</a:t>
            </a:r>
            <a:r>
              <a:rPr lang="it-IT" sz="1100" dirty="0"/>
              <a:t> and </a:t>
            </a:r>
            <a:r>
              <a:rPr lang="it-IT" sz="1100" dirty="0" err="1"/>
              <a:t>Tatsuya</a:t>
            </a:r>
            <a:r>
              <a:rPr lang="it-IT" sz="1100" dirty="0"/>
              <a:t> </a:t>
            </a:r>
            <a:r>
              <a:rPr lang="it-IT" sz="1100" dirty="0" err="1"/>
              <a:t>Maeda</a:t>
            </a:r>
            <a:r>
              <a:rPr lang="it-IT" sz="1100" dirty="0"/>
              <a:t>. </a:t>
            </a:r>
            <a:r>
              <a:rPr lang="is-IS" sz="1100" dirty="0"/>
              <a:t>J. Biochem. 2013;154(1):1–10 doi:10.1093/jb/mvt047</a:t>
            </a:r>
            <a:endParaRPr lang="it-IT" sz="1100" dirty="0"/>
          </a:p>
        </p:txBody>
      </p:sp>
    </p:spTree>
    <p:extLst>
      <p:ext uri="{BB962C8B-B14F-4D97-AF65-F5344CB8AC3E}">
        <p14:creationId xmlns:p14="http://schemas.microsoft.com/office/powerpoint/2010/main" val="31932858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C88BA-E4CC-E443-84EE-DCBAA168CB7C}" type="slidenum">
              <a:rPr lang="it-IT" smtClean="0"/>
              <a:t>18</a:t>
            </a:fld>
            <a:endParaRPr lang="it-IT"/>
          </a:p>
        </p:txBody>
      </p:sp>
      <p:sp>
        <p:nvSpPr>
          <p:cNvPr id="6" name="Text Box 35"/>
          <p:cNvSpPr txBox="1">
            <a:spLocks noChangeArrowheads="1"/>
          </p:cNvSpPr>
          <p:nvPr/>
        </p:nvSpPr>
        <p:spPr bwMode="auto">
          <a:xfrm>
            <a:off x="1947897" y="250538"/>
            <a:ext cx="8546542" cy="523220"/>
          </a:xfrm>
          <a:prstGeom prst="rect">
            <a:avLst/>
          </a:prstGeom>
          <a:gradFill rotWithShape="1">
            <a:gsLst>
              <a:gs pos="0">
                <a:srgbClr val="FF0066"/>
              </a:gs>
              <a:gs pos="50000">
                <a:srgbClr val="FF0066">
                  <a:gamma/>
                  <a:tint val="0"/>
                  <a:invGamma/>
                </a:srgbClr>
              </a:gs>
              <a:gs pos="100000">
                <a:srgbClr val="FF0066"/>
              </a:gs>
            </a:gsLst>
            <a:lin ang="0" scaled="1"/>
          </a:gradFill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FF0066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it-IT" sz="2800" b="1" dirty="0">
                <a:solidFill>
                  <a:srgbClr val="000099"/>
                </a:solidFill>
                <a:cs typeface="Arial" charset="0"/>
              </a:rPr>
              <a:t>Il complesso EGO è il principale regolatore di TORC1</a:t>
            </a:r>
            <a:endParaRPr lang="it-IT" sz="2800" b="1" i="1" dirty="0">
              <a:solidFill>
                <a:srgbClr val="000099"/>
              </a:solidFill>
              <a:cs typeface="Arial" charset="0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34" t="10409" r="9489"/>
          <a:stretch/>
        </p:blipFill>
        <p:spPr>
          <a:xfrm>
            <a:off x="1880624" y="1124252"/>
            <a:ext cx="4327218" cy="3817534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6207843" y="1124252"/>
            <a:ext cx="3738715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600" dirty="0"/>
              <a:t>Il complesso EGO (EGOC), localizzato a livello del vacuolo, è composto da: Ego1 (</a:t>
            </a:r>
            <a:r>
              <a:rPr lang="it-IT" sz="1600" dirty="0" err="1"/>
              <a:t>palmitoilata</a:t>
            </a:r>
            <a:r>
              <a:rPr lang="it-IT" sz="1600" dirty="0"/>
              <a:t> e </a:t>
            </a:r>
            <a:r>
              <a:rPr lang="it-IT" sz="1600" dirty="0" err="1"/>
              <a:t>miristilata</a:t>
            </a:r>
            <a:r>
              <a:rPr lang="it-IT" sz="1600" dirty="0"/>
              <a:t>), Ego3 (</a:t>
            </a:r>
            <a:r>
              <a:rPr lang="it-IT" sz="1600" dirty="0" err="1"/>
              <a:t>transmembrana</a:t>
            </a:r>
            <a:r>
              <a:rPr lang="it-IT" sz="1600" dirty="0"/>
              <a:t>) e le due proteine Gtr1  e Gtr2 (Ras-family </a:t>
            </a:r>
            <a:r>
              <a:rPr lang="it-IT" sz="1600" dirty="0" err="1"/>
              <a:t>GTPase</a:t>
            </a:r>
            <a:r>
              <a:rPr lang="it-IT" sz="1600" dirty="0"/>
              <a:t>).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600" dirty="0"/>
              <a:t>Come TORC1, anche il complesso EGO è localizzato sulla membrana vacuolare, dove sente (risponde a) i livelli intracellulari di leucina  e gli amminoacidi all’interno del vacuolo.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600" dirty="0"/>
              <a:t>Vam6 è una GEF (guanine nucleotide </a:t>
            </a:r>
            <a:r>
              <a:rPr lang="it-IT" sz="1600" dirty="0" err="1"/>
              <a:t>exchange</a:t>
            </a:r>
            <a:r>
              <a:rPr lang="it-IT" sz="1600" dirty="0"/>
              <a:t> </a:t>
            </a:r>
            <a:r>
              <a:rPr lang="it-IT" sz="1600" dirty="0" err="1"/>
              <a:t>factor</a:t>
            </a:r>
            <a:r>
              <a:rPr lang="it-IT" sz="1600" dirty="0"/>
              <a:t>) di Gtr1.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600" dirty="0"/>
              <a:t>La configurazione Gtr1GTP e Gtr2GDP attiva il complesso TORC1.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600" dirty="0"/>
              <a:t>La conformazione opposta inattiva TORC1. 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2114450" y="5532253"/>
            <a:ext cx="77262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b="1" dirty="0">
                <a:solidFill>
                  <a:srgbClr val="FF0000"/>
                </a:solidFill>
              </a:rPr>
              <a:t>TORC1 attivo stimola la crescita, l’anabolismo attraverso una serie di effettori e down-regola il catabolismo e la risposta agli stress. 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2758118" y="5060416"/>
            <a:ext cx="243368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900" dirty="0" err="1"/>
              <a:t>Loewith</a:t>
            </a:r>
            <a:r>
              <a:rPr lang="it-IT" sz="900" dirty="0"/>
              <a:t> and Hall Genetics 2011, 189:1177-1201 </a:t>
            </a:r>
          </a:p>
        </p:txBody>
      </p:sp>
    </p:spTree>
    <p:extLst>
      <p:ext uri="{BB962C8B-B14F-4D97-AF65-F5344CB8AC3E}">
        <p14:creationId xmlns:p14="http://schemas.microsoft.com/office/powerpoint/2010/main" val="25439841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5"/>
          <p:cNvSpPr txBox="1">
            <a:spLocks noChangeArrowheads="1"/>
          </p:cNvSpPr>
          <p:nvPr/>
        </p:nvSpPr>
        <p:spPr bwMode="auto">
          <a:xfrm>
            <a:off x="2231405" y="326480"/>
            <a:ext cx="7797521" cy="584776"/>
          </a:xfrm>
          <a:prstGeom prst="rect">
            <a:avLst/>
          </a:prstGeom>
          <a:gradFill rotWithShape="1">
            <a:gsLst>
              <a:gs pos="0">
                <a:srgbClr val="FF0066"/>
              </a:gs>
              <a:gs pos="50000">
                <a:srgbClr val="FF0066">
                  <a:gamma/>
                  <a:tint val="0"/>
                  <a:invGamma/>
                </a:srgbClr>
              </a:gs>
              <a:gs pos="100000">
                <a:srgbClr val="FF0066"/>
              </a:gs>
            </a:gsLst>
            <a:lin ang="0" scaled="1"/>
          </a:gradFill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FF0066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it-IT" sz="3200" b="1" dirty="0">
                <a:solidFill>
                  <a:srgbClr val="000099"/>
                </a:solidFill>
                <a:cs typeface="Arial" charset="0"/>
              </a:rPr>
              <a:t>mTORC1 in cellule di mammifero </a:t>
            </a:r>
            <a:endParaRPr lang="it-IT" sz="3200" b="1" i="1" dirty="0">
              <a:solidFill>
                <a:srgbClr val="000099"/>
              </a:solidFill>
              <a:cs typeface="Arial" charset="0"/>
            </a:endParaRP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C88BA-E4CC-E443-84EE-DCBAA168CB7C}" type="slidenum">
              <a:rPr lang="it-IT" smtClean="0"/>
              <a:t>19</a:t>
            </a:fld>
            <a:endParaRPr lang="it-IT"/>
          </a:p>
        </p:txBody>
      </p:sp>
      <p:pic>
        <p:nvPicPr>
          <p:cNvPr id="5" name="Immagine 4" descr="Schermata 2014-11-02 alle 19.25.13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97" t="5628" r="2783"/>
          <a:stretch/>
        </p:blipFill>
        <p:spPr>
          <a:xfrm>
            <a:off x="3898462" y="1121869"/>
            <a:ext cx="4534337" cy="3581469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2032000" y="4913950"/>
            <a:ext cx="8178800" cy="14868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/>
              <a:buChar char="•"/>
            </a:pPr>
            <a:r>
              <a:rPr lang="it-IT" dirty="0"/>
              <a:t>In cellule di mammifero, mTORC1 media la riposta sia ai nutrienti sia ai fattori di crescita.</a:t>
            </a:r>
          </a:p>
          <a:p>
            <a:pPr marL="285750" indent="-285750" algn="just">
              <a:buFont typeface="Arial"/>
              <a:buChar char="•"/>
            </a:pPr>
            <a:r>
              <a:rPr lang="it-IT" dirty="0"/>
              <a:t>In organismi modello pluricellulari (</a:t>
            </a:r>
            <a:r>
              <a:rPr lang="it-IT" i="1" dirty="0" err="1"/>
              <a:t>Drosophila</a:t>
            </a:r>
            <a:r>
              <a:rPr lang="it-IT" i="1" dirty="0"/>
              <a:t> </a:t>
            </a:r>
            <a:r>
              <a:rPr lang="it-IT" i="1" dirty="0" err="1"/>
              <a:t>melanogaster</a:t>
            </a:r>
            <a:r>
              <a:rPr lang="it-IT" i="1" dirty="0"/>
              <a:t> </a:t>
            </a:r>
            <a:r>
              <a:rPr lang="it-IT" dirty="0"/>
              <a:t>e </a:t>
            </a:r>
            <a:r>
              <a:rPr lang="it-IT" i="1" dirty="0" err="1"/>
              <a:t>Mus</a:t>
            </a:r>
            <a:r>
              <a:rPr lang="it-IT" i="1" dirty="0"/>
              <a:t> </a:t>
            </a:r>
            <a:r>
              <a:rPr lang="it-IT" i="1" dirty="0" err="1"/>
              <a:t>musculus</a:t>
            </a:r>
            <a:r>
              <a:rPr lang="it-IT" dirty="0"/>
              <a:t>) è stato dimostrato che l’attivazione del </a:t>
            </a:r>
            <a:r>
              <a:rPr lang="it-IT" dirty="0" err="1"/>
              <a:t>pathway</a:t>
            </a:r>
            <a:r>
              <a:rPr lang="it-IT" dirty="0"/>
              <a:t> di </a:t>
            </a:r>
            <a:r>
              <a:rPr lang="it-IT" dirty="0" err="1"/>
              <a:t>mTOR</a:t>
            </a:r>
            <a:r>
              <a:rPr lang="it-IT" dirty="0"/>
              <a:t> favorisce la crescita delle cellule e dei tessuti.</a:t>
            </a:r>
          </a:p>
        </p:txBody>
      </p:sp>
    </p:spTree>
    <p:extLst>
      <p:ext uri="{BB962C8B-B14F-4D97-AF65-F5344CB8AC3E}">
        <p14:creationId xmlns:p14="http://schemas.microsoft.com/office/powerpoint/2010/main" val="7519618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896831" y="1179512"/>
            <a:ext cx="8466667" cy="5359401"/>
          </a:xfrm>
        </p:spPr>
        <p:txBody>
          <a:bodyPr>
            <a:noAutofit/>
          </a:bodyPr>
          <a:lstStyle/>
          <a:p>
            <a:pPr algn="just"/>
            <a:r>
              <a:rPr lang="it-IT" sz="2600" dirty="0"/>
              <a:t>Autofagia (o </a:t>
            </a:r>
            <a:r>
              <a:rPr lang="it-IT" sz="2600" dirty="0" err="1"/>
              <a:t>macroautofagia</a:t>
            </a:r>
            <a:r>
              <a:rPr lang="it-IT" sz="2600" dirty="0"/>
              <a:t>): sistema di degradazione di componenti citoplasmatiche e organelli che avviene nei lisosomi (vacuolo in lievito).</a:t>
            </a:r>
          </a:p>
          <a:p>
            <a:pPr algn="just"/>
            <a:r>
              <a:rPr lang="it-IT" sz="2600" dirty="0"/>
              <a:t>L’evento cruciale nel processo di autofagia è rappresentato dalla formazione di specifici comparti nel citoplasma che sequestrano i componenti cellulari che devono essere degradati.</a:t>
            </a:r>
          </a:p>
          <a:p>
            <a:pPr algn="just"/>
            <a:r>
              <a:rPr lang="it-IT" sz="2600" dirty="0"/>
              <a:t>L’induzione dell’autofagia porta alla formazione </a:t>
            </a:r>
            <a:r>
              <a:rPr lang="it-IT" sz="2600" i="1" dirty="0"/>
              <a:t>de novo </a:t>
            </a:r>
            <a:r>
              <a:rPr lang="it-IT" sz="2600" dirty="0"/>
              <a:t>di</a:t>
            </a:r>
            <a:r>
              <a:rPr lang="it-IT" sz="2600" i="1" dirty="0"/>
              <a:t> </a:t>
            </a:r>
            <a:r>
              <a:rPr lang="it-IT" sz="2600" dirty="0"/>
              <a:t>strutture membranose nel citoplasma chiamate </a:t>
            </a:r>
            <a:r>
              <a:rPr lang="it-IT" sz="2600" dirty="0" err="1"/>
              <a:t>fagofori</a:t>
            </a:r>
            <a:r>
              <a:rPr lang="it-IT" sz="2600" dirty="0"/>
              <a:t> che successivamente si espandono e diventano sferiche e costituite da doppia membrana, gli autofagosomi. </a:t>
            </a:r>
          </a:p>
        </p:txBody>
      </p:sp>
      <p:sp>
        <p:nvSpPr>
          <p:cNvPr id="4" name="Text Box 35"/>
          <p:cNvSpPr txBox="1">
            <a:spLocks noChangeArrowheads="1"/>
          </p:cNvSpPr>
          <p:nvPr/>
        </p:nvSpPr>
        <p:spPr bwMode="auto">
          <a:xfrm>
            <a:off x="2231403" y="412172"/>
            <a:ext cx="7797521" cy="584776"/>
          </a:xfrm>
          <a:prstGeom prst="rect">
            <a:avLst/>
          </a:prstGeom>
          <a:gradFill rotWithShape="1">
            <a:gsLst>
              <a:gs pos="0">
                <a:srgbClr val="FF0066"/>
              </a:gs>
              <a:gs pos="50000">
                <a:srgbClr val="FF0066">
                  <a:gamma/>
                  <a:tint val="0"/>
                  <a:invGamma/>
                </a:srgbClr>
              </a:gs>
              <a:gs pos="100000">
                <a:srgbClr val="FF0066"/>
              </a:gs>
            </a:gsLst>
            <a:lin ang="0" scaled="1"/>
          </a:gradFill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FF0066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it-IT" sz="3200" b="1" dirty="0">
                <a:solidFill>
                  <a:srgbClr val="000099"/>
                </a:solidFill>
                <a:cs typeface="Arial" charset="0"/>
              </a:rPr>
              <a:t>Autofagia</a:t>
            </a:r>
          </a:p>
        </p:txBody>
      </p: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E0216C72-FDA4-8B41-93DB-6FF9FF82F7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877E0-8AE7-9246-A4C8-E288AB0F9A47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115396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C88BA-E4CC-E443-84EE-DCBAA168CB7C}" type="slidenum">
              <a:rPr lang="it-IT" smtClean="0"/>
              <a:t>20</a:t>
            </a:fld>
            <a:endParaRPr lang="it-IT"/>
          </a:p>
        </p:txBody>
      </p:sp>
      <p:pic>
        <p:nvPicPr>
          <p:cNvPr id="5" name="Immagine 4" descr="Schermata 2014-11-02 alle 20.42.41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6" t="2500"/>
          <a:stretch/>
        </p:blipFill>
        <p:spPr>
          <a:xfrm>
            <a:off x="2172620" y="948181"/>
            <a:ext cx="4245115" cy="4044613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6502402" y="856228"/>
            <a:ext cx="3708399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/>
              <a:buChar char="•"/>
            </a:pPr>
            <a:r>
              <a:rPr lang="it-IT" dirty="0"/>
              <a:t>Insulina e fattori di crescita attivano il </a:t>
            </a:r>
            <a:r>
              <a:rPr lang="it-IT" dirty="0" err="1"/>
              <a:t>pathway</a:t>
            </a:r>
            <a:r>
              <a:rPr lang="it-IT" dirty="0"/>
              <a:t> di della </a:t>
            </a:r>
            <a:r>
              <a:rPr lang="it-IT" dirty="0" err="1"/>
              <a:t>fosfatidil</a:t>
            </a:r>
            <a:r>
              <a:rPr lang="it-IT" dirty="0"/>
              <a:t>-inositolo 3 </a:t>
            </a:r>
            <a:r>
              <a:rPr lang="it-IT" dirty="0" err="1"/>
              <a:t>kinasi</a:t>
            </a:r>
            <a:r>
              <a:rPr lang="it-IT" dirty="0"/>
              <a:t> (PI3-kinase) e di PKB/</a:t>
            </a:r>
            <a:r>
              <a:rPr lang="it-IT" dirty="0" err="1"/>
              <a:t>Akt</a:t>
            </a:r>
            <a:r>
              <a:rPr lang="it-IT" dirty="0"/>
              <a:t>. </a:t>
            </a:r>
          </a:p>
          <a:p>
            <a:pPr marL="285750" indent="-285750" algn="just">
              <a:buFont typeface="Arial"/>
              <a:buChar char="•"/>
            </a:pPr>
            <a:r>
              <a:rPr lang="it-IT" dirty="0"/>
              <a:t>PKB/</a:t>
            </a:r>
            <a:r>
              <a:rPr lang="it-IT" dirty="0" err="1"/>
              <a:t>Akt</a:t>
            </a:r>
            <a:r>
              <a:rPr lang="it-IT" dirty="0"/>
              <a:t> fosforila la proteina  TSC2 (</a:t>
            </a:r>
            <a:r>
              <a:rPr lang="it-IT" dirty="0" err="1"/>
              <a:t>tuberous</a:t>
            </a:r>
            <a:r>
              <a:rPr lang="it-IT" dirty="0"/>
              <a:t> </a:t>
            </a:r>
            <a:r>
              <a:rPr lang="it-IT" dirty="0" err="1"/>
              <a:t>sclerosis</a:t>
            </a:r>
            <a:r>
              <a:rPr lang="it-IT" dirty="0"/>
              <a:t> </a:t>
            </a:r>
            <a:r>
              <a:rPr lang="it-IT" dirty="0" err="1"/>
              <a:t>complex</a:t>
            </a:r>
            <a:r>
              <a:rPr lang="it-IT" dirty="0"/>
              <a:t> 2). </a:t>
            </a:r>
          </a:p>
          <a:p>
            <a:pPr marL="285750" indent="-285750" algn="just">
              <a:buFont typeface="Arial"/>
              <a:buChar char="•"/>
            </a:pPr>
            <a:r>
              <a:rPr lang="it-IT" dirty="0"/>
              <a:t>TSC1 insieme a TSC2 agisce come proteina GAP (</a:t>
            </a:r>
            <a:r>
              <a:rPr lang="it-IT" dirty="0" err="1"/>
              <a:t>GTPase-activator</a:t>
            </a:r>
            <a:r>
              <a:rPr lang="it-IT" dirty="0"/>
              <a:t> </a:t>
            </a:r>
            <a:r>
              <a:rPr lang="it-IT" dirty="0" err="1"/>
              <a:t>protein</a:t>
            </a:r>
            <a:r>
              <a:rPr lang="it-IT" dirty="0"/>
              <a:t>) della proteina G </a:t>
            </a:r>
            <a:r>
              <a:rPr lang="it-IT" dirty="0" err="1"/>
              <a:t>Rheb</a:t>
            </a:r>
            <a:r>
              <a:rPr lang="it-IT" dirty="0"/>
              <a:t> (omologo </a:t>
            </a:r>
            <a:r>
              <a:rPr lang="it-IT"/>
              <a:t>di Ras, Ras-</a:t>
            </a:r>
            <a:r>
              <a:rPr lang="it-IT" dirty="0" err="1"/>
              <a:t>homolog</a:t>
            </a:r>
            <a:r>
              <a:rPr lang="it-IT" dirty="0"/>
              <a:t>)</a:t>
            </a:r>
          </a:p>
          <a:p>
            <a:pPr marL="285750" indent="-285750" algn="just">
              <a:buFont typeface="Arial"/>
              <a:buChar char="•"/>
            </a:pPr>
            <a:r>
              <a:rPr lang="it-IT" dirty="0"/>
              <a:t>TSC2 quando è fosforilato non è attivo come GAP e </a:t>
            </a:r>
            <a:r>
              <a:rPr lang="it-IT" dirty="0" err="1"/>
              <a:t>Rheb</a:t>
            </a:r>
            <a:r>
              <a:rPr lang="it-IT" dirty="0"/>
              <a:t> è nel suo stato attivo, associato al GTP.</a:t>
            </a:r>
          </a:p>
          <a:p>
            <a:pPr marL="285750" indent="-285750" algn="just">
              <a:buFont typeface="Arial"/>
              <a:buChar char="•"/>
            </a:pPr>
            <a:r>
              <a:rPr lang="it-IT" dirty="0" err="1"/>
              <a:t>Rheb</a:t>
            </a:r>
            <a:r>
              <a:rPr lang="it-IT" dirty="0"/>
              <a:t>-GTP stimola l’attività </a:t>
            </a:r>
            <a:r>
              <a:rPr lang="it-IT" dirty="0" err="1"/>
              <a:t>chinasica</a:t>
            </a:r>
            <a:r>
              <a:rPr lang="it-IT" dirty="0"/>
              <a:t> di </a:t>
            </a:r>
            <a:r>
              <a:rPr lang="it-IT" dirty="0" err="1"/>
              <a:t>mTOR</a:t>
            </a:r>
            <a:r>
              <a:rPr lang="it-IT" dirty="0"/>
              <a:t> </a:t>
            </a:r>
          </a:p>
        </p:txBody>
      </p:sp>
      <p:sp>
        <p:nvSpPr>
          <p:cNvPr id="8" name="Text Box 35"/>
          <p:cNvSpPr txBox="1">
            <a:spLocks noChangeArrowheads="1"/>
          </p:cNvSpPr>
          <p:nvPr/>
        </p:nvSpPr>
        <p:spPr bwMode="auto">
          <a:xfrm>
            <a:off x="2172620" y="257522"/>
            <a:ext cx="7898481" cy="461665"/>
          </a:xfrm>
          <a:prstGeom prst="rect">
            <a:avLst/>
          </a:prstGeom>
          <a:gradFill rotWithShape="1">
            <a:gsLst>
              <a:gs pos="0">
                <a:srgbClr val="FF0066"/>
              </a:gs>
              <a:gs pos="50000">
                <a:srgbClr val="FF0066">
                  <a:gamma/>
                  <a:tint val="0"/>
                  <a:invGamma/>
                </a:srgbClr>
              </a:gs>
              <a:gs pos="100000">
                <a:srgbClr val="FF0066"/>
              </a:gs>
            </a:gsLst>
            <a:lin ang="0" scaled="1"/>
          </a:gradFill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FF0066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it-IT" sz="2400" b="1" dirty="0" err="1">
                <a:solidFill>
                  <a:srgbClr val="000099"/>
                </a:solidFill>
                <a:cs typeface="Arial" charset="0"/>
              </a:rPr>
              <a:t>mTOR</a:t>
            </a:r>
            <a:r>
              <a:rPr lang="it-IT" sz="2400" b="1" dirty="0">
                <a:solidFill>
                  <a:srgbClr val="000099"/>
                </a:solidFill>
                <a:cs typeface="Arial" charset="0"/>
              </a:rPr>
              <a:t> è attivato da ormoni e fattori di crescita</a:t>
            </a:r>
            <a:endParaRPr lang="it-IT" sz="2400" b="1" i="1" dirty="0">
              <a:solidFill>
                <a:srgbClr val="000099"/>
              </a:solidFill>
              <a:cs typeface="Arial" charset="0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2089609" y="5338584"/>
            <a:ext cx="80645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b="1" dirty="0">
                <a:solidFill>
                  <a:srgbClr val="FF0000"/>
                </a:solidFill>
              </a:rPr>
              <a:t>Il </a:t>
            </a:r>
            <a:r>
              <a:rPr lang="it-IT" b="1" dirty="0" err="1">
                <a:solidFill>
                  <a:srgbClr val="FF0000"/>
                </a:solidFill>
              </a:rPr>
              <a:t>signaling</a:t>
            </a:r>
            <a:r>
              <a:rPr lang="it-IT" b="1" dirty="0">
                <a:solidFill>
                  <a:srgbClr val="FF0000"/>
                </a:solidFill>
              </a:rPr>
              <a:t> di </a:t>
            </a:r>
            <a:r>
              <a:rPr lang="it-IT" b="1" dirty="0" err="1">
                <a:solidFill>
                  <a:srgbClr val="FF0000"/>
                </a:solidFill>
              </a:rPr>
              <a:t>mTOR</a:t>
            </a:r>
            <a:r>
              <a:rPr lang="it-IT" b="1" dirty="0">
                <a:solidFill>
                  <a:srgbClr val="FF0000"/>
                </a:solidFill>
              </a:rPr>
              <a:t> è anche regolato dagli amminoacidi (specialmente leucine e arginina).</a:t>
            </a:r>
          </a:p>
          <a:p>
            <a:pPr algn="just"/>
            <a:r>
              <a:rPr lang="it-IT" b="1" dirty="0">
                <a:solidFill>
                  <a:srgbClr val="FF0000"/>
                </a:solidFill>
              </a:rPr>
              <a:t>La deplezione di leucina e arginina dal terreno di colture cellulari </a:t>
            </a:r>
            <a:r>
              <a:rPr lang="it-IT" b="1" i="1" dirty="0">
                <a:solidFill>
                  <a:srgbClr val="FF0000"/>
                </a:solidFill>
              </a:rPr>
              <a:t>in vitro </a:t>
            </a:r>
            <a:r>
              <a:rPr lang="it-IT" b="1" dirty="0">
                <a:solidFill>
                  <a:srgbClr val="FF0000"/>
                </a:solidFill>
              </a:rPr>
              <a:t>determina la rapida inattivazione di </a:t>
            </a:r>
            <a:r>
              <a:rPr lang="it-IT" b="1" dirty="0" err="1">
                <a:solidFill>
                  <a:srgbClr val="FF0000"/>
                </a:solidFill>
              </a:rPr>
              <a:t>mTOR</a:t>
            </a:r>
            <a:r>
              <a:rPr lang="it-IT" b="1" dirty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338008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C88BA-E4CC-E443-84EE-DCBAA168CB7C}" type="slidenum">
              <a:rPr lang="it-IT" smtClean="0"/>
              <a:t>21</a:t>
            </a:fld>
            <a:endParaRPr lang="it-IT"/>
          </a:p>
        </p:txBody>
      </p:sp>
      <p:sp>
        <p:nvSpPr>
          <p:cNvPr id="7" name="CasellaDiTesto 6"/>
          <p:cNvSpPr txBox="1"/>
          <p:nvPr/>
        </p:nvSpPr>
        <p:spPr>
          <a:xfrm>
            <a:off x="2068674" y="1225690"/>
            <a:ext cx="8142127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 algn="just">
              <a:buFont typeface="Arial" panose="020B0604020202020204" pitchFamily="34" charset="0"/>
              <a:buChar char="•"/>
            </a:pPr>
            <a:r>
              <a:rPr lang="it-IT" sz="2400" dirty="0"/>
              <a:t>  mTORC1 stimola la traduzione;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400" dirty="0"/>
              <a:t>mTORC1 stimola la biogenesi dei ribosomi e dei componenti della dell’apparato </a:t>
            </a:r>
            <a:r>
              <a:rPr lang="it-IT" sz="2400" dirty="0" err="1"/>
              <a:t>traduzionale</a:t>
            </a:r>
            <a:r>
              <a:rPr lang="it-IT" sz="2400" dirty="0"/>
              <a:t>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400" dirty="0"/>
              <a:t>mTORC1 fosforila 4E-BP1. 4E-BP1 è un inibitore della traduzione che viene fosforilato e inattivato in riposta ai fattori di crescita. La fosforilazione di 4E-BP1 determina la sua dissociazione da  eIF4E, il fattore di inizio della traduzione che lega il </a:t>
            </a:r>
            <a:r>
              <a:rPr lang="it-IT" sz="2400" dirty="0" err="1"/>
              <a:t>cap</a:t>
            </a:r>
            <a:r>
              <a:rPr lang="it-IT" sz="2400" dirty="0"/>
              <a:t> (m7G(5’)</a:t>
            </a:r>
            <a:r>
              <a:rPr lang="it-IT" sz="2400" dirty="0" err="1"/>
              <a:t>ppp</a:t>
            </a:r>
            <a:r>
              <a:rPr lang="it-IT" sz="2400" dirty="0"/>
              <a:t>(5’)</a:t>
            </a:r>
            <a:r>
              <a:rPr lang="it-IT" sz="2400" dirty="0" err="1"/>
              <a:t>N</a:t>
            </a:r>
            <a:r>
              <a:rPr lang="it-IT" sz="2400" dirty="0"/>
              <a:t>) presente al 5’ di </a:t>
            </a:r>
            <a:r>
              <a:rPr lang="it-IT" sz="2400" dirty="0" err="1"/>
              <a:t>mRNAs</a:t>
            </a:r>
            <a:r>
              <a:rPr lang="it-IT" sz="2400" dirty="0"/>
              <a:t>, permettendo quindi la traduzione </a:t>
            </a:r>
            <a:r>
              <a:rPr lang="it-IT" sz="2400" dirty="0" err="1"/>
              <a:t>cap</a:t>
            </a:r>
            <a:r>
              <a:rPr lang="it-IT" sz="2400" dirty="0"/>
              <a:t>-dipendente. </a:t>
            </a:r>
            <a:r>
              <a:rPr lang="it-IT" sz="2400" dirty="0" err="1"/>
              <a:t>Rapamicina</a:t>
            </a:r>
            <a:r>
              <a:rPr lang="it-IT" sz="2400" dirty="0"/>
              <a:t> blocca sia la fosforilazione di 4E-BP1 sia la traduzione </a:t>
            </a:r>
            <a:r>
              <a:rPr lang="it-IT" sz="2400" dirty="0" err="1"/>
              <a:t>cap-dependente</a:t>
            </a:r>
            <a:r>
              <a:rPr lang="it-IT" sz="2400" dirty="0"/>
              <a:t>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400" dirty="0"/>
              <a:t>mTORC1 fosforila e inibisce Maf1, un repressore di RNA </a:t>
            </a:r>
            <a:r>
              <a:rPr lang="it-IT" sz="2400" dirty="0" err="1"/>
              <a:t>Pol</a:t>
            </a:r>
            <a:r>
              <a:rPr lang="it-IT" sz="2400" dirty="0"/>
              <a:t> III, permettendo la sintesi del 5S </a:t>
            </a:r>
            <a:r>
              <a:rPr lang="it-IT" sz="2400" dirty="0" err="1"/>
              <a:t>rRNA</a:t>
            </a:r>
            <a:r>
              <a:rPr lang="it-IT" sz="2400" dirty="0"/>
              <a:t>  e dei </a:t>
            </a:r>
            <a:r>
              <a:rPr lang="it-IT" sz="2400" dirty="0" err="1"/>
              <a:t>tRNA</a:t>
            </a:r>
            <a:r>
              <a:rPr lang="it-IT" sz="2400" dirty="0"/>
              <a:t>.</a:t>
            </a:r>
          </a:p>
          <a:p>
            <a:pPr algn="just"/>
            <a:endParaRPr lang="it-IT" sz="2400" dirty="0"/>
          </a:p>
          <a:p>
            <a:pPr algn="just"/>
            <a:endParaRPr lang="it-IT" sz="2400" dirty="0"/>
          </a:p>
        </p:txBody>
      </p:sp>
      <p:sp>
        <p:nvSpPr>
          <p:cNvPr id="6" name="Text Box 35">
            <a:extLst>
              <a:ext uri="{FF2B5EF4-FFF2-40B4-BE49-F238E27FC236}">
                <a16:creationId xmlns:a16="http://schemas.microsoft.com/office/drawing/2014/main" id="{74B2C668-6E51-BB4F-84D5-40DB4E0FD2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0283" y="348387"/>
            <a:ext cx="6798906" cy="584775"/>
          </a:xfrm>
          <a:prstGeom prst="rect">
            <a:avLst/>
          </a:prstGeom>
          <a:gradFill rotWithShape="1">
            <a:gsLst>
              <a:gs pos="0">
                <a:srgbClr val="FF0066"/>
              </a:gs>
              <a:gs pos="50000">
                <a:srgbClr val="FF0066">
                  <a:gamma/>
                  <a:tint val="0"/>
                  <a:invGamma/>
                </a:srgbClr>
              </a:gs>
              <a:gs pos="100000">
                <a:srgbClr val="FF0066"/>
              </a:gs>
            </a:gsLst>
            <a:lin ang="0" scaled="1"/>
          </a:gradFill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FF0066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it-IT" sz="3200" b="1" dirty="0">
                <a:solidFill>
                  <a:srgbClr val="000099"/>
                </a:solidFill>
                <a:cs typeface="Arial" charset="0"/>
              </a:rPr>
              <a:t>I processi cellulari attivati da mTORC1</a:t>
            </a:r>
            <a:endParaRPr lang="it-IT" sz="3200" b="1" i="1" dirty="0">
              <a:solidFill>
                <a:srgbClr val="000099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91769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1">
            <a:extLst>
              <a:ext uri="{FF2B5EF4-FFF2-40B4-BE49-F238E27FC236}">
                <a16:creationId xmlns:a16="http://schemas.microsoft.com/office/drawing/2014/main" id="{716C9F0D-21C4-7846-8FBC-EFD7EC9C7161}"/>
              </a:ext>
            </a:extLst>
          </p:cNvPr>
          <p:cNvGrpSpPr/>
          <p:nvPr/>
        </p:nvGrpSpPr>
        <p:grpSpPr>
          <a:xfrm>
            <a:off x="3458123" y="2472702"/>
            <a:ext cx="5260462" cy="3195362"/>
            <a:chOff x="2605928" y="2454040"/>
            <a:chExt cx="4052383" cy="2235359"/>
          </a:xfrm>
        </p:grpSpPr>
        <p:pic>
          <p:nvPicPr>
            <p:cNvPr id="4" name="Picture 9" descr="nrm2708-f4">
              <a:extLst>
                <a:ext uri="{FF2B5EF4-FFF2-40B4-BE49-F238E27FC236}">
                  <a16:creationId xmlns:a16="http://schemas.microsoft.com/office/drawing/2014/main" id="{41235E04-0048-2446-A38C-5C627CBBA15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1193" b="68022"/>
            <a:stretch/>
          </p:blipFill>
          <p:spPr bwMode="auto">
            <a:xfrm>
              <a:off x="2890661" y="2454040"/>
              <a:ext cx="3425916" cy="1239254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Freccia giù 4">
              <a:extLst>
                <a:ext uri="{FF2B5EF4-FFF2-40B4-BE49-F238E27FC236}">
                  <a16:creationId xmlns:a16="http://schemas.microsoft.com/office/drawing/2014/main" id="{8847FD87-E916-3249-B5D9-C88B00B20726}"/>
                </a:ext>
              </a:extLst>
            </p:cNvPr>
            <p:cNvSpPr/>
            <p:nvPr/>
          </p:nvSpPr>
          <p:spPr>
            <a:xfrm>
              <a:off x="3152275" y="3476728"/>
              <a:ext cx="363474" cy="601457"/>
            </a:xfrm>
            <a:prstGeom prst="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350"/>
            </a:p>
          </p:txBody>
        </p:sp>
        <p:sp>
          <p:nvSpPr>
            <p:cNvPr id="6" name="CasellaDiTesto 5">
              <a:extLst>
                <a:ext uri="{FF2B5EF4-FFF2-40B4-BE49-F238E27FC236}">
                  <a16:creationId xmlns:a16="http://schemas.microsoft.com/office/drawing/2014/main" id="{CD00736C-684E-9E49-B702-0344DB6EB705}"/>
                </a:ext>
              </a:extLst>
            </p:cNvPr>
            <p:cNvSpPr txBox="1"/>
            <p:nvPr/>
          </p:nvSpPr>
          <p:spPr>
            <a:xfrm>
              <a:off x="2605928" y="4231233"/>
              <a:ext cx="1495673" cy="4521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err="1">
                  <a:latin typeface="Arial" panose="020B0604020202020204" pitchFamily="34" charset="0"/>
                  <a:cs typeface="Arial" panose="020B0604020202020204" pitchFamily="34" charset="0"/>
                </a:rPr>
                <a:t>Proliferation</a:t>
              </a:r>
              <a:r>
                <a:rPr lang="it-IT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it-IT" b="1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ON</a:t>
              </a:r>
            </a:p>
            <a:p>
              <a:r>
                <a:rPr lang="it-IT" dirty="0" err="1">
                  <a:latin typeface="Arial" panose="020B0604020202020204" pitchFamily="34" charset="0"/>
                  <a:cs typeface="Arial" panose="020B0604020202020204" pitchFamily="34" charset="0"/>
                </a:rPr>
                <a:t>Autophagy</a:t>
              </a:r>
              <a:r>
                <a:rPr lang="it-IT" dirty="0">
                  <a:latin typeface="Arial" panose="020B0604020202020204" pitchFamily="34" charset="0"/>
                  <a:cs typeface="Arial" panose="020B0604020202020204" pitchFamily="34" charset="0"/>
                </a:rPr>
                <a:t>   </a:t>
              </a:r>
              <a:r>
                <a:rPr lang="it-IT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OFF</a:t>
              </a:r>
            </a:p>
          </p:txBody>
        </p:sp>
        <p:sp>
          <p:nvSpPr>
            <p:cNvPr id="7" name="CasellaDiTesto 6">
              <a:extLst>
                <a:ext uri="{FF2B5EF4-FFF2-40B4-BE49-F238E27FC236}">
                  <a16:creationId xmlns:a16="http://schemas.microsoft.com/office/drawing/2014/main" id="{1395DA1F-D00E-A940-96A6-2FC25B42FDB3}"/>
                </a:ext>
              </a:extLst>
            </p:cNvPr>
            <p:cNvSpPr txBox="1"/>
            <p:nvPr/>
          </p:nvSpPr>
          <p:spPr>
            <a:xfrm>
              <a:off x="5162638" y="4237249"/>
              <a:ext cx="1495673" cy="4521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err="1">
                  <a:latin typeface="Arial" panose="020B0604020202020204" pitchFamily="34" charset="0"/>
                  <a:cs typeface="Arial" panose="020B0604020202020204" pitchFamily="34" charset="0"/>
                </a:rPr>
                <a:t>Proliferation</a:t>
              </a:r>
              <a:r>
                <a:rPr lang="it-IT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it-IT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OFF</a:t>
              </a:r>
            </a:p>
            <a:p>
              <a:r>
                <a:rPr lang="it-IT" dirty="0" err="1">
                  <a:latin typeface="Arial" panose="020B0604020202020204" pitchFamily="34" charset="0"/>
                  <a:cs typeface="Arial" panose="020B0604020202020204" pitchFamily="34" charset="0"/>
                </a:rPr>
                <a:t>Autophagy</a:t>
              </a:r>
              <a:r>
                <a:rPr lang="it-IT" dirty="0">
                  <a:latin typeface="Arial" panose="020B0604020202020204" pitchFamily="34" charset="0"/>
                  <a:cs typeface="Arial" panose="020B0604020202020204" pitchFamily="34" charset="0"/>
                </a:rPr>
                <a:t>   </a:t>
              </a:r>
              <a:r>
                <a:rPr lang="it-IT" b="1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ON</a:t>
              </a:r>
            </a:p>
          </p:txBody>
        </p:sp>
        <p:sp>
          <p:nvSpPr>
            <p:cNvPr id="8" name="Freccia giù 7">
              <a:extLst>
                <a:ext uri="{FF2B5EF4-FFF2-40B4-BE49-F238E27FC236}">
                  <a16:creationId xmlns:a16="http://schemas.microsoft.com/office/drawing/2014/main" id="{B179B0A8-985D-9B48-A900-CD213C4CCEA6}"/>
                </a:ext>
              </a:extLst>
            </p:cNvPr>
            <p:cNvSpPr/>
            <p:nvPr/>
          </p:nvSpPr>
          <p:spPr>
            <a:xfrm>
              <a:off x="5684920" y="3506807"/>
              <a:ext cx="363474" cy="601457"/>
            </a:xfrm>
            <a:prstGeom prst="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350"/>
            </a:p>
          </p:txBody>
        </p:sp>
      </p:grp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E63845E4-4B11-C24E-B14D-2C79D5C86D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877E0-8AE7-9246-A4C8-E288AB0F9A47}" type="slidenum">
              <a:rPr lang="it-IT" smtClean="0"/>
              <a:t>22</a:t>
            </a:fld>
            <a:endParaRPr lang="it-IT"/>
          </a:p>
        </p:txBody>
      </p:sp>
      <p:sp>
        <p:nvSpPr>
          <p:cNvPr id="10" name="Text Box 35">
            <a:extLst>
              <a:ext uri="{FF2B5EF4-FFF2-40B4-BE49-F238E27FC236}">
                <a16:creationId xmlns:a16="http://schemas.microsoft.com/office/drawing/2014/main" id="{BB56AA8C-0015-AD41-AA06-4A9C802C6D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4118" y="381570"/>
            <a:ext cx="7987003" cy="1200329"/>
          </a:xfrm>
          <a:prstGeom prst="rect">
            <a:avLst/>
          </a:prstGeom>
          <a:gradFill rotWithShape="1">
            <a:gsLst>
              <a:gs pos="0">
                <a:srgbClr val="FF0066"/>
              </a:gs>
              <a:gs pos="50000">
                <a:srgbClr val="FF0066">
                  <a:gamma/>
                  <a:tint val="0"/>
                  <a:invGamma/>
                </a:srgbClr>
              </a:gs>
              <a:gs pos="100000">
                <a:srgbClr val="FF0066"/>
              </a:gs>
            </a:gsLst>
            <a:lin ang="0" scaled="1"/>
          </a:gradFill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FF0066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it-IT" sz="3600" b="1" dirty="0">
                <a:solidFill>
                  <a:srgbClr val="000099"/>
                </a:solidFill>
                <a:cs typeface="Arial" charset="0"/>
              </a:rPr>
              <a:t>TORC1: il principale regolatore del processo </a:t>
            </a:r>
            <a:r>
              <a:rPr lang="it-IT" sz="3600" b="1" dirty="0" err="1">
                <a:solidFill>
                  <a:srgbClr val="000099"/>
                </a:solidFill>
                <a:cs typeface="Arial" charset="0"/>
              </a:rPr>
              <a:t>autofagico</a:t>
            </a:r>
            <a:endParaRPr lang="it-IT" sz="3600" b="1" dirty="0">
              <a:solidFill>
                <a:srgbClr val="000099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68290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7" name="Picture 9" descr="nrm2708-f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0833" y="1179348"/>
            <a:ext cx="5998416" cy="466876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Box 35"/>
          <p:cNvSpPr txBox="1">
            <a:spLocks noChangeArrowheads="1"/>
          </p:cNvSpPr>
          <p:nvPr/>
        </p:nvSpPr>
        <p:spPr bwMode="auto">
          <a:xfrm>
            <a:off x="2601103" y="294086"/>
            <a:ext cx="7277877" cy="584775"/>
          </a:xfrm>
          <a:prstGeom prst="rect">
            <a:avLst/>
          </a:prstGeom>
          <a:gradFill rotWithShape="1">
            <a:gsLst>
              <a:gs pos="0">
                <a:srgbClr val="FF0066"/>
              </a:gs>
              <a:gs pos="50000">
                <a:srgbClr val="FF0066">
                  <a:gamma/>
                  <a:tint val="0"/>
                  <a:invGamma/>
                </a:srgbClr>
              </a:gs>
              <a:gs pos="100000">
                <a:srgbClr val="FF0066"/>
              </a:gs>
            </a:gsLst>
            <a:lin ang="0" scaled="1"/>
          </a:gradFill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FF0066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it-IT" sz="3200" b="1" dirty="0">
                <a:solidFill>
                  <a:srgbClr val="000099"/>
                </a:solidFill>
                <a:cs typeface="Arial" charset="0"/>
              </a:rPr>
              <a:t>La </a:t>
            </a:r>
            <a:r>
              <a:rPr lang="it-IT" sz="3200" b="1" dirty="0" err="1">
                <a:solidFill>
                  <a:srgbClr val="000099"/>
                </a:solidFill>
                <a:cs typeface="Arial" charset="0"/>
              </a:rPr>
              <a:t>chinasi</a:t>
            </a:r>
            <a:r>
              <a:rPr lang="it-IT" sz="3200" b="1" dirty="0">
                <a:solidFill>
                  <a:srgbClr val="000099"/>
                </a:solidFill>
                <a:cs typeface="Arial" charset="0"/>
              </a:rPr>
              <a:t> Atg1 e i suoi regolatori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3240833" y="6148601"/>
            <a:ext cx="62865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1050" dirty="0"/>
          </a:p>
          <a:p>
            <a:r>
              <a:rPr lang="it-IT" sz="1050" dirty="0" err="1"/>
              <a:t>Hitoshi</a:t>
            </a:r>
            <a:r>
              <a:rPr lang="it-IT" sz="1050" dirty="0"/>
              <a:t> </a:t>
            </a:r>
            <a:r>
              <a:rPr lang="it-IT" sz="1050" dirty="0" err="1"/>
              <a:t>Nakatogawa</a:t>
            </a:r>
            <a:r>
              <a:rPr lang="it-IT" sz="1050" dirty="0"/>
              <a:t>, </a:t>
            </a:r>
            <a:r>
              <a:rPr lang="it-IT" sz="1050" dirty="0" err="1"/>
              <a:t>Kuninori</a:t>
            </a:r>
            <a:r>
              <a:rPr lang="it-IT" sz="1050" dirty="0"/>
              <a:t> Suzuki, </a:t>
            </a:r>
            <a:r>
              <a:rPr lang="it-IT" sz="1050" dirty="0" err="1"/>
              <a:t>Yoshiaki</a:t>
            </a:r>
            <a:r>
              <a:rPr lang="it-IT" sz="1050" dirty="0"/>
              <a:t> </a:t>
            </a:r>
            <a:r>
              <a:rPr lang="it-IT" sz="1050" dirty="0" err="1"/>
              <a:t>Kamada</a:t>
            </a:r>
            <a:r>
              <a:rPr lang="it-IT" sz="1050" dirty="0"/>
              <a:t> and Yoshinori </a:t>
            </a:r>
            <a:r>
              <a:rPr lang="it-IT" sz="1050" dirty="0" err="1"/>
              <a:t>Ohsumi</a:t>
            </a:r>
            <a:r>
              <a:rPr lang="it-IT" sz="1050" dirty="0"/>
              <a:t> </a:t>
            </a:r>
            <a:r>
              <a:rPr lang="pt-BR" sz="1050" dirty="0"/>
              <a:t>doi:10.1038/nrm2708, 2009</a:t>
            </a:r>
            <a:endParaRPr lang="it-IT" sz="1050" dirty="0"/>
          </a:p>
        </p:txBody>
      </p: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943C8463-3C9D-A54C-8C1F-495A51D28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877E0-8AE7-9246-A4C8-E288AB0F9A47}" type="slidenum">
              <a:rPr lang="it-IT" smtClean="0"/>
              <a:t>23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908156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231404" y="1379622"/>
            <a:ext cx="7797522" cy="4523874"/>
          </a:xfrm>
        </p:spPr>
        <p:txBody>
          <a:bodyPr>
            <a:normAutofit/>
          </a:bodyPr>
          <a:lstStyle/>
          <a:p>
            <a:r>
              <a:rPr lang="it-IT" sz="2000" dirty="0"/>
              <a:t>L’induzione di autofagia è una riposta delle cellule eucariotiche in seguito a carenza nutrizionale. </a:t>
            </a:r>
          </a:p>
          <a:p>
            <a:r>
              <a:rPr lang="it-IT" sz="2000" dirty="0"/>
              <a:t>La deprivazione  da azoto è lo stimolo che porta alla rapida riposta </a:t>
            </a:r>
            <a:r>
              <a:rPr lang="it-IT" sz="2000" dirty="0" err="1"/>
              <a:t>autofagica</a:t>
            </a:r>
            <a:r>
              <a:rPr lang="it-IT" sz="2000" dirty="0"/>
              <a:t>. Anche la deprivazione di carbonio, amminoacidi o acidi nucleici determina la riposta </a:t>
            </a:r>
            <a:r>
              <a:rPr lang="it-IT" sz="2000" dirty="0" err="1"/>
              <a:t>autofagica</a:t>
            </a:r>
            <a:r>
              <a:rPr lang="it-IT" sz="2000" dirty="0"/>
              <a:t>.</a:t>
            </a:r>
          </a:p>
          <a:p>
            <a:r>
              <a:rPr lang="it-IT" sz="2000" dirty="0"/>
              <a:t>Come naturale conseguenza di questo processo una porzione del citoplasma viene confinato nell’autofagosoma. </a:t>
            </a:r>
          </a:p>
          <a:p>
            <a:r>
              <a:rPr lang="it-IT" sz="2000" dirty="0"/>
              <a:t>L’autofagosoma è costituito da una doppia membrana, la membrana esterna si fonde con la membrana del lisosoma per permettere la degradazione delle componenti cellulari che sono delimitate dalla membrana interna.</a:t>
            </a:r>
          </a:p>
          <a:p>
            <a:r>
              <a:rPr lang="it-IT" sz="2000" dirty="0"/>
              <a:t>Contrariamente al sistema </a:t>
            </a:r>
            <a:r>
              <a:rPr lang="it-IT" sz="2000" dirty="0" err="1"/>
              <a:t>ubiquitina-proteasoma</a:t>
            </a:r>
            <a:r>
              <a:rPr lang="it-IT" sz="2000" dirty="0"/>
              <a:t>, l’autofagia è un processo di degradazione non selettivo  che media la degradazione di molte proteine intracellulari.</a:t>
            </a:r>
          </a:p>
        </p:txBody>
      </p: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3A12B698-7CFF-4340-908C-307A4C16DC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877E0-8AE7-9246-A4C8-E288AB0F9A47}" type="slidenum">
              <a:rPr lang="it-IT" smtClean="0"/>
              <a:t>3</a:t>
            </a:fld>
            <a:endParaRPr lang="it-IT"/>
          </a:p>
        </p:txBody>
      </p:sp>
      <p:sp>
        <p:nvSpPr>
          <p:cNvPr id="4" name="Text Box 35">
            <a:extLst>
              <a:ext uri="{FF2B5EF4-FFF2-40B4-BE49-F238E27FC236}">
                <a16:creationId xmlns:a16="http://schemas.microsoft.com/office/drawing/2014/main" id="{2E869047-F970-2B48-AD3F-4D197B0B99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1405" y="427278"/>
            <a:ext cx="7797521" cy="584776"/>
          </a:xfrm>
          <a:prstGeom prst="rect">
            <a:avLst/>
          </a:prstGeom>
          <a:gradFill rotWithShape="1">
            <a:gsLst>
              <a:gs pos="0">
                <a:srgbClr val="FF0066"/>
              </a:gs>
              <a:gs pos="50000">
                <a:srgbClr val="FF0066">
                  <a:gamma/>
                  <a:tint val="0"/>
                  <a:invGamma/>
                </a:srgbClr>
              </a:gs>
              <a:gs pos="100000">
                <a:srgbClr val="FF0066"/>
              </a:gs>
            </a:gsLst>
            <a:lin ang="0" scaled="1"/>
          </a:gradFill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FF0066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it-IT" sz="3200" b="1" dirty="0">
                <a:solidFill>
                  <a:srgbClr val="000099"/>
                </a:solidFill>
                <a:cs typeface="Arial" charset="0"/>
              </a:rPr>
              <a:t>Autofagia</a:t>
            </a:r>
          </a:p>
        </p:txBody>
      </p:sp>
    </p:spTree>
    <p:extLst>
      <p:ext uri="{BB962C8B-B14F-4D97-AF65-F5344CB8AC3E}">
        <p14:creationId xmlns:p14="http://schemas.microsoft.com/office/powerpoint/2010/main" val="31574478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egnaposto contenuto 5">
            <a:extLst>
              <a:ext uri="{FF2B5EF4-FFF2-40B4-BE49-F238E27FC236}">
                <a16:creationId xmlns:a16="http://schemas.microsoft.com/office/drawing/2014/main" id="{B9369A84-80E0-2643-8C40-1138209155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7797" t="1332" r="19147" b="4059"/>
          <a:stretch/>
        </p:blipFill>
        <p:spPr>
          <a:xfrm>
            <a:off x="3817496" y="443001"/>
            <a:ext cx="4991725" cy="5591331"/>
          </a:xfrm>
        </p:spPr>
      </p:pic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52CB7FA8-6980-4849-B576-556BAB0CA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877E0-8AE7-9246-A4C8-E288AB0F9A47}" type="slidenum">
              <a:rPr lang="it-IT" smtClean="0"/>
              <a:t>4</a:t>
            </a:fld>
            <a:endParaRPr lang="it-IT"/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A7420261-7001-B948-AAFE-2A75E9F4E915}"/>
              </a:ext>
            </a:extLst>
          </p:cNvPr>
          <p:cNvSpPr/>
          <p:nvPr/>
        </p:nvSpPr>
        <p:spPr>
          <a:xfrm>
            <a:off x="3817496" y="443001"/>
            <a:ext cx="5478905" cy="5696783"/>
          </a:xfrm>
          <a:prstGeom prst="rect">
            <a:avLst/>
          </a:prstGeom>
          <a:noFill/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5F254003-848F-1740-A861-781DC9E8257B}"/>
              </a:ext>
            </a:extLst>
          </p:cNvPr>
          <p:cNvSpPr/>
          <p:nvPr/>
        </p:nvSpPr>
        <p:spPr>
          <a:xfrm>
            <a:off x="4628936" y="629836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dirty="0">
                <a:solidFill>
                  <a:srgbClr val="007398"/>
                </a:solidFill>
                <a:latin typeface="NexusSans"/>
                <a:hlinkClick r:id="rId3" tooltip="Persistent link using digital object identifier"/>
              </a:rPr>
              <a:t>https://doi.org/10.1016/j.tcb.2023.02.004</a:t>
            </a:r>
            <a:br>
              <a:rPr lang="it-IT" dirty="0"/>
            </a:b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612527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7895048" y="6234443"/>
            <a:ext cx="19899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>
                <a:solidFill>
                  <a:srgbClr val="FF0000"/>
                </a:solidFill>
              </a:rPr>
              <a:t>Autofagia in lievito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5" r="1512"/>
          <a:stretch/>
        </p:blipFill>
        <p:spPr>
          <a:xfrm>
            <a:off x="3416968" y="1282167"/>
            <a:ext cx="5473032" cy="4952277"/>
          </a:xfrm>
          <a:prstGeom prst="rect">
            <a:avLst/>
          </a:prstGeom>
        </p:spPr>
      </p:pic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82E0DF03-E0B2-7A42-B513-63C336FF5C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19970" y="6358169"/>
            <a:ext cx="2133600" cy="365125"/>
          </a:xfrm>
        </p:spPr>
        <p:txBody>
          <a:bodyPr/>
          <a:lstStyle/>
          <a:p>
            <a:fld id="{CE3877E0-8AE7-9246-A4C8-E288AB0F9A47}" type="slidenum">
              <a:rPr lang="it-IT" smtClean="0"/>
              <a:t>5</a:t>
            </a:fld>
            <a:endParaRPr lang="it-IT" dirty="0"/>
          </a:p>
        </p:txBody>
      </p:sp>
      <p:sp>
        <p:nvSpPr>
          <p:cNvPr id="5" name="Text Box 35">
            <a:extLst>
              <a:ext uri="{FF2B5EF4-FFF2-40B4-BE49-F238E27FC236}">
                <a16:creationId xmlns:a16="http://schemas.microsoft.com/office/drawing/2014/main" id="{47E1B1D9-4397-7849-BC8E-7D131FF9C8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1405" y="427278"/>
            <a:ext cx="7797521" cy="584776"/>
          </a:xfrm>
          <a:prstGeom prst="rect">
            <a:avLst/>
          </a:prstGeom>
          <a:gradFill rotWithShape="1">
            <a:gsLst>
              <a:gs pos="0">
                <a:srgbClr val="FF0066"/>
              </a:gs>
              <a:gs pos="50000">
                <a:srgbClr val="FF0066">
                  <a:gamma/>
                  <a:tint val="0"/>
                  <a:invGamma/>
                </a:srgbClr>
              </a:gs>
              <a:gs pos="100000">
                <a:srgbClr val="FF0066"/>
              </a:gs>
            </a:gsLst>
            <a:lin ang="0" scaled="1"/>
          </a:gradFill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FF0066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it-IT" sz="3200" b="1" dirty="0">
                <a:solidFill>
                  <a:srgbClr val="000099"/>
                </a:solidFill>
                <a:cs typeface="Arial" charset="0"/>
              </a:rPr>
              <a:t>Autofagia</a:t>
            </a:r>
          </a:p>
        </p:txBody>
      </p:sp>
    </p:spTree>
    <p:extLst>
      <p:ext uri="{BB962C8B-B14F-4D97-AF65-F5344CB8AC3E}">
        <p14:creationId xmlns:p14="http://schemas.microsoft.com/office/powerpoint/2010/main" val="3542248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021306" y="1187116"/>
            <a:ext cx="8325859" cy="4315327"/>
          </a:xfrm>
        </p:spPr>
        <p:txBody>
          <a:bodyPr>
            <a:normAutofit/>
          </a:bodyPr>
          <a:lstStyle/>
          <a:p>
            <a:pPr algn="just"/>
            <a:r>
              <a:rPr lang="it-IT" sz="2400" dirty="0"/>
              <a:t>Successivamente alla sua completa formazione l’autofagosoma si fonde con i lisosomi (vacuoli) rilasciando all’interno del lume di questi organelli le sue vescicole interne, che rappresentano i corpi </a:t>
            </a:r>
            <a:r>
              <a:rPr lang="it-IT" sz="2400" dirty="0" err="1"/>
              <a:t>autofagici</a:t>
            </a:r>
            <a:r>
              <a:rPr lang="it-IT" sz="2400" dirty="0"/>
              <a:t>.</a:t>
            </a:r>
          </a:p>
          <a:p>
            <a:pPr algn="just"/>
            <a:r>
              <a:rPr lang="it-IT" sz="2400" dirty="0"/>
              <a:t>Il contenuto dei corpi </a:t>
            </a:r>
            <a:r>
              <a:rPr lang="it-IT" sz="2400" dirty="0" err="1"/>
              <a:t>autofagici</a:t>
            </a:r>
            <a:r>
              <a:rPr lang="it-IT" sz="2400" dirty="0"/>
              <a:t> viene degradato dalle idrolasi dei lisosomi.</a:t>
            </a:r>
          </a:p>
          <a:p>
            <a:pPr algn="just"/>
            <a:r>
              <a:rPr lang="it-IT" sz="2400" dirty="0"/>
              <a:t>Successivamente i prodotti ottenuti dai processi catabolici vengono trasportati nel citoplasma e riutilizzati dalla cellula. </a:t>
            </a:r>
          </a:p>
          <a:p>
            <a:pPr algn="just"/>
            <a:r>
              <a:rPr lang="it-IT" sz="2400" b="1" dirty="0">
                <a:solidFill>
                  <a:srgbClr val="FF0000"/>
                </a:solidFill>
              </a:rPr>
              <a:t>PAS (</a:t>
            </a:r>
            <a:r>
              <a:rPr lang="it-IT" sz="2400" b="1" dirty="0" err="1">
                <a:solidFill>
                  <a:srgbClr val="FF0000"/>
                </a:solidFill>
              </a:rPr>
              <a:t>phagophore</a:t>
            </a:r>
            <a:r>
              <a:rPr lang="it-IT" sz="2400" b="1" dirty="0">
                <a:solidFill>
                  <a:srgbClr val="FF0000"/>
                </a:solidFill>
              </a:rPr>
              <a:t> </a:t>
            </a:r>
            <a:r>
              <a:rPr lang="it-IT" sz="2400" b="1" dirty="0" err="1">
                <a:solidFill>
                  <a:srgbClr val="FF0000"/>
                </a:solidFill>
              </a:rPr>
              <a:t>assembly</a:t>
            </a:r>
            <a:r>
              <a:rPr lang="it-IT" sz="2400" b="1" dirty="0">
                <a:solidFill>
                  <a:srgbClr val="FF0000"/>
                </a:solidFill>
              </a:rPr>
              <a:t> site): sito di assemblaggio in corrispondenza del vacuolo, sito di formazione del  </a:t>
            </a:r>
            <a:r>
              <a:rPr lang="it-IT" sz="2400" b="1" dirty="0" err="1">
                <a:solidFill>
                  <a:srgbClr val="FF0000"/>
                </a:solidFill>
              </a:rPr>
              <a:t>fagoforo</a:t>
            </a:r>
            <a:r>
              <a:rPr lang="it-IT" sz="2400" b="1" dirty="0">
                <a:solidFill>
                  <a:srgbClr val="FF0000"/>
                </a:solidFill>
              </a:rPr>
              <a:t>. </a:t>
            </a:r>
          </a:p>
          <a:p>
            <a:endParaRPr lang="it-IT" sz="2400" dirty="0"/>
          </a:p>
          <a:p>
            <a:pPr marL="0" indent="0">
              <a:buNone/>
            </a:pPr>
            <a:endParaRPr lang="it-IT" sz="2400" dirty="0"/>
          </a:p>
          <a:p>
            <a:endParaRPr lang="it-IT" sz="2400" dirty="0"/>
          </a:p>
        </p:txBody>
      </p: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6A710E91-779F-E340-9F9F-9871880A50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877E0-8AE7-9246-A4C8-E288AB0F9A47}" type="slidenum">
              <a:rPr lang="it-IT" smtClean="0"/>
              <a:t>6</a:t>
            </a:fld>
            <a:endParaRPr lang="it-IT"/>
          </a:p>
        </p:txBody>
      </p:sp>
      <p:sp>
        <p:nvSpPr>
          <p:cNvPr id="4" name="Text Box 35">
            <a:extLst>
              <a:ext uri="{FF2B5EF4-FFF2-40B4-BE49-F238E27FC236}">
                <a16:creationId xmlns:a16="http://schemas.microsoft.com/office/drawing/2014/main" id="{8D95C1F4-ABFB-174F-B560-FF34A5D632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1405" y="427278"/>
            <a:ext cx="7797521" cy="584776"/>
          </a:xfrm>
          <a:prstGeom prst="rect">
            <a:avLst/>
          </a:prstGeom>
          <a:gradFill rotWithShape="1">
            <a:gsLst>
              <a:gs pos="0">
                <a:srgbClr val="FF0066"/>
              </a:gs>
              <a:gs pos="50000">
                <a:srgbClr val="FF0066">
                  <a:gamma/>
                  <a:tint val="0"/>
                  <a:invGamma/>
                </a:srgbClr>
              </a:gs>
              <a:gs pos="100000">
                <a:srgbClr val="FF0066"/>
              </a:gs>
            </a:gsLst>
            <a:lin ang="0" scaled="1"/>
          </a:gradFill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FF0066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it-IT" sz="3200" b="1" dirty="0">
                <a:solidFill>
                  <a:srgbClr val="000099"/>
                </a:solidFill>
                <a:cs typeface="Arial" charset="0"/>
              </a:rPr>
              <a:t>Autofagia</a:t>
            </a:r>
          </a:p>
        </p:txBody>
      </p:sp>
    </p:spTree>
    <p:extLst>
      <p:ext uri="{BB962C8B-B14F-4D97-AF65-F5344CB8AC3E}">
        <p14:creationId xmlns:p14="http://schemas.microsoft.com/office/powerpoint/2010/main" val="10986680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5668F8BC-DC60-4B42-B5E8-3CAFA87E47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8" t="2893" r="48089"/>
          <a:stretch/>
        </p:blipFill>
        <p:spPr>
          <a:xfrm>
            <a:off x="2504120" y="1760800"/>
            <a:ext cx="2831737" cy="3926421"/>
          </a:xfrm>
          <a:prstGeom prst="rect">
            <a:avLst/>
          </a:prstGeom>
        </p:spPr>
      </p:pic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C4D2DC01-9825-2B40-A127-9A8CE13511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877E0-8AE7-9246-A4C8-E288AB0F9A47}" type="slidenum">
              <a:rPr lang="it-IT" smtClean="0"/>
              <a:t>7</a:t>
            </a:fld>
            <a:endParaRPr lang="it-IT"/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6C34013F-62C2-EE46-8928-4BCCD169B9C8}"/>
              </a:ext>
            </a:extLst>
          </p:cNvPr>
          <p:cNvSpPr/>
          <p:nvPr/>
        </p:nvSpPr>
        <p:spPr>
          <a:xfrm>
            <a:off x="5518339" y="1401161"/>
            <a:ext cx="451058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it-IT" sz="2000" dirty="0"/>
          </a:p>
          <a:p>
            <a:pPr marL="285750" indent="-285750" algn="just">
              <a:buFont typeface="Arial"/>
              <a:buChar char="•"/>
            </a:pPr>
            <a:r>
              <a:rPr lang="it-IT" sz="2000" dirty="0"/>
              <a:t>Grazie alla microscopia elettronica è stato possibile vedere i corpi </a:t>
            </a:r>
            <a:r>
              <a:rPr lang="it-IT" sz="2000" dirty="0" err="1"/>
              <a:t>autofagici</a:t>
            </a:r>
            <a:r>
              <a:rPr lang="it-IT" sz="2000" dirty="0"/>
              <a:t> in cellule poste in carenza nutrizionale (in lievito i primi esperimenti).</a:t>
            </a:r>
          </a:p>
          <a:p>
            <a:pPr marL="285750" indent="-285750" algn="just">
              <a:buFont typeface="Arial"/>
              <a:buChar char="•"/>
            </a:pPr>
            <a:r>
              <a:rPr lang="it-IT" sz="2000" dirty="0"/>
              <a:t>I corpi </a:t>
            </a:r>
            <a:r>
              <a:rPr lang="it-IT" sz="2000" dirty="0" err="1"/>
              <a:t>autofagici</a:t>
            </a:r>
            <a:r>
              <a:rPr lang="it-IT" sz="2000" dirty="0"/>
              <a:t> derivano dalla fusione degli autofagosomi con le membrane del vacuolo. </a:t>
            </a:r>
          </a:p>
          <a:p>
            <a:pPr marL="285750" indent="-285750" algn="just">
              <a:buFont typeface="Arial"/>
              <a:buChar char="•"/>
            </a:pPr>
            <a:r>
              <a:rPr lang="it-IT" sz="2000" dirty="0"/>
              <a:t>Per la scoperta dei meccanismi molecolari che regolano l’autofagia, è stato essenziale l’utilizzo di specifici mutanti </a:t>
            </a:r>
            <a:r>
              <a:rPr lang="it-IT" sz="2000" dirty="0" err="1"/>
              <a:t>defettivi</a:t>
            </a:r>
            <a:r>
              <a:rPr lang="it-IT" sz="2000" dirty="0"/>
              <a:t> nei processi di </a:t>
            </a:r>
            <a:r>
              <a:rPr lang="it-IT" sz="2000" i="1" dirty="0" err="1"/>
              <a:t>starvation</a:t>
            </a:r>
            <a:r>
              <a:rPr lang="it-IT" sz="2000" dirty="0"/>
              <a:t> indotti dalle carenze nutrizionali.</a:t>
            </a:r>
          </a:p>
        </p:txBody>
      </p:sp>
      <p:sp>
        <p:nvSpPr>
          <p:cNvPr id="5" name="Text Box 35">
            <a:extLst>
              <a:ext uri="{FF2B5EF4-FFF2-40B4-BE49-F238E27FC236}">
                <a16:creationId xmlns:a16="http://schemas.microsoft.com/office/drawing/2014/main" id="{C09369D3-6C15-CB42-9837-BFD110BF1B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1405" y="427278"/>
            <a:ext cx="7797521" cy="584776"/>
          </a:xfrm>
          <a:prstGeom prst="rect">
            <a:avLst/>
          </a:prstGeom>
          <a:gradFill rotWithShape="1">
            <a:gsLst>
              <a:gs pos="0">
                <a:srgbClr val="FF0066"/>
              </a:gs>
              <a:gs pos="50000">
                <a:srgbClr val="FF0066">
                  <a:gamma/>
                  <a:tint val="0"/>
                  <a:invGamma/>
                </a:srgbClr>
              </a:gs>
              <a:gs pos="100000">
                <a:srgbClr val="FF0066"/>
              </a:gs>
            </a:gsLst>
            <a:lin ang="0" scaled="1"/>
          </a:gradFill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FF0066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it-IT" sz="3200" b="1" dirty="0">
                <a:solidFill>
                  <a:srgbClr val="000099"/>
                </a:solidFill>
                <a:cs typeface="Arial" charset="0"/>
              </a:rPr>
              <a:t>Autofagia</a:t>
            </a:r>
          </a:p>
        </p:txBody>
      </p:sp>
    </p:spTree>
    <p:extLst>
      <p:ext uri="{BB962C8B-B14F-4D97-AF65-F5344CB8AC3E}">
        <p14:creationId xmlns:p14="http://schemas.microsoft.com/office/powerpoint/2010/main" val="2885818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9457" y="1259648"/>
            <a:ext cx="4439968" cy="4950670"/>
          </a:xfrm>
        </p:spPr>
      </p:pic>
      <p:sp>
        <p:nvSpPr>
          <p:cNvPr id="6" name="Text Box 35"/>
          <p:cNvSpPr txBox="1">
            <a:spLocks noChangeArrowheads="1"/>
          </p:cNvSpPr>
          <p:nvPr/>
        </p:nvSpPr>
        <p:spPr bwMode="auto">
          <a:xfrm>
            <a:off x="2181905" y="193955"/>
            <a:ext cx="7797521" cy="584776"/>
          </a:xfrm>
          <a:prstGeom prst="rect">
            <a:avLst/>
          </a:prstGeom>
          <a:gradFill rotWithShape="1">
            <a:gsLst>
              <a:gs pos="0">
                <a:srgbClr val="FF0066"/>
              </a:gs>
              <a:gs pos="50000">
                <a:srgbClr val="FF0066">
                  <a:gamma/>
                  <a:tint val="0"/>
                  <a:invGamma/>
                </a:srgbClr>
              </a:gs>
              <a:gs pos="100000">
                <a:srgbClr val="FF0066"/>
              </a:gs>
            </a:gsLst>
            <a:lin ang="0" scaled="1"/>
          </a:gradFill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FF0066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it-IT" sz="3200" b="1" dirty="0">
                <a:solidFill>
                  <a:srgbClr val="000099"/>
                </a:solidFill>
                <a:cs typeface="Arial" charset="0"/>
              </a:rPr>
              <a:t>Autofagia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2015321" y="1588243"/>
            <a:ext cx="3807725" cy="42934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it-IT" sz="2100" dirty="0"/>
              <a:t>La maggior parte delle proteine  che costituiscono il macchinario dell’autofagia si localizzano almeno </a:t>
            </a:r>
            <a:r>
              <a:rPr lang="it-IT" sz="2100" dirty="0" err="1"/>
              <a:t>transientemente</a:t>
            </a:r>
            <a:r>
              <a:rPr lang="it-IT" sz="2100" dirty="0"/>
              <a:t>  a livello del PAS.</a:t>
            </a:r>
          </a:p>
          <a:p>
            <a:pPr marL="285750" indent="-285750">
              <a:buFont typeface="Arial" charset="0"/>
              <a:buChar char="•"/>
            </a:pPr>
            <a:r>
              <a:rPr lang="it-IT" sz="2100" dirty="0"/>
              <a:t>Le membrane che costituiscono il PAS, il </a:t>
            </a:r>
            <a:r>
              <a:rPr lang="it-IT" sz="2100" dirty="0" err="1"/>
              <a:t>fagogoro</a:t>
            </a:r>
            <a:r>
              <a:rPr lang="it-IT" sz="2100" dirty="0"/>
              <a:t> e l’autofagosoma derivano sia dal reticolo endoplasmatico (ER) e dall’apparato del Golgi.</a:t>
            </a:r>
          </a:p>
          <a:p>
            <a:endParaRPr lang="it-IT" sz="2100" dirty="0"/>
          </a:p>
        </p:txBody>
      </p: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F094F73B-04D6-854F-B805-FC5267E96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877E0-8AE7-9246-A4C8-E288AB0F9A47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279649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nrm2708-f4">
            <a:extLst>
              <a:ext uri="{FF2B5EF4-FFF2-40B4-BE49-F238E27FC236}">
                <a16:creationId xmlns:a16="http://schemas.microsoft.com/office/drawing/2014/main" id="{41235E04-0048-2446-A38C-5C627CBBA15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193" b="68022"/>
          <a:stretch/>
        </p:blipFill>
        <p:spPr bwMode="auto">
          <a:xfrm>
            <a:off x="3854214" y="2129054"/>
            <a:ext cx="4567888" cy="16523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reccia giù 4">
            <a:extLst>
              <a:ext uri="{FF2B5EF4-FFF2-40B4-BE49-F238E27FC236}">
                <a16:creationId xmlns:a16="http://schemas.microsoft.com/office/drawing/2014/main" id="{8847FD87-E916-3249-B5D9-C88B00B20726}"/>
              </a:ext>
            </a:extLst>
          </p:cNvPr>
          <p:cNvSpPr/>
          <p:nvPr/>
        </p:nvSpPr>
        <p:spPr>
          <a:xfrm>
            <a:off x="4203033" y="3492636"/>
            <a:ext cx="484632" cy="801943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CD00736C-684E-9E49-B702-0344DB6EB705}"/>
              </a:ext>
            </a:extLst>
          </p:cNvPr>
          <p:cNvSpPr txBox="1"/>
          <p:nvPr/>
        </p:nvSpPr>
        <p:spPr>
          <a:xfrm>
            <a:off x="3474571" y="4498643"/>
            <a:ext cx="19415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Proliferation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</a:t>
            </a:r>
          </a:p>
          <a:p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Autophagy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it-IT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1395DA1F-D00E-A940-96A6-2FC25B42FDB3}"/>
              </a:ext>
            </a:extLst>
          </p:cNvPr>
          <p:cNvSpPr txBox="1"/>
          <p:nvPr/>
        </p:nvSpPr>
        <p:spPr>
          <a:xfrm>
            <a:off x="6883518" y="4506665"/>
            <a:ext cx="19415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Proliferation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</a:t>
            </a:r>
          </a:p>
          <a:p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Autophagy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it-IT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</a:t>
            </a:r>
          </a:p>
        </p:txBody>
      </p:sp>
      <p:sp>
        <p:nvSpPr>
          <p:cNvPr id="8" name="Freccia giù 7">
            <a:extLst>
              <a:ext uri="{FF2B5EF4-FFF2-40B4-BE49-F238E27FC236}">
                <a16:creationId xmlns:a16="http://schemas.microsoft.com/office/drawing/2014/main" id="{B179B0A8-985D-9B48-A900-CD213C4CCEA6}"/>
              </a:ext>
            </a:extLst>
          </p:cNvPr>
          <p:cNvSpPr/>
          <p:nvPr/>
        </p:nvSpPr>
        <p:spPr>
          <a:xfrm>
            <a:off x="7579893" y="3532742"/>
            <a:ext cx="484632" cy="801943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E63845E4-4B11-C24E-B14D-2C79D5C86D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877E0-8AE7-9246-A4C8-E288AB0F9A47}" type="slidenum">
              <a:rPr lang="it-IT" smtClean="0"/>
              <a:t>9</a:t>
            </a:fld>
            <a:endParaRPr lang="it-IT"/>
          </a:p>
        </p:txBody>
      </p:sp>
      <p:sp>
        <p:nvSpPr>
          <p:cNvPr id="10" name="Text Box 35">
            <a:extLst>
              <a:ext uri="{FF2B5EF4-FFF2-40B4-BE49-F238E27FC236}">
                <a16:creationId xmlns:a16="http://schemas.microsoft.com/office/drawing/2014/main" id="{BB56AA8C-0015-AD41-AA06-4A9C802C6D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3390" y="464035"/>
            <a:ext cx="8013032" cy="954107"/>
          </a:xfrm>
          <a:prstGeom prst="rect">
            <a:avLst/>
          </a:prstGeom>
          <a:gradFill rotWithShape="1">
            <a:gsLst>
              <a:gs pos="0">
                <a:srgbClr val="FF0066"/>
              </a:gs>
              <a:gs pos="50000">
                <a:srgbClr val="FF0066">
                  <a:gamma/>
                  <a:tint val="0"/>
                  <a:invGamma/>
                </a:srgbClr>
              </a:gs>
              <a:gs pos="100000">
                <a:srgbClr val="FF0066"/>
              </a:gs>
            </a:gsLst>
            <a:lin ang="0" scaled="1"/>
          </a:gradFill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FF0066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it-IT" sz="2800" b="1" dirty="0">
                <a:solidFill>
                  <a:srgbClr val="000099"/>
                </a:solidFill>
                <a:cs typeface="Arial" charset="0"/>
              </a:rPr>
              <a:t>TORC1: il principale regolatore del processo </a:t>
            </a:r>
            <a:r>
              <a:rPr lang="it-IT" sz="2800" b="1" dirty="0" err="1">
                <a:solidFill>
                  <a:srgbClr val="000099"/>
                </a:solidFill>
                <a:cs typeface="Arial" charset="0"/>
              </a:rPr>
              <a:t>autofagico</a:t>
            </a:r>
            <a:endParaRPr lang="it-IT" sz="2800" b="1" dirty="0">
              <a:solidFill>
                <a:srgbClr val="000099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159212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1433</Words>
  <Application>Microsoft Macintosh PowerPoint</Application>
  <PresentationFormat>Widescreen</PresentationFormat>
  <Paragraphs>133</Paragraphs>
  <Slides>23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23</vt:i4>
      </vt:variant>
    </vt:vector>
  </HeadingPairs>
  <TitlesOfParts>
    <vt:vector size="30" baseType="lpstr">
      <vt:lpstr>AdvTT9b12cd41</vt:lpstr>
      <vt:lpstr>AdvTTd168d80a.I</vt:lpstr>
      <vt:lpstr>Arial</vt:lpstr>
      <vt:lpstr>Calibri</vt:lpstr>
      <vt:lpstr>Calibri Light</vt:lpstr>
      <vt:lpstr>NexusSans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Microsoft Office User</dc:creator>
  <cp:lastModifiedBy>Microsoft Office User</cp:lastModifiedBy>
  <cp:revision>1</cp:revision>
  <dcterms:created xsi:type="dcterms:W3CDTF">2023-03-31T11:28:20Z</dcterms:created>
  <dcterms:modified xsi:type="dcterms:W3CDTF">2023-03-31T11:30:19Z</dcterms:modified>
</cp:coreProperties>
</file>