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4" r:id="rId2"/>
    <p:sldId id="346" r:id="rId3"/>
    <p:sldId id="364" r:id="rId4"/>
    <p:sldId id="271" r:id="rId5"/>
    <p:sldId id="312" r:id="rId6"/>
    <p:sldId id="347" r:id="rId7"/>
    <p:sldId id="348" r:id="rId8"/>
    <p:sldId id="362" r:id="rId9"/>
    <p:sldId id="351" r:id="rId10"/>
    <p:sldId id="356" r:id="rId11"/>
    <p:sldId id="350" r:id="rId12"/>
    <p:sldId id="357" r:id="rId13"/>
    <p:sldId id="353" r:id="rId14"/>
    <p:sldId id="349" r:id="rId15"/>
    <p:sldId id="358" r:id="rId16"/>
    <p:sldId id="359" r:id="rId17"/>
    <p:sldId id="360" r:id="rId18"/>
    <p:sldId id="295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 di Microsoft Office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25" d="100"/>
          <a:sy n="12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03T12:07:31.57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E1951-93F5-3245-9D9F-117C5B532AFC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A62F5-B6FF-4347-BE98-9511908818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48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208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86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16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089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31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134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004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470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84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92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97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20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14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539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39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950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44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6BB7E3-793E-C14F-B8D7-27F26A413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ACCCD35-3FA0-C646-8EC7-EB025A39C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E8A37D-6BB5-A94D-8D0E-34E8D7A8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C879-6161-8542-8760-CA3A93EC0EDD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CFB0C9-B00A-3A4F-906C-62D88C1A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EFDED4-78B4-0B4A-B255-8606E4DA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1E76-D08F-4545-8CCD-BF5B18A45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95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6BF611-6D31-884D-8A8D-85826EB7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3DDFDD-1DC4-7C45-B05E-D5B00E39B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5CC81B-B3D4-2544-A882-7E6BC66FD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C879-6161-8542-8760-CA3A93EC0EDD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9AA8F6-9E02-864D-B689-3A3F646B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3AFC9B-B0E3-CB41-877E-B55DCD2B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1E76-D08F-4545-8CCD-BF5B18A45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48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1A252FC-D0F2-4545-B532-06EBBCFD5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CC7385-A025-0C45-940B-86A31F63D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F3CCF3-6F58-844E-B98D-C1CE7FEE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C879-6161-8542-8760-CA3A93EC0EDD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67AAB3-96F6-194E-ABD0-4CC16005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D22120-8AC0-F34E-8BF2-53DC19D2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1E76-D08F-4545-8CCD-BF5B18A45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76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8730C3-6643-4B48-8321-6852D032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08F0D3-4642-1F4B-8BF6-924BFA7C7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3DEF00-5451-2744-A35E-6C77C495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C879-6161-8542-8760-CA3A93EC0EDD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04BEAB-A7EF-4248-8DCD-D286FD47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EF643E-5EA9-0341-8161-F27979F6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1E76-D08F-4545-8CCD-BF5B18A45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5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0D16DA-C28E-8543-ADC4-336CEB04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EAAE90-56EA-F24B-8BD4-45347684C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B98225-64B3-F242-8C60-62940E7A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C879-6161-8542-8760-CA3A93EC0EDD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BD1CA0-1A09-8E42-BF0C-4B12347A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1D0226-4A79-A943-A4E8-DE5D3BAE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1E76-D08F-4545-8CCD-BF5B18A45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91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9D8016-B8E2-7347-ACC6-E1C824F1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DBBA29-C129-7945-B9BE-878ADB245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3ED373-715A-6349-B1F0-B2F5819FA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85F66F-D351-8A4B-BE0E-B3631D17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C879-6161-8542-8760-CA3A93EC0EDD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3C05E8-5BEA-2F45-B59D-E59B2506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418B12-9A9E-C24F-B0A1-C1C279FB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1E76-D08F-4545-8CCD-BF5B18A45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5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ADFF31-BCC5-3D40-B72C-484B91AA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3516A0-51A8-194A-B5BB-91CFCE3ED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9C5566-40F4-D640-87FB-C609F88CE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0D5D43E-70DF-E34D-9B97-5D0D4F385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FDDD46-3105-EF49-A405-9E4C3EDB8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7AF03B7-E9A8-2449-999B-D09E48AB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C879-6161-8542-8760-CA3A93EC0EDD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0E1EB0B-80A4-1A42-9B51-EAFE2FFB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ADA4E8-94F5-4D49-AE09-9E039181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1E76-D08F-4545-8CCD-BF5B18A45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87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F311A-D9E9-1A42-B6E4-0DE60287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F934556-9C7A-E745-902F-34D5BA7A3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C879-6161-8542-8760-CA3A93EC0EDD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AC6BD4-E5EC-794C-BB2E-B4007404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C5147F-49DD-F545-AA44-0BF6D67E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1E76-D08F-4545-8CCD-BF5B18A45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18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614459A-3C51-6846-98FB-54054D73E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C879-6161-8542-8760-CA3A93EC0EDD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44D46E-CAE5-AE42-AC64-96444F71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AEAACE-F245-4146-8583-72E29C0B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1E76-D08F-4545-8CCD-BF5B18A45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39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F37ED5-51AE-554D-8A09-EBDD0EFE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24C2FE-73B0-4843-88A7-1CC8AC2A5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3E1397-5DAD-FA4F-9DBF-0292D41D8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20A372-CE5D-DF4E-A3FD-36F72040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C879-6161-8542-8760-CA3A93EC0EDD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FAFC4F-866D-1843-8B71-A99B0AA5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DB8E88-15C1-3048-AAD2-63325D2E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1E76-D08F-4545-8CCD-BF5B18A45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34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84790E-C97D-384E-A84C-36F99941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28517D9-2112-C942-A5A8-601F950DB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9B9C9-F969-2C40-9119-E87600D37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547E30-2AC6-BD46-BCDE-60BB952F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C879-6161-8542-8760-CA3A93EC0EDD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8565D6-CA27-D545-B235-005436CC3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C921E-B91F-1D4F-84B7-AB7FDD0F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1E76-D08F-4545-8CCD-BF5B18A45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96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0BF4FA1-9801-5A44-8309-865CFB71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F6B529-1793-7B4C-A8B6-152FEF5B2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45EA24-58D6-5241-A96F-A521BADEC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8C879-6161-8542-8760-CA3A93EC0EDD}" type="datetimeFigureOut">
              <a:rPr lang="it-IT" smtClean="0"/>
              <a:t>31/03/23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1833FA-0FF4-A744-A312-E843ED3BD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A09819-B7B4-6949-8AB2-17EBC9173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1E76-D08F-4545-8CCD-BF5B18A45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67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85258" y="1776413"/>
            <a:ext cx="42547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Arial" charset="0"/>
              <a:buChar char="•"/>
            </a:pPr>
            <a:r>
              <a:rPr lang="it-IT" sz="1400" dirty="0"/>
              <a:t>La </a:t>
            </a:r>
            <a:r>
              <a:rPr lang="it-IT" sz="1400" dirty="0" err="1"/>
              <a:t>chinasi</a:t>
            </a:r>
            <a:r>
              <a:rPr lang="it-IT" sz="1400" dirty="0"/>
              <a:t> Atg1 ed i suoi regolatori - Atg13, Atg17, Atg29 e Atg31 - sono coinvolti nella formazione dell’autofagosoma.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400" dirty="0"/>
              <a:t>Atg1 è una serina/treonina </a:t>
            </a:r>
            <a:r>
              <a:rPr lang="it-IT" sz="1400" dirty="0" err="1"/>
              <a:t>chinasi</a:t>
            </a:r>
            <a:r>
              <a:rPr lang="it-IT" sz="1400" dirty="0"/>
              <a:t> essenziale per l’autofagia.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400" dirty="0"/>
              <a:t>Atg13 nella sua forma </a:t>
            </a:r>
            <a:r>
              <a:rPr lang="it-IT" sz="1400" dirty="0" err="1"/>
              <a:t>defosforilata</a:t>
            </a:r>
            <a:r>
              <a:rPr lang="it-IT" sz="1400" dirty="0"/>
              <a:t> si associa ad Atg1, con conseguente attivazione della </a:t>
            </a:r>
            <a:r>
              <a:rPr lang="it-IT" sz="1400" dirty="0" err="1"/>
              <a:t>chinasi</a:t>
            </a:r>
            <a:r>
              <a:rPr lang="it-IT" sz="1400" dirty="0"/>
              <a:t> Atg1.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400" dirty="0"/>
              <a:t>Atg1 e Atg13 sono i componenti chiave per la formazione dell’autofagosoma.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400" dirty="0"/>
              <a:t>Atg17, Atg29 and Atg31 formano un complesso ternario con  Atg1-Atg13 in risposta a </a:t>
            </a:r>
            <a:r>
              <a:rPr lang="it-IT" sz="1400" i="1" dirty="0" err="1"/>
              <a:t>starvation</a:t>
            </a:r>
            <a:r>
              <a:rPr lang="it-IT" sz="1400" dirty="0"/>
              <a:t> da nutrienti, essenziale per l’attivazione di Atg1.</a:t>
            </a:r>
          </a:p>
        </p:txBody>
      </p:sp>
      <p:sp>
        <p:nvSpPr>
          <p:cNvPr id="3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052460" y="491006"/>
            <a:ext cx="6172200" cy="535531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latin typeface="+mn-lt"/>
                <a:cs typeface="Arial" charset="0"/>
              </a:rPr>
              <a:t>La </a:t>
            </a:r>
            <a:r>
              <a:rPr lang="it-IT" sz="3200" b="1" dirty="0" err="1">
                <a:solidFill>
                  <a:srgbClr val="000099"/>
                </a:solidFill>
                <a:latin typeface="+mn-lt"/>
                <a:cs typeface="Arial" charset="0"/>
              </a:rPr>
              <a:t>chinasi</a:t>
            </a:r>
            <a:r>
              <a:rPr lang="it-IT" sz="3200" b="1" dirty="0">
                <a:solidFill>
                  <a:srgbClr val="000099"/>
                </a:solidFill>
                <a:latin typeface="+mn-lt"/>
                <a:cs typeface="Arial" charset="0"/>
              </a:rPr>
              <a:t> Atg1 ed i suoi regolatori</a:t>
            </a:r>
          </a:p>
        </p:txBody>
      </p:sp>
      <p:pic>
        <p:nvPicPr>
          <p:cNvPr id="5" name="Picture 9" descr="nrm2708-f4">
            <a:extLst>
              <a:ext uri="{FF2B5EF4-FFF2-40B4-BE49-F238E27FC236}">
                <a16:creationId xmlns:a16="http://schemas.microsoft.com/office/drawing/2014/main" id="{713B8A7B-2E45-7540-99D9-6625FA69E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67" y="1776413"/>
            <a:ext cx="3591294" cy="2795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1E016C1-CEC5-954A-9C72-01B85385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77E0-8AE7-9246-A4C8-E288AB0F9A47}" type="slidenum">
              <a:rPr lang="it-IT" smtClean="0"/>
              <a:t>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60CDC9D-2AB6-9549-AC30-024970AF4E1C}"/>
              </a:ext>
            </a:extLst>
          </p:cNvPr>
          <p:cNvSpPr/>
          <p:nvPr/>
        </p:nvSpPr>
        <p:spPr>
          <a:xfrm>
            <a:off x="1977107" y="5207794"/>
            <a:ext cx="8322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Il complesso Atg1-Atg13-Atg17-Atg29-Atg31 è cruciale per il reclutamento di altre proteine </a:t>
            </a:r>
            <a:r>
              <a:rPr lang="it-IT" sz="2000" b="1" dirty="0" err="1">
                <a:solidFill>
                  <a:srgbClr val="FF0000"/>
                </a:solidFill>
              </a:rPr>
              <a:t>Atg</a:t>
            </a:r>
            <a:r>
              <a:rPr lang="it-IT" sz="2000" b="1" dirty="0">
                <a:solidFill>
                  <a:srgbClr val="FF0000"/>
                </a:solidFill>
              </a:rPr>
              <a:t> al PAS e per attivare i target downstream mediante fosforilazione. </a:t>
            </a:r>
          </a:p>
          <a:p>
            <a:pPr algn="just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2460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033611" y="44733"/>
            <a:ext cx="8348640" cy="954107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000099"/>
                </a:solidFill>
                <a:cs typeface="Arial" charset="0"/>
              </a:rPr>
              <a:t>L’espansione del </a:t>
            </a:r>
            <a:r>
              <a:rPr lang="it-IT" sz="2800" b="1" dirty="0" err="1">
                <a:solidFill>
                  <a:srgbClr val="000099"/>
                </a:solidFill>
                <a:cs typeface="Arial" charset="0"/>
              </a:rPr>
              <a:t>fagoforo</a:t>
            </a:r>
            <a:r>
              <a:rPr lang="it-IT" sz="2800" b="1" dirty="0">
                <a:solidFill>
                  <a:srgbClr val="000099"/>
                </a:solidFill>
                <a:cs typeface="Arial" charset="0"/>
              </a:rPr>
              <a:t>: il ruolo delle due proteine </a:t>
            </a:r>
            <a:r>
              <a:rPr lang="it-IT" sz="2800" b="1" i="1" dirty="0" err="1">
                <a:solidFill>
                  <a:srgbClr val="000099"/>
                </a:solidFill>
                <a:cs typeface="Arial" charset="0"/>
              </a:rPr>
              <a:t>ubiquitin-like</a:t>
            </a:r>
            <a:r>
              <a:rPr lang="it-IT" sz="2800" b="1" i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800" b="1" dirty="0">
                <a:solidFill>
                  <a:srgbClr val="000099"/>
                </a:solidFill>
                <a:cs typeface="Arial" charset="0"/>
              </a:rPr>
              <a:t>Atg8 e Atg12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41171" y="4659373"/>
            <a:ext cx="86410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Atg7 (enzima comune E1).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Atg3 specifico enzima E2 per la  formazione di  Atg8- 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Atg10 specifico enzima E2 per Atg12-Atg5.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Atg5-Atg12 si lega alla proteina Atg16 a formare il complesso dimerico Atg12-Atg5-Atg16.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Atg8 è coniugato alla </a:t>
            </a:r>
            <a:r>
              <a:rPr lang="it-IT" sz="1600" dirty="0" err="1"/>
              <a:t>fosfatidil-etanolammina</a:t>
            </a:r>
            <a:r>
              <a:rPr lang="it-IT" sz="1600" dirty="0"/>
              <a:t>(PE), un componente maggioritario delle membrane biologiche.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Atg8-PE si forma per intervento della proteasi Atg4, Atg7(E1), Atg3(E2) E e dal complesso Atg12-Atg5-Atg16 che agisce come enzima E3.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9180"/>
          <a:stretch/>
        </p:blipFill>
        <p:spPr>
          <a:xfrm>
            <a:off x="2918460" y="1062498"/>
            <a:ext cx="6042660" cy="3596874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F44CC09-487C-E348-BE75-015BE22B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15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57538" y="322471"/>
            <a:ext cx="8412480" cy="535531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latin typeface="+mn-lt"/>
                <a:cs typeface="Arial" charset="0"/>
              </a:rPr>
              <a:t>Il sistema della proteina Atg8 (</a:t>
            </a:r>
            <a:r>
              <a:rPr lang="it-IT" sz="3200" b="1" dirty="0" err="1">
                <a:solidFill>
                  <a:srgbClr val="000099"/>
                </a:solidFill>
                <a:latin typeface="+mn-lt"/>
                <a:cs typeface="Arial" charset="0"/>
              </a:rPr>
              <a:t>ubiquitin-like</a:t>
            </a:r>
            <a:r>
              <a:rPr lang="it-IT" sz="3200" b="1" dirty="0">
                <a:solidFill>
                  <a:srgbClr val="000099"/>
                </a:solidFill>
                <a:latin typeface="+mn-lt"/>
                <a:cs typeface="Arial" charset="0"/>
              </a:rPr>
              <a:t>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08" y="1834517"/>
            <a:ext cx="5682074" cy="136588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98320" y="988516"/>
            <a:ext cx="841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Atg8 è considerato un marker di mobilizzazione delle membrane per l’autofagia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2B67F0-0AEE-AB4B-AC74-F1CBBCAB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11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0CBF777-D3A5-9349-BE8A-A10E749480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t="5548" r="6666"/>
          <a:stretch/>
        </p:blipFill>
        <p:spPr>
          <a:xfrm>
            <a:off x="2415540" y="1821352"/>
            <a:ext cx="1522668" cy="436227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CA64323-1C96-7E4E-BFA3-96E7FC9B6332}"/>
              </a:ext>
            </a:extLst>
          </p:cNvPr>
          <p:cNvSpPr/>
          <p:nvPr/>
        </p:nvSpPr>
        <p:spPr>
          <a:xfrm>
            <a:off x="4049376" y="3309362"/>
            <a:ext cx="60585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charset="0"/>
              <a:buChar char="•"/>
            </a:pPr>
            <a:r>
              <a:rPr lang="it-IT" sz="1600" dirty="0"/>
              <a:t>Mediante microscopia e probe fluorescenti è possibile vedere un </a:t>
            </a:r>
            <a:r>
              <a:rPr lang="it-IT" sz="1600" i="1" dirty="0"/>
              <a:t>dot</a:t>
            </a:r>
            <a:r>
              <a:rPr lang="it-IT" sz="1600" dirty="0"/>
              <a:t> di </a:t>
            </a:r>
            <a:r>
              <a:rPr lang="it-IT" sz="1600" dirty="0" err="1"/>
              <a:t>fuorescenza</a:t>
            </a:r>
            <a:r>
              <a:rPr lang="it-IT" sz="1600" dirty="0"/>
              <a:t> di Atg8-GFP in prossimità del vacuolo. </a:t>
            </a:r>
          </a:p>
          <a:p>
            <a:pPr marL="257175" indent="-257175" algn="just">
              <a:buFont typeface="Arial" charset="0"/>
              <a:buChar char="•"/>
            </a:pPr>
            <a:endParaRPr lang="it-IT" sz="1600" dirty="0"/>
          </a:p>
          <a:p>
            <a:pPr marL="257175" indent="-257175" algn="just">
              <a:buFont typeface="Arial" charset="0"/>
              <a:buChar char="•"/>
            </a:pPr>
            <a:r>
              <a:rPr lang="it-IT" sz="1600" dirty="0"/>
              <a:t>L’autofagosoma si genera in corrispondenza di questo sito e le proteine </a:t>
            </a:r>
            <a:r>
              <a:rPr lang="it-IT" sz="1600" dirty="0" err="1"/>
              <a:t>Atg</a:t>
            </a:r>
            <a:r>
              <a:rPr lang="it-IT" sz="1600" dirty="0"/>
              <a:t> coinvolte nel processo di autofagia almeno parzialmente </a:t>
            </a:r>
            <a:r>
              <a:rPr lang="it-IT" sz="1600" dirty="0" err="1"/>
              <a:t>colocalizzano</a:t>
            </a:r>
            <a:r>
              <a:rPr lang="it-IT" sz="1600" dirty="0"/>
              <a:t> sullo stesso sito. </a:t>
            </a:r>
          </a:p>
          <a:p>
            <a:pPr marL="257175" indent="-257175" algn="just">
              <a:buFont typeface="Arial" charset="0"/>
              <a:buChar char="•"/>
            </a:pPr>
            <a:endParaRPr lang="it-IT" sz="1600" dirty="0"/>
          </a:p>
          <a:p>
            <a:pPr marL="257175" indent="-257175" algn="just">
              <a:buFont typeface="Arial" charset="0"/>
              <a:buChar char="•"/>
            </a:pPr>
            <a:r>
              <a:rPr lang="it-IT" sz="1600" dirty="0"/>
              <a:t>Il </a:t>
            </a:r>
            <a:r>
              <a:rPr lang="it-IT" sz="1600" i="1" dirty="0"/>
              <a:t>dot</a:t>
            </a:r>
            <a:r>
              <a:rPr lang="it-IT" sz="1600" dirty="0"/>
              <a:t> rappresenta il punto di assemblaggio delle proteine </a:t>
            </a:r>
            <a:r>
              <a:rPr lang="it-IT" sz="1600" dirty="0" err="1"/>
              <a:t>Atg</a:t>
            </a:r>
            <a:r>
              <a:rPr lang="it-IT" sz="1600" dirty="0"/>
              <a:t> responsabili della formazione dell’autofagosoma. </a:t>
            </a:r>
          </a:p>
          <a:p>
            <a:pPr marL="257175" indent="-257175" algn="just">
              <a:buFont typeface="Arial" charset="0"/>
              <a:buChar char="•"/>
            </a:pPr>
            <a:endParaRPr lang="it-IT" sz="1600" dirty="0"/>
          </a:p>
          <a:p>
            <a:pPr marL="257175" indent="-257175" algn="just">
              <a:buFont typeface="Arial" charset="0"/>
              <a:buChar char="•"/>
            </a:pPr>
            <a:r>
              <a:rPr lang="it-IT" sz="1600" dirty="0"/>
              <a:t>Le proteine </a:t>
            </a:r>
            <a:r>
              <a:rPr lang="it-IT" sz="1600" dirty="0" err="1"/>
              <a:t>Atg</a:t>
            </a:r>
            <a:r>
              <a:rPr lang="it-IT" sz="1600" dirty="0"/>
              <a:t> si organizzano al PAS secondo una precisa organizzazione gerarchica. </a:t>
            </a:r>
          </a:p>
        </p:txBody>
      </p:sp>
    </p:spTree>
    <p:extLst>
      <p:ext uri="{BB962C8B-B14F-4D97-AF65-F5344CB8AC3E}">
        <p14:creationId xmlns:p14="http://schemas.microsoft.com/office/powerpoint/2010/main" val="66227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3067942" y="377959"/>
            <a:ext cx="5848141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Atg8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7"/>
          <a:stretch/>
        </p:blipFill>
        <p:spPr>
          <a:xfrm>
            <a:off x="2980385" y="4294400"/>
            <a:ext cx="6397023" cy="194079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980384" y="1228184"/>
            <a:ext cx="62702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it-IT" sz="1600" dirty="0"/>
              <a:t>Atg8 è sintetizzato come un precursore con una sequenza addizionale C-terminale (residuo di </a:t>
            </a:r>
            <a:r>
              <a:rPr lang="it-IT" sz="1600" dirty="0" err="1"/>
              <a:t>Arg</a:t>
            </a:r>
            <a:r>
              <a:rPr lang="it-IT" sz="1600" dirty="0"/>
              <a:t> in </a:t>
            </a:r>
            <a:r>
              <a:rPr lang="it-IT" sz="1600" i="1" dirty="0"/>
              <a:t>S</a:t>
            </a:r>
            <a:r>
              <a:rPr lang="it-IT" sz="1600" dirty="0"/>
              <a:t>. </a:t>
            </a:r>
            <a:r>
              <a:rPr lang="it-IT" sz="1600" i="1" dirty="0" err="1"/>
              <a:t>cerevisiae</a:t>
            </a:r>
            <a:r>
              <a:rPr lang="it-IT" sz="1600" i="1" dirty="0"/>
              <a:t> </a:t>
            </a:r>
            <a:r>
              <a:rPr lang="it-IT" sz="1600" dirty="0"/>
              <a:t>Atg8).</a:t>
            </a:r>
          </a:p>
          <a:p>
            <a:pPr marL="257175" indent="-257175">
              <a:buFont typeface="Arial" charset="0"/>
              <a:buChar char="•"/>
            </a:pPr>
            <a:r>
              <a:rPr lang="it-IT" sz="1600" dirty="0"/>
              <a:t>Questo residuo viene tagliato dalla proteasi Atg4 che  determina l’esposizione del residuo di </a:t>
            </a:r>
            <a:r>
              <a:rPr lang="it-IT" sz="1600" dirty="0" err="1"/>
              <a:t>Gly</a:t>
            </a:r>
            <a:r>
              <a:rPr lang="it-IT" sz="1600" dirty="0"/>
              <a:t> che è essenziale per le reazioni successive.</a:t>
            </a:r>
          </a:p>
          <a:p>
            <a:pPr marL="257175" indent="-257175">
              <a:buFont typeface="Arial" charset="0"/>
              <a:buChar char="•"/>
            </a:pPr>
            <a:r>
              <a:rPr lang="it-IT" sz="1600" dirty="0"/>
              <a:t>La formazione di Atg8–PE è mediata da Atg7, enzima E1, e Atg3, enzima E2 coinvolti nelle reazioni di </a:t>
            </a:r>
            <a:r>
              <a:rPr lang="it-IT" sz="1600" dirty="0" err="1"/>
              <a:t>ubiquitinazione</a:t>
            </a:r>
            <a:r>
              <a:rPr lang="it-IT" sz="1600" dirty="0"/>
              <a:t>.</a:t>
            </a:r>
          </a:p>
          <a:p>
            <a:pPr marL="257175" indent="-257175">
              <a:buFont typeface="Arial" charset="0"/>
              <a:buChar char="•"/>
            </a:pPr>
            <a:r>
              <a:rPr lang="it-IT" sz="1600" dirty="0"/>
              <a:t>Atg8, nella sua forma </a:t>
            </a:r>
            <a:r>
              <a:rPr lang="it-IT" sz="1600" dirty="0" err="1"/>
              <a:t>lipidata</a:t>
            </a:r>
            <a:r>
              <a:rPr lang="it-IT" sz="1600" dirty="0"/>
              <a:t> (Atg8-PE) si localizza a livello del PAS e dell’autofagosoma.  </a:t>
            </a:r>
          </a:p>
          <a:p>
            <a:pPr marL="257175" indent="-257175">
              <a:buFont typeface="Arial" charset="0"/>
              <a:buChar char="•"/>
            </a:pPr>
            <a:r>
              <a:rPr lang="it-IT" sz="1600" dirty="0"/>
              <a:t>Atg4 è anche l’enzima </a:t>
            </a:r>
            <a:r>
              <a:rPr lang="it-IT" sz="1600" dirty="0" err="1"/>
              <a:t>deubiquitinante</a:t>
            </a:r>
            <a:r>
              <a:rPr lang="it-IT" sz="1600" dirty="0"/>
              <a:t> che taglia Atg8–PE per liberare la proteina dalle membrane.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AC7AD84-9BEA-6947-9179-31F50621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222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2043"/>
          <a:stretch/>
        </p:blipFill>
        <p:spPr>
          <a:xfrm>
            <a:off x="3778386" y="1295781"/>
            <a:ext cx="4774390" cy="4465654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BBAC351-CD52-2847-A1EC-3D3FD0F7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382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64080" y="564112"/>
            <a:ext cx="7966710" cy="535531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latin typeface="+mn-lt"/>
                <a:cs typeface="Arial" charset="0"/>
              </a:rPr>
              <a:t>Il sistema della proteina Atg12 (</a:t>
            </a:r>
            <a:r>
              <a:rPr lang="it-IT" sz="3200" b="1" dirty="0" err="1">
                <a:solidFill>
                  <a:srgbClr val="000099"/>
                </a:solidFill>
                <a:latin typeface="+mn-lt"/>
                <a:cs typeface="Arial" charset="0"/>
              </a:rPr>
              <a:t>ubiquitin-like</a:t>
            </a:r>
            <a:r>
              <a:rPr lang="it-IT" sz="3200" b="1" dirty="0">
                <a:solidFill>
                  <a:srgbClr val="000099"/>
                </a:solidFill>
                <a:latin typeface="+mn-lt"/>
                <a:cs typeface="Arial" charset="0"/>
              </a:rPr>
              <a:t>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0" y="1367392"/>
            <a:ext cx="6726143" cy="20616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3637113-B6A5-7040-929A-0E968765F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863" y="4104272"/>
            <a:ext cx="1724025" cy="1657350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D0FC1E6-E40C-F847-BBF1-810EF34C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77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3197553" y="348402"/>
            <a:ext cx="5848141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La coniugazione di Atg12</a:t>
            </a:r>
          </a:p>
        </p:txBody>
      </p:sp>
      <p:sp>
        <p:nvSpPr>
          <p:cNvPr id="2" name="Rettangolo 1"/>
          <p:cNvSpPr/>
          <p:nvPr/>
        </p:nvSpPr>
        <p:spPr>
          <a:xfrm>
            <a:off x="3209446" y="1130807"/>
            <a:ext cx="58481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charset="0"/>
              <a:buChar char="•"/>
            </a:pPr>
            <a:r>
              <a:rPr lang="it-IT" dirty="0"/>
              <a:t>Similarmente a Atg8–PE, la reazione di coniugazione di Atg12 è catalizzata da un comune enzima E1, Atg7, e da uno specifico enzima  E2, Atg10;</a:t>
            </a:r>
          </a:p>
          <a:p>
            <a:pPr marL="214313" indent="-214313" algn="just">
              <a:buFont typeface="Arial" charset="0"/>
              <a:buChar char="•"/>
            </a:pPr>
            <a:r>
              <a:rPr lang="it-IT" dirty="0"/>
              <a:t>La </a:t>
            </a:r>
            <a:r>
              <a:rPr lang="it-IT" dirty="0" err="1"/>
              <a:t>Gly</a:t>
            </a:r>
            <a:r>
              <a:rPr lang="it-IT" dirty="0"/>
              <a:t> C-terminale di Atg12 forma un legame </a:t>
            </a:r>
            <a:r>
              <a:rPr lang="it-IT" dirty="0" err="1"/>
              <a:t>isopeptidico</a:t>
            </a:r>
            <a:r>
              <a:rPr lang="it-IT" dirty="0"/>
              <a:t> con uno specifico residuo di lisina di Atg5; 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dirty="0"/>
              <a:t>Atg12–Atg5 interagisce con Atg16 e si forma il complesso Atg16-Atg5-Atg12;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dirty="0"/>
              <a:t>Esperimenti di </a:t>
            </a:r>
            <a:r>
              <a:rPr lang="it-IT" dirty="0" err="1"/>
              <a:t>immunoelettromicroscopia</a:t>
            </a:r>
            <a:r>
              <a:rPr lang="it-IT" dirty="0"/>
              <a:t> hanno mostrato che LC3 (l’omologo di mammifero di Atg8) è presente su entrambe le membrane dell’autofagosoma; 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dirty="0"/>
              <a:t>Il complesso di mammifero ATG12–ATG5–ATG16L (omologo del complesso di lievito) si localizza prevalentemente sulla membrana esterna.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9"/>
          <a:stretch/>
        </p:blipFill>
        <p:spPr>
          <a:xfrm>
            <a:off x="3154345" y="5021756"/>
            <a:ext cx="5934555" cy="1517157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909C7DE-CF23-3D4E-BD87-FCD821B4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25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2152650" y="320460"/>
            <a:ext cx="8275320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L’autofagosoma e la sua fusione con il vacuolo</a:t>
            </a:r>
          </a:p>
        </p:txBody>
      </p:sp>
      <p:pic>
        <p:nvPicPr>
          <p:cNvPr id="5" name="Picture 11" descr="nrm2708-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33" y="1329715"/>
            <a:ext cx="3934072" cy="484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780090" y="1329715"/>
            <a:ext cx="35107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FF0000"/>
                </a:solidFill>
              </a:rPr>
              <a:t>Meccanismo ancora non completamente noto.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2000" dirty="0"/>
              <a:t>I complessi Atg8-PE e Atg12-Atg5-Atg16 si trovano su entrambe le  membrane dell’autofagosoma.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2000" dirty="0"/>
              <a:t>Solo Atg8-PE si trova sulla membrana interna.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2000" dirty="0"/>
              <a:t>La de-coniugazione di Atg8-PE è necessaria per la fusione dell’autofagosoma con il vacuolo.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2000" dirty="0"/>
              <a:t>La membrana dei corpi </a:t>
            </a:r>
            <a:r>
              <a:rPr lang="it-IT" sz="2000" dirty="0" err="1"/>
              <a:t>autofagici</a:t>
            </a:r>
            <a:r>
              <a:rPr lang="it-IT" sz="2000" dirty="0"/>
              <a:t> è degradata dalla lipasi Atg15.</a:t>
            </a:r>
          </a:p>
          <a:p>
            <a:endParaRPr lang="it-IT" sz="2000" dirty="0"/>
          </a:p>
          <a:p>
            <a:endParaRPr lang="it-IT" sz="20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27BA72C-C996-094D-9D64-FE17BF29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12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009900" y="481640"/>
            <a:ext cx="6172200" cy="535531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latin typeface="+mn-lt"/>
                <a:cs typeface="Arial" charset="0"/>
              </a:rPr>
              <a:t>Il complesso GFP-Atg8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26192"/>
          <a:stretch/>
        </p:blipFill>
        <p:spPr>
          <a:xfrm>
            <a:off x="3009902" y="3204085"/>
            <a:ext cx="2366741" cy="1148772"/>
          </a:xfrm>
        </p:spPr>
      </p:pic>
      <p:sp>
        <p:nvSpPr>
          <p:cNvPr id="8" name="CasellaDiTesto 7"/>
          <p:cNvSpPr txBox="1"/>
          <p:nvPr/>
        </p:nvSpPr>
        <p:spPr>
          <a:xfrm>
            <a:off x="6292265" y="5219311"/>
            <a:ext cx="129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/>
              <a:t>Usha</a:t>
            </a:r>
            <a:r>
              <a:rPr lang="it-IT" sz="900" dirty="0"/>
              <a:t> </a:t>
            </a:r>
            <a:r>
              <a:rPr lang="it-IT" sz="900" dirty="0" err="1"/>
              <a:t>Nair</a:t>
            </a:r>
            <a:r>
              <a:rPr lang="it-IT" sz="900" dirty="0"/>
              <a:t> et al., 2012</a:t>
            </a:r>
          </a:p>
          <a:p>
            <a:r>
              <a:rPr lang="it-IT" sz="900" dirty="0" err="1"/>
              <a:t>Bernales</a:t>
            </a:r>
            <a:r>
              <a:rPr lang="it-IT" sz="900" dirty="0"/>
              <a:t> </a:t>
            </a:r>
            <a:r>
              <a:rPr lang="it-IT" sz="900" dirty="0" err="1"/>
              <a:t>S</a:t>
            </a:r>
            <a:r>
              <a:rPr lang="it-IT" sz="900" dirty="0"/>
              <a:t> et al., 2006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6"/>
          <a:stretch/>
        </p:blipFill>
        <p:spPr>
          <a:xfrm>
            <a:off x="6456557" y="3557588"/>
            <a:ext cx="704850" cy="149721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164685" y="3949512"/>
            <a:ext cx="9050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/>
              <a:t>GFP-Atg8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207548" y="4535299"/>
            <a:ext cx="4940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/>
              <a:t>GFP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7"/>
          <a:stretch/>
        </p:blipFill>
        <p:spPr>
          <a:xfrm>
            <a:off x="4342949" y="1286693"/>
            <a:ext cx="5189270" cy="157437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456558" y="3228976"/>
            <a:ext cx="9081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/>
              <a:t>YPD   -N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069741" y="3361982"/>
            <a:ext cx="2434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it-IT" dirty="0"/>
              <a:t>La comparsa  di GFP libera rappresenta la lisi della membrana del corpo </a:t>
            </a:r>
            <a:r>
              <a:rPr lang="it-IT" dirty="0" err="1"/>
              <a:t>autofagico</a:t>
            </a:r>
            <a:r>
              <a:rPr lang="it-IT" dirty="0"/>
              <a:t>.</a:t>
            </a:r>
          </a:p>
          <a:p>
            <a:pPr marL="214313" indent="-214313">
              <a:buFont typeface="Arial" charset="0"/>
              <a:buChar char="•"/>
            </a:pPr>
            <a:r>
              <a:rPr lang="it-IT" dirty="0"/>
              <a:t>Atg8 è degradata.</a:t>
            </a:r>
          </a:p>
          <a:p>
            <a:pPr marL="214313" indent="-214313">
              <a:buFont typeface="Arial" charset="0"/>
              <a:buChar char="•"/>
            </a:pPr>
            <a:r>
              <a:rPr lang="it-IT" dirty="0"/>
              <a:t>GFP è stabile e si accumula nel lisosoma.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935480" y="4535299"/>
            <a:ext cx="3774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it-IT" dirty="0"/>
              <a:t>Atg8 esiste sia come proteina non </a:t>
            </a:r>
            <a:r>
              <a:rPr lang="it-IT" dirty="0" err="1"/>
              <a:t>lipidata</a:t>
            </a:r>
            <a:r>
              <a:rPr lang="it-IT" dirty="0"/>
              <a:t> (localizzazione citoplasmatica) sia coniugata Atg8-PE (</a:t>
            </a:r>
            <a:r>
              <a:rPr lang="it-IT" dirty="0" err="1"/>
              <a:t>lipidata</a:t>
            </a:r>
            <a:r>
              <a:rPr lang="it-IT" dirty="0"/>
              <a:t>). </a:t>
            </a:r>
          </a:p>
          <a:p>
            <a:pPr marL="214313" indent="-214313">
              <a:buFont typeface="Arial" charset="0"/>
              <a:buChar char="•"/>
            </a:pPr>
            <a:r>
              <a:rPr lang="it-IT" dirty="0"/>
              <a:t>Atg8-PE è associata alle membrane dell’autofagosoma e appare prima al PAS. 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t="5548" r="6666" b="62695"/>
          <a:stretch/>
        </p:blipFill>
        <p:spPr>
          <a:xfrm>
            <a:off x="3009901" y="1496018"/>
            <a:ext cx="1435101" cy="1382368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2356D2D-FC2B-0A44-BEF7-BA46F0C2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575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0915" y="6291919"/>
            <a:ext cx="18646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/>
              <a:t>Noboru</a:t>
            </a:r>
            <a:r>
              <a:rPr lang="it-IT" sz="1050" dirty="0"/>
              <a:t> </a:t>
            </a:r>
            <a:r>
              <a:rPr lang="it-IT" sz="1050" dirty="0" err="1"/>
              <a:t>Mizushima</a:t>
            </a:r>
            <a:r>
              <a:rPr lang="it-IT" sz="1050" dirty="0"/>
              <a:t> et al., 1998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3089130" y="263348"/>
            <a:ext cx="6961650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Il sistema di coniugazione di Atg12</a:t>
            </a: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9"/>
          <a:stretch/>
        </p:blipFill>
        <p:spPr>
          <a:xfrm>
            <a:off x="3371850" y="1216829"/>
            <a:ext cx="6061710" cy="154968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0"/>
          <a:stretch/>
        </p:blipFill>
        <p:spPr>
          <a:xfrm>
            <a:off x="5466672" y="2524674"/>
            <a:ext cx="1872067" cy="17534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09" y="4278075"/>
            <a:ext cx="6031544" cy="2025951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0F820F4-E9DF-A743-9957-8AA50F45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44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721586" y="259420"/>
            <a:ext cx="6640128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Classificazione di alcune proteine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Atg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4726" y="4729475"/>
            <a:ext cx="399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600" dirty="0"/>
          </a:p>
          <a:p>
            <a:r>
              <a:rPr lang="it-IT" sz="600" dirty="0" err="1"/>
              <a:t>Hitoshi</a:t>
            </a:r>
            <a:r>
              <a:rPr lang="it-IT" sz="600" dirty="0"/>
              <a:t> </a:t>
            </a:r>
            <a:r>
              <a:rPr lang="it-IT" sz="600" dirty="0" err="1"/>
              <a:t>Nakatogawa</a:t>
            </a:r>
            <a:r>
              <a:rPr lang="it-IT" sz="600" dirty="0"/>
              <a:t>, </a:t>
            </a:r>
            <a:r>
              <a:rPr lang="it-IT" sz="600" dirty="0" err="1"/>
              <a:t>Kuninori</a:t>
            </a:r>
            <a:r>
              <a:rPr lang="it-IT" sz="600" dirty="0"/>
              <a:t> Suzuki, </a:t>
            </a:r>
            <a:r>
              <a:rPr lang="it-IT" sz="600" dirty="0" err="1"/>
              <a:t>Yoshiaki</a:t>
            </a:r>
            <a:r>
              <a:rPr lang="it-IT" sz="600" dirty="0"/>
              <a:t> </a:t>
            </a:r>
            <a:r>
              <a:rPr lang="it-IT" sz="600" dirty="0" err="1"/>
              <a:t>Kamada</a:t>
            </a:r>
            <a:r>
              <a:rPr lang="it-IT" sz="600" dirty="0"/>
              <a:t> and Yoshinori </a:t>
            </a:r>
            <a:r>
              <a:rPr lang="it-IT" sz="600" dirty="0" err="1"/>
              <a:t>Ohsumi</a:t>
            </a:r>
            <a:r>
              <a:rPr lang="it-IT" sz="600" dirty="0"/>
              <a:t> </a:t>
            </a:r>
            <a:r>
              <a:rPr lang="pt-BR" sz="600" dirty="0"/>
              <a:t>doi:10.1038/nrm2708, 2009</a:t>
            </a:r>
            <a:endParaRPr lang="it-IT" sz="600" dirty="0"/>
          </a:p>
        </p:txBody>
      </p:sp>
      <p:pic>
        <p:nvPicPr>
          <p:cNvPr id="7" name="Picture 7" descr="nrm2708-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80" y="1234755"/>
            <a:ext cx="5523722" cy="298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756246" y="4348912"/>
            <a:ext cx="3049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/>
              <a:t>ATG (</a:t>
            </a:r>
            <a:r>
              <a:rPr lang="it-IT" sz="1500" b="1" u="sng" dirty="0" err="1"/>
              <a:t>a</a:t>
            </a:r>
            <a:r>
              <a:rPr lang="it-IT" sz="1500" b="1" dirty="0" err="1"/>
              <a:t>u</a:t>
            </a:r>
            <a:r>
              <a:rPr lang="it-IT" sz="1500" b="1" u="sng" dirty="0" err="1"/>
              <a:t>t</a:t>
            </a:r>
            <a:r>
              <a:rPr lang="it-IT" sz="1500" b="1" dirty="0" err="1"/>
              <a:t>opha</a:t>
            </a:r>
            <a:r>
              <a:rPr lang="it-IT" sz="1500" b="1" u="sng" dirty="0" err="1"/>
              <a:t>g</a:t>
            </a:r>
            <a:r>
              <a:rPr lang="it-IT" sz="1500" b="1" dirty="0" err="1"/>
              <a:t>y-related</a:t>
            </a:r>
            <a:r>
              <a:rPr lang="it-IT" sz="1500" b="1" dirty="0"/>
              <a:t>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D430371-3DB3-324F-B5AF-A3C834F576B3}"/>
              </a:ext>
            </a:extLst>
          </p:cNvPr>
          <p:cNvSpPr/>
          <p:nvPr/>
        </p:nvSpPr>
        <p:spPr>
          <a:xfrm>
            <a:off x="1909967" y="5061584"/>
            <a:ext cx="83865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/>
              <a:buChar char="•"/>
            </a:pPr>
            <a:r>
              <a:rPr lang="it-IT" dirty="0"/>
              <a:t>Mediante uno screening di mutanti di lievito non vitali in condizioni di </a:t>
            </a:r>
            <a:r>
              <a:rPr lang="it-IT" i="1" dirty="0" err="1"/>
              <a:t>starvation</a:t>
            </a:r>
            <a:r>
              <a:rPr lang="it-IT" dirty="0"/>
              <a:t> da azoto, sono stati identificati mutanti </a:t>
            </a:r>
            <a:r>
              <a:rPr lang="it-IT" dirty="0" err="1"/>
              <a:t>defettivi</a:t>
            </a:r>
            <a:r>
              <a:rPr lang="it-IT" dirty="0"/>
              <a:t> nel processo di autofagia perché incapaci di accumulare i corpi </a:t>
            </a:r>
            <a:r>
              <a:rPr lang="it-IT" dirty="0" err="1"/>
              <a:t>autofagici</a:t>
            </a:r>
            <a:r>
              <a:rPr lang="it-IT" dirty="0"/>
              <a:t>. </a:t>
            </a:r>
          </a:p>
          <a:p>
            <a:pPr marL="214313" indent="-214313" algn="just">
              <a:buFont typeface="Arial"/>
              <a:buChar char="•"/>
            </a:pPr>
            <a:r>
              <a:rPr lang="it-IT" dirty="0"/>
              <a:t>Questo screening ha inizialmente consentito di identificare 14 geni che codificano per proteine richieste per il processo </a:t>
            </a:r>
            <a:r>
              <a:rPr lang="it-IT" dirty="0" err="1"/>
              <a:t>autofagico</a:t>
            </a:r>
            <a:r>
              <a:rPr lang="it-IT" dirty="0"/>
              <a:t> (</a:t>
            </a:r>
            <a:r>
              <a:rPr lang="it-IT" b="1" dirty="0"/>
              <a:t>APG</a:t>
            </a:r>
            <a:r>
              <a:rPr lang="it-IT" dirty="0"/>
              <a:t>).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FF5AD7D-504C-2543-87AB-424966BB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68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0915" y="6291919"/>
            <a:ext cx="18646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/>
              <a:t>Noboru</a:t>
            </a:r>
            <a:r>
              <a:rPr lang="it-IT" sz="1050" dirty="0"/>
              <a:t> </a:t>
            </a:r>
            <a:r>
              <a:rPr lang="it-IT" sz="1050" dirty="0" err="1"/>
              <a:t>Mizushima</a:t>
            </a:r>
            <a:r>
              <a:rPr lang="it-IT" sz="1050" dirty="0"/>
              <a:t> et al., 1998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3089130" y="263348"/>
            <a:ext cx="6961650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Il sistema di coniugazione di Atg12</a:t>
            </a: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9"/>
          <a:stretch/>
        </p:blipFill>
        <p:spPr>
          <a:xfrm>
            <a:off x="3371850" y="1216829"/>
            <a:ext cx="6061710" cy="154968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0"/>
          <a:stretch/>
        </p:blipFill>
        <p:spPr>
          <a:xfrm>
            <a:off x="5466672" y="2524674"/>
            <a:ext cx="1872067" cy="17534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09" y="4278075"/>
            <a:ext cx="6031544" cy="2025951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0F820F4-E9DF-A743-9957-8AA50F45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69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3277565" y="415711"/>
            <a:ext cx="5848141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Al  PAS si assemblano le proteine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Atg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4426915" y="1435092"/>
            <a:ext cx="53152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charset="0"/>
              <a:buChar char="•"/>
            </a:pPr>
            <a:r>
              <a:rPr lang="it-IT" sz="2400" dirty="0"/>
              <a:t>Mediante microscopia a fluorescenza si osserva un </a:t>
            </a:r>
            <a:r>
              <a:rPr lang="it-IT" sz="2400" i="1" dirty="0"/>
              <a:t>dot</a:t>
            </a:r>
            <a:r>
              <a:rPr lang="it-IT" sz="2400" dirty="0"/>
              <a:t> di fluorescenza di GFP-Atg8 in prossimità del vacuolo. </a:t>
            </a:r>
          </a:p>
          <a:p>
            <a:pPr marL="257175" indent="-257175" algn="just">
              <a:buFont typeface="Arial" charset="0"/>
              <a:buChar char="•"/>
            </a:pPr>
            <a:endParaRPr lang="it-IT" sz="2400" dirty="0"/>
          </a:p>
          <a:p>
            <a:pPr marL="257175" indent="-257175" algn="just">
              <a:buFont typeface="Arial" charset="0"/>
              <a:buChar char="•"/>
            </a:pPr>
            <a:r>
              <a:rPr lang="it-IT" sz="2400" dirty="0"/>
              <a:t>Gli autofagosomi si generano in corrispondenza di questo dot e anche le proteine ATG </a:t>
            </a:r>
            <a:r>
              <a:rPr lang="it-IT" sz="2400" dirty="0" err="1"/>
              <a:t>colocalizzano</a:t>
            </a:r>
            <a:r>
              <a:rPr lang="it-IT" sz="2400" dirty="0"/>
              <a:t>. </a:t>
            </a:r>
          </a:p>
          <a:p>
            <a:pPr marL="257175" indent="-257175" algn="just">
              <a:buFont typeface="Arial" charset="0"/>
              <a:buChar char="•"/>
            </a:pPr>
            <a:endParaRPr lang="it-IT" sz="2400" dirty="0"/>
          </a:p>
          <a:p>
            <a:pPr marL="257175" indent="-257175" algn="just">
              <a:buFont typeface="Arial" charset="0"/>
              <a:buChar char="•"/>
            </a:pPr>
            <a:r>
              <a:rPr lang="it-IT" sz="2400" dirty="0"/>
              <a:t>Le proteine </a:t>
            </a:r>
            <a:r>
              <a:rPr lang="it-IT" sz="2400" dirty="0" err="1"/>
              <a:t>Atg</a:t>
            </a:r>
            <a:r>
              <a:rPr lang="it-IT" sz="2400" dirty="0"/>
              <a:t> si localizzano al PAS secondo una precisa relazione gerarchica.</a:t>
            </a:r>
          </a:p>
          <a:p>
            <a:pPr marL="257175" indent="-257175" algn="just">
              <a:buFont typeface="Arial" charset="0"/>
              <a:buChar char="•"/>
            </a:pP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t="5548" r="6666"/>
          <a:stretch/>
        </p:blipFill>
        <p:spPr>
          <a:xfrm>
            <a:off x="2888944" y="1435092"/>
            <a:ext cx="1435101" cy="41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0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2043"/>
          <a:stretch/>
        </p:blipFill>
        <p:spPr>
          <a:xfrm>
            <a:off x="2806891" y="687362"/>
            <a:ext cx="6332561" cy="5923065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7FF02F-1153-AF4C-B2BB-26C0CE7A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01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16" y="1528550"/>
            <a:ext cx="7979585" cy="2130096"/>
          </a:xfrm>
          <a:prstGeom prst="rect">
            <a:avLst/>
          </a:prstGeom>
        </p:spPr>
      </p:pic>
      <p:sp>
        <p:nvSpPr>
          <p:cNvPr id="5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971800" y="682077"/>
            <a:ext cx="6172200" cy="535531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latin typeface="+mn-lt"/>
                <a:cs typeface="Arial" charset="0"/>
              </a:rPr>
              <a:t>La </a:t>
            </a:r>
            <a:r>
              <a:rPr lang="it-IT" sz="3200" b="1" dirty="0" err="1">
                <a:solidFill>
                  <a:srgbClr val="000099"/>
                </a:solidFill>
                <a:latin typeface="+mn-lt"/>
                <a:cs typeface="Arial" charset="0"/>
              </a:rPr>
              <a:t>chinasi</a:t>
            </a:r>
            <a:r>
              <a:rPr lang="it-IT" sz="3200" b="1" dirty="0">
                <a:solidFill>
                  <a:srgbClr val="000099"/>
                </a:solidFill>
                <a:latin typeface="+mn-lt"/>
                <a:cs typeface="Arial" charset="0"/>
              </a:rPr>
              <a:t> Atg1 ed i suoi regolatori </a:t>
            </a:r>
          </a:p>
        </p:txBody>
      </p:sp>
      <p:pic>
        <p:nvPicPr>
          <p:cNvPr id="6" name="Picture 9" descr="nrm2708-f4">
            <a:extLst>
              <a:ext uri="{FF2B5EF4-FFF2-40B4-BE49-F238E27FC236}">
                <a16:creationId xmlns:a16="http://schemas.microsoft.com/office/drawing/2014/main" id="{A81D27AD-AA65-AA41-B620-5FBDA48CD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1" t="27466" r="-1" b="14370"/>
          <a:stretch/>
        </p:blipFill>
        <p:spPr bwMode="auto">
          <a:xfrm>
            <a:off x="4567452" y="3959378"/>
            <a:ext cx="2511187" cy="194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6817515-5A45-3140-94F2-7A2A7FDF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79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83558" y="302889"/>
            <a:ext cx="8127242" cy="978729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latin typeface="+mn-lt"/>
                <a:cs typeface="Arial" charset="0"/>
              </a:rPr>
              <a:t>Il complesso della </a:t>
            </a:r>
            <a:r>
              <a:rPr lang="it-IT" sz="3200" b="1" dirty="0" err="1">
                <a:solidFill>
                  <a:srgbClr val="000099"/>
                </a:solidFill>
                <a:latin typeface="+mn-lt"/>
                <a:cs typeface="Arial" charset="0"/>
              </a:rPr>
              <a:t>PtdIns</a:t>
            </a:r>
            <a:r>
              <a:rPr lang="it-IT" sz="3200" b="1" dirty="0">
                <a:solidFill>
                  <a:srgbClr val="000099"/>
                </a:solidFill>
                <a:latin typeface="+mn-lt"/>
                <a:cs typeface="Arial" charset="0"/>
              </a:rPr>
              <a:t> 3-chinasi e la nucleazione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34" y="1831289"/>
            <a:ext cx="4411808" cy="143537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709F7D3-7CF4-A348-91AD-CE95AB30F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308" y="3431087"/>
            <a:ext cx="2624120" cy="233575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580A63-C1AE-6C45-BE66-6C143F914826}"/>
              </a:ext>
            </a:extLst>
          </p:cNvPr>
          <p:cNvSpPr txBox="1"/>
          <p:nvPr/>
        </p:nvSpPr>
        <p:spPr>
          <a:xfrm>
            <a:off x="6345242" y="1734969"/>
            <a:ext cx="38655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Arial" charset="0"/>
              <a:buChar char="•"/>
            </a:pPr>
            <a:r>
              <a:rPr lang="it-IT" sz="1600" dirty="0"/>
              <a:t>Nel processo dell’autofagia, il termine </a:t>
            </a:r>
            <a:r>
              <a:rPr lang="it-IT" sz="1600" b="1" dirty="0">
                <a:solidFill>
                  <a:srgbClr val="FF0000"/>
                </a:solidFill>
              </a:rPr>
              <a:t>nucleazione</a:t>
            </a:r>
            <a:r>
              <a:rPr lang="it-IT" sz="1600" dirty="0"/>
              <a:t> si riferisce al processo della mobilizzazione delle proteine, richieste per l’espansione del </a:t>
            </a:r>
            <a:r>
              <a:rPr lang="it-IT" sz="1600" dirty="0" err="1"/>
              <a:t>fagoforo</a:t>
            </a:r>
            <a:r>
              <a:rPr lang="it-IT" sz="1600" dirty="0"/>
              <a:t>, al PAS.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600" dirty="0"/>
              <a:t>L’attività della </a:t>
            </a:r>
            <a:r>
              <a:rPr lang="it-IT" sz="1600" dirty="0" err="1"/>
              <a:t>fosfatidil</a:t>
            </a:r>
            <a:r>
              <a:rPr lang="it-IT" sz="1600" dirty="0"/>
              <a:t> inositolo 3-chinasi Vps34 è essenziale per l’autofagia. 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600" dirty="0"/>
              <a:t>Vps34 è responsabile della sintesi del </a:t>
            </a:r>
            <a:r>
              <a:rPr lang="it-IT" sz="1600" dirty="0" err="1"/>
              <a:t>fosfatidil</a:t>
            </a:r>
            <a:r>
              <a:rPr lang="it-IT" sz="1600" dirty="0"/>
              <a:t> inositolo 3-fosfato (PtdIns3P) che consente la corretta localizzazione di Atg18-Atg2 al PAS.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600" dirty="0"/>
              <a:t>Atg18-Atg2 consentono il reclutamento di Atg8, Atg9 e Atg12 al PAS.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600" dirty="0"/>
              <a:t>Il complesso della </a:t>
            </a:r>
            <a:r>
              <a:rPr lang="it-IT" sz="1600" dirty="0" err="1"/>
              <a:t>fosfatidil</a:t>
            </a:r>
            <a:r>
              <a:rPr lang="it-IT" sz="1600" dirty="0"/>
              <a:t> inositolo 3-chinasi è costituito da Vps34, Vps15, Vps30/Atg6 e Atg14 che localizza il complesso al PAS.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27FAD00-4A04-6E40-B4E8-8AD3F8DB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20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2043"/>
          <a:stretch/>
        </p:blipFill>
        <p:spPr>
          <a:xfrm>
            <a:off x="2806891" y="687362"/>
            <a:ext cx="6332561" cy="5923065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7FF02F-1153-AF4C-B2BB-26C0CE7A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2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655570" y="205089"/>
            <a:ext cx="7326630" cy="535531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latin typeface="+mn-lt"/>
                <a:cs typeface="Arial" charset="0"/>
              </a:rPr>
              <a:t>Il complesso Atg2-Atg18 e la proteina Atg9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52" y="965022"/>
            <a:ext cx="6860878" cy="1138573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CEC6EE8-6816-0847-9BDC-BA905C24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A5C8-5CAF-D647-96D4-AAC5EA83D28F}" type="slidenum">
              <a:rPr lang="it-IT" smtClean="0"/>
              <a:t>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BEFF389-D986-E24B-A494-A2002E40D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2043"/>
          <a:stretch/>
        </p:blipFill>
        <p:spPr>
          <a:xfrm>
            <a:off x="1967493" y="2303374"/>
            <a:ext cx="4001617" cy="37428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0C2A97-CE41-FE41-B6B8-569B02E52BE0}"/>
              </a:ext>
            </a:extLst>
          </p:cNvPr>
          <p:cNvSpPr txBox="1"/>
          <p:nvPr/>
        </p:nvSpPr>
        <p:spPr>
          <a:xfrm>
            <a:off x="6094096" y="2281974"/>
            <a:ext cx="41167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Arial" charset="0"/>
              <a:buChar char="•"/>
            </a:pPr>
            <a:r>
              <a:rPr lang="it-IT" sz="1600" dirty="0"/>
              <a:t>PtdIns3P che è prodotto dal complesso della </a:t>
            </a:r>
            <a:r>
              <a:rPr lang="it-IT" sz="1600" dirty="0" err="1"/>
              <a:t>PtdIns</a:t>
            </a:r>
            <a:r>
              <a:rPr lang="it-IT" sz="1600" dirty="0"/>
              <a:t> 3-chinasi (Vps34) recluta le proteine effettrici Atg18 e Atg2 al PAS. Queste proteine sono richieste per la formazione dell’autofagosoma. 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600" dirty="0"/>
              <a:t>Atg2 forma un complesso con Atg18 che è associato a </a:t>
            </a:r>
            <a:r>
              <a:rPr lang="it-IT" sz="1600" dirty="0" err="1"/>
              <a:t>PtdIns</a:t>
            </a:r>
            <a:r>
              <a:rPr lang="it-IT" sz="1600" dirty="0"/>
              <a:t> 3P ed è responsabile del reclutamento di Atg9 al PAS.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600" dirty="0"/>
              <a:t>Delle proteine </a:t>
            </a:r>
            <a:r>
              <a:rPr lang="it-IT" sz="1600" dirty="0" err="1"/>
              <a:t>Atg</a:t>
            </a:r>
            <a:r>
              <a:rPr lang="it-IT" sz="1600" dirty="0"/>
              <a:t>, la proteina Atg9 è l’unica proteina integrale di membrana. 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600" dirty="0"/>
              <a:t>Atg9 è la proteina responsabile del trasporto delle membrane per la crescita del </a:t>
            </a:r>
            <a:r>
              <a:rPr lang="it-IT" sz="1600" dirty="0" err="1"/>
              <a:t>fagoforo</a:t>
            </a:r>
            <a:r>
              <a:rPr lang="it-IT" sz="1600" dirty="0"/>
              <a:t>. 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it-IT" sz="1600" dirty="0"/>
              <a:t>Oltre alla sua localizzazione al PAS, Atg9–GFP è stata osservata anche al citoplasma dove recluta le membrane al ER e al Golgi. </a:t>
            </a:r>
          </a:p>
        </p:txBody>
      </p:sp>
    </p:spTree>
    <p:extLst>
      <p:ext uri="{BB962C8B-B14F-4D97-AF65-F5344CB8AC3E}">
        <p14:creationId xmlns:p14="http://schemas.microsoft.com/office/powerpoint/2010/main" val="2201204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Macintosh PowerPoint</Application>
  <PresentationFormat>Widescreen</PresentationFormat>
  <Paragraphs>116</Paragraphs>
  <Slides>18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La chinasi Atg1 ed i suoi regolatori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chinasi Atg1 ed i suoi regolatori </vt:lpstr>
      <vt:lpstr>Il complesso della PtdIns 3-chinasi e la nucleazione</vt:lpstr>
      <vt:lpstr>Presentazione standard di PowerPoint</vt:lpstr>
      <vt:lpstr>Il complesso Atg2-Atg18 e la proteina Atg9</vt:lpstr>
      <vt:lpstr>Presentazione standard di PowerPoint</vt:lpstr>
      <vt:lpstr>Il sistema della proteina Atg8 (ubiquitin-like)</vt:lpstr>
      <vt:lpstr>Presentazione standard di PowerPoint</vt:lpstr>
      <vt:lpstr>Presentazione standard di PowerPoint</vt:lpstr>
      <vt:lpstr>Il sistema della proteina Atg12 (ubiquitin-like)</vt:lpstr>
      <vt:lpstr>Presentazione standard di PowerPoint</vt:lpstr>
      <vt:lpstr>Presentazione standard di PowerPoint</vt:lpstr>
      <vt:lpstr>Il complesso GFP-Atg8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chinasi Atg1 ed i suoi regolatori</dc:title>
  <dc:creator>Microsoft Office User</dc:creator>
  <cp:lastModifiedBy>Microsoft Office User</cp:lastModifiedBy>
  <cp:revision>1</cp:revision>
  <dcterms:created xsi:type="dcterms:W3CDTF">2023-03-31T11:31:14Z</dcterms:created>
  <dcterms:modified xsi:type="dcterms:W3CDTF">2023-03-31T11:31:46Z</dcterms:modified>
</cp:coreProperties>
</file>