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1" r:id="rId2"/>
    <p:sldId id="365" r:id="rId3"/>
    <p:sldId id="346" r:id="rId4"/>
    <p:sldId id="364" r:id="rId5"/>
    <p:sldId id="320" r:id="rId6"/>
    <p:sldId id="366" r:id="rId7"/>
    <p:sldId id="293" r:id="rId8"/>
    <p:sldId id="367" r:id="rId9"/>
    <p:sldId id="368" r:id="rId10"/>
    <p:sldId id="369" r:id="rId11"/>
    <p:sldId id="373" r:id="rId12"/>
    <p:sldId id="370" r:id="rId13"/>
    <p:sldId id="372" r:id="rId14"/>
    <p:sldId id="374" r:id="rId15"/>
    <p:sldId id="371" r:id="rId16"/>
    <p:sldId id="375" r:id="rId17"/>
    <p:sldId id="345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oardo.zulato@gmail.com" initials="e" lastIdx="4" clrIdx="0">
    <p:extLst>
      <p:ext uri="{19B8F6BF-5375-455C-9EA6-DF929625EA0E}">
        <p15:presenceInfo xmlns:p15="http://schemas.microsoft.com/office/powerpoint/2012/main" userId="2021e40a970695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689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00002-A3C6-F04F-9205-08B0F14D55F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F2375-A24C-D549-BCE2-6A5D99BE53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F2375-A24C-D549-BCE2-6A5D99BE53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4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C0F7-7B6A-3A48-B8E2-50C8C5279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4EE9-ADA4-834C-A0C6-255A01389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FE2F8-D848-F648-BABD-4BFEEFC5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92E20-AF67-BB4D-A02B-A243F085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F9355-74B4-314D-BCA6-D53A367B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8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220E-2EDD-DA4F-B434-8C41039F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DD9E1-5851-A140-B099-533DD00DC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F8EC7-EC19-F54A-8C40-6134C55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7247C-A27A-B941-B310-5A967FF4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390D-F965-E243-B8BC-02A21E9C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7EF41-602F-D44C-8562-3CB5DA018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42037-8BEA-EE49-AD12-965E95DF2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476AE-80F7-EC4C-83D9-A0819F8B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A125A-2FC8-FC4D-96AE-E69B9238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45D5D-5C39-F949-BD79-CA6EBFDF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D4F9-BDFC-8E40-ACDB-7FD8F3B0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6714-A515-D441-94FD-E030CA1FB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2AAF0-D3DB-A147-AF3A-24BEA42C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EFAAA-C7F8-9248-838A-E5C435BE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56D81-8508-D04F-9223-5C1D1517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51C2-7255-5A4B-A141-D8B8029D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DB7BE-AC06-9841-B459-0EFF8FE74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0C7C7-35DC-5440-BA9C-B13E9A2D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D8D87-ED16-F540-A977-2018AA35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76DD3-5EEA-0C46-82BE-12121638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7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A719-E346-AB43-98CB-5A1E940D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6C6A6-7DA7-474B-88E8-92CB5DC31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609F8-66CA-6548-9F4E-3FFF05E23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4316B-0925-2545-BB0B-5B60A240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324DE-C557-E548-9B17-E84F79F1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41554-CDA6-3F44-9B9C-4B39E6D4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6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42F7-33F4-9F4B-9072-73D48F0A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D4DAA-F4C7-9A4F-A800-5AFE71641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F1671-ED3B-FE43-B1C3-113A214E4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42225-0C77-5E43-8AB4-024C7D505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56E30-4294-4E42-8DC3-7027A33F7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B6F11-DD67-9545-8E16-2EBAD556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0ABA7D-6373-A94D-9556-4765BAF25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E6299-EF12-6343-A7C7-2C903A52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3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559C-F29A-D34B-B1C7-0D73566D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EEF6F-0B6A-3946-A78C-CFCB303A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56060-DE5F-A84D-A0B5-05791BA2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56D4D-8AA2-D041-95C4-5BD164B3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1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282A8-AA85-0642-9881-93ADC63A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B1C0D-C938-F840-8387-2D6B66D8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B3B04-C9D1-BF41-9C14-1B1E52E5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AA1B-60AC-3B43-BBF5-7469AAD9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AF0A2-A9D1-AC44-A184-1A343E16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05F9C-7816-B541-9AFC-B2126C924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4248E-B8FC-7D4E-9A96-AFC15B12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B0FE-966C-AD4D-AF33-2BE37D8B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C48D5-F37E-6C47-9E6D-3D758BD8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B726-807D-AA46-A7ED-6CAF5023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A9C9A-CFF5-194E-9FAC-95D54FBC9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F2F21-A146-B74D-A450-1426627FC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68B08-04E0-EE4D-ADDE-859A4A24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2AC14-5021-DE4F-A447-16128042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CBEFB-5C62-EE41-ADFF-1A7B40BB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6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ED129-B3A0-3B4A-819B-79735217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2E724-4B16-3E4B-8587-0C60BE5AD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23F1C-D679-DB43-8DFE-4289DD417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420B1-E3AA-6348-BCF4-BFB1F548A7B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98F8F-6D87-184B-B246-4A037B4F9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DBF78-B402-764C-A53A-C3888174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45BA8-BCAB-F94C-9FE8-4C4F21A953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_b3JjpzY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camera.it/leg18/410?idSeduta=0385&amp;tipo=stenografico#sed0385.stenografico.tit00050.sub000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ADF8B0-842C-E64B-8FAB-145D1A7D0147}"/>
              </a:ext>
            </a:extLst>
          </p:cNvPr>
          <p:cNvSpPr txBox="1"/>
          <p:nvPr/>
        </p:nvSpPr>
        <p:spPr>
          <a:xfrm>
            <a:off x="779182" y="209238"/>
            <a:ext cx="1089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Metodi di analisi della produzione testuale e discorsiva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736A8-D230-9041-A4E7-72AD99B03A91}"/>
              </a:ext>
            </a:extLst>
          </p:cNvPr>
          <p:cNvSpPr txBox="1"/>
          <p:nvPr/>
        </p:nvSpPr>
        <p:spPr>
          <a:xfrm>
            <a:off x="0" y="634932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Helvetica" pitchFamily="2" charset="0"/>
              </a:rPr>
              <a:t>Docente</a:t>
            </a:r>
            <a:r>
              <a:rPr lang="en-US" dirty="0">
                <a:latin typeface="Helvetica" pitchFamily="2" charset="0"/>
              </a:rPr>
              <a:t>: Edoardo Zulato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C5255-87E0-B14C-A908-844A6E31B056}"/>
              </a:ext>
            </a:extLst>
          </p:cNvPr>
          <p:cNvSpPr txBox="1"/>
          <p:nvPr/>
        </p:nvSpPr>
        <p:spPr>
          <a:xfrm>
            <a:off x="4368604" y="6381754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Helvetica" pitchFamily="2" charset="0"/>
              </a:rPr>
              <a:t>Scienze e tecniche psicologiche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A15A1-B890-9841-827C-721F8DE9AE35}"/>
              </a:ext>
            </a:extLst>
          </p:cNvPr>
          <p:cNvSpPr txBox="1"/>
          <p:nvPr/>
        </p:nvSpPr>
        <p:spPr>
          <a:xfrm>
            <a:off x="10662170" y="638175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04.04.2023</a:t>
            </a:r>
          </a:p>
        </p:txBody>
      </p:sp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704C0547-F3B1-A84E-B6BF-C9A0ADD3B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371" y="780485"/>
            <a:ext cx="9294985" cy="5228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79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8">
            <a:extLst>
              <a:ext uri="{FF2B5EF4-FFF2-40B4-BE49-F238E27FC236}">
                <a16:creationId xmlns:a16="http://schemas.microsoft.com/office/drawing/2014/main" id="{FDEAC0F7-CDB0-E1F0-0DC7-9A6C055CE705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976D3EDD-D132-E395-64AF-1DEFDF57CD07}"/>
              </a:ext>
            </a:extLst>
          </p:cNvPr>
          <p:cNvSpPr txBox="1"/>
          <p:nvPr/>
        </p:nvSpPr>
        <p:spPr>
          <a:xfrm>
            <a:off x="2005912" y="1438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Due tradizioni principali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33D87A0-C697-DAF7-D97F-CEFA2B90DBFB}"/>
              </a:ext>
            </a:extLst>
          </p:cNvPr>
          <p:cNvSpPr/>
          <p:nvPr/>
        </p:nvSpPr>
        <p:spPr>
          <a:xfrm>
            <a:off x="1605261" y="5242085"/>
            <a:ext cx="10586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Macro-discorsivo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</a:t>
            </a:r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1A42781-BC2D-4C24-6A89-086CEAB527E4}"/>
              </a:ext>
            </a:extLst>
          </p:cNvPr>
          <p:cNvSpPr/>
          <p:nvPr/>
        </p:nvSpPr>
        <p:spPr>
          <a:xfrm>
            <a:off x="1605259" y="1698780"/>
            <a:ext cx="10586739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Identificare e descrivere le 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strategie discorsive 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usate dai parlanti per raggiungere certi scopi nell’interazione personale: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Costruire specifiche versioni della realtà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Far sì che queste versioni appaiano come dati di fatto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Contrastare possibili alternative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Gestire aspetti legati alla responsabilità individuale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Presentarsi come credibili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35C9A4-EEB8-B8CB-25C1-7BC2BD9AD9EA}"/>
              </a:ext>
            </a:extLst>
          </p:cNvPr>
          <p:cNvSpPr/>
          <p:nvPr/>
        </p:nvSpPr>
        <p:spPr>
          <a:xfrm>
            <a:off x="1494425" y="1141565"/>
            <a:ext cx="10586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Micro-discorsivo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</a:t>
            </a:r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DDB612A-E8D8-101A-5CE0-4F6C514B8C71}"/>
              </a:ext>
            </a:extLst>
          </p:cNvPr>
          <p:cNvSpPr/>
          <p:nvPr/>
        </p:nvSpPr>
        <p:spPr>
          <a:xfrm>
            <a:off x="1605261" y="5657583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Esamina come il discorso aiuta a riprodurre relazioni di potere e cambiamento sociale</a:t>
            </a:r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685500-6CD4-5082-89A7-9FEBB67CB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88"/>
          <a:stretch/>
        </p:blipFill>
        <p:spPr>
          <a:xfrm>
            <a:off x="322486" y="1037111"/>
            <a:ext cx="744348" cy="662556"/>
          </a:xfrm>
          <a:prstGeom prst="rect">
            <a:avLst/>
          </a:prstGeom>
        </p:spPr>
      </p:pic>
      <p:pic>
        <p:nvPicPr>
          <p:cNvPr id="7" name="Google Shape;193;p10" descr="Shape&#10;&#10;Description automatically generated with low confidence">
            <a:extLst>
              <a:ext uri="{FF2B5EF4-FFF2-40B4-BE49-F238E27FC236}">
                <a16:creationId xmlns:a16="http://schemas.microsoft.com/office/drawing/2014/main" id="{AC970662-860D-608F-7864-48260F33659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2"/>
          <a:stretch>
            <a:fillRect/>
          </a:stretch>
        </p:blipFill>
        <p:spPr bwMode="auto">
          <a:xfrm>
            <a:off x="295007" y="5173553"/>
            <a:ext cx="771827" cy="65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50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8">
            <a:extLst>
              <a:ext uri="{FF2B5EF4-FFF2-40B4-BE49-F238E27FC236}">
                <a16:creationId xmlns:a16="http://schemas.microsoft.com/office/drawing/2014/main" id="{FDEAC0F7-CDB0-E1F0-0DC7-9A6C055CE705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5">
            <a:extLst>
              <a:ext uri="{FF2B5EF4-FFF2-40B4-BE49-F238E27FC236}">
                <a16:creationId xmlns:a16="http://schemas.microsoft.com/office/drawing/2014/main" id="{92B32E72-4687-19C5-D3BA-6A65F72531A5}"/>
              </a:ext>
            </a:extLst>
          </p:cNvPr>
          <p:cNvSpPr txBox="1"/>
          <p:nvPr/>
        </p:nvSpPr>
        <p:spPr>
          <a:xfrm>
            <a:off x="2005912" y="1438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Un esempio</a:t>
            </a:r>
          </a:p>
        </p:txBody>
      </p:sp>
      <p:pic>
        <p:nvPicPr>
          <p:cNvPr id="6" name="Immagine 5" descr="Immagine che contiene testo">
            <a:extLst>
              <a:ext uri="{FF2B5EF4-FFF2-40B4-BE49-F238E27FC236}">
                <a16:creationId xmlns:a16="http://schemas.microsoft.com/office/drawing/2014/main" id="{81D30346-7C52-AD95-8C1F-90BFDB52C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85" y="1326641"/>
            <a:ext cx="10142849" cy="44075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50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8">
            <a:extLst>
              <a:ext uri="{FF2B5EF4-FFF2-40B4-BE49-F238E27FC236}">
                <a16:creationId xmlns:a16="http://schemas.microsoft.com/office/drawing/2014/main" id="{FDEAC0F7-CDB0-E1F0-0DC7-9A6C055CE705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976D3EDD-D132-E395-64AF-1DEFDF57CD07}"/>
              </a:ext>
            </a:extLst>
          </p:cNvPr>
          <p:cNvSpPr txBox="1"/>
          <p:nvPr/>
        </p:nvSpPr>
        <p:spPr>
          <a:xfrm>
            <a:off x="2005912" y="1438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Aspetti metodologici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DA54D8B-A685-BDF7-579B-27F5AABE2234}"/>
              </a:ext>
            </a:extLst>
          </p:cNvPr>
          <p:cNvSpPr/>
          <p:nvPr/>
        </p:nvSpPr>
        <p:spPr>
          <a:xfrm>
            <a:off x="1771003" y="1235941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Privilegia 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corpus riguardanti situazioni e scambi conversazionali spontanei</a:t>
            </a:r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E43E0CD-7700-9290-4C01-E6D5A95684F2}"/>
              </a:ext>
            </a:extLst>
          </p:cNvPr>
          <p:cNvSpPr/>
          <p:nvPr/>
        </p:nvSpPr>
        <p:spPr>
          <a:xfrm>
            <a:off x="1771002" y="3712331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Proprietà su cui focalizzarsi:</a:t>
            </a:r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78BEB01-0770-67AA-3F4D-F2F64EA8A1EF}"/>
              </a:ext>
            </a:extLst>
          </p:cNvPr>
          <p:cNvSpPr/>
          <p:nvPr/>
        </p:nvSpPr>
        <p:spPr>
          <a:xfrm>
            <a:off x="1771003" y="4184904"/>
            <a:ext cx="10586739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Uso del lessico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Ordine delle parole utilizzate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Stile grammaticale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Argomenti per giustificare  e legittimare svalutare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Disclaimer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Metafore, analogie e figure retoriche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omissioni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AF3AC23-5762-83C9-1328-54E08C9C02D4}"/>
              </a:ext>
            </a:extLst>
          </p:cNvPr>
          <p:cNvSpPr/>
          <p:nvPr/>
        </p:nvSpPr>
        <p:spPr>
          <a:xfrm>
            <a:off x="1771003" y="2468562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Assenza di linee guida precise (e.g., analisi tematica)</a:t>
            </a:r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51CC13A-763A-F50B-90DD-2C7BE263D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43"/>
          <a:stretch/>
        </p:blipFill>
        <p:spPr>
          <a:xfrm>
            <a:off x="472056" y="1085306"/>
            <a:ext cx="685625" cy="58111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C7A9775-C234-9860-5480-6951A7435F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85"/>
          <a:stretch/>
        </p:blipFill>
        <p:spPr>
          <a:xfrm>
            <a:off x="434989" y="2266742"/>
            <a:ext cx="794681" cy="63587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6C92A93-9BB5-7113-A44B-9201651E2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108"/>
          <a:stretch/>
        </p:blipFill>
        <p:spPr>
          <a:xfrm>
            <a:off x="421270" y="3607542"/>
            <a:ext cx="701058" cy="5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8">
            <a:extLst>
              <a:ext uri="{FF2B5EF4-FFF2-40B4-BE49-F238E27FC236}">
                <a16:creationId xmlns:a16="http://schemas.microsoft.com/office/drawing/2014/main" id="{FDEAC0F7-CDB0-E1F0-0DC7-9A6C055CE705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976D3EDD-D132-E395-64AF-1DEFDF57CD07}"/>
              </a:ext>
            </a:extLst>
          </p:cNvPr>
          <p:cNvSpPr txBox="1"/>
          <p:nvPr/>
        </p:nvSpPr>
        <p:spPr>
          <a:xfrm>
            <a:off x="2005912" y="1438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Esempi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DA54D8B-A685-BDF7-579B-27F5AABE2234}"/>
              </a:ext>
            </a:extLst>
          </p:cNvPr>
          <p:cNvSpPr/>
          <p:nvPr/>
        </p:nvSpPr>
        <p:spPr>
          <a:xfrm>
            <a:off x="831623" y="3840231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Interrompere gravidanza vs uccidere un feto</a:t>
            </a:r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36D38DF-E1DE-1DFC-158A-AD01387BFE2D}"/>
              </a:ext>
            </a:extLst>
          </p:cNvPr>
          <p:cNvSpPr/>
          <p:nvPr/>
        </p:nvSpPr>
        <p:spPr>
          <a:xfrm>
            <a:off x="831619" y="4494816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Movimento per la vita vs movimento per la scelta</a:t>
            </a:r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202B4C0-A40D-531F-53F8-BEAC05BBD19B}"/>
              </a:ext>
            </a:extLst>
          </p:cNvPr>
          <p:cNvSpPr/>
          <p:nvPr/>
        </p:nvSpPr>
        <p:spPr>
          <a:xfrm>
            <a:off x="831618" y="5106055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Invadere ucraina vs liberare l’ucraina</a:t>
            </a:r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398382F-D8A1-C410-2C7C-C6B35BFB8A80}"/>
              </a:ext>
            </a:extLst>
          </p:cNvPr>
          <p:cNvSpPr/>
          <p:nvPr/>
        </p:nvSpPr>
        <p:spPr>
          <a:xfrm>
            <a:off x="905510" y="5717294"/>
            <a:ext cx="10586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Utilizzo del passivo e dell’attivo: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cap="all" dirty="0"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e.g., sono depresso vs ho la depressione</a:t>
            </a:r>
          </a:p>
        </p:txBody>
      </p:sp>
      <p:pic>
        <p:nvPicPr>
          <p:cNvPr id="1026" name="Picture 2" descr="Thank You for Smoking - film: guarda streaming online">
            <a:extLst>
              <a:ext uri="{FF2B5EF4-FFF2-40B4-BE49-F238E27FC236}">
                <a16:creationId xmlns:a16="http://schemas.microsoft.com/office/drawing/2014/main" id="{852DB399-BCD4-3E36-6496-7E0847C6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18" y="937671"/>
            <a:ext cx="4753274" cy="24731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5D889D-48FB-A366-81BD-80BA243C7158}"/>
              </a:ext>
            </a:extLst>
          </p:cNvPr>
          <p:cNvSpPr txBox="1"/>
          <p:nvPr/>
        </p:nvSpPr>
        <p:spPr>
          <a:xfrm>
            <a:off x="5862782" y="3055325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https://www.youtube.com/watch?v=HcE_b3JjpzY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08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8">
            <a:extLst>
              <a:ext uri="{FF2B5EF4-FFF2-40B4-BE49-F238E27FC236}">
                <a16:creationId xmlns:a16="http://schemas.microsoft.com/office/drawing/2014/main" id="{FDEAC0F7-CDB0-E1F0-0DC7-9A6C055CE705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976D3EDD-D132-E395-64AF-1DEFDF57CD07}"/>
              </a:ext>
            </a:extLst>
          </p:cNvPr>
          <p:cNvSpPr txBox="1"/>
          <p:nvPr/>
        </p:nvSpPr>
        <p:spPr>
          <a:xfrm>
            <a:off x="2005912" y="1438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Domande che orientano AD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DA54D8B-A685-BDF7-579B-27F5AABE2234}"/>
              </a:ext>
            </a:extLst>
          </p:cNvPr>
          <p:cNvSpPr/>
          <p:nvPr/>
        </p:nvSpPr>
        <p:spPr>
          <a:xfrm>
            <a:off x="802630" y="2507085"/>
            <a:ext cx="10586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Quali funzioni/Scopi assolve uno specifico discorso? </a:t>
            </a:r>
            <a:r>
              <a:rPr lang="it-IT" sz="16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e.g., svalutare, valorizzare, problematizzare, naturalizzare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BB62402-1EAC-2C5A-62A6-2ABDD34D5BF1}"/>
              </a:ext>
            </a:extLst>
          </p:cNvPr>
          <p:cNvSpPr/>
          <p:nvPr/>
        </p:nvSpPr>
        <p:spPr>
          <a:xfrm>
            <a:off x="796627" y="5208441"/>
            <a:ext cx="10586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Quali strategie vengono utilizzate per raggiungere uno specifico scopo? </a:t>
            </a:r>
            <a:r>
              <a:rPr lang="it-IT" sz="16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e.g., storie, de-umanizzare/</a:t>
            </a:r>
            <a:r>
              <a:rPr lang="it-IT" sz="1600" dirty="0" err="1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</a:t>
            </a:r>
            <a:r>
              <a:rPr lang="it-IT" sz="16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-umanizzare, disclaimer, re-naming, forme grammaticali, figure retoriche, </a:t>
            </a:r>
            <a:r>
              <a:rPr lang="it-IT" sz="16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  <a:r>
              <a:rPr lang="it-IT" sz="1600" dirty="0" err="1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tc</a:t>
            </a:r>
            <a:r>
              <a:rPr lang="it-IT" sz="16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02F4ECD-D44E-C45A-19A0-E5B5FE41B181}"/>
              </a:ext>
            </a:extLst>
          </p:cNvPr>
          <p:cNvSpPr/>
          <p:nvPr/>
        </p:nvSpPr>
        <p:spPr>
          <a:xfrm>
            <a:off x="796628" y="3891837"/>
            <a:ext cx="10586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Quali sono le conseguenze/implicazioni per il contesto? </a:t>
            </a:r>
          </a:p>
          <a:p>
            <a:r>
              <a:rPr lang="it-IT" sz="16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e.g., promuovere cambiamento sociale, mantenere status quo, diritti e doveri delle persone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940178F-9BC7-CAAD-FA16-C01AE6F57D27}"/>
              </a:ext>
            </a:extLst>
          </p:cNvPr>
          <p:cNvSpPr/>
          <p:nvPr/>
        </p:nvSpPr>
        <p:spPr>
          <a:xfrm>
            <a:off x="802630" y="1310858"/>
            <a:ext cx="10586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Quali sono gli aspetti espliciti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 </a:t>
            </a: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Impliciti del discorso? Quali sono i posizionamenti dei parlanti? </a:t>
            </a:r>
            <a:r>
              <a:rPr lang="it-IT" sz="16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  <a:r>
              <a:rPr lang="it-IT" sz="16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.g., </a:t>
            </a:r>
            <a:r>
              <a:rPr lang="it-IT" sz="1600" dirty="0" err="1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</a:t>
            </a:r>
            <a:r>
              <a:rPr lang="it-IT" sz="16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it-IT" sz="1600" dirty="0" err="1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them</a:t>
            </a:r>
            <a:r>
              <a:rPr lang="it-IT" sz="16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1600" dirty="0" err="1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</a:t>
            </a:r>
            <a:r>
              <a:rPr lang="it-IT" sz="16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vs </a:t>
            </a:r>
            <a:r>
              <a:rPr lang="it-IT" sz="1600" dirty="0" err="1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them</a:t>
            </a:r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9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8">
            <a:extLst>
              <a:ext uri="{FF2B5EF4-FFF2-40B4-BE49-F238E27FC236}">
                <a16:creationId xmlns:a16="http://schemas.microsoft.com/office/drawing/2014/main" id="{FDEAC0F7-CDB0-E1F0-0DC7-9A6C055CE705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976D3EDD-D132-E395-64AF-1DEFDF57CD07}"/>
              </a:ext>
            </a:extLst>
          </p:cNvPr>
          <p:cNvSpPr txBox="1"/>
          <p:nvPr/>
        </p:nvSpPr>
        <p:spPr>
          <a:xfrm>
            <a:off x="2005912" y="1438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Analisi del discorso</a:t>
            </a:r>
          </a:p>
        </p:txBody>
      </p:sp>
      <p:pic>
        <p:nvPicPr>
          <p:cNvPr id="4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4FDF3C3-22CE-27E3-AF26-720CD2B9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28" y="977214"/>
            <a:ext cx="4421450" cy="2199559"/>
          </a:xfrm>
          <a:prstGeom prst="rect">
            <a:avLst/>
          </a:prstGeom>
        </p:spPr>
      </p:pic>
      <p:pic>
        <p:nvPicPr>
          <p:cNvPr id="5" name="Picture 9" descr="Text&#10;&#10;Description automatically generated">
            <a:extLst>
              <a:ext uri="{FF2B5EF4-FFF2-40B4-BE49-F238E27FC236}">
                <a16:creationId xmlns:a16="http://schemas.microsoft.com/office/drawing/2014/main" id="{B3C50989-1A5E-BEC1-1D3C-1513C3F74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228" y="3621495"/>
            <a:ext cx="5254513" cy="2740780"/>
          </a:xfrm>
          <a:prstGeom prst="rect">
            <a:avLst/>
          </a:prstGeom>
        </p:spPr>
      </p:pic>
      <p:pic>
        <p:nvPicPr>
          <p:cNvPr id="6" name="Picture 16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489A787F-0649-FC98-898A-6E54DF783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62" y="1309163"/>
            <a:ext cx="5227853" cy="2153728"/>
          </a:xfrm>
          <a:prstGeom prst="rect">
            <a:avLst/>
          </a:prstGeom>
        </p:spPr>
      </p:pic>
      <p:pic>
        <p:nvPicPr>
          <p:cNvPr id="9" name="Picture 18" descr="Text&#10;&#10;Description automatically generated">
            <a:extLst>
              <a:ext uri="{FF2B5EF4-FFF2-40B4-BE49-F238E27FC236}">
                <a16:creationId xmlns:a16="http://schemas.microsoft.com/office/drawing/2014/main" id="{8A943488-61E7-1DB3-F3EC-6CBBAEFEC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59" y="3621495"/>
            <a:ext cx="6720256" cy="237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1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8">
            <a:extLst>
              <a:ext uri="{FF2B5EF4-FFF2-40B4-BE49-F238E27FC236}">
                <a16:creationId xmlns:a16="http://schemas.microsoft.com/office/drawing/2014/main" id="{FDEAC0F7-CDB0-E1F0-0DC7-9A6C055CE705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976D3EDD-D132-E395-64AF-1DEFDF57CD07}"/>
              </a:ext>
            </a:extLst>
          </p:cNvPr>
          <p:cNvSpPr txBox="1"/>
          <p:nvPr/>
        </p:nvSpPr>
        <p:spPr>
          <a:xfrm>
            <a:off x="2005912" y="1438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esercizio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28E04F5-E187-DABB-2BD2-A937428B4A0C}"/>
              </a:ext>
            </a:extLst>
          </p:cNvPr>
          <p:cNvSpPr/>
          <p:nvPr/>
        </p:nvSpPr>
        <p:spPr>
          <a:xfrm>
            <a:off x="978121" y="1070712"/>
            <a:ext cx="10586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Analizzare un estratto della discussione parlamentare sul </a:t>
            </a:r>
            <a:r>
              <a:rPr lang="it-IT" sz="1600" cap="all" dirty="0" err="1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ddl</a:t>
            </a: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cap="all" dirty="0" err="1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zan</a:t>
            </a: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2"/>
              </a:rPr>
              <a:t>https://www.camera.it/leg18/410?idSeduta=0385&amp;tipo=stenografico#sed0385.stenografico.tit00050.sub00010</a:t>
            </a: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4453CB0-FDCF-3277-C3C6-65CBD8FFCF93}"/>
              </a:ext>
            </a:extLst>
          </p:cNvPr>
          <p:cNvSpPr/>
          <p:nvPr/>
        </p:nvSpPr>
        <p:spPr>
          <a:xfrm>
            <a:off x="978121" y="2245626"/>
            <a:ext cx="10586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Quali sono le strategie discorsive che i politici di schieramenti politici differenti utilizzano per supportare o bloccare il </a:t>
            </a:r>
            <a:r>
              <a:rPr lang="it-IT" sz="1600" cap="all" dirty="0" err="1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ddl</a:t>
            </a: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cap="all" dirty="0" err="1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zan</a:t>
            </a: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052" name="Picture 4" descr="Il ddl Zan è un testo incostituzionale, ma la Commissione approva">
            <a:extLst>
              <a:ext uri="{FF2B5EF4-FFF2-40B4-BE49-F238E27FC236}">
                <a16:creationId xmlns:a16="http://schemas.microsoft.com/office/drawing/2014/main" id="{C0B43B8B-3306-A51A-5CCF-CAE399CAF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26" y="3174318"/>
            <a:ext cx="4330083" cy="27990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dl Zan, si torna al Senato | Wired Italia">
            <a:extLst>
              <a:ext uri="{FF2B5EF4-FFF2-40B4-BE49-F238E27FC236}">
                <a16:creationId xmlns:a16="http://schemas.microsoft.com/office/drawing/2014/main" id="{9D93F4A2-945A-6916-C122-2F589976D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27" y="3174318"/>
            <a:ext cx="4968799" cy="27990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7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005912" y="125483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Struttura lavori di ricerca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29E76-0047-F849-5E0D-29B8EAC952CC}"/>
              </a:ext>
            </a:extLst>
          </p:cNvPr>
          <p:cNvSpPr txBox="1"/>
          <p:nvPr/>
        </p:nvSpPr>
        <p:spPr>
          <a:xfrm>
            <a:off x="789551" y="1894315"/>
            <a:ext cx="11137405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2. </a:t>
            </a:r>
            <a:r>
              <a:rPr lang="it-IT" cap="all" dirty="0">
                <a:latin typeface="Helvetica" pitchFamily="2" charset="0"/>
              </a:rPr>
              <a:t>descrivere </a:t>
            </a:r>
            <a:r>
              <a:rPr lang="it-IT" b="1" cap="all" dirty="0">
                <a:latin typeface="Helvetica" pitchFamily="2" charset="0"/>
              </a:rPr>
              <a:t>stato dell’arte </a:t>
            </a:r>
            <a:r>
              <a:rPr lang="it-IT" cap="all" dirty="0">
                <a:latin typeface="Helvetica" pitchFamily="2" charset="0"/>
              </a:rPr>
              <a:t>in maniera sintetica (cosa sappiamo e cosa manca)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Helvetica" pitchFamily="2" charset="0"/>
              </a:rPr>
              <a:t>e.g., la maggior parte delle ricerche si focalizza su ma nessuno ha mai guardato</a:t>
            </a:r>
            <a:r>
              <a:rPr lang="it-IT" cap="all" dirty="0">
                <a:latin typeface="Helvetica" pitchFamily="2" charset="0"/>
              </a:rPr>
              <a:t> </a:t>
            </a:r>
            <a:r>
              <a:rPr lang="it-IT" dirty="0">
                <a:latin typeface="Helvetica" pitchFamily="2" charset="0"/>
              </a:rPr>
              <a:t>a…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C1E8E-85E8-2513-FC9D-32E6F7A68273}"/>
              </a:ext>
            </a:extLst>
          </p:cNvPr>
          <p:cNvSpPr txBox="1"/>
          <p:nvPr/>
        </p:nvSpPr>
        <p:spPr>
          <a:xfrm>
            <a:off x="789552" y="982708"/>
            <a:ext cx="11137405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cap="all" dirty="0">
                <a:latin typeface="Helvetica" pitchFamily="2" charset="0"/>
              </a:rPr>
              <a:t>Identificare e </a:t>
            </a:r>
            <a:r>
              <a:rPr lang="it-IT" b="1" cap="all" dirty="0">
                <a:latin typeface="Helvetica" pitchFamily="2" charset="0"/>
              </a:rPr>
              <a:t>definire</a:t>
            </a:r>
            <a:r>
              <a:rPr lang="it-IT" cap="all" dirty="0">
                <a:latin typeface="Helvetica" pitchFamily="2" charset="0"/>
              </a:rPr>
              <a:t> </a:t>
            </a:r>
            <a:r>
              <a:rPr lang="it-IT" b="1" cap="all" dirty="0">
                <a:latin typeface="Helvetica" pitchFamily="2" charset="0"/>
              </a:rPr>
              <a:t>una</a:t>
            </a:r>
            <a:r>
              <a:rPr lang="it-IT" cap="all" dirty="0">
                <a:latin typeface="Helvetica" pitchFamily="2" charset="0"/>
              </a:rPr>
              <a:t> </a:t>
            </a:r>
            <a:r>
              <a:rPr lang="it-IT" b="1" cap="all" dirty="0">
                <a:latin typeface="Helvetica" pitchFamily="2" charset="0"/>
              </a:rPr>
              <a:t>problematica</a:t>
            </a:r>
            <a:r>
              <a:rPr lang="it-IT" cap="all" dirty="0">
                <a:latin typeface="Helvetica" pitchFamily="2" charset="0"/>
              </a:rPr>
              <a:t> (supportare con fonti bibliografiche)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Helvetica" pitchFamily="2" charset="0"/>
              </a:rPr>
              <a:t>e.g., lo stato vegetativo è una condizione clinica in cui…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1F83F-2685-A9BB-F4F5-619ABA4DF612}"/>
              </a:ext>
            </a:extLst>
          </p:cNvPr>
          <p:cNvSpPr txBox="1"/>
          <p:nvPr/>
        </p:nvSpPr>
        <p:spPr>
          <a:xfrm>
            <a:off x="789552" y="2805922"/>
            <a:ext cx="10965126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3. </a:t>
            </a:r>
            <a:r>
              <a:rPr lang="it-IT" cap="all" dirty="0">
                <a:latin typeface="Helvetica" pitchFamily="2" charset="0"/>
              </a:rPr>
              <a:t>Esplicitare </a:t>
            </a:r>
            <a:r>
              <a:rPr lang="it-IT" b="1" cap="all" dirty="0">
                <a:latin typeface="Helvetica" pitchFamily="2" charset="0"/>
              </a:rPr>
              <a:t>domanda di ricerca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Helvetica" pitchFamily="2" charset="0"/>
              </a:rPr>
              <a:t>e.g. esplorare le rappresentazioni dello stato vegetativo nella stampa di 3 paesi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2E783-5538-DC06-5DEA-C2E98B97CEA6}"/>
              </a:ext>
            </a:extLst>
          </p:cNvPr>
          <p:cNvSpPr txBox="1"/>
          <p:nvPr/>
        </p:nvSpPr>
        <p:spPr>
          <a:xfrm>
            <a:off x="789551" y="3787726"/>
            <a:ext cx="10262762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4. </a:t>
            </a:r>
            <a:r>
              <a:rPr lang="it-IT" cap="all" dirty="0">
                <a:latin typeface="Helvetica" pitchFamily="2" charset="0"/>
              </a:rPr>
              <a:t>Descrivere </a:t>
            </a:r>
            <a:r>
              <a:rPr lang="it-IT" b="1" cap="all" dirty="0">
                <a:latin typeface="Helvetica" pitchFamily="2" charset="0"/>
              </a:rPr>
              <a:t>metodo</a:t>
            </a:r>
            <a:r>
              <a:rPr lang="it-IT" cap="all" dirty="0">
                <a:latin typeface="Helvetica" pitchFamily="2" charset="0"/>
              </a:rPr>
              <a:t> e </a:t>
            </a:r>
            <a:r>
              <a:rPr lang="it-IT" b="1" cap="all" dirty="0">
                <a:latin typeface="Helvetica" pitchFamily="2" charset="0"/>
              </a:rPr>
              <a:t>analisi</a:t>
            </a:r>
            <a:r>
              <a:rPr lang="it-IT" cap="all" dirty="0">
                <a:latin typeface="Helvetica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Helvetica" pitchFamily="2" charset="0"/>
              </a:rPr>
              <a:t>e.g., costruzione corpus, tecnica analisi dati, allegare codebook analisi, </a:t>
            </a:r>
            <a:r>
              <a:rPr lang="it-IT" dirty="0" err="1">
                <a:latin typeface="Helvetica" pitchFamily="2" charset="0"/>
              </a:rPr>
              <a:t>etc</a:t>
            </a:r>
            <a:r>
              <a:rPr lang="it-IT" dirty="0">
                <a:latin typeface="Helvetica" pitchFamily="2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4FDF16-D3E2-0B39-EB6D-106B43DA0B84}"/>
              </a:ext>
            </a:extLst>
          </p:cNvPr>
          <p:cNvSpPr txBox="1"/>
          <p:nvPr/>
        </p:nvSpPr>
        <p:spPr>
          <a:xfrm>
            <a:off x="789551" y="4850848"/>
            <a:ext cx="10262762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5. </a:t>
            </a:r>
            <a:r>
              <a:rPr lang="it-IT" cap="all" dirty="0">
                <a:latin typeface="Helvetica" pitchFamily="2" charset="0"/>
              </a:rPr>
              <a:t>Presentare </a:t>
            </a:r>
            <a:r>
              <a:rPr lang="it-IT" b="1" cap="all" dirty="0">
                <a:latin typeface="Helvetica" pitchFamily="2" charset="0"/>
              </a:rPr>
              <a:t>risultati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0BBA1-FEDF-997C-CDDA-C5C18EED32F5}"/>
              </a:ext>
            </a:extLst>
          </p:cNvPr>
          <p:cNvSpPr txBox="1"/>
          <p:nvPr/>
        </p:nvSpPr>
        <p:spPr>
          <a:xfrm>
            <a:off x="789551" y="5588585"/>
            <a:ext cx="10262762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6. Discussioni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Helvetica" pitchFamily="2" charset="0"/>
              </a:rPr>
              <a:t>e.g., cosa aggiungono i nostri risultati rispetto alla letteratura?</a:t>
            </a:r>
          </a:p>
        </p:txBody>
      </p:sp>
    </p:spTree>
    <p:extLst>
      <p:ext uri="{BB962C8B-B14F-4D97-AF65-F5344CB8AC3E}">
        <p14:creationId xmlns:p14="http://schemas.microsoft.com/office/powerpoint/2010/main" val="273797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8">
            <a:extLst>
              <a:ext uri="{FF2B5EF4-FFF2-40B4-BE49-F238E27FC236}">
                <a16:creationId xmlns:a16="http://schemas.microsoft.com/office/drawing/2014/main" id="{88F47DD8-6E3D-E943-B694-499267089069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D2E42C-6BA0-C749-BBF7-BBF92C5591C9}"/>
              </a:ext>
            </a:extLst>
          </p:cNvPr>
          <p:cNvSpPr txBox="1"/>
          <p:nvPr/>
        </p:nvSpPr>
        <p:spPr>
          <a:xfrm>
            <a:off x="2613667" y="170506"/>
            <a:ext cx="744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cap="all" dirty="0">
                <a:latin typeface="Helvetica" pitchFamily="2" charset="0"/>
              </a:rPr>
              <a:t>See you next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9A670-ACBA-69B0-4A1E-2ECF0869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82" y="884420"/>
            <a:ext cx="7226663" cy="5419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666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8207BF-EEAC-074B-ADF7-B13F1262AC8B}"/>
              </a:ext>
            </a:extLst>
          </p:cNvPr>
          <p:cNvSpPr txBox="1"/>
          <p:nvPr/>
        </p:nvSpPr>
        <p:spPr>
          <a:xfrm>
            <a:off x="4046100" y="165098"/>
            <a:ext cx="336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Cambio lezione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D6B1DA-8215-D788-43FD-367685998A10}"/>
              </a:ext>
            </a:extLst>
          </p:cNvPr>
          <p:cNvSpPr/>
          <p:nvPr/>
        </p:nvSpPr>
        <p:spPr>
          <a:xfrm>
            <a:off x="672932" y="1130838"/>
            <a:ext cx="10586739" cy="50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cap="all" dirty="0">
                <a:latin typeface="Helvetica" pitchFamily="2" charset="0"/>
              </a:rPr>
              <a:t>Aggiungere un’ora agli incontri del 2/9/23 maggio: </a:t>
            </a:r>
            <a:r>
              <a:rPr lang="it-IT" sz="2000" b="1" cap="all" dirty="0">
                <a:latin typeface="Helvetica" pitchFamily="2" charset="0"/>
              </a:rPr>
              <a:t>inizio ore 9:30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8560FA-0167-8882-3802-052FF1AFA44B}"/>
              </a:ext>
            </a:extLst>
          </p:cNvPr>
          <p:cNvSpPr/>
          <p:nvPr/>
        </p:nvSpPr>
        <p:spPr>
          <a:xfrm>
            <a:off x="672932" y="2294727"/>
            <a:ext cx="11068964" cy="50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cap="all" dirty="0">
                <a:latin typeface="Helvetica" pitchFamily="2" charset="0"/>
              </a:rPr>
              <a:t>Giovedì </a:t>
            </a:r>
            <a:r>
              <a:rPr lang="it-IT" sz="2000" b="1" cap="all" dirty="0">
                <a:latin typeface="Helvetica" pitchFamily="2" charset="0"/>
              </a:rPr>
              <a:t>18 maggio </a:t>
            </a:r>
            <a:r>
              <a:rPr lang="it-IT" sz="2000" cap="all" dirty="0">
                <a:latin typeface="Helvetica" pitchFamily="2" charset="0"/>
              </a:rPr>
              <a:t>14:30 -17:30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CBF498-32DF-F3D4-BB66-9104003C70B2}"/>
              </a:ext>
            </a:extLst>
          </p:cNvPr>
          <p:cNvSpPr/>
          <p:nvPr/>
        </p:nvSpPr>
        <p:spPr>
          <a:xfrm>
            <a:off x="640091" y="5653172"/>
            <a:ext cx="11068964" cy="50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cap="all" dirty="0">
                <a:latin typeface="Helvetica" pitchFamily="2" charset="0"/>
              </a:rPr>
              <a:t>Martedì </a:t>
            </a:r>
            <a:r>
              <a:rPr lang="it-IT" sz="2000" b="1" cap="all" dirty="0">
                <a:latin typeface="Helvetica" pitchFamily="2" charset="0"/>
              </a:rPr>
              <a:t>30 maggio </a:t>
            </a:r>
            <a:r>
              <a:rPr lang="it-IT" sz="2000" cap="all" dirty="0">
                <a:latin typeface="Helvetica" pitchFamily="2" charset="0"/>
              </a:rPr>
              <a:t>10:30 - 13:30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FDCCC9F-8F93-BD43-E793-4AC36110F211}"/>
              </a:ext>
            </a:extLst>
          </p:cNvPr>
          <p:cNvSpPr/>
          <p:nvPr/>
        </p:nvSpPr>
        <p:spPr>
          <a:xfrm>
            <a:off x="672932" y="3464642"/>
            <a:ext cx="11068964" cy="50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cap="all" dirty="0">
                <a:latin typeface="Helvetica" pitchFamily="2" charset="0"/>
              </a:rPr>
              <a:t>Giovedì </a:t>
            </a:r>
            <a:r>
              <a:rPr lang="it-IT" sz="2000" b="1" cap="all" dirty="0">
                <a:latin typeface="Helvetica" pitchFamily="2" charset="0"/>
              </a:rPr>
              <a:t>25 maggio </a:t>
            </a:r>
            <a:r>
              <a:rPr lang="it-IT" sz="2000" cap="all" dirty="0">
                <a:latin typeface="Helvetica" pitchFamily="2" charset="0"/>
              </a:rPr>
              <a:t>14:30 -17:30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12414CF-048C-DAD6-44B5-86AC4DE9CB52}"/>
              </a:ext>
            </a:extLst>
          </p:cNvPr>
          <p:cNvSpPr/>
          <p:nvPr/>
        </p:nvSpPr>
        <p:spPr>
          <a:xfrm>
            <a:off x="640091" y="4572031"/>
            <a:ext cx="11068964" cy="50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cap="all" dirty="0">
                <a:latin typeface="Helvetica" pitchFamily="2" charset="0"/>
              </a:rPr>
              <a:t>Giovedì </a:t>
            </a:r>
            <a:r>
              <a:rPr lang="it-IT" sz="2000" b="1" cap="all" dirty="0">
                <a:latin typeface="Helvetica" pitchFamily="2" charset="0"/>
              </a:rPr>
              <a:t>26 maggio </a:t>
            </a:r>
            <a:r>
              <a:rPr lang="it-IT" sz="2000" cap="all" dirty="0">
                <a:latin typeface="Helvetica" pitchFamily="2" charset="0"/>
              </a:rPr>
              <a:t>dalle 14:00</a:t>
            </a:r>
          </a:p>
        </p:txBody>
      </p:sp>
    </p:spTree>
    <p:extLst>
      <p:ext uri="{BB962C8B-B14F-4D97-AF65-F5344CB8AC3E}">
        <p14:creationId xmlns:p14="http://schemas.microsoft.com/office/powerpoint/2010/main" val="375154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8207BF-EEAC-074B-ADF7-B13F1262AC8B}"/>
              </a:ext>
            </a:extLst>
          </p:cNvPr>
          <p:cNvSpPr txBox="1"/>
          <p:nvPr/>
        </p:nvSpPr>
        <p:spPr>
          <a:xfrm>
            <a:off x="4641845" y="151245"/>
            <a:ext cx="2531687" cy="47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Calendario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D66A16-403D-D34C-FB06-1AB796014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45352"/>
              </p:ext>
            </p:extLst>
          </p:nvPr>
        </p:nvGraphicFramePr>
        <p:xfrm>
          <a:off x="629012" y="907030"/>
          <a:ext cx="11240771" cy="5439115"/>
        </p:xfrm>
        <a:graphic>
          <a:graphicData uri="http://schemas.openxmlformats.org/drawingml/2006/table">
            <a:tbl>
              <a:tblPr/>
              <a:tblGrid>
                <a:gridCol w="2425193">
                  <a:extLst>
                    <a:ext uri="{9D8B030D-6E8A-4147-A177-3AD203B41FA5}">
                      <a16:colId xmlns:a16="http://schemas.microsoft.com/office/drawing/2014/main" val="2889430267"/>
                    </a:ext>
                  </a:extLst>
                </a:gridCol>
                <a:gridCol w="1940155">
                  <a:extLst>
                    <a:ext uri="{9D8B030D-6E8A-4147-A177-3AD203B41FA5}">
                      <a16:colId xmlns:a16="http://schemas.microsoft.com/office/drawing/2014/main" val="3362887639"/>
                    </a:ext>
                  </a:extLst>
                </a:gridCol>
                <a:gridCol w="1067086">
                  <a:extLst>
                    <a:ext uri="{9D8B030D-6E8A-4147-A177-3AD203B41FA5}">
                      <a16:colId xmlns:a16="http://schemas.microsoft.com/office/drawing/2014/main" val="1818265743"/>
                    </a:ext>
                  </a:extLst>
                </a:gridCol>
                <a:gridCol w="5808337">
                  <a:extLst>
                    <a:ext uri="{9D8B030D-6E8A-4147-A177-3AD203B41FA5}">
                      <a16:colId xmlns:a16="http://schemas.microsoft.com/office/drawing/2014/main" val="1256210009"/>
                    </a:ext>
                  </a:extLst>
                </a:gridCol>
              </a:tblGrid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cap="small" baseline="0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Giorno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cap="small" baseline="0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Programma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570290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07-03-2023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teorico-epistemologica metodi di analisi testuale e discorsiva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981298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14-03-2023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metodi della costruzione base dati e creazione gruppi di ricerca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416818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21-03-2023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analisi del contenuto + Esercitazione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818477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28-03-2023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analisi tematica  + Esercitazione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393927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04-04-2023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10:30 - 14:30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U7-08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cap="small" baseline="0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analisi del discorso </a:t>
                      </a:r>
                      <a:r>
                        <a:rPr lang="it-IT" sz="11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+ Esercitazione </a:t>
                      </a:r>
                      <a:endParaRPr lang="it-IT" sz="1100" b="1" i="0" u="none" strike="noStrike" cap="small" baseline="0" noProof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550366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18-04-2023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10:30 - 14:30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Lavori su presentazioni</a:t>
                      </a:r>
                    </a:p>
                    <a:p>
                      <a:pPr algn="ctr" fontAlgn="ctr"/>
                      <a:endParaRPr lang="it-IT" sz="11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937590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02-05-2023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Lavori su presentazioni</a:t>
                      </a:r>
                      <a:endParaRPr lang="it-IT" sz="11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909695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09-05-2023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Lavori su presentazioni</a:t>
                      </a:r>
                      <a:endParaRPr lang="it-IT" sz="11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098454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sng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16-05-2023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sng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sng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sng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Presentazioni gruppo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892489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23-05-2023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Presentazioni gruppo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833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77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8207BF-EEAC-074B-ADF7-B13F1262AC8B}"/>
              </a:ext>
            </a:extLst>
          </p:cNvPr>
          <p:cNvSpPr txBox="1"/>
          <p:nvPr/>
        </p:nvSpPr>
        <p:spPr>
          <a:xfrm>
            <a:off x="4046100" y="165098"/>
            <a:ext cx="336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cap="all">
                <a:latin typeface="Helvetica" pitchFamily="2" charset="0"/>
              </a:rPr>
              <a:t>Question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D6B1DA-8215-D788-43FD-367685998A10}"/>
              </a:ext>
            </a:extLst>
          </p:cNvPr>
          <p:cNvSpPr/>
          <p:nvPr/>
        </p:nvSpPr>
        <p:spPr>
          <a:xfrm>
            <a:off x="1605261" y="1354164"/>
            <a:ext cx="10586739" cy="50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cap="all" dirty="0">
                <a:latin typeface="Helvetica" pitchFamily="2" charset="0"/>
              </a:rPr>
              <a:t>Dubbi/domande su analisi tematica?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8560FA-0167-8882-3802-052FF1AFA44B}"/>
              </a:ext>
            </a:extLst>
          </p:cNvPr>
          <p:cNvSpPr/>
          <p:nvPr/>
        </p:nvSpPr>
        <p:spPr>
          <a:xfrm>
            <a:off x="1704110" y="3368974"/>
            <a:ext cx="11068964" cy="50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cap="all" dirty="0">
                <a:latin typeface="Helvetica" pitchFamily="2" charset="0"/>
              </a:rPr>
              <a:t>Qualcuno pensa di utilizzarla per la ricerca di gruppo?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CBF498-32DF-F3D4-BB66-9104003C70B2}"/>
              </a:ext>
            </a:extLst>
          </p:cNvPr>
          <p:cNvSpPr/>
          <p:nvPr/>
        </p:nvSpPr>
        <p:spPr>
          <a:xfrm>
            <a:off x="1704110" y="5377884"/>
            <a:ext cx="11068964" cy="50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cap="all" dirty="0">
                <a:latin typeface="Helvetica" pitchFamily="2" charset="0"/>
              </a:rPr>
              <a:t>Curiosità/domande su letteratura extra?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DA9F22DD-68C9-1F43-06E9-67C9997D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30" y="5377884"/>
            <a:ext cx="1075165" cy="107516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D984C8BD-E1C2-1CF2-DD23-413F6243B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780"/>
          <a:stretch/>
        </p:blipFill>
        <p:spPr>
          <a:xfrm>
            <a:off x="432585" y="1372329"/>
            <a:ext cx="658774" cy="561407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E80138-B4F6-50E2-02C1-9AA674856C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654"/>
          <a:stretch/>
        </p:blipFill>
        <p:spPr>
          <a:xfrm>
            <a:off x="221678" y="3299511"/>
            <a:ext cx="1080587" cy="76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6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005912" y="1438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Analisi del discorso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3FD22C-6760-60AD-7279-DDB18CEAD9C4}"/>
              </a:ext>
            </a:extLst>
          </p:cNvPr>
          <p:cNvSpPr/>
          <p:nvPr/>
        </p:nvSpPr>
        <p:spPr>
          <a:xfrm>
            <a:off x="1385688" y="1575884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Una tecnica di analisi per studiare I testi e i discorsi</a:t>
            </a:r>
            <a:endParaRPr lang="it-IT" sz="1600" cap="all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F9EC772-828A-477B-4576-72DB9D1D08C2}"/>
              </a:ext>
            </a:extLst>
          </p:cNvPr>
          <p:cNvSpPr/>
          <p:nvPr/>
        </p:nvSpPr>
        <p:spPr>
          <a:xfrm>
            <a:off x="1425964" y="5462025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Dal linguaggio come rappresentazione/espressione ad azione e performance sociale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763CBA8-AEED-36DB-138B-CD78E1AB5CF8}"/>
              </a:ext>
            </a:extLst>
          </p:cNvPr>
          <p:cNvSpPr/>
          <p:nvPr/>
        </p:nvSpPr>
        <p:spPr>
          <a:xfrm>
            <a:off x="1425964" y="3543866"/>
            <a:ext cx="11357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 anche un approccio teorico: non è una procedura applicabile in maniera indistinta</a:t>
            </a:r>
            <a:endParaRPr lang="it-IT" sz="1600" cap="all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1BA8E8FD-5CAD-F3B7-2BA1-D8D2F7B7D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793"/>
          <a:stretch/>
        </p:blipFill>
        <p:spPr>
          <a:xfrm>
            <a:off x="233924" y="3387121"/>
            <a:ext cx="826454" cy="638084"/>
          </a:xfrm>
          <a:prstGeom prst="rect">
            <a:avLst/>
          </a:prstGeom>
        </p:spPr>
      </p:pic>
      <p:pic>
        <p:nvPicPr>
          <p:cNvPr id="11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9FE1EFE1-509B-DBB9-36CA-F683B2CC6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845"/>
          <a:stretch/>
        </p:blipFill>
        <p:spPr>
          <a:xfrm>
            <a:off x="179297" y="1424078"/>
            <a:ext cx="826454" cy="695500"/>
          </a:xfrm>
          <a:prstGeom prst="rect">
            <a:avLst/>
          </a:prstGeom>
        </p:spPr>
      </p:pic>
      <p:pic>
        <p:nvPicPr>
          <p:cNvPr id="12" name="Google Shape;193;p10" descr="Shape&#10;&#10;Description automatically generated with low confidence">
            <a:extLst>
              <a:ext uri="{FF2B5EF4-FFF2-40B4-BE49-F238E27FC236}">
                <a16:creationId xmlns:a16="http://schemas.microsoft.com/office/drawing/2014/main" id="{77434F4E-942F-3A93-3D8C-7FC5B6C8595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2"/>
          <a:stretch>
            <a:fillRect/>
          </a:stretch>
        </p:blipFill>
        <p:spPr bwMode="auto">
          <a:xfrm>
            <a:off x="233924" y="5304648"/>
            <a:ext cx="771827" cy="65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8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99B7D78-8160-583B-98AE-C1AFE87144C1}"/>
              </a:ext>
            </a:extLst>
          </p:cNvPr>
          <p:cNvSpPr/>
          <p:nvPr/>
        </p:nvSpPr>
        <p:spPr>
          <a:xfrm>
            <a:off x="1605261" y="3787452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“The world of words creates the world of things” </a:t>
            </a:r>
            <a:r>
              <a:rPr lang="en-GB" sz="14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(Lacan, 1977)</a:t>
            </a:r>
            <a:endParaRPr lang="en-GB" sz="1400" cap="all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" name="Connettore 1 8">
            <a:extLst>
              <a:ext uri="{FF2B5EF4-FFF2-40B4-BE49-F238E27FC236}">
                <a16:creationId xmlns:a16="http://schemas.microsoft.com/office/drawing/2014/main" id="{FDEAC0F7-CDB0-E1F0-0DC7-9A6C055CE705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976D3EDD-D132-E395-64AF-1DEFDF57CD07}"/>
              </a:ext>
            </a:extLst>
          </p:cNvPr>
          <p:cNvSpPr txBox="1"/>
          <p:nvPr/>
        </p:nvSpPr>
        <p:spPr>
          <a:xfrm>
            <a:off x="2005912" y="1438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Analisi del discorso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3E421AF-EF0B-DC5F-1090-85D513770EAF}"/>
              </a:ext>
            </a:extLst>
          </p:cNvPr>
          <p:cNvSpPr/>
          <p:nvPr/>
        </p:nvSpPr>
        <p:spPr>
          <a:xfrm>
            <a:off x="1419963" y="982248"/>
            <a:ext cx="1151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it-IT" sz="1800" b="0" i="0" u="none" strike="noStrike" cap="all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0" i="0" u="none" strike="noStrike" cap="all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0" i="0" u="none" strike="noStrike" cap="all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“the study of how </a:t>
            </a:r>
            <a:r>
              <a:rPr lang="en-US" sz="1600" b="1" i="0" u="none" strike="noStrike" cap="all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talk</a:t>
            </a:r>
            <a:r>
              <a:rPr lang="en-US" sz="1600" b="0" i="0" u="none" strike="noStrike" cap="all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sz="1600" b="1" i="0" u="none" strike="noStrike" cap="all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texts</a:t>
            </a:r>
            <a:r>
              <a:rPr lang="en-US" sz="1600" b="0" i="0" u="none" strike="noStrike" cap="all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are used to </a:t>
            </a:r>
            <a:r>
              <a:rPr lang="en-US" sz="1600" b="1" i="0" u="none" strike="noStrike" cap="all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perform actions</a:t>
            </a:r>
            <a:r>
              <a:rPr lang="en-US" sz="1600" b="0" i="0" u="none" strike="noStrike" cap="all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 </a:t>
            </a:r>
            <a:r>
              <a:rPr lang="en-US" sz="1400" b="0" i="0" u="none" strike="noStrike" cap="all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(Potter, 2003, p.59)</a:t>
            </a:r>
            <a:endParaRPr lang="en-GB" sz="1400" cap="all" dirty="0">
              <a:effectLst/>
              <a:latin typeface="Helvetica" panose="020B0604020202020204" pitchFamily="34" charset="0"/>
              <a:ea typeface="Helvetica Neue" panose="02000503000000020004" pitchFamily="2" charset="0"/>
              <a:cs typeface="Helvetica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2D15C9D-C7D4-215E-E3C1-F851D7B4D7F7}"/>
              </a:ext>
            </a:extLst>
          </p:cNvPr>
          <p:cNvSpPr/>
          <p:nvPr/>
        </p:nvSpPr>
        <p:spPr>
          <a:xfrm>
            <a:off x="1636495" y="5864680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Determinare un </a:t>
            </a:r>
            <a:r>
              <a:rPr lang="it-IT" sz="1600" b="1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Posizionamento</a:t>
            </a: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soggettivo (</a:t>
            </a:r>
            <a:r>
              <a:rPr lang="it-IT" sz="1600" cap="all" dirty="0" err="1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Harrè</a:t>
            </a: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 &amp; Gillet, 1994)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DA54D8B-A685-BDF7-579B-27F5AABE2234}"/>
              </a:ext>
            </a:extLst>
          </p:cNvPr>
          <p:cNvSpPr/>
          <p:nvPr/>
        </p:nvSpPr>
        <p:spPr>
          <a:xfrm>
            <a:off x="1605261" y="2348203"/>
            <a:ext cx="10586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 linguaggio ha una </a:t>
            </a:r>
            <a:r>
              <a:rPr lang="it-IT" sz="1600" b="1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funzione performativa</a:t>
            </a:r>
            <a:r>
              <a:rPr lang="it-IT" sz="1600" cap="all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it-IT" sz="16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e.g., scusarsi, giustificarsi, persuadere, negare, disconoscere, colpevolizzare, anticipare e rispondere ad attribuzioni identitarie</a:t>
            </a:r>
          </a:p>
        </p:txBody>
      </p:sp>
      <p:pic>
        <p:nvPicPr>
          <p:cNvPr id="8" name="Google Shape;193;p10" descr="Shape&#10;&#10;Description automatically generated with low confidence">
            <a:extLst>
              <a:ext uri="{FF2B5EF4-FFF2-40B4-BE49-F238E27FC236}">
                <a16:creationId xmlns:a16="http://schemas.microsoft.com/office/drawing/2014/main" id="{BB82571D-A50A-A28E-291A-28E3BCD815A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2"/>
          <a:stretch>
            <a:fillRect/>
          </a:stretch>
        </p:blipFill>
        <p:spPr bwMode="auto">
          <a:xfrm>
            <a:off x="343332" y="1160118"/>
            <a:ext cx="771827" cy="65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8C3A359-768F-77FD-C0D5-3B06805BC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176"/>
          <a:stretch/>
        </p:blipFill>
        <p:spPr>
          <a:xfrm>
            <a:off x="161714" y="2214780"/>
            <a:ext cx="1142421" cy="87764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475667-53C0-58C0-F319-B5FDEE073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44" y="3653475"/>
            <a:ext cx="609604" cy="60960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9E493E8-7CE8-3D2F-A643-D4B84B2718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804"/>
          <a:stretch/>
        </p:blipFill>
        <p:spPr>
          <a:xfrm>
            <a:off x="299894" y="5719097"/>
            <a:ext cx="734154" cy="632817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9F29F291-04AA-720A-87A7-AB95C4881926}"/>
              </a:ext>
            </a:extLst>
          </p:cNvPr>
          <p:cNvSpPr/>
          <p:nvPr/>
        </p:nvSpPr>
        <p:spPr>
          <a:xfrm>
            <a:off x="1636496" y="4160961"/>
            <a:ext cx="10586739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Discorso 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costruttivo dell’interazione e del reale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 linguaggio costituisce ciò che possiamo vedere, e quello che non possiamo vedere (Parker, 2005)</a:t>
            </a:r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2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DE27D814-2C91-A545-AEFA-8249080719F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F2292553-1B46-95CB-557F-2AFFFE75A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28" y="1263332"/>
            <a:ext cx="4421450" cy="2199559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6A6FA94-3A00-9CDC-3B33-F2C70A6F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228" y="3907613"/>
            <a:ext cx="5254513" cy="2740780"/>
          </a:xfrm>
          <a:prstGeom prst="rect">
            <a:avLst/>
          </a:prstGeom>
        </p:spPr>
      </p:pic>
      <p:pic>
        <p:nvPicPr>
          <p:cNvPr id="17" name="Picture 16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5F1A5990-85E1-078E-DFC4-D7345CF08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62" y="1595281"/>
            <a:ext cx="5227853" cy="2153728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0E1B8AB4-DA7F-605F-14AE-3EE79E923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59" y="3907613"/>
            <a:ext cx="6720256" cy="2377112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08423C4A-6AC5-DD52-1EF9-03EFA42B2BF8}"/>
              </a:ext>
            </a:extLst>
          </p:cNvPr>
          <p:cNvSpPr/>
          <p:nvPr/>
        </p:nvSpPr>
        <p:spPr>
          <a:xfrm>
            <a:off x="1119786" y="225204"/>
            <a:ext cx="10586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world of words creates the world of things</a:t>
            </a:r>
            <a:endParaRPr lang="en-GB" cap="all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9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8">
            <a:extLst>
              <a:ext uri="{FF2B5EF4-FFF2-40B4-BE49-F238E27FC236}">
                <a16:creationId xmlns:a16="http://schemas.microsoft.com/office/drawing/2014/main" id="{FDEAC0F7-CDB0-E1F0-0DC7-9A6C055CE705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976D3EDD-D132-E395-64AF-1DEFDF57CD07}"/>
              </a:ext>
            </a:extLst>
          </p:cNvPr>
          <p:cNvSpPr txBox="1"/>
          <p:nvPr/>
        </p:nvSpPr>
        <p:spPr>
          <a:xfrm>
            <a:off x="2005912" y="1438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Assunti di base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24716B-438D-CCC6-0219-80E22F7269D4}"/>
              </a:ext>
            </a:extLst>
          </p:cNvPr>
          <p:cNvSpPr/>
          <p:nvPr/>
        </p:nvSpPr>
        <p:spPr>
          <a:xfrm>
            <a:off x="1393902" y="1096650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Discorso come 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azione situata 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persegue precisi 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scopi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contesti specifici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CA4CB8F-FC5A-BF08-D188-BF8BC4C11BEB}"/>
              </a:ext>
            </a:extLst>
          </p:cNvPr>
          <p:cNvSpPr/>
          <p:nvPr/>
        </p:nvSpPr>
        <p:spPr>
          <a:xfrm>
            <a:off x="1393901" y="5065337"/>
            <a:ext cx="10820401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Discorso come 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Dialogico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 processi mentali implicano sempre la presenza 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reale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 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immaginata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 altri significativi </a:t>
            </a:r>
            <a:r>
              <a:rPr lang="it-IT" sz="1400" kern="0" cap="all" dirty="0">
                <a:latin typeface="Helvetica" pitchFamily="2" charset="0"/>
                <a:ea typeface="Roboto Light"/>
                <a:cs typeface="Roboto Light"/>
                <a:sym typeface="Roboto Light"/>
              </a:rPr>
              <a:t>(</a:t>
            </a:r>
            <a:r>
              <a:rPr lang="it-IT" sz="1400" kern="0" cap="all" dirty="0" err="1">
                <a:latin typeface="Helvetica" pitchFamily="2" charset="0"/>
                <a:ea typeface="Roboto Light"/>
                <a:cs typeface="Roboto Light"/>
                <a:sym typeface="Roboto Light"/>
              </a:rPr>
              <a:t>Cornish</a:t>
            </a:r>
            <a:r>
              <a:rPr lang="it-IT" sz="1400" kern="0" cap="all" dirty="0">
                <a:latin typeface="Helvetica" pitchFamily="2" charset="0"/>
                <a:ea typeface="Roboto Light"/>
                <a:cs typeface="Roboto Light"/>
                <a:sym typeface="Roboto Light"/>
              </a:rPr>
              <a:t> &amp; Gillespie, 2010; </a:t>
            </a:r>
            <a:r>
              <a:rPr lang="it-IT" sz="1400" kern="0" cap="all" dirty="0" err="1">
                <a:latin typeface="Helvetica" pitchFamily="2" charset="0"/>
                <a:ea typeface="Roboto Light"/>
                <a:cs typeface="Roboto Light"/>
                <a:sym typeface="Roboto Light"/>
              </a:rPr>
              <a:t>Jovchelovitch</a:t>
            </a:r>
            <a:r>
              <a:rPr lang="it-IT" sz="1400" kern="0" cap="all" dirty="0">
                <a:latin typeface="Helvetica" pitchFamily="2" charset="0"/>
                <a:ea typeface="Roboto Light"/>
                <a:cs typeface="Roboto Light"/>
                <a:sym typeface="Roboto Light"/>
              </a:rPr>
              <a:t>, 2019)</a:t>
            </a:r>
            <a:endParaRPr lang="it-IT" sz="1400" cap="all" dirty="0"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7D3800-0793-CF91-CAEB-EAB99705C64C}"/>
              </a:ext>
            </a:extLst>
          </p:cNvPr>
          <p:cNvSpPr txBox="1"/>
          <p:nvPr/>
        </p:nvSpPr>
        <p:spPr>
          <a:xfrm>
            <a:off x="1393903" y="2120752"/>
            <a:ext cx="11483789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determinare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esercitare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 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mantenere 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relazioni di potere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9F0D5DC-BFF1-FF04-3EFB-F4F6C0A49C84}"/>
              </a:ext>
            </a:extLst>
          </p:cNvPr>
          <p:cNvSpPr/>
          <p:nvPr/>
        </p:nvSpPr>
        <p:spPr>
          <a:xfrm>
            <a:off x="1393901" y="3625732"/>
            <a:ext cx="105867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cap="all" dirty="0">
                <a:latin typeface="Helvetica" panose="020B0604020202020204" pitchFamily="34" charset="0"/>
                <a:ea typeface="Helvetica Neue" panose="02000503000000020004" pitchFamily="2" charset="0"/>
                <a:cs typeface="Helvetica" panose="020B0604020202020204" pitchFamily="34" charset="0"/>
              </a:rPr>
              <a:t>Pratiche discorsive sono al servizio di </a:t>
            </a:r>
            <a:r>
              <a:rPr lang="it-IT" sz="1600" b="1" cap="all" dirty="0">
                <a:latin typeface="Helvetica" panose="020B0604020202020204" pitchFamily="34" charset="0"/>
                <a:ea typeface="Helvetica Neue" panose="02000503000000020004" pitchFamily="2" charset="0"/>
                <a:cs typeface="Helvetica" panose="020B0604020202020204" pitchFamily="34" charset="0"/>
              </a:rPr>
              <a:t>interessi</a:t>
            </a:r>
            <a:r>
              <a:rPr lang="it-IT" sz="1600" cap="all" dirty="0">
                <a:latin typeface="Helvetica" panose="020B0604020202020204" pitchFamily="34" charset="0"/>
                <a:ea typeface="Helvetica Neue" panose="02000503000000020004" pitchFamily="2" charset="0"/>
                <a:cs typeface="Helvetica" panose="020B0604020202020204" pitchFamily="34" charset="0"/>
              </a:rPr>
              <a:t> e </a:t>
            </a:r>
            <a:r>
              <a:rPr lang="it-IT" sz="1600" b="1" cap="all" dirty="0">
                <a:latin typeface="Helvetica" panose="020B0604020202020204" pitchFamily="34" charset="0"/>
                <a:ea typeface="Helvetica Neue" panose="02000503000000020004" pitchFamily="2" charset="0"/>
                <a:cs typeface="Helvetica" panose="020B0604020202020204" pitchFamily="34" charset="0"/>
              </a:rPr>
              <a:t>scopi personali</a:t>
            </a:r>
            <a:r>
              <a:rPr lang="it-IT" sz="1600" cap="all" dirty="0">
                <a:latin typeface="Helvetica" panose="020B0604020202020204" pitchFamily="34" charset="0"/>
                <a:ea typeface="Helvetica Neue" panose="02000503000000020004" pitchFamily="2" charset="0"/>
                <a:cs typeface="Helvetica" panose="020B0604020202020204" pitchFamily="34" charset="0"/>
              </a:rPr>
              <a:t>, </a:t>
            </a:r>
            <a:r>
              <a:rPr lang="it-IT" sz="1600" b="1" cap="all" dirty="0">
                <a:latin typeface="Helvetica" panose="020B0604020202020204" pitchFamily="34" charset="0"/>
                <a:ea typeface="Helvetica Neue" panose="02000503000000020004" pitchFamily="2" charset="0"/>
                <a:cs typeface="Helvetica" panose="020B0604020202020204" pitchFamily="34" charset="0"/>
              </a:rPr>
              <a:t>sociali</a:t>
            </a:r>
            <a:r>
              <a:rPr lang="it-IT" sz="1600" cap="all" dirty="0">
                <a:latin typeface="Helvetica" panose="020B0604020202020204" pitchFamily="34" charset="0"/>
                <a:ea typeface="Helvetica Neue" panose="02000503000000020004" pitchFamily="2" charset="0"/>
                <a:cs typeface="Helvetica" panose="020B0604020202020204" pitchFamily="34" charset="0"/>
              </a:rPr>
              <a:t> e </a:t>
            </a:r>
            <a:r>
              <a:rPr lang="it-IT" sz="1600" b="1" cap="all" dirty="0">
                <a:latin typeface="Helvetica" panose="020B0604020202020204" pitchFamily="34" charset="0"/>
                <a:ea typeface="Helvetica Neue" panose="02000503000000020004" pitchFamily="2" charset="0"/>
                <a:cs typeface="Helvetica" panose="020B0604020202020204" pitchFamily="34" charset="0"/>
              </a:rPr>
              <a:t>ideologici</a:t>
            </a:r>
          </a:p>
          <a:p>
            <a:pPr algn="l"/>
            <a:r>
              <a:rPr lang="it-IT" sz="1400" b="0" i="0" u="none" strike="noStrike" cap="all" dirty="0">
                <a:latin typeface="Helvetica" panose="020B0604020202020204" pitchFamily="34" charset="0"/>
                <a:cs typeface="Helvetica" panose="020B0604020202020204" pitchFamily="34" charset="0"/>
              </a:rPr>
              <a:t>(Fox &amp; </a:t>
            </a:r>
            <a:r>
              <a:rPr lang="it-IT" sz="1400" b="0" i="0" u="none" strike="noStrike" cap="all" dirty="0" err="1">
                <a:latin typeface="Helvetica" panose="020B0604020202020204" pitchFamily="34" charset="0"/>
                <a:cs typeface="Helvetica" panose="020B0604020202020204" pitchFamily="34" charset="0"/>
              </a:rPr>
              <a:t>Prilleltensky</a:t>
            </a:r>
            <a:r>
              <a:rPr lang="it-IT" sz="1400" b="0" i="0" u="none" strike="noStrike" cap="all" dirty="0">
                <a:latin typeface="Helvetica" panose="020B0604020202020204" pitchFamily="34" charset="0"/>
                <a:cs typeface="Helvetica" panose="020B0604020202020204" pitchFamily="34" charset="0"/>
              </a:rPr>
              <a:t>, 1997).</a:t>
            </a:r>
            <a:endParaRPr lang="it-IT" sz="1400" cap="all" dirty="0">
              <a:latin typeface="Helvetica" panose="020B0604020202020204" pitchFamily="34" charset="0"/>
              <a:ea typeface="Helvetica Neue" panose="02000503000000020004" pitchFamily="2" charset="0"/>
              <a:cs typeface="Helvetica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4504C5-61ED-859E-FBB5-3B2008AD8DA1}"/>
              </a:ext>
            </a:extLst>
          </p:cNvPr>
          <p:cNvSpPr txBox="1"/>
          <p:nvPr/>
        </p:nvSpPr>
        <p:spPr>
          <a:xfrm>
            <a:off x="1393902" y="1547611"/>
            <a:ext cx="11483789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Promuovere una versione della realtà rispetto ad un’altra</a:t>
            </a:r>
          </a:p>
        </p:txBody>
      </p:sp>
      <p:pic>
        <p:nvPicPr>
          <p:cNvPr id="4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CA24BEEC-1FAD-4F3C-E096-1BEF5AD2C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59" y="1192310"/>
            <a:ext cx="710602" cy="71060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F284FA2-2A08-899D-0D4C-3FAB804DE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950"/>
          <a:stretch/>
        </p:blipFill>
        <p:spPr>
          <a:xfrm flipH="1">
            <a:off x="340669" y="3615188"/>
            <a:ext cx="667067" cy="55399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1396167-EFDD-85B6-4FB1-6026BE282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73" y="5299908"/>
            <a:ext cx="731564" cy="73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3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8">
            <a:extLst>
              <a:ext uri="{FF2B5EF4-FFF2-40B4-BE49-F238E27FC236}">
                <a16:creationId xmlns:a16="http://schemas.microsoft.com/office/drawing/2014/main" id="{FDEAC0F7-CDB0-E1F0-0DC7-9A6C055CE705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8">
            <a:extLst>
              <a:ext uri="{FF2B5EF4-FFF2-40B4-BE49-F238E27FC236}">
                <a16:creationId xmlns:a16="http://schemas.microsoft.com/office/drawing/2014/main" id="{5DA54D8B-A685-BDF7-579B-27F5AABE2234}"/>
              </a:ext>
            </a:extLst>
          </p:cNvPr>
          <p:cNvSpPr/>
          <p:nvPr/>
        </p:nvSpPr>
        <p:spPr>
          <a:xfrm>
            <a:off x="1253091" y="841294"/>
            <a:ext cx="1058673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Sposta l’attenzione 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dai contenuti 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della produzione discorsiva 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 processo 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attraverso cui sono stati creati</a:t>
            </a:r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33D87A0-C697-DAF7-D97F-CEFA2B90DBFB}"/>
              </a:ext>
            </a:extLst>
          </p:cNvPr>
          <p:cNvSpPr/>
          <p:nvPr/>
        </p:nvSpPr>
        <p:spPr>
          <a:xfrm>
            <a:off x="1253091" y="1777308"/>
            <a:ext cx="1058673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Focalizzarsi sul «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dato per scontato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»: come arriviamo a considerare qualcosa come 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naturale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autoevidente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1600" b="1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incontestabile</a:t>
            </a:r>
            <a:r>
              <a:rPr lang="it-IT" sz="1600" cap="all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 non controverso; </a:t>
            </a:r>
            <a:r>
              <a:rPr lang="it-IT" sz="16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e.g., rappresentazioni egemoniche</a:t>
            </a:r>
            <a:endParaRPr lang="it-IT" sz="1600" dirty="0">
              <a:effectLst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2B32E72-4687-19C5-D3BA-6A65F72531A5}"/>
              </a:ext>
            </a:extLst>
          </p:cNvPr>
          <p:cNvSpPr txBox="1"/>
          <p:nvPr/>
        </p:nvSpPr>
        <p:spPr>
          <a:xfrm>
            <a:off x="2005912" y="1438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Assunti di base</a:t>
            </a:r>
          </a:p>
        </p:txBody>
      </p:sp>
      <p:pic>
        <p:nvPicPr>
          <p:cNvPr id="1028" name="Picture 4" descr="In Laurence anyways la rivoluzione è dolorosa ma necessaria - Francesco  Boille - Internazionale">
            <a:extLst>
              <a:ext uri="{FF2B5EF4-FFF2-40B4-BE49-F238E27FC236}">
                <a16:creationId xmlns:a16="http://schemas.microsoft.com/office/drawing/2014/main" id="{A7AEE710-07C0-2E4D-4390-1B4E5F58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41" y="2713323"/>
            <a:ext cx="7003183" cy="40008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B9CF008-B87E-0286-B4B4-92082694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06"/>
          <a:stretch/>
        </p:blipFill>
        <p:spPr>
          <a:xfrm>
            <a:off x="53630" y="1777308"/>
            <a:ext cx="1014734" cy="78534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0F009CD-926E-B912-0DD5-857CF4209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522"/>
          <a:stretch/>
        </p:blipFill>
        <p:spPr>
          <a:xfrm>
            <a:off x="53630" y="865670"/>
            <a:ext cx="923898" cy="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3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16318</TotalTime>
  <Words>937</Words>
  <Application>Microsoft Office PowerPoint</Application>
  <PresentationFormat>Widescreen</PresentationFormat>
  <Paragraphs>137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edoardo.zulato@gmail.com</dc:creator>
  <cp:lastModifiedBy>e.zulato@campus.unimib.it</cp:lastModifiedBy>
  <cp:revision>791</cp:revision>
  <dcterms:created xsi:type="dcterms:W3CDTF">2020-07-14T20:21:02Z</dcterms:created>
  <dcterms:modified xsi:type="dcterms:W3CDTF">2023-04-03T12:36:44Z</dcterms:modified>
</cp:coreProperties>
</file>