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9"/>
  </p:notesMasterIdLst>
  <p:sldIdLst>
    <p:sldId id="257" r:id="rId2"/>
    <p:sldId id="258" r:id="rId3"/>
    <p:sldId id="259" r:id="rId4"/>
    <p:sldId id="261" r:id="rId5"/>
    <p:sldId id="262" r:id="rId6"/>
    <p:sldId id="263" r:id="rId7"/>
    <p:sldId id="264"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A772EC-CCFA-4618-BBEB-568A773846FC}" type="datetimeFigureOut">
              <a:rPr lang="fr-FR" smtClean="0"/>
              <a:t>04/04/2023</a:t>
            </a:fld>
            <a:endParaRPr lang="fr-FR"/>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1704E3-D1E0-4BB6-98E2-2E7592862CC4}" type="slidenum">
              <a:rPr lang="fr-FR" smtClean="0"/>
              <a:t>‹N›</a:t>
            </a:fld>
            <a:endParaRPr lang="fr-FR"/>
          </a:p>
        </p:txBody>
      </p:sp>
    </p:spTree>
    <p:extLst>
      <p:ext uri="{BB962C8B-B14F-4D97-AF65-F5344CB8AC3E}">
        <p14:creationId xmlns:p14="http://schemas.microsoft.com/office/powerpoint/2010/main" val="39648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496D8C-F47B-426F-A90A-DF48C0DC9C0C}"/>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contenuto 2">
            <a:extLst>
              <a:ext uri="{FF2B5EF4-FFF2-40B4-BE49-F238E27FC236}">
                <a16:creationId xmlns:a16="http://schemas.microsoft.com/office/drawing/2014/main" id="{3E501ECC-7CC3-4587-B62D-989C7C50672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87F248CC-B260-405F-ABBA-86B3B48A9916}"/>
              </a:ext>
            </a:extLst>
          </p:cNvPr>
          <p:cNvSpPr>
            <a:spLocks noGrp="1"/>
          </p:cNvSpPr>
          <p:nvPr>
            <p:ph type="dt" sz="half" idx="10"/>
          </p:nvPr>
        </p:nvSpPr>
        <p:spPr/>
        <p:txBody>
          <a:bodyPr/>
          <a:lstStyle/>
          <a:p>
            <a:fld id="{EB4358D5-C011-419B-9D2C-D4BB24D89E78}" type="datetime1">
              <a:rPr lang="fr-FR" smtClean="0"/>
              <a:t>04/04/2023</a:t>
            </a:fld>
            <a:endParaRPr lang="fr-FR"/>
          </a:p>
        </p:txBody>
      </p:sp>
      <p:sp>
        <p:nvSpPr>
          <p:cNvPr id="5" name="Segnaposto piè di pagina 4">
            <a:extLst>
              <a:ext uri="{FF2B5EF4-FFF2-40B4-BE49-F238E27FC236}">
                <a16:creationId xmlns:a16="http://schemas.microsoft.com/office/drawing/2014/main" id="{F5DAF72E-4660-45E3-BE79-C20727AF3CDD}"/>
              </a:ext>
            </a:extLst>
          </p:cNvPr>
          <p:cNvSpPr>
            <a:spLocks noGrp="1"/>
          </p:cNvSpPr>
          <p:nvPr>
            <p:ph type="ftr" sz="quarter" idx="11"/>
          </p:nvPr>
        </p:nvSpPr>
        <p:spPr/>
        <p:txBody>
          <a:bodyPr/>
          <a:lstStyle/>
          <a:p>
            <a:r>
              <a:rPr lang="it-IT"/>
              <a:t>Lingua magistrale per il Turismo - a.a. 22-23 Secondo semestre</a:t>
            </a:r>
            <a:endParaRPr lang="fr-FR"/>
          </a:p>
        </p:txBody>
      </p:sp>
      <p:sp>
        <p:nvSpPr>
          <p:cNvPr id="6" name="Segnaposto numero diapositiva 5">
            <a:extLst>
              <a:ext uri="{FF2B5EF4-FFF2-40B4-BE49-F238E27FC236}">
                <a16:creationId xmlns:a16="http://schemas.microsoft.com/office/drawing/2014/main" id="{63E5AB59-0F27-4357-832A-9F6C18D8CDE6}"/>
              </a:ext>
            </a:extLst>
          </p:cNvPr>
          <p:cNvSpPr>
            <a:spLocks noGrp="1"/>
          </p:cNvSpPr>
          <p:nvPr>
            <p:ph type="sldNum" sz="quarter" idx="12"/>
          </p:nvPr>
        </p:nvSpPr>
        <p:spPr/>
        <p:txBody>
          <a:bodyPr/>
          <a:lstStyle/>
          <a:p>
            <a:fld id="{D5E5F147-4E6B-488C-9592-11991D06EF70}" type="slidenum">
              <a:rPr lang="fr-FR" smtClean="0"/>
              <a:t>‹N›</a:t>
            </a:fld>
            <a:endParaRPr lang="fr-FR"/>
          </a:p>
        </p:txBody>
      </p:sp>
    </p:spTree>
    <p:extLst>
      <p:ext uri="{BB962C8B-B14F-4D97-AF65-F5344CB8AC3E}">
        <p14:creationId xmlns:p14="http://schemas.microsoft.com/office/powerpoint/2010/main" val="84426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ABB44B-8FCB-43DD-9A43-5A9B6776AE1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fr-FR"/>
          </a:p>
        </p:txBody>
      </p:sp>
      <p:sp>
        <p:nvSpPr>
          <p:cNvPr id="3" name="Sottotitolo 2">
            <a:extLst>
              <a:ext uri="{FF2B5EF4-FFF2-40B4-BE49-F238E27FC236}">
                <a16:creationId xmlns:a16="http://schemas.microsoft.com/office/drawing/2014/main" id="{81209B4E-77FA-482B-929A-C9CDB05C7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fr-FR"/>
          </a:p>
        </p:txBody>
      </p:sp>
      <p:sp>
        <p:nvSpPr>
          <p:cNvPr id="4" name="Segnaposto data 3">
            <a:extLst>
              <a:ext uri="{FF2B5EF4-FFF2-40B4-BE49-F238E27FC236}">
                <a16:creationId xmlns:a16="http://schemas.microsoft.com/office/drawing/2014/main" id="{89473FF5-7A89-4E71-95EA-87B797BD4BBA}"/>
              </a:ext>
            </a:extLst>
          </p:cNvPr>
          <p:cNvSpPr>
            <a:spLocks noGrp="1"/>
          </p:cNvSpPr>
          <p:nvPr>
            <p:ph type="dt" sz="half" idx="10"/>
          </p:nvPr>
        </p:nvSpPr>
        <p:spPr/>
        <p:txBody>
          <a:bodyPr/>
          <a:lstStyle/>
          <a:p>
            <a:fld id="{127701A6-5D26-4574-9C01-D23E0531417E}" type="datetime1">
              <a:rPr lang="fr-FR" smtClean="0"/>
              <a:t>04/04/2023</a:t>
            </a:fld>
            <a:endParaRPr lang="fr-FR"/>
          </a:p>
        </p:txBody>
      </p:sp>
      <p:sp>
        <p:nvSpPr>
          <p:cNvPr id="5" name="Segnaposto piè di pagina 4">
            <a:extLst>
              <a:ext uri="{FF2B5EF4-FFF2-40B4-BE49-F238E27FC236}">
                <a16:creationId xmlns:a16="http://schemas.microsoft.com/office/drawing/2014/main" id="{079E6263-6CEF-4E55-8D16-508E3D52DC64}"/>
              </a:ext>
            </a:extLst>
          </p:cNvPr>
          <p:cNvSpPr>
            <a:spLocks noGrp="1"/>
          </p:cNvSpPr>
          <p:nvPr>
            <p:ph type="ftr" sz="quarter" idx="11"/>
          </p:nvPr>
        </p:nvSpPr>
        <p:spPr/>
        <p:txBody>
          <a:bodyPr/>
          <a:lstStyle/>
          <a:p>
            <a:r>
              <a:rPr lang="it-IT"/>
              <a:t>Lingua magistrale per il Turismo - a.a. 22-23 Secondo semestre</a:t>
            </a:r>
            <a:endParaRPr lang="fr-FR"/>
          </a:p>
        </p:txBody>
      </p:sp>
      <p:sp>
        <p:nvSpPr>
          <p:cNvPr id="6" name="Segnaposto numero diapositiva 5">
            <a:extLst>
              <a:ext uri="{FF2B5EF4-FFF2-40B4-BE49-F238E27FC236}">
                <a16:creationId xmlns:a16="http://schemas.microsoft.com/office/drawing/2014/main" id="{BF423AA0-7D83-4A66-8B92-365FDF36C458}"/>
              </a:ext>
            </a:extLst>
          </p:cNvPr>
          <p:cNvSpPr>
            <a:spLocks noGrp="1"/>
          </p:cNvSpPr>
          <p:nvPr>
            <p:ph type="sldNum" sz="quarter" idx="12"/>
          </p:nvPr>
        </p:nvSpPr>
        <p:spPr/>
        <p:txBody>
          <a:bodyPr/>
          <a:lstStyle/>
          <a:p>
            <a:fld id="{D5E5F147-4E6B-488C-9592-11991D06EF70}" type="slidenum">
              <a:rPr lang="fr-FR" smtClean="0"/>
              <a:t>‹N›</a:t>
            </a:fld>
            <a:endParaRPr lang="fr-FR"/>
          </a:p>
        </p:txBody>
      </p:sp>
    </p:spTree>
    <p:extLst>
      <p:ext uri="{BB962C8B-B14F-4D97-AF65-F5344CB8AC3E}">
        <p14:creationId xmlns:p14="http://schemas.microsoft.com/office/powerpoint/2010/main" val="7962343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6B127EE-D1C5-4C7E-A8F5-9167B2A372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id="{9DC5C9CD-B540-4AC8-AE22-00101BB35B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ED13E993-7630-4631-BA09-F50AB03961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56ED7-64E2-4E7B-9E66-A48D08989BAF}" type="datetime1">
              <a:rPr lang="fr-FR" smtClean="0"/>
              <a:t>04/04/2023</a:t>
            </a:fld>
            <a:endParaRPr lang="fr-FR"/>
          </a:p>
        </p:txBody>
      </p:sp>
      <p:sp>
        <p:nvSpPr>
          <p:cNvPr id="5" name="Segnaposto piè di pagina 4">
            <a:extLst>
              <a:ext uri="{FF2B5EF4-FFF2-40B4-BE49-F238E27FC236}">
                <a16:creationId xmlns:a16="http://schemas.microsoft.com/office/drawing/2014/main" id="{B82AACE6-A592-48DE-92B1-CB0CDA7774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Lingua magistrale per il Turismo - a.a. 22-23 Secondo semestre</a:t>
            </a:r>
            <a:endParaRPr lang="fr-FR"/>
          </a:p>
        </p:txBody>
      </p:sp>
      <p:sp>
        <p:nvSpPr>
          <p:cNvPr id="6" name="Segnaposto numero diapositiva 5">
            <a:extLst>
              <a:ext uri="{FF2B5EF4-FFF2-40B4-BE49-F238E27FC236}">
                <a16:creationId xmlns:a16="http://schemas.microsoft.com/office/drawing/2014/main" id="{4881567F-F76A-440E-8C1E-013C445D6F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5F147-4E6B-488C-9592-11991D06EF70}" type="slidenum">
              <a:rPr lang="fr-FR" smtClean="0"/>
              <a:t>‹N›</a:t>
            </a:fld>
            <a:endParaRPr lang="fr-FR"/>
          </a:p>
        </p:txBody>
      </p:sp>
    </p:spTree>
    <p:extLst>
      <p:ext uri="{BB962C8B-B14F-4D97-AF65-F5344CB8AC3E}">
        <p14:creationId xmlns:p14="http://schemas.microsoft.com/office/powerpoint/2010/main" val="50530681"/>
      </p:ext>
    </p:extLst>
  </p:cSld>
  <p:clrMap bg1="lt1" tx1="dk1" bg2="lt2" tx2="dk2" accent1="accent1" accent2="accent2" accent3="accent3" accent4="accent4" accent5="accent5" accent6="accent6" hlink="hlink" folHlink="folHlink"/>
  <p:sldLayoutIdLst>
    <p:sldLayoutId id="2147483870" r:id="rId1"/>
    <p:sldLayoutId id="2147483869"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ftlLmFpH-tc" TargetMode="External"/><Relationship Id="rId2" Type="http://schemas.openxmlformats.org/officeDocument/2006/relationships/slideLayout" Target="../slideLayouts/slideLayout2.xml"/><Relationship Id="rId1" Type="http://schemas.openxmlformats.org/officeDocument/2006/relationships/video" Target="https://www.youtube.com/embed/ftlLmFpH-tc?feature=oembed" TargetMode="Externa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1A5ACB9A-B0E5-4B85-B616-BAAFCBF066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oup 48">
            <a:extLst>
              <a:ext uri="{FF2B5EF4-FFF2-40B4-BE49-F238E27FC236}">
                <a16:creationId xmlns:a16="http://schemas.microsoft.com/office/drawing/2014/main" id="{72E88C85-0C12-45AB-AB38-7DD8508C1CC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50" name="Rectangle 49">
              <a:extLst>
                <a:ext uri="{FF2B5EF4-FFF2-40B4-BE49-F238E27FC236}">
                  <a16:creationId xmlns:a16="http://schemas.microsoft.com/office/drawing/2014/main" id="{442F1C99-DC89-4C0E-9645-78ED266B87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51" name="Rectangle 50">
              <a:extLst>
                <a:ext uri="{FF2B5EF4-FFF2-40B4-BE49-F238E27FC236}">
                  <a16:creationId xmlns:a16="http://schemas.microsoft.com/office/drawing/2014/main" id="{49EB5FB3-6DE8-43D7-9A37-2E1189B12C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grpSp>
      <p:sp useBgFill="1">
        <p:nvSpPr>
          <p:cNvPr id="53" name="Freeform: Shape 52">
            <a:extLst>
              <a:ext uri="{FF2B5EF4-FFF2-40B4-BE49-F238E27FC236}">
                <a16:creationId xmlns:a16="http://schemas.microsoft.com/office/drawing/2014/main" id="{21CD0CBD-C727-43F9-BDFE-34D6D1A97D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9856B93C-AED9-46B8-A00A-A554974054D3}"/>
              </a:ext>
            </a:extLst>
          </p:cNvPr>
          <p:cNvSpPr>
            <a:spLocks noGrp="1"/>
          </p:cNvSpPr>
          <p:nvPr>
            <p:ph type="ctrTitle"/>
          </p:nvPr>
        </p:nvSpPr>
        <p:spPr>
          <a:xfrm>
            <a:off x="766762" y="662399"/>
            <a:ext cx="10780830" cy="1494000"/>
          </a:xfrm>
        </p:spPr>
        <p:txBody>
          <a:bodyPr vert="horz" lIns="91440" tIns="45720" rIns="91440" bIns="45720" rtlCol="0" anchor="t">
            <a:normAutofit/>
          </a:bodyPr>
          <a:lstStyle/>
          <a:p>
            <a:r>
              <a:rPr lang="en-US" sz="4400" kern="1200">
                <a:solidFill>
                  <a:schemeClr val="tx1"/>
                </a:solidFill>
                <a:latin typeface="+mj-lt"/>
                <a:ea typeface="+mj-ea"/>
                <a:cs typeface="+mj-cs"/>
              </a:rPr>
              <a:t>Reportage sur le quai de Ouistreham</a:t>
            </a:r>
          </a:p>
        </p:txBody>
      </p:sp>
      <p:sp>
        <p:nvSpPr>
          <p:cNvPr id="3" name="Sottotitolo 2">
            <a:extLst>
              <a:ext uri="{FF2B5EF4-FFF2-40B4-BE49-F238E27FC236}">
                <a16:creationId xmlns:a16="http://schemas.microsoft.com/office/drawing/2014/main" id="{8407A0D9-EDAF-4578-8F42-78EA9481616C}"/>
              </a:ext>
            </a:extLst>
          </p:cNvPr>
          <p:cNvSpPr>
            <a:spLocks noGrp="1"/>
          </p:cNvSpPr>
          <p:nvPr>
            <p:ph type="subTitle" idx="1"/>
          </p:nvPr>
        </p:nvSpPr>
        <p:spPr>
          <a:xfrm>
            <a:off x="766763" y="2286002"/>
            <a:ext cx="5014912" cy="3322800"/>
          </a:xfrm>
        </p:spPr>
        <p:txBody>
          <a:bodyPr vert="horz" lIns="91440" tIns="45720" rIns="91440" bIns="45720" rtlCol="0">
            <a:normAutofit/>
          </a:bodyPr>
          <a:lstStyle/>
          <a:p>
            <a:pPr indent="-228600" algn="l">
              <a:buFont typeface="Arial" panose="020B0604020202020204" pitchFamily="34" charset="0"/>
              <a:buChar char="•"/>
            </a:pPr>
            <a:endParaRPr lang="en-US" sz="2000">
              <a:solidFill>
                <a:schemeClr val="tx1">
                  <a:alpha val="60000"/>
                </a:schemeClr>
              </a:solidFill>
            </a:endParaRPr>
          </a:p>
          <a:p>
            <a:pPr algn="l"/>
            <a:r>
              <a:rPr lang="en-US" sz="2000">
                <a:solidFill>
                  <a:schemeClr val="tx1">
                    <a:alpha val="60000"/>
                  </a:schemeClr>
                </a:solidFill>
              </a:rPr>
              <a:t>de Pierre-Marie Puaud et Franck Bodereau pour France 3 Normandie</a:t>
            </a:r>
          </a:p>
          <a:p>
            <a:pPr algn="l"/>
            <a:r>
              <a:rPr lang="en-US" sz="2000">
                <a:solidFill>
                  <a:srgbClr val="0070C0">
                    <a:alpha val="60000"/>
                  </a:srgbClr>
                </a:solidFill>
                <a:hlinkClick r:id="rId3">
                  <a:extLst>
                    <a:ext uri="{A12FA001-AC4F-418D-AE19-62706E023703}">
                      <ahyp:hlinkClr xmlns:ahyp="http://schemas.microsoft.com/office/drawing/2018/hyperlinkcolor" xmlns="" val="tx"/>
                    </a:ext>
                  </a:extLst>
                </a:hlinkClick>
              </a:rPr>
              <a:t>https://youtu.be/ftlLmFpH-tc</a:t>
            </a:r>
            <a:endParaRPr lang="en-US" sz="2000">
              <a:solidFill>
                <a:srgbClr val="0070C0">
                  <a:alpha val="60000"/>
                </a:srgbClr>
              </a:solidFill>
            </a:endParaRPr>
          </a:p>
          <a:p>
            <a:pPr indent="-228600" algn="l">
              <a:buFont typeface="Arial" panose="020B0604020202020204" pitchFamily="34" charset="0"/>
              <a:buChar char="•"/>
            </a:pPr>
            <a:endParaRPr lang="en-US" sz="2000">
              <a:solidFill>
                <a:schemeClr val="tx1">
                  <a:alpha val="60000"/>
                </a:schemeClr>
              </a:solidFill>
            </a:endParaRPr>
          </a:p>
        </p:txBody>
      </p:sp>
      <p:pic>
        <p:nvPicPr>
          <p:cNvPr id="4" name="Elementi multimediali online 3" title="Reportage sur le quai de Ouistreham (2010)">
            <a:hlinkClick r:id="" action="ppaction://media"/>
            <a:extLst>
              <a:ext uri="{FF2B5EF4-FFF2-40B4-BE49-F238E27FC236}">
                <a16:creationId xmlns:a16="http://schemas.microsoft.com/office/drawing/2014/main" id="{C7635977-7F06-7455-2FA0-78DB0B01930F}"/>
              </a:ext>
            </a:extLst>
          </p:cNvPr>
          <p:cNvPicPr>
            <a:picLocks noRot="1" noChangeAspect="1"/>
          </p:cNvPicPr>
          <p:nvPr>
            <a:videoFile r:link="rId1"/>
          </p:nvPr>
        </p:nvPicPr>
        <p:blipFill>
          <a:blip r:embed="rId4"/>
          <a:stretch>
            <a:fillRect/>
          </a:stretch>
        </p:blipFill>
        <p:spPr>
          <a:xfrm>
            <a:off x="6096000" y="2408038"/>
            <a:ext cx="5451592" cy="3080149"/>
          </a:xfrm>
          <a:prstGeom prst="rect">
            <a:avLst/>
          </a:prstGeom>
        </p:spPr>
      </p:pic>
      <p:sp>
        <p:nvSpPr>
          <p:cNvPr id="5" name="Segnaposto piè di pagina 4">
            <a:extLst>
              <a:ext uri="{FF2B5EF4-FFF2-40B4-BE49-F238E27FC236}">
                <a16:creationId xmlns:a16="http://schemas.microsoft.com/office/drawing/2014/main" id="{296E52CB-28F3-42A1-892B-D93DC35256A2}"/>
              </a:ext>
            </a:extLst>
          </p:cNvPr>
          <p:cNvSpPr>
            <a:spLocks noGrp="1"/>
          </p:cNvSpPr>
          <p:nvPr>
            <p:ph type="ftr" sz="quarter" idx="11"/>
          </p:nvPr>
        </p:nvSpPr>
        <p:spPr/>
        <p:txBody>
          <a:bodyPr/>
          <a:lstStyle/>
          <a:p>
            <a:r>
              <a:rPr lang="it-IT"/>
              <a:t>Lingua magistrale per il Turismo - a.a. 22-23 Secondo semestre</a:t>
            </a:r>
            <a:endParaRPr lang="fr-FR"/>
          </a:p>
        </p:txBody>
      </p:sp>
    </p:spTree>
    <p:extLst>
      <p:ext uri="{BB962C8B-B14F-4D97-AF65-F5344CB8AC3E}">
        <p14:creationId xmlns:p14="http://schemas.microsoft.com/office/powerpoint/2010/main" val="209801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1220311-65D8-4635-A787-1FFB9C145AED}"/>
              </a:ext>
            </a:extLst>
          </p:cNvPr>
          <p:cNvSpPr>
            <a:spLocks noGrp="1"/>
          </p:cNvSpPr>
          <p:nvPr>
            <p:ph idx="1"/>
          </p:nvPr>
        </p:nvSpPr>
        <p:spPr>
          <a:xfrm>
            <a:off x="2967135" y="877079"/>
            <a:ext cx="6755363" cy="5243804"/>
          </a:xfrm>
        </p:spPr>
        <p:txBody>
          <a:bodyPr>
            <a:noAutofit/>
          </a:bodyPr>
          <a:lstStyle/>
          <a:p>
            <a:pPr marL="0" indent="457200" algn="just">
              <a:buNone/>
            </a:pPr>
            <a:r>
              <a:rPr lang="fr-FR" sz="1900" dirty="0"/>
              <a:t>Le quai Charcot décrit dans le livre, c’est celui-ci. L’entreprise de nettoyage est logée dans ce petit bâtiment. Et voici Jeff. Enfin, c’est ainsi qu’il est présenté au lecteur, avec sa moustache «couleur cidre». Il préfère «poivre et sel».</a:t>
            </a:r>
          </a:p>
          <a:p>
            <a:pPr marL="0" indent="457200" algn="just">
              <a:buNone/>
            </a:pPr>
            <a:r>
              <a:rPr lang="fr-FR" sz="1900" dirty="0"/>
              <a:t>Jeff, homme chaleureux mais franc du collier, il dit plutôt qu’il est juste. Jeff a recruté Florence Aubenas, il dit simplement Florence :</a:t>
            </a:r>
          </a:p>
          <a:p>
            <a:pPr marL="0" indent="457200" algn="just">
              <a:buNone/>
            </a:pPr>
            <a:r>
              <a:rPr lang="fr-FR" sz="1900" dirty="0"/>
              <a:t>- Je lui ai posé la question quand j’ai vu son nom, si elle est apparentée à la… elle me dit que non, je n’ai pas prêté plus attention que ça, quoi. Donc, puis ç’a été Florence Aubenas Florence Aubenas quoi, comme si ç’avait été une autre salariée. Elle a vraiment joué le jeu, quoi, donc elle a travaillé comme les autres salariées, elle s’est complètement investie dans ce qu’elle faisait. Bon, non, on n’a pas été trompé, même les autres salariés, pour moi, n’ont pas été trompés.</a:t>
            </a:r>
          </a:p>
          <a:p>
            <a:pPr marL="0" indent="457200" algn="just">
              <a:buNone/>
            </a:pPr>
            <a:r>
              <a:rPr lang="fr-FR" sz="1900" dirty="0"/>
              <a:t>Pendant quatre mois, Florence Aubenas est montée à bord, lors de chaque escale, pour brosser, aspirer, lustrer, un travail épuisant. </a:t>
            </a:r>
          </a:p>
        </p:txBody>
      </p:sp>
      <p:sp>
        <p:nvSpPr>
          <p:cNvPr id="2" name="Segnaposto piè di pagina 1">
            <a:extLst>
              <a:ext uri="{FF2B5EF4-FFF2-40B4-BE49-F238E27FC236}">
                <a16:creationId xmlns:a16="http://schemas.microsoft.com/office/drawing/2014/main" id="{6B8AEE85-26C0-86A1-8F52-9DAC22697FB0}"/>
              </a:ext>
            </a:extLst>
          </p:cNvPr>
          <p:cNvSpPr>
            <a:spLocks noGrp="1"/>
          </p:cNvSpPr>
          <p:nvPr>
            <p:ph type="ftr" sz="quarter" idx="11"/>
          </p:nvPr>
        </p:nvSpPr>
        <p:spPr/>
        <p:txBody>
          <a:bodyPr/>
          <a:lstStyle/>
          <a:p>
            <a:r>
              <a:rPr lang="it-IT"/>
              <a:t>Lingua magistrale per il Turismo - a.a. 22-23 Secondo semestre</a:t>
            </a:r>
            <a:endParaRPr lang="fr-FR"/>
          </a:p>
        </p:txBody>
      </p:sp>
    </p:spTree>
    <p:extLst>
      <p:ext uri="{BB962C8B-B14F-4D97-AF65-F5344CB8AC3E}">
        <p14:creationId xmlns:p14="http://schemas.microsoft.com/office/powerpoint/2010/main" val="265113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906600F-76BE-4BEC-A335-1C95E0BC5D54}"/>
              </a:ext>
            </a:extLst>
          </p:cNvPr>
          <p:cNvSpPr>
            <a:spLocks noGrp="1"/>
          </p:cNvSpPr>
          <p:nvPr>
            <p:ph idx="1"/>
          </p:nvPr>
        </p:nvSpPr>
        <p:spPr>
          <a:xfrm>
            <a:off x="2941475" y="979714"/>
            <a:ext cx="6827676" cy="5337110"/>
          </a:xfrm>
        </p:spPr>
        <p:txBody>
          <a:bodyPr>
            <a:noAutofit/>
          </a:bodyPr>
          <a:lstStyle/>
          <a:p>
            <a:pPr marL="0" indent="457200" algn="just">
              <a:buNone/>
            </a:pPr>
            <a:r>
              <a:rPr lang="fr-FR" sz="1900"/>
              <a:t>Dans son récit, elle évoque les genoux endoloris, les doigts rougis, la sueur qui coule sous la blouse. À quelques détails près, ils ont retrouvé le quotidien de leurs 70 salariés dans ce livre jugé utile.</a:t>
            </a:r>
          </a:p>
          <a:p>
            <a:pPr marL="0" indent="457200" algn="just">
              <a:buNone/>
            </a:pPr>
            <a:r>
              <a:rPr lang="it-IT" sz="1900"/>
              <a:t>- Quand on voit ce qu’ils font, à la cadence où ils font, puisque,  si on peut parler de cadence…, mais avec le temps qui nous est imparti, qui est très court, ces gens-là souffrent, quoi, parce qu’il faut, ils se donnent à fond quoi, et ça, ces gens-là, il faut les respecter.</a:t>
            </a:r>
          </a:p>
          <a:p>
            <a:pPr marL="0" indent="457200" algn="just">
              <a:buNone/>
            </a:pPr>
            <a:r>
              <a:rPr lang="it-IT" sz="1900"/>
              <a:t>- Une heure, c’est 9 euros brut, hein, c’est pas énorme hein. Ben, une heure des fois  ça leur permet de vivre une semaine.</a:t>
            </a:r>
          </a:p>
          <a:p>
            <a:pPr marL="0" indent="457200" algn="just">
              <a:buNone/>
            </a:pPr>
            <a:r>
              <a:rPr lang="it-IT" sz="1900"/>
              <a:t>- D’acheter du pain pour la semaine.</a:t>
            </a:r>
          </a:p>
          <a:p>
            <a:pPr marL="0" indent="457200" algn="just">
              <a:buNone/>
            </a:pPr>
            <a:r>
              <a:rPr lang="it-IT" sz="1900"/>
              <a:t>- D’acheter du pain, ouais.</a:t>
            </a:r>
          </a:p>
          <a:p>
            <a:pPr marL="0" indent="457200" algn="just">
              <a:buNone/>
            </a:pPr>
            <a:r>
              <a:rPr lang="it-IT" sz="1900"/>
              <a:t>- Donc ça, c’est la réalité, c’est ce qu’on vit tous les jours.</a:t>
            </a:r>
          </a:p>
          <a:p>
            <a:pPr marL="0" indent="457200" algn="just">
              <a:buNone/>
            </a:pPr>
            <a:r>
              <a:rPr lang="it-IT" sz="1900"/>
              <a:t>Jeff nous quitte. Au bout du quai, un ferry se présente. Les femmes de ménage sont déjà sur place. Elles auront une heure pour nettoyer cent cabines, une heure, et pas une minute de plus.</a:t>
            </a:r>
            <a:endParaRPr lang="fr-FR" sz="1900"/>
          </a:p>
        </p:txBody>
      </p:sp>
      <p:sp>
        <p:nvSpPr>
          <p:cNvPr id="2" name="Segnaposto piè di pagina 1">
            <a:extLst>
              <a:ext uri="{FF2B5EF4-FFF2-40B4-BE49-F238E27FC236}">
                <a16:creationId xmlns:a16="http://schemas.microsoft.com/office/drawing/2014/main" id="{45B744B8-025F-36DD-B781-E2571ACA4945}"/>
              </a:ext>
            </a:extLst>
          </p:cNvPr>
          <p:cNvSpPr>
            <a:spLocks noGrp="1"/>
          </p:cNvSpPr>
          <p:nvPr>
            <p:ph type="ftr" sz="quarter" idx="11"/>
          </p:nvPr>
        </p:nvSpPr>
        <p:spPr/>
        <p:txBody>
          <a:bodyPr/>
          <a:lstStyle/>
          <a:p>
            <a:r>
              <a:rPr lang="it-IT"/>
              <a:t>Lingua magistrale per il Turismo - a.a. 22-23 Secondo semestre</a:t>
            </a:r>
            <a:endParaRPr lang="fr-FR"/>
          </a:p>
        </p:txBody>
      </p:sp>
    </p:spTree>
    <p:extLst>
      <p:ext uri="{BB962C8B-B14F-4D97-AF65-F5344CB8AC3E}">
        <p14:creationId xmlns:p14="http://schemas.microsoft.com/office/powerpoint/2010/main" val="1948659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E9810A-4239-1228-A67B-BE7EDC33DA00}"/>
              </a:ext>
            </a:extLst>
          </p:cNvPr>
          <p:cNvSpPr>
            <a:spLocks noGrp="1"/>
          </p:cNvSpPr>
          <p:nvPr>
            <p:ph type="title"/>
          </p:nvPr>
        </p:nvSpPr>
        <p:spPr>
          <a:xfrm>
            <a:off x="838200" y="365125"/>
            <a:ext cx="10389781" cy="857619"/>
          </a:xfrm>
        </p:spPr>
        <p:txBody>
          <a:bodyPr/>
          <a:lstStyle/>
          <a:p>
            <a:pPr algn="ctr"/>
            <a:r>
              <a:rPr lang="it-IT" sz="3200"/>
              <a:t>Questions</a:t>
            </a:r>
            <a:r>
              <a:rPr lang="it-IT"/>
              <a:t> </a:t>
            </a:r>
            <a:endParaRPr lang="fr-FR"/>
          </a:p>
        </p:txBody>
      </p:sp>
      <p:sp>
        <p:nvSpPr>
          <p:cNvPr id="4" name="Segnaposto piè di pagina 3">
            <a:extLst>
              <a:ext uri="{FF2B5EF4-FFF2-40B4-BE49-F238E27FC236}">
                <a16:creationId xmlns:a16="http://schemas.microsoft.com/office/drawing/2014/main" id="{06549F16-E699-0D44-CEF2-AC2195BF6F10}"/>
              </a:ext>
            </a:extLst>
          </p:cNvPr>
          <p:cNvSpPr>
            <a:spLocks noGrp="1"/>
          </p:cNvSpPr>
          <p:nvPr>
            <p:ph type="ftr" sz="quarter" idx="11"/>
          </p:nvPr>
        </p:nvSpPr>
        <p:spPr/>
        <p:txBody>
          <a:bodyPr/>
          <a:lstStyle/>
          <a:p>
            <a:r>
              <a:rPr lang="it-IT"/>
              <a:t>Lingua magistrale per il Turismo - a.a. 22-23 Secondo semestre</a:t>
            </a:r>
            <a:endParaRPr lang="fr-FR"/>
          </a:p>
        </p:txBody>
      </p:sp>
      <p:sp>
        <p:nvSpPr>
          <p:cNvPr id="8" name="CasellaDiTesto 7">
            <a:extLst>
              <a:ext uri="{FF2B5EF4-FFF2-40B4-BE49-F238E27FC236}">
                <a16:creationId xmlns:a16="http://schemas.microsoft.com/office/drawing/2014/main" id="{88047208-3B1C-AA3F-052E-9ACF662C6C73}"/>
              </a:ext>
            </a:extLst>
          </p:cNvPr>
          <p:cNvSpPr txBox="1"/>
          <p:nvPr/>
        </p:nvSpPr>
        <p:spPr>
          <a:xfrm>
            <a:off x="2892057" y="1297172"/>
            <a:ext cx="7230138" cy="4923912"/>
          </a:xfrm>
          <a:prstGeom prst="rect">
            <a:avLst/>
          </a:prstGeom>
          <a:noFill/>
        </p:spPr>
        <p:txBody>
          <a:bodyPr wrap="square" rtlCol="0">
            <a:spAutoFit/>
          </a:bodyPr>
          <a:lstStyle/>
          <a:p>
            <a:pPr algn="just">
              <a:lnSpc>
                <a:spcPct val="90000"/>
              </a:lnSpc>
              <a:spcBef>
                <a:spcPts val="1000"/>
              </a:spcBef>
            </a:pPr>
            <a:r>
              <a:rPr lang="fr-FR" sz="1900"/>
              <a:t>- </a:t>
            </a:r>
            <a:r>
              <a:rPr lang="fr-FR" sz="1900" b="1"/>
              <a:t>Où se trouve la troupe télé ?</a:t>
            </a:r>
          </a:p>
          <a:p>
            <a:pPr algn="just">
              <a:lnSpc>
                <a:spcPct val="90000"/>
              </a:lnSpc>
              <a:spcBef>
                <a:spcPts val="1000"/>
              </a:spcBef>
            </a:pPr>
            <a:r>
              <a:rPr lang="fr-FR" sz="1900"/>
              <a:t>- Quai Charcot, à Ouistreham, en Normandie.</a:t>
            </a:r>
          </a:p>
          <a:p>
            <a:pPr algn="just">
              <a:lnSpc>
                <a:spcPct val="90000"/>
              </a:lnSpc>
              <a:spcBef>
                <a:spcPts val="1000"/>
              </a:spcBef>
            </a:pPr>
            <a:r>
              <a:rPr lang="fr-FR" sz="1900"/>
              <a:t>- </a:t>
            </a:r>
            <a:r>
              <a:rPr lang="fr-FR" sz="1900" b="1"/>
              <a:t>Pourquoi ?</a:t>
            </a:r>
          </a:p>
          <a:p>
            <a:pPr algn="just">
              <a:lnSpc>
                <a:spcPct val="90000"/>
              </a:lnSpc>
              <a:spcBef>
                <a:spcPts val="1000"/>
              </a:spcBef>
            </a:pPr>
            <a:r>
              <a:rPr lang="fr-FR" sz="1900"/>
              <a:t>- Pour interviewer le patron de l’entreprise de nettoyage où a travaillé Florence Aubenas.</a:t>
            </a:r>
          </a:p>
          <a:p>
            <a:pPr algn="just">
              <a:lnSpc>
                <a:spcPct val="90000"/>
              </a:lnSpc>
              <a:spcBef>
                <a:spcPts val="1000"/>
              </a:spcBef>
            </a:pPr>
            <a:r>
              <a:rPr lang="fr-FR" sz="1900"/>
              <a:t>- </a:t>
            </a:r>
            <a:r>
              <a:rPr lang="fr-FR" sz="1900" b="1"/>
              <a:t>Faites-en le portrait</a:t>
            </a:r>
          </a:p>
          <a:p>
            <a:pPr algn="just">
              <a:lnSpc>
                <a:spcPct val="90000"/>
              </a:lnSpc>
              <a:spcBef>
                <a:spcPts val="1000"/>
              </a:spcBef>
            </a:pPr>
            <a:endParaRPr lang="fr-FR" sz="1900"/>
          </a:p>
          <a:p>
            <a:pPr algn="just">
              <a:lnSpc>
                <a:spcPct val="90000"/>
              </a:lnSpc>
              <a:spcBef>
                <a:spcPts val="1000"/>
              </a:spcBef>
            </a:pPr>
            <a:endParaRPr lang="fr-FR" sz="1900"/>
          </a:p>
          <a:p>
            <a:pPr algn="just">
              <a:lnSpc>
                <a:spcPct val="90000"/>
              </a:lnSpc>
              <a:spcBef>
                <a:spcPts val="1000"/>
              </a:spcBef>
            </a:pPr>
            <a:endParaRPr lang="fr-FR" sz="1900"/>
          </a:p>
          <a:p>
            <a:pPr algn="just">
              <a:lnSpc>
                <a:spcPct val="90000"/>
              </a:lnSpc>
              <a:spcBef>
                <a:spcPts val="1000"/>
              </a:spcBef>
            </a:pPr>
            <a:endParaRPr lang="fr-FR" sz="1900"/>
          </a:p>
          <a:p>
            <a:pPr algn="just">
              <a:lnSpc>
                <a:spcPct val="90000"/>
              </a:lnSpc>
              <a:spcBef>
                <a:spcPts val="1000"/>
              </a:spcBef>
            </a:pPr>
            <a:r>
              <a:rPr lang="fr-FR" sz="1900"/>
              <a:t>		 		</a:t>
            </a:r>
          </a:p>
          <a:p>
            <a:pPr algn="just">
              <a:lnSpc>
                <a:spcPct val="90000"/>
              </a:lnSpc>
              <a:spcBef>
                <a:spcPts val="1000"/>
              </a:spcBef>
            </a:pPr>
            <a:r>
              <a:rPr lang="fr-FR" sz="1900"/>
              <a:t>- </a:t>
            </a:r>
            <a:r>
              <a:rPr lang="fr-FR" sz="1900" b="1"/>
              <a:t>Est-ce qu’il savait qu’il recrutait Florence Aubenas, la journaliste ?</a:t>
            </a:r>
          </a:p>
          <a:p>
            <a:pPr algn="just">
              <a:lnSpc>
                <a:spcPct val="90000"/>
              </a:lnSpc>
              <a:spcBef>
                <a:spcPts val="1000"/>
              </a:spcBef>
            </a:pPr>
            <a:r>
              <a:rPr lang="fr-FR" sz="1900"/>
              <a:t>- Non, mais il le lui a demandé. </a:t>
            </a:r>
          </a:p>
        </p:txBody>
      </p:sp>
      <p:graphicFrame>
        <p:nvGraphicFramePr>
          <p:cNvPr id="9" name="Tabella 9">
            <a:extLst>
              <a:ext uri="{FF2B5EF4-FFF2-40B4-BE49-F238E27FC236}">
                <a16:creationId xmlns:a16="http://schemas.microsoft.com/office/drawing/2014/main" id="{063C4241-0445-A186-8F82-85A1E56766AD}"/>
              </a:ext>
            </a:extLst>
          </p:cNvPr>
          <p:cNvGraphicFramePr>
            <a:graphicFrameLocks noGrp="1"/>
          </p:cNvGraphicFramePr>
          <p:nvPr>
            <p:extLst>
              <p:ext uri="{D42A27DB-BD31-4B8C-83A1-F6EECF244321}">
                <p14:modId xmlns:p14="http://schemas.microsoft.com/office/powerpoint/2010/main" val="1989941521"/>
              </p:ext>
            </p:extLst>
          </p:nvPr>
        </p:nvGraphicFramePr>
        <p:xfrm>
          <a:off x="3169685" y="3733051"/>
          <a:ext cx="5825460" cy="1473200"/>
        </p:xfrm>
        <a:graphic>
          <a:graphicData uri="http://schemas.openxmlformats.org/drawingml/2006/table">
            <a:tbl>
              <a:tblPr firstRow="1" bandRow="1">
                <a:tableStyleId>{5C22544A-7EE6-4342-B048-85BDC9FD1C3A}</a:tableStyleId>
              </a:tblPr>
              <a:tblGrid>
                <a:gridCol w="1444847">
                  <a:extLst>
                    <a:ext uri="{9D8B030D-6E8A-4147-A177-3AD203B41FA5}">
                      <a16:colId xmlns:a16="http://schemas.microsoft.com/office/drawing/2014/main" val="2238183749"/>
                    </a:ext>
                  </a:extLst>
                </a:gridCol>
                <a:gridCol w="2828260">
                  <a:extLst>
                    <a:ext uri="{9D8B030D-6E8A-4147-A177-3AD203B41FA5}">
                      <a16:colId xmlns:a16="http://schemas.microsoft.com/office/drawing/2014/main" val="3967324540"/>
                    </a:ext>
                  </a:extLst>
                </a:gridCol>
                <a:gridCol w="1552353">
                  <a:extLst>
                    <a:ext uri="{9D8B030D-6E8A-4147-A177-3AD203B41FA5}">
                      <a16:colId xmlns:a16="http://schemas.microsoft.com/office/drawing/2014/main" val="248475260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solidFill>
                            <a:schemeClr val="tx1"/>
                          </a:solidFill>
                        </a:rPr>
                        <a:t>Selon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a:solidFill>
                            <a:schemeClr val="tx1"/>
                          </a:solidFill>
                        </a:rPr>
                        <a:t>Fl. Aubenas</a:t>
                      </a:r>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a:solidFill>
                            <a:schemeClr val="tx1"/>
                          </a:solidFill>
                        </a:rPr>
                        <a:t>Lui-même</a:t>
                      </a:r>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9301918"/>
                  </a:ext>
                </a:extLst>
              </a:tr>
              <a:tr h="370840">
                <a:tc>
                  <a:txBody>
                    <a:bodyPr/>
                    <a:lstStyle/>
                    <a:p>
                      <a:r>
                        <a:rPr lang="fr-FR" i="1"/>
                        <a:t>Nom</a:t>
                      </a:r>
                      <a:endParaRPr lang="fr-FR" i="1">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a:t>Jeff</a:t>
                      </a:r>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8335900"/>
                  </a:ext>
                </a:extLst>
              </a:tr>
              <a:tr h="194616">
                <a:tc>
                  <a:txBody>
                    <a:bodyPr/>
                    <a:lstStyle/>
                    <a:p>
                      <a:r>
                        <a:rPr lang="fr-FR" i="1"/>
                        <a:t>Moustache</a:t>
                      </a:r>
                      <a:endParaRPr lang="fr-FR" i="1">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a:t>Couleur de cidre </a:t>
                      </a:r>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t>Poivre et sel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5051587"/>
                  </a:ext>
                </a:extLst>
              </a:tr>
              <a:tr h="370840">
                <a:tc>
                  <a:txBody>
                    <a:bodyPr/>
                    <a:lstStyle/>
                    <a:p>
                      <a:r>
                        <a:rPr lang="fr-FR" i="1"/>
                        <a:t>Caractère</a:t>
                      </a:r>
                      <a:endParaRPr lang="fr-FR" i="1">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a:t>Chaleureux, franc du collier</a:t>
                      </a:r>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a:t>Juste</a:t>
                      </a:r>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1462131"/>
                  </a:ext>
                </a:extLst>
              </a:tr>
            </a:tbl>
          </a:graphicData>
        </a:graphic>
      </p:graphicFrame>
    </p:spTree>
    <p:extLst>
      <p:ext uri="{BB962C8B-B14F-4D97-AF65-F5344CB8AC3E}">
        <p14:creationId xmlns:p14="http://schemas.microsoft.com/office/powerpoint/2010/main" val="319797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85E238F-0503-3F69-8423-C9D94F852000}"/>
              </a:ext>
            </a:extLst>
          </p:cNvPr>
          <p:cNvSpPr>
            <a:spLocks noGrp="1"/>
          </p:cNvSpPr>
          <p:nvPr>
            <p:ph idx="1"/>
          </p:nvPr>
        </p:nvSpPr>
        <p:spPr>
          <a:xfrm>
            <a:off x="2860158" y="988829"/>
            <a:ext cx="6719777" cy="5029200"/>
          </a:xfrm>
        </p:spPr>
        <p:txBody>
          <a:bodyPr>
            <a:normAutofit/>
          </a:bodyPr>
          <a:lstStyle/>
          <a:p>
            <a:pPr marL="342900" marR="359410" lvl="0" indent="-342900" algn="just">
              <a:lnSpc>
                <a:spcPct val="90000"/>
              </a:lnSpc>
              <a:spcBef>
                <a:spcPts val="1000"/>
              </a:spcBef>
              <a:buFont typeface="Calibri" panose="020F0502020204030204" pitchFamily="34" charset="0"/>
              <a:buChar char="-"/>
            </a:pPr>
            <a:r>
              <a:rPr lang="fr-FR" sz="1900" b="1" kern="1200">
                <a:solidFill>
                  <a:srgbClr val="000000"/>
                </a:solidFill>
                <a:effectLst/>
                <a:ea typeface="+mn-ea"/>
                <a:cs typeface="+mn-cs"/>
              </a:rPr>
              <a:t>Quelle est, après coup, son opinion sur elle et sur son projet ?</a:t>
            </a:r>
            <a:endParaRPr lang="fr-FR" sz="1900" b="1">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kern="1200">
                <a:solidFill>
                  <a:srgbClr val="000000"/>
                </a:solidFill>
                <a:effectLst/>
                <a:ea typeface="+mn-ea"/>
                <a:cs typeface="+mn-cs"/>
              </a:rPr>
              <a:t>Positive. Elle a joué le jeu. Personne ne s’est senti trompé.</a:t>
            </a:r>
            <a:endParaRPr lang="fr-FR" sz="1900">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b="1" kern="1200">
                <a:solidFill>
                  <a:srgbClr val="000000"/>
                </a:solidFill>
                <a:effectLst/>
                <a:ea typeface="+mn-ea"/>
                <a:cs typeface="+mn-cs"/>
              </a:rPr>
              <a:t>Quel travail faisait-elle ?</a:t>
            </a:r>
            <a:endParaRPr lang="fr-FR" sz="1900" b="1">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kern="1200">
                <a:solidFill>
                  <a:srgbClr val="000000"/>
                </a:solidFill>
                <a:effectLst/>
                <a:ea typeface="+mn-ea"/>
                <a:cs typeface="+mn-cs"/>
              </a:rPr>
              <a:t>Elle nettoyait les cabines.</a:t>
            </a:r>
            <a:endParaRPr lang="fr-FR" sz="1900">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b="1" kern="1200">
                <a:solidFill>
                  <a:srgbClr val="000000"/>
                </a:solidFill>
                <a:effectLst/>
                <a:ea typeface="+mn-ea"/>
                <a:cs typeface="+mn-cs"/>
              </a:rPr>
              <a:t>Pendant combien de temps a-t-elle travaillé dans cette entreprise ?</a:t>
            </a:r>
            <a:endParaRPr lang="fr-FR" sz="1900" b="1">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kern="1200">
                <a:solidFill>
                  <a:srgbClr val="000000"/>
                </a:solidFill>
                <a:effectLst/>
                <a:ea typeface="+mn-ea"/>
                <a:cs typeface="+mn-cs"/>
              </a:rPr>
              <a:t>Quatre mois.</a:t>
            </a:r>
            <a:endParaRPr lang="fr-FR" sz="1900">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b="1" kern="1200">
                <a:solidFill>
                  <a:srgbClr val="000000"/>
                </a:solidFill>
                <a:effectLst/>
                <a:ea typeface="+mn-ea"/>
                <a:cs typeface="+mn-cs"/>
              </a:rPr>
              <a:t>Quelles étaient les conditions de travail ?</a:t>
            </a:r>
            <a:endParaRPr lang="fr-FR" sz="1900" b="1">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kern="1200">
                <a:solidFill>
                  <a:srgbClr val="000000"/>
                </a:solidFill>
                <a:effectLst/>
                <a:ea typeface="+mn-ea"/>
                <a:cs typeface="+mn-cs"/>
              </a:rPr>
              <a:t>L’entreprise emploie 70 salariés, payés environ 9 euros de l’heure pour nettoyer 100 cabines en une heure.</a:t>
            </a:r>
            <a:endParaRPr lang="fr-FR" sz="1900">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b="1" kern="1200">
                <a:solidFill>
                  <a:srgbClr val="000000"/>
                </a:solidFill>
                <a:effectLst/>
                <a:ea typeface="+mn-ea"/>
                <a:cs typeface="+mn-cs"/>
              </a:rPr>
              <a:t>Comment est jugée son enquête ?</a:t>
            </a:r>
            <a:endParaRPr lang="fr-FR" sz="1900" b="1">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kern="1200">
                <a:solidFill>
                  <a:srgbClr val="000000"/>
                </a:solidFill>
                <a:effectLst/>
                <a:ea typeface="+mn-ea"/>
                <a:cs typeface="+mn-cs"/>
              </a:rPr>
              <a:t>« A quelques détails près », utile et véridique.</a:t>
            </a:r>
            <a:endParaRPr lang="fr-FR" sz="1900">
              <a:effectLst/>
              <a:ea typeface="+mn-ea"/>
            </a:endParaRPr>
          </a:p>
          <a:p>
            <a:endParaRPr lang="fr-FR"/>
          </a:p>
        </p:txBody>
      </p:sp>
      <p:sp>
        <p:nvSpPr>
          <p:cNvPr id="4" name="Segnaposto piè di pagina 3">
            <a:extLst>
              <a:ext uri="{FF2B5EF4-FFF2-40B4-BE49-F238E27FC236}">
                <a16:creationId xmlns:a16="http://schemas.microsoft.com/office/drawing/2014/main" id="{6B1AAF31-5E7E-51B0-5E8C-0B15A84B3678}"/>
              </a:ext>
            </a:extLst>
          </p:cNvPr>
          <p:cNvSpPr>
            <a:spLocks noGrp="1"/>
          </p:cNvSpPr>
          <p:nvPr>
            <p:ph type="ftr" sz="quarter" idx="11"/>
          </p:nvPr>
        </p:nvSpPr>
        <p:spPr/>
        <p:txBody>
          <a:bodyPr/>
          <a:lstStyle/>
          <a:p>
            <a:r>
              <a:rPr lang="it-IT"/>
              <a:t>Lingua magistrale per il Turismo - a.a. 22-23 Secondo semestre</a:t>
            </a:r>
            <a:endParaRPr lang="fr-FR"/>
          </a:p>
        </p:txBody>
      </p:sp>
    </p:spTree>
    <p:extLst>
      <p:ext uri="{BB962C8B-B14F-4D97-AF65-F5344CB8AC3E}">
        <p14:creationId xmlns:p14="http://schemas.microsoft.com/office/powerpoint/2010/main" val="3730891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1B60DF-04A9-6528-1C47-BA00E5C477BE}"/>
              </a:ext>
            </a:extLst>
          </p:cNvPr>
          <p:cNvSpPr>
            <a:spLocks noGrp="1"/>
          </p:cNvSpPr>
          <p:nvPr>
            <p:ph type="title"/>
          </p:nvPr>
        </p:nvSpPr>
        <p:spPr>
          <a:xfrm>
            <a:off x="997688" y="503348"/>
            <a:ext cx="9985745" cy="655601"/>
          </a:xfrm>
        </p:spPr>
        <p:txBody>
          <a:bodyPr>
            <a:normAutofit/>
          </a:bodyPr>
          <a:lstStyle/>
          <a:p>
            <a:r>
              <a:rPr lang="it-IT" sz="2200" b="1"/>
              <a:t>Traduzione</a:t>
            </a:r>
            <a:endParaRPr lang="fr-FR"/>
          </a:p>
        </p:txBody>
      </p:sp>
      <p:sp>
        <p:nvSpPr>
          <p:cNvPr id="3" name="Segnaposto contenuto 2">
            <a:extLst>
              <a:ext uri="{FF2B5EF4-FFF2-40B4-BE49-F238E27FC236}">
                <a16:creationId xmlns:a16="http://schemas.microsoft.com/office/drawing/2014/main" id="{BCE1DFDC-294B-576C-6BE7-649099EE8874}"/>
              </a:ext>
            </a:extLst>
          </p:cNvPr>
          <p:cNvSpPr>
            <a:spLocks noGrp="1"/>
          </p:cNvSpPr>
          <p:nvPr>
            <p:ph idx="1"/>
          </p:nvPr>
        </p:nvSpPr>
        <p:spPr>
          <a:xfrm>
            <a:off x="1052623" y="1105786"/>
            <a:ext cx="10451804" cy="5401340"/>
          </a:xfrm>
        </p:spPr>
        <p:txBody>
          <a:bodyPr>
            <a:noAutofit/>
          </a:bodyPr>
          <a:lstStyle/>
          <a:p>
            <a:pPr marL="0" indent="0" algn="just">
              <a:buNone/>
            </a:pPr>
            <a:r>
              <a:rPr lang="it-IT" sz="1500" dirty="0"/>
              <a:t>Il molo </a:t>
            </a:r>
            <a:r>
              <a:rPr lang="it-IT" sz="1500" dirty="0" err="1"/>
              <a:t>Charcot</a:t>
            </a:r>
            <a:r>
              <a:rPr lang="it-IT" sz="1500" dirty="0"/>
              <a:t> descritto nel libro è questo. L'impresa di pulizie è ospitata in questo piccolo edificio. E questo è Jeff. Almeno, è così che viene presentato al lettore, con i suoi baffi "color sidro". Lui preferisce "brizzolati".</a:t>
            </a:r>
          </a:p>
          <a:p>
            <a:pPr marL="0" indent="0" algn="just">
              <a:buNone/>
            </a:pPr>
            <a:r>
              <a:rPr lang="it-IT" sz="1500" dirty="0"/>
              <a:t>Jeff, un uomo cordiale ma </a:t>
            </a:r>
            <a:r>
              <a:rPr lang="it-IT" sz="1500" dirty="0" smtClean="0"/>
              <a:t>molto diretto</a:t>
            </a:r>
            <a:r>
              <a:rPr lang="it-IT" sz="1500" dirty="0"/>
              <a:t>, lui preferisce dire che è giusto. Jeff ha reclutato Florence </a:t>
            </a:r>
            <a:r>
              <a:rPr lang="it-IT" sz="1500" dirty="0" err="1"/>
              <a:t>Aubenas</a:t>
            </a:r>
            <a:r>
              <a:rPr lang="it-IT" sz="1500" dirty="0"/>
              <a:t>, lui dice semplicemente “Florence” :</a:t>
            </a:r>
          </a:p>
          <a:p>
            <a:pPr marL="0" indent="0" algn="just">
              <a:buNone/>
            </a:pPr>
            <a:r>
              <a:rPr lang="it-IT" sz="1500" dirty="0"/>
              <a:t>- Le ho chiesto quando ho visto il suo nome, se è imparentata con... lei ha detto di no, non ho prestato attenzione più di tanto, eh. Quindi era Florence </a:t>
            </a:r>
            <a:r>
              <a:rPr lang="it-IT" sz="1500" dirty="0" err="1"/>
              <a:t>Aubenas</a:t>
            </a:r>
            <a:r>
              <a:rPr lang="it-IT" sz="1500" dirty="0"/>
              <a:t>, Florence </a:t>
            </a:r>
            <a:r>
              <a:rPr lang="it-IT" sz="1500" dirty="0" err="1"/>
              <a:t>Aubenas</a:t>
            </a:r>
            <a:r>
              <a:rPr lang="it-IT" sz="1500" dirty="0"/>
              <a:t>, come se fosse stata un'altra dipendente. Lei faceva davvero la sua parte, lavorava come gli altri dipendenti, si investiva completamente in quello che stava facendo. Quindi, no, non siamo stati ingannati, anche gli altri </a:t>
            </a:r>
            <a:r>
              <a:rPr lang="it-IT" sz="1500" dirty="0" smtClean="0"/>
              <a:t>salariati, </a:t>
            </a:r>
            <a:r>
              <a:rPr lang="it-IT" sz="1500" dirty="0"/>
              <a:t>per me, non sono stati ingannati.</a:t>
            </a:r>
          </a:p>
          <a:p>
            <a:pPr marL="0" indent="0" algn="just">
              <a:buNone/>
            </a:pPr>
            <a:r>
              <a:rPr lang="it-IT" sz="1500" dirty="0"/>
              <a:t>Per quattro mesi, Florence </a:t>
            </a:r>
            <a:r>
              <a:rPr lang="it-IT" sz="1500" dirty="0" err="1"/>
              <a:t>Aubenas</a:t>
            </a:r>
            <a:r>
              <a:rPr lang="it-IT" sz="1500" dirty="0"/>
              <a:t> è salita a bordo, durante ogni scalo, per spazzolare, aspirare, lucidare, un lavoro estenuante. </a:t>
            </a:r>
          </a:p>
          <a:p>
            <a:pPr marL="0" indent="0" algn="just">
              <a:buNone/>
            </a:pPr>
            <a:r>
              <a:rPr lang="it-IT" sz="1500" dirty="0"/>
              <a:t>Nel suo racconto, ricorda le ginocchia doloranti, le dita arrossate, il sudore che cola sotto </a:t>
            </a:r>
            <a:r>
              <a:rPr lang="it-IT" sz="1500" dirty="0" smtClean="0"/>
              <a:t>il grembiule. </a:t>
            </a:r>
            <a:r>
              <a:rPr lang="it-IT" sz="1500" dirty="0"/>
              <a:t>Tranne alcuni dettagli, hanno ritrovato la vita quotidiana dei loro 70 dipendenti in questo libro, che ritengono utile.</a:t>
            </a:r>
          </a:p>
          <a:p>
            <a:pPr marL="0" indent="0" algn="just">
              <a:buNone/>
            </a:pPr>
            <a:r>
              <a:rPr lang="it-IT" sz="1500" dirty="0"/>
              <a:t>- Quando vedi quello che fanno, alle cadenze con cui lo fanno, perché, se si può parlare di cadenze..., ma con il tempo che abbiamo, che è molto breve, queste persone soffrono, perché </a:t>
            </a:r>
            <a:r>
              <a:rPr lang="it-IT" sz="1500" dirty="0" smtClean="0"/>
              <a:t>si deve, </a:t>
            </a:r>
            <a:r>
              <a:rPr lang="it-IT" sz="1500" dirty="0"/>
              <a:t>danno tutto, </a:t>
            </a:r>
            <a:r>
              <a:rPr lang="it-IT" sz="1500" dirty="0" smtClean="0"/>
              <a:t>perciò, </a:t>
            </a:r>
            <a:r>
              <a:rPr lang="it-IT" sz="1500" dirty="0"/>
              <a:t>queste persone, dobbiamo rispettarle.</a:t>
            </a:r>
          </a:p>
          <a:p>
            <a:pPr marL="0" indent="0" algn="just">
              <a:buNone/>
            </a:pPr>
            <a:r>
              <a:rPr lang="it-IT" sz="1500" dirty="0"/>
              <a:t>- Un'ora sono 9 euro lordi, eh, non è molto. Beh, un'ora a volte permette loro di vivere per una settimana.</a:t>
            </a:r>
          </a:p>
          <a:p>
            <a:pPr marL="0" indent="0" algn="just">
              <a:buNone/>
            </a:pPr>
            <a:r>
              <a:rPr lang="it-IT" sz="1500" dirty="0"/>
              <a:t>- Di comprare il pane per la settimana.</a:t>
            </a:r>
          </a:p>
          <a:p>
            <a:pPr marL="0" indent="0" algn="just">
              <a:buNone/>
            </a:pPr>
            <a:r>
              <a:rPr lang="it-IT" sz="1500" dirty="0"/>
              <a:t>- Di comprare il pane, sì.</a:t>
            </a:r>
          </a:p>
          <a:p>
            <a:pPr marL="0" indent="0" algn="just">
              <a:buNone/>
            </a:pPr>
            <a:r>
              <a:rPr lang="it-IT" sz="1500" dirty="0"/>
              <a:t>- Quindi questa è la realtà, è quello che viviamo ogni giorno.</a:t>
            </a:r>
          </a:p>
          <a:p>
            <a:pPr marL="0" indent="0" algn="just">
              <a:buNone/>
            </a:pPr>
            <a:r>
              <a:rPr lang="it-IT" sz="1500" dirty="0"/>
              <a:t>Jeff ci lascia. Alla fine del molo, arriva un traghetto. </a:t>
            </a:r>
            <a:r>
              <a:rPr lang="it-IT" sz="1500" dirty="0" smtClean="0"/>
              <a:t>Le</a:t>
            </a:r>
            <a:r>
              <a:rPr lang="it-IT" sz="1500" dirty="0" smtClean="0"/>
              <a:t> addette </a:t>
            </a:r>
            <a:r>
              <a:rPr lang="it-IT" sz="1500" dirty="0"/>
              <a:t>alle pulizie sono già qui. Avranno un'ora per pulire cento cabine, un'ora, e non un minuto di più.</a:t>
            </a:r>
          </a:p>
        </p:txBody>
      </p:sp>
      <p:sp>
        <p:nvSpPr>
          <p:cNvPr id="4" name="Segnaposto piè di pagina 3">
            <a:extLst>
              <a:ext uri="{FF2B5EF4-FFF2-40B4-BE49-F238E27FC236}">
                <a16:creationId xmlns:a16="http://schemas.microsoft.com/office/drawing/2014/main" id="{A19E59D1-CCC2-3D17-140B-787EA5610384}"/>
              </a:ext>
            </a:extLst>
          </p:cNvPr>
          <p:cNvSpPr>
            <a:spLocks noGrp="1"/>
          </p:cNvSpPr>
          <p:nvPr>
            <p:ph type="ftr" sz="quarter" idx="11"/>
          </p:nvPr>
        </p:nvSpPr>
        <p:spPr/>
        <p:txBody>
          <a:bodyPr/>
          <a:lstStyle/>
          <a:p>
            <a:r>
              <a:rPr lang="it-IT"/>
              <a:t>Lingua magistrale per il Turismo - a.a. 22-23 Secondo semestre</a:t>
            </a:r>
            <a:endParaRPr lang="fr-FR"/>
          </a:p>
        </p:txBody>
      </p:sp>
    </p:spTree>
    <p:extLst>
      <p:ext uri="{BB962C8B-B14F-4D97-AF65-F5344CB8AC3E}">
        <p14:creationId xmlns:p14="http://schemas.microsoft.com/office/powerpoint/2010/main" val="1098192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D81FD4-7EA5-44C8-8542-B7D97A141D2A}"/>
              </a:ext>
            </a:extLst>
          </p:cNvPr>
          <p:cNvSpPr>
            <a:spLocks noGrp="1"/>
          </p:cNvSpPr>
          <p:nvPr>
            <p:ph type="title"/>
          </p:nvPr>
        </p:nvSpPr>
        <p:spPr/>
        <p:txBody>
          <a:bodyPr/>
          <a:lstStyle/>
          <a:p>
            <a:r>
              <a:rPr lang="it-IT" dirty="0"/>
              <a:t>Quelle </a:t>
            </a:r>
            <a:r>
              <a:rPr lang="it-IT" dirty="0" err="1"/>
              <a:t>identité</a:t>
            </a:r>
            <a:r>
              <a:rPr lang="it-IT" dirty="0"/>
              <a:t> </a:t>
            </a:r>
            <a:r>
              <a:rPr lang="it-IT" dirty="0" err="1" smtClean="0"/>
              <a:t>aimeriez-vous</a:t>
            </a:r>
            <a:r>
              <a:rPr lang="it-IT" dirty="0"/>
              <a:t> </a:t>
            </a:r>
            <a:r>
              <a:rPr lang="it-IT" dirty="0" err="1" smtClean="0"/>
              <a:t>incarner</a:t>
            </a:r>
            <a:r>
              <a:rPr lang="it-IT" dirty="0" smtClean="0"/>
              <a:t> </a:t>
            </a:r>
            <a:r>
              <a:rPr lang="it-IT" dirty="0"/>
              <a:t>pour </a:t>
            </a:r>
            <a:r>
              <a:rPr lang="it-IT" dirty="0" err="1"/>
              <a:t>mener</a:t>
            </a:r>
            <a:r>
              <a:rPr lang="it-IT" dirty="0"/>
              <a:t> une </a:t>
            </a:r>
            <a:r>
              <a:rPr lang="it-IT" dirty="0" err="1"/>
              <a:t>enquête</a:t>
            </a:r>
            <a:r>
              <a:rPr lang="it-IT" dirty="0"/>
              <a:t> ?</a:t>
            </a:r>
            <a:endParaRPr lang="fr-FR" dirty="0"/>
          </a:p>
        </p:txBody>
      </p:sp>
      <p:sp>
        <p:nvSpPr>
          <p:cNvPr id="3" name="Segnaposto contenuto 2">
            <a:extLst>
              <a:ext uri="{FF2B5EF4-FFF2-40B4-BE49-F238E27FC236}">
                <a16:creationId xmlns:a16="http://schemas.microsoft.com/office/drawing/2014/main" id="{1565BA08-786B-4BAF-874B-FF9240433203}"/>
              </a:ext>
            </a:extLst>
          </p:cNvPr>
          <p:cNvSpPr>
            <a:spLocks noGrp="1"/>
          </p:cNvSpPr>
          <p:nvPr>
            <p:ph idx="1"/>
          </p:nvPr>
        </p:nvSpPr>
        <p:spPr/>
        <p:txBody>
          <a:bodyPr/>
          <a:lstStyle/>
          <a:p>
            <a:pPr marL="0" indent="0">
              <a:buNone/>
            </a:pPr>
            <a:r>
              <a:rPr lang="it-IT"/>
              <a:t>Vous choisiriez :</a:t>
            </a:r>
          </a:p>
          <a:p>
            <a:pPr>
              <a:buFont typeface="Calibri" panose="020F0502020204030204" pitchFamily="34" charset="0"/>
              <a:buChar char="-"/>
            </a:pPr>
            <a:r>
              <a:rPr lang="it-IT"/>
              <a:t>Quel âge et quel genre?  </a:t>
            </a:r>
          </a:p>
          <a:p>
            <a:pPr>
              <a:buFont typeface="Calibri" panose="020F0502020204030204" pitchFamily="34" charset="0"/>
              <a:buChar char="-"/>
            </a:pPr>
            <a:r>
              <a:rPr lang="it-IT"/>
              <a:t>Quel milieu social? </a:t>
            </a:r>
          </a:p>
          <a:p>
            <a:pPr>
              <a:buFont typeface="Calibri" panose="020F0502020204030204" pitchFamily="34" charset="0"/>
              <a:buChar char="-"/>
            </a:pPr>
            <a:r>
              <a:rPr lang="it-IT"/>
              <a:t>Quelle situation? (travail, famille, ou autre)</a:t>
            </a:r>
          </a:p>
          <a:p>
            <a:pPr>
              <a:buFont typeface="Calibri" panose="020F0502020204030204" pitchFamily="34" charset="0"/>
              <a:buChar char="-"/>
            </a:pPr>
            <a:r>
              <a:rPr lang="it-IT"/>
              <a:t>Une enquête où et comment ? (lieu, horaires)</a:t>
            </a:r>
          </a:p>
          <a:p>
            <a:pPr>
              <a:buFont typeface="Calibri" panose="020F0502020204030204" pitchFamily="34" charset="0"/>
              <a:buChar char="-"/>
            </a:pPr>
            <a:r>
              <a:rPr lang="it-IT"/>
              <a:t>Pour quelles raisons? (causes)</a:t>
            </a:r>
          </a:p>
          <a:p>
            <a:pPr>
              <a:buFont typeface="Calibri" panose="020F0502020204030204" pitchFamily="34" charset="0"/>
              <a:buChar char="-"/>
            </a:pPr>
            <a:r>
              <a:rPr lang="it-IT"/>
              <a:t>Dans quel but ? (finalité)</a:t>
            </a:r>
          </a:p>
          <a:p>
            <a:endParaRPr lang="fr-FR"/>
          </a:p>
        </p:txBody>
      </p:sp>
      <p:sp>
        <p:nvSpPr>
          <p:cNvPr id="5" name="Segnaposto piè di pagina 4">
            <a:extLst>
              <a:ext uri="{FF2B5EF4-FFF2-40B4-BE49-F238E27FC236}">
                <a16:creationId xmlns:a16="http://schemas.microsoft.com/office/drawing/2014/main" id="{6377A1BB-E37F-45D0-9D4C-1A7BAD158BB5}"/>
              </a:ext>
            </a:extLst>
          </p:cNvPr>
          <p:cNvSpPr>
            <a:spLocks noGrp="1"/>
          </p:cNvSpPr>
          <p:nvPr>
            <p:ph type="ftr" sz="quarter" idx="11"/>
          </p:nvPr>
        </p:nvSpPr>
        <p:spPr>
          <a:xfrm>
            <a:off x="3853873" y="6310168"/>
            <a:ext cx="4495800" cy="275359"/>
          </a:xfrm>
        </p:spPr>
        <p:txBody>
          <a:bodyPr/>
          <a:lstStyle/>
          <a:p>
            <a:r>
              <a:rPr lang="it-IT"/>
              <a:t>Lingua magistrale per il Turismo - a.a. 2022-2023 Secondo semestre</a:t>
            </a:r>
            <a:endParaRPr lang="fr-FR"/>
          </a:p>
        </p:txBody>
      </p:sp>
      <p:sp>
        <p:nvSpPr>
          <p:cNvPr id="6" name="Segnaposto numero diapositiva 5">
            <a:extLst>
              <a:ext uri="{FF2B5EF4-FFF2-40B4-BE49-F238E27FC236}">
                <a16:creationId xmlns:a16="http://schemas.microsoft.com/office/drawing/2014/main" id="{6C7E48B1-297F-4A58-B007-40ADE1A57473}"/>
              </a:ext>
            </a:extLst>
          </p:cNvPr>
          <p:cNvSpPr>
            <a:spLocks noGrp="1"/>
          </p:cNvSpPr>
          <p:nvPr>
            <p:ph type="sldNum" sz="quarter" idx="12"/>
          </p:nvPr>
        </p:nvSpPr>
        <p:spPr/>
        <p:txBody>
          <a:bodyPr/>
          <a:lstStyle/>
          <a:p>
            <a:fld id="{94DDC960-29FD-4E5B-A977-36A59AEBED6B}" type="slidenum">
              <a:rPr lang="fr-FR" smtClean="0"/>
              <a:t>7</a:t>
            </a:fld>
            <a:endParaRPr lang="fr-FR"/>
          </a:p>
        </p:txBody>
      </p:sp>
    </p:spTree>
    <p:extLst>
      <p:ext uri="{BB962C8B-B14F-4D97-AF65-F5344CB8AC3E}">
        <p14:creationId xmlns:p14="http://schemas.microsoft.com/office/powerpoint/2010/main" val="1798282453"/>
      </p:ext>
    </p:extLst>
  </p:cSld>
  <p:clrMapOvr>
    <a:masterClrMapping/>
  </p:clrMapOvr>
</p:sld>
</file>

<file path=ppt/theme/theme1.xml><?xml version="1.0" encoding="utf-8"?>
<a:theme xmlns:a="http://schemas.openxmlformats.org/drawingml/2006/main" name="Tema di Office">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1147</Words>
  <Application>Microsoft Office PowerPoint</Application>
  <PresentationFormat>Widescreen</PresentationFormat>
  <Paragraphs>77</Paragraphs>
  <Slides>7</Slides>
  <Notes>0</Notes>
  <HiddenSlides>0</HiddenSlides>
  <MMClips>1</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Calibri</vt:lpstr>
      <vt:lpstr>Calibri Light</vt:lpstr>
      <vt:lpstr>Tema di Office</vt:lpstr>
      <vt:lpstr>Reportage sur le quai de Ouistreham</vt:lpstr>
      <vt:lpstr>Presentazione standard di PowerPoint</vt:lpstr>
      <vt:lpstr>Presentazione standard di PowerPoint</vt:lpstr>
      <vt:lpstr>Questions </vt:lpstr>
      <vt:lpstr>Presentazione standard di PowerPoint</vt:lpstr>
      <vt:lpstr>Traduzione</vt:lpstr>
      <vt:lpstr>Quelle identité aimeriez-vous incarner pour mener une enquête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laura.kreyder@unimib.it</dc:creator>
  <cp:lastModifiedBy>laura.kreyder@unimib.it</cp:lastModifiedBy>
  <cp:revision>8</cp:revision>
  <dcterms:created xsi:type="dcterms:W3CDTF">2022-05-09T15:07:46Z</dcterms:created>
  <dcterms:modified xsi:type="dcterms:W3CDTF">2023-04-04T09:31:53Z</dcterms:modified>
</cp:coreProperties>
</file>