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9" r:id="rId2"/>
    <p:sldId id="336" r:id="rId3"/>
    <p:sldId id="302" r:id="rId4"/>
    <p:sldId id="270" r:id="rId5"/>
    <p:sldId id="345" r:id="rId6"/>
    <p:sldId id="554" r:id="rId7"/>
    <p:sldId id="326" r:id="rId8"/>
    <p:sldId id="312" r:id="rId9"/>
    <p:sldId id="553" r:id="rId10"/>
    <p:sldId id="316" r:id="rId11"/>
    <p:sldId id="307" r:id="rId12"/>
    <p:sldId id="317" r:id="rId13"/>
    <p:sldId id="325" r:id="rId14"/>
    <p:sldId id="319" r:id="rId15"/>
    <p:sldId id="327" r:id="rId16"/>
    <p:sldId id="323" r:id="rId17"/>
    <p:sldId id="324" r:id="rId18"/>
    <p:sldId id="258" r:id="rId19"/>
    <p:sldId id="260" r:id="rId20"/>
    <p:sldId id="261" r:id="rId21"/>
    <p:sldId id="542" r:id="rId22"/>
    <p:sldId id="543" r:id="rId23"/>
    <p:sldId id="544" r:id="rId24"/>
    <p:sldId id="545" r:id="rId25"/>
    <p:sldId id="552" r:id="rId26"/>
    <p:sldId id="548"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07"/>
    <p:restoredTop sz="94698"/>
  </p:normalViewPr>
  <p:slideViewPr>
    <p:cSldViewPr snapToGrid="0" snapToObjects="1">
      <p:cViewPr>
        <p:scale>
          <a:sx n="89" d="100"/>
          <a:sy n="89" d="100"/>
        </p:scale>
        <p:origin x="184" y="48"/>
      </p:cViewPr>
      <p:guideLst/>
    </p:cSldViewPr>
  </p:slideViewPr>
  <p:notesTextViewPr>
    <p:cViewPr>
      <p:scale>
        <a:sx n="1" d="1"/>
        <a:sy n="1" d="1"/>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9F96-B9F0-6B48-9380-840D4019C47E}" type="datetimeFigureOut">
              <a:rPr lang="it-IT" smtClean="0"/>
              <a:t>05/04/23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AB52A-3C99-CC40-98D1-B76E0475C323}" type="slidenum">
              <a:rPr lang="it-IT" smtClean="0"/>
              <a:t>‹N›</a:t>
            </a:fld>
            <a:endParaRPr lang="it-IT"/>
          </a:p>
        </p:txBody>
      </p:sp>
    </p:spTree>
    <p:extLst>
      <p:ext uri="{BB962C8B-B14F-4D97-AF65-F5344CB8AC3E}">
        <p14:creationId xmlns:p14="http://schemas.microsoft.com/office/powerpoint/2010/main" val="19448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1</a:t>
            </a:fld>
            <a:endParaRPr lang="it-IT"/>
          </a:p>
        </p:txBody>
      </p:sp>
    </p:spTree>
    <p:extLst>
      <p:ext uri="{BB962C8B-B14F-4D97-AF65-F5344CB8AC3E}">
        <p14:creationId xmlns:p14="http://schemas.microsoft.com/office/powerpoint/2010/main" val="7993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defRPr/>
            </a:pPr>
            <a:endParaRPr lang="it-IT"/>
          </a:p>
        </p:txBody>
      </p:sp>
    </p:spTree>
    <p:extLst>
      <p:ext uri="{BB962C8B-B14F-4D97-AF65-F5344CB8AC3E}">
        <p14:creationId xmlns:p14="http://schemas.microsoft.com/office/powerpoint/2010/main" val="349287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6</a:t>
            </a:fld>
            <a:endParaRPr lang="it-IT"/>
          </a:p>
        </p:txBody>
      </p:sp>
    </p:spTree>
    <p:extLst>
      <p:ext uri="{BB962C8B-B14F-4D97-AF65-F5344CB8AC3E}">
        <p14:creationId xmlns:p14="http://schemas.microsoft.com/office/powerpoint/2010/main" val="315041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8</a:t>
            </a:fld>
            <a:endParaRPr lang="it-IT"/>
          </a:p>
        </p:txBody>
      </p:sp>
    </p:spTree>
    <p:extLst>
      <p:ext uri="{BB962C8B-B14F-4D97-AF65-F5344CB8AC3E}">
        <p14:creationId xmlns:p14="http://schemas.microsoft.com/office/powerpoint/2010/main" val="144811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10</a:t>
            </a:fld>
            <a:endParaRPr lang="it-IT"/>
          </a:p>
        </p:txBody>
      </p:sp>
    </p:spTree>
    <p:extLst>
      <p:ext uri="{BB962C8B-B14F-4D97-AF65-F5344CB8AC3E}">
        <p14:creationId xmlns:p14="http://schemas.microsoft.com/office/powerpoint/2010/main" val="141961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12</a:t>
            </a:fld>
            <a:endParaRPr lang="it-IT"/>
          </a:p>
        </p:txBody>
      </p:sp>
    </p:spTree>
    <p:extLst>
      <p:ext uri="{BB962C8B-B14F-4D97-AF65-F5344CB8AC3E}">
        <p14:creationId xmlns:p14="http://schemas.microsoft.com/office/powerpoint/2010/main" val="71676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6E37691-64D0-0E43-91FB-31A474D7E0B0}" type="slidenum">
              <a:rPr lang="it-IT" smtClean="0"/>
              <a:t>14</a:t>
            </a:fld>
            <a:endParaRPr lang="it-IT"/>
          </a:p>
        </p:txBody>
      </p:sp>
    </p:spTree>
    <p:extLst>
      <p:ext uri="{BB962C8B-B14F-4D97-AF65-F5344CB8AC3E}">
        <p14:creationId xmlns:p14="http://schemas.microsoft.com/office/powerpoint/2010/main" val="42955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a:extLst>
              <a:ext uri="{FF2B5EF4-FFF2-40B4-BE49-F238E27FC236}">
                <a16:creationId xmlns:a16="http://schemas.microsoft.com/office/drawing/2014/main" id="{A0E8228A-A0BC-BD41-99AA-8F0AEE4A88D1}"/>
              </a:ext>
            </a:extLst>
          </p:cNvPr>
          <p:cNvSpPr>
            <a:spLocks noGrp="1" noRot="1" noChangeAspect="1" noChangeArrowheads="1" noTextEdit="1"/>
          </p:cNvSpPr>
          <p:nvPr>
            <p:ph type="sldImg"/>
          </p:nvPr>
        </p:nvSpPr>
        <p:spPr>
          <a:ln/>
        </p:spPr>
      </p:sp>
      <p:sp>
        <p:nvSpPr>
          <p:cNvPr id="17410" name="Segnaposto note 2">
            <a:extLst>
              <a:ext uri="{FF2B5EF4-FFF2-40B4-BE49-F238E27FC236}">
                <a16:creationId xmlns:a16="http://schemas.microsoft.com/office/drawing/2014/main" id="{56C276EA-B2BB-4648-9146-1119500CE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7411" name="Segnaposto numero diapositiva 3">
            <a:extLst>
              <a:ext uri="{FF2B5EF4-FFF2-40B4-BE49-F238E27FC236}">
                <a16:creationId xmlns:a16="http://schemas.microsoft.com/office/drawing/2014/main" id="{B44171CF-77E7-E24D-BFF3-BEDC1AF9E9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C16C93-F796-9C45-9635-91CF3BEB5444}" type="slidenum">
              <a:rPr lang="it-IT" altLang="it-IT" sz="1200" smtClean="0"/>
              <a:pPr/>
              <a:t>18</a:t>
            </a:fld>
            <a:endParaRPr lang="it-IT" altLang="it-IT" sz="1200"/>
          </a:p>
        </p:txBody>
      </p:sp>
    </p:spTree>
    <p:extLst>
      <p:ext uri="{BB962C8B-B14F-4D97-AF65-F5344CB8AC3E}">
        <p14:creationId xmlns:p14="http://schemas.microsoft.com/office/powerpoint/2010/main" val="292412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719B18-7DF9-A844-A850-0879A9DC80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C19E9DD-4172-0342-ACF3-C951BF91B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DC26460-2039-0445-9810-34B7EC83CA70}"/>
              </a:ext>
            </a:extLst>
          </p:cNvPr>
          <p:cNvSpPr>
            <a:spLocks noGrp="1"/>
          </p:cNvSpPr>
          <p:nvPr>
            <p:ph type="dt" sz="half" idx="10"/>
          </p:nvPr>
        </p:nvSpPr>
        <p:spPr/>
        <p:txBody>
          <a:bodyPr/>
          <a:lstStyle/>
          <a:p>
            <a:fld id="{429662A3-0B7A-2646-BFE4-BCFA8E77E138}" type="datetime1">
              <a:rPr lang="it-IT" smtClean="0"/>
              <a:t>05/04/23</a:t>
            </a:fld>
            <a:endParaRPr lang="it-IT"/>
          </a:p>
        </p:txBody>
      </p:sp>
      <p:sp>
        <p:nvSpPr>
          <p:cNvPr id="5" name="Segnaposto piè di pagina 4">
            <a:extLst>
              <a:ext uri="{FF2B5EF4-FFF2-40B4-BE49-F238E27FC236}">
                <a16:creationId xmlns:a16="http://schemas.microsoft.com/office/drawing/2014/main" id="{8E9A5731-40BD-4042-B066-95C5783B36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C6471B-66CA-E744-8EF2-A17A1848B4C8}"/>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43833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1E2E95-0F88-354D-BCE2-138AA9A831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DD4260-D641-254B-A987-F225183026A2}"/>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FAE99B8-6F24-5247-84B5-E4FFFD496E5B}"/>
              </a:ext>
            </a:extLst>
          </p:cNvPr>
          <p:cNvSpPr>
            <a:spLocks noGrp="1"/>
          </p:cNvSpPr>
          <p:nvPr>
            <p:ph type="dt" sz="half" idx="10"/>
          </p:nvPr>
        </p:nvSpPr>
        <p:spPr/>
        <p:txBody>
          <a:bodyPr/>
          <a:lstStyle/>
          <a:p>
            <a:fld id="{F75BBA12-684D-E743-B6AB-89B55C8C8EB8}" type="datetime1">
              <a:rPr lang="it-IT" smtClean="0"/>
              <a:t>05/04/23</a:t>
            </a:fld>
            <a:endParaRPr lang="it-IT"/>
          </a:p>
        </p:txBody>
      </p:sp>
      <p:sp>
        <p:nvSpPr>
          <p:cNvPr id="5" name="Segnaposto piè di pagina 4">
            <a:extLst>
              <a:ext uri="{FF2B5EF4-FFF2-40B4-BE49-F238E27FC236}">
                <a16:creationId xmlns:a16="http://schemas.microsoft.com/office/drawing/2014/main" id="{A8925780-A45E-2249-8CCB-4528AD8F17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840001-687F-384D-85E3-944881540956}"/>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414434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A29D01-40B1-F346-BB9B-B7F94B0AF7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84FE19-86DF-E442-AF4F-9C465CF1847E}"/>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1B0B03C-4519-BD4C-9C41-C467932512DF}"/>
              </a:ext>
            </a:extLst>
          </p:cNvPr>
          <p:cNvSpPr>
            <a:spLocks noGrp="1"/>
          </p:cNvSpPr>
          <p:nvPr>
            <p:ph type="dt" sz="half" idx="10"/>
          </p:nvPr>
        </p:nvSpPr>
        <p:spPr/>
        <p:txBody>
          <a:bodyPr/>
          <a:lstStyle/>
          <a:p>
            <a:fld id="{AFF544F6-442F-A844-A582-B7EB2415D7D1}" type="datetime1">
              <a:rPr lang="it-IT" smtClean="0"/>
              <a:t>05/04/23</a:t>
            </a:fld>
            <a:endParaRPr lang="it-IT"/>
          </a:p>
        </p:txBody>
      </p:sp>
      <p:sp>
        <p:nvSpPr>
          <p:cNvPr id="5" name="Segnaposto piè di pagina 4">
            <a:extLst>
              <a:ext uri="{FF2B5EF4-FFF2-40B4-BE49-F238E27FC236}">
                <a16:creationId xmlns:a16="http://schemas.microsoft.com/office/drawing/2014/main" id="{0EB6110E-F854-7B4E-8D21-D4F1EFB9E4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4E4287-C1E3-4F49-AE25-D224F1D6E46C}"/>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403451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10339-E025-8141-B812-ABD0AAEF5D0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BE26B0-1E31-6647-ABC8-88D7A52BB7F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5F447B1-70B1-9F42-B842-2803DBB0676D}"/>
              </a:ext>
            </a:extLst>
          </p:cNvPr>
          <p:cNvSpPr>
            <a:spLocks noGrp="1"/>
          </p:cNvSpPr>
          <p:nvPr>
            <p:ph type="dt" sz="half" idx="10"/>
          </p:nvPr>
        </p:nvSpPr>
        <p:spPr/>
        <p:txBody>
          <a:bodyPr/>
          <a:lstStyle/>
          <a:p>
            <a:fld id="{4552620F-7D54-5742-A5F6-03D81DC58B69}" type="datetime1">
              <a:rPr lang="it-IT" smtClean="0"/>
              <a:t>05/04/23</a:t>
            </a:fld>
            <a:endParaRPr lang="it-IT"/>
          </a:p>
        </p:txBody>
      </p:sp>
      <p:sp>
        <p:nvSpPr>
          <p:cNvPr id="5" name="Segnaposto piè di pagina 4">
            <a:extLst>
              <a:ext uri="{FF2B5EF4-FFF2-40B4-BE49-F238E27FC236}">
                <a16:creationId xmlns:a16="http://schemas.microsoft.com/office/drawing/2014/main" id="{F73CE955-47AF-674C-BEE5-29EBC2731E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6CEE82-E26B-FE41-BC84-800170B42DCD}"/>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158929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1800A-FCE1-564D-812E-2A3AFE7EDF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321D58F-98CE-4A44-B472-795FF6FA3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9FB79E5-FB11-0649-B7B1-9720ECD64A7B}"/>
              </a:ext>
            </a:extLst>
          </p:cNvPr>
          <p:cNvSpPr>
            <a:spLocks noGrp="1"/>
          </p:cNvSpPr>
          <p:nvPr>
            <p:ph type="dt" sz="half" idx="10"/>
          </p:nvPr>
        </p:nvSpPr>
        <p:spPr/>
        <p:txBody>
          <a:bodyPr/>
          <a:lstStyle/>
          <a:p>
            <a:fld id="{CF3C17CC-0790-8443-AE3B-C553A49854F3}" type="datetime1">
              <a:rPr lang="it-IT" smtClean="0"/>
              <a:t>05/04/23</a:t>
            </a:fld>
            <a:endParaRPr lang="it-IT"/>
          </a:p>
        </p:txBody>
      </p:sp>
      <p:sp>
        <p:nvSpPr>
          <p:cNvPr id="5" name="Segnaposto piè di pagina 4">
            <a:extLst>
              <a:ext uri="{FF2B5EF4-FFF2-40B4-BE49-F238E27FC236}">
                <a16:creationId xmlns:a16="http://schemas.microsoft.com/office/drawing/2014/main" id="{10D21477-949B-3E42-B3B0-210FB288A0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A9B4B8-14C1-9A46-B15B-7D9F42631919}"/>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6590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EE7A1-CC2D-3D4D-9883-420F68911B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EEA03E-5D8F-CE4F-BF92-12BFC2001EDD}"/>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81E5360-876B-274D-AE63-67AEAFF7BC3B}"/>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5BC8BAB-3792-724F-89A6-3431EE098D2A}"/>
              </a:ext>
            </a:extLst>
          </p:cNvPr>
          <p:cNvSpPr>
            <a:spLocks noGrp="1"/>
          </p:cNvSpPr>
          <p:nvPr>
            <p:ph type="dt" sz="half" idx="10"/>
          </p:nvPr>
        </p:nvSpPr>
        <p:spPr/>
        <p:txBody>
          <a:bodyPr/>
          <a:lstStyle/>
          <a:p>
            <a:fld id="{5F726936-B5BC-8647-95DC-03E24E8B7BFB}" type="datetime1">
              <a:rPr lang="it-IT" smtClean="0"/>
              <a:t>05/04/23</a:t>
            </a:fld>
            <a:endParaRPr lang="it-IT"/>
          </a:p>
        </p:txBody>
      </p:sp>
      <p:sp>
        <p:nvSpPr>
          <p:cNvPr id="6" name="Segnaposto piè di pagina 5">
            <a:extLst>
              <a:ext uri="{FF2B5EF4-FFF2-40B4-BE49-F238E27FC236}">
                <a16:creationId xmlns:a16="http://schemas.microsoft.com/office/drawing/2014/main" id="{6AC26C79-F4CC-DC4B-99C8-7D6B9835D6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6946F9-579D-8440-ACED-8DFDD140E6E1}"/>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34748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CEF2C5-519D-2546-B24E-D87B62C4E9E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01F5016-1A77-0449-8281-1E4FE4724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386AB62-EFB8-D041-BD42-A590A6338409}"/>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0A265B97-6BDB-D645-A0C0-83B4A8957C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F295BB88-FA4D-4445-8C1C-E739CC698377}"/>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190D4E3C-D8AD-B942-8AEF-3308625C6751}"/>
              </a:ext>
            </a:extLst>
          </p:cNvPr>
          <p:cNvSpPr>
            <a:spLocks noGrp="1"/>
          </p:cNvSpPr>
          <p:nvPr>
            <p:ph type="dt" sz="half" idx="10"/>
          </p:nvPr>
        </p:nvSpPr>
        <p:spPr/>
        <p:txBody>
          <a:bodyPr/>
          <a:lstStyle/>
          <a:p>
            <a:fld id="{B3E13D2B-A168-7B4D-9B1E-6D89483E30C7}" type="datetime1">
              <a:rPr lang="it-IT" smtClean="0"/>
              <a:t>05/04/23</a:t>
            </a:fld>
            <a:endParaRPr lang="it-IT"/>
          </a:p>
        </p:txBody>
      </p:sp>
      <p:sp>
        <p:nvSpPr>
          <p:cNvPr id="8" name="Segnaposto piè di pagina 7">
            <a:extLst>
              <a:ext uri="{FF2B5EF4-FFF2-40B4-BE49-F238E27FC236}">
                <a16:creationId xmlns:a16="http://schemas.microsoft.com/office/drawing/2014/main" id="{66EA0BFD-C7CB-894F-954D-F76B508373A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EF9DDE-0E57-C04A-AB7E-27BC9242BFF5}"/>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573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AD6A2-74A9-AC4B-80A2-CDACE6D1A3D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0B83D9B-6C48-784F-9B97-7A920ECD029F}"/>
              </a:ext>
            </a:extLst>
          </p:cNvPr>
          <p:cNvSpPr>
            <a:spLocks noGrp="1"/>
          </p:cNvSpPr>
          <p:nvPr>
            <p:ph type="dt" sz="half" idx="10"/>
          </p:nvPr>
        </p:nvSpPr>
        <p:spPr/>
        <p:txBody>
          <a:bodyPr/>
          <a:lstStyle/>
          <a:p>
            <a:fld id="{9F169E1C-155E-3649-8FC9-97996B9D36B4}" type="datetime1">
              <a:rPr lang="it-IT" smtClean="0"/>
              <a:t>05/04/23</a:t>
            </a:fld>
            <a:endParaRPr lang="it-IT"/>
          </a:p>
        </p:txBody>
      </p:sp>
      <p:sp>
        <p:nvSpPr>
          <p:cNvPr id="4" name="Segnaposto piè di pagina 3">
            <a:extLst>
              <a:ext uri="{FF2B5EF4-FFF2-40B4-BE49-F238E27FC236}">
                <a16:creationId xmlns:a16="http://schemas.microsoft.com/office/drawing/2014/main" id="{8EF5F681-96D3-6347-841C-1FE0AD302F1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0EDBA3-FC0F-6345-A01F-9A1C8D980060}"/>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169317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DDD9A8A-1EB1-454F-9817-F5FF3BFBC072}"/>
              </a:ext>
            </a:extLst>
          </p:cNvPr>
          <p:cNvSpPr>
            <a:spLocks noGrp="1"/>
          </p:cNvSpPr>
          <p:nvPr>
            <p:ph type="dt" sz="half" idx="10"/>
          </p:nvPr>
        </p:nvSpPr>
        <p:spPr/>
        <p:txBody>
          <a:bodyPr/>
          <a:lstStyle/>
          <a:p>
            <a:fld id="{E07C247A-D3B0-A840-AB03-74D24491FD88}" type="datetime1">
              <a:rPr lang="it-IT" smtClean="0"/>
              <a:t>05/04/23</a:t>
            </a:fld>
            <a:endParaRPr lang="it-IT"/>
          </a:p>
        </p:txBody>
      </p:sp>
      <p:sp>
        <p:nvSpPr>
          <p:cNvPr id="3" name="Segnaposto piè di pagina 2">
            <a:extLst>
              <a:ext uri="{FF2B5EF4-FFF2-40B4-BE49-F238E27FC236}">
                <a16:creationId xmlns:a16="http://schemas.microsoft.com/office/drawing/2014/main" id="{9062310A-F05A-1747-9A36-EEB29F1CE68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67B94AA-2B11-1A46-8153-D6A2F921ED92}"/>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258625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8FE13B-61EE-1442-817A-EE5EA493D59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406587-AFDD-984E-8DED-968413F7D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67178079-200D-F242-950E-E0EBCEAFC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D7AD68A-357F-5F49-BBAB-9393F45E0909}"/>
              </a:ext>
            </a:extLst>
          </p:cNvPr>
          <p:cNvSpPr>
            <a:spLocks noGrp="1"/>
          </p:cNvSpPr>
          <p:nvPr>
            <p:ph type="dt" sz="half" idx="10"/>
          </p:nvPr>
        </p:nvSpPr>
        <p:spPr/>
        <p:txBody>
          <a:bodyPr/>
          <a:lstStyle/>
          <a:p>
            <a:fld id="{CA49D142-6C12-E54E-922A-02A95EE2E5DF}" type="datetime1">
              <a:rPr lang="it-IT" smtClean="0"/>
              <a:t>05/04/23</a:t>
            </a:fld>
            <a:endParaRPr lang="it-IT"/>
          </a:p>
        </p:txBody>
      </p:sp>
      <p:sp>
        <p:nvSpPr>
          <p:cNvPr id="6" name="Segnaposto piè di pagina 5">
            <a:extLst>
              <a:ext uri="{FF2B5EF4-FFF2-40B4-BE49-F238E27FC236}">
                <a16:creationId xmlns:a16="http://schemas.microsoft.com/office/drawing/2014/main" id="{60B56EDB-8C4C-ED45-AC5E-4A17C0A8F6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27A3A0-3D03-B041-9842-2346B8567446}"/>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225738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10216D-1041-814F-AF76-34231315C0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148777D-A099-9946-9A33-1A29D4AE6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69777D9-5335-B945-B598-34F6DC9AD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E553ED9-5F86-6D4D-9941-67B26A61B9FF}"/>
              </a:ext>
            </a:extLst>
          </p:cNvPr>
          <p:cNvSpPr>
            <a:spLocks noGrp="1"/>
          </p:cNvSpPr>
          <p:nvPr>
            <p:ph type="dt" sz="half" idx="10"/>
          </p:nvPr>
        </p:nvSpPr>
        <p:spPr/>
        <p:txBody>
          <a:bodyPr/>
          <a:lstStyle/>
          <a:p>
            <a:fld id="{82E5C3AB-C20A-A748-8C81-3A6602FBABF4}" type="datetime1">
              <a:rPr lang="it-IT" smtClean="0"/>
              <a:t>05/04/23</a:t>
            </a:fld>
            <a:endParaRPr lang="it-IT"/>
          </a:p>
        </p:txBody>
      </p:sp>
      <p:sp>
        <p:nvSpPr>
          <p:cNvPr id="6" name="Segnaposto piè di pagina 5">
            <a:extLst>
              <a:ext uri="{FF2B5EF4-FFF2-40B4-BE49-F238E27FC236}">
                <a16:creationId xmlns:a16="http://schemas.microsoft.com/office/drawing/2014/main" id="{0A399F96-B817-3D48-A62A-14EA425A14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D1ACB8-CEBA-7C45-8D94-21E8F9DB4276}"/>
              </a:ext>
            </a:extLst>
          </p:cNvPr>
          <p:cNvSpPr>
            <a:spLocks noGrp="1"/>
          </p:cNvSpPr>
          <p:nvPr>
            <p:ph type="sldNum" sz="quarter" idx="12"/>
          </p:nvPr>
        </p:nvSpPr>
        <p:spPr/>
        <p:txBody>
          <a:bodyPr/>
          <a:lstStyle/>
          <a:p>
            <a:fld id="{9718C995-8170-934D-A630-13D6B5FF5EE8}" type="slidenum">
              <a:rPr lang="it-IT" smtClean="0"/>
              <a:t>‹N›</a:t>
            </a:fld>
            <a:endParaRPr lang="it-IT"/>
          </a:p>
        </p:txBody>
      </p:sp>
    </p:spTree>
    <p:extLst>
      <p:ext uri="{BB962C8B-B14F-4D97-AF65-F5344CB8AC3E}">
        <p14:creationId xmlns:p14="http://schemas.microsoft.com/office/powerpoint/2010/main" val="177911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7755B8-9486-7346-BD59-CB2E155B8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7A47F9-500E-7146-83AB-5D87A3EE6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46CCF81-8992-E94B-8045-0A25DED81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B0BB3-D37F-8746-81CD-9A189BC38E2B}" type="datetime1">
              <a:rPr lang="it-IT" smtClean="0"/>
              <a:t>05/04/23</a:t>
            </a:fld>
            <a:endParaRPr lang="it-IT"/>
          </a:p>
        </p:txBody>
      </p:sp>
      <p:sp>
        <p:nvSpPr>
          <p:cNvPr id="5" name="Segnaposto piè di pagina 4">
            <a:extLst>
              <a:ext uri="{FF2B5EF4-FFF2-40B4-BE49-F238E27FC236}">
                <a16:creationId xmlns:a16="http://schemas.microsoft.com/office/drawing/2014/main" id="{95C0A462-A7C8-C641-A5A2-A25CDA031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6860879-483D-6442-A3C2-0212550E9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8C995-8170-934D-A630-13D6B5FF5EE8}" type="slidenum">
              <a:rPr lang="it-IT" smtClean="0"/>
              <a:t>‹N›</a:t>
            </a:fld>
            <a:endParaRPr lang="it-IT"/>
          </a:p>
        </p:txBody>
      </p:sp>
    </p:spTree>
    <p:extLst>
      <p:ext uri="{BB962C8B-B14F-4D97-AF65-F5344CB8AC3E}">
        <p14:creationId xmlns:p14="http://schemas.microsoft.com/office/powerpoint/2010/main" val="343753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5"/>
          <p:cNvSpPr txBox="1">
            <a:spLocks noChangeArrowheads="1"/>
          </p:cNvSpPr>
          <p:nvPr/>
        </p:nvSpPr>
        <p:spPr bwMode="auto">
          <a:xfrm>
            <a:off x="1743473" y="361682"/>
            <a:ext cx="7797521" cy="523220"/>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2800" b="1" dirty="0">
                <a:solidFill>
                  <a:srgbClr val="000099"/>
                </a:solidFill>
                <a:cs typeface="Arial" charset="0"/>
              </a:rPr>
              <a:t>L’autofagia negli eucarioti pluricellulari</a:t>
            </a:r>
          </a:p>
        </p:txBody>
      </p:sp>
      <p:sp>
        <p:nvSpPr>
          <p:cNvPr id="8" name="CasellaDiTesto 7"/>
          <p:cNvSpPr txBox="1"/>
          <p:nvPr/>
        </p:nvSpPr>
        <p:spPr>
          <a:xfrm>
            <a:off x="5064451" y="1337800"/>
            <a:ext cx="4567230" cy="4832092"/>
          </a:xfrm>
          <a:prstGeom prst="rect">
            <a:avLst/>
          </a:prstGeom>
          <a:noFill/>
        </p:spPr>
        <p:txBody>
          <a:bodyPr wrap="square" rtlCol="0">
            <a:spAutoFit/>
          </a:bodyPr>
          <a:lstStyle/>
          <a:p>
            <a:pPr marL="285750" indent="-285750" algn="just">
              <a:buFont typeface="Arial" panose="020B0604020202020204" pitchFamily="34" charset="0"/>
              <a:buChar char="•"/>
            </a:pPr>
            <a:r>
              <a:rPr lang="it-IT" sz="1400" dirty="0"/>
              <a:t>mTORC1 è il principale soppressore di autofagia nelle cellule di mammifero.</a:t>
            </a:r>
          </a:p>
          <a:p>
            <a:pPr marL="285750" indent="-285750" algn="just">
              <a:buFont typeface="Arial"/>
              <a:buChar char="•"/>
            </a:pPr>
            <a:r>
              <a:rPr lang="it-IT" sz="1400" dirty="0"/>
              <a:t>mTORC1 è normalmente attivo in condizioni di alta energia, stimolazione da fattori di crescita ed elevato livello intracellulare di amminoacidi, questi fattori hanno tutti un impatto negativo sui processi degradativi  autofagia-dipendenti. </a:t>
            </a:r>
          </a:p>
          <a:p>
            <a:pPr marL="285750" indent="-285750" algn="just">
              <a:buFont typeface="Arial"/>
              <a:buChar char="•"/>
            </a:pPr>
            <a:r>
              <a:rPr lang="it-IT" sz="1400" dirty="0"/>
              <a:t>Al contrario, la proteina </a:t>
            </a:r>
            <a:r>
              <a:rPr lang="it-IT" sz="1400" dirty="0" err="1"/>
              <a:t>chinasi</a:t>
            </a:r>
            <a:r>
              <a:rPr lang="it-IT" sz="1400" dirty="0"/>
              <a:t> AMPK regola positivamente l’autofagia, per le sue funzioni pro-cataboliche. </a:t>
            </a:r>
          </a:p>
          <a:p>
            <a:pPr marL="285750" indent="-285750" algn="just">
              <a:buFont typeface="Arial" panose="020B0604020202020204" pitchFamily="34" charset="0"/>
              <a:buChar char="•"/>
            </a:pPr>
            <a:r>
              <a:rPr lang="it-IT" sz="1400" dirty="0"/>
              <a:t>AMPK regola negativamente l’attività di mTORC1 attraverso due azioni complementari:</a:t>
            </a:r>
          </a:p>
          <a:p>
            <a:pPr marL="285750" indent="-285750" algn="just">
              <a:buFont typeface="Arial" panose="020B0604020202020204" pitchFamily="34" charset="0"/>
              <a:buChar char="•"/>
            </a:pPr>
            <a:endParaRPr lang="it-IT" sz="1400" dirty="0"/>
          </a:p>
          <a:p>
            <a:pPr marL="742950" lvl="1" indent="-285750" algn="just">
              <a:buFont typeface="Wingdings" pitchFamily="2" charset="2"/>
              <a:buChar char="v"/>
            </a:pPr>
            <a:r>
              <a:rPr lang="it-IT" sz="1400" dirty="0">
                <a:solidFill>
                  <a:srgbClr val="FF0000"/>
                </a:solidFill>
              </a:rPr>
              <a:t>AMPK attiva TSC2 (</a:t>
            </a:r>
            <a:r>
              <a:rPr lang="it-IT" sz="1400" dirty="0" err="1">
                <a:solidFill>
                  <a:srgbClr val="FF0000"/>
                </a:solidFill>
              </a:rPr>
              <a:t>Tuberous</a:t>
            </a:r>
            <a:r>
              <a:rPr lang="it-IT" sz="1400" dirty="0">
                <a:solidFill>
                  <a:srgbClr val="FF0000"/>
                </a:solidFill>
              </a:rPr>
              <a:t> </a:t>
            </a:r>
            <a:r>
              <a:rPr lang="it-IT" sz="1400" dirty="0" err="1">
                <a:solidFill>
                  <a:srgbClr val="FF0000"/>
                </a:solidFill>
              </a:rPr>
              <a:t>sclerosis</a:t>
            </a:r>
            <a:r>
              <a:rPr lang="it-IT" sz="1400" dirty="0">
                <a:solidFill>
                  <a:srgbClr val="FF0000"/>
                </a:solidFill>
              </a:rPr>
              <a:t> </a:t>
            </a:r>
            <a:r>
              <a:rPr lang="it-IT" sz="1400" dirty="0" err="1">
                <a:solidFill>
                  <a:srgbClr val="FF0000"/>
                </a:solidFill>
              </a:rPr>
              <a:t>complex</a:t>
            </a:r>
            <a:r>
              <a:rPr lang="it-IT" sz="1400" dirty="0">
                <a:solidFill>
                  <a:srgbClr val="FF0000"/>
                </a:solidFill>
              </a:rPr>
              <a:t> 2) mediante la fosforilazione su Thr1227 e Ser1345 favorendo la formazione dell’</a:t>
            </a:r>
            <a:r>
              <a:rPr lang="it-IT" sz="1400" dirty="0" err="1">
                <a:solidFill>
                  <a:srgbClr val="FF0000"/>
                </a:solidFill>
              </a:rPr>
              <a:t>eterodimero</a:t>
            </a:r>
            <a:r>
              <a:rPr lang="it-IT" sz="1400" dirty="0">
                <a:solidFill>
                  <a:srgbClr val="FF0000"/>
                </a:solidFill>
              </a:rPr>
              <a:t> TSC1/TSC2 che agisce negativamente sull’attività di  mTORC1.</a:t>
            </a:r>
          </a:p>
          <a:p>
            <a:pPr marL="742950" lvl="1" indent="-285750" algn="just">
              <a:buFont typeface="Wingdings" pitchFamily="2" charset="2"/>
              <a:buChar char="v"/>
            </a:pPr>
            <a:r>
              <a:rPr lang="it-IT" sz="1400" dirty="0">
                <a:solidFill>
                  <a:srgbClr val="FF0000"/>
                </a:solidFill>
              </a:rPr>
              <a:t>AMPK inibisce mTORC1 mediante diretta fosforilazione di RAPTOR (</a:t>
            </a:r>
            <a:r>
              <a:rPr lang="it-IT" sz="1400" dirty="0" err="1">
                <a:solidFill>
                  <a:srgbClr val="FF0000"/>
                </a:solidFill>
              </a:rPr>
              <a:t>regulatory-associated</a:t>
            </a:r>
            <a:r>
              <a:rPr lang="it-IT" sz="1400" dirty="0">
                <a:solidFill>
                  <a:srgbClr val="FF0000"/>
                </a:solidFill>
              </a:rPr>
              <a:t> </a:t>
            </a:r>
            <a:r>
              <a:rPr lang="it-IT" sz="1400" dirty="0" err="1">
                <a:solidFill>
                  <a:srgbClr val="FF0000"/>
                </a:solidFill>
              </a:rPr>
              <a:t>protein</a:t>
            </a:r>
            <a:r>
              <a:rPr lang="it-IT" sz="1400" dirty="0">
                <a:solidFill>
                  <a:srgbClr val="FF0000"/>
                </a:solidFill>
              </a:rPr>
              <a:t> of </a:t>
            </a:r>
            <a:r>
              <a:rPr lang="it-IT" sz="1400" dirty="0" err="1">
                <a:solidFill>
                  <a:srgbClr val="FF0000"/>
                </a:solidFill>
              </a:rPr>
              <a:t>mTOR</a:t>
            </a:r>
            <a:r>
              <a:rPr lang="it-IT" sz="1400" dirty="0">
                <a:solidFill>
                  <a:srgbClr val="FF0000"/>
                </a:solidFill>
              </a:rPr>
              <a:t>) sui residui Ser722 e Ser792, determinando l’inattivazione di RAPTOR. </a:t>
            </a:r>
          </a:p>
        </p:txBody>
      </p:sp>
      <p:pic>
        <p:nvPicPr>
          <p:cNvPr id="9" name="Immagine 8">
            <a:extLst>
              <a:ext uri="{FF2B5EF4-FFF2-40B4-BE49-F238E27FC236}">
                <a16:creationId xmlns:a16="http://schemas.microsoft.com/office/drawing/2014/main" id="{54379AB3-7F43-E14F-B09F-C7316AA4A40A}"/>
              </a:ext>
            </a:extLst>
          </p:cNvPr>
          <p:cNvPicPr>
            <a:picLocks noChangeAspect="1"/>
          </p:cNvPicPr>
          <p:nvPr/>
        </p:nvPicPr>
        <p:blipFill rotWithShape="1">
          <a:blip r:embed="rId3"/>
          <a:srcRect l="3365" r="2973" b="3009"/>
          <a:stretch/>
        </p:blipFill>
        <p:spPr>
          <a:xfrm>
            <a:off x="1354968" y="1311513"/>
            <a:ext cx="3651871" cy="4834646"/>
          </a:xfrm>
          <a:prstGeom prst="rect">
            <a:avLst/>
          </a:prstGeom>
        </p:spPr>
      </p:pic>
      <p:sp>
        <p:nvSpPr>
          <p:cNvPr id="2" name="Segnaposto numero diapositiva 1">
            <a:extLst>
              <a:ext uri="{FF2B5EF4-FFF2-40B4-BE49-F238E27FC236}">
                <a16:creationId xmlns:a16="http://schemas.microsoft.com/office/drawing/2014/main" id="{892DA226-78C1-2347-8269-4F45316ED7F5}"/>
              </a:ext>
            </a:extLst>
          </p:cNvPr>
          <p:cNvSpPr>
            <a:spLocks noGrp="1"/>
          </p:cNvSpPr>
          <p:nvPr>
            <p:ph type="sldNum" sz="quarter" idx="12"/>
          </p:nvPr>
        </p:nvSpPr>
        <p:spPr/>
        <p:txBody>
          <a:bodyPr/>
          <a:lstStyle/>
          <a:p>
            <a:fld id="{9718C995-8170-934D-A630-13D6B5FF5EE8}" type="slidenum">
              <a:rPr lang="it-IT" smtClean="0"/>
              <a:t>1</a:t>
            </a:fld>
            <a:endParaRPr lang="it-IT"/>
          </a:p>
        </p:txBody>
      </p:sp>
      <p:sp>
        <p:nvSpPr>
          <p:cNvPr id="3" name="CasellaDiTesto 2">
            <a:extLst>
              <a:ext uri="{FF2B5EF4-FFF2-40B4-BE49-F238E27FC236}">
                <a16:creationId xmlns:a16="http://schemas.microsoft.com/office/drawing/2014/main" id="{14361EEA-B7F8-8541-8197-A7F00A8B4CAC}"/>
              </a:ext>
            </a:extLst>
          </p:cNvPr>
          <p:cNvSpPr txBox="1"/>
          <p:nvPr/>
        </p:nvSpPr>
        <p:spPr>
          <a:xfrm>
            <a:off x="1037968" y="-345989"/>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332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B301D3E4-98D8-D04B-9C3E-35EE53567A90}"/>
              </a:ext>
            </a:extLst>
          </p:cNvPr>
          <p:cNvSpPr/>
          <p:nvPr/>
        </p:nvSpPr>
        <p:spPr>
          <a:xfrm>
            <a:off x="358074" y="1396066"/>
            <a:ext cx="6804726" cy="5324535"/>
          </a:xfrm>
          <a:prstGeom prst="rect">
            <a:avLst/>
          </a:prstGeom>
        </p:spPr>
        <p:txBody>
          <a:bodyPr wrap="square">
            <a:spAutoFit/>
          </a:bodyPr>
          <a:lstStyle/>
          <a:p>
            <a:pPr marL="285750" indent="-285750" algn="just">
              <a:buFont typeface="Arial" panose="020B0604020202020204" pitchFamily="34" charset="0"/>
              <a:buChar char="•"/>
            </a:pPr>
            <a:r>
              <a:rPr lang="it-IT" sz="2000" dirty="0"/>
              <a:t>Il complesso della </a:t>
            </a:r>
            <a:r>
              <a:rPr lang="it-IT" sz="2000" dirty="0" err="1"/>
              <a:t>chinasi</a:t>
            </a:r>
            <a:r>
              <a:rPr lang="it-IT" sz="2000" dirty="0"/>
              <a:t> lipidica </a:t>
            </a:r>
            <a:r>
              <a:rPr lang="it-IT" sz="2000" b="1" dirty="0"/>
              <a:t>Vps34</a:t>
            </a:r>
            <a:r>
              <a:rPr lang="it-IT" sz="2000" dirty="0"/>
              <a:t> associata a </a:t>
            </a:r>
            <a:r>
              <a:rPr lang="it-IT" sz="2000" b="1" dirty="0">
                <a:latin typeface="MinionPro"/>
              </a:rPr>
              <a:t>Vps15-Beclin1-AMBRA1 </a:t>
            </a:r>
            <a:r>
              <a:rPr lang="it-IT" sz="2000" dirty="0">
                <a:latin typeface="MinionPro"/>
              </a:rPr>
              <a:t>sintetizza </a:t>
            </a:r>
            <a:r>
              <a:rPr lang="it-IT" sz="2000" dirty="0"/>
              <a:t>PtdIns3P, che dirige la </a:t>
            </a:r>
            <a:r>
              <a:rPr lang="it-IT" sz="2000" b="1" dirty="0">
                <a:solidFill>
                  <a:srgbClr val="FF0000"/>
                </a:solidFill>
              </a:rPr>
              <a:t>nucleazione</a:t>
            </a:r>
            <a:r>
              <a:rPr lang="it-IT" sz="2000" dirty="0"/>
              <a:t> delle proteine ATG (</a:t>
            </a:r>
            <a:r>
              <a:rPr lang="it-IT" sz="2000" u="sng" dirty="0" err="1"/>
              <a:t>A</a:t>
            </a:r>
            <a:r>
              <a:rPr lang="it-IT" sz="2000" dirty="0" err="1"/>
              <a:t>u</a:t>
            </a:r>
            <a:r>
              <a:rPr lang="it-IT" sz="2000" u="sng" dirty="0" err="1"/>
              <a:t>T</a:t>
            </a:r>
            <a:r>
              <a:rPr lang="it-IT" sz="2000" dirty="0" err="1"/>
              <a:t>opha</a:t>
            </a:r>
            <a:r>
              <a:rPr lang="it-IT" sz="2000" u="sng" dirty="0" err="1"/>
              <a:t>G</a:t>
            </a:r>
            <a:r>
              <a:rPr lang="it-IT" sz="2000" dirty="0" err="1"/>
              <a:t>y-related</a:t>
            </a:r>
            <a:r>
              <a:rPr lang="it-IT" sz="2000" dirty="0"/>
              <a:t>) a livello del </a:t>
            </a:r>
            <a:r>
              <a:rPr lang="it-IT" sz="2000" dirty="0" err="1"/>
              <a:t>fagoforo</a:t>
            </a:r>
            <a:r>
              <a:rPr lang="it-IT" sz="2000" dirty="0"/>
              <a:t>.</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Lo sviluppo e la maturazione dell’autofagosoma è controllato del complesso di PI3K.</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b="1" dirty="0">
                <a:solidFill>
                  <a:srgbClr val="FF0000"/>
                </a:solidFill>
              </a:rPr>
              <a:t>ULK1 fosforila Beclin1, attivando l’attività della </a:t>
            </a:r>
            <a:r>
              <a:rPr lang="it-IT" sz="2000" b="1" dirty="0" err="1">
                <a:solidFill>
                  <a:srgbClr val="FF0000"/>
                </a:solidFill>
              </a:rPr>
              <a:t>chinasi</a:t>
            </a:r>
            <a:r>
              <a:rPr lang="it-IT" sz="2000" b="1" dirty="0">
                <a:solidFill>
                  <a:srgbClr val="FF0000"/>
                </a:solidFill>
              </a:rPr>
              <a:t> lipidica Vps34 con conseguente sviluppo dell’autofagosoma.</a:t>
            </a:r>
          </a:p>
          <a:p>
            <a:pPr marL="285750" indent="-285750" algn="just">
              <a:buFont typeface="Arial" panose="020B0604020202020204" pitchFamily="34" charset="0"/>
              <a:buChar char="•"/>
            </a:pPr>
            <a:endParaRPr lang="it-IT" sz="2000" b="1" dirty="0">
              <a:solidFill>
                <a:srgbClr val="FF0000"/>
              </a:solidFill>
            </a:endParaRPr>
          </a:p>
          <a:p>
            <a:pPr marL="285750" indent="-285750" algn="just">
              <a:buFont typeface="Arial" panose="020B0604020202020204" pitchFamily="34" charset="0"/>
              <a:buChar char="•"/>
            </a:pPr>
            <a:r>
              <a:rPr lang="it-IT" sz="2000" b="1" dirty="0">
                <a:solidFill>
                  <a:srgbClr val="FF0000"/>
                </a:solidFill>
              </a:rPr>
              <a:t>ULK1 fosforila diversi componenti del complesso PI3K, oltre a Beclin1. ULK1 fosforila AMBRA1 e la </a:t>
            </a:r>
            <a:r>
              <a:rPr lang="it-IT" sz="2000" b="1" dirty="0" err="1">
                <a:solidFill>
                  <a:srgbClr val="FF0000"/>
                </a:solidFill>
              </a:rPr>
              <a:t>subunità</a:t>
            </a:r>
            <a:r>
              <a:rPr lang="it-IT" sz="2000" b="1" dirty="0">
                <a:solidFill>
                  <a:srgbClr val="FF0000"/>
                </a:solidFill>
              </a:rPr>
              <a:t> catalitica di Vps34, con conseguente stimolazione dell’autofagia. </a:t>
            </a:r>
          </a:p>
          <a:p>
            <a:pPr algn="just"/>
            <a:endParaRPr lang="it-IT" sz="2000" b="1" dirty="0">
              <a:solidFill>
                <a:srgbClr val="FF0000"/>
              </a:solidFill>
            </a:endParaRPr>
          </a:p>
          <a:p>
            <a:pPr marL="285750" indent="-285750" algn="just">
              <a:buFont typeface="Arial" panose="020B0604020202020204" pitchFamily="34" charset="0"/>
              <a:buChar char="•"/>
            </a:pPr>
            <a:r>
              <a:rPr lang="it-IT" sz="2000" b="1" dirty="0">
                <a:solidFill>
                  <a:srgbClr val="FF0000"/>
                </a:solidFill>
              </a:rPr>
              <a:t>Al contrario, la diretta fosforilazione di Beclin1 da parte di mTORC1 riduce l’attività di Vps34.</a:t>
            </a:r>
          </a:p>
        </p:txBody>
      </p:sp>
      <p:sp>
        <p:nvSpPr>
          <p:cNvPr id="9" name="Text Box 35">
            <a:extLst>
              <a:ext uri="{FF2B5EF4-FFF2-40B4-BE49-F238E27FC236}">
                <a16:creationId xmlns:a16="http://schemas.microsoft.com/office/drawing/2014/main" id="{19A3711F-BE9A-DF40-A080-CEF826A5D952}"/>
              </a:ext>
            </a:extLst>
          </p:cNvPr>
          <p:cNvSpPr txBox="1">
            <a:spLocks noChangeArrowheads="1"/>
          </p:cNvSpPr>
          <p:nvPr/>
        </p:nvSpPr>
        <p:spPr bwMode="auto">
          <a:xfrm>
            <a:off x="2591623" y="313068"/>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 principali </a:t>
            </a:r>
            <a:r>
              <a:rPr lang="it-IT" sz="3200" b="1" dirty="0" err="1">
                <a:solidFill>
                  <a:srgbClr val="000099"/>
                </a:solidFill>
                <a:cs typeface="Arial" charset="0"/>
              </a:rPr>
              <a:t>step</a:t>
            </a:r>
            <a:r>
              <a:rPr lang="it-IT" sz="3200" b="1" dirty="0">
                <a:solidFill>
                  <a:srgbClr val="000099"/>
                </a:solidFill>
                <a:cs typeface="Arial" charset="0"/>
              </a:rPr>
              <a:t> dell'autofagia </a:t>
            </a:r>
          </a:p>
        </p:txBody>
      </p:sp>
      <p:pic>
        <p:nvPicPr>
          <p:cNvPr id="10" name="Immagine 9">
            <a:extLst>
              <a:ext uri="{FF2B5EF4-FFF2-40B4-BE49-F238E27FC236}">
                <a16:creationId xmlns:a16="http://schemas.microsoft.com/office/drawing/2014/main" id="{2204A240-7CBE-E949-AA05-011319CF767F}"/>
              </a:ext>
            </a:extLst>
          </p:cNvPr>
          <p:cNvPicPr>
            <a:picLocks noChangeAspect="1"/>
          </p:cNvPicPr>
          <p:nvPr/>
        </p:nvPicPr>
        <p:blipFill rotWithShape="1">
          <a:blip r:embed="rId3"/>
          <a:srcRect l="4435" t="31436" r="51774" b="5076"/>
          <a:stretch/>
        </p:blipFill>
        <p:spPr>
          <a:xfrm>
            <a:off x="7320702" y="1396066"/>
            <a:ext cx="3864738" cy="4309354"/>
          </a:xfrm>
          <a:prstGeom prst="rect">
            <a:avLst/>
          </a:prstGeom>
        </p:spPr>
      </p:pic>
      <p:sp>
        <p:nvSpPr>
          <p:cNvPr id="2" name="Segnaposto numero diapositiva 1">
            <a:extLst>
              <a:ext uri="{FF2B5EF4-FFF2-40B4-BE49-F238E27FC236}">
                <a16:creationId xmlns:a16="http://schemas.microsoft.com/office/drawing/2014/main" id="{B4FE4627-0EF5-B445-BD9B-A99B289FAFD3}"/>
              </a:ext>
            </a:extLst>
          </p:cNvPr>
          <p:cNvSpPr>
            <a:spLocks noGrp="1"/>
          </p:cNvSpPr>
          <p:nvPr>
            <p:ph type="sldNum" sz="quarter" idx="12"/>
          </p:nvPr>
        </p:nvSpPr>
        <p:spPr/>
        <p:txBody>
          <a:bodyPr/>
          <a:lstStyle/>
          <a:p>
            <a:fld id="{9718C995-8170-934D-A630-13D6B5FF5EE8}" type="slidenum">
              <a:rPr lang="it-IT" smtClean="0"/>
              <a:t>10</a:t>
            </a:fld>
            <a:endParaRPr lang="it-IT"/>
          </a:p>
        </p:txBody>
      </p:sp>
    </p:spTree>
    <p:extLst>
      <p:ext uri="{BB962C8B-B14F-4D97-AF65-F5344CB8AC3E}">
        <p14:creationId xmlns:p14="http://schemas.microsoft.com/office/powerpoint/2010/main" val="22445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15364" y="933450"/>
            <a:ext cx="8436596" cy="5543550"/>
          </a:xfrm>
        </p:spPr>
        <p:txBody>
          <a:bodyPr>
            <a:normAutofit/>
          </a:bodyPr>
          <a:lstStyle/>
          <a:p>
            <a:pPr marL="0" indent="0" algn="just">
              <a:lnSpc>
                <a:spcPct val="120000"/>
              </a:lnSpc>
              <a:buNone/>
            </a:pPr>
            <a:endParaRPr lang="it-IT" sz="2600" dirty="0"/>
          </a:p>
          <a:p>
            <a:pPr algn="just">
              <a:lnSpc>
                <a:spcPct val="120000"/>
              </a:lnSpc>
            </a:pPr>
            <a:r>
              <a:rPr lang="it-IT" sz="2600" dirty="0"/>
              <a:t>Oltre al suo ruolo nel regolare (attivare) l’attività di ULK1, AMPK è anche coinvolta nella </a:t>
            </a:r>
            <a:r>
              <a:rPr lang="it-IT" sz="2600" b="1" dirty="0">
                <a:solidFill>
                  <a:srgbClr val="7030A0"/>
                </a:solidFill>
              </a:rPr>
              <a:t>regolazione dell’attività del complesso PI3K, inclusa la stessa </a:t>
            </a:r>
            <a:r>
              <a:rPr lang="it-IT" sz="2600" b="1" dirty="0" err="1">
                <a:solidFill>
                  <a:srgbClr val="7030A0"/>
                </a:solidFill>
              </a:rPr>
              <a:t>chinasi</a:t>
            </a:r>
            <a:r>
              <a:rPr lang="it-IT" sz="2600" b="1" dirty="0">
                <a:solidFill>
                  <a:srgbClr val="7030A0"/>
                </a:solidFill>
              </a:rPr>
              <a:t> lipidica Vps34</a:t>
            </a:r>
            <a:r>
              <a:rPr lang="it-IT" sz="2600" dirty="0"/>
              <a:t>.</a:t>
            </a:r>
          </a:p>
          <a:p>
            <a:pPr marL="0" indent="0" algn="just">
              <a:lnSpc>
                <a:spcPct val="120000"/>
              </a:lnSpc>
              <a:buNone/>
            </a:pPr>
            <a:endParaRPr lang="it-IT" sz="2600" dirty="0"/>
          </a:p>
          <a:p>
            <a:pPr algn="just">
              <a:lnSpc>
                <a:spcPct val="120000"/>
              </a:lnSpc>
            </a:pPr>
            <a:r>
              <a:rPr lang="it-IT" sz="2600" dirty="0"/>
              <a:t>Il ruolo delle fosforilazioni di AMPK è anche quello di modificare l’affinità dei vari componenti del complesso.</a:t>
            </a:r>
          </a:p>
          <a:p>
            <a:pPr algn="just">
              <a:lnSpc>
                <a:spcPct val="120000"/>
              </a:lnSpc>
            </a:pPr>
            <a:endParaRPr lang="it-IT" sz="2600" dirty="0"/>
          </a:p>
          <a:p>
            <a:pPr algn="just">
              <a:lnSpc>
                <a:spcPct val="120000"/>
              </a:lnSpc>
            </a:pPr>
            <a:r>
              <a:rPr lang="it-IT" sz="2600" b="1" dirty="0">
                <a:solidFill>
                  <a:srgbClr val="7030A0"/>
                </a:solidFill>
              </a:rPr>
              <a:t>AMPK fosforila Beclin1 aumentano il </a:t>
            </a:r>
            <a:r>
              <a:rPr lang="it-IT" sz="2600" b="1" dirty="0" err="1">
                <a:solidFill>
                  <a:srgbClr val="7030A0"/>
                </a:solidFill>
              </a:rPr>
              <a:t>binding</a:t>
            </a:r>
            <a:r>
              <a:rPr lang="it-IT" sz="2600" b="1" dirty="0">
                <a:solidFill>
                  <a:srgbClr val="7030A0"/>
                </a:solidFill>
              </a:rPr>
              <a:t> di  Beclin1 per Vps34.  </a:t>
            </a:r>
          </a:p>
          <a:p>
            <a:pPr algn="just">
              <a:lnSpc>
                <a:spcPct val="120000"/>
              </a:lnSpc>
            </a:pPr>
            <a:endParaRPr lang="it-IT" sz="2600" dirty="0"/>
          </a:p>
          <a:p>
            <a:pPr algn="just">
              <a:lnSpc>
                <a:spcPct val="120000"/>
              </a:lnSpc>
            </a:pPr>
            <a:endParaRPr lang="it-IT" sz="2600" dirty="0"/>
          </a:p>
          <a:p>
            <a:endParaRPr lang="it-IT" dirty="0"/>
          </a:p>
        </p:txBody>
      </p:sp>
      <p:sp>
        <p:nvSpPr>
          <p:cNvPr id="4" name="Text Box 35"/>
          <p:cNvSpPr txBox="1">
            <a:spLocks noChangeArrowheads="1"/>
          </p:cNvSpPr>
          <p:nvPr/>
        </p:nvSpPr>
        <p:spPr bwMode="auto">
          <a:xfrm>
            <a:off x="2015364" y="99199"/>
            <a:ext cx="8436596"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AMPK regola il complesso di PI3K</a:t>
            </a:r>
          </a:p>
        </p:txBody>
      </p:sp>
      <p:sp>
        <p:nvSpPr>
          <p:cNvPr id="2" name="Segnaposto numero diapositiva 1">
            <a:extLst>
              <a:ext uri="{FF2B5EF4-FFF2-40B4-BE49-F238E27FC236}">
                <a16:creationId xmlns:a16="http://schemas.microsoft.com/office/drawing/2014/main" id="{21C734FB-A69E-B649-A3E9-0EE17B907D37}"/>
              </a:ext>
            </a:extLst>
          </p:cNvPr>
          <p:cNvSpPr>
            <a:spLocks noGrp="1"/>
          </p:cNvSpPr>
          <p:nvPr>
            <p:ph type="sldNum" sz="quarter" idx="12"/>
          </p:nvPr>
        </p:nvSpPr>
        <p:spPr/>
        <p:txBody>
          <a:bodyPr/>
          <a:lstStyle/>
          <a:p>
            <a:fld id="{9718C995-8170-934D-A630-13D6B5FF5EE8}" type="slidenum">
              <a:rPr lang="it-IT" smtClean="0"/>
              <a:t>11</a:t>
            </a:fld>
            <a:endParaRPr lang="it-IT"/>
          </a:p>
        </p:txBody>
      </p:sp>
    </p:spTree>
    <p:extLst>
      <p:ext uri="{BB962C8B-B14F-4D97-AF65-F5344CB8AC3E}">
        <p14:creationId xmlns:p14="http://schemas.microsoft.com/office/powerpoint/2010/main" val="343212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B301D3E4-98D8-D04B-9C3E-35EE53567A90}"/>
              </a:ext>
            </a:extLst>
          </p:cNvPr>
          <p:cNvSpPr/>
          <p:nvPr/>
        </p:nvSpPr>
        <p:spPr>
          <a:xfrm>
            <a:off x="5619345" y="1193393"/>
            <a:ext cx="5982510" cy="4801314"/>
          </a:xfrm>
          <a:prstGeom prst="rect">
            <a:avLst/>
          </a:prstGeom>
        </p:spPr>
        <p:txBody>
          <a:bodyPr wrap="square">
            <a:spAutoFit/>
          </a:bodyPr>
          <a:lstStyle/>
          <a:p>
            <a:pPr marL="285750" indent="-285750" algn="just">
              <a:buFont typeface="Arial" panose="020B0604020202020204" pitchFamily="34" charset="0"/>
              <a:buChar char="•"/>
            </a:pPr>
            <a:r>
              <a:rPr lang="it-IT" sz="1700" dirty="0"/>
              <a:t>Le due proteine </a:t>
            </a:r>
            <a:r>
              <a:rPr lang="it-IT" sz="1700" dirty="0" err="1"/>
              <a:t>transmembrana</a:t>
            </a:r>
            <a:r>
              <a:rPr lang="it-IT" sz="1700" dirty="0"/>
              <a:t> </a:t>
            </a:r>
            <a:r>
              <a:rPr lang="it-IT" sz="1700" b="1" dirty="0">
                <a:solidFill>
                  <a:srgbClr val="7030A0"/>
                </a:solidFill>
              </a:rPr>
              <a:t>VMP1</a:t>
            </a:r>
            <a:r>
              <a:rPr lang="it-IT" sz="1700" dirty="0"/>
              <a:t> (</a:t>
            </a:r>
            <a:r>
              <a:rPr lang="it-IT" sz="1700" dirty="0" err="1"/>
              <a:t>vacuole</a:t>
            </a:r>
            <a:r>
              <a:rPr lang="it-IT" sz="1700" dirty="0"/>
              <a:t> membrane </a:t>
            </a:r>
            <a:r>
              <a:rPr lang="it-IT" sz="1700" dirty="0" err="1"/>
              <a:t>protein</a:t>
            </a:r>
            <a:r>
              <a:rPr lang="it-IT" sz="1700" dirty="0"/>
              <a:t> 1) e </a:t>
            </a:r>
            <a:r>
              <a:rPr lang="it-IT" sz="1700" b="1" dirty="0">
                <a:solidFill>
                  <a:srgbClr val="7030A0"/>
                </a:solidFill>
              </a:rPr>
              <a:t>ATG9</a:t>
            </a:r>
            <a:r>
              <a:rPr lang="it-IT" sz="1700" dirty="0"/>
              <a:t> reclutano le membrane al </a:t>
            </a:r>
            <a:r>
              <a:rPr lang="it-IT" sz="1700" dirty="0" err="1"/>
              <a:t>fagoforo</a:t>
            </a:r>
            <a:r>
              <a:rPr lang="it-IT" sz="1700" dirty="0"/>
              <a:t>. </a:t>
            </a:r>
          </a:p>
          <a:p>
            <a:pPr marL="285750" indent="-285750" algn="just">
              <a:buFont typeface="Arial" panose="020B0604020202020204" pitchFamily="34" charset="0"/>
              <a:buChar char="•"/>
            </a:pPr>
            <a:endParaRPr lang="it-IT" sz="1700" dirty="0"/>
          </a:p>
          <a:p>
            <a:pPr marL="285750" indent="-285750" algn="just">
              <a:buFont typeface="Arial" panose="020B0604020202020204" pitchFamily="34" charset="0"/>
              <a:buChar char="•"/>
            </a:pPr>
            <a:r>
              <a:rPr lang="it-IT" sz="1700" dirty="0"/>
              <a:t>La fosforilazione AMPK-dipendente di ATG9 stimola il suo reclutamento verso il sito di formazione dell’autofagosoma. La fosforilazione AMPK-dipendente di ATG9 sul residuo Ser761, aumenta il reclutamento di ATG9 sugli autofagosomi contenenti LC3, stimolando la biogenesi dell’autofagosoma.  </a:t>
            </a:r>
          </a:p>
          <a:p>
            <a:pPr marL="285750" indent="-285750" algn="just">
              <a:buFont typeface="Arial" panose="020B0604020202020204" pitchFamily="34" charset="0"/>
              <a:buChar char="•"/>
            </a:pPr>
            <a:endParaRPr lang="it-IT" sz="1700" dirty="0"/>
          </a:p>
          <a:p>
            <a:pPr marL="285750" indent="-285750" algn="just">
              <a:buFont typeface="Arial" panose="020B0604020202020204" pitchFamily="34" charset="0"/>
              <a:buChar char="•"/>
            </a:pPr>
            <a:r>
              <a:rPr lang="it-IT" sz="1700" dirty="0"/>
              <a:t>I due sistemi di coniugazione </a:t>
            </a:r>
            <a:r>
              <a:rPr lang="it-IT" sz="1700" i="1" dirty="0" err="1"/>
              <a:t>ubiquitin-like</a:t>
            </a:r>
            <a:r>
              <a:rPr lang="it-IT" sz="1700" i="1" dirty="0"/>
              <a:t> </a:t>
            </a:r>
            <a:r>
              <a:rPr lang="it-IT" sz="1700" dirty="0"/>
              <a:t>Atg8 (</a:t>
            </a:r>
            <a:r>
              <a:rPr lang="it-IT" sz="1700" dirty="0" err="1"/>
              <a:t>autophagy-related</a:t>
            </a:r>
            <a:r>
              <a:rPr lang="it-IT" sz="1700" dirty="0"/>
              <a:t> gene 8, light </a:t>
            </a:r>
            <a:r>
              <a:rPr lang="it-IT" sz="1700" dirty="0" err="1"/>
              <a:t>chain</a:t>
            </a:r>
            <a:r>
              <a:rPr lang="it-IT" sz="1700" dirty="0"/>
              <a:t> 3, LC3, nelle cellule di mammifero) e Atg12 (</a:t>
            </a:r>
            <a:r>
              <a:rPr lang="it-IT" sz="1700" dirty="0" err="1"/>
              <a:t>autophagy-related</a:t>
            </a:r>
            <a:r>
              <a:rPr lang="it-IT" sz="1700" dirty="0"/>
              <a:t> gene 12) mediano l’espansione delle vescicole. </a:t>
            </a:r>
          </a:p>
          <a:p>
            <a:pPr marL="285750" indent="-285750" algn="just">
              <a:buFont typeface="Arial" panose="020B0604020202020204" pitchFamily="34" charset="0"/>
              <a:buChar char="•"/>
            </a:pPr>
            <a:endParaRPr lang="it-IT" sz="1700" dirty="0"/>
          </a:p>
          <a:p>
            <a:pPr marL="285750" indent="-285750" algn="just">
              <a:buFont typeface="Arial" panose="020B0604020202020204" pitchFamily="34" charset="0"/>
              <a:buChar char="•"/>
            </a:pPr>
            <a:r>
              <a:rPr lang="it-IT" sz="1700" dirty="0"/>
              <a:t>Atg8/LC3 subisce sia un taglio proteolitico sia una coniugazione con </a:t>
            </a:r>
            <a:r>
              <a:rPr lang="it-IT" sz="1700" dirty="0" err="1"/>
              <a:t>fosfatidil-etanolammina</a:t>
            </a:r>
            <a:r>
              <a:rPr lang="it-IT" sz="1700" dirty="0"/>
              <a:t> che consente la sua associazione con la membrana del </a:t>
            </a:r>
            <a:r>
              <a:rPr lang="it-IT" sz="1700" dirty="0" err="1"/>
              <a:t>fagoforo</a:t>
            </a:r>
            <a:r>
              <a:rPr lang="it-IT" sz="1700" dirty="0"/>
              <a:t> (la forma </a:t>
            </a:r>
            <a:r>
              <a:rPr lang="it-IT" sz="1700" dirty="0" err="1"/>
              <a:t>lipidata</a:t>
            </a:r>
            <a:r>
              <a:rPr lang="it-IT" sz="1700" dirty="0"/>
              <a:t> di LC3 è indicata con LC3-II, il precursore è Pro-LC3). </a:t>
            </a:r>
          </a:p>
        </p:txBody>
      </p:sp>
      <p:sp>
        <p:nvSpPr>
          <p:cNvPr id="10" name="CasellaDiTesto 9">
            <a:extLst>
              <a:ext uri="{FF2B5EF4-FFF2-40B4-BE49-F238E27FC236}">
                <a16:creationId xmlns:a16="http://schemas.microsoft.com/office/drawing/2014/main" id="{FBE2AF6B-680D-1444-A04F-88828A758A3D}"/>
              </a:ext>
            </a:extLst>
          </p:cNvPr>
          <p:cNvSpPr txBox="1"/>
          <p:nvPr/>
        </p:nvSpPr>
        <p:spPr>
          <a:xfrm>
            <a:off x="5068048" y="3293674"/>
            <a:ext cx="434949" cy="369332"/>
          </a:xfrm>
          <a:prstGeom prst="rect">
            <a:avLst/>
          </a:prstGeom>
          <a:noFill/>
        </p:spPr>
        <p:txBody>
          <a:bodyPr wrap="square" rtlCol="0">
            <a:spAutoFit/>
          </a:bodyPr>
          <a:lstStyle/>
          <a:p>
            <a:r>
              <a:rPr lang="it-IT" dirty="0"/>
              <a:t>C</a:t>
            </a:r>
          </a:p>
        </p:txBody>
      </p:sp>
      <p:pic>
        <p:nvPicPr>
          <p:cNvPr id="6" name="Immagine 5">
            <a:extLst>
              <a:ext uri="{FF2B5EF4-FFF2-40B4-BE49-F238E27FC236}">
                <a16:creationId xmlns:a16="http://schemas.microsoft.com/office/drawing/2014/main" id="{63F40D6D-C634-E943-B4CD-C1DC929F1FB5}"/>
              </a:ext>
            </a:extLst>
          </p:cNvPr>
          <p:cNvPicPr>
            <a:picLocks noChangeAspect="1"/>
          </p:cNvPicPr>
          <p:nvPr/>
        </p:nvPicPr>
        <p:blipFill rotWithShape="1">
          <a:blip r:embed="rId3"/>
          <a:srcRect l="4434" t="2837" r="23227" b="38546"/>
          <a:stretch/>
        </p:blipFill>
        <p:spPr>
          <a:xfrm>
            <a:off x="261218" y="1193393"/>
            <a:ext cx="5198602" cy="3239845"/>
          </a:xfrm>
          <a:prstGeom prst="rect">
            <a:avLst/>
          </a:prstGeom>
        </p:spPr>
      </p:pic>
      <p:sp>
        <p:nvSpPr>
          <p:cNvPr id="2" name="CasellaDiTesto 1">
            <a:extLst>
              <a:ext uri="{FF2B5EF4-FFF2-40B4-BE49-F238E27FC236}">
                <a16:creationId xmlns:a16="http://schemas.microsoft.com/office/drawing/2014/main" id="{07D39201-B7D4-A340-8B16-BE561525F26C}"/>
              </a:ext>
            </a:extLst>
          </p:cNvPr>
          <p:cNvSpPr txBox="1"/>
          <p:nvPr/>
        </p:nvSpPr>
        <p:spPr>
          <a:xfrm>
            <a:off x="261218" y="4762543"/>
            <a:ext cx="5198602" cy="954107"/>
          </a:xfrm>
          <a:prstGeom prst="rect">
            <a:avLst/>
          </a:prstGeom>
          <a:noFill/>
        </p:spPr>
        <p:txBody>
          <a:bodyPr wrap="square" rtlCol="0">
            <a:spAutoFit/>
          </a:bodyPr>
          <a:lstStyle/>
          <a:p>
            <a:pPr algn="just"/>
            <a:r>
              <a:rPr lang="it-IT" sz="1400" b="1" dirty="0">
                <a:solidFill>
                  <a:srgbClr val="00B0F0"/>
                </a:solidFill>
              </a:rPr>
              <a:t>ATG7: enzima E1, comune in entrambi i sistemi di coniugazione;</a:t>
            </a:r>
          </a:p>
          <a:p>
            <a:pPr algn="just"/>
            <a:r>
              <a:rPr lang="it-IT" sz="1400" b="1" dirty="0">
                <a:solidFill>
                  <a:srgbClr val="00B0F0"/>
                </a:solidFill>
              </a:rPr>
              <a:t>ATG10 (specifico di ATG12) e ATG3 (specifico di LC3): enzimi E2; </a:t>
            </a:r>
          </a:p>
          <a:p>
            <a:pPr algn="just"/>
            <a:r>
              <a:rPr lang="it-IT" sz="1400" b="1" dirty="0">
                <a:solidFill>
                  <a:srgbClr val="00B0F0"/>
                </a:solidFill>
              </a:rPr>
              <a:t>ATG4: cisteina proteasi che attiva LC3 mediante taglio al C-terminale. </a:t>
            </a:r>
            <a:endParaRPr lang="it-IT" sz="1400" b="1" dirty="0"/>
          </a:p>
        </p:txBody>
      </p:sp>
      <p:sp>
        <p:nvSpPr>
          <p:cNvPr id="3" name="Segnaposto numero diapositiva 2">
            <a:extLst>
              <a:ext uri="{FF2B5EF4-FFF2-40B4-BE49-F238E27FC236}">
                <a16:creationId xmlns:a16="http://schemas.microsoft.com/office/drawing/2014/main" id="{3B00AA15-5EEB-F945-92BE-CC4910B20FEE}"/>
              </a:ext>
            </a:extLst>
          </p:cNvPr>
          <p:cNvSpPr>
            <a:spLocks noGrp="1"/>
          </p:cNvSpPr>
          <p:nvPr>
            <p:ph type="sldNum" sz="quarter" idx="12"/>
          </p:nvPr>
        </p:nvSpPr>
        <p:spPr/>
        <p:txBody>
          <a:bodyPr/>
          <a:lstStyle/>
          <a:p>
            <a:fld id="{9718C995-8170-934D-A630-13D6B5FF5EE8}" type="slidenum">
              <a:rPr lang="it-IT" smtClean="0"/>
              <a:t>12</a:t>
            </a:fld>
            <a:endParaRPr lang="it-IT"/>
          </a:p>
        </p:txBody>
      </p:sp>
      <p:sp>
        <p:nvSpPr>
          <p:cNvPr id="11" name="Text Box 35">
            <a:extLst>
              <a:ext uri="{FF2B5EF4-FFF2-40B4-BE49-F238E27FC236}">
                <a16:creationId xmlns:a16="http://schemas.microsoft.com/office/drawing/2014/main" id="{F8492B28-C21E-6D45-AF30-6D20B75B0591}"/>
              </a:ext>
            </a:extLst>
          </p:cNvPr>
          <p:cNvSpPr txBox="1">
            <a:spLocks noChangeArrowheads="1"/>
          </p:cNvSpPr>
          <p:nvPr/>
        </p:nvSpPr>
        <p:spPr bwMode="auto">
          <a:xfrm>
            <a:off x="2466932" y="156202"/>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 principali </a:t>
            </a:r>
            <a:r>
              <a:rPr lang="it-IT" sz="3200" b="1" dirty="0" err="1">
                <a:solidFill>
                  <a:srgbClr val="000099"/>
                </a:solidFill>
                <a:cs typeface="Arial" charset="0"/>
              </a:rPr>
              <a:t>step</a:t>
            </a:r>
            <a:r>
              <a:rPr lang="it-IT" sz="3200" b="1" dirty="0">
                <a:solidFill>
                  <a:srgbClr val="000099"/>
                </a:solidFill>
                <a:cs typeface="Arial" charset="0"/>
              </a:rPr>
              <a:t> dell'autofagia </a:t>
            </a:r>
          </a:p>
        </p:txBody>
      </p:sp>
    </p:spTree>
    <p:extLst>
      <p:ext uri="{BB962C8B-B14F-4D97-AF65-F5344CB8AC3E}">
        <p14:creationId xmlns:p14="http://schemas.microsoft.com/office/powerpoint/2010/main" val="39312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CE885AA-A8A2-2C48-AD54-FD89FA8DA30A}"/>
              </a:ext>
            </a:extLst>
          </p:cNvPr>
          <p:cNvPicPr>
            <a:picLocks noChangeAspect="1"/>
          </p:cNvPicPr>
          <p:nvPr/>
        </p:nvPicPr>
        <p:blipFill rotWithShape="1">
          <a:blip r:embed="rId2"/>
          <a:srcRect l="2712" t="7327" r="2899"/>
          <a:stretch/>
        </p:blipFill>
        <p:spPr>
          <a:xfrm>
            <a:off x="9192638" y="5781161"/>
            <a:ext cx="2814250" cy="937681"/>
          </a:xfrm>
          <a:prstGeom prst="rect">
            <a:avLst/>
          </a:prstGeom>
        </p:spPr>
      </p:pic>
      <p:pic>
        <p:nvPicPr>
          <p:cNvPr id="8" name="Immagine 7">
            <a:extLst>
              <a:ext uri="{FF2B5EF4-FFF2-40B4-BE49-F238E27FC236}">
                <a16:creationId xmlns:a16="http://schemas.microsoft.com/office/drawing/2014/main" id="{5E29CC99-3A4D-1C4B-8623-FC03BAF9939B}"/>
              </a:ext>
            </a:extLst>
          </p:cNvPr>
          <p:cNvPicPr>
            <a:picLocks noChangeAspect="1"/>
          </p:cNvPicPr>
          <p:nvPr/>
        </p:nvPicPr>
        <p:blipFill rotWithShape="1">
          <a:blip r:embed="rId3"/>
          <a:srcRect l="4436" t="2837" r="2944"/>
          <a:stretch/>
        </p:blipFill>
        <p:spPr>
          <a:xfrm>
            <a:off x="1974715" y="622568"/>
            <a:ext cx="6974731" cy="5627434"/>
          </a:xfrm>
          <a:prstGeom prst="rect">
            <a:avLst/>
          </a:prstGeom>
        </p:spPr>
      </p:pic>
      <p:sp>
        <p:nvSpPr>
          <p:cNvPr id="2" name="Segnaposto numero diapositiva 1">
            <a:extLst>
              <a:ext uri="{FF2B5EF4-FFF2-40B4-BE49-F238E27FC236}">
                <a16:creationId xmlns:a16="http://schemas.microsoft.com/office/drawing/2014/main" id="{DF0E82C7-4A39-0849-AC8C-49F685534CFE}"/>
              </a:ext>
            </a:extLst>
          </p:cNvPr>
          <p:cNvSpPr>
            <a:spLocks noGrp="1"/>
          </p:cNvSpPr>
          <p:nvPr>
            <p:ph type="sldNum" sz="quarter" idx="12"/>
          </p:nvPr>
        </p:nvSpPr>
        <p:spPr/>
        <p:txBody>
          <a:bodyPr/>
          <a:lstStyle/>
          <a:p>
            <a:fld id="{9718C995-8170-934D-A630-13D6B5FF5EE8}" type="slidenum">
              <a:rPr lang="it-IT" smtClean="0"/>
              <a:t>13</a:t>
            </a:fld>
            <a:endParaRPr lang="it-IT"/>
          </a:p>
        </p:txBody>
      </p:sp>
    </p:spTree>
    <p:extLst>
      <p:ext uri="{BB962C8B-B14F-4D97-AF65-F5344CB8AC3E}">
        <p14:creationId xmlns:p14="http://schemas.microsoft.com/office/powerpoint/2010/main" val="157071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4">
            <a:extLst>
              <a:ext uri="{FF2B5EF4-FFF2-40B4-BE49-F238E27FC236}">
                <a16:creationId xmlns:a16="http://schemas.microsoft.com/office/drawing/2014/main" id="{FBD88858-3F0F-844A-B826-E46EF830CD89}"/>
              </a:ext>
            </a:extLst>
          </p:cNvPr>
          <p:cNvPicPr>
            <a:picLocks noChangeAspect="1"/>
          </p:cNvPicPr>
          <p:nvPr/>
        </p:nvPicPr>
        <p:blipFill>
          <a:blip r:embed="rId3"/>
          <a:stretch>
            <a:fillRect/>
          </a:stretch>
        </p:blipFill>
        <p:spPr>
          <a:xfrm>
            <a:off x="5270989" y="1425594"/>
            <a:ext cx="5896672" cy="3953802"/>
          </a:xfrm>
          <a:prstGeom prst="rect">
            <a:avLst/>
          </a:prstGeom>
        </p:spPr>
      </p:pic>
      <p:sp>
        <p:nvSpPr>
          <p:cNvPr id="8" name="Rettangolo 7">
            <a:extLst>
              <a:ext uri="{FF2B5EF4-FFF2-40B4-BE49-F238E27FC236}">
                <a16:creationId xmlns:a16="http://schemas.microsoft.com/office/drawing/2014/main" id="{B301D3E4-98D8-D04B-9C3E-35EE53567A90}"/>
              </a:ext>
            </a:extLst>
          </p:cNvPr>
          <p:cNvSpPr/>
          <p:nvPr/>
        </p:nvSpPr>
        <p:spPr>
          <a:xfrm>
            <a:off x="1010793" y="1425594"/>
            <a:ext cx="4027252" cy="4031873"/>
          </a:xfrm>
          <a:prstGeom prst="rect">
            <a:avLst/>
          </a:prstGeom>
        </p:spPr>
        <p:txBody>
          <a:bodyPr wrap="square">
            <a:spAutoFit/>
          </a:bodyPr>
          <a:lstStyle/>
          <a:p>
            <a:pPr marL="285750" indent="-285750" algn="just">
              <a:buFont typeface="Arial" panose="020B0604020202020204" pitchFamily="34" charset="0"/>
              <a:buChar char="•"/>
            </a:pPr>
            <a:r>
              <a:rPr lang="it-IT" sz="1600" dirty="0"/>
              <a:t>Dopo la loro formazione gli autofagosomi si muovono grazie al network dei microtubuli e si fondono con il lisosoma. </a:t>
            </a:r>
          </a:p>
          <a:p>
            <a:pPr algn="just"/>
            <a:endParaRPr lang="it-IT" sz="1600" dirty="0"/>
          </a:p>
          <a:p>
            <a:pPr marL="285750" indent="-285750" algn="just">
              <a:buFont typeface="Arial" panose="020B0604020202020204" pitchFamily="34" charset="0"/>
              <a:buChar char="•"/>
            </a:pPr>
            <a:r>
              <a:rPr lang="it-IT" sz="1600" dirty="0"/>
              <a:t>Nel lisosoma per intervento delle attività idrolitiche presenti si convertono in autolisosomi.</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Successivamente alla degradazione da parte di idrolasi acide dei componenti citoplasmatici racchiusi nella membrana interna, le molecole che derivano dalla degradazione (amminoacidi,  nucleotidi, lipidi, etc.) vengono trasportate nel citoplasma per intervento di permeasi di membrana e successivamente riciclate.</a:t>
            </a:r>
          </a:p>
        </p:txBody>
      </p:sp>
      <p:sp>
        <p:nvSpPr>
          <p:cNvPr id="2" name="Segnaposto numero diapositiva 1">
            <a:extLst>
              <a:ext uri="{FF2B5EF4-FFF2-40B4-BE49-F238E27FC236}">
                <a16:creationId xmlns:a16="http://schemas.microsoft.com/office/drawing/2014/main" id="{CCA5DD2C-20D6-804B-990D-34812A1FDC88}"/>
              </a:ext>
            </a:extLst>
          </p:cNvPr>
          <p:cNvSpPr>
            <a:spLocks noGrp="1"/>
          </p:cNvSpPr>
          <p:nvPr>
            <p:ph type="sldNum" sz="quarter" idx="12"/>
          </p:nvPr>
        </p:nvSpPr>
        <p:spPr/>
        <p:txBody>
          <a:bodyPr/>
          <a:lstStyle/>
          <a:p>
            <a:fld id="{9718C995-8170-934D-A630-13D6B5FF5EE8}" type="slidenum">
              <a:rPr lang="it-IT" smtClean="0"/>
              <a:t>14</a:t>
            </a:fld>
            <a:endParaRPr lang="it-IT"/>
          </a:p>
        </p:txBody>
      </p:sp>
      <p:sp>
        <p:nvSpPr>
          <p:cNvPr id="6" name="Text Box 35">
            <a:extLst>
              <a:ext uri="{FF2B5EF4-FFF2-40B4-BE49-F238E27FC236}">
                <a16:creationId xmlns:a16="http://schemas.microsoft.com/office/drawing/2014/main" id="{3B7C0360-95DE-914E-9D92-62E8A19D053B}"/>
              </a:ext>
            </a:extLst>
          </p:cNvPr>
          <p:cNvSpPr txBox="1">
            <a:spLocks noChangeArrowheads="1"/>
          </p:cNvSpPr>
          <p:nvPr/>
        </p:nvSpPr>
        <p:spPr bwMode="auto">
          <a:xfrm>
            <a:off x="2466932" y="156202"/>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 principali </a:t>
            </a:r>
            <a:r>
              <a:rPr lang="it-IT" sz="3200" b="1" dirty="0" err="1">
                <a:solidFill>
                  <a:srgbClr val="000099"/>
                </a:solidFill>
                <a:cs typeface="Arial" charset="0"/>
              </a:rPr>
              <a:t>step</a:t>
            </a:r>
            <a:r>
              <a:rPr lang="it-IT" sz="3200" b="1" dirty="0">
                <a:solidFill>
                  <a:srgbClr val="000099"/>
                </a:solidFill>
                <a:cs typeface="Arial" charset="0"/>
              </a:rPr>
              <a:t> dell' autofagia </a:t>
            </a:r>
          </a:p>
        </p:txBody>
      </p:sp>
    </p:spTree>
    <p:extLst>
      <p:ext uri="{BB962C8B-B14F-4D97-AF65-F5344CB8AC3E}">
        <p14:creationId xmlns:p14="http://schemas.microsoft.com/office/powerpoint/2010/main" val="95267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8EF0C8-C4E1-0A4A-8085-99A67D577E19}"/>
              </a:ext>
            </a:extLst>
          </p:cNvPr>
          <p:cNvPicPr>
            <a:picLocks noChangeAspect="1"/>
          </p:cNvPicPr>
          <p:nvPr/>
        </p:nvPicPr>
        <p:blipFill rotWithShape="1">
          <a:blip r:embed="rId2"/>
          <a:srcRect l="1192" r="1780"/>
          <a:stretch/>
        </p:blipFill>
        <p:spPr>
          <a:xfrm>
            <a:off x="516304" y="1254094"/>
            <a:ext cx="5820087" cy="4662684"/>
          </a:xfrm>
          <a:prstGeom prst="rect">
            <a:avLst/>
          </a:prstGeom>
        </p:spPr>
      </p:pic>
      <p:sp>
        <p:nvSpPr>
          <p:cNvPr id="4" name="Text Box 35">
            <a:extLst>
              <a:ext uri="{FF2B5EF4-FFF2-40B4-BE49-F238E27FC236}">
                <a16:creationId xmlns:a16="http://schemas.microsoft.com/office/drawing/2014/main" id="{58613BC4-0A1A-884A-AD71-A3734F157BEA}"/>
              </a:ext>
            </a:extLst>
          </p:cNvPr>
          <p:cNvSpPr txBox="1">
            <a:spLocks noChangeArrowheads="1"/>
          </p:cNvSpPr>
          <p:nvPr/>
        </p:nvSpPr>
        <p:spPr bwMode="auto">
          <a:xfrm>
            <a:off x="2156707" y="154028"/>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Il ruolo dell’autofagia nelle patologie</a:t>
            </a:r>
          </a:p>
        </p:txBody>
      </p:sp>
      <p:sp>
        <p:nvSpPr>
          <p:cNvPr id="2" name="Segnaposto numero diapositiva 1">
            <a:extLst>
              <a:ext uri="{FF2B5EF4-FFF2-40B4-BE49-F238E27FC236}">
                <a16:creationId xmlns:a16="http://schemas.microsoft.com/office/drawing/2014/main" id="{028853AB-23D9-A14B-B8CA-7767A1178F99}"/>
              </a:ext>
            </a:extLst>
          </p:cNvPr>
          <p:cNvSpPr>
            <a:spLocks noGrp="1"/>
          </p:cNvSpPr>
          <p:nvPr>
            <p:ph type="sldNum" sz="quarter" idx="12"/>
          </p:nvPr>
        </p:nvSpPr>
        <p:spPr/>
        <p:txBody>
          <a:bodyPr/>
          <a:lstStyle/>
          <a:p>
            <a:fld id="{9718C995-8170-934D-A630-13D6B5FF5EE8}" type="slidenum">
              <a:rPr lang="it-IT" smtClean="0"/>
              <a:t>15</a:t>
            </a:fld>
            <a:endParaRPr lang="it-IT"/>
          </a:p>
        </p:txBody>
      </p:sp>
      <p:pic>
        <p:nvPicPr>
          <p:cNvPr id="5" name="Immagine 4">
            <a:extLst>
              <a:ext uri="{FF2B5EF4-FFF2-40B4-BE49-F238E27FC236}">
                <a16:creationId xmlns:a16="http://schemas.microsoft.com/office/drawing/2014/main" id="{F973517C-8F65-B941-9E79-2428550A78D3}"/>
              </a:ext>
            </a:extLst>
          </p:cNvPr>
          <p:cNvPicPr>
            <a:picLocks noChangeAspect="1"/>
          </p:cNvPicPr>
          <p:nvPr/>
        </p:nvPicPr>
        <p:blipFill>
          <a:blip r:embed="rId3"/>
          <a:stretch>
            <a:fillRect/>
          </a:stretch>
        </p:blipFill>
        <p:spPr>
          <a:xfrm>
            <a:off x="6336391" y="1149120"/>
            <a:ext cx="5017409" cy="5094304"/>
          </a:xfrm>
          <a:prstGeom prst="rect">
            <a:avLst/>
          </a:prstGeom>
        </p:spPr>
      </p:pic>
    </p:spTree>
    <p:extLst>
      <p:ext uri="{BB962C8B-B14F-4D97-AF65-F5344CB8AC3E}">
        <p14:creationId xmlns:p14="http://schemas.microsoft.com/office/powerpoint/2010/main" val="116226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5"/>
          <p:cNvSpPr txBox="1">
            <a:spLocks noChangeArrowheads="1"/>
          </p:cNvSpPr>
          <p:nvPr/>
        </p:nvSpPr>
        <p:spPr bwMode="auto">
          <a:xfrm>
            <a:off x="2231405" y="257948"/>
            <a:ext cx="7797521" cy="1077218"/>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Il complesso ruolo dell’autofagia nello sviluppo e nella progressione delle neoplasie</a:t>
            </a:r>
          </a:p>
        </p:txBody>
      </p:sp>
      <p:sp>
        <p:nvSpPr>
          <p:cNvPr id="6" name="CasellaDiTesto 5"/>
          <p:cNvSpPr txBox="1"/>
          <p:nvPr/>
        </p:nvSpPr>
        <p:spPr>
          <a:xfrm>
            <a:off x="2091565" y="1583600"/>
            <a:ext cx="8077200"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L’autofagia svolge un ruolo importante durante la progressione delle neoplasie che è tuttavia strettamente dipendente dal contesto.  </a:t>
            </a:r>
          </a:p>
          <a:p>
            <a:pPr marL="285750" indent="-285750" algn="just">
              <a:buFont typeface="Arial" panose="020B0604020202020204" pitchFamily="34" charset="0"/>
              <a:buChar char="•"/>
            </a:pPr>
            <a:r>
              <a:rPr lang="it-IT" dirty="0"/>
              <a:t>Il suo ruolo potenziale nel sopprimere lo sviluppo dei tumori è attribuito prima dell’inizio della </a:t>
            </a:r>
            <a:r>
              <a:rPr lang="it-IT" dirty="0" err="1"/>
              <a:t>tumorigenesi</a:t>
            </a:r>
            <a:r>
              <a:rPr lang="it-IT" dirty="0"/>
              <a:t> e la perdita di questa funzionalità cellulare è stata associata con un maggiore rischio di contrarre neoplasie. </a:t>
            </a:r>
          </a:p>
          <a:p>
            <a:pPr marL="285750" indent="-285750" algn="just">
              <a:buFont typeface="Arial" panose="020B0604020202020204" pitchFamily="34" charset="0"/>
              <a:buChar char="•"/>
            </a:pPr>
            <a:r>
              <a:rPr lang="it-IT" dirty="0"/>
              <a:t>L’autofagia permette alle cellule in uno stadio </a:t>
            </a:r>
            <a:r>
              <a:rPr lang="it-IT" dirty="0" err="1"/>
              <a:t>premaligno</a:t>
            </a:r>
            <a:r>
              <a:rPr lang="it-IT" dirty="0"/>
              <a:t> di superare stress </a:t>
            </a:r>
            <a:r>
              <a:rPr lang="it-IT" dirty="0" err="1"/>
              <a:t>genotossici</a:t>
            </a:r>
            <a:r>
              <a:rPr lang="it-IT" dirty="0"/>
              <a:t> e infiammazione che promuovono la </a:t>
            </a:r>
            <a:r>
              <a:rPr lang="it-IT" dirty="0" err="1"/>
              <a:t>tumorigenesi</a:t>
            </a:r>
            <a:r>
              <a:rPr lang="it-IT" dirty="0"/>
              <a:t>.</a:t>
            </a:r>
          </a:p>
          <a:p>
            <a:pPr marL="285750" indent="-285750" algn="just">
              <a:buFont typeface="Arial" panose="020B0604020202020204" pitchFamily="34" charset="0"/>
              <a:buChar char="•"/>
            </a:pPr>
            <a:r>
              <a:rPr lang="it-IT" b="1" dirty="0">
                <a:solidFill>
                  <a:srgbClr val="FF0000"/>
                </a:solidFill>
              </a:rPr>
              <a:t>Ci sono molte evidenze che indicano che l’autofagia conferisce alle cellule tumorali una plasticità metabolica permettendo loro di proliferare in condizioni nutrizionali sub-ottimali e di sfruttare la capacità di sopravvivenza che conferisce l’autofagia per far fronte agli stress terapia-dipendenti. </a:t>
            </a:r>
          </a:p>
          <a:p>
            <a:pPr marL="285750" indent="-285750" algn="just">
              <a:buFont typeface="Arial" panose="020B0604020202020204" pitchFamily="34" charset="0"/>
              <a:buChar char="•"/>
            </a:pPr>
            <a:r>
              <a:rPr lang="it-IT" dirty="0"/>
              <a:t>Molti tumori in stato avanzato presentano una forte dipendenza dall’autofagia, il tumore al pancreas per esempio è altamente dipendente dall’attività </a:t>
            </a:r>
            <a:r>
              <a:rPr lang="it-IT" dirty="0" err="1"/>
              <a:t>autofagica</a:t>
            </a:r>
            <a:r>
              <a:rPr lang="it-IT" dirty="0"/>
              <a:t>. </a:t>
            </a:r>
          </a:p>
          <a:p>
            <a:pPr marL="285750" indent="-285750" algn="just">
              <a:buFont typeface="Arial" panose="020B0604020202020204" pitchFamily="34" charset="0"/>
              <a:buChar char="•"/>
            </a:pPr>
            <a:r>
              <a:rPr lang="it-IT" dirty="0"/>
              <a:t>In generale, l’autofagia sembra agire come un’arma a doppio taglio nel contesto della terapia anti-cancro e rimane ancora da chiarire se nella terapia sia meglio indurla o inibirla.  </a:t>
            </a:r>
          </a:p>
        </p:txBody>
      </p:sp>
      <p:sp>
        <p:nvSpPr>
          <p:cNvPr id="2" name="Segnaposto numero diapositiva 1">
            <a:extLst>
              <a:ext uri="{FF2B5EF4-FFF2-40B4-BE49-F238E27FC236}">
                <a16:creationId xmlns:a16="http://schemas.microsoft.com/office/drawing/2014/main" id="{C6432F2C-70EC-3243-9892-446899296B52}"/>
              </a:ext>
            </a:extLst>
          </p:cNvPr>
          <p:cNvSpPr>
            <a:spLocks noGrp="1"/>
          </p:cNvSpPr>
          <p:nvPr>
            <p:ph type="sldNum" sz="quarter" idx="12"/>
          </p:nvPr>
        </p:nvSpPr>
        <p:spPr/>
        <p:txBody>
          <a:bodyPr/>
          <a:lstStyle/>
          <a:p>
            <a:fld id="{9718C995-8170-934D-A630-13D6B5FF5EE8}" type="slidenum">
              <a:rPr lang="it-IT" smtClean="0"/>
              <a:t>16</a:t>
            </a:fld>
            <a:endParaRPr lang="it-IT"/>
          </a:p>
        </p:txBody>
      </p:sp>
    </p:spTree>
    <p:extLst>
      <p:ext uri="{BB962C8B-B14F-4D97-AF65-F5344CB8AC3E}">
        <p14:creationId xmlns:p14="http://schemas.microsoft.com/office/powerpoint/2010/main" val="89334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5"/>
          <p:cNvSpPr txBox="1">
            <a:spLocks noChangeArrowheads="1"/>
          </p:cNvSpPr>
          <p:nvPr/>
        </p:nvSpPr>
        <p:spPr bwMode="auto">
          <a:xfrm>
            <a:off x="2231405" y="257949"/>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L’autofagia nelle malattie neurodegenerative</a:t>
            </a:r>
          </a:p>
        </p:txBody>
      </p:sp>
      <p:sp>
        <p:nvSpPr>
          <p:cNvPr id="6" name="CasellaDiTesto 5"/>
          <p:cNvSpPr txBox="1"/>
          <p:nvPr/>
        </p:nvSpPr>
        <p:spPr>
          <a:xfrm>
            <a:off x="2091565" y="921881"/>
            <a:ext cx="8077200" cy="5016758"/>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err="1"/>
              <a:t>Disfunzionamenti</a:t>
            </a:r>
            <a:r>
              <a:rPr lang="it-IT" sz="1600" dirty="0"/>
              <a:t> nel processo </a:t>
            </a:r>
            <a:r>
              <a:rPr lang="it-IT" sz="1600" dirty="0" err="1"/>
              <a:t>autofagico</a:t>
            </a:r>
            <a:r>
              <a:rPr lang="it-IT" sz="1600" dirty="0"/>
              <a:t> sono stati associati ad un ampio numero di malattie neurodegenerative.</a:t>
            </a:r>
          </a:p>
          <a:p>
            <a:pPr marL="285750" indent="-285750" algn="just">
              <a:buFont typeface="Arial" panose="020B0604020202020204" pitchFamily="34" charset="0"/>
              <a:buChar char="•"/>
            </a:pPr>
            <a:r>
              <a:rPr lang="it-IT" sz="1600" dirty="0"/>
              <a:t>Uno dei tratti distintivi delle malattie neurodegenerative è l’accumulo di aggregati proteici che non vengono degradati dai processi degradativi cellulari determinando la morte delle cellule neuronali.</a:t>
            </a:r>
          </a:p>
          <a:p>
            <a:pPr marL="285750" indent="-285750" algn="just">
              <a:buFont typeface="Arial" panose="020B0604020202020204" pitchFamily="34" charset="0"/>
              <a:buChar char="•"/>
            </a:pPr>
            <a:r>
              <a:rPr lang="it-IT" sz="1600" dirty="0"/>
              <a:t>Cellule completamente differenziate, come i neuroni, sono fortemente dipendenti dai processi degradativi mediati dall’autofagia per rimuovere componenti cellulari danneggiati che si accumulano nel tempo della vita della cellula.</a:t>
            </a:r>
          </a:p>
          <a:p>
            <a:pPr marL="285750" indent="-285750" algn="just">
              <a:buFont typeface="Arial" panose="020B0604020202020204" pitchFamily="34" charset="0"/>
              <a:buChar char="•"/>
            </a:pPr>
            <a:r>
              <a:rPr lang="it-IT" sz="1600" dirty="0"/>
              <a:t>La malattia di Alzheimer (AD, Alzheimer </a:t>
            </a:r>
            <a:r>
              <a:rPr lang="it-IT" sz="1600" dirty="0" err="1"/>
              <a:t>disease</a:t>
            </a:r>
            <a:r>
              <a:rPr lang="it-IT" sz="1600" dirty="0"/>
              <a:t>) rappresenta uno degli esempi di malattia neurodegenerativa associata con difetti nel processo </a:t>
            </a:r>
            <a:r>
              <a:rPr lang="it-IT" sz="1600" dirty="0" err="1"/>
              <a:t>autofagico</a:t>
            </a:r>
            <a:r>
              <a:rPr lang="it-IT" sz="1600" dirty="0"/>
              <a:t>. Le placche amiloidi composte sia dai peptidi A</a:t>
            </a:r>
            <a:r>
              <a:rPr lang="it-IT" sz="1600" dirty="0">
                <a:latin typeface="Symbol" pitchFamily="2" charset="2"/>
              </a:rPr>
              <a:t>b  </a:t>
            </a:r>
            <a:r>
              <a:rPr lang="it-IT" sz="1600" dirty="0"/>
              <a:t>sia dalle proteine </a:t>
            </a:r>
            <a:r>
              <a:rPr lang="it-IT" sz="1600" dirty="0" err="1"/>
              <a:t>iperfosforilate</a:t>
            </a:r>
            <a:r>
              <a:rPr lang="it-IT" sz="1600" dirty="0"/>
              <a:t> MAPT/tau sono i marker più comuni di questa malattia. </a:t>
            </a:r>
          </a:p>
          <a:p>
            <a:pPr marL="285750" indent="-285750" algn="just">
              <a:buFont typeface="Arial" panose="020B0604020202020204" pitchFamily="34" charset="0"/>
              <a:buChar char="•"/>
            </a:pPr>
            <a:r>
              <a:rPr lang="it-IT" sz="1600" dirty="0"/>
              <a:t>Un modello attualmente considerato è che difetti nel processo </a:t>
            </a:r>
            <a:r>
              <a:rPr lang="it-IT" sz="1600" dirty="0" err="1"/>
              <a:t>autofagico</a:t>
            </a:r>
            <a:r>
              <a:rPr lang="it-IT" sz="1600" dirty="0"/>
              <a:t>, che generalmente diminuisce con l’età, possa portare ad un aumento di questi </a:t>
            </a:r>
            <a:r>
              <a:rPr lang="it-IT" sz="1600" dirty="0" err="1"/>
              <a:t>neuropeptidi</a:t>
            </a:r>
            <a:r>
              <a:rPr lang="it-IT" sz="1600" dirty="0"/>
              <a:t>, con conseguente morte delle cellule neuronali. </a:t>
            </a:r>
          </a:p>
          <a:p>
            <a:pPr marL="285750" indent="-285750" algn="just">
              <a:buFont typeface="Arial" panose="020B0604020202020204" pitchFamily="34" charset="0"/>
              <a:buChar char="•"/>
            </a:pPr>
            <a:r>
              <a:rPr lang="it-IT" sz="1600" dirty="0"/>
              <a:t>E’ stato visto che gli autofagosomi si accumulano in pazienti AD e questo suggerisce un blocco del sistema degradativo.</a:t>
            </a:r>
          </a:p>
          <a:p>
            <a:pPr marL="285750" indent="-285750" algn="just">
              <a:buFont typeface="Arial" panose="020B0604020202020204" pitchFamily="34" charset="0"/>
              <a:buChar char="•"/>
            </a:pPr>
            <a:r>
              <a:rPr lang="it-IT" sz="1600" dirty="0"/>
              <a:t>Al contrario è stato anche proposto che in cellule malate gli autofagosomi accumulati possano contribuire ad un alto livello dei </a:t>
            </a:r>
            <a:r>
              <a:rPr lang="it-IT" sz="1600" dirty="0" err="1"/>
              <a:t>neuropeptidi</a:t>
            </a:r>
            <a:r>
              <a:rPr lang="it-IT" sz="1600" dirty="0"/>
              <a:t>, indicando quindi che l’autofagia possa avere un ruolo determinante nell’inizio della malattia.</a:t>
            </a:r>
          </a:p>
        </p:txBody>
      </p:sp>
      <p:sp>
        <p:nvSpPr>
          <p:cNvPr id="2" name="Segnaposto numero diapositiva 1">
            <a:extLst>
              <a:ext uri="{FF2B5EF4-FFF2-40B4-BE49-F238E27FC236}">
                <a16:creationId xmlns:a16="http://schemas.microsoft.com/office/drawing/2014/main" id="{DBA13BA6-883A-894E-8C57-9BBFF286EAE2}"/>
              </a:ext>
            </a:extLst>
          </p:cNvPr>
          <p:cNvSpPr>
            <a:spLocks noGrp="1"/>
          </p:cNvSpPr>
          <p:nvPr>
            <p:ph type="sldNum" sz="quarter" idx="12"/>
          </p:nvPr>
        </p:nvSpPr>
        <p:spPr/>
        <p:txBody>
          <a:bodyPr/>
          <a:lstStyle/>
          <a:p>
            <a:fld id="{9718C995-8170-934D-A630-13D6B5FF5EE8}" type="slidenum">
              <a:rPr lang="it-IT" smtClean="0"/>
              <a:t>17</a:t>
            </a:fld>
            <a:endParaRPr lang="it-IT"/>
          </a:p>
        </p:txBody>
      </p:sp>
    </p:spTree>
    <p:extLst>
      <p:ext uri="{BB962C8B-B14F-4D97-AF65-F5344CB8AC3E}">
        <p14:creationId xmlns:p14="http://schemas.microsoft.com/office/powerpoint/2010/main" val="362445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4">
            <a:extLst>
              <a:ext uri="{FF2B5EF4-FFF2-40B4-BE49-F238E27FC236}">
                <a16:creationId xmlns:a16="http://schemas.microsoft.com/office/drawing/2014/main" id="{DCADD46B-8919-3E40-900A-CFD7B6BFA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75" t="5188" r="4321" b="6635"/>
          <a:stretch>
            <a:fillRect/>
          </a:stretch>
        </p:blipFill>
        <p:spPr bwMode="auto">
          <a:xfrm>
            <a:off x="989467" y="846138"/>
            <a:ext cx="4203700"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 name="Gruppo 14">
            <a:extLst>
              <a:ext uri="{FF2B5EF4-FFF2-40B4-BE49-F238E27FC236}">
                <a16:creationId xmlns:a16="http://schemas.microsoft.com/office/drawing/2014/main" id="{0B965734-1342-E344-B7FF-6AFF7FE05015}"/>
              </a:ext>
            </a:extLst>
          </p:cNvPr>
          <p:cNvGrpSpPr>
            <a:grpSpLocks/>
          </p:cNvGrpSpPr>
          <p:nvPr/>
        </p:nvGrpSpPr>
        <p:grpSpPr bwMode="auto">
          <a:xfrm>
            <a:off x="6004376" y="1385321"/>
            <a:ext cx="3901624" cy="1259908"/>
            <a:chOff x="6964136" y="711200"/>
            <a:chExt cx="5010150" cy="1200330"/>
          </a:xfrm>
        </p:grpSpPr>
        <p:sp>
          <p:nvSpPr>
            <p:cNvPr id="16394" name="Rettangolo 6">
              <a:extLst>
                <a:ext uri="{FF2B5EF4-FFF2-40B4-BE49-F238E27FC236}">
                  <a16:creationId xmlns:a16="http://schemas.microsoft.com/office/drawing/2014/main" id="{2752F14C-8120-C745-9B4E-7A8F3399E27A}"/>
                </a:ext>
              </a:extLst>
            </p:cNvPr>
            <p:cNvSpPr>
              <a:spLocks noChangeArrowheads="1"/>
            </p:cNvSpPr>
            <p:nvPr/>
          </p:nvSpPr>
          <p:spPr bwMode="auto">
            <a:xfrm>
              <a:off x="7121803" y="969501"/>
              <a:ext cx="4689079" cy="7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400" b="1" dirty="0">
                  <a:solidFill>
                    <a:srgbClr val="FF0000"/>
                  </a:solidFill>
                  <a:latin typeface="Times New Roman" panose="02020603050405020304" pitchFamily="18" charset="0"/>
                </a:rPr>
                <a:t>AD: placche amiloidi, di cui il maggior componente  è il peptide beta-amiloide, proteina Aβ.</a:t>
              </a:r>
            </a:p>
          </p:txBody>
        </p:sp>
        <p:sp>
          <p:nvSpPr>
            <p:cNvPr id="9" name="Rettangolo arrotondato 8">
              <a:extLst>
                <a:ext uri="{FF2B5EF4-FFF2-40B4-BE49-F238E27FC236}">
                  <a16:creationId xmlns:a16="http://schemas.microsoft.com/office/drawing/2014/main" id="{FECAE430-BB15-B94C-AA12-F8EDE87DFE82}"/>
                </a:ext>
              </a:extLst>
            </p:cNvPr>
            <p:cNvSpPr/>
            <p:nvPr/>
          </p:nvSpPr>
          <p:spPr>
            <a:xfrm>
              <a:off x="6964136" y="711200"/>
              <a:ext cx="5010150" cy="120033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16392" name="Rettangolo 7">
            <a:extLst>
              <a:ext uri="{FF2B5EF4-FFF2-40B4-BE49-F238E27FC236}">
                <a16:creationId xmlns:a16="http://schemas.microsoft.com/office/drawing/2014/main" id="{7D0AB6A1-6362-8246-8382-EE295A7BC3BB}"/>
              </a:ext>
            </a:extLst>
          </p:cNvPr>
          <p:cNvSpPr>
            <a:spLocks noChangeArrowheads="1"/>
          </p:cNvSpPr>
          <p:nvPr/>
        </p:nvSpPr>
        <p:spPr bwMode="auto">
          <a:xfrm>
            <a:off x="6192814" y="5072034"/>
            <a:ext cx="35859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200" b="1" dirty="0">
                <a:solidFill>
                  <a:srgbClr val="002060"/>
                </a:solidFill>
                <a:latin typeface="Times New Roman" panose="02020603050405020304" pitchFamily="18" charset="0"/>
              </a:rPr>
              <a:t>Accumulo di α-</a:t>
            </a:r>
            <a:r>
              <a:rPr lang="it-IT" altLang="it-IT" sz="1200" b="1" dirty="0" err="1">
                <a:solidFill>
                  <a:srgbClr val="002060"/>
                </a:solidFill>
                <a:latin typeface="Times New Roman" panose="02020603050405020304" pitchFamily="18" charset="0"/>
              </a:rPr>
              <a:t>Synucleina</a:t>
            </a:r>
            <a:r>
              <a:rPr lang="it-IT" altLang="it-IT" sz="1200" b="1" dirty="0">
                <a:solidFill>
                  <a:srgbClr val="002060"/>
                </a:solidFill>
                <a:latin typeface="Times New Roman" panose="02020603050405020304" pitchFamily="18" charset="0"/>
              </a:rPr>
              <a:t> e sua aggregazione nella forma di fibrille amiloidi sia nella malattia di Parkinson (PD) sia in una serie di condizioni neurodegenerative conosciute come demenza con i corpi di </a:t>
            </a:r>
            <a:r>
              <a:rPr lang="it-IT" altLang="it-IT" sz="1200" b="1" dirty="0" err="1">
                <a:solidFill>
                  <a:srgbClr val="002060"/>
                </a:solidFill>
                <a:latin typeface="Times New Roman" panose="02020603050405020304" pitchFamily="18" charset="0"/>
              </a:rPr>
              <a:t>Lewy</a:t>
            </a:r>
            <a:r>
              <a:rPr lang="it-IT" altLang="it-IT" sz="1200" b="1" dirty="0">
                <a:solidFill>
                  <a:srgbClr val="002060"/>
                </a:solidFill>
                <a:latin typeface="Times New Roman" panose="02020603050405020304" pitchFamily="18" charset="0"/>
              </a:rPr>
              <a:t>(DLB). </a:t>
            </a:r>
          </a:p>
        </p:txBody>
      </p:sp>
      <p:grpSp>
        <p:nvGrpSpPr>
          <p:cNvPr id="16388" name="Gruppo 17">
            <a:extLst>
              <a:ext uri="{FF2B5EF4-FFF2-40B4-BE49-F238E27FC236}">
                <a16:creationId xmlns:a16="http://schemas.microsoft.com/office/drawing/2014/main" id="{536A43BC-5F55-8B40-9D2A-3451410DC1AD}"/>
              </a:ext>
            </a:extLst>
          </p:cNvPr>
          <p:cNvGrpSpPr>
            <a:grpSpLocks/>
          </p:cNvGrpSpPr>
          <p:nvPr/>
        </p:nvGrpSpPr>
        <p:grpSpPr bwMode="auto">
          <a:xfrm>
            <a:off x="6004376" y="3054975"/>
            <a:ext cx="3977824" cy="1277540"/>
            <a:chOff x="6978650" y="769256"/>
            <a:chExt cx="5010150" cy="1200330"/>
          </a:xfrm>
        </p:grpSpPr>
        <p:sp>
          <p:nvSpPr>
            <p:cNvPr id="16390" name="Rettangolo 18">
              <a:extLst>
                <a:ext uri="{FF2B5EF4-FFF2-40B4-BE49-F238E27FC236}">
                  <a16:creationId xmlns:a16="http://schemas.microsoft.com/office/drawing/2014/main" id="{506560EF-0953-304E-8EED-B05A93E80948}"/>
                </a:ext>
              </a:extLst>
            </p:cNvPr>
            <p:cNvSpPr>
              <a:spLocks noChangeArrowheads="1"/>
            </p:cNvSpPr>
            <p:nvPr/>
          </p:nvSpPr>
          <p:spPr bwMode="auto">
            <a:xfrm>
              <a:off x="7080249" y="921198"/>
              <a:ext cx="4705349" cy="8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400" b="1" dirty="0">
                  <a:solidFill>
                    <a:srgbClr val="FF0000"/>
                  </a:solidFill>
                  <a:latin typeface="Times New Roman" panose="02020603050405020304" pitchFamily="18" charset="0"/>
                </a:rPr>
                <a:t>AD: aggregati di proteina tau </a:t>
              </a:r>
              <a:r>
                <a:rPr lang="it-IT" altLang="it-IT" sz="1400" b="1" dirty="0" err="1">
                  <a:solidFill>
                    <a:srgbClr val="FF0000"/>
                  </a:solidFill>
                  <a:latin typeface="Times New Roman" panose="02020603050405020304" pitchFamily="18" charset="0"/>
                </a:rPr>
                <a:t>iperfosforilata</a:t>
              </a:r>
              <a:r>
                <a:rPr lang="it-IT" altLang="it-IT" sz="1400" b="1" dirty="0">
                  <a:solidFill>
                    <a:srgbClr val="FF0000"/>
                  </a:solidFill>
                  <a:latin typeface="Times New Roman" panose="02020603050405020304" pitchFamily="18" charset="0"/>
                </a:rPr>
                <a:t> nei grovigli </a:t>
              </a:r>
              <a:r>
                <a:rPr lang="it-IT" altLang="it-IT" sz="1400" b="1" dirty="0" err="1">
                  <a:solidFill>
                    <a:srgbClr val="FF0000"/>
                  </a:solidFill>
                  <a:latin typeface="Times New Roman" panose="02020603050405020304" pitchFamily="18" charset="0"/>
                </a:rPr>
                <a:t>neurofibrillari</a:t>
              </a:r>
              <a:r>
                <a:rPr lang="it-IT" altLang="it-IT" sz="1400" b="1" dirty="0">
                  <a:solidFill>
                    <a:srgbClr val="FF0000"/>
                  </a:solidFill>
                  <a:latin typeface="Times New Roman" panose="02020603050405020304" pitchFamily="18" charset="0"/>
                </a:rPr>
                <a:t>, comunemente correlati con l’età ed associati al declino delle funzioni neuronali. </a:t>
              </a:r>
            </a:p>
          </p:txBody>
        </p:sp>
        <p:sp>
          <p:nvSpPr>
            <p:cNvPr id="20" name="Rettangolo arrotondato 19">
              <a:extLst>
                <a:ext uri="{FF2B5EF4-FFF2-40B4-BE49-F238E27FC236}">
                  <a16:creationId xmlns:a16="http://schemas.microsoft.com/office/drawing/2014/main" id="{84A1F80E-BB0C-B94C-9C21-244BBA6647F3}"/>
                </a:ext>
              </a:extLst>
            </p:cNvPr>
            <p:cNvSpPr/>
            <p:nvPr/>
          </p:nvSpPr>
          <p:spPr>
            <a:xfrm>
              <a:off x="6978650" y="769256"/>
              <a:ext cx="5010150" cy="120033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16389" name="Segnaposto numero diapositiva 1">
            <a:extLst>
              <a:ext uri="{FF2B5EF4-FFF2-40B4-BE49-F238E27FC236}">
                <a16:creationId xmlns:a16="http://schemas.microsoft.com/office/drawing/2014/main" id="{F4D15115-8115-A048-A203-C7481871F8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4B2E2F-13A5-7C49-B451-75F0DB619B0E}" type="slidenum">
              <a:rPr lang="it-IT" altLang="it-IT" sz="1200">
                <a:solidFill>
                  <a:srgbClr val="898989"/>
                </a:solidFill>
                <a:latin typeface="Times New Roman" panose="02020603050405020304" pitchFamily="18" charset="0"/>
              </a:rPr>
              <a:pPr>
                <a:spcBef>
                  <a:spcPct val="0"/>
                </a:spcBef>
                <a:buFontTx/>
                <a:buNone/>
              </a:pPr>
              <a:t>18</a:t>
            </a:fld>
            <a:endParaRPr lang="it-IT" altLang="it-IT" sz="1200">
              <a:solidFill>
                <a:srgbClr val="898989"/>
              </a:solidFill>
              <a:latin typeface="Times New Roman" panose="02020603050405020304" pitchFamily="18" charset="0"/>
            </a:endParaRPr>
          </a:p>
        </p:txBody>
      </p:sp>
      <p:sp>
        <p:nvSpPr>
          <p:cNvPr id="13" name="Rettangolo arrotondato 12">
            <a:extLst>
              <a:ext uri="{FF2B5EF4-FFF2-40B4-BE49-F238E27FC236}">
                <a16:creationId xmlns:a16="http://schemas.microsoft.com/office/drawing/2014/main" id="{068DEA7B-C229-824C-A487-6949BDF15011}"/>
              </a:ext>
            </a:extLst>
          </p:cNvPr>
          <p:cNvSpPr/>
          <p:nvPr/>
        </p:nvSpPr>
        <p:spPr bwMode="auto">
          <a:xfrm>
            <a:off x="6004376" y="4894843"/>
            <a:ext cx="3951875" cy="142622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Rettangolo 7">
            <a:extLst>
              <a:ext uri="{FF2B5EF4-FFF2-40B4-BE49-F238E27FC236}">
                <a16:creationId xmlns:a16="http://schemas.microsoft.com/office/drawing/2014/main" id="{CFC688B2-FACC-9A42-BCC8-31CA7D093563}"/>
              </a:ext>
            </a:extLst>
          </p:cNvPr>
          <p:cNvSpPr>
            <a:spLocks noChangeArrowheads="1"/>
          </p:cNvSpPr>
          <p:nvPr/>
        </p:nvSpPr>
        <p:spPr bwMode="auto">
          <a:xfrm>
            <a:off x="1249048" y="4961040"/>
            <a:ext cx="32811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200" b="1" dirty="0">
                <a:solidFill>
                  <a:srgbClr val="002060"/>
                </a:solidFill>
                <a:latin typeface="Times New Roman" panose="02020603050405020304" pitchFamily="18" charset="0"/>
              </a:rPr>
              <a:t>Malattie da accumulo lisosomiale (</a:t>
            </a:r>
            <a:r>
              <a:rPr lang="it-IT" altLang="it-IT" sz="1200" b="1" dirty="0" err="1">
                <a:solidFill>
                  <a:srgbClr val="002060"/>
                </a:solidFill>
                <a:latin typeface="Times New Roman" panose="02020603050405020304" pitchFamily="18" charset="0"/>
              </a:rPr>
              <a:t>Lysosomal</a:t>
            </a:r>
            <a:r>
              <a:rPr lang="it-IT" altLang="it-IT" sz="1200" b="1" dirty="0">
                <a:solidFill>
                  <a:srgbClr val="002060"/>
                </a:solidFill>
                <a:latin typeface="Times New Roman" panose="02020603050405020304" pitchFamily="18" charset="0"/>
              </a:rPr>
              <a:t> </a:t>
            </a:r>
            <a:r>
              <a:rPr lang="it-IT" altLang="it-IT" sz="1200" b="1" dirty="0" err="1">
                <a:solidFill>
                  <a:srgbClr val="002060"/>
                </a:solidFill>
                <a:latin typeface="Times New Roman" panose="02020603050405020304" pitchFamily="18" charset="0"/>
              </a:rPr>
              <a:t>storage</a:t>
            </a:r>
            <a:r>
              <a:rPr lang="it-IT" altLang="it-IT" sz="1200" b="1" dirty="0">
                <a:solidFill>
                  <a:srgbClr val="002060"/>
                </a:solidFill>
                <a:latin typeface="Times New Roman" panose="02020603050405020304" pitchFamily="18" charset="0"/>
              </a:rPr>
              <a:t> </a:t>
            </a:r>
            <a:r>
              <a:rPr lang="it-IT" altLang="it-IT" sz="1200" b="1" dirty="0" err="1">
                <a:solidFill>
                  <a:srgbClr val="002060"/>
                </a:solidFill>
                <a:latin typeface="Times New Roman" panose="02020603050405020304" pitchFamily="18" charset="0"/>
              </a:rPr>
              <a:t>diseases</a:t>
            </a:r>
            <a:r>
              <a:rPr lang="it-IT" altLang="it-IT" sz="1200" b="1" dirty="0">
                <a:solidFill>
                  <a:srgbClr val="002060"/>
                </a:solidFill>
                <a:latin typeface="Times New Roman" panose="02020603050405020304" pitchFamily="18" charset="0"/>
              </a:rPr>
              <a:t>, </a:t>
            </a:r>
            <a:r>
              <a:rPr lang="it-IT" altLang="it-IT" sz="1200" b="1" dirty="0" err="1">
                <a:solidFill>
                  <a:srgbClr val="002060"/>
                </a:solidFill>
                <a:latin typeface="Times New Roman" panose="02020603050405020304" pitchFamily="18" charset="0"/>
              </a:rPr>
              <a:t>LSDs</a:t>
            </a:r>
            <a:r>
              <a:rPr lang="it-IT" altLang="it-IT" sz="1200" b="1" dirty="0">
                <a:solidFill>
                  <a:srgbClr val="002060"/>
                </a:solidFill>
                <a:latin typeface="Times New Roman" panose="02020603050405020304" pitchFamily="18" charset="0"/>
              </a:rPr>
              <a:t>) sono un gruppo di malattie metaboliche causate da difetti ereditari delle proteine </a:t>
            </a:r>
            <a:r>
              <a:rPr lang="it-IT" altLang="it-IT" sz="1200" b="1" dirty="0" err="1">
                <a:solidFill>
                  <a:srgbClr val="002060"/>
                </a:solidFill>
                <a:latin typeface="Times New Roman" panose="02020603050405020304" pitchFamily="18" charset="0"/>
              </a:rPr>
              <a:t>lisosomali</a:t>
            </a:r>
            <a:r>
              <a:rPr lang="it-IT" altLang="it-IT" sz="1200" b="1" dirty="0">
                <a:solidFill>
                  <a:srgbClr val="002060"/>
                </a:solidFill>
                <a:latin typeface="Times New Roman" panose="02020603050405020304" pitchFamily="18" charset="0"/>
              </a:rPr>
              <a:t> con conseguente accumulo lisosomiale e generale </a:t>
            </a:r>
            <a:r>
              <a:rPr lang="it-IT" altLang="it-IT" sz="1200" b="1" dirty="0" err="1">
                <a:solidFill>
                  <a:srgbClr val="002060"/>
                </a:solidFill>
                <a:latin typeface="Times New Roman" panose="02020603050405020304" pitchFamily="18" charset="0"/>
              </a:rPr>
              <a:t>disfunzionamento</a:t>
            </a:r>
            <a:r>
              <a:rPr lang="it-IT" altLang="it-IT" sz="1200" b="1" dirty="0">
                <a:solidFill>
                  <a:srgbClr val="002060"/>
                </a:solidFill>
                <a:latin typeface="Times New Roman" panose="02020603050405020304" pitchFamily="18" charset="0"/>
              </a:rPr>
              <a:t> spesso associato con </a:t>
            </a:r>
            <a:r>
              <a:rPr lang="it-IT" altLang="it-IT" sz="1200" b="1" dirty="0" err="1">
                <a:solidFill>
                  <a:srgbClr val="002060"/>
                </a:solidFill>
                <a:latin typeface="Times New Roman" panose="02020603050405020304" pitchFamily="18" charset="0"/>
              </a:rPr>
              <a:t>neurodegenerazione</a:t>
            </a:r>
            <a:r>
              <a:rPr lang="it-IT" altLang="it-IT" sz="1200" b="1" dirty="0">
                <a:solidFill>
                  <a:srgbClr val="002060"/>
                </a:solidFill>
                <a:latin typeface="Times New Roman" panose="02020603050405020304" pitchFamily="18" charset="0"/>
              </a:rPr>
              <a:t>. </a:t>
            </a:r>
          </a:p>
        </p:txBody>
      </p:sp>
      <p:sp>
        <p:nvSpPr>
          <p:cNvPr id="17" name="Rettangolo arrotondato 16">
            <a:extLst>
              <a:ext uri="{FF2B5EF4-FFF2-40B4-BE49-F238E27FC236}">
                <a16:creationId xmlns:a16="http://schemas.microsoft.com/office/drawing/2014/main" id="{4963D7AF-F85A-814B-82CB-075300EBB5FB}"/>
              </a:ext>
            </a:extLst>
          </p:cNvPr>
          <p:cNvSpPr/>
          <p:nvPr/>
        </p:nvSpPr>
        <p:spPr bwMode="auto">
          <a:xfrm>
            <a:off x="989467" y="4894843"/>
            <a:ext cx="3683907" cy="145713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66686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3">
            <a:extLst>
              <a:ext uri="{FF2B5EF4-FFF2-40B4-BE49-F238E27FC236}">
                <a16:creationId xmlns:a16="http://schemas.microsoft.com/office/drawing/2014/main" id="{D6855C87-E909-1B49-932F-585F943A8C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86B0BB-7892-E84B-8A67-F108C895DAC0}" type="slidenum">
              <a:rPr lang="it-IT" altLang="it-IT" sz="1200">
                <a:solidFill>
                  <a:srgbClr val="898989"/>
                </a:solidFill>
                <a:latin typeface="Times New Roman" panose="02020603050405020304" pitchFamily="18" charset="0"/>
              </a:rPr>
              <a:pPr>
                <a:spcBef>
                  <a:spcPct val="0"/>
                </a:spcBef>
                <a:buFontTx/>
                <a:buNone/>
              </a:pPr>
              <a:t>19</a:t>
            </a:fld>
            <a:endParaRPr lang="it-IT" altLang="it-IT" sz="1200">
              <a:solidFill>
                <a:srgbClr val="898989"/>
              </a:solidFill>
              <a:latin typeface="Times New Roman" panose="02020603050405020304" pitchFamily="18" charset="0"/>
            </a:endParaRPr>
          </a:p>
        </p:txBody>
      </p:sp>
      <p:sp>
        <p:nvSpPr>
          <p:cNvPr id="20485" name="Rettangolo 2">
            <a:extLst>
              <a:ext uri="{FF2B5EF4-FFF2-40B4-BE49-F238E27FC236}">
                <a16:creationId xmlns:a16="http://schemas.microsoft.com/office/drawing/2014/main" id="{46B0AB5A-12D4-CF4F-B288-98A94672F63C}"/>
              </a:ext>
            </a:extLst>
          </p:cNvPr>
          <p:cNvSpPr>
            <a:spLocks noChangeArrowheads="1"/>
          </p:cNvSpPr>
          <p:nvPr/>
        </p:nvSpPr>
        <p:spPr bwMode="auto">
          <a:xfrm>
            <a:off x="1133045" y="5114747"/>
            <a:ext cx="97472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800" dirty="0">
                <a:latin typeface="MinionPro"/>
              </a:rPr>
              <a:t>Due principali fattori determinano l’aggregazione proteica nelle malattie neurodegenerative:</a:t>
            </a:r>
          </a:p>
          <a:p>
            <a:pPr marL="342900" indent="-342900" algn="just">
              <a:spcBef>
                <a:spcPct val="0"/>
              </a:spcBef>
              <a:buFontTx/>
              <a:buAutoNum type="arabicParenR"/>
            </a:pPr>
            <a:r>
              <a:rPr lang="it-IT" altLang="it-IT" sz="1800" dirty="0">
                <a:latin typeface="MinionPro"/>
              </a:rPr>
              <a:t>mutazioni  dominanti </a:t>
            </a:r>
            <a:r>
              <a:rPr lang="it-IT" altLang="it-IT" sz="1800" b="1" dirty="0">
                <a:solidFill>
                  <a:srgbClr val="FF0000"/>
                </a:solidFill>
                <a:latin typeface="MinionPro"/>
              </a:rPr>
              <a:t>Gain-of-</a:t>
            </a:r>
            <a:r>
              <a:rPr lang="it-IT" altLang="it-IT" sz="1800" b="1" dirty="0" err="1">
                <a:solidFill>
                  <a:srgbClr val="FF0000"/>
                </a:solidFill>
                <a:latin typeface="MinionPro"/>
              </a:rPr>
              <a:t>function</a:t>
            </a:r>
            <a:r>
              <a:rPr lang="it-IT" altLang="it-IT" sz="1800" dirty="0">
                <a:latin typeface="MinionPro"/>
              </a:rPr>
              <a:t> (GOF) in geni che codificano per proteine prone all’aggregazione;</a:t>
            </a:r>
          </a:p>
          <a:p>
            <a:pPr marL="342900" indent="-342900" algn="just">
              <a:spcBef>
                <a:spcPct val="0"/>
              </a:spcBef>
              <a:buFontTx/>
              <a:buAutoNum type="arabicParenR"/>
            </a:pPr>
            <a:r>
              <a:rPr lang="it-IT" altLang="it-IT" sz="1800" dirty="0">
                <a:latin typeface="MinionPro"/>
              </a:rPr>
              <a:t>declino delle funzioni degradative cellulari, in particolare l’autofagia che si attua nel lisosoma. </a:t>
            </a:r>
            <a:endParaRPr lang="it-IT" altLang="it-IT" sz="1800" dirty="0">
              <a:latin typeface="Times New Roman" panose="02020603050405020304" pitchFamily="18" charset="0"/>
            </a:endParaRPr>
          </a:p>
        </p:txBody>
      </p:sp>
      <p:sp>
        <p:nvSpPr>
          <p:cNvPr id="10" name="Text Box 35">
            <a:extLst>
              <a:ext uri="{FF2B5EF4-FFF2-40B4-BE49-F238E27FC236}">
                <a16:creationId xmlns:a16="http://schemas.microsoft.com/office/drawing/2014/main" id="{7A6A350C-2123-C04E-A66B-9542D8F96C88}"/>
              </a:ext>
            </a:extLst>
          </p:cNvPr>
          <p:cNvSpPr txBox="1">
            <a:spLocks noChangeArrowheads="1"/>
          </p:cNvSpPr>
          <p:nvPr/>
        </p:nvSpPr>
        <p:spPr bwMode="auto">
          <a:xfrm>
            <a:off x="1493595" y="255295"/>
            <a:ext cx="9386669"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Fattori che determinano l’aggregazione proteica</a:t>
            </a:r>
          </a:p>
        </p:txBody>
      </p:sp>
      <p:pic>
        <p:nvPicPr>
          <p:cNvPr id="11" name="Segnaposto contenuto 4">
            <a:extLst>
              <a:ext uri="{FF2B5EF4-FFF2-40B4-BE49-F238E27FC236}">
                <a16:creationId xmlns:a16="http://schemas.microsoft.com/office/drawing/2014/main" id="{B3E026A5-CE28-9B4C-AD87-E34493EAC1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85" t="2103" r="6575" b="2660"/>
          <a:stretch>
            <a:fillRect/>
          </a:stretch>
        </p:blipFill>
        <p:spPr>
          <a:xfrm>
            <a:off x="3360194" y="1356190"/>
            <a:ext cx="5653470" cy="3319682"/>
          </a:xfrm>
        </p:spPr>
      </p:pic>
    </p:spTree>
    <p:extLst>
      <p:ext uri="{BB962C8B-B14F-4D97-AF65-F5344CB8AC3E}">
        <p14:creationId xmlns:p14="http://schemas.microsoft.com/office/powerpoint/2010/main" val="161885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7C88BA-E4CC-E443-84EE-DCBAA168CB7C}" type="slidenum">
              <a:rPr lang="it-IT" smtClean="0"/>
              <a:t>2</a:t>
            </a:fld>
            <a:endParaRPr lang="it-IT"/>
          </a:p>
        </p:txBody>
      </p:sp>
      <p:pic>
        <p:nvPicPr>
          <p:cNvPr id="5" name="Immagine 4" descr="Schermata 2014-11-02 alle 20.42.41.png"/>
          <p:cNvPicPr>
            <a:picLocks noChangeAspect="1"/>
          </p:cNvPicPr>
          <p:nvPr/>
        </p:nvPicPr>
        <p:blipFill rotWithShape="1">
          <a:blip r:embed="rId2">
            <a:extLst>
              <a:ext uri="{28A0092B-C50C-407E-A947-70E740481C1C}">
                <a14:useLocalDpi xmlns:a14="http://schemas.microsoft.com/office/drawing/2010/main" val="0"/>
              </a:ext>
            </a:extLst>
          </a:blip>
          <a:srcRect l="3686" t="2500"/>
          <a:stretch/>
        </p:blipFill>
        <p:spPr>
          <a:xfrm>
            <a:off x="2172620" y="948181"/>
            <a:ext cx="4245115" cy="4044613"/>
          </a:xfrm>
          <a:prstGeom prst="rect">
            <a:avLst/>
          </a:prstGeom>
        </p:spPr>
      </p:pic>
      <p:sp>
        <p:nvSpPr>
          <p:cNvPr id="7" name="CasellaDiTesto 6"/>
          <p:cNvSpPr txBox="1"/>
          <p:nvPr/>
        </p:nvSpPr>
        <p:spPr>
          <a:xfrm>
            <a:off x="6502402" y="856228"/>
            <a:ext cx="3708399" cy="4247317"/>
          </a:xfrm>
          <a:prstGeom prst="rect">
            <a:avLst/>
          </a:prstGeom>
          <a:noFill/>
        </p:spPr>
        <p:txBody>
          <a:bodyPr wrap="square" rtlCol="0">
            <a:spAutoFit/>
          </a:bodyPr>
          <a:lstStyle/>
          <a:p>
            <a:pPr marL="285750" indent="-285750" algn="just">
              <a:buFont typeface="Arial"/>
              <a:buChar char="•"/>
            </a:pPr>
            <a:r>
              <a:rPr lang="it-IT" dirty="0"/>
              <a:t>Insulina e fattori di crescita attivano il </a:t>
            </a:r>
            <a:r>
              <a:rPr lang="it-IT" dirty="0" err="1"/>
              <a:t>pathway</a:t>
            </a:r>
            <a:r>
              <a:rPr lang="it-IT" dirty="0"/>
              <a:t> di della </a:t>
            </a:r>
            <a:r>
              <a:rPr lang="it-IT" dirty="0" err="1"/>
              <a:t>fosfatidil</a:t>
            </a:r>
            <a:r>
              <a:rPr lang="it-IT" dirty="0"/>
              <a:t>-inositolo 3 </a:t>
            </a:r>
            <a:r>
              <a:rPr lang="it-IT" dirty="0" err="1"/>
              <a:t>kinasi</a:t>
            </a:r>
            <a:r>
              <a:rPr lang="it-IT" dirty="0"/>
              <a:t> (PI3-kinase) e di PKB/</a:t>
            </a:r>
            <a:r>
              <a:rPr lang="it-IT" dirty="0" err="1"/>
              <a:t>Akt</a:t>
            </a:r>
            <a:r>
              <a:rPr lang="it-IT" dirty="0"/>
              <a:t>. </a:t>
            </a:r>
          </a:p>
          <a:p>
            <a:pPr marL="285750" indent="-285750" algn="just">
              <a:buFont typeface="Arial"/>
              <a:buChar char="•"/>
            </a:pPr>
            <a:r>
              <a:rPr lang="it-IT" dirty="0"/>
              <a:t>PKB/</a:t>
            </a:r>
            <a:r>
              <a:rPr lang="it-IT" dirty="0" err="1"/>
              <a:t>Akt</a:t>
            </a:r>
            <a:r>
              <a:rPr lang="it-IT" dirty="0"/>
              <a:t> fosforila la proteina  TSC2 (</a:t>
            </a:r>
            <a:r>
              <a:rPr lang="it-IT" dirty="0" err="1"/>
              <a:t>tuberous</a:t>
            </a:r>
            <a:r>
              <a:rPr lang="it-IT" dirty="0"/>
              <a:t> </a:t>
            </a:r>
            <a:r>
              <a:rPr lang="it-IT" dirty="0" err="1"/>
              <a:t>sclerosis</a:t>
            </a:r>
            <a:r>
              <a:rPr lang="it-IT" dirty="0"/>
              <a:t> </a:t>
            </a:r>
            <a:r>
              <a:rPr lang="it-IT" dirty="0" err="1"/>
              <a:t>complex</a:t>
            </a:r>
            <a:r>
              <a:rPr lang="it-IT" dirty="0"/>
              <a:t> 2). </a:t>
            </a:r>
          </a:p>
          <a:p>
            <a:pPr marL="285750" indent="-285750" algn="just">
              <a:buFont typeface="Arial"/>
              <a:buChar char="•"/>
            </a:pPr>
            <a:r>
              <a:rPr lang="it-IT" dirty="0"/>
              <a:t>TSC1 insieme a TSC2 agisce come proteina GAP (</a:t>
            </a:r>
            <a:r>
              <a:rPr lang="it-IT" dirty="0" err="1"/>
              <a:t>GTPase-activator</a:t>
            </a:r>
            <a:r>
              <a:rPr lang="it-IT" dirty="0"/>
              <a:t> </a:t>
            </a:r>
            <a:r>
              <a:rPr lang="it-IT" dirty="0" err="1"/>
              <a:t>protein</a:t>
            </a:r>
            <a:r>
              <a:rPr lang="it-IT" dirty="0"/>
              <a:t>) della proteina G </a:t>
            </a:r>
            <a:r>
              <a:rPr lang="it-IT" dirty="0" err="1"/>
              <a:t>Rheb</a:t>
            </a:r>
            <a:r>
              <a:rPr lang="it-IT" dirty="0"/>
              <a:t> (omologo </a:t>
            </a:r>
            <a:r>
              <a:rPr lang="it-IT"/>
              <a:t>di Ras, Ras-</a:t>
            </a:r>
            <a:r>
              <a:rPr lang="it-IT" dirty="0" err="1"/>
              <a:t>homolog</a:t>
            </a:r>
            <a:r>
              <a:rPr lang="it-IT" dirty="0"/>
              <a:t>)</a:t>
            </a:r>
          </a:p>
          <a:p>
            <a:pPr marL="285750" indent="-285750" algn="just">
              <a:buFont typeface="Arial"/>
              <a:buChar char="•"/>
            </a:pPr>
            <a:r>
              <a:rPr lang="it-IT" dirty="0"/>
              <a:t>TSC2 quando è fosforilato non è attivo come GAP e </a:t>
            </a:r>
            <a:r>
              <a:rPr lang="it-IT" dirty="0" err="1"/>
              <a:t>Rheb</a:t>
            </a:r>
            <a:r>
              <a:rPr lang="it-IT" dirty="0"/>
              <a:t> è nel suo stato attivo, associato al GTP.</a:t>
            </a:r>
          </a:p>
          <a:p>
            <a:pPr marL="285750" indent="-285750" algn="just">
              <a:buFont typeface="Arial"/>
              <a:buChar char="•"/>
            </a:pPr>
            <a:r>
              <a:rPr lang="it-IT" dirty="0" err="1"/>
              <a:t>Rheb</a:t>
            </a:r>
            <a:r>
              <a:rPr lang="it-IT" dirty="0"/>
              <a:t>-GTP stimola l’attività </a:t>
            </a:r>
            <a:r>
              <a:rPr lang="it-IT" dirty="0" err="1"/>
              <a:t>chinasica</a:t>
            </a:r>
            <a:r>
              <a:rPr lang="it-IT" dirty="0"/>
              <a:t> di </a:t>
            </a:r>
            <a:r>
              <a:rPr lang="it-IT" dirty="0" err="1"/>
              <a:t>mTOR</a:t>
            </a:r>
            <a:r>
              <a:rPr lang="it-IT" dirty="0"/>
              <a:t> </a:t>
            </a:r>
          </a:p>
        </p:txBody>
      </p:sp>
      <p:sp>
        <p:nvSpPr>
          <p:cNvPr id="8" name="Text Box 35"/>
          <p:cNvSpPr txBox="1">
            <a:spLocks noChangeArrowheads="1"/>
          </p:cNvSpPr>
          <p:nvPr/>
        </p:nvSpPr>
        <p:spPr bwMode="auto">
          <a:xfrm>
            <a:off x="2172620" y="257522"/>
            <a:ext cx="7898481" cy="46166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2400" b="1" dirty="0" err="1">
                <a:solidFill>
                  <a:srgbClr val="000099"/>
                </a:solidFill>
                <a:cs typeface="Arial" charset="0"/>
              </a:rPr>
              <a:t>mTOR</a:t>
            </a:r>
            <a:r>
              <a:rPr lang="it-IT" sz="2400" b="1" dirty="0">
                <a:solidFill>
                  <a:srgbClr val="000099"/>
                </a:solidFill>
                <a:cs typeface="Arial" charset="0"/>
              </a:rPr>
              <a:t> è attivato da ormoni e fattori di crescita</a:t>
            </a:r>
            <a:endParaRPr lang="it-IT" sz="2400" b="1" i="1" dirty="0">
              <a:solidFill>
                <a:srgbClr val="000099"/>
              </a:solidFill>
              <a:cs typeface="Arial" charset="0"/>
            </a:endParaRPr>
          </a:p>
        </p:txBody>
      </p:sp>
      <p:sp>
        <p:nvSpPr>
          <p:cNvPr id="9" name="CasellaDiTesto 8"/>
          <p:cNvSpPr txBox="1"/>
          <p:nvPr/>
        </p:nvSpPr>
        <p:spPr>
          <a:xfrm>
            <a:off x="471488" y="5103545"/>
            <a:ext cx="10444162" cy="646331"/>
          </a:xfrm>
          <a:prstGeom prst="rect">
            <a:avLst/>
          </a:prstGeom>
          <a:noFill/>
        </p:spPr>
        <p:txBody>
          <a:bodyPr wrap="square" rtlCol="0">
            <a:spAutoFit/>
          </a:bodyPr>
          <a:lstStyle/>
          <a:p>
            <a:pPr algn="just"/>
            <a:r>
              <a:rPr lang="it-IT" b="1" dirty="0">
                <a:solidFill>
                  <a:srgbClr val="FF0000"/>
                </a:solidFill>
              </a:rPr>
              <a:t>Il </a:t>
            </a:r>
            <a:r>
              <a:rPr lang="it-IT" b="1" dirty="0" err="1">
                <a:solidFill>
                  <a:srgbClr val="FF0000"/>
                </a:solidFill>
              </a:rPr>
              <a:t>signaling</a:t>
            </a:r>
            <a:r>
              <a:rPr lang="it-IT" b="1" dirty="0">
                <a:solidFill>
                  <a:srgbClr val="FF0000"/>
                </a:solidFill>
              </a:rPr>
              <a:t> di </a:t>
            </a:r>
            <a:r>
              <a:rPr lang="it-IT" b="1" dirty="0" err="1">
                <a:solidFill>
                  <a:srgbClr val="FF0000"/>
                </a:solidFill>
              </a:rPr>
              <a:t>mTOR</a:t>
            </a:r>
            <a:r>
              <a:rPr lang="it-IT" b="1" dirty="0">
                <a:solidFill>
                  <a:srgbClr val="FF0000"/>
                </a:solidFill>
              </a:rPr>
              <a:t> è anche regolato dagli amminoacidi (specialmente leucine e arginina). La deplezione di leucina e arginina dal terreno di colture cellulari </a:t>
            </a:r>
            <a:r>
              <a:rPr lang="it-IT" b="1" i="1" dirty="0">
                <a:solidFill>
                  <a:srgbClr val="FF0000"/>
                </a:solidFill>
              </a:rPr>
              <a:t>in vitro </a:t>
            </a:r>
            <a:r>
              <a:rPr lang="it-IT" b="1" dirty="0">
                <a:solidFill>
                  <a:srgbClr val="FF0000"/>
                </a:solidFill>
              </a:rPr>
              <a:t>determina la rapida inattivazione di </a:t>
            </a:r>
            <a:r>
              <a:rPr lang="it-IT" b="1" dirty="0" err="1">
                <a:solidFill>
                  <a:srgbClr val="FF0000"/>
                </a:solidFill>
              </a:rPr>
              <a:t>mTOR</a:t>
            </a:r>
            <a:r>
              <a:rPr lang="it-IT" b="1" dirty="0">
                <a:solidFill>
                  <a:srgbClr val="FF0000"/>
                </a:solidFill>
              </a:rPr>
              <a:t>.</a:t>
            </a:r>
          </a:p>
        </p:txBody>
      </p:sp>
      <p:sp>
        <p:nvSpPr>
          <p:cNvPr id="2" name="Rettangolo 1">
            <a:extLst>
              <a:ext uri="{FF2B5EF4-FFF2-40B4-BE49-F238E27FC236}">
                <a16:creationId xmlns:a16="http://schemas.microsoft.com/office/drawing/2014/main" id="{2FE85414-19BE-344B-AF88-22027DFAD616}"/>
              </a:ext>
            </a:extLst>
          </p:cNvPr>
          <p:cNvSpPr/>
          <p:nvPr/>
        </p:nvSpPr>
        <p:spPr>
          <a:xfrm>
            <a:off x="14288" y="5860627"/>
            <a:ext cx="10901362" cy="646331"/>
          </a:xfrm>
          <a:prstGeom prst="rect">
            <a:avLst/>
          </a:prstGeom>
        </p:spPr>
        <p:txBody>
          <a:bodyPr wrap="square">
            <a:spAutoFit/>
          </a:bodyPr>
          <a:lstStyle/>
          <a:p>
            <a:pPr lvl="1" algn="just"/>
            <a:r>
              <a:rPr lang="it-IT" b="1" dirty="0">
                <a:solidFill>
                  <a:srgbClr val="002060"/>
                </a:solidFill>
              </a:rPr>
              <a:t>AMPK attiva TSC2 (</a:t>
            </a:r>
            <a:r>
              <a:rPr lang="it-IT" b="1" dirty="0" err="1">
                <a:solidFill>
                  <a:srgbClr val="002060"/>
                </a:solidFill>
              </a:rPr>
              <a:t>Tuberous</a:t>
            </a:r>
            <a:r>
              <a:rPr lang="it-IT" b="1" dirty="0">
                <a:solidFill>
                  <a:srgbClr val="002060"/>
                </a:solidFill>
              </a:rPr>
              <a:t> </a:t>
            </a:r>
            <a:r>
              <a:rPr lang="it-IT" b="1" dirty="0" err="1">
                <a:solidFill>
                  <a:srgbClr val="002060"/>
                </a:solidFill>
              </a:rPr>
              <a:t>sclerosis</a:t>
            </a:r>
            <a:r>
              <a:rPr lang="it-IT" b="1" dirty="0">
                <a:solidFill>
                  <a:srgbClr val="002060"/>
                </a:solidFill>
              </a:rPr>
              <a:t> </a:t>
            </a:r>
            <a:r>
              <a:rPr lang="it-IT" b="1" dirty="0" err="1">
                <a:solidFill>
                  <a:srgbClr val="002060"/>
                </a:solidFill>
              </a:rPr>
              <a:t>complex</a:t>
            </a:r>
            <a:r>
              <a:rPr lang="it-IT" b="1" dirty="0">
                <a:solidFill>
                  <a:srgbClr val="002060"/>
                </a:solidFill>
              </a:rPr>
              <a:t> 2) mediante la fosforilazione su Thr1227 e Ser1345 favorendo la formazione dell’</a:t>
            </a:r>
            <a:r>
              <a:rPr lang="it-IT" b="1" dirty="0" err="1">
                <a:solidFill>
                  <a:srgbClr val="002060"/>
                </a:solidFill>
              </a:rPr>
              <a:t>eterodimero</a:t>
            </a:r>
            <a:r>
              <a:rPr lang="it-IT" b="1" dirty="0">
                <a:solidFill>
                  <a:srgbClr val="002060"/>
                </a:solidFill>
              </a:rPr>
              <a:t> TSC1/TSC2 che agisce negativamente sull’attività di  mTORC1.</a:t>
            </a:r>
          </a:p>
        </p:txBody>
      </p:sp>
    </p:spTree>
    <p:extLst>
      <p:ext uri="{BB962C8B-B14F-4D97-AF65-F5344CB8AC3E}">
        <p14:creationId xmlns:p14="http://schemas.microsoft.com/office/powerpoint/2010/main" val="348227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D2387D-AA05-9749-A0E4-D2A11187A5CA}"/>
              </a:ext>
            </a:extLst>
          </p:cNvPr>
          <p:cNvSpPr>
            <a:spLocks noGrp="1"/>
          </p:cNvSpPr>
          <p:nvPr>
            <p:ph idx="1"/>
          </p:nvPr>
        </p:nvSpPr>
        <p:spPr>
          <a:xfrm>
            <a:off x="5583436" y="1075454"/>
            <a:ext cx="5287116" cy="5646021"/>
          </a:xfrm>
        </p:spPr>
        <p:txBody>
          <a:bodyPr>
            <a:noAutofit/>
          </a:bodyPr>
          <a:lstStyle/>
          <a:p>
            <a:pPr marL="0" indent="0" algn="just">
              <a:buNone/>
              <a:defRPr/>
            </a:pPr>
            <a:r>
              <a:rPr lang="it-IT" sz="1800" dirty="0"/>
              <a:t>		</a:t>
            </a:r>
            <a:r>
              <a:rPr lang="it-IT" sz="1800" b="1" dirty="0">
                <a:solidFill>
                  <a:srgbClr val="FF0000"/>
                </a:solidFill>
              </a:rPr>
              <a:t>AD</a:t>
            </a:r>
          </a:p>
          <a:p>
            <a:pPr algn="just"/>
            <a:r>
              <a:rPr lang="it-IT" sz="1800" dirty="0"/>
              <a:t>∼5% AD causato da mutazioni nei geni che codificano per il precursore amiloide APP e per la </a:t>
            </a:r>
            <a:r>
              <a:rPr lang="it-IT" sz="1800" dirty="0" err="1"/>
              <a:t>presenilina</a:t>
            </a:r>
            <a:r>
              <a:rPr lang="it-IT" sz="1800" dirty="0"/>
              <a:t> 1/2 (</a:t>
            </a:r>
            <a:r>
              <a:rPr lang="it-IT" sz="1800" i="1" dirty="0"/>
              <a:t>PSEN1/2</a:t>
            </a:r>
            <a:r>
              <a:rPr lang="it-IT" sz="1800" dirty="0"/>
              <a:t>). Le proteine codificate da questi geni sono direttamente coinvolte nella formazione della cascata </a:t>
            </a:r>
            <a:r>
              <a:rPr lang="it-IT" sz="1800" dirty="0" err="1"/>
              <a:t>amiloidogenica</a:t>
            </a:r>
            <a:r>
              <a:rPr lang="it-IT" sz="1800" dirty="0"/>
              <a:t> per la quale la proteina APP è sequenzialmente tagliata e processata nel peptide A</a:t>
            </a:r>
            <a:r>
              <a:rPr lang="el-GR" sz="1800" dirty="0"/>
              <a:t>β</a:t>
            </a:r>
            <a:r>
              <a:rPr lang="it-IT" sz="1800" dirty="0"/>
              <a:t>42.</a:t>
            </a:r>
            <a:r>
              <a:rPr lang="el-GR" sz="1800" dirty="0"/>
              <a:t> </a:t>
            </a:r>
            <a:endParaRPr lang="it-IT" sz="1800" dirty="0"/>
          </a:p>
          <a:p>
            <a:pPr algn="just">
              <a:defRPr/>
            </a:pPr>
            <a:r>
              <a:rPr lang="it-IT" sz="1800" dirty="0"/>
              <a:t>Le mutazioni a livello di </a:t>
            </a:r>
            <a:r>
              <a:rPr lang="it-IT" sz="1800" i="1" dirty="0"/>
              <a:t>PSEN1/2</a:t>
            </a:r>
            <a:r>
              <a:rPr lang="it-IT" sz="1800" dirty="0"/>
              <a:t> che codifica per la </a:t>
            </a:r>
            <a:r>
              <a:rPr lang="it-IT" sz="1800" dirty="0" err="1"/>
              <a:t>subunità</a:t>
            </a:r>
            <a:r>
              <a:rPr lang="it-IT" sz="1800" dirty="0"/>
              <a:t> catalitica della </a:t>
            </a:r>
            <a:r>
              <a:rPr lang="it-IT" sz="1800" dirty="0" err="1"/>
              <a:t>γ-secretasi</a:t>
            </a:r>
            <a:r>
              <a:rPr lang="it-IT" sz="1800" dirty="0"/>
              <a:t>, determinano un aumento dell’attività dell’enzima </a:t>
            </a:r>
            <a:r>
              <a:rPr lang="el-GR" sz="1800" dirty="0"/>
              <a:t>γ-</a:t>
            </a:r>
            <a:r>
              <a:rPr lang="it-IT" sz="1800" dirty="0" err="1"/>
              <a:t>secretasi</a:t>
            </a:r>
            <a:r>
              <a:rPr lang="it-IT" sz="1800" dirty="0"/>
              <a:t>. Come conseguenza si assiste ad un aumento della formazione del peptide Aβ42, portando alla formazione di placche e infine alla morte dei neuroni.</a:t>
            </a:r>
          </a:p>
          <a:p>
            <a:pPr algn="just">
              <a:defRPr/>
            </a:pPr>
            <a:r>
              <a:rPr lang="it-IT" sz="1800" dirty="0"/>
              <a:t>Le mutazioni GOF nel gene che codifica per il precursore APP causano quindi un aumento del peptide A</a:t>
            </a:r>
            <a:r>
              <a:rPr lang="el-GR" sz="1800" dirty="0"/>
              <a:t>β</a:t>
            </a:r>
            <a:r>
              <a:rPr lang="it-IT" sz="1800" dirty="0"/>
              <a:t>42</a:t>
            </a:r>
            <a:r>
              <a:rPr lang="el-GR" sz="1800" dirty="0"/>
              <a:t> </a:t>
            </a:r>
            <a:r>
              <a:rPr lang="it-IT" sz="1800" dirty="0"/>
              <a:t>perché il precursore diventa un miglior substrato per il suo </a:t>
            </a:r>
            <a:r>
              <a:rPr lang="it-IT" sz="1800" dirty="0" err="1"/>
              <a:t>processamento</a:t>
            </a:r>
            <a:r>
              <a:rPr lang="it-IT" sz="1800" dirty="0"/>
              <a:t>. </a:t>
            </a:r>
          </a:p>
          <a:p>
            <a:pPr marL="0" indent="0" algn="just">
              <a:buNone/>
              <a:defRPr/>
            </a:pPr>
            <a:endParaRPr lang="it-IT" sz="1800" dirty="0"/>
          </a:p>
        </p:txBody>
      </p:sp>
      <p:sp>
        <p:nvSpPr>
          <p:cNvPr id="24578" name="Segnaposto numero diapositiva 3">
            <a:extLst>
              <a:ext uri="{FF2B5EF4-FFF2-40B4-BE49-F238E27FC236}">
                <a16:creationId xmlns:a16="http://schemas.microsoft.com/office/drawing/2014/main" id="{1F859AAC-6DF7-BA42-B1EC-81D3D0017B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0C31F7-7481-8646-A194-D880B8504C51}" type="slidenum">
              <a:rPr lang="it-IT" altLang="it-IT" sz="1200">
                <a:solidFill>
                  <a:srgbClr val="898989"/>
                </a:solidFill>
                <a:latin typeface="Times New Roman" panose="02020603050405020304" pitchFamily="18" charset="0"/>
              </a:rPr>
              <a:pPr>
                <a:spcBef>
                  <a:spcPct val="0"/>
                </a:spcBef>
                <a:buFontTx/>
                <a:buNone/>
              </a:pPr>
              <a:t>20</a:t>
            </a:fld>
            <a:endParaRPr lang="it-IT" altLang="it-IT" sz="1200">
              <a:solidFill>
                <a:srgbClr val="898989"/>
              </a:solidFill>
              <a:latin typeface="Times New Roman" panose="02020603050405020304" pitchFamily="18" charset="0"/>
            </a:endParaRPr>
          </a:p>
        </p:txBody>
      </p:sp>
      <p:sp>
        <p:nvSpPr>
          <p:cNvPr id="24579" name="Rettangolo 4">
            <a:extLst>
              <a:ext uri="{FF2B5EF4-FFF2-40B4-BE49-F238E27FC236}">
                <a16:creationId xmlns:a16="http://schemas.microsoft.com/office/drawing/2014/main" id="{B7835977-673A-C446-A6B5-BFB36BAD1AFE}"/>
              </a:ext>
            </a:extLst>
          </p:cNvPr>
          <p:cNvSpPr>
            <a:spLocks noChangeArrowheads="1"/>
          </p:cNvSpPr>
          <p:nvPr/>
        </p:nvSpPr>
        <p:spPr bwMode="auto">
          <a:xfrm>
            <a:off x="3810000" y="555148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br>
              <a:rPr lang="it-IT" altLang="it-IT" sz="1800" b="1">
                <a:latin typeface="HelveticaNeueLTStd"/>
              </a:rPr>
            </a:br>
            <a:endParaRPr lang="it-IT" altLang="it-IT" sz="1800">
              <a:latin typeface="Times New Roman" panose="02020603050405020304" pitchFamily="18" charset="0"/>
            </a:endParaRPr>
          </a:p>
        </p:txBody>
      </p:sp>
      <p:pic>
        <p:nvPicPr>
          <p:cNvPr id="24581" name="Immagine 6">
            <a:extLst>
              <a:ext uri="{FF2B5EF4-FFF2-40B4-BE49-F238E27FC236}">
                <a16:creationId xmlns:a16="http://schemas.microsoft.com/office/drawing/2014/main" id="{F1AA2DBC-14BF-184B-AB81-F78AC424A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85" t="2103" r="6575" b="2660"/>
          <a:stretch>
            <a:fillRect/>
          </a:stretch>
        </p:blipFill>
        <p:spPr bwMode="auto">
          <a:xfrm>
            <a:off x="1493595" y="1333264"/>
            <a:ext cx="4094026" cy="24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ttangolo 1">
            <a:extLst>
              <a:ext uri="{FF2B5EF4-FFF2-40B4-BE49-F238E27FC236}">
                <a16:creationId xmlns:a16="http://schemas.microsoft.com/office/drawing/2014/main" id="{0CFB3340-83A0-9547-BD52-5DF0EBFC4905}"/>
              </a:ext>
            </a:extLst>
          </p:cNvPr>
          <p:cNvSpPr>
            <a:spLocks noChangeArrowheads="1"/>
          </p:cNvSpPr>
          <p:nvPr/>
        </p:nvSpPr>
        <p:spPr bwMode="auto">
          <a:xfrm>
            <a:off x="290945" y="4721860"/>
            <a:ext cx="50569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b="1" dirty="0">
                <a:solidFill>
                  <a:srgbClr val="FF0000"/>
                </a:solidFill>
                <a:latin typeface="+mn-lt"/>
              </a:rPr>
              <a:t>PD</a:t>
            </a:r>
          </a:p>
          <a:p>
            <a:pPr algn="just">
              <a:spcBef>
                <a:spcPct val="0"/>
              </a:spcBef>
              <a:buFontTx/>
              <a:buNone/>
            </a:pPr>
            <a:r>
              <a:rPr lang="it-IT" altLang="it-IT" sz="1800" dirty="0">
                <a:latin typeface="+mn-lt"/>
              </a:rPr>
              <a:t>Tra le varie forme di PD, un numero di casi è associato a mutazioni dominanti nel gene che codifica per </a:t>
            </a:r>
            <a:r>
              <a:rPr lang="el-GR" altLang="it-IT" sz="1800" dirty="0">
                <a:latin typeface="+mn-lt"/>
              </a:rPr>
              <a:t>α-</a:t>
            </a:r>
            <a:r>
              <a:rPr lang="it-IT" altLang="it-IT" sz="1800" dirty="0" err="1">
                <a:latin typeface="+mn-lt"/>
              </a:rPr>
              <a:t>sinucleina</a:t>
            </a:r>
            <a:r>
              <a:rPr lang="it-IT" altLang="it-IT" sz="1800" dirty="0">
                <a:latin typeface="+mn-lt"/>
              </a:rPr>
              <a:t> (</a:t>
            </a:r>
            <a:r>
              <a:rPr lang="it-IT" altLang="it-IT" sz="1800" i="1" dirty="0">
                <a:latin typeface="+mn-lt"/>
              </a:rPr>
              <a:t>SNCA</a:t>
            </a:r>
            <a:r>
              <a:rPr lang="it-IT" altLang="it-IT" sz="1800" dirty="0">
                <a:latin typeface="+mn-lt"/>
              </a:rPr>
              <a:t>), determinando un aumento delle proprietà aggreganti della proteina.</a:t>
            </a:r>
          </a:p>
        </p:txBody>
      </p:sp>
      <p:sp>
        <p:nvSpPr>
          <p:cNvPr id="10" name="Text Box 35">
            <a:extLst>
              <a:ext uri="{FF2B5EF4-FFF2-40B4-BE49-F238E27FC236}">
                <a16:creationId xmlns:a16="http://schemas.microsoft.com/office/drawing/2014/main" id="{C8EA032C-3BED-0E42-83D7-96240731A22F}"/>
              </a:ext>
            </a:extLst>
          </p:cNvPr>
          <p:cNvSpPr txBox="1">
            <a:spLocks noChangeArrowheads="1"/>
          </p:cNvSpPr>
          <p:nvPr/>
        </p:nvSpPr>
        <p:spPr bwMode="auto">
          <a:xfrm>
            <a:off x="1493595" y="255295"/>
            <a:ext cx="9386669"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Mutazioni Gain-of-</a:t>
            </a:r>
            <a:r>
              <a:rPr lang="it-IT" sz="3200" b="1" dirty="0" err="1">
                <a:solidFill>
                  <a:srgbClr val="000099"/>
                </a:solidFill>
                <a:cs typeface="Arial" charset="0"/>
              </a:rPr>
              <a:t>function</a:t>
            </a:r>
            <a:r>
              <a:rPr lang="it-IT" sz="3200" b="1" dirty="0">
                <a:solidFill>
                  <a:srgbClr val="000099"/>
                </a:solidFill>
                <a:cs typeface="Arial" charset="0"/>
              </a:rPr>
              <a:t> </a:t>
            </a:r>
          </a:p>
        </p:txBody>
      </p:sp>
    </p:spTree>
    <p:extLst>
      <p:ext uri="{BB962C8B-B14F-4D97-AF65-F5344CB8AC3E}">
        <p14:creationId xmlns:p14="http://schemas.microsoft.com/office/powerpoint/2010/main" val="2818015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3">
            <a:extLst>
              <a:ext uri="{FF2B5EF4-FFF2-40B4-BE49-F238E27FC236}">
                <a16:creationId xmlns:a16="http://schemas.microsoft.com/office/drawing/2014/main" id="{3E883116-B3B3-1C47-871D-88D824AD84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824C79-E5B9-E442-994D-1C4DCF8DDEF4}" type="slidenum">
              <a:rPr lang="it-IT" altLang="it-IT" sz="1200">
                <a:solidFill>
                  <a:srgbClr val="898989"/>
                </a:solidFill>
                <a:latin typeface="Times New Roman" panose="02020603050405020304" pitchFamily="18" charset="0"/>
              </a:rPr>
              <a:pPr>
                <a:spcBef>
                  <a:spcPct val="0"/>
                </a:spcBef>
                <a:buFontTx/>
                <a:buNone/>
              </a:pPr>
              <a:t>21</a:t>
            </a:fld>
            <a:endParaRPr lang="it-IT" altLang="it-IT" sz="1200">
              <a:solidFill>
                <a:srgbClr val="898989"/>
              </a:solidFill>
              <a:latin typeface="Times New Roman" panose="02020603050405020304" pitchFamily="18" charset="0"/>
            </a:endParaRPr>
          </a:p>
        </p:txBody>
      </p:sp>
      <p:pic>
        <p:nvPicPr>
          <p:cNvPr id="25603" name="Segnaposto contenuto 4">
            <a:extLst>
              <a:ext uri="{FF2B5EF4-FFF2-40B4-BE49-F238E27FC236}">
                <a16:creationId xmlns:a16="http://schemas.microsoft.com/office/drawing/2014/main" id="{A629B164-501D-3444-83E9-6AF7182121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85" t="2103" r="6575" b="2660"/>
          <a:stretch>
            <a:fillRect/>
          </a:stretch>
        </p:blipFill>
        <p:spPr>
          <a:xfrm>
            <a:off x="1565011" y="1908047"/>
            <a:ext cx="4214813" cy="2474912"/>
          </a:xfrm>
        </p:spPr>
      </p:pic>
      <p:sp>
        <p:nvSpPr>
          <p:cNvPr id="25604" name="Rettangolo 5">
            <a:extLst>
              <a:ext uri="{FF2B5EF4-FFF2-40B4-BE49-F238E27FC236}">
                <a16:creationId xmlns:a16="http://schemas.microsoft.com/office/drawing/2014/main" id="{551CCCF5-721E-E74B-9FBE-381ED838E1FF}"/>
              </a:ext>
            </a:extLst>
          </p:cNvPr>
          <p:cNvSpPr>
            <a:spLocks noChangeArrowheads="1"/>
          </p:cNvSpPr>
          <p:nvPr/>
        </p:nvSpPr>
        <p:spPr bwMode="auto">
          <a:xfrm>
            <a:off x="6764812" y="1553614"/>
            <a:ext cx="383063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1600" dirty="0">
                <a:latin typeface="+mn-lt"/>
              </a:rPr>
              <a:t>L’aggregazione proteica è anche associata ad una drastica riduzione della funzionalità delle funzioni degradative delle cellule, in particolare il </a:t>
            </a:r>
            <a:r>
              <a:rPr lang="it-IT" altLang="it-IT" sz="1600" dirty="0" err="1">
                <a:latin typeface="+mn-lt"/>
              </a:rPr>
              <a:t>pathway</a:t>
            </a:r>
            <a:r>
              <a:rPr lang="it-IT" altLang="it-IT" sz="1600" dirty="0">
                <a:latin typeface="+mn-lt"/>
              </a:rPr>
              <a:t> autofagia-lisosoma (</a:t>
            </a:r>
            <a:r>
              <a:rPr lang="it-IT" altLang="it-IT" sz="1600" dirty="0" err="1">
                <a:latin typeface="+mn-lt"/>
              </a:rPr>
              <a:t>autophagy-lysosomal</a:t>
            </a:r>
            <a:r>
              <a:rPr lang="it-IT" altLang="it-IT" sz="1600" dirty="0">
                <a:latin typeface="+mn-lt"/>
              </a:rPr>
              <a:t> </a:t>
            </a:r>
            <a:r>
              <a:rPr lang="it-IT" altLang="it-IT" sz="1600" dirty="0" err="1">
                <a:latin typeface="+mn-lt"/>
              </a:rPr>
              <a:t>pathway</a:t>
            </a:r>
            <a:r>
              <a:rPr lang="it-IT" altLang="it-IT" sz="1600" dirty="0">
                <a:latin typeface="+mn-lt"/>
              </a:rPr>
              <a:t>, ALP).</a:t>
            </a:r>
          </a:p>
          <a:p>
            <a:pPr algn="just">
              <a:spcBef>
                <a:spcPct val="0"/>
              </a:spcBef>
            </a:pPr>
            <a:r>
              <a:rPr lang="it-IT" altLang="it-IT" sz="1600" dirty="0">
                <a:latin typeface="+mn-lt"/>
              </a:rPr>
              <a:t>ALP svolge un ruolo chiave nel garantire l’omeostasi proteica all’interno delle cellule e nel degradare gli aggregati proteici (processi essenziali nelle cellule neuronali). </a:t>
            </a:r>
          </a:p>
          <a:p>
            <a:pPr algn="just">
              <a:spcBef>
                <a:spcPct val="0"/>
              </a:spcBef>
            </a:pPr>
            <a:r>
              <a:rPr lang="it-IT" altLang="it-IT" sz="1600" dirty="0" err="1">
                <a:latin typeface="+mn-lt"/>
              </a:rPr>
              <a:t>Disfunzionamenti</a:t>
            </a:r>
            <a:r>
              <a:rPr lang="it-IT" altLang="it-IT" sz="1600" dirty="0">
                <a:latin typeface="+mn-lt"/>
              </a:rPr>
              <a:t> del sistema ALP possono contribuire alla formazione di aggregati tossici nelle </a:t>
            </a:r>
            <a:r>
              <a:rPr lang="it-IT" altLang="it-IT" sz="1600" dirty="0" err="1">
                <a:latin typeface="+mn-lt"/>
              </a:rPr>
              <a:t>neurodegenerazioni</a:t>
            </a:r>
            <a:r>
              <a:rPr lang="it-IT" altLang="it-IT" sz="1600" dirty="0">
                <a:latin typeface="+mn-lt"/>
              </a:rPr>
              <a:t>. </a:t>
            </a:r>
          </a:p>
          <a:p>
            <a:pPr algn="just">
              <a:spcBef>
                <a:spcPct val="0"/>
              </a:spcBef>
            </a:pPr>
            <a:r>
              <a:rPr lang="it-IT" altLang="it-IT" sz="1600" dirty="0">
                <a:latin typeface="+mn-lt"/>
              </a:rPr>
              <a:t>Topi privi delle principali funzioni di ALP presentano accumuli tossici di proteine prone all’aggregazione e </a:t>
            </a:r>
            <a:r>
              <a:rPr lang="it-IT" altLang="it-IT" sz="1600" dirty="0" err="1">
                <a:latin typeface="+mn-lt"/>
              </a:rPr>
              <a:t>neurodegenerazione</a:t>
            </a:r>
            <a:r>
              <a:rPr lang="it-IT" altLang="it-IT" sz="1600" dirty="0">
                <a:latin typeface="+mn-lt"/>
              </a:rPr>
              <a:t>. </a:t>
            </a:r>
          </a:p>
        </p:txBody>
      </p:sp>
      <p:sp>
        <p:nvSpPr>
          <p:cNvPr id="25605" name="Rettangolo 6">
            <a:extLst>
              <a:ext uri="{FF2B5EF4-FFF2-40B4-BE49-F238E27FC236}">
                <a16:creationId xmlns:a16="http://schemas.microsoft.com/office/drawing/2014/main" id="{B32DCAE1-9823-6447-83DD-63AC8993A078}"/>
              </a:ext>
            </a:extLst>
          </p:cNvPr>
          <p:cNvSpPr>
            <a:spLocks noChangeArrowheads="1"/>
          </p:cNvSpPr>
          <p:nvPr/>
        </p:nvSpPr>
        <p:spPr bwMode="auto">
          <a:xfrm>
            <a:off x="1025236" y="5118428"/>
            <a:ext cx="52943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spcBef>
                <a:spcPct val="0"/>
              </a:spcBef>
            </a:pPr>
            <a:r>
              <a:rPr lang="it-IT" altLang="it-IT" sz="1600" dirty="0">
                <a:latin typeface="+mn-lt"/>
              </a:rPr>
              <a:t>Nel caso dell’aggregazione dei peptidi A</a:t>
            </a:r>
            <a:r>
              <a:rPr lang="el-GR" altLang="it-IT" sz="1600" dirty="0">
                <a:latin typeface="+mn-lt"/>
              </a:rPr>
              <a:t>β</a:t>
            </a:r>
            <a:r>
              <a:rPr lang="it-IT" altLang="it-IT" sz="1600" dirty="0">
                <a:latin typeface="+mn-lt"/>
              </a:rPr>
              <a:t>42, la funzionalità di ALP è determinante.</a:t>
            </a:r>
          </a:p>
          <a:p>
            <a:pPr marL="285750" indent="-285750" algn="just">
              <a:spcBef>
                <a:spcPct val="0"/>
              </a:spcBef>
            </a:pPr>
            <a:r>
              <a:rPr lang="it-IT" altLang="it-IT" sz="1600" dirty="0">
                <a:latin typeface="+mn-lt"/>
              </a:rPr>
              <a:t>Disfunzioni di APL causano alterazioni della produzione dei peptidi beta-amiloidi. </a:t>
            </a:r>
          </a:p>
        </p:txBody>
      </p:sp>
      <p:sp>
        <p:nvSpPr>
          <p:cNvPr id="9" name="Text Box 35">
            <a:extLst>
              <a:ext uri="{FF2B5EF4-FFF2-40B4-BE49-F238E27FC236}">
                <a16:creationId xmlns:a16="http://schemas.microsoft.com/office/drawing/2014/main" id="{7B7681EE-2A32-B64F-9D41-A63810D8708E}"/>
              </a:ext>
            </a:extLst>
          </p:cNvPr>
          <p:cNvSpPr txBox="1">
            <a:spLocks noChangeArrowheads="1"/>
          </p:cNvSpPr>
          <p:nvPr/>
        </p:nvSpPr>
        <p:spPr bwMode="auto">
          <a:xfrm>
            <a:off x="612843" y="255295"/>
            <a:ext cx="102674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Declino della funzionalità del sistema autofagia-</a:t>
            </a:r>
            <a:r>
              <a:rPr lang="it-IT" sz="3200" b="1" dirty="0" err="1">
                <a:solidFill>
                  <a:srgbClr val="000099"/>
                </a:solidFill>
                <a:cs typeface="Arial" charset="0"/>
              </a:rPr>
              <a:t>lisososma</a:t>
            </a:r>
            <a:endParaRPr lang="it-IT" sz="3200" b="1" dirty="0">
              <a:solidFill>
                <a:srgbClr val="000099"/>
              </a:solidFill>
              <a:cs typeface="Arial" charset="0"/>
            </a:endParaRPr>
          </a:p>
        </p:txBody>
      </p:sp>
    </p:spTree>
    <p:extLst>
      <p:ext uri="{BB962C8B-B14F-4D97-AF65-F5344CB8AC3E}">
        <p14:creationId xmlns:p14="http://schemas.microsoft.com/office/powerpoint/2010/main" val="1785696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905B92F-99A0-9F4B-AA1F-22A8A72AA0E6}"/>
              </a:ext>
            </a:extLst>
          </p:cNvPr>
          <p:cNvSpPr>
            <a:spLocks noGrp="1"/>
          </p:cNvSpPr>
          <p:nvPr>
            <p:ph idx="1"/>
          </p:nvPr>
        </p:nvSpPr>
        <p:spPr>
          <a:xfrm>
            <a:off x="1635711" y="4130253"/>
            <a:ext cx="9102436" cy="2229278"/>
          </a:xfrm>
        </p:spPr>
        <p:txBody>
          <a:bodyPr>
            <a:normAutofit/>
          </a:bodyPr>
          <a:lstStyle/>
          <a:p>
            <a:pPr algn="just">
              <a:defRPr/>
            </a:pPr>
            <a:r>
              <a:rPr lang="it-IT" sz="1600" dirty="0"/>
              <a:t>Mutazioni </a:t>
            </a:r>
            <a:r>
              <a:rPr lang="it-IT" altLang="it-IT" sz="1600" b="1" dirty="0" err="1">
                <a:solidFill>
                  <a:srgbClr val="FF0000"/>
                </a:solidFill>
              </a:rPr>
              <a:t>Loss</a:t>
            </a:r>
            <a:r>
              <a:rPr lang="it-IT" altLang="it-IT" sz="1600" b="1" dirty="0">
                <a:solidFill>
                  <a:srgbClr val="FF0000"/>
                </a:solidFill>
              </a:rPr>
              <a:t>-of-</a:t>
            </a:r>
            <a:r>
              <a:rPr lang="it-IT" altLang="it-IT" sz="1600" b="1" dirty="0" err="1">
                <a:solidFill>
                  <a:srgbClr val="FF0000"/>
                </a:solidFill>
              </a:rPr>
              <a:t>function</a:t>
            </a:r>
            <a:r>
              <a:rPr lang="it-IT" altLang="it-IT" sz="1600" b="1" dirty="0">
                <a:solidFill>
                  <a:srgbClr val="FF0000"/>
                </a:solidFill>
              </a:rPr>
              <a:t> </a:t>
            </a:r>
            <a:r>
              <a:rPr lang="it-IT" altLang="it-IT" sz="1600" dirty="0"/>
              <a:t>(LOF) nel sistema ALP possono essere causate da mutazioni ereditarie (dominanti o recessive) e fattori ambientali (prevalentemente la senescenza).</a:t>
            </a:r>
          </a:p>
          <a:p>
            <a:pPr algn="just">
              <a:defRPr/>
            </a:pPr>
            <a:r>
              <a:rPr lang="it-IT" sz="1600" dirty="0"/>
              <a:t>Mutazioni LOF hanno un impatto sulla capacità  degradativa delle cellule. </a:t>
            </a:r>
          </a:p>
          <a:p>
            <a:pPr algn="just">
              <a:defRPr/>
            </a:pPr>
            <a:r>
              <a:rPr lang="it-IT" sz="1600" dirty="0"/>
              <a:t>Mutazioni che determinano l’aggregazione proteica nelle malattie neurodegenerative possono essere direttamente coinvolte nel processo dell’aggregazione (mutazioni GOF nei geni che codificano per proteine prone all’aggregazione) o indirettamente (mutazioni LOF in ALP). </a:t>
            </a:r>
          </a:p>
          <a:p>
            <a:pPr algn="just">
              <a:defRPr/>
            </a:pPr>
            <a:r>
              <a:rPr lang="it-IT" sz="1600" dirty="0"/>
              <a:t>I fattori genetici possono rappresentare il determinante genetico o il fattore di rischio che contribuisce allo sviluppo della </a:t>
            </a:r>
            <a:r>
              <a:rPr lang="it-IT" sz="1600" dirty="0" err="1"/>
              <a:t>neurodegenerazione</a:t>
            </a:r>
            <a:r>
              <a:rPr lang="it-IT" sz="1600" dirty="0"/>
              <a:t>.</a:t>
            </a:r>
          </a:p>
          <a:p>
            <a:pPr marL="0" indent="0" algn="just">
              <a:buNone/>
              <a:defRPr/>
            </a:pPr>
            <a:endParaRPr lang="it-IT" sz="1600" dirty="0"/>
          </a:p>
        </p:txBody>
      </p:sp>
      <p:sp>
        <p:nvSpPr>
          <p:cNvPr id="26626" name="Segnaposto numero diapositiva 3">
            <a:extLst>
              <a:ext uri="{FF2B5EF4-FFF2-40B4-BE49-F238E27FC236}">
                <a16:creationId xmlns:a16="http://schemas.microsoft.com/office/drawing/2014/main" id="{8A01728B-3CEC-FC43-A6C1-B8A65A2D81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921D70-76E2-3A47-BEB9-9E5BC7EB4E94}" type="slidenum">
              <a:rPr lang="it-IT" altLang="it-IT" sz="1200">
                <a:solidFill>
                  <a:srgbClr val="898989"/>
                </a:solidFill>
                <a:latin typeface="Times New Roman" panose="02020603050405020304" pitchFamily="18" charset="0"/>
              </a:rPr>
              <a:pPr>
                <a:spcBef>
                  <a:spcPct val="0"/>
                </a:spcBef>
                <a:buFontTx/>
                <a:buNone/>
              </a:pPr>
              <a:t>22</a:t>
            </a:fld>
            <a:endParaRPr lang="it-IT" altLang="it-IT" sz="1200">
              <a:solidFill>
                <a:srgbClr val="898989"/>
              </a:solidFill>
              <a:latin typeface="Times New Roman" panose="02020603050405020304" pitchFamily="18" charset="0"/>
            </a:endParaRPr>
          </a:p>
        </p:txBody>
      </p:sp>
      <p:pic>
        <p:nvPicPr>
          <p:cNvPr id="26627" name="Segnaposto contenuto 4">
            <a:extLst>
              <a:ext uri="{FF2B5EF4-FFF2-40B4-BE49-F238E27FC236}">
                <a16:creationId xmlns:a16="http://schemas.microsoft.com/office/drawing/2014/main" id="{95F0DE65-9A1D-F143-9752-4FEB2EF0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85" t="2103" r="6575" b="2660"/>
          <a:stretch>
            <a:fillRect/>
          </a:stretch>
        </p:blipFill>
        <p:spPr bwMode="auto">
          <a:xfrm>
            <a:off x="3828233" y="1247705"/>
            <a:ext cx="4214812"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5">
            <a:extLst>
              <a:ext uri="{FF2B5EF4-FFF2-40B4-BE49-F238E27FC236}">
                <a16:creationId xmlns:a16="http://schemas.microsoft.com/office/drawing/2014/main" id="{9C0F5AC1-635C-B24E-A08F-4CC93E6E9051}"/>
              </a:ext>
            </a:extLst>
          </p:cNvPr>
          <p:cNvSpPr txBox="1">
            <a:spLocks noChangeArrowheads="1"/>
          </p:cNvSpPr>
          <p:nvPr/>
        </p:nvSpPr>
        <p:spPr bwMode="auto">
          <a:xfrm>
            <a:off x="1493595" y="255295"/>
            <a:ext cx="9386669"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Mutazioni </a:t>
            </a:r>
            <a:r>
              <a:rPr lang="it-IT" sz="3200" b="1" dirty="0" err="1">
                <a:solidFill>
                  <a:srgbClr val="000099"/>
                </a:solidFill>
                <a:cs typeface="Arial" charset="0"/>
              </a:rPr>
              <a:t>Loss</a:t>
            </a:r>
            <a:r>
              <a:rPr lang="it-IT" sz="3200" b="1" dirty="0">
                <a:solidFill>
                  <a:srgbClr val="000099"/>
                </a:solidFill>
                <a:cs typeface="Arial" charset="0"/>
              </a:rPr>
              <a:t>-of-</a:t>
            </a:r>
            <a:r>
              <a:rPr lang="it-IT" sz="3200" b="1" dirty="0" err="1">
                <a:solidFill>
                  <a:srgbClr val="000099"/>
                </a:solidFill>
                <a:cs typeface="Arial" charset="0"/>
              </a:rPr>
              <a:t>function</a:t>
            </a:r>
            <a:r>
              <a:rPr lang="it-IT" sz="3200" b="1" dirty="0">
                <a:solidFill>
                  <a:srgbClr val="000099"/>
                </a:solidFill>
                <a:cs typeface="Arial" charset="0"/>
              </a:rPr>
              <a:t> </a:t>
            </a:r>
          </a:p>
        </p:txBody>
      </p:sp>
    </p:spTree>
    <p:extLst>
      <p:ext uri="{BB962C8B-B14F-4D97-AF65-F5344CB8AC3E}">
        <p14:creationId xmlns:p14="http://schemas.microsoft.com/office/powerpoint/2010/main" val="101082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D54073-9EE9-C541-AFC2-8FAACBC279B2}"/>
              </a:ext>
            </a:extLst>
          </p:cNvPr>
          <p:cNvSpPr>
            <a:spLocks noGrp="1"/>
          </p:cNvSpPr>
          <p:nvPr>
            <p:ph idx="1"/>
          </p:nvPr>
        </p:nvSpPr>
        <p:spPr>
          <a:xfrm>
            <a:off x="6339329" y="1587144"/>
            <a:ext cx="5015345" cy="4267200"/>
          </a:xfrm>
        </p:spPr>
        <p:txBody>
          <a:bodyPr>
            <a:noAutofit/>
          </a:bodyPr>
          <a:lstStyle/>
          <a:p>
            <a:pPr algn="just">
              <a:defRPr/>
            </a:pPr>
            <a:r>
              <a:rPr lang="it-IT" sz="1600" dirty="0"/>
              <a:t>Le malattie da accumulo lisosomiale (</a:t>
            </a:r>
            <a:r>
              <a:rPr lang="it-IT" sz="1600" dirty="0" err="1"/>
              <a:t>LSDs</a:t>
            </a:r>
            <a:r>
              <a:rPr lang="it-IT" sz="1600" dirty="0"/>
              <a:t>) sono il paradigma delle </a:t>
            </a:r>
            <a:r>
              <a:rPr lang="it-IT" sz="1600" dirty="0" err="1"/>
              <a:t>neurodegenerazioni</a:t>
            </a:r>
            <a:r>
              <a:rPr lang="it-IT" sz="1600" dirty="0"/>
              <a:t> associate a </a:t>
            </a:r>
            <a:r>
              <a:rPr lang="it-IT" sz="1600" dirty="0" err="1"/>
              <a:t>disfunzionamenti</a:t>
            </a:r>
            <a:r>
              <a:rPr lang="it-IT" sz="1600" dirty="0"/>
              <a:t> di ALP a causa di fattori genetici.</a:t>
            </a:r>
          </a:p>
          <a:p>
            <a:pPr algn="just">
              <a:defRPr/>
            </a:pPr>
            <a:r>
              <a:rPr lang="it-IT" sz="1600" dirty="0"/>
              <a:t>Nelle malattie </a:t>
            </a:r>
            <a:r>
              <a:rPr lang="it-IT" sz="1600" dirty="0" err="1"/>
              <a:t>LSDs</a:t>
            </a:r>
            <a:r>
              <a:rPr lang="it-IT" sz="1600" dirty="0"/>
              <a:t> mutazioni LOF nei geni che codificano per idrolasi lisosomiali o per proteine coinvolte nel funzionamento del lisosoma determinano accumuli lisosomiali e conseguente </a:t>
            </a:r>
            <a:r>
              <a:rPr lang="it-IT" sz="1600" dirty="0" err="1"/>
              <a:t>disfunzionamento</a:t>
            </a:r>
            <a:r>
              <a:rPr lang="it-IT" sz="1600" dirty="0"/>
              <a:t> del flusso </a:t>
            </a:r>
            <a:r>
              <a:rPr lang="it-IT" sz="1600" dirty="0" err="1"/>
              <a:t>autofagico</a:t>
            </a:r>
            <a:r>
              <a:rPr lang="it-IT" sz="1600" dirty="0"/>
              <a:t>.  </a:t>
            </a:r>
          </a:p>
          <a:p>
            <a:pPr algn="just">
              <a:defRPr/>
            </a:pPr>
            <a:r>
              <a:rPr lang="it-IT" sz="1600" dirty="0"/>
              <a:t>Le disfunzioni lisosomiali dipendono sia da difetti del sistema idrolitico sia da alterazioni dell’omeostasi del Ca</a:t>
            </a:r>
            <a:r>
              <a:rPr lang="it-IT" sz="1600" baseline="30000" dirty="0"/>
              <a:t>+2</a:t>
            </a:r>
            <a:r>
              <a:rPr lang="it-IT" sz="1600" dirty="0"/>
              <a:t> all’interno dei lisosomi.</a:t>
            </a:r>
          </a:p>
          <a:p>
            <a:pPr algn="just">
              <a:defRPr/>
            </a:pPr>
            <a:r>
              <a:rPr lang="it-IT" sz="1600" dirty="0"/>
              <a:t>In alcune forme PD sono state identificate mutazioni nei geni ALP. Per esempio mutazioni nel gene </a:t>
            </a:r>
            <a:r>
              <a:rPr lang="it-IT" sz="1600" i="1" dirty="0"/>
              <a:t>ATP13A2  </a:t>
            </a:r>
            <a:r>
              <a:rPr lang="it-IT" sz="1600" dirty="0"/>
              <a:t>che codifica per un componente del sistema degradativo lisosomiale (</a:t>
            </a:r>
            <a:r>
              <a:rPr lang="it-IT" sz="1600" dirty="0" err="1"/>
              <a:t>ATPase</a:t>
            </a:r>
            <a:r>
              <a:rPr lang="it-IT" sz="1600" dirty="0"/>
              <a:t> </a:t>
            </a:r>
            <a:r>
              <a:rPr lang="it-IT" sz="1600" dirty="0" err="1"/>
              <a:t>type</a:t>
            </a:r>
            <a:r>
              <a:rPr lang="it-IT" sz="1600" dirty="0"/>
              <a:t> 13A2) determinano </a:t>
            </a:r>
            <a:r>
              <a:rPr lang="it-IT" sz="1600" dirty="0" err="1"/>
              <a:t>disfunzionamento</a:t>
            </a:r>
            <a:r>
              <a:rPr lang="it-IT" sz="1600" dirty="0"/>
              <a:t> lisosomiale e difetti del sistema </a:t>
            </a:r>
            <a:r>
              <a:rPr lang="it-IT" sz="1600" dirty="0" err="1"/>
              <a:t>autofagico</a:t>
            </a:r>
            <a:r>
              <a:rPr lang="it-IT" sz="1600" dirty="0"/>
              <a:t>.</a:t>
            </a:r>
          </a:p>
          <a:p>
            <a:pPr algn="just">
              <a:defRPr/>
            </a:pPr>
            <a:endParaRPr lang="it-IT" sz="1600" dirty="0"/>
          </a:p>
          <a:p>
            <a:pPr algn="just">
              <a:defRPr/>
            </a:pPr>
            <a:endParaRPr lang="it-IT" sz="1600" dirty="0"/>
          </a:p>
        </p:txBody>
      </p:sp>
      <p:sp>
        <p:nvSpPr>
          <p:cNvPr id="27651" name="Segnaposto numero diapositiva 3">
            <a:extLst>
              <a:ext uri="{FF2B5EF4-FFF2-40B4-BE49-F238E27FC236}">
                <a16:creationId xmlns:a16="http://schemas.microsoft.com/office/drawing/2014/main" id="{2C8D1B86-0FF9-9043-9D77-1EB022631E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02E721-1E8C-D34E-8914-4DE55DA8C885}" type="slidenum">
              <a:rPr lang="it-IT" altLang="it-IT" sz="1200">
                <a:solidFill>
                  <a:srgbClr val="898989"/>
                </a:solidFill>
                <a:latin typeface="Times New Roman" panose="02020603050405020304" pitchFamily="18" charset="0"/>
              </a:rPr>
              <a:pPr>
                <a:spcBef>
                  <a:spcPct val="0"/>
                </a:spcBef>
                <a:buFontTx/>
                <a:buNone/>
              </a:pPr>
              <a:t>23</a:t>
            </a:fld>
            <a:endParaRPr lang="it-IT" altLang="it-IT" sz="1200">
              <a:solidFill>
                <a:srgbClr val="898989"/>
              </a:solidFill>
              <a:latin typeface="Times New Roman" panose="02020603050405020304" pitchFamily="18" charset="0"/>
            </a:endParaRPr>
          </a:p>
        </p:txBody>
      </p:sp>
      <p:sp>
        <p:nvSpPr>
          <p:cNvPr id="5" name="Text Box 35">
            <a:extLst>
              <a:ext uri="{FF2B5EF4-FFF2-40B4-BE49-F238E27FC236}">
                <a16:creationId xmlns:a16="http://schemas.microsoft.com/office/drawing/2014/main" id="{1EAC5843-BE23-4441-969E-72FA9D946C0B}"/>
              </a:ext>
            </a:extLst>
          </p:cNvPr>
          <p:cNvSpPr txBox="1">
            <a:spLocks noChangeArrowheads="1"/>
          </p:cNvSpPr>
          <p:nvPr/>
        </p:nvSpPr>
        <p:spPr bwMode="auto">
          <a:xfrm>
            <a:off x="1645995" y="255295"/>
            <a:ext cx="9386669"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Malattie da accumulo lisosomiale (</a:t>
            </a:r>
            <a:r>
              <a:rPr lang="it-IT" sz="3200" b="1" dirty="0" err="1">
                <a:solidFill>
                  <a:srgbClr val="000099"/>
                </a:solidFill>
                <a:cs typeface="Arial" charset="0"/>
              </a:rPr>
              <a:t>LSDs</a:t>
            </a:r>
            <a:r>
              <a:rPr lang="it-IT" sz="3200" b="1" dirty="0">
                <a:solidFill>
                  <a:srgbClr val="000099"/>
                </a:solidFill>
                <a:cs typeface="Arial" charset="0"/>
              </a:rPr>
              <a:t>)</a:t>
            </a:r>
          </a:p>
        </p:txBody>
      </p:sp>
      <p:pic>
        <p:nvPicPr>
          <p:cNvPr id="6" name="Picture 4">
            <a:extLst>
              <a:ext uri="{FF2B5EF4-FFF2-40B4-BE49-F238E27FC236}">
                <a16:creationId xmlns:a16="http://schemas.microsoft.com/office/drawing/2014/main" id="{9A15F98E-97E3-D240-B838-3423A329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73" y="1466813"/>
            <a:ext cx="6350000" cy="376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3">
            <a:extLst>
              <a:ext uri="{FF2B5EF4-FFF2-40B4-BE49-F238E27FC236}">
                <a16:creationId xmlns:a16="http://schemas.microsoft.com/office/drawing/2014/main" id="{1F3FD84A-AC21-854F-BB64-6A1F468EFB06}"/>
              </a:ext>
            </a:extLst>
          </p:cNvPr>
          <p:cNvSpPr txBox="1">
            <a:spLocks noChangeArrowheads="1"/>
          </p:cNvSpPr>
          <p:nvPr/>
        </p:nvSpPr>
        <p:spPr bwMode="auto">
          <a:xfrm>
            <a:off x="632691" y="5854344"/>
            <a:ext cx="5416982" cy="29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it-IT" sz="800" b="1" dirty="0">
                <a:solidFill>
                  <a:srgbClr val="0054A6"/>
                </a:solidFill>
              </a:rPr>
              <a:t>EMBO </a:t>
            </a:r>
            <a:r>
              <a:rPr lang="en-US" altLang="it-IT" sz="800" b="1" dirty="0" err="1">
                <a:solidFill>
                  <a:srgbClr val="0054A6"/>
                </a:solidFill>
              </a:rPr>
              <a:t>Mol</a:t>
            </a:r>
            <a:r>
              <a:rPr lang="en-US" altLang="it-IT" sz="800" b="1" dirty="0">
                <a:solidFill>
                  <a:srgbClr val="0054A6"/>
                </a:solidFill>
              </a:rPr>
              <a:t> Med, Volume: 13, Issue: 2, First published: 18 January 2021, DOI: (10.15252/emmm.202012836) </a:t>
            </a:r>
          </a:p>
        </p:txBody>
      </p:sp>
    </p:spTree>
    <p:extLst>
      <p:ext uri="{BB962C8B-B14F-4D97-AF65-F5344CB8AC3E}">
        <p14:creationId xmlns:p14="http://schemas.microsoft.com/office/powerpoint/2010/main" val="213725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numero diapositiva 3">
            <a:extLst>
              <a:ext uri="{FF2B5EF4-FFF2-40B4-BE49-F238E27FC236}">
                <a16:creationId xmlns:a16="http://schemas.microsoft.com/office/drawing/2014/main" id="{419F53D6-EAA5-B042-8EA9-EDEC32C49D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C08A50-C5FF-4D49-9AE4-AE6E53B0DDE0}" type="slidenum">
              <a:rPr lang="it-IT" altLang="it-IT" sz="1200">
                <a:solidFill>
                  <a:srgbClr val="898989"/>
                </a:solidFill>
                <a:latin typeface="Times New Roman" panose="02020603050405020304" pitchFamily="18" charset="0"/>
              </a:rPr>
              <a:pPr>
                <a:spcBef>
                  <a:spcPct val="0"/>
                </a:spcBef>
                <a:buFontTx/>
                <a:buNone/>
              </a:pPr>
              <a:t>24</a:t>
            </a:fld>
            <a:endParaRPr lang="it-IT" altLang="it-IT" sz="1200">
              <a:solidFill>
                <a:srgbClr val="898989"/>
              </a:solidFill>
              <a:latin typeface="Times New Roman" panose="02020603050405020304" pitchFamily="18" charset="0"/>
            </a:endParaRPr>
          </a:p>
        </p:txBody>
      </p:sp>
      <p:sp>
        <p:nvSpPr>
          <p:cNvPr id="5" name="Titolo 1">
            <a:extLst>
              <a:ext uri="{FF2B5EF4-FFF2-40B4-BE49-F238E27FC236}">
                <a16:creationId xmlns:a16="http://schemas.microsoft.com/office/drawing/2014/main" id="{62302DA5-5298-9740-BE3E-2AC4A10D121D}"/>
              </a:ext>
            </a:extLst>
          </p:cNvPr>
          <p:cNvSpPr>
            <a:spLocks noGrp="1"/>
          </p:cNvSpPr>
          <p:nvPr>
            <p:ph type="title"/>
          </p:nvPr>
        </p:nvSpPr>
        <p:spPr>
          <a:xfrm>
            <a:off x="836579" y="892360"/>
            <a:ext cx="9834664" cy="812767"/>
          </a:xfrm>
        </p:spPr>
        <p:txBody>
          <a:bodyPr>
            <a:normAutofit/>
          </a:bodyPr>
          <a:lstStyle/>
          <a:p>
            <a:pPr algn="ctr">
              <a:defRPr/>
            </a:pPr>
            <a:r>
              <a:rPr lang="it-IT" sz="2000" b="1" dirty="0" err="1">
                <a:solidFill>
                  <a:srgbClr val="FF0000"/>
                </a:solidFill>
                <a:latin typeface="+mn-lt"/>
              </a:rPr>
              <a:t>Disfunzionamemto</a:t>
            </a:r>
            <a:r>
              <a:rPr lang="it-IT" sz="2000" b="1" dirty="0">
                <a:solidFill>
                  <a:srgbClr val="FF0000"/>
                </a:solidFill>
                <a:latin typeface="+mn-lt"/>
              </a:rPr>
              <a:t> di ALP e aggregazione proteica: circolo vizioso nelle </a:t>
            </a:r>
            <a:r>
              <a:rPr lang="it-IT" sz="2000" b="1" dirty="0" err="1">
                <a:solidFill>
                  <a:srgbClr val="FF0000"/>
                </a:solidFill>
                <a:latin typeface="+mn-lt"/>
              </a:rPr>
              <a:t>neurodegenerazioni</a:t>
            </a:r>
            <a:endParaRPr lang="it-IT" sz="2000" b="1" dirty="0">
              <a:solidFill>
                <a:srgbClr val="FF0000"/>
              </a:solidFill>
              <a:latin typeface="+mn-lt"/>
            </a:endParaRPr>
          </a:p>
        </p:txBody>
      </p:sp>
      <p:sp>
        <p:nvSpPr>
          <p:cNvPr id="28675" name="Rettangolo 6">
            <a:extLst>
              <a:ext uri="{FF2B5EF4-FFF2-40B4-BE49-F238E27FC236}">
                <a16:creationId xmlns:a16="http://schemas.microsoft.com/office/drawing/2014/main" id="{E4035B10-6EFC-0B43-A984-F341C0D800DE}"/>
              </a:ext>
            </a:extLst>
          </p:cNvPr>
          <p:cNvSpPr>
            <a:spLocks noChangeArrowheads="1"/>
          </p:cNvSpPr>
          <p:nvPr/>
        </p:nvSpPr>
        <p:spPr bwMode="auto">
          <a:xfrm>
            <a:off x="5753910" y="1565634"/>
            <a:ext cx="512635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1500" dirty="0">
                <a:latin typeface="+mn-lt"/>
              </a:rPr>
              <a:t>Il </a:t>
            </a:r>
            <a:r>
              <a:rPr lang="it-IT" altLang="it-IT" sz="1500" dirty="0" err="1">
                <a:latin typeface="+mn-lt"/>
              </a:rPr>
              <a:t>disfunzionamento</a:t>
            </a:r>
            <a:r>
              <a:rPr lang="it-IT" altLang="it-IT" sz="1500" dirty="0">
                <a:latin typeface="+mn-lt"/>
              </a:rPr>
              <a:t> di ALP può contribuire all’aggregazione tossica delle proteine nelle malattie neurodegenerative.</a:t>
            </a:r>
          </a:p>
          <a:p>
            <a:pPr algn="just">
              <a:spcBef>
                <a:spcPct val="0"/>
              </a:spcBef>
            </a:pPr>
            <a:r>
              <a:rPr lang="it-IT" altLang="it-IT" sz="1500" dirty="0">
                <a:latin typeface="+mn-lt"/>
              </a:rPr>
              <a:t>Tuttavia, molteplici evidenze indicano anche che la stessa aggregazione proteica può creare </a:t>
            </a:r>
            <a:r>
              <a:rPr lang="it-IT" altLang="it-IT" sz="1500" dirty="0" err="1">
                <a:latin typeface="+mn-lt"/>
              </a:rPr>
              <a:t>disfunzionamenti</a:t>
            </a:r>
            <a:r>
              <a:rPr lang="it-IT" altLang="it-IT" sz="1500" dirty="0">
                <a:latin typeface="+mn-lt"/>
              </a:rPr>
              <a:t> al sistema ALP, generando un circolo vizioso che determina un notevole incremento dell’aggregazione e della tossicità ad essa connessa. </a:t>
            </a:r>
          </a:p>
          <a:p>
            <a:pPr algn="just">
              <a:spcBef>
                <a:spcPct val="0"/>
              </a:spcBef>
            </a:pPr>
            <a:r>
              <a:rPr lang="it-IT" altLang="it-IT" sz="1500" dirty="0">
                <a:latin typeface="+mn-lt"/>
              </a:rPr>
              <a:t>Sebbene i meccanismi che regolano tali processi siano ancora sconosciuti, questo potrebbe spiegare l’alterazione di funzionamento del sistema ALP nelle malattie neurodegenerative causate da mutazioni GOF in geni che codificano per proteine prone all’aggregazione. </a:t>
            </a:r>
          </a:p>
        </p:txBody>
      </p:sp>
      <p:pic>
        <p:nvPicPr>
          <p:cNvPr id="28676" name="Segnaposto contenuto 4">
            <a:extLst>
              <a:ext uri="{FF2B5EF4-FFF2-40B4-BE49-F238E27FC236}">
                <a16:creationId xmlns:a16="http://schemas.microsoft.com/office/drawing/2014/main" id="{10667197-6FF6-7A47-88E4-4FA18BCED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85" t="2103" r="6575" b="2660"/>
          <a:stretch>
            <a:fillRect/>
          </a:stretch>
        </p:blipFill>
        <p:spPr bwMode="auto">
          <a:xfrm>
            <a:off x="1001948" y="1705127"/>
            <a:ext cx="4238423" cy="24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5">
            <a:extLst>
              <a:ext uri="{FF2B5EF4-FFF2-40B4-BE49-F238E27FC236}">
                <a16:creationId xmlns:a16="http://schemas.microsoft.com/office/drawing/2014/main" id="{7D82C340-BE1C-2641-86D4-C13691006F20}"/>
              </a:ext>
            </a:extLst>
          </p:cNvPr>
          <p:cNvSpPr txBox="1">
            <a:spLocks noChangeArrowheads="1"/>
          </p:cNvSpPr>
          <p:nvPr/>
        </p:nvSpPr>
        <p:spPr bwMode="auto">
          <a:xfrm>
            <a:off x="836579" y="255295"/>
            <a:ext cx="10043685"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L’aggregazione proteica può causare difetti al sistema ALP </a:t>
            </a:r>
          </a:p>
        </p:txBody>
      </p:sp>
      <p:sp>
        <p:nvSpPr>
          <p:cNvPr id="7" name="Rettangolo 8">
            <a:extLst>
              <a:ext uri="{FF2B5EF4-FFF2-40B4-BE49-F238E27FC236}">
                <a16:creationId xmlns:a16="http://schemas.microsoft.com/office/drawing/2014/main" id="{B12A1899-CA95-8447-98BE-D9C870485BD2}"/>
              </a:ext>
            </a:extLst>
          </p:cNvPr>
          <p:cNvSpPr>
            <a:spLocks noChangeArrowheads="1"/>
          </p:cNvSpPr>
          <p:nvPr/>
        </p:nvSpPr>
        <p:spPr bwMode="auto">
          <a:xfrm>
            <a:off x="698824" y="4725294"/>
            <a:ext cx="101101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1500" dirty="0">
                <a:latin typeface="MinionPro"/>
              </a:rPr>
              <a:t>Differenti lavori hanno dimostrato che </a:t>
            </a:r>
            <a:r>
              <a:rPr lang="el-GR" altLang="it-IT" sz="1500" dirty="0">
                <a:latin typeface="MTGU"/>
              </a:rPr>
              <a:t>α</a:t>
            </a:r>
            <a:r>
              <a:rPr lang="el-GR" altLang="it-IT" sz="1500" dirty="0">
                <a:latin typeface="MinionPro"/>
              </a:rPr>
              <a:t>-</a:t>
            </a:r>
            <a:r>
              <a:rPr lang="it-IT" altLang="it-IT" sz="1500" dirty="0" err="1">
                <a:latin typeface="MinionPro"/>
              </a:rPr>
              <a:t>sinucleina</a:t>
            </a:r>
            <a:r>
              <a:rPr lang="it-IT" altLang="it-IT" sz="1500" dirty="0">
                <a:latin typeface="MinionPro"/>
              </a:rPr>
              <a:t> nella sua forma aggregata si associa al lisosoma alterandone la membrana ed interferendo con l’autofagia. </a:t>
            </a:r>
          </a:p>
          <a:p>
            <a:pPr algn="just">
              <a:spcBef>
                <a:spcPct val="0"/>
              </a:spcBef>
            </a:pPr>
            <a:r>
              <a:rPr lang="it-IT" altLang="it-IT" sz="1500" dirty="0">
                <a:latin typeface="MTGU"/>
              </a:rPr>
              <a:t>L’</a:t>
            </a:r>
            <a:r>
              <a:rPr lang="it-IT" altLang="it-IT" sz="1500" dirty="0" err="1">
                <a:latin typeface="MTGU"/>
              </a:rPr>
              <a:t>overespressione</a:t>
            </a:r>
            <a:r>
              <a:rPr lang="it-IT" altLang="it-IT" sz="1500" dirty="0">
                <a:latin typeface="MTGU"/>
              </a:rPr>
              <a:t> di </a:t>
            </a:r>
            <a:r>
              <a:rPr lang="el-GR" altLang="it-IT" sz="1500" dirty="0">
                <a:latin typeface="MTGU"/>
              </a:rPr>
              <a:t>α</a:t>
            </a:r>
            <a:r>
              <a:rPr lang="el-GR" altLang="it-IT" sz="1500" dirty="0">
                <a:latin typeface="MinionPro"/>
              </a:rPr>
              <a:t>-</a:t>
            </a:r>
            <a:r>
              <a:rPr lang="it-IT" altLang="it-IT" sz="1500" dirty="0" err="1">
                <a:latin typeface="MinionPro"/>
              </a:rPr>
              <a:t>sinucleina</a:t>
            </a:r>
            <a:r>
              <a:rPr lang="it-IT" altLang="it-IT" sz="1500" dirty="0">
                <a:latin typeface="MinionPro"/>
              </a:rPr>
              <a:t> può compromettere ALP  inibendo l’inizio dell’autofagia attraverso l’inibizione dell’attività di Rab1a (</a:t>
            </a:r>
            <a:r>
              <a:rPr lang="it-IT" altLang="it-IT" sz="1500" dirty="0" err="1">
                <a:latin typeface="MinionPro"/>
              </a:rPr>
              <a:t>GTPase</a:t>
            </a:r>
            <a:r>
              <a:rPr lang="it-IT" altLang="it-IT" sz="1500" dirty="0">
                <a:latin typeface="MinionPro"/>
              </a:rPr>
              <a:t> della famiglia delle proteine Ras-</a:t>
            </a:r>
            <a:r>
              <a:rPr lang="it-IT" altLang="it-IT" sz="1500" dirty="0" err="1">
                <a:latin typeface="MinionPro"/>
              </a:rPr>
              <a:t>like</a:t>
            </a:r>
            <a:r>
              <a:rPr lang="it-IT" altLang="it-IT" sz="1500" dirty="0">
                <a:latin typeface="MinionPro"/>
              </a:rPr>
              <a:t>) che regola il traffico vescicolare. </a:t>
            </a:r>
          </a:p>
          <a:p>
            <a:pPr algn="just">
              <a:spcBef>
                <a:spcPct val="0"/>
              </a:spcBef>
            </a:pPr>
            <a:r>
              <a:rPr lang="it-IT" altLang="it-IT" sz="1500" dirty="0">
                <a:latin typeface="MinionPro"/>
              </a:rPr>
              <a:t>La tossicità di </a:t>
            </a:r>
            <a:r>
              <a:rPr lang="el-GR" altLang="it-IT" sz="1500" dirty="0">
                <a:latin typeface="MTGU"/>
              </a:rPr>
              <a:t>α</a:t>
            </a:r>
            <a:r>
              <a:rPr lang="el-GR" altLang="it-IT" sz="1500" dirty="0">
                <a:latin typeface="MinionPro"/>
              </a:rPr>
              <a:t>-</a:t>
            </a:r>
            <a:r>
              <a:rPr lang="it-IT" altLang="it-IT" sz="1500" dirty="0" err="1">
                <a:latin typeface="MinionPro"/>
              </a:rPr>
              <a:t>sinucleina</a:t>
            </a:r>
            <a:r>
              <a:rPr lang="it-IT" altLang="it-IT" sz="1500" dirty="0">
                <a:latin typeface="MinionPro"/>
              </a:rPr>
              <a:t> è associata ad un progressivo declino del funzionamento del </a:t>
            </a:r>
            <a:r>
              <a:rPr lang="it-IT" altLang="it-IT" sz="1500" dirty="0" err="1">
                <a:latin typeface="MinionPro"/>
              </a:rPr>
              <a:t>lisososma</a:t>
            </a:r>
            <a:r>
              <a:rPr lang="it-IT" altLang="it-IT" sz="1500" dirty="0">
                <a:latin typeface="MinionPro"/>
              </a:rPr>
              <a:t> a causa della delocalizzazione citoplasmatica del fattore </a:t>
            </a:r>
            <a:r>
              <a:rPr lang="it-IT" altLang="it-IT" sz="1500" dirty="0" err="1">
                <a:latin typeface="MinionPro"/>
              </a:rPr>
              <a:t>trascrizionale</a:t>
            </a:r>
            <a:r>
              <a:rPr lang="it-IT" altLang="it-IT" sz="1500" dirty="0">
                <a:latin typeface="MinionPro"/>
              </a:rPr>
              <a:t> TFEB coinvolto nella biogenesi e nella funzionalità dei lisosomi.</a:t>
            </a:r>
          </a:p>
        </p:txBody>
      </p:sp>
    </p:spTree>
    <p:extLst>
      <p:ext uri="{BB962C8B-B14F-4D97-AF65-F5344CB8AC3E}">
        <p14:creationId xmlns:p14="http://schemas.microsoft.com/office/powerpoint/2010/main" val="10223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numero diapositiva 3">
            <a:extLst>
              <a:ext uri="{FF2B5EF4-FFF2-40B4-BE49-F238E27FC236}">
                <a16:creationId xmlns:a16="http://schemas.microsoft.com/office/drawing/2014/main" id="{28EE87E2-C510-4E4A-B29C-199F260EAF9D}"/>
              </a:ext>
            </a:extLst>
          </p:cNvPr>
          <p:cNvSpPr>
            <a:spLocks noGrp="1" noChangeArrowheads="1"/>
          </p:cNvSpPr>
          <p:nvPr>
            <p:ph type="sldNum" sz="quarter" idx="12"/>
          </p:nvPr>
        </p:nvSpPr>
        <p:spPr bwMode="auto">
          <a:xfrm>
            <a:off x="8486776" y="5465763"/>
            <a:ext cx="1738313"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D9354-0702-FE4C-87B1-1CBA7953FB5F}" type="slidenum">
              <a:rPr lang="it-IT" altLang="it-IT" sz="1200">
                <a:solidFill>
                  <a:srgbClr val="898989"/>
                </a:solidFill>
                <a:latin typeface="Times New Roman" panose="02020603050405020304" pitchFamily="18" charset="0"/>
              </a:rPr>
              <a:pPr>
                <a:spcBef>
                  <a:spcPct val="0"/>
                </a:spcBef>
                <a:buFontTx/>
                <a:buNone/>
              </a:pPr>
              <a:t>25</a:t>
            </a:fld>
            <a:endParaRPr lang="it-IT" altLang="it-IT" sz="1200">
              <a:solidFill>
                <a:srgbClr val="898989"/>
              </a:solidFill>
              <a:latin typeface="Times New Roman" panose="02020603050405020304" pitchFamily="18" charset="0"/>
            </a:endParaRPr>
          </a:p>
        </p:txBody>
      </p:sp>
      <p:sp>
        <p:nvSpPr>
          <p:cNvPr id="5" name="Rettangolo arrotondato 4">
            <a:extLst>
              <a:ext uri="{FF2B5EF4-FFF2-40B4-BE49-F238E27FC236}">
                <a16:creationId xmlns:a16="http://schemas.microsoft.com/office/drawing/2014/main" id="{26130756-9604-A648-93AD-C2D89F6631EE}"/>
              </a:ext>
            </a:extLst>
          </p:cNvPr>
          <p:cNvSpPr/>
          <p:nvPr/>
        </p:nvSpPr>
        <p:spPr>
          <a:xfrm>
            <a:off x="1136275" y="2616507"/>
            <a:ext cx="4203700" cy="324643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5843" name="Segnaposto contenuto 19">
            <a:extLst>
              <a:ext uri="{FF2B5EF4-FFF2-40B4-BE49-F238E27FC236}">
                <a16:creationId xmlns:a16="http://schemas.microsoft.com/office/drawing/2014/main" id="{35A38EC4-B78D-2B4E-89EF-9C07AB0C5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87" y="2853044"/>
            <a:ext cx="387508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ttangolo 2">
            <a:extLst>
              <a:ext uri="{FF2B5EF4-FFF2-40B4-BE49-F238E27FC236}">
                <a16:creationId xmlns:a16="http://schemas.microsoft.com/office/drawing/2014/main" id="{4A031EB9-5C3E-2642-B5DE-EBC7DC9710B7}"/>
              </a:ext>
            </a:extLst>
          </p:cNvPr>
          <p:cNvSpPr>
            <a:spLocks noChangeArrowheads="1"/>
          </p:cNvSpPr>
          <p:nvPr/>
        </p:nvSpPr>
        <p:spPr bwMode="auto">
          <a:xfrm>
            <a:off x="6025354" y="2844741"/>
            <a:ext cx="431266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a:spcBef>
                <a:spcPct val="0"/>
              </a:spcBef>
            </a:pPr>
            <a:r>
              <a:rPr lang="it-IT" altLang="it-IT" sz="1600" dirty="0">
                <a:latin typeface="MinionPro"/>
              </a:rPr>
              <a:t>I depositi amiloidi a loro volta alterano la funzionalità lisosomiale ed il processo degradativo autofagia-dipendente.</a:t>
            </a:r>
          </a:p>
          <a:p>
            <a:pPr marL="285750" indent="-285750" algn="just">
              <a:spcBef>
                <a:spcPct val="0"/>
              </a:spcBef>
            </a:pPr>
            <a:r>
              <a:rPr lang="it-IT" altLang="it-IT" sz="1600" dirty="0">
                <a:latin typeface="MinionPro"/>
              </a:rPr>
              <a:t>Si genera un circolo vizioso tra ALP e l’aggregazione delle proteine </a:t>
            </a:r>
            <a:r>
              <a:rPr lang="it-IT" altLang="it-IT" sz="1600" dirty="0" err="1">
                <a:latin typeface="MinionPro"/>
              </a:rPr>
              <a:t>amiloidogeniche</a:t>
            </a:r>
            <a:r>
              <a:rPr lang="it-IT" altLang="it-IT" sz="1600" dirty="0">
                <a:latin typeface="MinionPro"/>
              </a:rPr>
              <a:t> con conseguente inibizione del flusso </a:t>
            </a:r>
            <a:r>
              <a:rPr lang="it-IT" altLang="it-IT" sz="1600" dirty="0" err="1">
                <a:latin typeface="MinionPro"/>
              </a:rPr>
              <a:t>autofagico</a:t>
            </a:r>
            <a:r>
              <a:rPr lang="it-IT" altLang="it-IT" sz="1600" dirty="0">
                <a:latin typeface="MinionPro"/>
              </a:rPr>
              <a:t> nelle cellule neuronali.</a:t>
            </a:r>
          </a:p>
          <a:p>
            <a:pPr marL="285750" indent="-285750" algn="just">
              <a:spcBef>
                <a:spcPct val="0"/>
              </a:spcBef>
            </a:pPr>
            <a:r>
              <a:rPr lang="it-IT" altLang="it-IT" sz="1600" dirty="0">
                <a:latin typeface="MinionPro"/>
              </a:rPr>
              <a:t>Questo processo dipende probabilmente dal fatto che i  </a:t>
            </a:r>
            <a:r>
              <a:rPr lang="it-IT" sz="1600" dirty="0"/>
              <a:t>lisosomi non si fondono con gli autofagosomi  con conseguente stimolazione </a:t>
            </a:r>
            <a:r>
              <a:rPr lang="it-IT" altLang="it-IT" sz="1600" dirty="0">
                <a:latin typeface="MinionPro"/>
              </a:rPr>
              <a:t>dei processi neurodegenerativi.</a:t>
            </a:r>
          </a:p>
        </p:txBody>
      </p:sp>
      <p:sp>
        <p:nvSpPr>
          <p:cNvPr id="7" name="Text Box 35">
            <a:extLst>
              <a:ext uri="{FF2B5EF4-FFF2-40B4-BE49-F238E27FC236}">
                <a16:creationId xmlns:a16="http://schemas.microsoft.com/office/drawing/2014/main" id="{19296716-C1B5-1646-8189-176509A166AC}"/>
              </a:ext>
            </a:extLst>
          </p:cNvPr>
          <p:cNvSpPr txBox="1">
            <a:spLocks noChangeArrowheads="1"/>
          </p:cNvSpPr>
          <p:nvPr/>
        </p:nvSpPr>
        <p:spPr bwMode="auto">
          <a:xfrm>
            <a:off x="836579" y="255295"/>
            <a:ext cx="10043685"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Il paradigma delle malattie da accumulo lisosomiale </a:t>
            </a:r>
          </a:p>
        </p:txBody>
      </p:sp>
      <p:sp>
        <p:nvSpPr>
          <p:cNvPr id="10" name="Rettangolo 7">
            <a:extLst>
              <a:ext uri="{FF2B5EF4-FFF2-40B4-BE49-F238E27FC236}">
                <a16:creationId xmlns:a16="http://schemas.microsoft.com/office/drawing/2014/main" id="{8714C9EC-51CD-384A-851D-4F969C93FB43}"/>
              </a:ext>
            </a:extLst>
          </p:cNvPr>
          <p:cNvSpPr>
            <a:spLocks noChangeArrowheads="1"/>
          </p:cNvSpPr>
          <p:nvPr/>
        </p:nvSpPr>
        <p:spPr bwMode="auto">
          <a:xfrm>
            <a:off x="1136275" y="1189679"/>
            <a:ext cx="96419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a:spcBef>
                <a:spcPct val="0"/>
              </a:spcBef>
            </a:pPr>
            <a:r>
              <a:rPr lang="it-IT" altLang="it-IT" sz="1600" dirty="0">
                <a:cs typeface="Calibri" panose="020F0502020204030204" pitchFamily="34" charset="0"/>
              </a:rPr>
              <a:t>La connessione tra </a:t>
            </a:r>
            <a:r>
              <a:rPr lang="it-IT" altLang="it-IT" sz="1600" dirty="0" err="1">
                <a:cs typeface="Calibri" panose="020F0502020204030204" pitchFamily="34" charset="0"/>
              </a:rPr>
              <a:t>disfunzionamento</a:t>
            </a:r>
            <a:r>
              <a:rPr lang="it-IT" altLang="it-IT" sz="1600" dirty="0">
                <a:cs typeface="Calibri" panose="020F0502020204030204" pitchFamily="34" charset="0"/>
              </a:rPr>
              <a:t> in ALP, aggregazione proteica e processi neurodegenerativi  è ben documentata nelle malattie da accumulo lisosomiale (</a:t>
            </a:r>
            <a:r>
              <a:rPr lang="it-IT" altLang="it-IT" sz="1600" dirty="0" err="1">
                <a:cs typeface="Calibri" panose="020F0502020204030204" pitchFamily="34" charset="0"/>
              </a:rPr>
              <a:t>LSDs</a:t>
            </a:r>
            <a:r>
              <a:rPr lang="it-IT" altLang="it-IT" sz="1600" dirty="0">
                <a:cs typeface="Calibri" panose="020F0502020204030204" pitchFamily="34" charset="0"/>
              </a:rPr>
              <a:t>).  </a:t>
            </a:r>
          </a:p>
          <a:p>
            <a:pPr marL="171450" indent="-171450" algn="just">
              <a:spcBef>
                <a:spcPct val="0"/>
              </a:spcBef>
            </a:pPr>
            <a:r>
              <a:rPr lang="it-IT" altLang="it-IT" sz="1600" dirty="0">
                <a:cs typeface="Calibri" panose="020F0502020204030204" pitchFamily="34" charset="0"/>
              </a:rPr>
              <a:t>In </a:t>
            </a:r>
            <a:r>
              <a:rPr lang="it-IT" altLang="it-IT" sz="1600" dirty="0" err="1">
                <a:cs typeface="Calibri" panose="020F0502020204030204" pitchFamily="34" charset="0"/>
              </a:rPr>
              <a:t>LSDs</a:t>
            </a:r>
            <a:r>
              <a:rPr lang="it-IT" altLang="it-IT" sz="1600" dirty="0">
                <a:cs typeface="Calibri" panose="020F0502020204030204" pitchFamily="34" charset="0"/>
              </a:rPr>
              <a:t>, mutazioni LOF di specifiche funzioni enzimatiche del lisosoma causano difetti di degradazione lisosomiale che promuovono l’iniziale deposizione di proteine </a:t>
            </a:r>
            <a:r>
              <a:rPr lang="it-IT" altLang="it-IT" sz="1600" dirty="0" err="1">
                <a:cs typeface="Calibri" panose="020F0502020204030204" pitchFamily="34" charset="0"/>
              </a:rPr>
              <a:t>amiloidogeniche</a:t>
            </a:r>
            <a:r>
              <a:rPr lang="it-IT" altLang="it-IT" sz="1600" dirty="0">
                <a:cs typeface="Calibri" panose="020F0502020204030204" pitchFamily="34" charset="0"/>
              </a:rPr>
              <a:t>. </a:t>
            </a:r>
            <a:endParaRPr lang="it-IT" altLang="it-IT" sz="1600" dirty="0">
              <a:latin typeface="MinionPro"/>
            </a:endParaRPr>
          </a:p>
        </p:txBody>
      </p:sp>
    </p:spTree>
    <p:extLst>
      <p:ext uri="{BB962C8B-B14F-4D97-AF65-F5344CB8AC3E}">
        <p14:creationId xmlns:p14="http://schemas.microsoft.com/office/powerpoint/2010/main" val="284668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0F6EEC-D073-D74B-9AC5-7F68C66E72A4}"/>
              </a:ext>
            </a:extLst>
          </p:cNvPr>
          <p:cNvSpPr>
            <a:spLocks noGrp="1"/>
          </p:cNvSpPr>
          <p:nvPr>
            <p:ph idx="1"/>
          </p:nvPr>
        </p:nvSpPr>
        <p:spPr>
          <a:xfrm>
            <a:off x="1014514" y="1114729"/>
            <a:ext cx="9865750" cy="5163799"/>
          </a:xfrm>
        </p:spPr>
        <p:txBody>
          <a:bodyPr>
            <a:normAutofit fontScale="62500" lnSpcReduction="20000"/>
          </a:bodyPr>
          <a:lstStyle/>
          <a:p>
            <a:pPr algn="just">
              <a:defRPr/>
            </a:pPr>
            <a:r>
              <a:rPr lang="it-IT" dirty="0"/>
              <a:t>La malattia di </a:t>
            </a:r>
            <a:r>
              <a:rPr lang="it-IT" dirty="0" err="1"/>
              <a:t>Gaucher</a:t>
            </a:r>
            <a:r>
              <a:rPr lang="it-IT" dirty="0"/>
              <a:t>, che è una malattia da accumulo lisosomiale, caratterizzata da un malfunzionamento dell’enzima </a:t>
            </a:r>
            <a:r>
              <a:rPr lang="it-IT" dirty="0" err="1"/>
              <a:t>glucocerebrosidasi</a:t>
            </a:r>
            <a:r>
              <a:rPr lang="it-IT" dirty="0"/>
              <a:t> (</a:t>
            </a:r>
            <a:r>
              <a:rPr lang="it-IT" dirty="0" err="1"/>
              <a:t>glucosilceramidasi</a:t>
            </a:r>
            <a:r>
              <a:rPr lang="it-IT"/>
              <a:t> o glucosidasi beta acida , Gcase</a:t>
            </a:r>
            <a:r>
              <a:rPr lang="it-IT" dirty="0"/>
              <a:t>). </a:t>
            </a:r>
          </a:p>
          <a:p>
            <a:pPr algn="just">
              <a:defRPr/>
            </a:pPr>
            <a:r>
              <a:rPr lang="it-IT" dirty="0" err="1"/>
              <a:t>Gcase</a:t>
            </a:r>
            <a:r>
              <a:rPr lang="it-IT" dirty="0"/>
              <a:t> è un enzima lisosomiale coinvolto nella degradazione di </a:t>
            </a:r>
            <a:r>
              <a:rPr lang="it-IT" dirty="0" err="1"/>
              <a:t>glucosilceramidi</a:t>
            </a:r>
            <a:r>
              <a:rPr lang="it-IT" dirty="0"/>
              <a:t> che nella </a:t>
            </a:r>
            <a:r>
              <a:rPr lang="it-IT" dirty="0" err="1"/>
              <a:t>malalttia</a:t>
            </a:r>
            <a:r>
              <a:rPr lang="it-IT" dirty="0"/>
              <a:t> di </a:t>
            </a:r>
            <a:r>
              <a:rPr lang="it-IT" dirty="0" err="1"/>
              <a:t>Gaucher</a:t>
            </a:r>
            <a:r>
              <a:rPr lang="it-IT" dirty="0"/>
              <a:t> si accumulano sotto forma di depositi nelle cellule del fegato, della milza e del midollo osseo.</a:t>
            </a:r>
          </a:p>
          <a:p>
            <a:pPr algn="just">
              <a:defRPr/>
            </a:pPr>
            <a:r>
              <a:rPr lang="it-IT" dirty="0"/>
              <a:t>L’accumulo di </a:t>
            </a:r>
            <a:r>
              <a:rPr lang="it-IT" dirty="0" err="1"/>
              <a:t>glucosilceramidi</a:t>
            </a:r>
            <a:r>
              <a:rPr lang="it-IT" dirty="0"/>
              <a:t> stabilizza gli intermedi oligomerici di </a:t>
            </a:r>
            <a:r>
              <a:rPr lang="el-GR" dirty="0"/>
              <a:t>α-</a:t>
            </a:r>
            <a:r>
              <a:rPr lang="it-IT" dirty="0" err="1"/>
              <a:t>sinucleina</a:t>
            </a:r>
            <a:r>
              <a:rPr lang="it-IT" dirty="0"/>
              <a:t> che si convertono successivamente in fibrille amiloidi.</a:t>
            </a:r>
          </a:p>
          <a:p>
            <a:pPr algn="just">
              <a:defRPr/>
            </a:pPr>
            <a:r>
              <a:rPr lang="it-IT" dirty="0"/>
              <a:t>Quindi la perdita della funzionalità di </a:t>
            </a:r>
            <a:r>
              <a:rPr lang="it-IT" dirty="0" err="1"/>
              <a:t>Gcase</a:t>
            </a:r>
            <a:r>
              <a:rPr lang="it-IT" dirty="0"/>
              <a:t> crea un feed-back positivo tra la riduzione della funzionalità lisosomiale e l’accumulo di </a:t>
            </a:r>
            <a:r>
              <a:rPr lang="el-GR" dirty="0"/>
              <a:t>α-</a:t>
            </a:r>
            <a:r>
              <a:rPr lang="it-IT" dirty="0" err="1"/>
              <a:t>sinucleina</a:t>
            </a:r>
            <a:r>
              <a:rPr lang="it-IT" dirty="0"/>
              <a:t> che determina lo sviluppo della </a:t>
            </a:r>
            <a:r>
              <a:rPr lang="it-IT" dirty="0" err="1"/>
              <a:t>neurodegenerazione</a:t>
            </a:r>
            <a:r>
              <a:rPr lang="it-IT" dirty="0"/>
              <a:t>. </a:t>
            </a:r>
          </a:p>
          <a:p>
            <a:pPr algn="just">
              <a:defRPr/>
            </a:pPr>
            <a:r>
              <a:rPr lang="it-IT" dirty="0"/>
              <a:t>Diverse Mucopolisaccaridosi (</a:t>
            </a:r>
            <a:r>
              <a:rPr lang="it-IT" dirty="0" err="1"/>
              <a:t>MPSs</a:t>
            </a:r>
            <a:r>
              <a:rPr lang="it-IT" dirty="0"/>
              <a:t>, una famiglia di malattie </a:t>
            </a:r>
            <a:r>
              <a:rPr lang="it-IT" dirty="0" err="1"/>
              <a:t>LSDs</a:t>
            </a:r>
            <a:r>
              <a:rPr lang="it-IT" dirty="0"/>
              <a:t>), caratterizzate da accumulo di </a:t>
            </a:r>
            <a:r>
              <a:rPr lang="it-IT" dirty="0" err="1"/>
              <a:t>glicosamminoglicani</a:t>
            </a:r>
            <a:r>
              <a:rPr lang="it-IT" dirty="0"/>
              <a:t> (GAG), mostrano la presenza di aggregati di proteine </a:t>
            </a:r>
            <a:r>
              <a:rPr lang="it-IT" dirty="0" err="1"/>
              <a:t>amiloidogeniche</a:t>
            </a:r>
            <a:r>
              <a:rPr lang="it-IT" dirty="0"/>
              <a:t> nel cervello. </a:t>
            </a:r>
            <a:r>
              <a:rPr lang="it-IT" altLang="it-IT" dirty="0" err="1">
                <a:latin typeface="MinionPro"/>
              </a:rPr>
              <a:t>GAGs</a:t>
            </a:r>
            <a:r>
              <a:rPr lang="it-IT" altLang="it-IT" dirty="0">
                <a:latin typeface="MinionPro"/>
              </a:rPr>
              <a:t> forniscono uno </a:t>
            </a:r>
            <a:r>
              <a:rPr lang="it-IT" altLang="it-IT" dirty="0" err="1">
                <a:latin typeface="MinionPro"/>
              </a:rPr>
              <a:t>scaffold</a:t>
            </a:r>
            <a:r>
              <a:rPr lang="it-IT" altLang="it-IT" dirty="0">
                <a:latin typeface="MinionPro"/>
              </a:rPr>
              <a:t> che promuove l’aggregazione dell’amiloide. </a:t>
            </a:r>
            <a:endParaRPr lang="it-IT" dirty="0"/>
          </a:p>
          <a:p>
            <a:pPr algn="just">
              <a:defRPr/>
            </a:pPr>
            <a:r>
              <a:rPr lang="it-IT" dirty="0"/>
              <a:t>E’ stato dimostrato che in modelli di topo di MPS (MPS-IIIA) </a:t>
            </a:r>
            <a:r>
              <a:rPr lang="el-GR" dirty="0"/>
              <a:t>α-</a:t>
            </a:r>
            <a:r>
              <a:rPr lang="it-IT" dirty="0" err="1"/>
              <a:t>sinucleina</a:t>
            </a:r>
            <a:r>
              <a:rPr lang="it-IT" dirty="0"/>
              <a:t> si accumula come aggregati insolubili neuronali che contribuiscono alla </a:t>
            </a:r>
            <a:r>
              <a:rPr lang="it-IT" dirty="0" err="1"/>
              <a:t>neurodegenerazione</a:t>
            </a:r>
            <a:r>
              <a:rPr lang="it-IT" dirty="0"/>
              <a:t>. Inoltre l’aggregazione di </a:t>
            </a:r>
            <a:r>
              <a:rPr lang="el-GR" dirty="0"/>
              <a:t>α-</a:t>
            </a:r>
            <a:r>
              <a:rPr lang="it-IT" dirty="0" err="1"/>
              <a:t>sinucleina</a:t>
            </a:r>
            <a:r>
              <a:rPr lang="it-IT" dirty="0"/>
              <a:t> progressivamente determina l’aggregazione di altre proteine </a:t>
            </a:r>
            <a:r>
              <a:rPr lang="it-IT" dirty="0" err="1"/>
              <a:t>amiloidogeniche</a:t>
            </a:r>
            <a:r>
              <a:rPr lang="it-IT" dirty="0"/>
              <a:t>, tra cui tau e peptide A</a:t>
            </a:r>
            <a:r>
              <a:rPr lang="el-GR" dirty="0"/>
              <a:t>β</a:t>
            </a:r>
            <a:r>
              <a:rPr lang="it-IT" dirty="0"/>
              <a:t>42 nei </a:t>
            </a:r>
            <a:r>
              <a:rPr lang="it-IT" dirty="0" err="1"/>
              <a:t>lisososmi</a:t>
            </a:r>
            <a:r>
              <a:rPr lang="it-IT" dirty="0"/>
              <a:t> dei neuroni con conseguente aumento della funzione neurotossica.</a:t>
            </a:r>
          </a:p>
          <a:p>
            <a:pPr algn="just">
              <a:defRPr/>
            </a:pPr>
            <a:r>
              <a:rPr lang="it-IT" dirty="0"/>
              <a:t>L’inibizione dell’aggregazione delle proteine amiloidi nei topi MPS-IIIA riattiva l’autofagia e riduce gli effetti sulla </a:t>
            </a:r>
            <a:r>
              <a:rPr lang="it-IT" dirty="0" err="1"/>
              <a:t>neurodegenerazione</a:t>
            </a:r>
            <a:r>
              <a:rPr lang="it-IT" dirty="0"/>
              <a:t>.</a:t>
            </a:r>
          </a:p>
          <a:p>
            <a:pPr algn="just">
              <a:defRPr/>
            </a:pPr>
            <a:endParaRPr lang="it-IT" dirty="0"/>
          </a:p>
          <a:p>
            <a:pPr algn="just">
              <a:defRPr/>
            </a:pPr>
            <a:endParaRPr lang="it-IT" dirty="0"/>
          </a:p>
          <a:p>
            <a:pPr algn="just">
              <a:defRPr/>
            </a:pPr>
            <a:endParaRPr lang="it-IT" dirty="0"/>
          </a:p>
          <a:p>
            <a:pPr algn="just">
              <a:defRPr/>
            </a:pPr>
            <a:endParaRPr lang="it-IT" dirty="0"/>
          </a:p>
        </p:txBody>
      </p:sp>
      <p:sp>
        <p:nvSpPr>
          <p:cNvPr id="31747" name="Segnaposto numero diapositiva 3">
            <a:extLst>
              <a:ext uri="{FF2B5EF4-FFF2-40B4-BE49-F238E27FC236}">
                <a16:creationId xmlns:a16="http://schemas.microsoft.com/office/drawing/2014/main" id="{37E9392B-21D7-354D-99BC-21300CCFC5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E3177D-CD04-2D4C-8E1C-1F042963E9C4}" type="slidenum">
              <a:rPr lang="it-IT" altLang="it-IT" sz="1200">
                <a:solidFill>
                  <a:srgbClr val="898989"/>
                </a:solidFill>
                <a:latin typeface="Times New Roman" panose="02020603050405020304" pitchFamily="18" charset="0"/>
              </a:rPr>
              <a:pPr>
                <a:spcBef>
                  <a:spcPct val="0"/>
                </a:spcBef>
                <a:buFontTx/>
                <a:buNone/>
              </a:pPr>
              <a:t>26</a:t>
            </a:fld>
            <a:endParaRPr lang="it-IT" altLang="it-IT" sz="1200">
              <a:solidFill>
                <a:srgbClr val="898989"/>
              </a:solidFill>
              <a:latin typeface="Times New Roman" panose="02020603050405020304" pitchFamily="18" charset="0"/>
            </a:endParaRPr>
          </a:p>
        </p:txBody>
      </p:sp>
      <p:sp>
        <p:nvSpPr>
          <p:cNvPr id="7" name="Text Box 35">
            <a:extLst>
              <a:ext uri="{FF2B5EF4-FFF2-40B4-BE49-F238E27FC236}">
                <a16:creationId xmlns:a16="http://schemas.microsoft.com/office/drawing/2014/main" id="{B9FDFD71-65EE-8741-8B14-EF82F5F92B31}"/>
              </a:ext>
            </a:extLst>
          </p:cNvPr>
          <p:cNvSpPr txBox="1">
            <a:spLocks noChangeArrowheads="1"/>
          </p:cNvSpPr>
          <p:nvPr/>
        </p:nvSpPr>
        <p:spPr bwMode="auto">
          <a:xfrm>
            <a:off x="836579" y="255295"/>
            <a:ext cx="10043685"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Alcuni esempi:</a:t>
            </a:r>
          </a:p>
        </p:txBody>
      </p:sp>
    </p:spTree>
    <p:extLst>
      <p:ext uri="{BB962C8B-B14F-4D97-AF65-F5344CB8AC3E}">
        <p14:creationId xmlns:p14="http://schemas.microsoft.com/office/powerpoint/2010/main" val="280220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D7C88BA-E4CC-E443-84EE-DCBAA168CB7C}" type="slidenum">
              <a:rPr lang="it-IT" smtClean="0"/>
              <a:t>3</a:t>
            </a:fld>
            <a:endParaRPr lang="it-IT"/>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13146" t="4906" r="6475" b="2394"/>
          <a:stretch/>
        </p:blipFill>
        <p:spPr>
          <a:xfrm>
            <a:off x="3989070" y="2074334"/>
            <a:ext cx="4572000" cy="3359765"/>
          </a:xfrm>
          <a:prstGeom prst="rect">
            <a:avLst/>
          </a:prstGeom>
        </p:spPr>
      </p:pic>
      <p:sp>
        <p:nvSpPr>
          <p:cNvPr id="6" name="Text Box 35"/>
          <p:cNvSpPr txBox="1">
            <a:spLocks noChangeArrowheads="1"/>
          </p:cNvSpPr>
          <p:nvPr/>
        </p:nvSpPr>
        <p:spPr bwMode="auto">
          <a:xfrm>
            <a:off x="2231405" y="326481"/>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 complessi TORC1  e TORC2</a:t>
            </a:r>
            <a:endParaRPr lang="it-IT" sz="3200" b="1" i="1" dirty="0">
              <a:solidFill>
                <a:srgbClr val="000099"/>
              </a:solidFill>
              <a:cs typeface="Arial" charset="0"/>
            </a:endParaRPr>
          </a:p>
        </p:txBody>
      </p:sp>
      <p:sp>
        <p:nvSpPr>
          <p:cNvPr id="7" name="CasellaDiTesto 6"/>
          <p:cNvSpPr txBox="1"/>
          <p:nvPr/>
        </p:nvSpPr>
        <p:spPr>
          <a:xfrm>
            <a:off x="1972576" y="1100152"/>
            <a:ext cx="8238225" cy="923330"/>
          </a:xfrm>
          <a:prstGeom prst="rect">
            <a:avLst/>
          </a:prstGeom>
          <a:noFill/>
        </p:spPr>
        <p:txBody>
          <a:bodyPr wrap="square" rtlCol="0">
            <a:spAutoFit/>
          </a:bodyPr>
          <a:lstStyle/>
          <a:p>
            <a:pPr algn="ctr"/>
            <a:r>
              <a:rPr lang="it-IT" dirty="0"/>
              <a:t>Due complessi conservati: </a:t>
            </a:r>
          </a:p>
          <a:p>
            <a:endParaRPr lang="it-IT" dirty="0"/>
          </a:p>
          <a:p>
            <a:pPr algn="ctr"/>
            <a:r>
              <a:rPr lang="it-IT" dirty="0"/>
              <a:t>TOR </a:t>
            </a:r>
            <a:r>
              <a:rPr lang="it-IT" dirty="0" err="1"/>
              <a:t>complex</a:t>
            </a:r>
            <a:r>
              <a:rPr lang="it-IT" dirty="0"/>
              <a:t> 1 (TORC1) e TOR </a:t>
            </a:r>
            <a:r>
              <a:rPr lang="it-IT" dirty="0" err="1"/>
              <a:t>complex</a:t>
            </a:r>
            <a:r>
              <a:rPr lang="it-IT" dirty="0"/>
              <a:t> 2 (TORC2)</a:t>
            </a:r>
          </a:p>
        </p:txBody>
      </p:sp>
      <p:sp>
        <p:nvSpPr>
          <p:cNvPr id="2" name="Rettangolo 1"/>
          <p:cNvSpPr/>
          <p:nvPr/>
        </p:nvSpPr>
        <p:spPr>
          <a:xfrm>
            <a:off x="1687464" y="6012670"/>
            <a:ext cx="8877300" cy="307777"/>
          </a:xfrm>
          <a:prstGeom prst="rect">
            <a:avLst/>
          </a:prstGeom>
        </p:spPr>
        <p:txBody>
          <a:bodyPr wrap="square">
            <a:spAutoFit/>
          </a:bodyPr>
          <a:lstStyle/>
          <a:p>
            <a:r>
              <a:rPr lang="it-IT" sz="1400" dirty="0" err="1">
                <a:latin typeface="AdvTT9b12cd41" charset="0"/>
              </a:rPr>
              <a:t>Weisman</a:t>
            </a:r>
            <a:r>
              <a:rPr lang="it-IT" sz="1400" dirty="0">
                <a:latin typeface="AdvTT9b12cd41" charset="0"/>
              </a:rPr>
              <a:t> </a:t>
            </a:r>
            <a:r>
              <a:rPr lang="it-IT" sz="1400" dirty="0" err="1">
                <a:latin typeface="AdvTT9b12cd41" charset="0"/>
              </a:rPr>
              <a:t>R</a:t>
            </a:r>
            <a:r>
              <a:rPr lang="it-IT" sz="1400" dirty="0">
                <a:latin typeface="AdvTT9b12cd41" charset="0"/>
              </a:rPr>
              <a:t>. 2016. </a:t>
            </a:r>
            <a:r>
              <a:rPr lang="it-IT" sz="1400" dirty="0" err="1">
                <a:latin typeface="AdvTTd168d80a.I" charset="0"/>
              </a:rPr>
              <a:t>Microbiol</a:t>
            </a:r>
            <a:r>
              <a:rPr lang="it-IT" sz="1400" dirty="0">
                <a:latin typeface="AdvTTd168d80a.I" charset="0"/>
              </a:rPr>
              <a:t> </a:t>
            </a:r>
            <a:r>
              <a:rPr lang="it-IT" sz="1400" dirty="0" err="1">
                <a:latin typeface="AdvTTd168d80a.I" charset="0"/>
              </a:rPr>
              <a:t>Spectrum</a:t>
            </a:r>
            <a:r>
              <a:rPr lang="it-IT" sz="1400" dirty="0">
                <a:latin typeface="AdvTTd168d80a.I" charset="0"/>
              </a:rPr>
              <a:t> </a:t>
            </a:r>
            <a:r>
              <a:rPr lang="it-IT" sz="1400" dirty="0">
                <a:latin typeface="AdvTT9b12cd41" charset="0"/>
              </a:rPr>
              <a:t>4(5): FUNK-0006-2016. </a:t>
            </a:r>
            <a:r>
              <a:rPr lang="it-IT" sz="1400" dirty="0">
                <a:solidFill>
                  <a:srgbClr val="004993"/>
                </a:solidFill>
                <a:latin typeface="AdvTT9b12cd41" charset="0"/>
              </a:rPr>
              <a:t>doi:10.1128/microbiolspec.FUNK-0006-2016</a:t>
            </a:r>
            <a:r>
              <a:rPr lang="it-IT" sz="1400" dirty="0">
                <a:latin typeface="AdvTT9b12cd41" charset="0"/>
              </a:rPr>
              <a:t>. </a:t>
            </a:r>
            <a:endParaRPr lang="it-IT" sz="1400" dirty="0"/>
          </a:p>
        </p:txBody>
      </p:sp>
      <p:sp>
        <p:nvSpPr>
          <p:cNvPr id="5" name="CasellaDiTesto 4">
            <a:extLst>
              <a:ext uri="{FF2B5EF4-FFF2-40B4-BE49-F238E27FC236}">
                <a16:creationId xmlns:a16="http://schemas.microsoft.com/office/drawing/2014/main" id="{B5687666-EC86-554E-90F7-634B3B72782E}"/>
              </a:ext>
            </a:extLst>
          </p:cNvPr>
          <p:cNvSpPr txBox="1"/>
          <p:nvPr/>
        </p:nvSpPr>
        <p:spPr>
          <a:xfrm>
            <a:off x="187276" y="2212378"/>
            <a:ext cx="3413174" cy="1815882"/>
          </a:xfrm>
          <a:prstGeom prst="rect">
            <a:avLst/>
          </a:prstGeom>
          <a:noFill/>
        </p:spPr>
        <p:txBody>
          <a:bodyPr wrap="square" rtlCol="0">
            <a:spAutoFit/>
          </a:bodyPr>
          <a:lstStyle/>
          <a:p>
            <a:pPr lvl="1" algn="just"/>
            <a:r>
              <a:rPr lang="it-IT" sz="1600" b="1" dirty="0">
                <a:solidFill>
                  <a:srgbClr val="002060"/>
                </a:solidFill>
              </a:rPr>
              <a:t>AMPK inibisce mTORC1 mediante diretta fosforilazione di RAPTOR (</a:t>
            </a:r>
            <a:r>
              <a:rPr lang="it-IT" sz="1600" b="1" dirty="0" err="1">
                <a:solidFill>
                  <a:srgbClr val="002060"/>
                </a:solidFill>
              </a:rPr>
              <a:t>regulatory-associated</a:t>
            </a:r>
            <a:r>
              <a:rPr lang="it-IT" sz="1600" b="1" dirty="0">
                <a:solidFill>
                  <a:srgbClr val="002060"/>
                </a:solidFill>
              </a:rPr>
              <a:t> </a:t>
            </a:r>
            <a:r>
              <a:rPr lang="it-IT" sz="1600" b="1" dirty="0" err="1">
                <a:solidFill>
                  <a:srgbClr val="002060"/>
                </a:solidFill>
              </a:rPr>
              <a:t>protein</a:t>
            </a:r>
            <a:r>
              <a:rPr lang="it-IT" sz="1600" b="1" dirty="0">
                <a:solidFill>
                  <a:srgbClr val="002060"/>
                </a:solidFill>
              </a:rPr>
              <a:t> of </a:t>
            </a:r>
            <a:r>
              <a:rPr lang="it-IT" sz="1600" b="1" dirty="0" err="1">
                <a:solidFill>
                  <a:srgbClr val="002060"/>
                </a:solidFill>
              </a:rPr>
              <a:t>mTOR</a:t>
            </a:r>
            <a:r>
              <a:rPr lang="it-IT" sz="1600" b="1" dirty="0">
                <a:solidFill>
                  <a:srgbClr val="002060"/>
                </a:solidFill>
              </a:rPr>
              <a:t>) sui residui Ser722 e Ser792, determinando l’inattivazione di RAPTOR. </a:t>
            </a:r>
          </a:p>
        </p:txBody>
      </p:sp>
    </p:spTree>
    <p:extLst>
      <p:ext uri="{BB962C8B-B14F-4D97-AF65-F5344CB8AC3E}">
        <p14:creationId xmlns:p14="http://schemas.microsoft.com/office/powerpoint/2010/main" val="154084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hermata 2013-12-12 alle 23.32.20.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09" r="-1852" b="-5652"/>
          <a:stretch/>
        </p:blipFill>
        <p:spPr>
          <a:xfrm>
            <a:off x="3779741" y="1270749"/>
            <a:ext cx="4411538" cy="3937242"/>
          </a:xfrm>
        </p:spPr>
      </p:pic>
      <p:sp>
        <p:nvSpPr>
          <p:cNvPr id="5" name="CasellaDiTesto 4"/>
          <p:cNvSpPr txBox="1"/>
          <p:nvPr/>
        </p:nvSpPr>
        <p:spPr>
          <a:xfrm>
            <a:off x="975360" y="5433020"/>
            <a:ext cx="10020300" cy="923330"/>
          </a:xfrm>
          <a:prstGeom prst="rect">
            <a:avLst/>
          </a:prstGeom>
          <a:noFill/>
        </p:spPr>
        <p:txBody>
          <a:bodyPr wrap="square" rtlCol="0">
            <a:spAutoFit/>
          </a:bodyPr>
          <a:lstStyle/>
          <a:p>
            <a:pPr marL="285750" indent="-285750" algn="just">
              <a:buFont typeface="Arial" panose="020B0604020202020204" pitchFamily="34" charset="0"/>
              <a:buChar char="•"/>
            </a:pPr>
            <a:r>
              <a:rPr lang="it-IT" dirty="0"/>
              <a:t>In cellule di mammifero AMPK è sensibile al rapporto intracellulare AMP/ATP ed è attivata da condizioni che inibiscono la sintesi di ATP (</a:t>
            </a:r>
            <a:r>
              <a:rPr lang="it-IT" dirty="0" err="1"/>
              <a:t>ipossaia</a:t>
            </a:r>
            <a:r>
              <a:rPr lang="it-IT" dirty="0"/>
              <a:t>, deprivazione di glucosio, inibitori metabolici).</a:t>
            </a:r>
          </a:p>
          <a:p>
            <a:pPr marL="285750" indent="-285750" algn="just">
              <a:buFont typeface="Arial" panose="020B0604020202020204" pitchFamily="34" charset="0"/>
              <a:buChar char="•"/>
            </a:pPr>
            <a:r>
              <a:rPr lang="it-IT" dirty="0"/>
              <a:t>Stimolatore di processi catabolici e inibitore di processi anabolici.</a:t>
            </a:r>
          </a:p>
        </p:txBody>
      </p:sp>
      <p:sp>
        <p:nvSpPr>
          <p:cNvPr id="6" name="Text Box 35"/>
          <p:cNvSpPr txBox="1">
            <a:spLocks noChangeArrowheads="1"/>
          </p:cNvSpPr>
          <p:nvPr/>
        </p:nvSpPr>
        <p:spPr bwMode="auto">
          <a:xfrm>
            <a:off x="734290" y="270475"/>
            <a:ext cx="10917381" cy="1077218"/>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La regolazione dell’omeostasi energetica mediata da AMPK (</a:t>
            </a:r>
            <a:r>
              <a:rPr lang="it-IT" sz="3200" b="1" dirty="0" err="1">
                <a:solidFill>
                  <a:srgbClr val="000099"/>
                </a:solidFill>
                <a:cs typeface="Arial" charset="0"/>
              </a:rPr>
              <a:t>chinasi</a:t>
            </a:r>
            <a:r>
              <a:rPr lang="it-IT" sz="3200" b="1" dirty="0">
                <a:solidFill>
                  <a:srgbClr val="000099"/>
                </a:solidFill>
                <a:cs typeface="Arial" charset="0"/>
              </a:rPr>
              <a:t> AMP-dipendente)</a:t>
            </a:r>
          </a:p>
        </p:txBody>
      </p:sp>
      <p:sp>
        <p:nvSpPr>
          <p:cNvPr id="2" name="Segnaposto numero diapositiva 1">
            <a:extLst>
              <a:ext uri="{FF2B5EF4-FFF2-40B4-BE49-F238E27FC236}">
                <a16:creationId xmlns:a16="http://schemas.microsoft.com/office/drawing/2014/main" id="{8B331E17-14E5-3D42-8FD3-16674AE86FB3}"/>
              </a:ext>
            </a:extLst>
          </p:cNvPr>
          <p:cNvSpPr>
            <a:spLocks noGrp="1"/>
          </p:cNvSpPr>
          <p:nvPr>
            <p:ph type="sldNum" sz="quarter" idx="12"/>
          </p:nvPr>
        </p:nvSpPr>
        <p:spPr/>
        <p:txBody>
          <a:bodyPr/>
          <a:lstStyle/>
          <a:p>
            <a:fld id="{9718C995-8170-934D-A630-13D6B5FF5EE8}" type="slidenum">
              <a:rPr lang="it-IT" smtClean="0"/>
              <a:t>4</a:t>
            </a:fld>
            <a:endParaRPr lang="it-IT"/>
          </a:p>
        </p:txBody>
      </p:sp>
    </p:spTree>
    <p:extLst>
      <p:ext uri="{BB962C8B-B14F-4D97-AF65-F5344CB8AC3E}">
        <p14:creationId xmlns:p14="http://schemas.microsoft.com/office/powerpoint/2010/main" val="10418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fig1"/>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703388" y="1916114"/>
            <a:ext cx="2087562" cy="9858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2" name="Rectangle 8"/>
          <p:cNvSpPr>
            <a:spLocks noChangeArrowheads="1"/>
          </p:cNvSpPr>
          <p:nvPr/>
        </p:nvSpPr>
        <p:spPr bwMode="auto">
          <a:xfrm>
            <a:off x="4943476" y="2565401"/>
            <a:ext cx="1008063" cy="936625"/>
          </a:xfrm>
          <a:prstGeom prst="rect">
            <a:avLst/>
          </a:prstGeom>
          <a:gradFill rotWithShape="1">
            <a:gsLst>
              <a:gs pos="0">
                <a:srgbClr val="0000FF">
                  <a:gamma/>
                  <a:tint val="0"/>
                  <a:invGamma/>
                </a:srgbClr>
              </a:gs>
              <a:gs pos="100000">
                <a:srgbClr val="0000FF"/>
              </a:gs>
            </a:gsLst>
            <a:path path="shape">
              <a:fillToRect l="50000" t="50000" r="50000" b="50000"/>
            </a:path>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l-GR">
                <a:cs typeface="Arial" charset="0"/>
              </a:rPr>
              <a:t>α1</a:t>
            </a:r>
            <a:r>
              <a:rPr lang="it-IT">
                <a:cs typeface="Arial" charset="0"/>
              </a:rPr>
              <a:t>, </a:t>
            </a:r>
            <a:r>
              <a:rPr lang="el-GR">
                <a:cs typeface="Arial" charset="0"/>
              </a:rPr>
              <a:t>α</a:t>
            </a:r>
            <a:r>
              <a:rPr lang="it-IT">
                <a:cs typeface="Arial" charset="0"/>
              </a:rPr>
              <a:t>2</a:t>
            </a:r>
            <a:endParaRPr lang="el-GR">
              <a:cs typeface="Arial" charset="0"/>
            </a:endParaRPr>
          </a:p>
        </p:txBody>
      </p:sp>
      <p:sp>
        <p:nvSpPr>
          <p:cNvPr id="21513" name="Oval 9"/>
          <p:cNvSpPr>
            <a:spLocks noChangeArrowheads="1"/>
          </p:cNvSpPr>
          <p:nvPr/>
        </p:nvSpPr>
        <p:spPr bwMode="auto">
          <a:xfrm>
            <a:off x="5880101" y="2565401"/>
            <a:ext cx="1008063" cy="936625"/>
          </a:xfrm>
          <a:prstGeom prst="ellipse">
            <a:avLst/>
          </a:prstGeom>
          <a:gradFill rotWithShape="1">
            <a:gsLst>
              <a:gs pos="0">
                <a:srgbClr val="FF0066">
                  <a:gamma/>
                  <a:tint val="0"/>
                  <a:invGamma/>
                </a:srgbClr>
              </a:gs>
              <a:gs pos="100000">
                <a:srgbClr val="FF0066"/>
              </a:gs>
            </a:gsLst>
            <a:path path="shape">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l-GR">
                <a:cs typeface="Arial" charset="0"/>
              </a:rPr>
              <a:t>β1</a:t>
            </a:r>
            <a:r>
              <a:rPr lang="it-IT">
                <a:cs typeface="Arial" charset="0"/>
              </a:rPr>
              <a:t>, </a:t>
            </a:r>
            <a:r>
              <a:rPr lang="el-GR">
                <a:cs typeface="Arial" charset="0"/>
              </a:rPr>
              <a:t>β</a:t>
            </a:r>
            <a:r>
              <a:rPr lang="it-IT">
                <a:cs typeface="Arial" charset="0"/>
              </a:rPr>
              <a:t>2</a:t>
            </a:r>
            <a:endParaRPr lang="el-GR">
              <a:cs typeface="Arial" charset="0"/>
            </a:endParaRPr>
          </a:p>
        </p:txBody>
      </p:sp>
      <p:sp>
        <p:nvSpPr>
          <p:cNvPr id="21514" name="Oval 10"/>
          <p:cNvSpPr>
            <a:spLocks noChangeArrowheads="1"/>
          </p:cNvSpPr>
          <p:nvPr/>
        </p:nvSpPr>
        <p:spPr bwMode="auto">
          <a:xfrm>
            <a:off x="5160963" y="1989138"/>
            <a:ext cx="1295400" cy="792162"/>
          </a:xfrm>
          <a:prstGeom prst="ellipse">
            <a:avLst/>
          </a:prstGeom>
          <a:gradFill rotWithShape="1">
            <a:gsLst>
              <a:gs pos="0">
                <a:srgbClr val="FFFF00">
                  <a:gamma/>
                  <a:tint val="0"/>
                  <a:invGamma/>
                </a:srgbClr>
              </a:gs>
              <a:gs pos="100000">
                <a:srgbClr val="FFFF00"/>
              </a:gs>
            </a:gsLst>
            <a:path path="shape">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l-GR">
                <a:cs typeface="Arial" charset="0"/>
              </a:rPr>
              <a:t>γ1</a:t>
            </a:r>
            <a:r>
              <a:rPr lang="it-IT">
                <a:cs typeface="Arial" charset="0"/>
              </a:rPr>
              <a:t>, </a:t>
            </a:r>
            <a:r>
              <a:rPr lang="el-GR">
                <a:cs typeface="Arial" charset="0"/>
              </a:rPr>
              <a:t>γ</a:t>
            </a:r>
            <a:r>
              <a:rPr lang="it-IT">
                <a:cs typeface="Arial" charset="0"/>
              </a:rPr>
              <a:t>2, </a:t>
            </a:r>
            <a:r>
              <a:rPr lang="el-GR">
                <a:cs typeface="Arial" charset="0"/>
              </a:rPr>
              <a:t>γ</a:t>
            </a:r>
            <a:r>
              <a:rPr lang="it-IT">
                <a:cs typeface="Arial" charset="0"/>
              </a:rPr>
              <a:t>3</a:t>
            </a:r>
            <a:endParaRPr lang="el-GR">
              <a:cs typeface="Arial" charset="0"/>
            </a:endParaRPr>
          </a:p>
        </p:txBody>
      </p:sp>
      <p:sp>
        <p:nvSpPr>
          <p:cNvPr id="21515" name="Oval 11"/>
          <p:cNvSpPr>
            <a:spLocks noChangeArrowheads="1"/>
          </p:cNvSpPr>
          <p:nvPr/>
        </p:nvSpPr>
        <p:spPr bwMode="auto">
          <a:xfrm>
            <a:off x="6167439" y="1196975"/>
            <a:ext cx="433387" cy="431800"/>
          </a:xfrm>
          <a:prstGeom prst="ellipse">
            <a:avLst/>
          </a:prstGeom>
          <a:gradFill rotWithShape="1">
            <a:gsLst>
              <a:gs pos="0">
                <a:srgbClr val="FF0000">
                  <a:gamma/>
                  <a:tint val="19216"/>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400" b="1">
                <a:cs typeface="Arial" charset="0"/>
              </a:rPr>
              <a:t>AMP</a:t>
            </a:r>
          </a:p>
        </p:txBody>
      </p:sp>
      <p:sp>
        <p:nvSpPr>
          <p:cNvPr id="21516" name="Oval 12"/>
          <p:cNvSpPr>
            <a:spLocks noChangeArrowheads="1"/>
          </p:cNvSpPr>
          <p:nvPr/>
        </p:nvSpPr>
        <p:spPr bwMode="auto">
          <a:xfrm>
            <a:off x="6815139" y="1557338"/>
            <a:ext cx="433387" cy="431800"/>
          </a:xfrm>
          <a:prstGeom prst="ellipse">
            <a:avLst/>
          </a:prstGeom>
          <a:gradFill rotWithShape="1">
            <a:gsLst>
              <a:gs pos="0">
                <a:srgbClr val="FF0000">
                  <a:gamma/>
                  <a:tint val="19216"/>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400">
                <a:cs typeface="Arial" charset="0"/>
              </a:rPr>
              <a:t>ATP</a:t>
            </a:r>
          </a:p>
        </p:txBody>
      </p:sp>
      <p:sp>
        <p:nvSpPr>
          <p:cNvPr id="21517" name="Line 13"/>
          <p:cNvSpPr>
            <a:spLocks noChangeShapeType="1"/>
          </p:cNvSpPr>
          <p:nvPr/>
        </p:nvSpPr>
        <p:spPr bwMode="auto">
          <a:xfrm flipH="1">
            <a:off x="6167438" y="1628776"/>
            <a:ext cx="144462" cy="3603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18" name="Line 14"/>
          <p:cNvSpPr>
            <a:spLocks noChangeShapeType="1"/>
          </p:cNvSpPr>
          <p:nvPr/>
        </p:nvSpPr>
        <p:spPr bwMode="auto">
          <a:xfrm flipV="1">
            <a:off x="6527801" y="1917700"/>
            <a:ext cx="288925" cy="2159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19" name="Line 15"/>
          <p:cNvSpPr>
            <a:spLocks noChangeShapeType="1"/>
          </p:cNvSpPr>
          <p:nvPr/>
        </p:nvSpPr>
        <p:spPr bwMode="auto">
          <a:xfrm>
            <a:off x="6456363" y="1989139"/>
            <a:ext cx="144462" cy="2889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20" name="Text Box 16"/>
          <p:cNvSpPr txBox="1">
            <a:spLocks noChangeArrowheads="1"/>
          </p:cNvSpPr>
          <p:nvPr/>
        </p:nvSpPr>
        <p:spPr bwMode="auto">
          <a:xfrm>
            <a:off x="2927350" y="3717926"/>
            <a:ext cx="216058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cs typeface="Arial" charset="0"/>
              </a:rPr>
              <a:t>Sensore omeostasi energetica</a:t>
            </a:r>
          </a:p>
        </p:txBody>
      </p:sp>
      <p:sp>
        <p:nvSpPr>
          <p:cNvPr id="21521" name="Text Box 17"/>
          <p:cNvSpPr txBox="1">
            <a:spLocks noChangeArrowheads="1"/>
          </p:cNvSpPr>
          <p:nvPr/>
        </p:nvSpPr>
        <p:spPr bwMode="auto">
          <a:xfrm>
            <a:off x="4727575" y="3717925"/>
            <a:ext cx="21605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cs typeface="Arial" charset="0"/>
              </a:rPr>
              <a:t>Regolatore trascrizionale</a:t>
            </a:r>
          </a:p>
        </p:txBody>
      </p:sp>
      <p:sp>
        <p:nvSpPr>
          <p:cNvPr id="21522" name="Text Box 18"/>
          <p:cNvSpPr txBox="1">
            <a:spLocks noChangeArrowheads="1"/>
          </p:cNvSpPr>
          <p:nvPr/>
        </p:nvSpPr>
        <p:spPr bwMode="auto">
          <a:xfrm>
            <a:off x="6959600" y="3717925"/>
            <a:ext cx="21605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cs typeface="Arial" charset="0"/>
              </a:rPr>
              <a:t>Controllo del ciclo cellulare</a:t>
            </a:r>
          </a:p>
        </p:txBody>
      </p:sp>
      <p:sp>
        <p:nvSpPr>
          <p:cNvPr id="21523" name="Line 19"/>
          <p:cNvSpPr>
            <a:spLocks noChangeShapeType="1"/>
          </p:cNvSpPr>
          <p:nvPr/>
        </p:nvSpPr>
        <p:spPr bwMode="auto">
          <a:xfrm>
            <a:off x="4727575" y="2852738"/>
            <a:ext cx="215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24" name="Text Box 20"/>
          <p:cNvSpPr txBox="1">
            <a:spLocks noChangeArrowheads="1"/>
          </p:cNvSpPr>
          <p:nvPr/>
        </p:nvSpPr>
        <p:spPr bwMode="auto">
          <a:xfrm>
            <a:off x="3575050" y="2636838"/>
            <a:ext cx="1225550" cy="595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it-IT">
                <a:cs typeface="Arial" charset="0"/>
              </a:rPr>
              <a:t>Thr172</a:t>
            </a:r>
            <a:r>
              <a:rPr lang="it-IT">
                <a:solidFill>
                  <a:srgbClr val="FF0000"/>
                </a:solidFill>
                <a:cs typeface="Arial" charset="0"/>
              </a:rPr>
              <a:t>P</a:t>
            </a:r>
          </a:p>
          <a:p>
            <a:pPr algn="r">
              <a:spcBef>
                <a:spcPct val="50000"/>
              </a:spcBef>
              <a:defRPr/>
            </a:pPr>
            <a:r>
              <a:rPr lang="it-IT" sz="1000" i="1">
                <a:cs typeface="Arial" charset="0"/>
              </a:rPr>
              <a:t>K-activation loop</a:t>
            </a:r>
          </a:p>
        </p:txBody>
      </p:sp>
      <p:sp>
        <p:nvSpPr>
          <p:cNvPr id="21525" name="Line 21"/>
          <p:cNvSpPr>
            <a:spLocks noChangeShapeType="1"/>
          </p:cNvSpPr>
          <p:nvPr/>
        </p:nvSpPr>
        <p:spPr bwMode="auto">
          <a:xfrm flipH="1">
            <a:off x="2927351" y="4005263"/>
            <a:ext cx="504825" cy="3603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26" name="Text Box 22"/>
          <p:cNvSpPr txBox="1">
            <a:spLocks noChangeArrowheads="1"/>
          </p:cNvSpPr>
          <p:nvPr/>
        </p:nvSpPr>
        <p:spPr bwMode="auto">
          <a:xfrm>
            <a:off x="1992314" y="4510088"/>
            <a:ext cx="1366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it-IT" sz="1200">
                <a:cs typeface="Arial" charset="0"/>
              </a:rPr>
              <a:t>ENERGY CHECKPOINT !</a:t>
            </a:r>
          </a:p>
        </p:txBody>
      </p:sp>
      <p:sp>
        <p:nvSpPr>
          <p:cNvPr id="21527" name="Line 23"/>
          <p:cNvSpPr>
            <a:spLocks noChangeShapeType="1"/>
          </p:cNvSpPr>
          <p:nvPr/>
        </p:nvSpPr>
        <p:spPr bwMode="auto">
          <a:xfrm>
            <a:off x="3792538" y="4652964"/>
            <a:ext cx="215900" cy="2889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28" name="Line 24"/>
          <p:cNvSpPr>
            <a:spLocks noChangeShapeType="1"/>
          </p:cNvSpPr>
          <p:nvPr/>
        </p:nvSpPr>
        <p:spPr bwMode="auto">
          <a:xfrm flipH="1">
            <a:off x="4511676" y="4078288"/>
            <a:ext cx="504825" cy="863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29" name="Text Box 25"/>
          <p:cNvSpPr txBox="1">
            <a:spLocks noChangeArrowheads="1"/>
          </p:cNvSpPr>
          <p:nvPr/>
        </p:nvSpPr>
        <p:spPr bwMode="auto">
          <a:xfrm>
            <a:off x="2640013" y="5013325"/>
            <a:ext cx="3168650" cy="1436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600" dirty="0">
                <a:cs typeface="Arial" charset="0"/>
              </a:rPr>
              <a:t>Glicolisi </a:t>
            </a:r>
            <a:r>
              <a:rPr lang="it-IT" sz="1600" b="1" dirty="0">
                <a:solidFill>
                  <a:schemeClr val="accent2"/>
                </a:solidFill>
                <a:cs typeface="Arial" charset="0"/>
              </a:rPr>
              <a:t>ON</a:t>
            </a:r>
          </a:p>
          <a:p>
            <a:pPr algn="ctr">
              <a:spcBef>
                <a:spcPct val="50000"/>
              </a:spcBef>
              <a:defRPr/>
            </a:pPr>
            <a:r>
              <a:rPr lang="el-GR" sz="1600" dirty="0">
                <a:cs typeface="Arial" charset="0"/>
              </a:rPr>
              <a:t>β</a:t>
            </a:r>
            <a:r>
              <a:rPr lang="it-IT" sz="1600" dirty="0">
                <a:cs typeface="Arial" charset="0"/>
              </a:rPr>
              <a:t>-OX acidi grassi </a:t>
            </a:r>
            <a:r>
              <a:rPr lang="it-IT" sz="1600" b="1" dirty="0">
                <a:solidFill>
                  <a:schemeClr val="accent2"/>
                </a:solidFill>
                <a:cs typeface="Arial" charset="0"/>
              </a:rPr>
              <a:t>ON</a:t>
            </a:r>
          </a:p>
          <a:p>
            <a:pPr algn="ctr">
              <a:spcBef>
                <a:spcPct val="50000"/>
              </a:spcBef>
              <a:defRPr/>
            </a:pPr>
            <a:r>
              <a:rPr lang="it-IT" sz="1600" dirty="0">
                <a:cs typeface="Arial" charset="0"/>
              </a:rPr>
              <a:t>Inibizione espressione FAS</a:t>
            </a:r>
          </a:p>
          <a:p>
            <a:pPr algn="ctr">
              <a:spcBef>
                <a:spcPct val="50000"/>
              </a:spcBef>
              <a:defRPr/>
            </a:pPr>
            <a:r>
              <a:rPr lang="it-IT" sz="1600" dirty="0">
                <a:cs typeface="Arial" charset="0"/>
              </a:rPr>
              <a:t>Inibizione sintesi proteica</a:t>
            </a:r>
            <a:endParaRPr lang="el-GR" sz="1600" dirty="0">
              <a:cs typeface="Arial" charset="0"/>
            </a:endParaRPr>
          </a:p>
        </p:txBody>
      </p:sp>
      <p:sp>
        <p:nvSpPr>
          <p:cNvPr id="21530" name="Line 26"/>
          <p:cNvSpPr>
            <a:spLocks noChangeShapeType="1"/>
          </p:cNvSpPr>
          <p:nvPr/>
        </p:nvSpPr>
        <p:spPr bwMode="auto">
          <a:xfrm>
            <a:off x="5232400" y="5518150"/>
            <a:ext cx="4318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31" name="Oval 27"/>
          <p:cNvSpPr>
            <a:spLocks noChangeArrowheads="1"/>
          </p:cNvSpPr>
          <p:nvPr/>
        </p:nvSpPr>
        <p:spPr bwMode="auto">
          <a:xfrm>
            <a:off x="5808663" y="5302250"/>
            <a:ext cx="431800" cy="431800"/>
          </a:xfrm>
          <a:prstGeom prst="ellipse">
            <a:avLst/>
          </a:prstGeom>
          <a:gradFill rotWithShape="1">
            <a:gsLst>
              <a:gs pos="0">
                <a:srgbClr val="FF0000">
                  <a:gamma/>
                  <a:tint val="19216"/>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200">
                <a:cs typeface="Arial" charset="0"/>
              </a:rPr>
              <a:t>ATP</a:t>
            </a:r>
          </a:p>
        </p:txBody>
      </p:sp>
      <p:sp>
        <p:nvSpPr>
          <p:cNvPr id="21532" name="Line 28"/>
          <p:cNvSpPr>
            <a:spLocks noChangeShapeType="1"/>
          </p:cNvSpPr>
          <p:nvPr/>
        </p:nvSpPr>
        <p:spPr bwMode="auto">
          <a:xfrm>
            <a:off x="7896226" y="4078288"/>
            <a:ext cx="504825" cy="79216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33" name="Text Box 29"/>
          <p:cNvSpPr txBox="1">
            <a:spLocks noChangeArrowheads="1"/>
          </p:cNvSpPr>
          <p:nvPr/>
        </p:nvSpPr>
        <p:spPr bwMode="auto">
          <a:xfrm>
            <a:off x="7319963" y="5084764"/>
            <a:ext cx="29527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cs typeface="Arial" charset="0"/>
              </a:rPr>
              <a:t>Blocco in G1 del ciclo cellulare</a:t>
            </a:r>
          </a:p>
        </p:txBody>
      </p:sp>
      <p:sp>
        <p:nvSpPr>
          <p:cNvPr id="21534" name="Text Box 30"/>
          <p:cNvSpPr txBox="1">
            <a:spLocks noChangeArrowheads="1"/>
          </p:cNvSpPr>
          <p:nvPr/>
        </p:nvSpPr>
        <p:spPr bwMode="auto">
          <a:xfrm>
            <a:off x="2495550" y="765176"/>
            <a:ext cx="302418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400" b="1">
                <a:cs typeface="Arial" charset="0"/>
              </a:rPr>
              <a:t>TAK1</a:t>
            </a:r>
          </a:p>
          <a:p>
            <a:pPr algn="ctr">
              <a:spcBef>
                <a:spcPct val="50000"/>
              </a:spcBef>
              <a:defRPr/>
            </a:pPr>
            <a:r>
              <a:rPr lang="it-IT" sz="1400" b="1">
                <a:cs typeface="Arial" charset="0"/>
              </a:rPr>
              <a:t>CaMKK</a:t>
            </a:r>
          </a:p>
          <a:p>
            <a:pPr algn="ctr">
              <a:spcBef>
                <a:spcPct val="50000"/>
              </a:spcBef>
              <a:defRPr/>
            </a:pPr>
            <a:r>
              <a:rPr lang="it-IT" sz="1400" b="1">
                <a:cs typeface="Arial" charset="0"/>
              </a:rPr>
              <a:t>LKB1</a:t>
            </a:r>
            <a:r>
              <a:rPr lang="it-IT" sz="1400">
                <a:cs typeface="Arial" charset="0"/>
              </a:rPr>
              <a:t> </a:t>
            </a:r>
            <a:r>
              <a:rPr lang="it-IT" sz="1000">
                <a:cs typeface="Arial" charset="0"/>
              </a:rPr>
              <a:t>(soppressore tumorale)</a:t>
            </a:r>
          </a:p>
        </p:txBody>
      </p:sp>
      <p:sp>
        <p:nvSpPr>
          <p:cNvPr id="21535" name="Line 31"/>
          <p:cNvSpPr>
            <a:spLocks noChangeShapeType="1"/>
          </p:cNvSpPr>
          <p:nvPr/>
        </p:nvSpPr>
        <p:spPr bwMode="auto">
          <a:xfrm>
            <a:off x="4079876" y="1773238"/>
            <a:ext cx="504825" cy="863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36" name="Text Box 32"/>
          <p:cNvSpPr txBox="1">
            <a:spLocks noChangeArrowheads="1"/>
          </p:cNvSpPr>
          <p:nvPr/>
        </p:nvSpPr>
        <p:spPr bwMode="auto">
          <a:xfrm>
            <a:off x="7967663" y="692150"/>
            <a:ext cx="2520950" cy="2123658"/>
          </a:xfrm>
          <a:prstGeom prst="rect">
            <a:avLst/>
          </a:prstGeom>
          <a:gradFill rotWithShape="1">
            <a:gsLst>
              <a:gs pos="0">
                <a:schemeClr val="accent1">
                  <a:gamma/>
                  <a:tint val="15686"/>
                  <a:invGamma/>
                </a:schemeClr>
              </a:gs>
              <a:gs pos="100000">
                <a:schemeClr val="accent1"/>
              </a:gs>
            </a:gsLst>
            <a:path path="shape">
              <a:fillToRect l="50000" t="50000" r="50000" b="50000"/>
            </a:path>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it-IT" sz="1200" dirty="0">
                <a:cs typeface="Arial" charset="0"/>
              </a:rPr>
              <a:t>Citochine</a:t>
            </a:r>
          </a:p>
          <a:p>
            <a:pPr algn="ctr">
              <a:spcBef>
                <a:spcPct val="50000"/>
              </a:spcBef>
              <a:defRPr/>
            </a:pPr>
            <a:r>
              <a:rPr lang="it-IT" sz="1200" dirty="0">
                <a:cs typeface="Arial" charset="0"/>
              </a:rPr>
              <a:t>Ormoni e citochine (</a:t>
            </a:r>
            <a:r>
              <a:rPr lang="it-IT" sz="1200" dirty="0" err="1">
                <a:cs typeface="Arial" charset="0"/>
              </a:rPr>
              <a:t>Adiponectina</a:t>
            </a:r>
            <a:r>
              <a:rPr lang="it-IT" sz="1200" dirty="0">
                <a:cs typeface="Arial" charset="0"/>
              </a:rPr>
              <a:t>, </a:t>
            </a:r>
            <a:r>
              <a:rPr lang="it-IT" sz="1200" dirty="0" err="1">
                <a:cs typeface="Arial" charset="0"/>
              </a:rPr>
              <a:t>Leptina</a:t>
            </a:r>
            <a:r>
              <a:rPr lang="it-IT" sz="1200" dirty="0">
                <a:cs typeface="Arial" charset="0"/>
              </a:rPr>
              <a:t>)</a:t>
            </a:r>
          </a:p>
          <a:p>
            <a:pPr algn="ctr">
              <a:spcBef>
                <a:spcPct val="50000"/>
              </a:spcBef>
              <a:defRPr/>
            </a:pPr>
            <a:r>
              <a:rPr lang="it-IT" sz="1200" dirty="0" err="1">
                <a:cs typeface="Arial" charset="0"/>
              </a:rPr>
              <a:t>Metformina</a:t>
            </a:r>
            <a:endParaRPr lang="it-IT" sz="1200" dirty="0">
              <a:cs typeface="Arial" charset="0"/>
            </a:endParaRPr>
          </a:p>
          <a:p>
            <a:pPr algn="ctr">
              <a:spcBef>
                <a:spcPct val="50000"/>
              </a:spcBef>
              <a:defRPr/>
            </a:pPr>
            <a:r>
              <a:rPr lang="it-IT" sz="1200" dirty="0">
                <a:cs typeface="Arial" charset="0"/>
              </a:rPr>
              <a:t>Ipossia</a:t>
            </a:r>
          </a:p>
          <a:p>
            <a:pPr algn="ctr">
              <a:spcBef>
                <a:spcPct val="50000"/>
              </a:spcBef>
              <a:defRPr/>
            </a:pPr>
            <a:r>
              <a:rPr lang="it-IT" sz="1200" dirty="0">
                <a:cs typeface="Arial" charset="0"/>
              </a:rPr>
              <a:t>Stress ossidativo</a:t>
            </a:r>
          </a:p>
          <a:p>
            <a:pPr algn="ctr">
              <a:spcBef>
                <a:spcPct val="50000"/>
              </a:spcBef>
              <a:defRPr/>
            </a:pPr>
            <a:r>
              <a:rPr lang="it-IT" sz="1200" dirty="0">
                <a:cs typeface="Arial" charset="0"/>
              </a:rPr>
              <a:t>2-deossiglucosio</a:t>
            </a:r>
          </a:p>
          <a:p>
            <a:pPr algn="ctr">
              <a:spcBef>
                <a:spcPct val="50000"/>
              </a:spcBef>
              <a:defRPr/>
            </a:pPr>
            <a:r>
              <a:rPr lang="it-IT" sz="1200" dirty="0">
                <a:cs typeface="Arial" charset="0"/>
              </a:rPr>
              <a:t>AICAR</a:t>
            </a:r>
          </a:p>
        </p:txBody>
      </p:sp>
      <p:sp>
        <p:nvSpPr>
          <p:cNvPr id="21537" name="Line 33"/>
          <p:cNvSpPr>
            <a:spLocks noChangeShapeType="1"/>
          </p:cNvSpPr>
          <p:nvPr/>
        </p:nvSpPr>
        <p:spPr bwMode="auto">
          <a:xfrm flipH="1">
            <a:off x="5016501" y="1052513"/>
            <a:ext cx="2735263"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Arial" charset="0"/>
            </a:endParaRPr>
          </a:p>
        </p:txBody>
      </p:sp>
      <p:sp>
        <p:nvSpPr>
          <p:cNvPr id="21538" name="Rectangle 34"/>
          <p:cNvSpPr>
            <a:spLocks noChangeArrowheads="1"/>
          </p:cNvSpPr>
          <p:nvPr/>
        </p:nvSpPr>
        <p:spPr bwMode="auto">
          <a:xfrm>
            <a:off x="7464425" y="4984750"/>
            <a:ext cx="2736850" cy="50323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1539" name="Text Box 35"/>
          <p:cNvSpPr txBox="1">
            <a:spLocks noChangeArrowheads="1"/>
          </p:cNvSpPr>
          <p:nvPr/>
        </p:nvSpPr>
        <p:spPr bwMode="auto">
          <a:xfrm>
            <a:off x="3179763" y="80397"/>
            <a:ext cx="5400675"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a:spAutoFit/>
          </a:bodyPr>
          <a:lstStyle/>
          <a:p>
            <a:pPr algn="ctr">
              <a:spcBef>
                <a:spcPct val="50000"/>
              </a:spcBef>
              <a:defRPr/>
            </a:pPr>
            <a:r>
              <a:rPr lang="it-IT" sz="3200" b="1" dirty="0">
                <a:solidFill>
                  <a:srgbClr val="000099"/>
                </a:solidFill>
                <a:cs typeface="Arial" charset="0"/>
              </a:rPr>
              <a:t>AMPK</a:t>
            </a:r>
          </a:p>
        </p:txBody>
      </p:sp>
      <p:sp>
        <p:nvSpPr>
          <p:cNvPr id="2" name="Segnaposto numero diapositiva 1">
            <a:extLst>
              <a:ext uri="{FF2B5EF4-FFF2-40B4-BE49-F238E27FC236}">
                <a16:creationId xmlns:a16="http://schemas.microsoft.com/office/drawing/2014/main" id="{D45BF341-812D-2243-A516-F1CF2ED6709D}"/>
              </a:ext>
            </a:extLst>
          </p:cNvPr>
          <p:cNvSpPr>
            <a:spLocks noGrp="1"/>
          </p:cNvSpPr>
          <p:nvPr>
            <p:ph type="sldNum" sz="quarter" idx="12"/>
          </p:nvPr>
        </p:nvSpPr>
        <p:spPr/>
        <p:txBody>
          <a:bodyPr/>
          <a:lstStyle/>
          <a:p>
            <a:fld id="{9718C995-8170-934D-A630-13D6B5FF5EE8}" type="slidenum">
              <a:rPr lang="it-IT" smtClean="0"/>
              <a:t>5</a:t>
            </a:fld>
            <a:endParaRPr lang="it-IT"/>
          </a:p>
        </p:txBody>
      </p:sp>
    </p:spTree>
    <p:extLst>
      <p:ext uri="{BB962C8B-B14F-4D97-AF65-F5344CB8AC3E}">
        <p14:creationId xmlns:p14="http://schemas.microsoft.com/office/powerpoint/2010/main" val="176207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5"/>
          <p:cNvSpPr txBox="1">
            <a:spLocks noChangeArrowheads="1"/>
          </p:cNvSpPr>
          <p:nvPr/>
        </p:nvSpPr>
        <p:spPr bwMode="auto">
          <a:xfrm>
            <a:off x="1743473" y="361682"/>
            <a:ext cx="7797521" cy="523220"/>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2800" b="1" dirty="0">
                <a:solidFill>
                  <a:srgbClr val="000099"/>
                </a:solidFill>
                <a:cs typeface="Arial" charset="0"/>
              </a:rPr>
              <a:t>L’autofagia negli eucarioti pluricellulari</a:t>
            </a:r>
          </a:p>
        </p:txBody>
      </p:sp>
      <p:sp>
        <p:nvSpPr>
          <p:cNvPr id="8" name="CasellaDiTesto 7"/>
          <p:cNvSpPr txBox="1"/>
          <p:nvPr/>
        </p:nvSpPr>
        <p:spPr>
          <a:xfrm>
            <a:off x="5064451" y="1337800"/>
            <a:ext cx="4567230" cy="4832092"/>
          </a:xfrm>
          <a:prstGeom prst="rect">
            <a:avLst/>
          </a:prstGeom>
          <a:noFill/>
        </p:spPr>
        <p:txBody>
          <a:bodyPr wrap="square" rtlCol="0">
            <a:spAutoFit/>
          </a:bodyPr>
          <a:lstStyle/>
          <a:p>
            <a:pPr marL="285750" indent="-285750" algn="just">
              <a:buFont typeface="Arial" panose="020B0604020202020204" pitchFamily="34" charset="0"/>
              <a:buChar char="•"/>
            </a:pPr>
            <a:r>
              <a:rPr lang="it-IT" sz="1400" dirty="0"/>
              <a:t>mTORC1 è il principale soppressore di autofagia nelle cellule di mammifero.</a:t>
            </a:r>
          </a:p>
          <a:p>
            <a:pPr marL="285750" indent="-285750" algn="just">
              <a:buFont typeface="Arial"/>
              <a:buChar char="•"/>
            </a:pPr>
            <a:r>
              <a:rPr lang="it-IT" sz="1400" dirty="0"/>
              <a:t>mTORC1 è normalmente attivo in condizioni di alta energia, stimolazione da fattori di crescita ed elevato livello intracellulare di amminoacidi, questi fattori hanno tutti un impatto negativo sui processi degradativi  autofagia-dipendenti. </a:t>
            </a:r>
          </a:p>
          <a:p>
            <a:pPr marL="285750" indent="-285750" algn="just">
              <a:buFont typeface="Arial"/>
              <a:buChar char="•"/>
            </a:pPr>
            <a:r>
              <a:rPr lang="it-IT" sz="1400" b="1" dirty="0">
                <a:solidFill>
                  <a:srgbClr val="00B050"/>
                </a:solidFill>
              </a:rPr>
              <a:t>Al contrario, la proteina </a:t>
            </a:r>
            <a:r>
              <a:rPr lang="it-IT" sz="1400" b="1" dirty="0" err="1">
                <a:solidFill>
                  <a:srgbClr val="00B050"/>
                </a:solidFill>
              </a:rPr>
              <a:t>chinasi</a:t>
            </a:r>
            <a:r>
              <a:rPr lang="it-IT" sz="1400" b="1" dirty="0">
                <a:solidFill>
                  <a:srgbClr val="00B050"/>
                </a:solidFill>
              </a:rPr>
              <a:t> AMPK regola positivamente l’autofagia, per le sue funzioni pro-cataboliche. </a:t>
            </a:r>
          </a:p>
          <a:p>
            <a:pPr marL="285750" indent="-285750" algn="just">
              <a:buFont typeface="Arial" panose="020B0604020202020204" pitchFamily="34" charset="0"/>
              <a:buChar char="•"/>
            </a:pPr>
            <a:r>
              <a:rPr lang="it-IT" sz="1400" dirty="0"/>
              <a:t>AMPK regola negativamente l’attività di mTORC1 attraverso due azioni complementari:</a:t>
            </a:r>
          </a:p>
          <a:p>
            <a:pPr marL="285750" indent="-285750" algn="just">
              <a:buFont typeface="Arial" panose="020B0604020202020204" pitchFamily="34" charset="0"/>
              <a:buChar char="•"/>
            </a:pPr>
            <a:endParaRPr lang="it-IT" sz="1400" dirty="0"/>
          </a:p>
          <a:p>
            <a:pPr marL="742950" lvl="1" indent="-285750" algn="just">
              <a:buFont typeface="Wingdings" pitchFamily="2" charset="2"/>
              <a:buChar char="v"/>
            </a:pPr>
            <a:r>
              <a:rPr lang="it-IT" sz="1400" dirty="0">
                <a:solidFill>
                  <a:srgbClr val="FF0000"/>
                </a:solidFill>
              </a:rPr>
              <a:t>AMPK attiva TSC2 (</a:t>
            </a:r>
            <a:r>
              <a:rPr lang="it-IT" sz="1400" dirty="0" err="1">
                <a:solidFill>
                  <a:srgbClr val="FF0000"/>
                </a:solidFill>
              </a:rPr>
              <a:t>Tuberous</a:t>
            </a:r>
            <a:r>
              <a:rPr lang="it-IT" sz="1400" dirty="0">
                <a:solidFill>
                  <a:srgbClr val="FF0000"/>
                </a:solidFill>
              </a:rPr>
              <a:t> </a:t>
            </a:r>
            <a:r>
              <a:rPr lang="it-IT" sz="1400" dirty="0" err="1">
                <a:solidFill>
                  <a:srgbClr val="FF0000"/>
                </a:solidFill>
              </a:rPr>
              <a:t>sclerosis</a:t>
            </a:r>
            <a:r>
              <a:rPr lang="it-IT" sz="1400" dirty="0">
                <a:solidFill>
                  <a:srgbClr val="FF0000"/>
                </a:solidFill>
              </a:rPr>
              <a:t> </a:t>
            </a:r>
            <a:r>
              <a:rPr lang="it-IT" sz="1400" dirty="0" err="1">
                <a:solidFill>
                  <a:srgbClr val="FF0000"/>
                </a:solidFill>
              </a:rPr>
              <a:t>complex</a:t>
            </a:r>
            <a:r>
              <a:rPr lang="it-IT" sz="1400" dirty="0">
                <a:solidFill>
                  <a:srgbClr val="FF0000"/>
                </a:solidFill>
              </a:rPr>
              <a:t> 2) mediante la fosforilazione su Thr1227 e Ser1345 favorendo la formazione dell’</a:t>
            </a:r>
            <a:r>
              <a:rPr lang="it-IT" sz="1400" dirty="0" err="1">
                <a:solidFill>
                  <a:srgbClr val="FF0000"/>
                </a:solidFill>
              </a:rPr>
              <a:t>eterodimero</a:t>
            </a:r>
            <a:r>
              <a:rPr lang="it-IT" sz="1400" dirty="0">
                <a:solidFill>
                  <a:srgbClr val="FF0000"/>
                </a:solidFill>
              </a:rPr>
              <a:t> TSC1/TSC2 che agisce negativamente sull’attività di  mTORC1.</a:t>
            </a:r>
          </a:p>
          <a:p>
            <a:pPr marL="742950" lvl="1" indent="-285750" algn="just">
              <a:buFont typeface="Wingdings" pitchFamily="2" charset="2"/>
              <a:buChar char="v"/>
            </a:pPr>
            <a:r>
              <a:rPr lang="it-IT" sz="1400" dirty="0">
                <a:solidFill>
                  <a:srgbClr val="FF0000"/>
                </a:solidFill>
              </a:rPr>
              <a:t>AMPK inibisce mTORC1 mediante diretta fosforilazione di RAPTOR (</a:t>
            </a:r>
            <a:r>
              <a:rPr lang="it-IT" sz="1400" dirty="0" err="1">
                <a:solidFill>
                  <a:srgbClr val="FF0000"/>
                </a:solidFill>
              </a:rPr>
              <a:t>regulatory-associated</a:t>
            </a:r>
            <a:r>
              <a:rPr lang="it-IT" sz="1400" dirty="0">
                <a:solidFill>
                  <a:srgbClr val="FF0000"/>
                </a:solidFill>
              </a:rPr>
              <a:t> </a:t>
            </a:r>
            <a:r>
              <a:rPr lang="it-IT" sz="1400" dirty="0" err="1">
                <a:solidFill>
                  <a:srgbClr val="FF0000"/>
                </a:solidFill>
              </a:rPr>
              <a:t>protein</a:t>
            </a:r>
            <a:r>
              <a:rPr lang="it-IT" sz="1400" dirty="0">
                <a:solidFill>
                  <a:srgbClr val="FF0000"/>
                </a:solidFill>
              </a:rPr>
              <a:t> of </a:t>
            </a:r>
            <a:r>
              <a:rPr lang="it-IT" sz="1400" dirty="0" err="1">
                <a:solidFill>
                  <a:srgbClr val="FF0000"/>
                </a:solidFill>
              </a:rPr>
              <a:t>mTOR</a:t>
            </a:r>
            <a:r>
              <a:rPr lang="it-IT" sz="1400" dirty="0">
                <a:solidFill>
                  <a:srgbClr val="FF0000"/>
                </a:solidFill>
              </a:rPr>
              <a:t>) sui residui Ser722 e Ser792, determinando l’inattivazione di RAPTOR. </a:t>
            </a:r>
          </a:p>
        </p:txBody>
      </p:sp>
      <p:pic>
        <p:nvPicPr>
          <p:cNvPr id="9" name="Immagine 8">
            <a:extLst>
              <a:ext uri="{FF2B5EF4-FFF2-40B4-BE49-F238E27FC236}">
                <a16:creationId xmlns:a16="http://schemas.microsoft.com/office/drawing/2014/main" id="{54379AB3-7F43-E14F-B09F-C7316AA4A40A}"/>
              </a:ext>
            </a:extLst>
          </p:cNvPr>
          <p:cNvPicPr>
            <a:picLocks noChangeAspect="1"/>
          </p:cNvPicPr>
          <p:nvPr/>
        </p:nvPicPr>
        <p:blipFill rotWithShape="1">
          <a:blip r:embed="rId3"/>
          <a:srcRect l="3365" r="2973" b="3009"/>
          <a:stretch/>
        </p:blipFill>
        <p:spPr>
          <a:xfrm>
            <a:off x="1354968" y="1311513"/>
            <a:ext cx="3651871" cy="4834646"/>
          </a:xfrm>
          <a:prstGeom prst="rect">
            <a:avLst/>
          </a:prstGeom>
        </p:spPr>
      </p:pic>
      <p:sp>
        <p:nvSpPr>
          <p:cNvPr id="2" name="Segnaposto numero diapositiva 1">
            <a:extLst>
              <a:ext uri="{FF2B5EF4-FFF2-40B4-BE49-F238E27FC236}">
                <a16:creationId xmlns:a16="http://schemas.microsoft.com/office/drawing/2014/main" id="{892DA226-78C1-2347-8269-4F45316ED7F5}"/>
              </a:ext>
            </a:extLst>
          </p:cNvPr>
          <p:cNvSpPr>
            <a:spLocks noGrp="1"/>
          </p:cNvSpPr>
          <p:nvPr>
            <p:ph type="sldNum" sz="quarter" idx="12"/>
          </p:nvPr>
        </p:nvSpPr>
        <p:spPr/>
        <p:txBody>
          <a:bodyPr/>
          <a:lstStyle/>
          <a:p>
            <a:fld id="{9718C995-8170-934D-A630-13D6B5FF5EE8}" type="slidenum">
              <a:rPr lang="it-IT" smtClean="0"/>
              <a:t>6</a:t>
            </a:fld>
            <a:endParaRPr lang="it-IT"/>
          </a:p>
        </p:txBody>
      </p:sp>
      <p:sp>
        <p:nvSpPr>
          <p:cNvPr id="3" name="CasellaDiTesto 2">
            <a:extLst>
              <a:ext uri="{FF2B5EF4-FFF2-40B4-BE49-F238E27FC236}">
                <a16:creationId xmlns:a16="http://schemas.microsoft.com/office/drawing/2014/main" id="{14361EEA-B7F8-8541-8197-A7F00A8B4CAC}"/>
              </a:ext>
            </a:extLst>
          </p:cNvPr>
          <p:cNvSpPr txBox="1"/>
          <p:nvPr/>
        </p:nvSpPr>
        <p:spPr>
          <a:xfrm>
            <a:off x="1037968" y="-345989"/>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45774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4E3DBA7-E223-8441-9D8A-2A9025BB8C79}"/>
              </a:ext>
            </a:extLst>
          </p:cNvPr>
          <p:cNvPicPr>
            <a:picLocks noChangeAspect="1"/>
          </p:cNvPicPr>
          <p:nvPr/>
        </p:nvPicPr>
        <p:blipFill rotWithShape="1">
          <a:blip r:embed="rId2"/>
          <a:srcRect l="3365" r="2973" b="3009"/>
          <a:stretch/>
        </p:blipFill>
        <p:spPr>
          <a:xfrm>
            <a:off x="1028699" y="1415087"/>
            <a:ext cx="3538759" cy="4684899"/>
          </a:xfrm>
          <a:prstGeom prst="rect">
            <a:avLst/>
          </a:prstGeom>
        </p:spPr>
      </p:pic>
      <p:sp>
        <p:nvSpPr>
          <p:cNvPr id="3" name="Rettangolo 2">
            <a:extLst>
              <a:ext uri="{FF2B5EF4-FFF2-40B4-BE49-F238E27FC236}">
                <a16:creationId xmlns:a16="http://schemas.microsoft.com/office/drawing/2014/main" id="{2CC9DDE0-4F27-2745-AF77-59E78430BB61}"/>
              </a:ext>
            </a:extLst>
          </p:cNvPr>
          <p:cNvSpPr/>
          <p:nvPr/>
        </p:nvSpPr>
        <p:spPr>
          <a:xfrm>
            <a:off x="4819670" y="1391890"/>
            <a:ext cx="5622587" cy="4893647"/>
          </a:xfrm>
          <a:prstGeom prst="rect">
            <a:avLst/>
          </a:prstGeom>
        </p:spPr>
        <p:txBody>
          <a:bodyPr wrap="square">
            <a:spAutoFit/>
          </a:bodyPr>
          <a:lstStyle/>
          <a:p>
            <a:pPr algn="ctr"/>
            <a:r>
              <a:rPr lang="it-IT" sz="2400" b="1" dirty="0">
                <a:solidFill>
                  <a:srgbClr val="FF0000"/>
                </a:solidFill>
                <a:latin typeface="MinionPro"/>
              </a:rPr>
              <a:t>La fase iniziale dell’autofagia è regolata da due complessi:</a:t>
            </a:r>
          </a:p>
          <a:p>
            <a:pPr algn="just"/>
            <a:endParaRPr lang="it-IT" sz="2400" u="sng" dirty="0">
              <a:latin typeface="MinionPro"/>
            </a:endParaRPr>
          </a:p>
          <a:p>
            <a:pPr marL="342900" indent="-342900" algn="just">
              <a:buFont typeface="+mj-lt"/>
              <a:buAutoNum type="arabicPeriod"/>
            </a:pPr>
            <a:r>
              <a:rPr lang="it-IT" sz="2400" dirty="0">
                <a:latin typeface="MinionPro"/>
              </a:rPr>
              <a:t>Il complesso </a:t>
            </a:r>
            <a:r>
              <a:rPr lang="it-IT" sz="2400" b="1" dirty="0">
                <a:solidFill>
                  <a:srgbClr val="222222"/>
                </a:solidFill>
                <a:latin typeface="Calibri" panose="020F0502020204030204" pitchFamily="34" charset="0"/>
                <a:ea typeface="Verdana" panose="020B0604030504040204" pitchFamily="34" charset="0"/>
                <a:cs typeface="Calibri" panose="020F0502020204030204" pitchFamily="34" charset="0"/>
              </a:rPr>
              <a:t>ULK1-FIP200-ATG13 </a:t>
            </a:r>
            <a:r>
              <a:rPr lang="it-IT" sz="2400" dirty="0">
                <a:solidFill>
                  <a:srgbClr val="222222"/>
                </a:solidFill>
                <a:latin typeface="Calibri" panose="020F0502020204030204" pitchFamily="34" charset="0"/>
                <a:ea typeface="Verdana" panose="020B0604030504040204" pitchFamily="34" charset="0"/>
                <a:cs typeface="Calibri" panose="020F0502020204030204" pitchFamily="34" charset="0"/>
              </a:rPr>
              <a:t>(</a:t>
            </a:r>
            <a:r>
              <a:rPr lang="it-IT" sz="2400" dirty="0">
                <a:latin typeface="MinionPro"/>
              </a:rPr>
              <a:t>the unc-51-like </a:t>
            </a:r>
            <a:r>
              <a:rPr lang="it-IT" sz="2400" dirty="0" err="1">
                <a:latin typeface="MinionPro"/>
              </a:rPr>
              <a:t>autophagy-activating</a:t>
            </a:r>
            <a:r>
              <a:rPr lang="it-IT" sz="2400" dirty="0">
                <a:latin typeface="MinionPro"/>
              </a:rPr>
              <a:t> </a:t>
            </a:r>
            <a:r>
              <a:rPr lang="it-IT" sz="2400" dirty="0" err="1">
                <a:latin typeface="MinionPro"/>
              </a:rPr>
              <a:t>kinase</a:t>
            </a:r>
            <a:r>
              <a:rPr lang="it-IT" sz="2400" dirty="0">
                <a:latin typeface="MinionPro"/>
              </a:rPr>
              <a:t> ULK1 </a:t>
            </a:r>
            <a:r>
              <a:rPr lang="it-IT" sz="2400" dirty="0" err="1">
                <a:latin typeface="MinionPro"/>
              </a:rPr>
              <a:t>complex</a:t>
            </a:r>
            <a:r>
              <a:rPr lang="it-IT" sz="2400" dirty="0">
                <a:latin typeface="MinionPro"/>
              </a:rPr>
              <a:t>). ULK1 è l’omologo funzionale della </a:t>
            </a:r>
            <a:r>
              <a:rPr lang="it-IT" sz="2400" dirty="0" err="1">
                <a:latin typeface="MinionPro"/>
              </a:rPr>
              <a:t>chinasi</a:t>
            </a:r>
            <a:r>
              <a:rPr lang="it-IT" sz="2400" dirty="0">
                <a:latin typeface="MinionPro"/>
              </a:rPr>
              <a:t> Atg1 in lievito.</a:t>
            </a:r>
            <a:r>
              <a:rPr lang="it-IT" sz="2400" b="1" dirty="0">
                <a:solidFill>
                  <a:srgbClr val="222222"/>
                </a:solidFill>
                <a:latin typeface="Calibri" panose="020F0502020204030204" pitchFamily="34" charset="0"/>
                <a:ea typeface="Verdana" panose="020B0604030504040204" pitchFamily="34" charset="0"/>
                <a:cs typeface="Calibri" panose="020F0502020204030204" pitchFamily="34" charset="0"/>
              </a:rPr>
              <a:t>	</a:t>
            </a:r>
            <a:endParaRPr lang="it-IT" sz="2400" dirty="0">
              <a:latin typeface="MinionPro"/>
            </a:endParaRPr>
          </a:p>
          <a:p>
            <a:pPr marL="342900" indent="-342900" algn="just">
              <a:buFont typeface="+mj-lt"/>
              <a:buAutoNum type="arabicPeriod" startAt="2"/>
            </a:pPr>
            <a:r>
              <a:rPr lang="it-IT" sz="2400" dirty="0">
                <a:latin typeface="MinionPro"/>
              </a:rPr>
              <a:t>Il complesso </a:t>
            </a:r>
            <a:r>
              <a:rPr lang="it-IT" sz="2400" b="1" dirty="0">
                <a:latin typeface="MinionPro"/>
              </a:rPr>
              <a:t>Vps34-Vps15-Beclin1-AMBRA1 </a:t>
            </a:r>
            <a:r>
              <a:rPr lang="it-IT" sz="2400" dirty="0">
                <a:latin typeface="MinionPro"/>
              </a:rPr>
              <a:t>(</a:t>
            </a:r>
            <a:r>
              <a:rPr lang="it-IT" sz="2400" dirty="0" err="1">
                <a:latin typeface="MinionPro"/>
              </a:rPr>
              <a:t>fosfatiditil</a:t>
            </a:r>
            <a:r>
              <a:rPr lang="it-IT" sz="2400" dirty="0">
                <a:latin typeface="MinionPro"/>
              </a:rPr>
              <a:t> inositolo 3-chinasi, PtdIns3K). Beclin1 è l’omologo di Atg14 di lievito. </a:t>
            </a:r>
          </a:p>
          <a:p>
            <a:pPr marL="342900" indent="-342900" algn="just">
              <a:buFont typeface="+mj-lt"/>
              <a:buAutoNum type="arabicPeriod" startAt="2"/>
            </a:pPr>
            <a:endParaRPr lang="it-IT" sz="2400" b="1" dirty="0">
              <a:latin typeface="MinionPro"/>
            </a:endParaRPr>
          </a:p>
        </p:txBody>
      </p:sp>
      <p:sp>
        <p:nvSpPr>
          <p:cNvPr id="4" name="Text Box 35">
            <a:extLst>
              <a:ext uri="{FF2B5EF4-FFF2-40B4-BE49-F238E27FC236}">
                <a16:creationId xmlns:a16="http://schemas.microsoft.com/office/drawing/2014/main" id="{A3797756-2B0C-AC4D-8886-1E4E13FF42AA}"/>
              </a:ext>
            </a:extLst>
          </p:cNvPr>
          <p:cNvSpPr txBox="1">
            <a:spLocks noChangeArrowheads="1"/>
          </p:cNvSpPr>
          <p:nvPr/>
        </p:nvSpPr>
        <p:spPr bwMode="auto">
          <a:xfrm>
            <a:off x="2231405" y="257948"/>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La regolazione dell’autofagia</a:t>
            </a:r>
          </a:p>
        </p:txBody>
      </p:sp>
      <p:sp>
        <p:nvSpPr>
          <p:cNvPr id="5" name="Segnaposto numero diapositiva 4">
            <a:extLst>
              <a:ext uri="{FF2B5EF4-FFF2-40B4-BE49-F238E27FC236}">
                <a16:creationId xmlns:a16="http://schemas.microsoft.com/office/drawing/2014/main" id="{C8DA8B51-2026-0941-AE77-D4DF0E8B755E}"/>
              </a:ext>
            </a:extLst>
          </p:cNvPr>
          <p:cNvSpPr>
            <a:spLocks noGrp="1"/>
          </p:cNvSpPr>
          <p:nvPr>
            <p:ph type="sldNum" sz="quarter" idx="12"/>
          </p:nvPr>
        </p:nvSpPr>
        <p:spPr/>
        <p:txBody>
          <a:bodyPr/>
          <a:lstStyle/>
          <a:p>
            <a:fld id="{9718C995-8170-934D-A630-13D6B5FF5EE8}" type="slidenum">
              <a:rPr lang="it-IT" smtClean="0"/>
              <a:t>7</a:t>
            </a:fld>
            <a:endParaRPr lang="it-IT"/>
          </a:p>
        </p:txBody>
      </p:sp>
    </p:spTree>
    <p:extLst>
      <p:ext uri="{BB962C8B-B14F-4D97-AF65-F5344CB8AC3E}">
        <p14:creationId xmlns:p14="http://schemas.microsoft.com/office/powerpoint/2010/main" val="140842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4">
            <a:extLst>
              <a:ext uri="{FF2B5EF4-FFF2-40B4-BE49-F238E27FC236}">
                <a16:creationId xmlns:a16="http://schemas.microsoft.com/office/drawing/2014/main" id="{FBD88858-3F0F-844A-B826-E46EF830CD89}"/>
              </a:ext>
            </a:extLst>
          </p:cNvPr>
          <p:cNvPicPr>
            <a:picLocks noChangeAspect="1"/>
          </p:cNvPicPr>
          <p:nvPr/>
        </p:nvPicPr>
        <p:blipFill>
          <a:blip r:embed="rId3"/>
          <a:stretch>
            <a:fillRect/>
          </a:stretch>
        </p:blipFill>
        <p:spPr>
          <a:xfrm>
            <a:off x="6130165" y="1286806"/>
            <a:ext cx="5783119" cy="3877663"/>
          </a:xfrm>
          <a:prstGeom prst="rect">
            <a:avLst/>
          </a:prstGeom>
        </p:spPr>
      </p:pic>
      <p:sp>
        <p:nvSpPr>
          <p:cNvPr id="8" name="Rettangolo 7">
            <a:extLst>
              <a:ext uri="{FF2B5EF4-FFF2-40B4-BE49-F238E27FC236}">
                <a16:creationId xmlns:a16="http://schemas.microsoft.com/office/drawing/2014/main" id="{B301D3E4-98D8-D04B-9C3E-35EE53567A90}"/>
              </a:ext>
            </a:extLst>
          </p:cNvPr>
          <p:cNvSpPr/>
          <p:nvPr/>
        </p:nvSpPr>
        <p:spPr>
          <a:xfrm>
            <a:off x="141009" y="1171474"/>
            <a:ext cx="5814058" cy="4401205"/>
          </a:xfrm>
          <a:prstGeom prst="rect">
            <a:avLst/>
          </a:prstGeom>
        </p:spPr>
        <p:txBody>
          <a:bodyPr wrap="square">
            <a:spAutoFit/>
          </a:bodyPr>
          <a:lstStyle/>
          <a:p>
            <a:pPr marL="285750" indent="-285750" algn="just">
              <a:buFont typeface="Arial" panose="020B0604020202020204" pitchFamily="34" charset="0"/>
              <a:buChar char="•"/>
            </a:pP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Il </a:t>
            </a:r>
            <a:r>
              <a:rPr lang="it-IT" sz="2000" dirty="0" err="1">
                <a:solidFill>
                  <a:srgbClr val="222222"/>
                </a:solidFill>
                <a:latin typeface="Calibri" panose="020F0502020204030204" pitchFamily="34" charset="0"/>
                <a:ea typeface="Verdana" panose="020B0604030504040204" pitchFamily="34" charset="0"/>
                <a:cs typeface="Calibri" panose="020F0502020204030204" pitchFamily="34" charset="0"/>
              </a:rPr>
              <a:t>complessso</a:t>
            </a: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 </a:t>
            </a:r>
            <a:r>
              <a:rPr lang="it-IT" sz="2000" b="1" dirty="0">
                <a:solidFill>
                  <a:srgbClr val="222222"/>
                </a:solidFill>
                <a:latin typeface="Calibri" panose="020F0502020204030204" pitchFamily="34" charset="0"/>
                <a:ea typeface="Verdana" panose="020B0604030504040204" pitchFamily="34" charset="0"/>
                <a:cs typeface="Calibri" panose="020F0502020204030204" pitchFamily="34" charset="0"/>
              </a:rPr>
              <a:t>ULK1-FIP200-ATG13</a:t>
            </a: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 è responsabile dell’inizio del processo </a:t>
            </a:r>
            <a:r>
              <a:rPr lang="it-IT" sz="2000" dirty="0" err="1">
                <a:solidFill>
                  <a:srgbClr val="222222"/>
                </a:solidFill>
                <a:latin typeface="Calibri" panose="020F0502020204030204" pitchFamily="34" charset="0"/>
                <a:ea typeface="Verdana" panose="020B0604030504040204" pitchFamily="34" charset="0"/>
                <a:cs typeface="Calibri" panose="020F0502020204030204" pitchFamily="34" charset="0"/>
              </a:rPr>
              <a:t>autofagico</a:t>
            </a: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 </a:t>
            </a:r>
          </a:p>
          <a:p>
            <a:pPr marL="285750" indent="-285750" algn="just">
              <a:buFont typeface="Arial" panose="020B0604020202020204" pitchFamily="34" charset="0"/>
              <a:buChar char="•"/>
            </a:pPr>
            <a:endPar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endParaRPr>
          </a:p>
          <a:p>
            <a:pPr marL="285750" indent="-285750" algn="just">
              <a:buFont typeface="Arial" panose="020B0604020202020204" pitchFamily="34" charset="0"/>
              <a:buChar char="•"/>
            </a:pP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L’attività del complesso ULK1 è regolata in modo antagonista da mTORC1 (che lo </a:t>
            </a:r>
            <a:r>
              <a:rPr lang="it-IT" sz="2000" dirty="0" err="1">
                <a:solidFill>
                  <a:srgbClr val="222222"/>
                </a:solidFill>
                <a:latin typeface="Calibri" panose="020F0502020204030204" pitchFamily="34" charset="0"/>
                <a:ea typeface="Verdana" panose="020B0604030504040204" pitchFamily="34" charset="0"/>
                <a:cs typeface="Calibri" panose="020F0502020204030204" pitchFamily="34" charset="0"/>
              </a:rPr>
              <a:t>fosforlila</a:t>
            </a: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 inibendolo) e dalla </a:t>
            </a:r>
            <a:r>
              <a:rPr lang="it-IT" sz="2000" dirty="0" err="1">
                <a:solidFill>
                  <a:srgbClr val="222222"/>
                </a:solidFill>
                <a:latin typeface="Calibri" panose="020F0502020204030204" pitchFamily="34" charset="0"/>
                <a:ea typeface="Verdana" panose="020B0604030504040204" pitchFamily="34" charset="0"/>
                <a:cs typeface="Calibri" panose="020F0502020204030204" pitchFamily="34" charset="0"/>
              </a:rPr>
              <a:t>chinasi</a:t>
            </a:r>
            <a:r>
              <a:rPr lang="it-IT" sz="2000" dirty="0">
                <a:solidFill>
                  <a:srgbClr val="222222"/>
                </a:solidFill>
                <a:latin typeface="Calibri" panose="020F0502020204030204" pitchFamily="34" charset="0"/>
                <a:ea typeface="Verdana" panose="020B0604030504040204" pitchFamily="34" charset="0"/>
                <a:cs typeface="Calibri" panose="020F0502020204030204" pitchFamily="34" charset="0"/>
              </a:rPr>
              <a:t> AMPK che attiva ULK1 e contemporaneamente inibisce l’attività di mTORC1.</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mTORC1 fosforila ULK1 su S758 e ATG13 su  S259  e reprime l’autofagia.</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Il residuo S758 (ULK1)  è rapidamente </a:t>
            </a:r>
            <a:r>
              <a:rPr lang="it-IT" sz="2000" dirty="0" err="1"/>
              <a:t>defosforilato</a:t>
            </a:r>
            <a:r>
              <a:rPr lang="it-IT" sz="2000" dirty="0"/>
              <a:t> in seguito a </a:t>
            </a:r>
            <a:r>
              <a:rPr lang="it-IT" sz="2000" i="1" dirty="0" err="1"/>
              <a:t>starvation</a:t>
            </a:r>
            <a:r>
              <a:rPr lang="it-IT" sz="2000" dirty="0"/>
              <a:t> da amminoacidi o inibizione di </a:t>
            </a:r>
            <a:r>
              <a:rPr lang="it-IT" sz="2000" dirty="0" err="1"/>
              <a:t>mTOR</a:t>
            </a:r>
            <a:r>
              <a:rPr lang="it-IT" sz="2000" dirty="0"/>
              <a:t>.</a:t>
            </a:r>
            <a:endParaRPr lang="it-IT" dirty="0">
              <a:latin typeface="Calibri" panose="020F0502020204030204" pitchFamily="34" charset="0"/>
              <a:cs typeface="Calibri" panose="020F0502020204030204" pitchFamily="34" charset="0"/>
            </a:endParaRPr>
          </a:p>
        </p:txBody>
      </p:sp>
      <p:sp>
        <p:nvSpPr>
          <p:cNvPr id="9" name="Text Box 35">
            <a:extLst>
              <a:ext uri="{FF2B5EF4-FFF2-40B4-BE49-F238E27FC236}">
                <a16:creationId xmlns:a16="http://schemas.microsoft.com/office/drawing/2014/main" id="{19A3711F-BE9A-DF40-A080-CEF826A5D952}"/>
              </a:ext>
            </a:extLst>
          </p:cNvPr>
          <p:cNvSpPr txBox="1">
            <a:spLocks noChangeArrowheads="1"/>
          </p:cNvSpPr>
          <p:nvPr/>
        </p:nvSpPr>
        <p:spPr bwMode="auto">
          <a:xfrm>
            <a:off x="2231405" y="257949"/>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I principali </a:t>
            </a:r>
            <a:r>
              <a:rPr lang="it-IT" sz="3200" b="1" dirty="0" err="1">
                <a:solidFill>
                  <a:srgbClr val="000099"/>
                </a:solidFill>
                <a:cs typeface="Arial" charset="0"/>
              </a:rPr>
              <a:t>step</a:t>
            </a:r>
            <a:r>
              <a:rPr lang="it-IT" sz="3200" b="1" dirty="0">
                <a:solidFill>
                  <a:srgbClr val="000099"/>
                </a:solidFill>
                <a:cs typeface="Arial" charset="0"/>
              </a:rPr>
              <a:t> del processo </a:t>
            </a:r>
            <a:r>
              <a:rPr lang="it-IT" sz="3200" b="1" dirty="0" err="1">
                <a:solidFill>
                  <a:srgbClr val="000099"/>
                </a:solidFill>
                <a:cs typeface="Arial" charset="0"/>
              </a:rPr>
              <a:t>autofagico</a:t>
            </a:r>
            <a:endParaRPr lang="it-IT" sz="3200" b="1" dirty="0">
              <a:solidFill>
                <a:srgbClr val="000099"/>
              </a:solidFill>
              <a:cs typeface="Arial" charset="0"/>
            </a:endParaRPr>
          </a:p>
        </p:txBody>
      </p:sp>
      <p:sp>
        <p:nvSpPr>
          <p:cNvPr id="2" name="Segnaposto numero diapositiva 1">
            <a:extLst>
              <a:ext uri="{FF2B5EF4-FFF2-40B4-BE49-F238E27FC236}">
                <a16:creationId xmlns:a16="http://schemas.microsoft.com/office/drawing/2014/main" id="{E90EC878-F33A-9340-B74D-B90F3C71A446}"/>
              </a:ext>
            </a:extLst>
          </p:cNvPr>
          <p:cNvSpPr>
            <a:spLocks noGrp="1"/>
          </p:cNvSpPr>
          <p:nvPr>
            <p:ph type="sldNum" sz="quarter" idx="12"/>
          </p:nvPr>
        </p:nvSpPr>
        <p:spPr/>
        <p:txBody>
          <a:bodyPr/>
          <a:lstStyle/>
          <a:p>
            <a:fld id="{9718C995-8170-934D-A630-13D6B5FF5EE8}" type="slidenum">
              <a:rPr lang="it-IT" smtClean="0"/>
              <a:t>8</a:t>
            </a:fld>
            <a:endParaRPr lang="it-IT"/>
          </a:p>
        </p:txBody>
      </p:sp>
    </p:spTree>
    <p:extLst>
      <p:ext uri="{BB962C8B-B14F-4D97-AF65-F5344CB8AC3E}">
        <p14:creationId xmlns:p14="http://schemas.microsoft.com/office/powerpoint/2010/main" val="260770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4E3DBA7-E223-8441-9D8A-2A9025BB8C79}"/>
              </a:ext>
            </a:extLst>
          </p:cNvPr>
          <p:cNvPicPr>
            <a:picLocks noChangeAspect="1"/>
          </p:cNvPicPr>
          <p:nvPr/>
        </p:nvPicPr>
        <p:blipFill rotWithShape="1">
          <a:blip r:embed="rId2"/>
          <a:srcRect l="3365" r="2973" b="3009"/>
          <a:stretch/>
        </p:blipFill>
        <p:spPr>
          <a:xfrm>
            <a:off x="1028699" y="1415087"/>
            <a:ext cx="3538759" cy="4684899"/>
          </a:xfrm>
          <a:prstGeom prst="rect">
            <a:avLst/>
          </a:prstGeom>
        </p:spPr>
      </p:pic>
      <p:sp>
        <p:nvSpPr>
          <p:cNvPr id="3" name="Rettangolo 2">
            <a:extLst>
              <a:ext uri="{FF2B5EF4-FFF2-40B4-BE49-F238E27FC236}">
                <a16:creationId xmlns:a16="http://schemas.microsoft.com/office/drawing/2014/main" id="{2CC9DDE0-4F27-2745-AF77-59E78430BB61}"/>
              </a:ext>
            </a:extLst>
          </p:cNvPr>
          <p:cNvSpPr/>
          <p:nvPr/>
        </p:nvSpPr>
        <p:spPr>
          <a:xfrm>
            <a:off x="4633933" y="1331267"/>
            <a:ext cx="5622587" cy="4278094"/>
          </a:xfrm>
          <a:prstGeom prst="rect">
            <a:avLst/>
          </a:prstGeom>
        </p:spPr>
        <p:txBody>
          <a:bodyPr wrap="square">
            <a:spAutoFit/>
          </a:bodyPr>
          <a:lstStyle/>
          <a:p>
            <a:pPr algn="ctr"/>
            <a:r>
              <a:rPr lang="it-IT" sz="1600" b="1" dirty="0">
                <a:solidFill>
                  <a:srgbClr val="FF0000"/>
                </a:solidFill>
                <a:latin typeface="MinionPro"/>
              </a:rPr>
              <a:t>La fase iniziale dell’autofagia è regolata da due complessi:</a:t>
            </a:r>
          </a:p>
          <a:p>
            <a:pPr algn="just"/>
            <a:endParaRPr lang="it-IT" sz="1600" u="sng" dirty="0">
              <a:latin typeface="MinionPro"/>
            </a:endParaRPr>
          </a:p>
          <a:p>
            <a:pPr marL="342900" indent="-342900" algn="just">
              <a:buFont typeface="+mj-lt"/>
              <a:buAutoNum type="arabicPeriod"/>
            </a:pPr>
            <a:r>
              <a:rPr lang="it-IT" sz="1600" dirty="0">
                <a:latin typeface="MinionPro"/>
              </a:rPr>
              <a:t>Il complesso </a:t>
            </a:r>
            <a:r>
              <a:rPr lang="it-IT" sz="1600" b="1" dirty="0">
                <a:solidFill>
                  <a:srgbClr val="222222"/>
                </a:solidFill>
                <a:latin typeface="Calibri" panose="020F0502020204030204" pitchFamily="34" charset="0"/>
                <a:ea typeface="Verdana" panose="020B0604030504040204" pitchFamily="34" charset="0"/>
                <a:cs typeface="Calibri" panose="020F0502020204030204" pitchFamily="34" charset="0"/>
              </a:rPr>
              <a:t>ULK1-FIP200-ATG13 </a:t>
            </a:r>
            <a:r>
              <a:rPr lang="it-IT" sz="1600" dirty="0">
                <a:solidFill>
                  <a:srgbClr val="222222"/>
                </a:solidFill>
                <a:latin typeface="Calibri" panose="020F0502020204030204" pitchFamily="34" charset="0"/>
                <a:ea typeface="Verdana" panose="020B0604030504040204" pitchFamily="34" charset="0"/>
                <a:cs typeface="Calibri" panose="020F0502020204030204" pitchFamily="34" charset="0"/>
              </a:rPr>
              <a:t>(</a:t>
            </a:r>
            <a:r>
              <a:rPr lang="it-IT" sz="1600" dirty="0">
                <a:latin typeface="MinionPro"/>
              </a:rPr>
              <a:t>the unc-51-like </a:t>
            </a:r>
            <a:r>
              <a:rPr lang="it-IT" sz="1600" dirty="0" err="1">
                <a:latin typeface="MinionPro"/>
              </a:rPr>
              <a:t>autophagy-activating</a:t>
            </a:r>
            <a:r>
              <a:rPr lang="it-IT" sz="1600" dirty="0">
                <a:latin typeface="MinionPro"/>
              </a:rPr>
              <a:t> </a:t>
            </a:r>
            <a:r>
              <a:rPr lang="it-IT" sz="1600" dirty="0" err="1">
                <a:latin typeface="MinionPro"/>
              </a:rPr>
              <a:t>kinase</a:t>
            </a:r>
            <a:r>
              <a:rPr lang="it-IT" sz="1600" dirty="0">
                <a:latin typeface="MinionPro"/>
              </a:rPr>
              <a:t> ULK1 </a:t>
            </a:r>
            <a:r>
              <a:rPr lang="it-IT" sz="1600" dirty="0" err="1">
                <a:latin typeface="MinionPro"/>
              </a:rPr>
              <a:t>complex</a:t>
            </a:r>
            <a:r>
              <a:rPr lang="it-IT" sz="1600" dirty="0">
                <a:latin typeface="MinionPro"/>
              </a:rPr>
              <a:t>). ULK1 è l’omologo funzionale della </a:t>
            </a:r>
            <a:r>
              <a:rPr lang="it-IT" sz="1600" dirty="0" err="1">
                <a:latin typeface="MinionPro"/>
              </a:rPr>
              <a:t>chinasi</a:t>
            </a:r>
            <a:r>
              <a:rPr lang="it-IT" sz="1600" dirty="0">
                <a:latin typeface="MinionPro"/>
              </a:rPr>
              <a:t> Atg1 in lievito.</a:t>
            </a:r>
            <a:r>
              <a:rPr lang="it-IT" sz="1600" b="1" dirty="0">
                <a:solidFill>
                  <a:srgbClr val="222222"/>
                </a:solidFill>
                <a:latin typeface="Calibri" panose="020F0502020204030204" pitchFamily="34" charset="0"/>
                <a:ea typeface="Verdana" panose="020B0604030504040204" pitchFamily="34" charset="0"/>
                <a:cs typeface="Calibri" panose="020F0502020204030204" pitchFamily="34" charset="0"/>
              </a:rPr>
              <a:t>	</a:t>
            </a:r>
            <a:endParaRPr lang="it-IT" sz="1600" dirty="0">
              <a:latin typeface="MinionPro"/>
            </a:endParaRPr>
          </a:p>
          <a:p>
            <a:pPr marL="342900" indent="-342900" algn="just">
              <a:buFont typeface="+mj-lt"/>
              <a:buAutoNum type="arabicPeriod" startAt="2"/>
            </a:pPr>
            <a:r>
              <a:rPr lang="it-IT" sz="1600" dirty="0">
                <a:latin typeface="MinionPro"/>
              </a:rPr>
              <a:t>Il complesso </a:t>
            </a:r>
            <a:r>
              <a:rPr lang="it-IT" sz="1600" b="1" dirty="0">
                <a:latin typeface="MinionPro"/>
              </a:rPr>
              <a:t>Vps34-Vps15-Beclin1-AMBRA1 </a:t>
            </a:r>
            <a:r>
              <a:rPr lang="it-IT" sz="1600" dirty="0">
                <a:latin typeface="MinionPro"/>
              </a:rPr>
              <a:t>(</a:t>
            </a:r>
            <a:r>
              <a:rPr lang="it-IT" sz="1600" dirty="0" err="1">
                <a:latin typeface="MinionPro"/>
              </a:rPr>
              <a:t>fosfatiditil</a:t>
            </a:r>
            <a:r>
              <a:rPr lang="it-IT" sz="1600" dirty="0">
                <a:latin typeface="MinionPro"/>
              </a:rPr>
              <a:t> inositolo 3-chinasi, PtdIns3K). Beclin1 è l’omologo di Atg14 di lievito. </a:t>
            </a:r>
            <a:endParaRPr lang="it-IT" sz="1600" b="1" dirty="0">
              <a:latin typeface="MinionPro"/>
            </a:endParaRPr>
          </a:p>
          <a:p>
            <a:pPr algn="just"/>
            <a:endParaRPr lang="it-IT" sz="1600" dirty="0"/>
          </a:p>
          <a:p>
            <a:pPr marL="285750" indent="-285750" algn="just">
              <a:buFont typeface="Arial"/>
              <a:buChar char="•"/>
            </a:pPr>
            <a:r>
              <a:rPr lang="it-IT" sz="1600" dirty="0"/>
              <a:t>La fosforilazione di AMPK su ULK1 determina la stimolazione dell’attività del complesso ULK1 con conseguente </a:t>
            </a:r>
            <a:r>
              <a:rPr lang="it-IT" sz="1600" dirty="0" err="1"/>
              <a:t>reclutamemnto</a:t>
            </a:r>
            <a:r>
              <a:rPr lang="it-IT" sz="1600" dirty="0"/>
              <a:t> delle proteine ATG all’autofagosoma. </a:t>
            </a:r>
          </a:p>
          <a:p>
            <a:pPr marL="285750" indent="-285750" algn="just">
              <a:buFont typeface="Arial"/>
              <a:buChar char="•"/>
            </a:pPr>
            <a:endParaRPr lang="it-IT" sz="1600" dirty="0"/>
          </a:p>
          <a:p>
            <a:pPr marL="285750" indent="-285750" algn="just">
              <a:buFont typeface="Arial"/>
              <a:buChar char="•"/>
            </a:pPr>
            <a:r>
              <a:rPr lang="it-IT" sz="1600" b="1" dirty="0" err="1">
                <a:solidFill>
                  <a:srgbClr val="FF0000"/>
                </a:solidFill>
              </a:rPr>
              <a:t>mTOR</a:t>
            </a:r>
            <a:r>
              <a:rPr lang="it-IT" sz="1600" b="1" dirty="0">
                <a:solidFill>
                  <a:srgbClr val="FF0000"/>
                </a:solidFill>
              </a:rPr>
              <a:t> inibisce la sintesi iniziale dell’autofagosoma fosforilando sia Atg13 sia ULK1 e inibisce la successiva maturazione dell’autofagosoma mediante la fosforilazione di Beclin-1.</a:t>
            </a:r>
          </a:p>
        </p:txBody>
      </p:sp>
      <p:sp>
        <p:nvSpPr>
          <p:cNvPr id="4" name="Text Box 35">
            <a:extLst>
              <a:ext uri="{FF2B5EF4-FFF2-40B4-BE49-F238E27FC236}">
                <a16:creationId xmlns:a16="http://schemas.microsoft.com/office/drawing/2014/main" id="{A3797756-2B0C-AC4D-8886-1E4E13FF42AA}"/>
              </a:ext>
            </a:extLst>
          </p:cNvPr>
          <p:cNvSpPr txBox="1">
            <a:spLocks noChangeArrowheads="1"/>
          </p:cNvSpPr>
          <p:nvPr/>
        </p:nvSpPr>
        <p:spPr bwMode="auto">
          <a:xfrm>
            <a:off x="2231405" y="257948"/>
            <a:ext cx="7797521" cy="584775"/>
          </a:xfrm>
          <a:prstGeom prst="rect">
            <a:avLst/>
          </a:prstGeom>
          <a:gradFill rotWithShape="1">
            <a:gsLst>
              <a:gs pos="0">
                <a:srgbClr val="FF0066"/>
              </a:gs>
              <a:gs pos="50000">
                <a:srgbClr val="FF0066">
                  <a:gamma/>
                  <a:tint val="0"/>
                  <a:invGamma/>
                </a:srgbClr>
              </a:gs>
              <a:gs pos="100000">
                <a:srgbClr val="FF0066"/>
              </a:gs>
            </a:gsLst>
            <a:lin ang="0" scaled="1"/>
          </a:gradFill>
          <a:ln>
            <a:noFill/>
          </a:ln>
          <a:effectLst>
            <a:outerShdw blurRad="63500" dist="38099" dir="2700000" algn="ctr" rotWithShape="0">
              <a:schemeClr val="bg2">
                <a:alpha val="74998"/>
              </a:schemeClr>
            </a:outerShdw>
          </a:effectLst>
          <a:extLst>
            <a:ext uri="{91240B29-F687-4f45-9708-019B960494DF}">
              <a14:hiddenLine xmlns="" xmlns:a14="http://schemas.microsoft.com/office/drawing/2010/main" w="9525">
                <a:solidFill>
                  <a:srgbClr val="FF0066"/>
                </a:solidFill>
                <a:miter lim="800000"/>
                <a:headEnd/>
                <a:tailEnd/>
              </a14:hiddenLine>
            </a:ext>
          </a:extLst>
        </p:spPr>
        <p:txBody>
          <a:bodyPr wrap="square">
            <a:spAutoFit/>
          </a:bodyPr>
          <a:lstStyle/>
          <a:p>
            <a:pPr algn="ctr">
              <a:spcBef>
                <a:spcPct val="50000"/>
              </a:spcBef>
              <a:defRPr/>
            </a:pPr>
            <a:r>
              <a:rPr lang="it-IT" sz="3200" b="1" dirty="0">
                <a:solidFill>
                  <a:srgbClr val="000099"/>
                </a:solidFill>
                <a:cs typeface="Arial" charset="0"/>
              </a:rPr>
              <a:t>La regolazione dell’autofagia</a:t>
            </a:r>
          </a:p>
        </p:txBody>
      </p:sp>
      <p:sp>
        <p:nvSpPr>
          <p:cNvPr id="5" name="Segnaposto numero diapositiva 4">
            <a:extLst>
              <a:ext uri="{FF2B5EF4-FFF2-40B4-BE49-F238E27FC236}">
                <a16:creationId xmlns:a16="http://schemas.microsoft.com/office/drawing/2014/main" id="{C8DA8B51-2026-0941-AE77-D4DF0E8B755E}"/>
              </a:ext>
            </a:extLst>
          </p:cNvPr>
          <p:cNvSpPr>
            <a:spLocks noGrp="1"/>
          </p:cNvSpPr>
          <p:nvPr>
            <p:ph type="sldNum" sz="quarter" idx="12"/>
          </p:nvPr>
        </p:nvSpPr>
        <p:spPr/>
        <p:txBody>
          <a:bodyPr/>
          <a:lstStyle/>
          <a:p>
            <a:fld id="{9718C995-8170-934D-A630-13D6B5FF5EE8}" type="slidenum">
              <a:rPr lang="it-IT" smtClean="0"/>
              <a:t>9</a:t>
            </a:fld>
            <a:endParaRPr lang="it-IT"/>
          </a:p>
        </p:txBody>
      </p:sp>
    </p:spTree>
    <p:extLst>
      <p:ext uri="{BB962C8B-B14F-4D97-AF65-F5344CB8AC3E}">
        <p14:creationId xmlns:p14="http://schemas.microsoft.com/office/powerpoint/2010/main" val="17499664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2939</Words>
  <Application>Microsoft Macintosh PowerPoint</Application>
  <PresentationFormat>Widescreen</PresentationFormat>
  <Paragraphs>226</Paragraphs>
  <Slides>26</Slides>
  <Notes>8</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26</vt:i4>
      </vt:variant>
    </vt:vector>
  </HeadingPairs>
  <TitlesOfParts>
    <vt:vector size="41" baseType="lpstr">
      <vt:lpstr>ＭＳ Ｐゴシック</vt:lpstr>
      <vt:lpstr>AdvTT9b12cd41</vt:lpstr>
      <vt:lpstr>AdvTTd168d80a.I</vt:lpstr>
      <vt:lpstr>Arial</vt:lpstr>
      <vt:lpstr>Arial</vt:lpstr>
      <vt:lpstr>Calibri</vt:lpstr>
      <vt:lpstr>Calibri Light</vt:lpstr>
      <vt:lpstr>HelveticaNeueLTStd</vt:lpstr>
      <vt:lpstr>MinionPro</vt:lpstr>
      <vt:lpstr>MTGU</vt:lpstr>
      <vt:lpstr>Symbol</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Disfunzionamemto di ALP e aggregazione proteica: circolo vizioso nelle neurodegenerazioni</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paola.coccetti@unimib.it</dc:creator>
  <cp:lastModifiedBy>paola.coccetti@unimib.it</cp:lastModifiedBy>
  <cp:revision>106</cp:revision>
  <dcterms:created xsi:type="dcterms:W3CDTF">2018-12-21T16:15:09Z</dcterms:created>
  <dcterms:modified xsi:type="dcterms:W3CDTF">2023-04-05T12:27:37Z</dcterms:modified>
</cp:coreProperties>
</file>