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81" r:id="rId4"/>
    <p:sldId id="260" r:id="rId5"/>
    <p:sldId id="282" r:id="rId6"/>
    <p:sldId id="261" r:id="rId7"/>
    <p:sldId id="268" r:id="rId8"/>
    <p:sldId id="259" r:id="rId9"/>
    <p:sldId id="267" r:id="rId10"/>
    <p:sldId id="271" r:id="rId11"/>
    <p:sldId id="273" r:id="rId12"/>
    <p:sldId id="280" r:id="rId13"/>
    <p:sldId id="258" r:id="rId14"/>
    <p:sldId id="257" r:id="rId15"/>
    <p:sldId id="27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3"/>
    <p:restoredTop sz="78020"/>
  </p:normalViewPr>
  <p:slideViewPr>
    <p:cSldViewPr snapToGrid="0" snapToObjects="1">
      <p:cViewPr>
        <p:scale>
          <a:sx n="100" d="100"/>
          <a:sy n="100" d="100"/>
        </p:scale>
        <p:origin x="48" y="-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DC214-D15E-8F48-AACA-0BDCE6005468}" type="datetimeFigureOut">
              <a:rPr lang="it-IT" smtClean="0"/>
              <a:t>21/04/22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16BDE-9BB3-5344-B9CF-4EBF24D429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88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16BDE-9BB3-5344-B9CF-4EBF24D4294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723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16BDE-9BB3-5344-B9CF-4EBF24D4294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77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16BDE-9BB3-5344-B9CF-4EBF24D4294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78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16BDE-9BB3-5344-B9CF-4EBF24D4294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63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456509-2385-114A-BA63-398FDBCEA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E6563E-3836-BF41-9D34-DD842DACB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B99CE-A23C-6D49-8580-230BB29F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49D2-211E-784B-AB93-20B94E9B7740}" type="datetime1">
              <a:rPr lang="it-IT" smtClean="0"/>
              <a:t>21/04/22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FC437B-B916-F341-92D4-8E52F203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D18A76-12FD-124F-82E7-582D5110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60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A1DF70-E015-E34F-8988-7CDB6E58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9702624-C4BE-E24D-B289-67BB8F26B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12BC42-4676-2B49-9354-6143BCF2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5FF5-B0E7-3E49-86AB-716F452A128B}" type="datetime1">
              <a:rPr lang="it-IT" smtClean="0"/>
              <a:t>21/04/22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7EA46B-8718-ED4B-85E5-A558794F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64BD08-0982-7D44-8477-6B5B8F56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69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A3BC4A0-DD6E-1147-9C3D-4C2774681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EBA734-008D-6743-B2E4-48BFACE10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102409-1B46-3444-B73B-CE28D91A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A98E-BAFF-5846-A1A4-7CF4DE3B0CCF}" type="datetime1">
              <a:rPr lang="it-IT" smtClean="0"/>
              <a:t>21/04/22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017FAF-E28C-5445-82A3-668DFF08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3E23C6-1303-2245-A419-5C14BD12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37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F19667-183F-DF40-B1A5-246264FA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9F31E0-1DEA-4B42-A4F8-9F42BC2F8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571152-B159-B349-8824-8DEAF05A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F391-C3F4-A041-8B8D-A2714C85BA0A}" type="datetime1">
              <a:rPr lang="it-IT" smtClean="0"/>
              <a:t>21/04/22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F87AC3-E88F-ED4A-9C1F-61F99C2C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5ED65-71BB-EE45-AF2B-12B35E65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74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6A56BA-CFCC-B748-9105-D8AD501F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3C17A3-78A1-2047-9CF4-60FA97E1F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51D39F-CB60-234A-A113-9819095B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D720-E0ED-4344-8B9E-3D2D1C01C00A}" type="datetime1">
              <a:rPr lang="it-IT" smtClean="0"/>
              <a:t>21/04/22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07E432-4B3B-1D4E-8E95-29B46CAD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7D07B-DD25-C941-8907-1139109E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87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524E9-4D24-FF43-9259-DAD32FBF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27417A-A6D4-834F-B707-84A50F5AA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D24098-59F6-E943-BA21-832FA1FE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DF93DA-886A-E147-994E-34D16F7E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BBDE-06B6-CC4D-A878-A15211A0B059}" type="datetime1">
              <a:rPr lang="it-IT" smtClean="0"/>
              <a:t>21/04/22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438735-2B08-3D46-882E-37BBEDB9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A55FA4-384B-994C-AAD5-56FB0882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03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4569CC-98B2-EF43-9AF5-55A4BAFC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E0F99D-C3A9-E14B-8654-FD663D05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B3A87B-7D91-4D41-B8FE-B63295FBF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EC7ABC8-C133-D044-8986-0C4D3D35E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954DB6-4035-EB4F-9588-C42364207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7531AD0-D22D-2140-83EC-05BD8405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13A8-87E3-9040-825E-0B439476CE8D}" type="datetime1">
              <a:rPr lang="it-IT" smtClean="0"/>
              <a:t>21/04/22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512F7EB-CDD2-A641-A8C7-0A684C59F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04172B7-96B6-6E44-B457-2A63F42B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73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DB33E-2259-7440-9A08-7A495919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DF1190B-1B69-544B-99DA-17025733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E780-D9F9-6C4B-8A54-118C164C0332}" type="datetime1">
              <a:rPr lang="it-IT" smtClean="0"/>
              <a:t>21/04/22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6D330C-8D1D-064F-B113-688304AB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DEE8ED-D412-9047-AC7E-D3F5FA13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63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29B2399-1634-584C-AF9B-8C5CBC8A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E0A-C45A-A446-B3A3-C068734B78CE}" type="datetime1">
              <a:rPr lang="it-IT" smtClean="0"/>
              <a:t>21/04/22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60A2E7F-4937-104C-A1D0-F8171453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C4AEF1-6DCB-6E44-9ED0-00B9BF73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37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419D9-D7AF-F64B-BE83-932E2EB6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492AAB-3015-964A-AFDF-DD01FABFD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19C8DA-0BB2-AB48-ABAC-E7689F8AC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0C8867-07FB-954F-B2D0-B055E4B9C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765-BE38-2A40-A893-A1F98702FA45}" type="datetime1">
              <a:rPr lang="it-IT" smtClean="0"/>
              <a:t>21/04/22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0E18DF-F51D-AF4D-A34D-7656B9B7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18D635-7C81-4B4F-8054-FE5F8CFA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91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B8D185-DC11-794E-8CCB-07022A6A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CAB7D06-4AA0-F241-AF00-7ADBD68F7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0927AB-3C4F-164E-8928-0965DCB8D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755E5B-0AB5-1544-A6C3-F2AEBD37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DBB9-BDE8-B843-93B6-6B225AA06EDD}" type="datetime1">
              <a:rPr lang="it-IT" smtClean="0"/>
              <a:t>21/04/22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A30D81-3FC9-404A-BCA0-70859BD3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FC6541-34B7-8848-B317-D428C8CB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10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C1F468E-F30E-9A4B-A394-CC62072F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722E6E-1608-E941-A797-89899BC25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60FFEA-81AE-3545-A408-323C0B2B9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AF191-7203-CF44-BE9D-F964B496268A}" type="datetime1">
              <a:rPr lang="it-IT" smtClean="0"/>
              <a:t>21/04/22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3A7622-C184-BB44-AF57-82E836609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6F883F-3CF1-5542-BD5F-3F9D70876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8CEF0-F559-8748-B6BA-BC9F8B028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79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ADBF068-1EBA-F64B-9F09-71E8AD523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87"/>
          <a:stretch/>
        </p:blipFill>
        <p:spPr>
          <a:xfrm>
            <a:off x="3670602" y="1459306"/>
            <a:ext cx="6311598" cy="121424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9EDAA68-575E-0D48-9C0C-822CEEBD9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71" t="19820" r="6872"/>
          <a:stretch/>
        </p:blipFill>
        <p:spPr>
          <a:xfrm>
            <a:off x="3657599" y="3090168"/>
            <a:ext cx="4623102" cy="116116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5E2DD7C-FF8C-2E44-B98A-FA89401EF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7" t="7335" r="4530"/>
          <a:stretch/>
        </p:blipFill>
        <p:spPr>
          <a:xfrm>
            <a:off x="3894666" y="5084577"/>
            <a:ext cx="4520899" cy="145176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12587D-302C-844A-8EDA-6481515DD2B7}"/>
              </a:ext>
            </a:extLst>
          </p:cNvPr>
          <p:cNvSpPr txBox="1"/>
          <p:nvPr/>
        </p:nvSpPr>
        <p:spPr>
          <a:xfrm>
            <a:off x="2411788" y="1543206"/>
            <a:ext cx="104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2019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897434-5E9F-1C42-82D5-3478C2F3CC38}"/>
              </a:ext>
            </a:extLst>
          </p:cNvPr>
          <p:cNvSpPr txBox="1"/>
          <p:nvPr/>
        </p:nvSpPr>
        <p:spPr>
          <a:xfrm>
            <a:off x="2411788" y="5084577"/>
            <a:ext cx="104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2020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9EEBD79-C4B7-DC4C-B423-58D4CD9180EA}"/>
              </a:ext>
            </a:extLst>
          </p:cNvPr>
          <p:cNvSpPr txBox="1"/>
          <p:nvPr/>
        </p:nvSpPr>
        <p:spPr>
          <a:xfrm>
            <a:off x="2411788" y="3273532"/>
            <a:ext cx="104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2018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7E5E7FA7-B686-244E-A463-E76E635A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A88CEF0-F559-8748-B6BA-BC9F8B028BD3}" type="slidenum">
              <a:rPr lang="it-IT" smtClean="0"/>
              <a:t>1</a:t>
            </a:fld>
            <a:endParaRPr lang="it-IT"/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7EB59993-E110-124C-8A22-E10819350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8" y="492229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Il ruolo della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mitofagia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nelle malattie neurodegenerative</a:t>
            </a:r>
          </a:p>
        </p:txBody>
      </p:sp>
    </p:spTree>
    <p:extLst>
      <p:ext uri="{BB962C8B-B14F-4D97-AF65-F5344CB8AC3E}">
        <p14:creationId xmlns:p14="http://schemas.microsoft.com/office/powerpoint/2010/main" val="108903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CCE17-05AE-EC4F-A7DD-46B7629F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31" y="1395127"/>
            <a:ext cx="10762938" cy="48268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l-GR" dirty="0"/>
              <a:t>α‐</a:t>
            </a:r>
            <a:r>
              <a:rPr lang="it-IT" dirty="0" err="1"/>
              <a:t>sinucleina</a:t>
            </a:r>
            <a:r>
              <a:rPr lang="it-IT" dirty="0"/>
              <a:t> è localizzata a livello delle terminazioni presinaptiche ed è coinvolta nel dirigere il trasporto vescicolare dei neurotrasmettitori. </a:t>
            </a:r>
          </a:p>
          <a:p>
            <a:pPr algn="just"/>
            <a:r>
              <a:rPr lang="el-GR" dirty="0"/>
              <a:t>α‐</a:t>
            </a:r>
            <a:r>
              <a:rPr lang="it-IT" dirty="0" err="1"/>
              <a:t>sinucleina</a:t>
            </a:r>
            <a:r>
              <a:rPr lang="it-IT" dirty="0"/>
              <a:t> è anche presente in strutture non correttamente </a:t>
            </a:r>
            <a:r>
              <a:rPr lang="it-IT" dirty="0" err="1"/>
              <a:t>foldate</a:t>
            </a:r>
            <a:r>
              <a:rPr lang="it-IT" dirty="0"/>
              <a:t> come le strutture amiloidi, gli oligomeri e le </a:t>
            </a:r>
            <a:r>
              <a:rPr lang="it-IT" dirty="0" err="1"/>
              <a:t>protofibrille</a:t>
            </a:r>
            <a:r>
              <a:rPr lang="it-IT" dirty="0"/>
              <a:t>. In queste conformazioni è stata identificata come il costituente chiave dei corpi di </a:t>
            </a:r>
            <a:r>
              <a:rPr lang="it-IT" dirty="0" err="1"/>
              <a:t>Lewy</a:t>
            </a:r>
            <a:r>
              <a:rPr lang="it-IT" dirty="0"/>
              <a:t> e degli aggregati tossici che caratterizzano la malattia di Parkinson. Due mutazioni genetiche autosomiche dominanti nel gene che codifica per </a:t>
            </a:r>
            <a:r>
              <a:rPr lang="el-GR" dirty="0"/>
              <a:t>α‐</a:t>
            </a:r>
            <a:r>
              <a:rPr lang="it-IT" dirty="0" err="1"/>
              <a:t>sinucleina</a:t>
            </a:r>
            <a:r>
              <a:rPr lang="it-IT" dirty="0"/>
              <a:t> (mutazioni nella proteina A53T and A30P) sono state associate a PD. </a:t>
            </a:r>
          </a:p>
          <a:p>
            <a:pPr algn="just"/>
            <a:r>
              <a:rPr lang="it-IT" dirty="0"/>
              <a:t>Studi sul ruolo di </a:t>
            </a:r>
            <a:r>
              <a:rPr lang="el-GR" dirty="0"/>
              <a:t>α‐</a:t>
            </a:r>
            <a:r>
              <a:rPr lang="it-IT" dirty="0" err="1"/>
              <a:t>sinucleina</a:t>
            </a:r>
            <a:r>
              <a:rPr lang="it-IT" dirty="0"/>
              <a:t> nel PD hanno rivelato una correlazione tra un’espressione aberrante di </a:t>
            </a:r>
            <a:r>
              <a:rPr lang="el-GR" dirty="0"/>
              <a:t>α‐</a:t>
            </a:r>
            <a:r>
              <a:rPr lang="it-IT" dirty="0" err="1"/>
              <a:t>sinucleina</a:t>
            </a:r>
            <a:r>
              <a:rPr lang="it-IT" dirty="0"/>
              <a:t> e il </a:t>
            </a:r>
            <a:r>
              <a:rPr lang="it-IT" dirty="0" err="1"/>
              <a:t>disfunzionamento</a:t>
            </a:r>
            <a:r>
              <a:rPr lang="it-IT" dirty="0"/>
              <a:t> dei mitocondri. Infatti l’accumulo della proteina determina un aumento dello stress ossidativo con conseguente compromissione  del funzionamento mitocondriale. </a:t>
            </a:r>
          </a:p>
          <a:p>
            <a:pPr algn="just"/>
            <a:r>
              <a:rPr lang="it-IT" dirty="0"/>
              <a:t>L’over-espressione di </a:t>
            </a:r>
            <a:r>
              <a:rPr lang="el-GR" dirty="0"/>
              <a:t>α‐</a:t>
            </a:r>
            <a:r>
              <a:rPr lang="it-IT" dirty="0" err="1"/>
              <a:t>sinucleina</a:t>
            </a:r>
            <a:r>
              <a:rPr lang="it-IT" dirty="0"/>
              <a:t> nei neuroni causa la distruzione del potenziale di membrana dei mitocondri. Il mutante </a:t>
            </a:r>
            <a:r>
              <a:rPr lang="it-IT" sz="2900" dirty="0">
                <a:solidFill>
                  <a:prstClr val="black"/>
                </a:solidFill>
              </a:rPr>
              <a:t>A53T si localizza a livello della membrana mitocondriale determinando il </a:t>
            </a:r>
            <a:r>
              <a:rPr lang="it-IT" sz="2900" dirty="0" err="1">
                <a:solidFill>
                  <a:prstClr val="black"/>
                </a:solidFill>
              </a:rPr>
              <a:t>disfunzionamento</a:t>
            </a:r>
            <a:r>
              <a:rPr lang="it-IT" sz="2900" dirty="0">
                <a:solidFill>
                  <a:prstClr val="black"/>
                </a:solidFill>
              </a:rPr>
              <a:t> dei mitocondri.</a:t>
            </a:r>
            <a:endParaRPr lang="it-IT" dirty="0"/>
          </a:p>
          <a:p>
            <a:pPr algn="just"/>
            <a:r>
              <a:rPr lang="el-GR" dirty="0"/>
              <a:t>α‐</a:t>
            </a:r>
            <a:r>
              <a:rPr lang="it-IT" dirty="0" err="1"/>
              <a:t>sinucleina</a:t>
            </a:r>
            <a:r>
              <a:rPr lang="it-IT" dirty="0"/>
              <a:t> può essere rimossa grazie all’attività di </a:t>
            </a:r>
            <a:r>
              <a:rPr lang="it-IT" dirty="0" err="1"/>
              <a:t>Parkin</a:t>
            </a:r>
            <a:r>
              <a:rPr lang="it-IT" dirty="0"/>
              <a:t> ed il suo ruolo nell’attivare l’autofagia dei mitocondri danneggiati dimostra che esiste un legame tra </a:t>
            </a:r>
            <a:r>
              <a:rPr lang="it-IT" dirty="0" err="1"/>
              <a:t>Parkin</a:t>
            </a:r>
            <a:r>
              <a:rPr lang="it-IT" dirty="0"/>
              <a:t> e </a:t>
            </a:r>
            <a:r>
              <a:rPr lang="el-GR" dirty="0"/>
              <a:t>α‐</a:t>
            </a:r>
            <a:r>
              <a:rPr lang="it-IT" dirty="0" err="1"/>
              <a:t>sinucleina</a:t>
            </a:r>
            <a:r>
              <a:rPr lang="it-IT" dirty="0"/>
              <a:t>  durante la </a:t>
            </a:r>
            <a:r>
              <a:rPr lang="it-IT" dirty="0" err="1"/>
              <a:t>mitofagia</a:t>
            </a:r>
            <a:r>
              <a:rPr lang="it-IT" dirty="0"/>
              <a:t> in PD.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3BF8CE-DDB5-8B44-A45E-F44E2592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10</a:t>
            </a:fld>
            <a:endParaRPr lang="it-IT"/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DF644759-C75A-0044-85F8-0771122DE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34" y="305267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002060"/>
                </a:solidFill>
              </a:rPr>
              <a:t>α‐</a:t>
            </a:r>
            <a:r>
              <a:rPr lang="it-IT" sz="3200" b="1" dirty="0" err="1">
                <a:solidFill>
                  <a:srgbClr val="002060"/>
                </a:solidFill>
              </a:rPr>
              <a:t>sinucleina</a:t>
            </a:r>
            <a:r>
              <a:rPr lang="it-IT" sz="3200" b="1" dirty="0">
                <a:solidFill>
                  <a:srgbClr val="002060"/>
                </a:solidFill>
              </a:rPr>
              <a:t> e il </a:t>
            </a:r>
            <a:r>
              <a:rPr lang="it-IT" sz="3200" b="1" dirty="0" err="1">
                <a:solidFill>
                  <a:srgbClr val="002060"/>
                </a:solidFill>
              </a:rPr>
              <a:t>disfunzionameto</a:t>
            </a:r>
            <a:r>
              <a:rPr lang="it-IT" sz="3200" b="1" dirty="0">
                <a:solidFill>
                  <a:srgbClr val="002060"/>
                </a:solidFill>
              </a:rPr>
              <a:t> mitocondriale</a:t>
            </a:r>
            <a:endParaRPr lang="it-IT" sz="3200" b="1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6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CCE17-05AE-EC4F-A7DD-46B7629F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31" y="1529518"/>
            <a:ext cx="10762938" cy="4826832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/>
              <a:t>AD (</a:t>
            </a:r>
            <a:r>
              <a:rPr lang="it-IT" dirty="0" err="1"/>
              <a:t>Alzheimer's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) è una malattia neurodegenerativa. Studi recenti hanno indicato che il suo sviluppo è strettamente correlato con difetti nell’attività </a:t>
            </a:r>
            <a:r>
              <a:rPr lang="it-IT" dirty="0" err="1"/>
              <a:t>mitofagica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Nei neuroni che esprimono il precursore del peptide beta-amiloide (APP), i mitocondri danneggiati inducono la </a:t>
            </a:r>
            <a:r>
              <a:rPr lang="it-IT" dirty="0" err="1"/>
              <a:t>mitofagia</a:t>
            </a:r>
            <a:r>
              <a:rPr lang="it-IT" dirty="0"/>
              <a:t> </a:t>
            </a:r>
            <a:r>
              <a:rPr lang="it-IT" dirty="0" err="1"/>
              <a:t>Parkin</a:t>
            </a:r>
            <a:r>
              <a:rPr lang="it-IT" dirty="0"/>
              <a:t>-dipendente.</a:t>
            </a:r>
          </a:p>
          <a:p>
            <a:pPr algn="just"/>
            <a:r>
              <a:rPr lang="it-IT" dirty="0"/>
              <a:t>Sembra che sia reclutata più </a:t>
            </a:r>
            <a:r>
              <a:rPr lang="it-IT" dirty="0" err="1"/>
              <a:t>Parkin</a:t>
            </a:r>
            <a:r>
              <a:rPr lang="it-IT" dirty="0"/>
              <a:t> sulle membrane dei mitocondri in AD rispetto ai neuroni sani. Infatti si assiste ad un aumento di </a:t>
            </a:r>
            <a:r>
              <a:rPr lang="it-IT" dirty="0" err="1"/>
              <a:t>mitofagia</a:t>
            </a:r>
            <a:r>
              <a:rPr lang="it-IT" dirty="0"/>
              <a:t> </a:t>
            </a:r>
            <a:r>
              <a:rPr lang="it-IT" dirty="0" err="1"/>
              <a:t>Parkin</a:t>
            </a:r>
            <a:r>
              <a:rPr lang="it-IT" dirty="0"/>
              <a:t>-dipendente con conseguente riduzione di </a:t>
            </a:r>
            <a:r>
              <a:rPr lang="it-IT" dirty="0" err="1"/>
              <a:t>Parkin</a:t>
            </a:r>
            <a:r>
              <a:rPr lang="it-IT" dirty="0"/>
              <a:t> </a:t>
            </a:r>
            <a:r>
              <a:rPr lang="it-IT" dirty="0" err="1"/>
              <a:t>citosolica</a:t>
            </a:r>
            <a:r>
              <a:rPr lang="it-IT" dirty="0"/>
              <a:t> durante la progressione della malattia.</a:t>
            </a:r>
          </a:p>
          <a:p>
            <a:pPr algn="just"/>
            <a:r>
              <a:rPr lang="it-IT" dirty="0"/>
              <a:t>In modelli di topo e nematode è stato dimostrato che il peptide A</a:t>
            </a:r>
            <a:r>
              <a:rPr lang="el-GR" dirty="0"/>
              <a:t>β </a:t>
            </a:r>
            <a:r>
              <a:rPr lang="it-IT" dirty="0"/>
              <a:t>può indurre </a:t>
            </a:r>
            <a:r>
              <a:rPr lang="it-IT" dirty="0" err="1"/>
              <a:t>mitofagia</a:t>
            </a:r>
            <a:r>
              <a:rPr lang="it-IT" dirty="0"/>
              <a:t> ma il meccanismo non è stato ancora completamente identificato. 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3BF8CE-DDB5-8B44-A45E-F44E2592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11</a:t>
            </a:fld>
            <a:endParaRPr lang="it-IT" dirty="0"/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BC0FC09A-662B-A042-9F80-6CD772B6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37" y="453537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Mitofagia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e AD</a:t>
            </a:r>
          </a:p>
        </p:txBody>
      </p:sp>
    </p:spTree>
    <p:extLst>
      <p:ext uri="{BB962C8B-B14F-4D97-AF65-F5344CB8AC3E}">
        <p14:creationId xmlns:p14="http://schemas.microsoft.com/office/powerpoint/2010/main" val="259384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DD7229-E341-334D-A9FF-B5216AC47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6"/>
          <a:stretch/>
        </p:blipFill>
        <p:spPr>
          <a:xfrm>
            <a:off x="884688" y="1832035"/>
            <a:ext cx="5242900" cy="3989667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281DA7-B67C-E040-B0CD-6F8CFC5C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12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494507F-FDA8-AF40-80A8-46B8F05F7F33}"/>
              </a:ext>
            </a:extLst>
          </p:cNvPr>
          <p:cNvSpPr/>
          <p:nvPr/>
        </p:nvSpPr>
        <p:spPr>
          <a:xfrm>
            <a:off x="6367072" y="1832035"/>
            <a:ext cx="4986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In seguito al danno mitocondriale la </a:t>
            </a:r>
            <a:r>
              <a:rPr lang="it-IT" sz="2400" dirty="0" err="1"/>
              <a:t>mitofagia</a:t>
            </a:r>
            <a:r>
              <a:rPr lang="it-IT" sz="2400" dirty="0"/>
              <a:t> può essere indotta attraverso tre principali </a:t>
            </a:r>
            <a:r>
              <a:rPr lang="it-IT" sz="2400" dirty="0" err="1"/>
              <a:t>meccansimi</a:t>
            </a:r>
            <a:r>
              <a:rPr lang="it-IT" sz="2400" dirty="0"/>
              <a:t>:</a:t>
            </a:r>
          </a:p>
          <a:p>
            <a:pPr algn="just"/>
            <a:endParaRPr lang="it-IT" sz="2400" dirty="0"/>
          </a:p>
          <a:p>
            <a:pPr marL="342900" indent="-342900" algn="just">
              <a:buAutoNum type="alphaLcParenR"/>
            </a:pPr>
            <a:r>
              <a:rPr lang="it-IT" sz="2400" dirty="0" err="1"/>
              <a:t>mitofagia</a:t>
            </a:r>
            <a:r>
              <a:rPr lang="it-IT" sz="2400" dirty="0"/>
              <a:t> </a:t>
            </a:r>
            <a:r>
              <a:rPr lang="it-IT" sz="2400" dirty="0" err="1"/>
              <a:t>ubiquitina</a:t>
            </a:r>
            <a:r>
              <a:rPr lang="it-IT" sz="2400" dirty="0"/>
              <a:t>-mediata dipendente da PINK1-Parkin (a) o dipendente da MUL1 (b);</a:t>
            </a:r>
          </a:p>
          <a:p>
            <a:pPr marL="342900" indent="-342900" algn="just">
              <a:buAutoNum type="alphaLcParenR"/>
            </a:pPr>
            <a:endParaRPr lang="it-IT" sz="2400" dirty="0"/>
          </a:p>
          <a:p>
            <a:pPr marL="342900" indent="-342900" algn="just">
              <a:buAutoNum type="alphaLcParenR"/>
            </a:pPr>
            <a:r>
              <a:rPr lang="it-IT" sz="2400" dirty="0" err="1"/>
              <a:t>mitofagia</a:t>
            </a:r>
            <a:r>
              <a:rPr lang="it-IT" sz="2400" dirty="0"/>
              <a:t> mediata da recettore (c);</a:t>
            </a:r>
          </a:p>
          <a:p>
            <a:pPr marL="342900" indent="-342900" algn="just">
              <a:buAutoNum type="alphaLcParenR"/>
            </a:pPr>
            <a:endParaRPr lang="it-IT" sz="2400" dirty="0"/>
          </a:p>
          <a:p>
            <a:pPr marL="342900" indent="-342900" algn="just">
              <a:buAutoNum type="alphaLcParenR"/>
            </a:pPr>
            <a:r>
              <a:rPr lang="it-IT" sz="2400" dirty="0" err="1"/>
              <a:t>mitofagia</a:t>
            </a:r>
            <a:r>
              <a:rPr lang="it-IT" sz="2400" dirty="0"/>
              <a:t> mediata da lipidi (d).</a:t>
            </a:r>
          </a:p>
          <a:p>
            <a:pPr algn="just"/>
            <a:endParaRPr lang="it-IT" sz="2400" dirty="0"/>
          </a:p>
        </p:txBody>
      </p:sp>
      <p:sp>
        <p:nvSpPr>
          <p:cNvPr id="8" name="Text Box 35">
            <a:extLst>
              <a:ext uri="{FF2B5EF4-FFF2-40B4-BE49-F238E27FC236}">
                <a16:creationId xmlns:a16="http://schemas.microsoft.com/office/drawing/2014/main" id="{53B5DE4A-9593-B541-B4CB-D5532633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22" y="478188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Il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pathway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della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mitofagia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9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91A830D-E7BB-2C4A-970A-D83C9C1A1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4" t="4194"/>
          <a:stretch/>
        </p:blipFill>
        <p:spPr>
          <a:xfrm>
            <a:off x="2953761" y="1254509"/>
            <a:ext cx="6284477" cy="3322000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3D5FE5-CE21-174A-9653-CD29794B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13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9D65F1A-5535-514A-B2F2-E55708B57B98}"/>
              </a:ext>
            </a:extLst>
          </p:cNvPr>
          <p:cNvSpPr/>
          <p:nvPr/>
        </p:nvSpPr>
        <p:spPr>
          <a:xfrm>
            <a:off x="838200" y="4723041"/>
            <a:ext cx="106129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/>
              <a:t>La </a:t>
            </a:r>
            <a:r>
              <a:rPr lang="it-IT" sz="2200" dirty="0" err="1"/>
              <a:t>mitofagia</a:t>
            </a:r>
            <a:r>
              <a:rPr lang="it-IT" sz="2200" dirty="0"/>
              <a:t> può avvenire anche attraverso un processo </a:t>
            </a:r>
            <a:r>
              <a:rPr lang="it-IT" sz="2200" dirty="0" err="1"/>
              <a:t>ubiquitina</a:t>
            </a:r>
            <a:r>
              <a:rPr lang="it-IT" sz="2200" dirty="0"/>
              <a:t>-indipendente.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/>
              <a:t>Le proteine coinvolte sono NIX/ BNIP3L, FUNDC1 e FKBP8. Queste proteine contengono 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dirty="0"/>
              <a:t>una regione LIR  e quindi funzionano come recettori cargo.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/>
              <a:t>Il </a:t>
            </a:r>
            <a:r>
              <a:rPr lang="it-IT" sz="2200" dirty="0" err="1"/>
              <a:t>binding</a:t>
            </a:r>
            <a:r>
              <a:rPr lang="it-IT" sz="2200" dirty="0"/>
              <a:t> di NIX/BNIP3L o FUNDC1 a LC3 sul </a:t>
            </a:r>
            <a:r>
              <a:rPr lang="it-IT" sz="2200" dirty="0" err="1"/>
              <a:t>fagoforo</a:t>
            </a:r>
            <a:r>
              <a:rPr lang="it-IT" sz="2200" dirty="0"/>
              <a:t> media il target di mitocondri non funzionanti per l’autofagia (in seguito per esempio a condizioni di ipossia).</a:t>
            </a:r>
          </a:p>
        </p:txBody>
      </p:sp>
      <p:sp>
        <p:nvSpPr>
          <p:cNvPr id="7" name="Text Box 35">
            <a:extLst>
              <a:ext uri="{FF2B5EF4-FFF2-40B4-BE49-F238E27FC236}">
                <a16:creationId xmlns:a16="http://schemas.microsoft.com/office/drawing/2014/main" id="{9EB0FEE8-71CC-9D43-AA61-8BA01CD70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34" y="414019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Mitofagia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recettore-mediata</a:t>
            </a:r>
          </a:p>
        </p:txBody>
      </p:sp>
    </p:spTree>
    <p:extLst>
      <p:ext uri="{BB962C8B-B14F-4D97-AF65-F5344CB8AC3E}">
        <p14:creationId xmlns:p14="http://schemas.microsoft.com/office/powerpoint/2010/main" val="97737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A166A0-1457-F04C-A0D1-DCD9600C0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3" y="2077117"/>
            <a:ext cx="5273415" cy="3192336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648995-789D-DA46-864C-A2420031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14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583E0C1-4C9E-7944-A0A1-668D0D6DC136}"/>
              </a:ext>
            </a:extLst>
          </p:cNvPr>
          <p:cNvSpPr/>
          <p:nvPr/>
        </p:nvSpPr>
        <p:spPr>
          <a:xfrm>
            <a:off x="5723118" y="2077117"/>
            <a:ext cx="55089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Studi recenti hanno dimostrato che i lipidi possono funzionare  come segnali per l’eliminazione di mitocondri danneggiati attraverso l’autofagia.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Questo </a:t>
            </a:r>
            <a:r>
              <a:rPr lang="it-IT" dirty="0" err="1"/>
              <a:t>pathway</a:t>
            </a:r>
            <a:r>
              <a:rPr lang="it-IT" dirty="0"/>
              <a:t> coinvolge la diretta interazione di LC3 con il fosfolipide </a:t>
            </a:r>
            <a:r>
              <a:rPr lang="it-IT" dirty="0" err="1"/>
              <a:t>cardiolipina</a:t>
            </a:r>
            <a:r>
              <a:rPr lang="it-IT" dirty="0"/>
              <a:t>, come è stato </a:t>
            </a:r>
            <a:r>
              <a:rPr lang="it-IT" dirty="0" err="1"/>
              <a:t>orginariamente</a:t>
            </a:r>
            <a:r>
              <a:rPr lang="it-IT" dirty="0"/>
              <a:t> osservato in colture di cellule neuronali incubate con </a:t>
            </a:r>
            <a:r>
              <a:rPr lang="it-IT" dirty="0" err="1"/>
              <a:t>rotenone</a:t>
            </a:r>
            <a:r>
              <a:rPr lang="it-IT" dirty="0"/>
              <a:t>, un inibitore della respirazione mitocondriale.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Cardiolipina</a:t>
            </a:r>
            <a:r>
              <a:rPr lang="it-IT" dirty="0"/>
              <a:t> è associata alla membrana interna dei mitocondri (IMM) e viene esposta sulla membrana esterna (OMM) in seguito a danno mitocondriale. </a:t>
            </a:r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id="{4B3AC4D9-0992-114D-AF27-729108D94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34" y="414019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Mitofagia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mediata da lipidi</a:t>
            </a:r>
          </a:p>
        </p:txBody>
      </p:sp>
    </p:spTree>
    <p:extLst>
      <p:ext uri="{BB962C8B-B14F-4D97-AF65-F5344CB8AC3E}">
        <p14:creationId xmlns:p14="http://schemas.microsoft.com/office/powerpoint/2010/main" val="208696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658C94-6E38-5645-BFE8-F1B96C8C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15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FEC40F9-5FA0-C547-BAF8-A401C7F7DC84}"/>
              </a:ext>
            </a:extLst>
          </p:cNvPr>
          <p:cNvSpPr/>
          <p:nvPr/>
        </p:nvSpPr>
        <p:spPr>
          <a:xfrm>
            <a:off x="844446" y="930845"/>
            <a:ext cx="106430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it-IT" sz="2400" dirty="0"/>
              <a:t>I meccanismi molecolari che  governano la </a:t>
            </a:r>
            <a:r>
              <a:rPr lang="it-IT" sz="2400" dirty="0" err="1"/>
              <a:t>mitofagia</a:t>
            </a:r>
            <a:r>
              <a:rPr lang="it-IT" sz="2400" dirty="0"/>
              <a:t> sono attualmente estensivamente studiati anche per il loro coinvolgimento nelle malattie neurodegenerative.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400" dirty="0"/>
              <a:t>Poiché difetti nella funzionalità mitocondriale sono strettamente connessi alle disfunzioni neuronali ed all’aggravamento delle patologie, la protezione delle funzionalità mitocondriali potrebbe rappresentare una strategia per promuovere la </a:t>
            </a:r>
            <a:r>
              <a:rPr lang="it-IT" sz="2400" dirty="0" err="1"/>
              <a:t>neuroprotezione</a:t>
            </a:r>
            <a:r>
              <a:rPr lang="it-IT" sz="2400"/>
              <a:t> anche </a:t>
            </a:r>
            <a:r>
              <a:rPr lang="it-IT" sz="2400" dirty="0"/>
              <a:t>nell’ottica di un rallentamento della progressione della malattia (antiossidanti).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400" dirty="0"/>
              <a:t>La </a:t>
            </a:r>
            <a:r>
              <a:rPr lang="it-IT" sz="2400" dirty="0" err="1"/>
              <a:t>mitofagia</a:t>
            </a:r>
            <a:r>
              <a:rPr lang="it-IT" sz="2400" dirty="0"/>
              <a:t> potrebbe rappresentare un altro promettente target per la scoperta di nuovi farmaci.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400" dirty="0"/>
              <a:t>La completa conoscenza dei meccanismi molecolari rappresenta quindi un utile avanzamento non solo per comprendere la patogenesi delle malattie neurodegenerative ma anche per suggerire potenziali strategie terapeutiche per combattere le </a:t>
            </a:r>
            <a:r>
              <a:rPr lang="it-IT" sz="2400" dirty="0" err="1"/>
              <a:t>neurodegenerazioni</a:t>
            </a:r>
            <a:r>
              <a:rPr lang="it-IT" sz="2400" dirty="0"/>
              <a:t>.  </a:t>
            </a:r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0478C854-65F3-4741-A634-24430CFE0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131" y="346070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In conclusione</a:t>
            </a:r>
          </a:p>
        </p:txBody>
      </p:sp>
    </p:spTree>
    <p:extLst>
      <p:ext uri="{BB962C8B-B14F-4D97-AF65-F5344CB8AC3E}">
        <p14:creationId xmlns:p14="http://schemas.microsoft.com/office/powerpoint/2010/main" val="240256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15207B-A6B7-D147-B0E5-842F11B60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428" y="1475546"/>
            <a:ext cx="7239372" cy="4197642"/>
          </a:xfrm>
        </p:spPr>
        <p:txBody>
          <a:bodyPr>
            <a:noAutofit/>
          </a:bodyPr>
          <a:lstStyle/>
          <a:p>
            <a:pPr algn="just"/>
            <a:r>
              <a:rPr lang="it-IT" sz="2000" dirty="0"/>
              <a:t>I mitocondri sono organelli chiave indispensabili per diversi processi cellulari (sintesi di ATP, mantenimento dell’omeostasi del calcio, sintesi di metaboliti, sintesi di ROS).</a:t>
            </a:r>
          </a:p>
          <a:p>
            <a:pPr algn="just"/>
            <a:r>
              <a:rPr lang="it-IT" sz="2000" dirty="0"/>
              <a:t>Sono inoltre coinvolti nei processi di necrosi, apoptosi e autofagia.</a:t>
            </a:r>
          </a:p>
          <a:p>
            <a:pPr algn="just"/>
            <a:r>
              <a:rPr lang="it-IT" sz="2000" dirty="0" err="1"/>
              <a:t>Mitofagia</a:t>
            </a:r>
            <a:r>
              <a:rPr lang="it-IT" sz="2000" dirty="0"/>
              <a:t> è la selettiva degradazione dei mitocondri mediante il processo </a:t>
            </a:r>
            <a:r>
              <a:rPr lang="it-IT" sz="2000" dirty="0" err="1"/>
              <a:t>autofagico</a:t>
            </a:r>
            <a:r>
              <a:rPr lang="it-IT" sz="2000" dirty="0"/>
              <a:t>.</a:t>
            </a:r>
          </a:p>
          <a:p>
            <a:pPr algn="just"/>
            <a:r>
              <a:rPr lang="it-IT" sz="2000" dirty="0"/>
              <a:t>Attraverso la </a:t>
            </a:r>
            <a:r>
              <a:rPr lang="it-IT" sz="2000" dirty="0" err="1"/>
              <a:t>mitofagia</a:t>
            </a:r>
            <a:r>
              <a:rPr lang="it-IT" sz="2000" dirty="0"/>
              <a:t> vengono rimossi mitocondri danneggiati allo scopo di salvaguardare la vitalità cellulare.</a:t>
            </a:r>
          </a:p>
          <a:p>
            <a:pPr algn="just"/>
            <a:r>
              <a:rPr lang="it-IT" sz="2000" dirty="0"/>
              <a:t>Mitocondri non funzionanti e difetti nella </a:t>
            </a:r>
            <a:r>
              <a:rPr lang="it-IT" sz="2000" dirty="0" err="1"/>
              <a:t>mitofagia</a:t>
            </a:r>
            <a:r>
              <a:rPr lang="it-IT" sz="2000" dirty="0"/>
              <a:t> sono ampiamente associati allo sviluppo delle malattie neurodegenerative. </a:t>
            </a:r>
          </a:p>
          <a:p>
            <a:endParaRPr lang="it-IT" sz="2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B59B2B-C4A7-DD46-B196-D2F436B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D60B69-AD67-384C-B7AF-9D5A86441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41" y="1372807"/>
            <a:ext cx="3228462" cy="4403120"/>
          </a:xfrm>
          <a:prstGeom prst="rect">
            <a:avLst/>
          </a:prstGeom>
        </p:spPr>
      </p:pic>
      <p:sp>
        <p:nvSpPr>
          <p:cNvPr id="8" name="Text Box 35">
            <a:extLst>
              <a:ext uri="{FF2B5EF4-FFF2-40B4-BE49-F238E27FC236}">
                <a16:creationId xmlns:a16="http://schemas.microsoft.com/office/drawing/2014/main" id="{F00B4EC3-18B6-6548-A7CD-4AE9A92E8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8" y="299327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La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mitofagia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6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6FF7D10-0DF8-4540-BB75-5BCE5E004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9" r="2691" b="2011"/>
          <a:stretch/>
        </p:blipFill>
        <p:spPr>
          <a:xfrm>
            <a:off x="1199214" y="1211792"/>
            <a:ext cx="5097092" cy="3843572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8BAE97-6419-D346-A491-205682AB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3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30E6AF2-1988-9F4C-918B-63464C320E50}"/>
              </a:ext>
            </a:extLst>
          </p:cNvPr>
          <p:cNvSpPr/>
          <p:nvPr/>
        </p:nvSpPr>
        <p:spPr>
          <a:xfrm>
            <a:off x="1107686" y="5394486"/>
            <a:ext cx="10246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Difetti mitocondriali sono strettamente associati alle malattie neurodegenerative.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mitofagia</a:t>
            </a: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rappresenta il principale processo di controllo qualità mitocondriale nei neuroni.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7A315F7-3EBE-B14A-8EC8-208C69380AB3}"/>
              </a:ext>
            </a:extLst>
          </p:cNvPr>
          <p:cNvSpPr/>
          <p:nvPr/>
        </p:nvSpPr>
        <p:spPr>
          <a:xfrm>
            <a:off x="6424846" y="1211792"/>
            <a:ext cx="49289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</a:rPr>
              <a:t>Proteine non correttamente </a:t>
            </a:r>
            <a:r>
              <a:rPr lang="it-IT" dirty="0" err="1">
                <a:solidFill>
                  <a:srgbClr val="222222"/>
                </a:solidFill>
              </a:rPr>
              <a:t>foldate</a:t>
            </a:r>
            <a:r>
              <a:rPr lang="it-IT" dirty="0">
                <a:solidFill>
                  <a:srgbClr val="222222"/>
                </a:solidFill>
              </a:rPr>
              <a:t>, oligomeri, aggregati proteici o fibrille sono tra le cause delle malattie </a:t>
            </a:r>
            <a:r>
              <a:rPr lang="it-IT" dirty="0" err="1">
                <a:solidFill>
                  <a:srgbClr val="222222"/>
                </a:solidFill>
              </a:rPr>
              <a:t>neurogenerative</a:t>
            </a:r>
            <a:r>
              <a:rPr lang="it-IT" dirty="0">
                <a:solidFill>
                  <a:srgbClr val="222222"/>
                </a:solidFill>
              </a:rPr>
              <a:t> e inducono danni mitocondriali portando ad aumento di ROS, perdita del potenziale di membrana (</a:t>
            </a:r>
            <a:r>
              <a:rPr lang="el-GR" dirty="0" err="1">
                <a:solidFill>
                  <a:srgbClr val="222222"/>
                </a:solidFill>
              </a:rPr>
              <a:t>Δψ</a:t>
            </a:r>
            <a:r>
              <a:rPr lang="it-IT" baseline="-25000" dirty="0">
                <a:solidFill>
                  <a:srgbClr val="222222"/>
                </a:solidFill>
              </a:rPr>
              <a:t>m</a:t>
            </a:r>
            <a:r>
              <a:rPr lang="it-IT" dirty="0">
                <a:solidFill>
                  <a:srgbClr val="222222"/>
                </a:solidFill>
              </a:rPr>
              <a:t>), riduzione della fosforilazione ossidativa (OXPHOS) e della produzione di ATP, alterazione dei livelli di Ca</a:t>
            </a:r>
            <a:r>
              <a:rPr lang="it-IT" baseline="30000" dirty="0">
                <a:solidFill>
                  <a:srgbClr val="222222"/>
                </a:solidFill>
              </a:rPr>
              <a:t>2+ </a:t>
            </a:r>
            <a:r>
              <a:rPr lang="it-IT" dirty="0">
                <a:solidFill>
                  <a:srgbClr val="222222"/>
                </a:solidFill>
              </a:rPr>
              <a:t>e cambiamenti del DNA mitocondriale (</a:t>
            </a:r>
            <a:r>
              <a:rPr lang="it-IT" dirty="0" err="1">
                <a:solidFill>
                  <a:srgbClr val="222222"/>
                </a:solidFill>
              </a:rPr>
              <a:t>mtDNA</a:t>
            </a:r>
            <a:r>
              <a:rPr lang="it-IT" dirty="0">
                <a:solidFill>
                  <a:srgbClr val="222222"/>
                </a:solidFill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22222"/>
                </a:solidFill>
              </a:rPr>
              <a:t>L’accumulo di mitocondri danneggiati contribuisce anche alle disfunzioni sinaptiche, alla degenerazione degli assoni e alla morte dei neuroni. </a:t>
            </a:r>
          </a:p>
        </p:txBody>
      </p:sp>
      <p:sp>
        <p:nvSpPr>
          <p:cNvPr id="7" name="Text Box 35">
            <a:extLst>
              <a:ext uri="{FF2B5EF4-FFF2-40B4-BE49-F238E27FC236}">
                <a16:creationId xmlns:a16="http://schemas.microsoft.com/office/drawing/2014/main" id="{5AF32DA1-7D55-4C46-817C-DCC93FC8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8" y="287895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Mitocondri disfunzionanti nelle malattie neurodegenerative</a:t>
            </a:r>
          </a:p>
        </p:txBody>
      </p:sp>
    </p:spTree>
    <p:extLst>
      <p:ext uri="{BB962C8B-B14F-4D97-AF65-F5344CB8AC3E}">
        <p14:creationId xmlns:p14="http://schemas.microsoft.com/office/powerpoint/2010/main" val="357582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864263-8C64-314D-9394-2CA4D404A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22" y="1741452"/>
            <a:ext cx="4748800" cy="3560224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E48C4A7-DF94-CB45-84C4-148E693D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74E83D7-A18A-7B44-AA91-EE7EC27997A9}"/>
              </a:ext>
            </a:extLst>
          </p:cNvPr>
          <p:cNvSpPr/>
          <p:nvPr/>
        </p:nvSpPr>
        <p:spPr>
          <a:xfrm>
            <a:off x="5710664" y="1555036"/>
            <a:ext cx="53697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DiverdaSansCom"/>
              </a:rPr>
              <a:t>L’autofagia protegge dai processi neurodegenerativi eliminando due tratti distintivi delle malattie neurodegenerative: aggregati tossici di proteine e mitocondri danneggiati.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DiverdaSansCom"/>
              </a:rPr>
              <a:t>Mitocondri danneggiati producono alti livelli di specie reattive dell’ossigeno (ROS) che danneggiano molte componenti cellulari tra cui proteine, lipidi e DNA.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DiverdaSansCom"/>
              </a:rPr>
              <a:t>Gli aggregati proteici, esacerbati dai danni ossidativi mediati dai ROS, compromettono le funzioni cellulari e sono considerati particolarmente tossici per i neuroni.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DiverdaSansCom"/>
              </a:rPr>
              <a:t>Una ridotta attività </a:t>
            </a:r>
            <a:r>
              <a:rPr lang="it-IT" dirty="0" err="1">
                <a:latin typeface="DiverdaSansCom"/>
              </a:rPr>
              <a:t>autofagica</a:t>
            </a:r>
            <a:r>
              <a:rPr lang="it-IT" dirty="0">
                <a:latin typeface="DiverdaSansCom"/>
              </a:rPr>
              <a:t> (dipendente </a:t>
            </a:r>
            <a:r>
              <a:rPr lang="it-IT" dirty="0" err="1">
                <a:latin typeface="DiverdaSansCom"/>
              </a:rPr>
              <a:t>dall’eta</a:t>
            </a:r>
            <a:r>
              <a:rPr lang="it-IT" dirty="0">
                <a:latin typeface="DiverdaSansCom"/>
              </a:rPr>
              <a:t> o da mutazioni genetiche) aumenta il rischio delle malattie neurodegenerative.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DiverdaSansCom"/>
              </a:rPr>
              <a:t>La stimolazione dell’autofagia è considerata una strategia terapeutica contro le </a:t>
            </a:r>
            <a:r>
              <a:rPr lang="it-IT" dirty="0" err="1">
                <a:latin typeface="DiverdaSansCom"/>
              </a:rPr>
              <a:t>neurodegenerazioni</a:t>
            </a:r>
            <a:r>
              <a:rPr lang="it-IT" dirty="0">
                <a:latin typeface="DiverdaSansCom"/>
              </a:rPr>
              <a:t>. </a:t>
            </a:r>
            <a:endParaRPr lang="it-IT" dirty="0"/>
          </a:p>
        </p:txBody>
      </p:sp>
      <p:sp>
        <p:nvSpPr>
          <p:cNvPr id="8" name="Text Box 35">
            <a:extLst>
              <a:ext uri="{FF2B5EF4-FFF2-40B4-BE49-F238E27FC236}">
                <a16:creationId xmlns:a16="http://schemas.microsoft.com/office/drawing/2014/main" id="{65864564-7D86-7844-A3E7-AE341F0D4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22" y="478188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Il ruolo dell’autofagia nella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neurodegenerazione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4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FB9EE97-6157-1246-AD80-BCB733C8F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2" t="11901" r="2344" b="2433"/>
          <a:stretch/>
        </p:blipFill>
        <p:spPr>
          <a:xfrm>
            <a:off x="1650821" y="1042797"/>
            <a:ext cx="9187544" cy="5039075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78E32E-4177-594D-9730-95EE8F6D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5</a:t>
            </a:fld>
            <a:endParaRPr lang="it-IT"/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id="{96EC16D3-6ED2-3A47-B280-FF263F65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34" y="315312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Difetti di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mitofagia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nelle patologie  neurodegenerative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C6F6104-B6A4-4448-9B59-E5A2E0EF546B}"/>
              </a:ext>
            </a:extLst>
          </p:cNvPr>
          <p:cNvSpPr/>
          <p:nvPr/>
        </p:nvSpPr>
        <p:spPr>
          <a:xfrm>
            <a:off x="1632857" y="3853543"/>
            <a:ext cx="3053443" cy="2122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2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DD7229-E341-334D-A9FF-B5216AC47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6"/>
          <a:stretch/>
        </p:blipFill>
        <p:spPr>
          <a:xfrm>
            <a:off x="884688" y="1832035"/>
            <a:ext cx="5242900" cy="3989667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281DA7-B67C-E040-B0CD-6F8CFC5C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6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494507F-FDA8-AF40-80A8-46B8F05F7F33}"/>
              </a:ext>
            </a:extLst>
          </p:cNvPr>
          <p:cNvSpPr/>
          <p:nvPr/>
        </p:nvSpPr>
        <p:spPr>
          <a:xfrm>
            <a:off x="6367072" y="1832035"/>
            <a:ext cx="4986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In seguito al danno mitocondriale la </a:t>
            </a:r>
            <a:r>
              <a:rPr lang="it-IT" sz="2400" dirty="0" err="1"/>
              <a:t>mitofagia</a:t>
            </a:r>
            <a:r>
              <a:rPr lang="it-IT" sz="2400" dirty="0"/>
              <a:t> può essere indotta attraverso tre principali </a:t>
            </a:r>
            <a:r>
              <a:rPr lang="it-IT" sz="2400" dirty="0" err="1"/>
              <a:t>meccansimi</a:t>
            </a:r>
            <a:r>
              <a:rPr lang="it-IT" sz="2400" dirty="0"/>
              <a:t>:</a:t>
            </a:r>
          </a:p>
          <a:p>
            <a:pPr algn="just"/>
            <a:endParaRPr lang="it-IT" sz="2400" dirty="0"/>
          </a:p>
          <a:p>
            <a:pPr marL="342900" indent="-342900" algn="just">
              <a:buAutoNum type="alphaLcParenR"/>
            </a:pPr>
            <a:r>
              <a:rPr lang="it-IT" sz="2400" dirty="0" err="1"/>
              <a:t>mitofagia</a:t>
            </a:r>
            <a:r>
              <a:rPr lang="it-IT" sz="2400" dirty="0"/>
              <a:t> </a:t>
            </a:r>
            <a:r>
              <a:rPr lang="it-IT" sz="2400" dirty="0" err="1"/>
              <a:t>ubiquitina</a:t>
            </a:r>
            <a:r>
              <a:rPr lang="it-IT" sz="2400" dirty="0"/>
              <a:t>-mediata dipendente da PINK1-Parkin (a) o dipendente da MUL1 (b);</a:t>
            </a:r>
          </a:p>
          <a:p>
            <a:pPr marL="342900" indent="-342900" algn="just">
              <a:buAutoNum type="alphaLcParenR"/>
            </a:pPr>
            <a:endParaRPr lang="it-IT" sz="2400" dirty="0"/>
          </a:p>
          <a:p>
            <a:pPr marL="342900" indent="-342900" algn="just">
              <a:buAutoNum type="alphaLcParenR"/>
            </a:pPr>
            <a:r>
              <a:rPr lang="it-IT" sz="2400" dirty="0" err="1"/>
              <a:t>mitofagia</a:t>
            </a:r>
            <a:r>
              <a:rPr lang="it-IT" sz="2400" dirty="0"/>
              <a:t> mediata da recettore (c);</a:t>
            </a:r>
          </a:p>
          <a:p>
            <a:pPr marL="342900" indent="-342900" algn="just">
              <a:buAutoNum type="alphaLcParenR"/>
            </a:pPr>
            <a:endParaRPr lang="it-IT" sz="2400" dirty="0"/>
          </a:p>
          <a:p>
            <a:pPr marL="342900" indent="-342900" algn="just">
              <a:buAutoNum type="alphaLcParenR"/>
            </a:pPr>
            <a:r>
              <a:rPr lang="it-IT" sz="2400" dirty="0" err="1"/>
              <a:t>mitofagia</a:t>
            </a:r>
            <a:r>
              <a:rPr lang="it-IT" sz="2400" dirty="0"/>
              <a:t> mediata da lipidi (d).</a:t>
            </a:r>
          </a:p>
          <a:p>
            <a:pPr algn="just"/>
            <a:endParaRPr lang="it-IT" sz="2400" dirty="0"/>
          </a:p>
        </p:txBody>
      </p:sp>
      <p:sp>
        <p:nvSpPr>
          <p:cNvPr id="8" name="Text Box 35">
            <a:extLst>
              <a:ext uri="{FF2B5EF4-FFF2-40B4-BE49-F238E27FC236}">
                <a16:creationId xmlns:a16="http://schemas.microsoft.com/office/drawing/2014/main" id="{53B5DE4A-9593-B541-B4CB-D5532633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22" y="478188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Il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pathway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della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mitofagia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0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CCE17-05AE-EC4F-A7DD-46B7629F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70" y="1334125"/>
            <a:ext cx="10762938" cy="48268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PINK1 e </a:t>
            </a:r>
            <a:r>
              <a:rPr lang="it-IT" dirty="0" err="1"/>
              <a:t>Parkin</a:t>
            </a:r>
            <a:r>
              <a:rPr lang="it-IT" dirty="0"/>
              <a:t> sono le proteine più studiate associate al PD e coinvolte nella regolazione del processo della </a:t>
            </a:r>
            <a:r>
              <a:rPr lang="it-IT" dirty="0" err="1"/>
              <a:t>mitofagia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PINK1 è una serina/treonina </a:t>
            </a:r>
            <a:r>
              <a:rPr lang="it-IT" dirty="0" err="1"/>
              <a:t>chinasi</a:t>
            </a:r>
            <a:r>
              <a:rPr lang="it-IT" dirty="0"/>
              <a:t> mentre  </a:t>
            </a:r>
            <a:r>
              <a:rPr lang="it-IT" dirty="0" err="1"/>
              <a:t>Parkin</a:t>
            </a:r>
            <a:r>
              <a:rPr lang="it-IT" dirty="0"/>
              <a:t> svolge la funzione di enzima </a:t>
            </a:r>
            <a:r>
              <a:rPr lang="it-IT" dirty="0" err="1"/>
              <a:t>ubiquitina</a:t>
            </a:r>
            <a:r>
              <a:rPr lang="it-IT" dirty="0"/>
              <a:t> </a:t>
            </a:r>
            <a:r>
              <a:rPr lang="it-IT" dirty="0" err="1"/>
              <a:t>ligasi</a:t>
            </a:r>
            <a:r>
              <a:rPr lang="it-IT" dirty="0"/>
              <a:t> E3. </a:t>
            </a:r>
          </a:p>
          <a:p>
            <a:pPr algn="just"/>
            <a:r>
              <a:rPr lang="it-IT" dirty="0"/>
              <a:t>La mancanza delle funzioni di  </a:t>
            </a:r>
            <a:r>
              <a:rPr lang="it-IT" dirty="0" err="1"/>
              <a:t>Parkin</a:t>
            </a:r>
            <a:r>
              <a:rPr lang="it-IT" dirty="0"/>
              <a:t> o PINK1 causa forme autosomiche recessive di PD. </a:t>
            </a:r>
          </a:p>
          <a:p>
            <a:pPr algn="just"/>
            <a:r>
              <a:rPr lang="it-IT" dirty="0" err="1"/>
              <a:t>Parkin</a:t>
            </a:r>
            <a:r>
              <a:rPr lang="it-IT" dirty="0"/>
              <a:t> è normalmente una proteina </a:t>
            </a:r>
            <a:r>
              <a:rPr lang="it-IT" dirty="0" err="1"/>
              <a:t>citosolica</a:t>
            </a:r>
            <a:r>
              <a:rPr lang="it-IT" dirty="0"/>
              <a:t> ed è reclutata sui mitocondri non funzionanti in modo PINK1-dipendente. </a:t>
            </a:r>
          </a:p>
          <a:p>
            <a:pPr algn="just"/>
            <a:r>
              <a:rPr lang="it-IT" dirty="0"/>
              <a:t>Il reclutamento PINK1-dipendente di </a:t>
            </a:r>
            <a:r>
              <a:rPr lang="it-IT" dirty="0" err="1"/>
              <a:t>Parkin</a:t>
            </a:r>
            <a:r>
              <a:rPr lang="it-IT" dirty="0"/>
              <a:t> ai mitocondri </a:t>
            </a:r>
            <a:r>
              <a:rPr lang="it-IT" dirty="0" err="1"/>
              <a:t>defettivi</a:t>
            </a:r>
            <a:r>
              <a:rPr lang="it-IT" dirty="0"/>
              <a:t> rappresenta un importante </a:t>
            </a:r>
            <a:r>
              <a:rPr lang="it-IT" dirty="0" err="1"/>
              <a:t>meccansimo</a:t>
            </a:r>
            <a:r>
              <a:rPr lang="it-IT" dirty="0"/>
              <a:t> nella regolazione dell’autofagia. </a:t>
            </a:r>
          </a:p>
          <a:p>
            <a:pPr algn="just"/>
            <a:r>
              <a:rPr lang="it-IT" dirty="0" err="1"/>
              <a:t>Parkin</a:t>
            </a:r>
            <a:r>
              <a:rPr lang="it-IT" dirty="0"/>
              <a:t> in quanto enzima E3 </a:t>
            </a:r>
            <a:r>
              <a:rPr lang="it-IT" dirty="0" err="1"/>
              <a:t>ubiquitina</a:t>
            </a:r>
            <a:r>
              <a:rPr lang="it-IT" dirty="0"/>
              <a:t> </a:t>
            </a:r>
            <a:r>
              <a:rPr lang="it-IT" dirty="0" err="1"/>
              <a:t>ligasi</a:t>
            </a:r>
            <a:r>
              <a:rPr lang="it-IT" dirty="0"/>
              <a:t> è coinvolta nella degradazione delle proteine OMM attraverso il sistema degradativo UPS. 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3BF8CE-DDB5-8B44-A45E-F44E2592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7</a:t>
            </a:fld>
            <a:endParaRPr lang="it-IT"/>
          </a:p>
        </p:txBody>
      </p:sp>
      <p:sp>
        <p:nvSpPr>
          <p:cNvPr id="8" name="Text Box 35">
            <a:extLst>
              <a:ext uri="{FF2B5EF4-FFF2-40B4-BE49-F238E27FC236}">
                <a16:creationId xmlns:a16="http://schemas.microsoft.com/office/drawing/2014/main" id="{E7F5659F-2A60-0A40-BA6F-8CABC4C95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22" y="478188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Mitofagia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mediata da PINK1-Parkin</a:t>
            </a:r>
          </a:p>
        </p:txBody>
      </p:sp>
    </p:spTree>
    <p:extLst>
      <p:ext uri="{BB962C8B-B14F-4D97-AF65-F5344CB8AC3E}">
        <p14:creationId xmlns:p14="http://schemas.microsoft.com/office/powerpoint/2010/main" val="266032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02C7B1D-87A8-E246-875F-4DF431AE4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7" t="2840"/>
          <a:stretch/>
        </p:blipFill>
        <p:spPr>
          <a:xfrm>
            <a:off x="1917170" y="1746211"/>
            <a:ext cx="7776185" cy="2576857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EEC977-0BEA-154D-9E06-DE76921B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BA6541A-2BAE-524F-8050-B184E35A1E57}"/>
              </a:ext>
            </a:extLst>
          </p:cNvPr>
          <p:cNvSpPr/>
          <p:nvPr/>
        </p:nvSpPr>
        <p:spPr>
          <a:xfrm>
            <a:off x="351020" y="4476809"/>
            <a:ext cx="10901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I mitocondri danneggiati presentano una drastica riduzione del potenziale di membrana mitocondriale (∆</a:t>
            </a:r>
            <a:r>
              <a:rPr lang="it-IT" sz="2000" dirty="0" err="1"/>
              <a:t>ψm</a:t>
            </a:r>
            <a:r>
              <a:rPr lang="it-IT" sz="2000" dirty="0"/>
              <a:t>) con conseguente accumulo di PINK1 sulla membrana esterna mitocondriale (OMM);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PINK1 fosforila l’</a:t>
            </a:r>
            <a:r>
              <a:rPr lang="it-IT" sz="2000" dirty="0" err="1"/>
              <a:t>ubiquitina</a:t>
            </a:r>
            <a:r>
              <a:rPr lang="it-IT" sz="2000" dirty="0"/>
              <a:t> presente sulla superficie mitocondriale con conseguente reclutamento e attivazione dell’enzima E3 </a:t>
            </a:r>
            <a:r>
              <a:rPr lang="it-IT" sz="2000" dirty="0" err="1"/>
              <a:t>ligasi</a:t>
            </a:r>
            <a:r>
              <a:rPr lang="it-IT" sz="2000" dirty="0"/>
              <a:t> </a:t>
            </a:r>
            <a:r>
              <a:rPr lang="it-IT" sz="2000" dirty="0" err="1"/>
              <a:t>Parkin</a:t>
            </a:r>
            <a:r>
              <a:rPr lang="it-IT" sz="20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/>
              <a:t>Parkin</a:t>
            </a:r>
            <a:r>
              <a:rPr lang="it-IT" sz="2000" dirty="0"/>
              <a:t> a sua volta </a:t>
            </a:r>
            <a:r>
              <a:rPr lang="it-IT" sz="2000" dirty="0" err="1"/>
              <a:t>ubiquitina</a:t>
            </a:r>
            <a:r>
              <a:rPr lang="it-IT" sz="2000" dirty="0"/>
              <a:t> le proteine mitocondriali della membrana esterna dei mitocondri.</a:t>
            </a:r>
          </a:p>
        </p:txBody>
      </p:sp>
      <p:sp>
        <p:nvSpPr>
          <p:cNvPr id="8" name="Text Box 35">
            <a:extLst>
              <a:ext uri="{FF2B5EF4-FFF2-40B4-BE49-F238E27FC236}">
                <a16:creationId xmlns:a16="http://schemas.microsoft.com/office/drawing/2014/main" id="{1919DB6B-362F-F84B-8BE4-15F4C2F47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22" y="478188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Mitofagia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 mediata da PINK1-Parkin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AAED35D-B6B0-5E40-AAE0-AAB5C060044C}"/>
              </a:ext>
            </a:extLst>
          </p:cNvPr>
          <p:cNvSpPr/>
          <p:nvPr/>
        </p:nvSpPr>
        <p:spPr>
          <a:xfrm>
            <a:off x="2132819" y="1219921"/>
            <a:ext cx="7882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PTEN-</a:t>
            </a:r>
            <a:r>
              <a:rPr lang="it-IT" b="1" dirty="0" err="1">
                <a:solidFill>
                  <a:srgbClr val="FF0000"/>
                </a:solidFill>
              </a:rPr>
              <a:t>induced</a:t>
            </a:r>
            <a:r>
              <a:rPr lang="it-IT" b="1" dirty="0">
                <a:solidFill>
                  <a:srgbClr val="FF0000"/>
                </a:solidFill>
              </a:rPr>
              <a:t> putative </a:t>
            </a:r>
            <a:r>
              <a:rPr lang="it-IT" b="1" dirty="0" err="1">
                <a:solidFill>
                  <a:srgbClr val="FF0000"/>
                </a:solidFill>
              </a:rPr>
              <a:t>kinase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protein</a:t>
            </a:r>
            <a:r>
              <a:rPr lang="it-IT" b="1" dirty="0">
                <a:solidFill>
                  <a:srgbClr val="FF0000"/>
                </a:solidFill>
              </a:rPr>
              <a:t> 1 (PINK1)-</a:t>
            </a:r>
            <a:r>
              <a:rPr lang="it-IT" b="1" dirty="0" err="1">
                <a:solidFill>
                  <a:srgbClr val="FF0000"/>
                </a:solidFill>
              </a:rPr>
              <a:t>Parkin-mediated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mitophagy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1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02C7B1D-87A8-E246-875F-4DF431AE4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" t="2840"/>
          <a:stretch/>
        </p:blipFill>
        <p:spPr>
          <a:xfrm>
            <a:off x="1922405" y="1683249"/>
            <a:ext cx="8410366" cy="2787010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EEC977-0BEA-154D-9E06-DE76921B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CEF0-F559-8748-B6BA-BC9F8B028BD3}" type="slidenum">
              <a:rPr lang="it-IT" smtClean="0"/>
              <a:t>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BA6541A-2BAE-524F-8050-B184E35A1E57}"/>
              </a:ext>
            </a:extLst>
          </p:cNvPr>
          <p:cNvSpPr/>
          <p:nvPr/>
        </p:nvSpPr>
        <p:spPr>
          <a:xfrm>
            <a:off x="457200" y="4381359"/>
            <a:ext cx="105173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Un altro attore del processo della </a:t>
            </a:r>
            <a:r>
              <a:rPr lang="it-IT" dirty="0" err="1"/>
              <a:t>mitofagia</a:t>
            </a:r>
            <a:r>
              <a:rPr lang="it-IT" dirty="0"/>
              <a:t> </a:t>
            </a:r>
            <a:r>
              <a:rPr lang="it-IT" dirty="0" err="1"/>
              <a:t>ubiquitina</a:t>
            </a:r>
            <a:r>
              <a:rPr lang="it-IT" dirty="0"/>
              <a:t>-mediata è la proteina </a:t>
            </a:r>
            <a:r>
              <a:rPr lang="it-IT" dirty="0" err="1"/>
              <a:t>chinasi</a:t>
            </a:r>
            <a:r>
              <a:rPr lang="it-IT" dirty="0"/>
              <a:t> TBK1 (TANK- </a:t>
            </a:r>
            <a:r>
              <a:rPr lang="it-IT" dirty="0" err="1"/>
              <a:t>binding</a:t>
            </a:r>
            <a:r>
              <a:rPr lang="it-IT" dirty="0"/>
              <a:t> </a:t>
            </a:r>
            <a:r>
              <a:rPr lang="it-IT" dirty="0" err="1"/>
              <a:t>kinase</a:t>
            </a:r>
            <a:r>
              <a:rPr lang="it-IT" dirty="0"/>
              <a:t> 1) che fosforila specifiche proteine cargo mitocondriali sia sul dominio di </a:t>
            </a:r>
            <a:r>
              <a:rPr lang="it-IT" dirty="0" err="1"/>
              <a:t>binding</a:t>
            </a:r>
            <a:r>
              <a:rPr lang="it-IT" dirty="0"/>
              <a:t> all’</a:t>
            </a:r>
            <a:r>
              <a:rPr lang="it-IT" dirty="0" err="1"/>
              <a:t>ubiquitina</a:t>
            </a:r>
            <a:r>
              <a:rPr lang="it-IT" dirty="0"/>
              <a:t> (UBD) sia sul dominio LIR (LC3-interacting </a:t>
            </a:r>
            <a:r>
              <a:rPr lang="it-IT" dirty="0" err="1"/>
              <a:t>region</a:t>
            </a:r>
            <a:r>
              <a:rPr lang="it-IT" dirty="0"/>
              <a:t>), aumentando la loro affinità per il </a:t>
            </a:r>
            <a:r>
              <a:rPr lang="it-IT" dirty="0" err="1"/>
              <a:t>binding</a:t>
            </a:r>
            <a:r>
              <a:rPr lang="it-IT" dirty="0"/>
              <a:t> con l’</a:t>
            </a:r>
            <a:r>
              <a:rPr lang="it-IT" dirty="0" err="1"/>
              <a:t>ubiquitina</a:t>
            </a:r>
            <a:r>
              <a:rPr lang="it-IT" dirty="0"/>
              <a:t> e con LC3.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Questo determina il reclutamento della macchina </a:t>
            </a:r>
            <a:r>
              <a:rPr lang="it-IT" dirty="0" err="1"/>
              <a:t>autofagica</a:t>
            </a:r>
            <a:r>
              <a:rPr lang="it-IT" dirty="0"/>
              <a:t>, inglobamento dei mitocondri danneggiati nei </a:t>
            </a:r>
            <a:r>
              <a:rPr lang="it-IT" dirty="0" err="1"/>
              <a:t>fagofori</a:t>
            </a:r>
            <a:r>
              <a:rPr lang="it-IT" dirty="0"/>
              <a:t> e formazione dei </a:t>
            </a:r>
            <a:r>
              <a:rPr lang="it-IT" dirty="0" err="1"/>
              <a:t>mitofagosomi</a:t>
            </a:r>
            <a:r>
              <a:rPr lang="it-IT" dirty="0"/>
              <a:t> con conseguente degradazione dei mitocondri danneggiati nei lisosomi.</a:t>
            </a:r>
          </a:p>
        </p:txBody>
      </p:sp>
      <p:sp>
        <p:nvSpPr>
          <p:cNvPr id="8" name="Text Box 35">
            <a:extLst>
              <a:ext uri="{FF2B5EF4-FFF2-40B4-BE49-F238E27FC236}">
                <a16:creationId xmlns:a16="http://schemas.microsoft.com/office/drawing/2014/main" id="{2DD10D7F-D092-D847-97AD-A90BB86A4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22" y="478188"/>
            <a:ext cx="10710332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Mitofagia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mediata da PINK1-Parkin</a:t>
            </a:r>
          </a:p>
        </p:txBody>
      </p:sp>
    </p:spTree>
    <p:extLst>
      <p:ext uri="{BB962C8B-B14F-4D97-AF65-F5344CB8AC3E}">
        <p14:creationId xmlns:p14="http://schemas.microsoft.com/office/powerpoint/2010/main" val="3609419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1292</Words>
  <Application>Microsoft Macintosh PowerPoint</Application>
  <PresentationFormat>Widescreen</PresentationFormat>
  <Paragraphs>97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DiverdaSansCom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paola.coccetti@unimib.it</dc:creator>
  <cp:lastModifiedBy>paola.coccetti@unimib.it</cp:lastModifiedBy>
  <cp:revision>76</cp:revision>
  <dcterms:created xsi:type="dcterms:W3CDTF">2020-05-28T08:55:53Z</dcterms:created>
  <dcterms:modified xsi:type="dcterms:W3CDTF">2022-04-21T21:06:51Z</dcterms:modified>
</cp:coreProperties>
</file>