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73" r:id="rId2"/>
    <p:sldId id="257" r:id="rId3"/>
    <p:sldId id="267" r:id="rId4"/>
    <p:sldId id="258" r:id="rId5"/>
    <p:sldId id="272" r:id="rId6"/>
    <p:sldId id="274" r:id="rId7"/>
    <p:sldId id="261" r:id="rId8"/>
    <p:sldId id="270" r:id="rId9"/>
    <p:sldId id="262" r:id="rId10"/>
    <p:sldId id="275" r:id="rId11"/>
    <p:sldId id="263" r:id="rId12"/>
    <p:sldId id="264" r:id="rId13"/>
    <p:sldId id="265" r:id="rId14"/>
    <p:sldId id="266" r:id="rId15"/>
    <p:sldId id="271" r:id="rId1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03CD9-C163-48DC-B315-0C63E00E5246}" type="datetimeFigureOut">
              <a:rPr lang="fr-FR" smtClean="0"/>
              <a:t>20/04/2023</a:t>
            </a:fld>
            <a:endParaRPr lang="fr-FR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A914B2-4AE7-4079-9F45-8DA1F78934BD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4243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6995207-41D1-4866-AC7C-49846CE036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90ACC92-CB25-4CAF-AA2C-63431C280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68229A8-7A38-478E-A610-91B2015F8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ADEB5-F689-48DB-BBCC-F4019B5AAB57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D12DD8-0F3C-4E61-B5C8-41165D21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B99744E-CE44-41AF-A408-9F64B9F050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25673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84FF845-439C-4218-BC54-14FB76AE5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11B2C82E-87DE-4941-9E3D-E348937F4C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A9EA1C-8CAC-42E6-A1B4-98E3D64C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70B37-BF65-4C0D-AE1E-C94D803FACFF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27BD29E-C911-4576-A7C4-3F3D7322A4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06A5B4-3612-426B-9B50-505F142E3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765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13DC5D7-3B1C-4CE6-8A7B-3FE771F627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28015580-16B9-4626-8D6E-E0B3006E1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151B3-E88D-40DD-99FA-1D4B5CE2B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00AA4-4A6D-4D61-9242-6892BF45B373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0E3AC9A-9A5E-4F7E-9067-F4607D8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BEB6E2-331B-495A-9036-7118001D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28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8D69C6-C078-485D-89CC-1932EA408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3AD32A4-14A8-409E-92DA-3A623C423C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F9FD4BC-255E-4588-A8CC-0709422F8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82BB2-7476-4F6C-BD59-FBFE202893BD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F874ECF-15EC-4F3E-A33B-8DA30A5C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CC25AAB-093F-4F82-AE6E-FA6DC5CF7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1571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A5E742-7255-449E-8BC7-C7768BAC7C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C39AEA6-4314-4B8D-B820-836E6265D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BA01814-D23D-4364-8FE2-51F2C45C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7D359-F325-40F0-8F94-13AAA0EBF240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6CF0165-865A-46E6-9AB4-97C3DA68F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B3021E0-8114-4EC1-A7A8-C04A9ACDB2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67138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0397F7-2855-4111-B449-95EF3C617E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70D4709-6F95-4DF6-9144-0BFE3958E7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A4BBC46-8C81-4552-B7DA-76B6E61D38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D1991DC-CEA2-4F5E-98F0-58FD4CEBB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2F9C1-0BFC-4563-A63A-4C7511AD5657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BCD88B3-3D81-420F-ACD5-7CC31D9A6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5B19B72-0FD9-4C42-89A7-A4A1FFD6F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6502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3508AFE-74F3-4A35-A7A3-A4CFD7C5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FE0E086D-FB5D-4122-991E-917F7D82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3D2E380-0C62-4CF6-8864-3921E7D590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54E158B4-92E2-4039-80D7-F29F861AF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88E3187-7FDE-47ED-AB3D-907AC18C8C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FBE1637-6FA1-4179-A64F-7D16DB31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2F84-1A0A-4262-B2C7-19018342A555}" type="datetime1">
              <a:rPr lang="fr-FR" smtClean="0"/>
              <a:t>20/04/2023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7247307-716F-4C8A-A78D-B719ED8B6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F09E26C9-B6DF-4397-9D40-F8946E9A3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9200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45414E-AA55-44F2-9FE1-5D082763C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52245E9-20DD-41C2-9824-0A661E7A95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37D63-1C3D-4683-9C5F-6D474C38516C}" type="datetime1">
              <a:rPr lang="fr-FR" smtClean="0"/>
              <a:t>20/04/2023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6354290-006A-47B7-B15B-CCA15391C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407A9AE-6A15-4FD0-AA7E-BBFE3A247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289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D35723-5189-4568-B5C4-85FBF53C5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551843-622B-424A-A4E3-C664A7FEF372}" type="datetime1">
              <a:rPr lang="fr-FR" smtClean="0"/>
              <a:t>20/04/2023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452C693F-90A6-461F-BDE0-EC23579EEC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B1379C47-28A1-4E31-85EC-CAC48C360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229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33E072-113C-4233-8DED-482A71768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8E80A5-4594-42F4-9A9F-C8CBCE6BC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310BB80-8EBD-414E-845C-C1E372F27E1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34E4BD6-72E3-4012-9116-10F2EDCF8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2D798-EF4B-46C2-A2BF-9F1EDBC2BB8F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59EBEAA-CAFD-4C59-8D51-A391D1A65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632F9A6-EDE8-4990-A330-449383DEE9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5887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51C7BD8-16DA-4E43-8CEF-F86FA569D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0061EB9-F6F2-479C-BDE8-7691745933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C04A23-C873-4EF3-8DD2-7A64C9240B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C36479F-C756-4A35-A2A8-460871A84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B23A0-C5A7-4277-9DCA-ECE895BBE9D5}" type="datetime1">
              <a:rPr lang="fr-FR" smtClean="0"/>
              <a:t>20/04/2023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C686DA2-F24A-4912-B6FB-A5621C1B8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B0539E9-2DF3-4C1A-811D-B543C04E28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4767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6956EF3B-8621-4E6B-B4F1-A4E1CEA45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9505F9D-E1D3-4389-B7EB-FCDFFC41E2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F12A78-AC3C-4C45-B98A-8C2DC4154D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99D5B-051A-4F27-BB11-81BE93E8B673}" type="datetime1">
              <a:rPr lang="fr-FR" smtClean="0"/>
              <a:t>20/04/2023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AAB1E41-D319-4449-A9CA-A8A9E4B11A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25EB8CD-45B2-4A3C-A263-634C0C7690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BFF0-54E1-4579-8212-DDCCDC8E9F1B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14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AD76F3E-3A97-486B-B402-44400A8B9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DAA71B0-D079-4A33-83A9-033A0CB752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pPr algn="l"/>
            <a:r>
              <a:rPr lang="it-IT" sz="8000"/>
              <a:t>L’expression de la cause</a:t>
            </a:r>
            <a:endParaRPr lang="fr-FR" sz="800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7066CD6-7C46-4712-8A12-4B8909B8BE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4613" y="4619624"/>
            <a:ext cx="3946779" cy="1038225"/>
          </a:xfrm>
        </p:spPr>
        <p:txBody>
          <a:bodyPr>
            <a:normAutofit/>
          </a:bodyPr>
          <a:lstStyle/>
          <a:p>
            <a:pPr algn="l"/>
            <a:r>
              <a:rPr lang="it-IT"/>
              <a:t>Révision</a:t>
            </a:r>
            <a:endParaRPr lang="fr-FR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91F6B52-91F4-4AEB-B6DB-29FEBCF28C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4331166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D6F061-7C53-44F4-9794-953DB70A451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9346882" y="2348839"/>
            <a:ext cx="54864" cy="394677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1086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1FBC86-3079-49D7-814E-F39967935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</a:t>
            </a:r>
            <a:endParaRPr lang="fr-FR"/>
          </a:p>
        </p:txBody>
      </p:sp>
      <p:pic>
        <p:nvPicPr>
          <p:cNvPr id="6" name="Segnaposto contenuto 5">
            <a:extLst>
              <a:ext uri="{FF2B5EF4-FFF2-40B4-BE49-F238E27FC236}">
                <a16:creationId xmlns:a16="http://schemas.microsoft.com/office/drawing/2014/main" id="{CAC1E011-502F-4A37-B873-D8198354F9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60000">
            <a:off x="1898026" y="2186573"/>
            <a:ext cx="7728383" cy="2871202"/>
          </a:xfrm>
          <a:prstGeom prst="rect">
            <a:avLst/>
          </a:prstGeo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29BCD60-FAD7-4A53-808A-00972D049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1754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4B07AB1-8C0F-4EC0-98A2-FA2EE2E245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it-IT" sz="4000"/>
              <a:t>Proposition causale non subordonnée</a:t>
            </a:r>
            <a:endParaRPr lang="fr-FR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9F5641F-90C9-4C6B-A23B-52C5FC30A4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it-IT" sz="2200" b="1"/>
              <a:t>Car</a:t>
            </a:r>
            <a:r>
              <a:rPr lang="it-IT" sz="2200"/>
              <a:t> : conjonction de coordination</a:t>
            </a:r>
          </a:p>
          <a:p>
            <a:pPr marL="0" indent="0">
              <a:buNone/>
            </a:pPr>
            <a:r>
              <a:rPr lang="it-IT" sz="2200"/>
              <a:t>Ne peut pas commencer une phrase</a:t>
            </a:r>
          </a:p>
          <a:p>
            <a:pPr lvl="1"/>
            <a:r>
              <a:rPr lang="it-IT" sz="2200"/>
              <a:t>Les salariés sont inquiets, </a:t>
            </a:r>
            <a:r>
              <a:rPr lang="it-IT" sz="2200">
                <a:solidFill>
                  <a:srgbClr val="FF0000"/>
                </a:solidFill>
              </a:rPr>
              <a:t>car</a:t>
            </a:r>
            <a:r>
              <a:rPr lang="it-IT" sz="2200"/>
              <a:t> les profits de leur entreprise ont fortement diminué → proposition indépendante coordonnée à la précédente</a:t>
            </a:r>
          </a:p>
          <a:p>
            <a:pPr marL="457200" lvl="1" indent="0">
              <a:buNone/>
            </a:pPr>
            <a:endParaRPr lang="it-IT" sz="2200"/>
          </a:p>
          <a:p>
            <a:r>
              <a:rPr lang="it-IT" sz="2200" b="1"/>
              <a:t>Tellement</a:t>
            </a:r>
            <a:r>
              <a:rPr lang="it-IT" sz="2200"/>
              <a:t> / </a:t>
            </a:r>
            <a:r>
              <a:rPr lang="it-IT" sz="2200" b="1"/>
              <a:t>tant</a:t>
            </a:r>
            <a:r>
              <a:rPr lang="it-IT" sz="2200"/>
              <a:t> : adverbes</a:t>
            </a:r>
          </a:p>
          <a:p>
            <a:pPr marL="0" indent="0">
              <a:buNone/>
            </a:pPr>
            <a:r>
              <a:rPr lang="it-IT" sz="2200"/>
              <a:t>Exprime la cause plus l’intensité. D’usage très fréquent.</a:t>
            </a:r>
          </a:p>
          <a:p>
            <a:pPr lvl="1"/>
            <a:r>
              <a:rPr lang="it-IT" sz="2200"/>
              <a:t>Il s’est endormi à table, </a:t>
            </a:r>
            <a:r>
              <a:rPr lang="it-IT" sz="2200">
                <a:solidFill>
                  <a:srgbClr val="FF0000"/>
                </a:solidFill>
              </a:rPr>
              <a:t>tellement</a:t>
            </a:r>
            <a:r>
              <a:rPr lang="it-IT" sz="2200"/>
              <a:t> il était fatigué.</a:t>
            </a:r>
          </a:p>
          <a:p>
            <a:pPr lvl="1"/>
            <a:r>
              <a:rPr lang="it-IT" sz="2200"/>
              <a:t>Tous les pays doivent lutter ensemble, </a:t>
            </a:r>
            <a:r>
              <a:rPr lang="it-IT" sz="2200">
                <a:solidFill>
                  <a:srgbClr val="FF0000"/>
                </a:solidFill>
              </a:rPr>
              <a:t>tant</a:t>
            </a:r>
            <a:r>
              <a:rPr lang="it-IT" sz="2200"/>
              <a:t> ce problème est grave.</a:t>
            </a:r>
          </a:p>
          <a:p>
            <a:endParaRPr lang="it-IT" sz="2200"/>
          </a:p>
          <a:p>
            <a:endParaRPr lang="fr-FR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186F8D2-70BC-404B-AF96-F28E24225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21909" cy="395432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62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CCFE320-A292-49A9-BE1A-9AABB9AB6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445318" cy="877749"/>
          </a:xfrm>
        </p:spPr>
        <p:txBody>
          <a:bodyPr/>
          <a:lstStyle/>
          <a:p>
            <a:r>
              <a:rPr lang="it-IT"/>
              <a:t>Prépositions + nom ou infinitif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70776A0-AD7B-4D2E-A0AA-37C998D40E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09204"/>
            <a:ext cx="10445318" cy="4667759"/>
          </a:xfrm>
        </p:spPr>
        <p:txBody>
          <a:bodyPr>
            <a:normAutofit fontScale="70000" lnSpcReduction="20000"/>
          </a:bodyPr>
          <a:lstStyle/>
          <a:p>
            <a:r>
              <a:rPr lang="it-IT" b="1"/>
              <a:t>À cause de / en raison de / par suite de</a:t>
            </a:r>
          </a:p>
          <a:p>
            <a:pPr marL="0" indent="0">
              <a:buNone/>
            </a:pPr>
            <a:r>
              <a:rPr lang="it-IT"/>
              <a:t>Cause négative. </a:t>
            </a:r>
            <a:r>
              <a:rPr lang="it-IT" b="1"/>
              <a:t>En raison de </a:t>
            </a:r>
            <a:r>
              <a:rPr lang="it-IT"/>
              <a:t>et </a:t>
            </a:r>
            <a:r>
              <a:rPr lang="it-IT" b="1"/>
              <a:t>par suite de </a:t>
            </a:r>
            <a:r>
              <a:rPr lang="it-IT"/>
              <a:t>s’emploient surtout à l’écrit</a:t>
            </a:r>
          </a:p>
          <a:p>
            <a:pPr marL="457200" lvl="1" indent="0">
              <a:buNone/>
            </a:pPr>
            <a:r>
              <a:rPr lang="it-IT"/>
              <a:t>Nous sommes arrivés en retard </a:t>
            </a:r>
            <a:r>
              <a:rPr lang="it-IT">
                <a:solidFill>
                  <a:srgbClr val="FF0000"/>
                </a:solidFill>
              </a:rPr>
              <a:t>à cause de </a:t>
            </a:r>
            <a:r>
              <a:rPr lang="it-IT"/>
              <a:t>lui</a:t>
            </a:r>
          </a:p>
          <a:p>
            <a:pPr marL="457200" lvl="1" indent="0">
              <a:buNone/>
            </a:pPr>
            <a:r>
              <a:rPr lang="it-IT">
                <a:solidFill>
                  <a:srgbClr val="FF0000"/>
                </a:solidFill>
              </a:rPr>
              <a:t>En raison du </a:t>
            </a:r>
            <a:r>
              <a:rPr lang="it-IT"/>
              <a:t>prix des appartements, il est très difficile de se loger à Paris.</a:t>
            </a:r>
          </a:p>
          <a:p>
            <a:pPr marL="457200" lvl="1" indent="0">
              <a:buNone/>
            </a:pPr>
            <a:r>
              <a:rPr lang="it-IT"/>
              <a:t>Il a dû abandonner ses études </a:t>
            </a:r>
            <a:r>
              <a:rPr lang="it-IT">
                <a:solidFill>
                  <a:srgbClr val="FF0000"/>
                </a:solidFill>
              </a:rPr>
              <a:t>par suite de </a:t>
            </a:r>
            <a:r>
              <a:rPr lang="it-IT"/>
              <a:t>problèmes financiers.</a:t>
            </a:r>
          </a:p>
          <a:p>
            <a:pPr marL="0" indent="0">
              <a:buNone/>
            </a:pPr>
            <a:r>
              <a:rPr lang="it-IT" sz="2200"/>
              <a:t>Note : dans le langage commercial et administratif, surtout dans les courriers, on emploie </a:t>
            </a:r>
            <a:r>
              <a:rPr lang="it-IT" sz="2200" b="1"/>
              <a:t>suite à </a:t>
            </a:r>
            <a:r>
              <a:rPr lang="it-IT" sz="2200"/>
              <a:t>: </a:t>
            </a:r>
          </a:p>
          <a:p>
            <a:pPr marL="457200" lvl="1" indent="0">
              <a:buNone/>
            </a:pPr>
            <a:r>
              <a:rPr lang="it-IT" sz="2200">
                <a:solidFill>
                  <a:srgbClr val="FF0000"/>
                </a:solidFill>
              </a:rPr>
              <a:t>Suite à </a:t>
            </a:r>
            <a:r>
              <a:rPr lang="it-IT" sz="2200"/>
              <a:t>notre conversation, nous vous confirmons etc.</a:t>
            </a:r>
          </a:p>
          <a:p>
            <a:r>
              <a:rPr lang="it-IT" b="1"/>
              <a:t>Grâce à</a:t>
            </a:r>
          </a:p>
          <a:p>
            <a:pPr marL="0" indent="0">
              <a:buNone/>
            </a:pPr>
            <a:r>
              <a:rPr lang="it-IT"/>
              <a:t>Cause positive</a:t>
            </a:r>
          </a:p>
          <a:p>
            <a:pPr marL="457200" lvl="1" indent="0">
              <a:buNone/>
            </a:pPr>
            <a:r>
              <a:rPr lang="fr-FR">
                <a:solidFill>
                  <a:srgbClr val="FF0000"/>
                </a:solidFill>
              </a:rPr>
              <a:t>Grâce à </a:t>
            </a:r>
            <a:r>
              <a:rPr lang="fr-FR"/>
              <a:t>eux, nous avons pu mieux atteindre nos objectifs.</a:t>
            </a:r>
            <a:endParaRPr lang="it-IT"/>
          </a:p>
          <a:p>
            <a:r>
              <a:rPr lang="it-IT" b="1"/>
              <a:t>Étant donné / du fait de / compte tenu de / vu + nom</a:t>
            </a:r>
          </a:p>
          <a:p>
            <a:pPr marL="0" indent="0">
              <a:buNone/>
            </a:pPr>
            <a:r>
              <a:rPr lang="it-IT"/>
              <a:t>Cause incontestable</a:t>
            </a:r>
          </a:p>
          <a:p>
            <a:pPr marL="457200" lvl="1" indent="0">
              <a:buNone/>
            </a:pPr>
            <a:r>
              <a:rPr lang="fr-FR">
                <a:solidFill>
                  <a:srgbClr val="FF0000"/>
                </a:solidFill>
                <a:latin typeface="Montserrat"/>
              </a:rPr>
              <a:t>D</a:t>
            </a:r>
            <a:r>
              <a:rPr lang="fr-FR" b="0" i="0">
                <a:solidFill>
                  <a:srgbClr val="FF0000"/>
                </a:solidFill>
                <a:effectLst/>
                <a:latin typeface="Montserrat"/>
              </a:rPr>
              <a:t>u fait d</a:t>
            </a:r>
            <a:r>
              <a:rPr lang="fr-FR" b="0" i="0">
                <a:effectLst/>
                <a:latin typeface="Montserrat"/>
              </a:rPr>
              <a:t>’une visite officielle, tout le quartier est bouclé.</a:t>
            </a:r>
            <a:endParaRPr lang="it-IT"/>
          </a:p>
          <a:p>
            <a:r>
              <a:rPr lang="it-IT" b="1"/>
              <a:t>Sous prétexte de +  nom</a:t>
            </a:r>
          </a:p>
          <a:p>
            <a:pPr marL="0" indent="0">
              <a:buNone/>
            </a:pPr>
            <a:r>
              <a:rPr lang="it-IT"/>
              <a:t>Cause contestée</a:t>
            </a:r>
          </a:p>
          <a:p>
            <a:pPr marL="457200" lvl="1" indent="0">
              <a:buNone/>
            </a:pPr>
            <a:r>
              <a:rPr lang="fr-FR"/>
              <a:t>Huit jours plus tard la commission électorale régionale avait annulé le scrutin, </a:t>
            </a:r>
            <a:r>
              <a:rPr lang="fr-FR">
                <a:solidFill>
                  <a:srgbClr val="FF0000"/>
                </a:solidFill>
              </a:rPr>
              <a:t>sous prétexte de </a:t>
            </a:r>
            <a:r>
              <a:rPr lang="fr-FR"/>
              <a:t>fraude.</a:t>
            </a:r>
            <a:endParaRPr lang="it-IT"/>
          </a:p>
          <a:p>
            <a:endParaRPr lang="it-IT"/>
          </a:p>
          <a:p>
            <a:pPr marL="0" indent="0">
              <a:buNone/>
            </a:pPr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CD2E1E1-681D-48F0-9896-8C8793747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03436" cy="395432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5722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0CC0FC-B0D0-41A4-8E0E-710E5FFB73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Prépositions + infinitif ou nom </a:t>
            </a:r>
            <a:r>
              <a:rPr lang="it-IT" b="1"/>
              <a:t>sans</a:t>
            </a:r>
            <a:r>
              <a:rPr lang="it-IT"/>
              <a:t> article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8B4D4F-6FA7-4148-822D-167C5542B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/>
              <a:t>Faute de</a:t>
            </a:r>
          </a:p>
          <a:p>
            <a:pPr marL="0" indent="0">
              <a:buNone/>
            </a:pPr>
            <a:r>
              <a:rPr lang="it-IT"/>
              <a:t>Signifie </a:t>
            </a:r>
            <a:r>
              <a:rPr lang="it-IT" i="1"/>
              <a:t>par manque de</a:t>
            </a:r>
            <a:r>
              <a:rPr lang="it-IT"/>
              <a:t>. Se construit sans article quand de est suivi d’un nom</a:t>
            </a:r>
          </a:p>
          <a:p>
            <a:pPr lvl="1"/>
            <a:r>
              <a:rPr lang="it-IT">
                <a:solidFill>
                  <a:srgbClr val="FF0000"/>
                </a:solidFill>
              </a:rPr>
              <a:t>Faute de </a:t>
            </a:r>
            <a:r>
              <a:rPr lang="it-IT"/>
              <a:t>crédit, on ne rénovera pas le bâtiment cette année.</a:t>
            </a:r>
          </a:p>
          <a:p>
            <a:pPr marL="0" indent="0">
              <a:buNone/>
            </a:pPr>
            <a:r>
              <a:rPr lang="it-IT"/>
              <a:t>Suivi d’un infinitif, les deux propositions doivent avoir le même sujet</a:t>
            </a:r>
          </a:p>
          <a:p>
            <a:pPr lvl="1"/>
            <a:r>
              <a:rPr lang="it-IT">
                <a:solidFill>
                  <a:srgbClr val="FF0000"/>
                </a:solidFill>
              </a:rPr>
              <a:t>Faute d’</a:t>
            </a:r>
            <a:r>
              <a:rPr lang="it-IT"/>
              <a:t>avoir réservé assez à l’avance, nous n’avons pas trouvé de place.</a:t>
            </a:r>
          </a:p>
          <a:p>
            <a:pPr marL="0" indent="0">
              <a:buNone/>
            </a:pPr>
            <a:r>
              <a:rPr lang="it-IT"/>
              <a:t>Note : </a:t>
            </a:r>
            <a:r>
              <a:rPr lang="it-IT" b="1"/>
              <a:t>faute de quoi </a:t>
            </a:r>
            <a:r>
              <a:rPr lang="it-IT"/>
              <a:t>(= </a:t>
            </a:r>
            <a:r>
              <a:rPr lang="it-IT" i="1"/>
              <a:t>altrimenti</a:t>
            </a:r>
            <a:r>
              <a:rPr lang="it-IT"/>
              <a:t>)</a:t>
            </a:r>
          </a:p>
          <a:p>
            <a:pPr lvl="1"/>
            <a:r>
              <a:rPr lang="fr-FR"/>
              <a:t>Ces quotas doivent être liés à des sanctions, </a:t>
            </a:r>
            <a:r>
              <a:rPr lang="fr-FR">
                <a:solidFill>
                  <a:srgbClr val="FF0000"/>
                </a:solidFill>
              </a:rPr>
              <a:t>faute de quoi </a:t>
            </a:r>
            <a:r>
              <a:rPr lang="fr-FR"/>
              <a:t>ils n'auront aucun effet.</a:t>
            </a:r>
            <a:endParaRPr lang="it-IT"/>
          </a:p>
          <a:p>
            <a:pPr marL="0" indent="0">
              <a:buNone/>
            </a:pPr>
            <a:endParaRPr lang="it-IT"/>
          </a:p>
          <a:p>
            <a:r>
              <a:rPr lang="it-IT" b="1"/>
              <a:t>À force de</a:t>
            </a:r>
          </a:p>
          <a:p>
            <a:pPr marL="0" indent="0">
              <a:buNone/>
            </a:pPr>
            <a:r>
              <a:rPr lang="it-IT"/>
              <a:t>Même fonctionnement que </a:t>
            </a:r>
            <a:r>
              <a:rPr lang="it-IT" i="1"/>
              <a:t>faute de</a:t>
            </a:r>
          </a:p>
          <a:p>
            <a:pPr lvl="1"/>
            <a:r>
              <a:rPr lang="it-IT">
                <a:solidFill>
                  <a:srgbClr val="FF0000"/>
                </a:solidFill>
              </a:rPr>
              <a:t>À force de </a:t>
            </a:r>
            <a:r>
              <a:rPr lang="it-IT"/>
              <a:t>gentillesse, il a conquis tous ses collègues.</a:t>
            </a:r>
          </a:p>
          <a:p>
            <a:pPr lvl="1"/>
            <a:r>
              <a:rPr lang="it-IT">
                <a:solidFill>
                  <a:srgbClr val="FF0000"/>
                </a:solidFill>
              </a:rPr>
              <a:t>À force de </a:t>
            </a:r>
            <a:r>
              <a:rPr lang="fr-FR"/>
              <a:t>rajouter des mots, nous risquons de perdre de vue l’idée principale.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177A6E3-58E6-4384-9558-84C363D5B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1"/>
            <a:ext cx="4431145" cy="35848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52101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0F51F-CBB6-4330-B268-1FFE8887B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De, par, pour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719A5DA-A96B-4FF5-BD2D-E7C873556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b="1"/>
              <a:t>De</a:t>
            </a:r>
          </a:p>
          <a:p>
            <a:pPr marL="0" indent="0">
              <a:buNone/>
            </a:pPr>
            <a:r>
              <a:rPr lang="it-IT" b="1"/>
              <a:t>De</a:t>
            </a:r>
            <a:r>
              <a:rPr lang="it-IT"/>
              <a:t> + nom sans article indique la cause dans certaines expressions comme </a:t>
            </a:r>
            <a:r>
              <a:rPr lang="it-IT">
                <a:solidFill>
                  <a:srgbClr val="FF0000"/>
                </a:solidFill>
              </a:rPr>
              <a:t>mourir de peur </a:t>
            </a:r>
            <a:r>
              <a:rPr lang="it-IT"/>
              <a:t>ou </a:t>
            </a:r>
            <a:r>
              <a:rPr lang="it-IT">
                <a:solidFill>
                  <a:srgbClr val="FF0000"/>
                </a:solidFill>
              </a:rPr>
              <a:t>de rire</a:t>
            </a:r>
            <a:r>
              <a:rPr lang="it-IT"/>
              <a:t>, </a:t>
            </a:r>
            <a:r>
              <a:rPr lang="it-IT">
                <a:solidFill>
                  <a:srgbClr val="FF0000"/>
                </a:solidFill>
              </a:rPr>
              <a:t>tomber de sommeil</a:t>
            </a:r>
            <a:r>
              <a:rPr lang="it-IT"/>
              <a:t>, etc.</a:t>
            </a:r>
          </a:p>
          <a:p>
            <a:pPr marL="0" indent="0">
              <a:buNone/>
            </a:pPr>
            <a:r>
              <a:rPr lang="it-IT"/>
              <a:t>	</a:t>
            </a:r>
          </a:p>
          <a:p>
            <a:r>
              <a:rPr lang="it-IT" b="1"/>
              <a:t>Par</a:t>
            </a:r>
          </a:p>
          <a:p>
            <a:pPr marL="0" indent="0">
              <a:buNone/>
            </a:pPr>
            <a:r>
              <a:rPr lang="it-IT" b="1"/>
              <a:t>Par + </a:t>
            </a:r>
            <a:r>
              <a:rPr lang="it-IT"/>
              <a:t>nom sans article exprime la cause dans certaines expressions, comme par gourmandise, curiosité, timidité, amour, haine, paresse, peur, intérêt, etc.</a:t>
            </a:r>
          </a:p>
          <a:p>
            <a:pPr lvl="1"/>
            <a:r>
              <a:rPr lang="it-IT"/>
              <a:t>Elle l’a fait </a:t>
            </a:r>
            <a:r>
              <a:rPr lang="it-IT">
                <a:solidFill>
                  <a:srgbClr val="FF0000"/>
                </a:solidFill>
              </a:rPr>
              <a:t>par</a:t>
            </a:r>
            <a:r>
              <a:rPr lang="it-IT"/>
              <a:t> amitié</a:t>
            </a:r>
          </a:p>
          <a:p>
            <a:endParaRPr lang="it-IT"/>
          </a:p>
          <a:p>
            <a:r>
              <a:rPr lang="it-IT" b="1"/>
              <a:t>Pour</a:t>
            </a:r>
            <a:r>
              <a:rPr lang="it-IT"/>
              <a:t> + nom ou infinitif</a:t>
            </a:r>
          </a:p>
          <a:p>
            <a:pPr lvl="1"/>
            <a:r>
              <a:rPr lang="it-IT"/>
              <a:t>Merci </a:t>
            </a:r>
            <a:r>
              <a:rPr lang="it-IT">
                <a:solidFill>
                  <a:srgbClr val="FF0000"/>
                </a:solidFill>
              </a:rPr>
              <a:t>pour</a:t>
            </a:r>
            <a:r>
              <a:rPr lang="it-IT"/>
              <a:t> votre aide</a:t>
            </a:r>
          </a:p>
          <a:p>
            <a:pPr lvl="1"/>
            <a:r>
              <a:rPr lang="it-IT"/>
              <a:t>Il a été réprimandé </a:t>
            </a:r>
            <a:r>
              <a:rPr lang="it-IT">
                <a:solidFill>
                  <a:srgbClr val="FF0000"/>
                </a:solidFill>
              </a:rPr>
              <a:t>pour</a:t>
            </a:r>
            <a:r>
              <a:rPr lang="it-IT"/>
              <a:t> avoir été incorrect avec des clients.</a:t>
            </a:r>
          </a:p>
          <a:p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FA8D88C-45BF-41FD-B46B-58219143A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384964" cy="303068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8873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3F4B05F-0AA2-4D89-9DCC-7CD79277F1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5511" y="1457930"/>
            <a:ext cx="7960978" cy="2466000"/>
          </a:xfrm>
          <a:prstGeom prst="rect">
            <a:avLst/>
          </a:prstGeom>
        </p:spPr>
      </p:pic>
      <p:sp>
        <p:nvSpPr>
          <p:cNvPr id="3" name="CasellaDiTesto 2">
            <a:extLst>
              <a:ext uri="{FF2B5EF4-FFF2-40B4-BE49-F238E27FC236}">
                <a16:creationId xmlns:a16="http://schemas.microsoft.com/office/drawing/2014/main" id="{D1742356-E1E8-4D05-83D1-651A916EE7C0}"/>
              </a:ext>
            </a:extLst>
          </p:cNvPr>
          <p:cNvSpPr txBox="1"/>
          <p:nvPr/>
        </p:nvSpPr>
        <p:spPr>
          <a:xfrm>
            <a:off x="1009650" y="438150"/>
            <a:ext cx="8153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/>
              <a:t>Exercice</a:t>
            </a:r>
            <a:endParaRPr lang="fr-FR" sz="400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8FC8295-F4F3-4645-B1D6-8B756CE63E75}"/>
              </a:ext>
            </a:extLst>
          </p:cNvPr>
          <p:cNvSpPr txBox="1"/>
          <p:nvPr/>
        </p:nvSpPr>
        <p:spPr>
          <a:xfrm>
            <a:off x="2551677" y="4155736"/>
            <a:ext cx="7551111" cy="2060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Nous avons passé une nuit blanche et je tombe de sommeil.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Veuillez nous excuser. Le magasin sera fermé pour inventaire.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Ce détenu a bénéficié d’une remise de peine pour bonne conduite.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Il fait une telle chaleur aujourd’hui que je meurs de soif.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M. Rheims sera absent quelques jours pour raison de santé.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Il conduit comme un fou ! Sur le trajet, j’étais vert de peur.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>
                <a:solidFill>
                  <a:schemeClr val="bg1"/>
                </a:solidFill>
              </a:rPr>
              <a:t>Ensemble, ils ont corrigé quelques petits détails par souci de perfection.</a:t>
            </a:r>
            <a:endParaRPr lang="fr-FR">
              <a:solidFill>
                <a:schemeClr val="bg1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42D3A02-9468-406C-AA67-904E509556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58855" cy="386195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1292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B9001639-34D0-43E8-9BFB-83BFBD48F4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it-IT" sz="4000"/>
              <a:t>Cause, conséquence, but</a:t>
            </a:r>
            <a:endParaRPr lang="fr-FR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255340F-0D93-4B5A-BED1-83D0DCA99F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L’expression de la cause indique la </a:t>
            </a:r>
            <a:r>
              <a:rPr lang="it-IT" sz="2200">
                <a:solidFill>
                  <a:srgbClr val="FF0000"/>
                </a:solidFill>
              </a:rPr>
              <a:t>raison</a:t>
            </a:r>
            <a:r>
              <a:rPr lang="it-IT" sz="2200"/>
              <a:t> ou l’explication d’une action, d’un fait.</a:t>
            </a:r>
          </a:p>
          <a:p>
            <a:pPr lvl="1"/>
            <a:r>
              <a:rPr lang="it-IT" sz="2200"/>
              <a:t>Il a été élu </a:t>
            </a:r>
            <a:r>
              <a:rPr lang="it-IT" sz="2200" b="1"/>
              <a:t>parce qu</a:t>
            </a:r>
            <a:r>
              <a:rPr lang="it-IT" sz="2200"/>
              <a:t>’il a fait une bonne campagne électorale</a:t>
            </a:r>
          </a:p>
          <a:p>
            <a:pPr marL="0" indent="0">
              <a:buNone/>
            </a:pPr>
            <a:r>
              <a:rPr lang="it-IT" sz="2200"/>
              <a:t>Si on inverse les termes, la principale devient la </a:t>
            </a:r>
            <a:r>
              <a:rPr lang="it-IT" sz="2200">
                <a:solidFill>
                  <a:srgbClr val="FF0000"/>
                </a:solidFill>
              </a:rPr>
              <a:t>conséquence</a:t>
            </a:r>
            <a:r>
              <a:rPr lang="it-IT" sz="2200"/>
              <a:t>.</a:t>
            </a:r>
          </a:p>
          <a:p>
            <a:pPr lvl="1"/>
            <a:r>
              <a:rPr lang="it-IT" sz="2200"/>
              <a:t>Il a fait une bonne campagne électorale, </a:t>
            </a:r>
            <a:r>
              <a:rPr lang="it-IT" sz="2200" b="1"/>
              <a:t>donc</a:t>
            </a:r>
            <a:r>
              <a:rPr lang="it-IT" sz="2200"/>
              <a:t> il a été élu.</a:t>
            </a:r>
          </a:p>
          <a:p>
            <a:pPr marL="0" indent="0">
              <a:buNone/>
            </a:pPr>
            <a:r>
              <a:rPr lang="it-IT" sz="2200"/>
              <a:t>Si on y ajoute l’intentionalité, on obtient un </a:t>
            </a:r>
            <a:r>
              <a:rPr lang="it-IT" sz="2200">
                <a:solidFill>
                  <a:srgbClr val="FF0000"/>
                </a:solidFill>
              </a:rPr>
              <a:t>but</a:t>
            </a:r>
            <a:r>
              <a:rPr lang="it-IT" sz="2200"/>
              <a:t>.</a:t>
            </a:r>
          </a:p>
          <a:p>
            <a:pPr lvl="1"/>
            <a:r>
              <a:rPr lang="it-IT" sz="2200"/>
              <a:t>Il a fait une bonne campagne électorale </a:t>
            </a:r>
            <a:r>
              <a:rPr lang="it-IT" sz="2200" b="1"/>
              <a:t>pour</a:t>
            </a:r>
            <a:r>
              <a:rPr lang="it-IT" sz="2200"/>
              <a:t> être élu.</a:t>
            </a:r>
          </a:p>
          <a:p>
            <a:endParaRPr lang="fr-FR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239B97C-516E-452C-B4BF-5F7216A3C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23509" cy="275359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778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4A3B993-F46D-42B9-BE4C-10576F9CD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it-IT" sz="4000"/>
              <a:t>Le lien de causalité</a:t>
            </a:r>
            <a:endParaRPr lang="fr-FR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89D7C23-794B-455E-B83E-59A94C0663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095" y="2167907"/>
            <a:ext cx="10168128" cy="36950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200"/>
              <a:t>Certains mots (conjonctions, prépositions, adverbes, locutions) ont un sens causal et introduisent des propositions ou des compléments circonstanciels de cause.</a:t>
            </a:r>
          </a:p>
          <a:p>
            <a:pPr marL="0" indent="0">
              <a:buNone/>
            </a:pPr>
            <a:r>
              <a:rPr lang="it-IT" sz="2200"/>
              <a:t>Mais le lien de causalité peut s’établir : </a:t>
            </a:r>
          </a:p>
          <a:p>
            <a:pPr marL="0" indent="0">
              <a:buNone/>
            </a:pPr>
            <a:r>
              <a:rPr lang="it-IT" sz="2200"/>
              <a:t>par la simple </a:t>
            </a:r>
            <a:r>
              <a:rPr lang="it-IT" sz="2200" b="1"/>
              <a:t>juxtaposition</a:t>
            </a:r>
          </a:p>
          <a:p>
            <a:pPr lvl="1"/>
            <a:r>
              <a:rPr lang="it-IT" sz="2200"/>
              <a:t>Il est très content, il vient de trouver un boulot.</a:t>
            </a:r>
          </a:p>
          <a:p>
            <a:pPr marL="0" indent="0">
              <a:buNone/>
            </a:pPr>
            <a:r>
              <a:rPr lang="it-IT" sz="2200"/>
              <a:t>par une idée d’</a:t>
            </a:r>
            <a:r>
              <a:rPr lang="it-IT" sz="2200" b="1"/>
              <a:t>antériorité</a:t>
            </a:r>
          </a:p>
          <a:p>
            <a:pPr lvl="1"/>
            <a:r>
              <a:rPr lang="it-IT" sz="2200"/>
              <a:t>Quand le docteur a été appelé pour une urgence, il s’est levé de table au milieu du dîner et il est parti.</a:t>
            </a:r>
          </a:p>
          <a:p>
            <a:pPr marL="0" indent="0">
              <a:buNone/>
            </a:pPr>
            <a:r>
              <a:rPr lang="it-IT" sz="2200"/>
              <a:t>par une </a:t>
            </a:r>
            <a:r>
              <a:rPr lang="it-IT" sz="2200" b="1"/>
              <a:t>relative</a:t>
            </a:r>
          </a:p>
          <a:p>
            <a:pPr lvl="1"/>
            <a:r>
              <a:rPr lang="it-IT" sz="2200"/>
              <a:t>Elle a vendu sa voiture qu’elle n’utilisait plus.</a:t>
            </a:r>
            <a:endParaRPr lang="fr-FR" sz="22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22355F4-F782-4A3E-9BC5-209E4EF54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69146" y="6180860"/>
            <a:ext cx="4440382" cy="256886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42910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8BB649A2-180F-4661-87CE-E4818EBC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 fontScale="90000"/>
          </a:bodyPr>
          <a:lstStyle/>
          <a:p>
            <a:br>
              <a:rPr lang="it-IT" sz="4000"/>
            </a:br>
            <a:r>
              <a:rPr lang="it-IT" sz="4000"/>
              <a:t>La proposition causale à l’indicatif</a:t>
            </a:r>
            <a:br>
              <a:rPr lang="it-IT" sz="4000"/>
            </a:br>
            <a:endParaRPr lang="fr-FR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323F9A-D317-48C9-AB43-DF68F823F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it-IT" sz="2200"/>
          </a:p>
          <a:p>
            <a:endParaRPr lang="fr-FR" sz="2200"/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7FF052D6-B7E8-4C23-84F4-8CA9C5677B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2398" y="2068874"/>
            <a:ext cx="8167203" cy="4240486"/>
          </a:xfrm>
          <a:prstGeom prst="rect">
            <a:avLst/>
          </a:prstGeom>
        </p:spPr>
      </p:pic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873900C-E800-4095-8B91-F7615EDC19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505036" cy="395432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739926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C51929-2C1F-43F5-8B22-E80D9825F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356542" cy="815605"/>
          </a:xfrm>
        </p:spPr>
        <p:txBody>
          <a:bodyPr/>
          <a:lstStyle/>
          <a:p>
            <a:r>
              <a:rPr lang="it-IT"/>
              <a:t>Exercice</a:t>
            </a:r>
            <a:endParaRPr lang="fr-FR"/>
          </a:p>
        </p:txBody>
      </p:sp>
      <p:pic>
        <p:nvPicPr>
          <p:cNvPr id="4" name="Segnaposto contenuto 3">
            <a:extLst>
              <a:ext uri="{FF2B5EF4-FFF2-40B4-BE49-F238E27FC236}">
                <a16:creationId xmlns:a16="http://schemas.microsoft.com/office/drawing/2014/main" id="{80AA7ABE-9813-46E5-B959-B1C3108E81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86305" y="1274142"/>
            <a:ext cx="6120914" cy="390178"/>
          </a:xfrm>
          <a:prstGeom prst="rect">
            <a:avLst/>
          </a:prstGeom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9858B3C5-3339-401F-B8F9-EBA5DFCA4CA2}"/>
              </a:ext>
            </a:extLst>
          </p:cNvPr>
          <p:cNvSpPr txBox="1"/>
          <p:nvPr/>
        </p:nvSpPr>
        <p:spPr>
          <a:xfrm>
            <a:off x="666751" y="1685925"/>
            <a:ext cx="5429249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2000"/>
            <a:r>
              <a:rPr lang="fr-FR" sz="1400"/>
              <a:t>1.	……….. vous êtes sujet au mal de mer, ne sortez pas aujourd'hui : il y a trop de vent.</a:t>
            </a:r>
          </a:p>
          <a:p>
            <a:pPr defTabSz="252000"/>
            <a:r>
              <a:rPr lang="fr-FR" sz="1400"/>
              <a:t>2.	…………il y avait trop de monde sur la côte, nous sommes allés nous promener en forêt.</a:t>
            </a:r>
          </a:p>
          <a:p>
            <a:pPr defTabSz="252000"/>
            <a:r>
              <a:rPr lang="fr-FR" sz="1400"/>
              <a:t>3.	Je ne vais pas souvent au cinéma ……………. je préfère lire tranquillement chez moi.</a:t>
            </a:r>
          </a:p>
          <a:p>
            <a:pPr defTabSz="252000"/>
            <a:r>
              <a:rPr lang="fr-FR" sz="1400"/>
              <a:t>4.	………….. vous êtes si fatigué, vous devriez aller vous coucher.</a:t>
            </a:r>
          </a:p>
          <a:p>
            <a:pPr defTabSz="252000"/>
            <a:r>
              <a:rPr lang="fr-FR" sz="1400"/>
              <a:t>5.	…………… certains conducteurs ne tiennent pas compte de la réglementation et …………… le nombre d'accidents s'accroît, le gouvernement a décidé de multiplier les contrôles.</a:t>
            </a:r>
          </a:p>
          <a:p>
            <a:pPr defTabSz="252000"/>
            <a:r>
              <a:rPr lang="fr-FR" sz="1400"/>
              <a:t>6.	…………… les contraventions vont coûter très cher, cette mesure incitera peut-être les automobilistes à se montrer plus disciplinés.</a:t>
            </a:r>
          </a:p>
          <a:p>
            <a:pPr defTabSz="252000"/>
            <a:r>
              <a:rPr lang="fr-FR" sz="1400"/>
              <a:t>7.	L'alcoolisme au volant peut être considéré comme un crime, ……………….. il a souvent des conséquences tragiques.</a:t>
            </a:r>
          </a:p>
          <a:p>
            <a:pPr defTabSz="252000"/>
            <a:r>
              <a:rPr lang="fr-FR" sz="1400"/>
              <a:t>8.	…………… ce délit était, jusqu'à maintenant, insuffisamment sanctionné, une nouvelle loi est à l'étude.</a:t>
            </a:r>
          </a:p>
          <a:p>
            <a:pPr defTabSz="252000"/>
            <a:r>
              <a:rPr lang="fr-FR" sz="1400"/>
              <a:t>9.	……………. je suis passionné de lecture et ……….. je ne peux pas acheter tous les livres, je me suis abonné à la bibliothèque municipale.</a:t>
            </a:r>
          </a:p>
          <a:p>
            <a:pPr defTabSz="252000"/>
            <a:r>
              <a:rPr lang="fr-FR" sz="1400"/>
              <a:t>10.	Nous avons passé une excellente soirée ; malheureusement …………………. le dernier métro passe dans quinze minutes et …………….. nous habitons trop loin pour rentrer à pied, nous devons partir.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938B7A8-9150-491A-A870-EB7831E41F26}"/>
              </a:ext>
            </a:extLst>
          </p:cNvPr>
          <p:cNvSpPr txBox="1"/>
          <p:nvPr/>
        </p:nvSpPr>
        <p:spPr>
          <a:xfrm>
            <a:off x="6270595" y="1685925"/>
            <a:ext cx="5359154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52000"/>
            <a:r>
              <a:rPr lang="fr-FR" sz="1400">
                <a:solidFill>
                  <a:schemeClr val="bg1"/>
                </a:solidFill>
              </a:rPr>
              <a:t>1.	Puisque vous êtes sujet au mal de mer, ne sortez pas aujourd'hui : il y a trop de vent.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2.	Comme il y avait trop de monde sur la côte, nous sommes allés nous promener en forêt.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3.	Je ne vais pas souvent au cinéma parce que je préfère lire tranquillement chez moi.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4.	Puisque vous êtes si fatigué, vous devriez aller vous coucher.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5.	Puisque certains conducteurs ne tiennent pas compte de la réglementation et que le nombre d'accidents s'accroît, le gouvernement a décidé de multiplier les contrôles.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6.	Comme les contraventions vont coûter très cher, cette mesure incitera peut-être les automobilistes à se montrer plus disciplinés.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7.	L'alcoolisme au volant peur être considéré comme un crime, parce qu’il a souvent des conséquences tragiques.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8.	Puisque ce délit était, jusqu'à maintenant, insuffisamment sanctionné, une nouvelle loi est à l'étude.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9.	Comme je suis passionné de lecture et que je ne peux pas acheter tous les livres, je me suis abonné à la bibliothèque municipale.</a:t>
            </a:r>
          </a:p>
          <a:p>
            <a:pPr defTabSz="252000"/>
            <a:r>
              <a:rPr lang="fr-FR" sz="1400">
                <a:solidFill>
                  <a:schemeClr val="bg1"/>
                </a:solidFill>
              </a:rPr>
              <a:t>10.	 Nous avons passé une excellente soirée ; malheureusement puisque le dernier métro passe dans quinze minutes et que nous habitons trop loin pour rentrer à pied, nous devons partir.</a:t>
            </a:r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A7BCC4F8-694B-46CC-9A41-DDF118DA2A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495800" cy="349250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3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37B559A-5E93-4E42-A90A-2050B28CB6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 fontScale="77500" lnSpcReduction="20000"/>
          </a:bodyPr>
          <a:lstStyle/>
          <a:p>
            <a:r>
              <a:rPr lang="fr-FR" b="1"/>
              <a:t>Étant donné que / du fait que / vu que</a:t>
            </a:r>
          </a:p>
          <a:p>
            <a:pPr marL="0" indent="0">
              <a:buNone/>
            </a:pPr>
            <a:r>
              <a:rPr lang="fr-FR"/>
              <a:t>En général, précède la principale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>
                <a:solidFill>
                  <a:srgbClr val="FF0000"/>
                </a:solidFill>
              </a:rPr>
              <a:t>Du fait que </a:t>
            </a:r>
            <a:r>
              <a:rPr lang="fr-FR"/>
              <a:t>vous avez moins de 26 ans, vous paierez votre billet de train moins cher.</a:t>
            </a:r>
          </a:p>
          <a:p>
            <a:endParaRPr lang="fr-FR"/>
          </a:p>
          <a:p>
            <a:r>
              <a:rPr lang="fr-FR" b="1"/>
              <a:t>Sous prétexte que</a:t>
            </a:r>
          </a:p>
          <a:p>
            <a:pPr marL="0" indent="0">
              <a:buNone/>
            </a:pPr>
            <a:r>
              <a:rPr lang="fr-FR"/>
              <a:t>La cause est contestée par le locuteur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/>
              <a:t>On ne peut renvoyer une mère ou un père </a:t>
            </a:r>
            <a:r>
              <a:rPr lang="fr-FR">
                <a:solidFill>
                  <a:srgbClr val="FF0000"/>
                </a:solidFill>
              </a:rPr>
              <a:t>sous prétexte que </a:t>
            </a:r>
            <a:r>
              <a:rPr lang="fr-FR"/>
              <a:t>cette personne est en congé parental pour prendre soin de son enfant.</a:t>
            </a:r>
          </a:p>
          <a:p>
            <a:endParaRPr lang="fr-FR"/>
          </a:p>
          <a:p>
            <a:r>
              <a:rPr lang="fr-FR" b="1"/>
              <a:t>Du moment que</a:t>
            </a:r>
          </a:p>
          <a:p>
            <a:pPr marL="0" indent="0">
              <a:buNone/>
            </a:pPr>
            <a:r>
              <a:rPr lang="fr-FR"/>
              <a:t>Cette conjonction a le même sens que </a:t>
            </a:r>
            <a:r>
              <a:rPr lang="fr-FR" b="1"/>
              <a:t>puisque</a:t>
            </a:r>
          </a:p>
          <a:p>
            <a:pPr marL="457200" lvl="1" indent="0">
              <a:spcBef>
                <a:spcPts val="1200"/>
              </a:spcBef>
              <a:buNone/>
            </a:pPr>
            <a:r>
              <a:rPr lang="fr-FR"/>
              <a:t>Le type de travail n'a pas d'importance pour moi, </a:t>
            </a:r>
            <a:r>
              <a:rPr lang="fr-FR">
                <a:solidFill>
                  <a:srgbClr val="FF0000"/>
                </a:solidFill>
              </a:rPr>
              <a:t>du moment que </a:t>
            </a:r>
            <a:r>
              <a:rPr lang="fr-FR"/>
              <a:t>je trouve mes journées instructives.</a:t>
            </a:r>
          </a:p>
          <a:p>
            <a:endParaRPr lang="fr-FR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5E92392-318D-4B8B-BEFE-9888C303D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514273" cy="404668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83399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F4CE0E9-18F5-469B-912F-997C6F7051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it-IT" sz="2200" b="1"/>
              <a:t>D’autant, d’autant moins, d’autant plus, d’autant moins de, d’autant plus de … que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2200"/>
              <a:t>Je ne veux pas m'étendre sur le sujet, </a:t>
            </a:r>
            <a:r>
              <a:rPr lang="fr-FR" sz="2200">
                <a:solidFill>
                  <a:srgbClr val="FF0000"/>
                </a:solidFill>
              </a:rPr>
              <a:t>d'autant que </a:t>
            </a:r>
            <a:r>
              <a:rPr lang="fr-FR" sz="2200"/>
              <a:t>j'ai très peu de temps.</a:t>
            </a:r>
            <a:endParaRPr lang="it-IT" sz="2200"/>
          </a:p>
          <a:p>
            <a:pPr lvl="1">
              <a:buFont typeface="Calibri" panose="020F0502020204030204" pitchFamily="34" charset="0"/>
              <a:buChar char="-"/>
            </a:pPr>
            <a:r>
              <a:rPr lang="it-IT" sz="2200"/>
              <a:t>Nous sommes </a:t>
            </a:r>
            <a:r>
              <a:rPr lang="it-IT" sz="2200">
                <a:solidFill>
                  <a:srgbClr val="FF0000"/>
                </a:solidFill>
              </a:rPr>
              <a:t>d’autant plus </a:t>
            </a:r>
            <a:r>
              <a:rPr lang="it-IT" sz="2200"/>
              <a:t>heureux de ce succès </a:t>
            </a:r>
            <a:r>
              <a:rPr lang="it-IT" sz="2200">
                <a:solidFill>
                  <a:srgbClr val="FF0000"/>
                </a:solidFill>
              </a:rPr>
              <a:t>que</a:t>
            </a:r>
            <a:r>
              <a:rPr lang="it-IT" sz="2200"/>
              <a:t> nous ne nous y attendions pas</a:t>
            </a:r>
          </a:p>
          <a:p>
            <a:pPr lvl="1">
              <a:buFont typeface="Calibri" panose="020F0502020204030204" pitchFamily="34" charset="0"/>
              <a:buChar char="-"/>
            </a:pPr>
            <a:r>
              <a:rPr lang="fr-FR" sz="2200"/>
              <a:t>Cette critique a </a:t>
            </a:r>
            <a:r>
              <a:rPr lang="fr-FR" sz="2200">
                <a:solidFill>
                  <a:srgbClr val="FF0000"/>
                </a:solidFill>
              </a:rPr>
              <a:t>d'autant plus de </a:t>
            </a:r>
            <a:r>
              <a:rPr lang="fr-FR" sz="2200"/>
              <a:t>poids </a:t>
            </a:r>
            <a:r>
              <a:rPr lang="fr-FR" sz="2200">
                <a:solidFill>
                  <a:srgbClr val="FF0000"/>
                </a:solidFill>
              </a:rPr>
              <a:t>que</a:t>
            </a:r>
            <a:r>
              <a:rPr lang="fr-FR" sz="2200"/>
              <a:t> c’est notre principal client qui nous l’adresse.</a:t>
            </a:r>
          </a:p>
          <a:p>
            <a:r>
              <a:rPr lang="it-IT" sz="2200"/>
              <a:t>Note : </a:t>
            </a:r>
            <a:r>
              <a:rPr lang="it-IT" sz="2200" b="1"/>
              <a:t>surtout que </a:t>
            </a:r>
            <a:r>
              <a:rPr lang="it-IT" sz="2200"/>
              <a:t>existe en français, il fait partie du langage familier.</a:t>
            </a:r>
            <a:endParaRPr lang="fr-FR" sz="2200" b="1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079F88A8-38EC-4C09-95C5-0286509920EE}"/>
              </a:ext>
            </a:extLst>
          </p:cNvPr>
          <p:cNvSpPr txBox="1"/>
          <p:nvPr/>
        </p:nvSpPr>
        <p:spPr>
          <a:xfrm>
            <a:off x="1020932" y="639192"/>
            <a:ext cx="4580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4000">
                <a:latin typeface="+mj-lt"/>
              </a:rPr>
              <a:t>D’autant que</a:t>
            </a:r>
            <a:endParaRPr lang="fr-FR" sz="4000">
              <a:latin typeface="+mj-lt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5621E0A-8F77-4F86-B8FE-BE08DA0069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40382" cy="386195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726050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>
            <a:extLst>
              <a:ext uri="{FF2B5EF4-FFF2-40B4-BE49-F238E27FC236}">
                <a16:creationId xmlns:a16="http://schemas.microsoft.com/office/drawing/2014/main" id="{41B65A6A-ABF2-466D-A390-48472EB1BC4D}"/>
              </a:ext>
            </a:extLst>
          </p:cNvPr>
          <p:cNvSpPr txBox="1"/>
          <p:nvPr/>
        </p:nvSpPr>
        <p:spPr>
          <a:xfrm>
            <a:off x="1066799" y="372862"/>
            <a:ext cx="82547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/>
              <a:t>Exercice</a:t>
            </a:r>
            <a:endParaRPr lang="fr-FR" sz="320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B79F265-7795-49CD-8DD5-139882EEA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599" y="6356350"/>
            <a:ext cx="4412673" cy="423141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6FB65ADD-C9D6-4EEA-B889-17A926DEA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2998" y="1027985"/>
            <a:ext cx="7155449" cy="1512015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8EEBF036-C66E-43D8-9D85-38727ABA310D}"/>
              </a:ext>
            </a:extLst>
          </p:cNvPr>
          <p:cNvSpPr txBox="1"/>
          <p:nvPr/>
        </p:nvSpPr>
        <p:spPr>
          <a:xfrm>
            <a:off x="1722582" y="2699905"/>
            <a:ext cx="894541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Mme Frémont n'est pas contente ……………… personne ne l'a prévenue du nouvel horaire de la réunion. Elle est ……………… en colère ……………… elle avait expressément demandé d'en être informée.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……………… elle ne contient que des ingrédients savoureux, cette recette est délicieuse. Elle sera ……………… meilleure ……………… vous ferez mijoter la viande à feu doux.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M. Imbert a un emploi du temps très chargé ……………… il organise la délocalisation de son entreprise. Il est ………………… disponible ……………… son principal collaborateur est souffrant.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Le résultat des élections constitue une réelle surprise ……………… le candidat favori a perdu. Il est ………………… surprenant ……………… il contredit tous les sondages.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Cette entreprise s'apprête à licencier ……………………… sa masse salariale est jugée trop importante. Le personnel est ………..………… prêt à l'accepter ……………… les bénéfices réalisés sont énormes.</a:t>
            </a:r>
          </a:p>
          <a:p>
            <a:pPr marL="342900" indent="-342900">
              <a:spcAft>
                <a:spcPts val="600"/>
              </a:spcAft>
              <a:buFont typeface="+mj-lt"/>
              <a:buAutoNum type="arabicPeriod"/>
            </a:pPr>
            <a:r>
              <a:rPr lang="fr-FR" sz="1600"/>
              <a:t>Après leur expulsion, cette solution de relogement des sans-papiers me semble la plus intéressante …………… c'est la plus réaliste. Elle me semble ……….………… intéressante ……………… elle est la moins longue à mettre en œuvre.</a:t>
            </a:r>
          </a:p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028563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AF1966E-FD40-4A4A-B61B-C4DF7FA05F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BFA19-D45E-416B-A404-7AF2F3F270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rgbClr val="E1E1E1"/>
            </a:solidFill>
          </a:ln>
          <a:effectLst>
            <a:outerShdw blurRad="50800" dist="38100" dir="2700000" algn="t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8E0105E7-23DB-4CF2-8258-FF47C7620F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3EC9E806-9146-4D55-B6EA-29F9CFDCA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it-IT" sz="4000"/>
              <a:t>La cause au subjonctif</a:t>
            </a:r>
            <a:endParaRPr lang="fr-FR" sz="400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74B4F7D-14B2-478B-8BF5-01E4E0C5D2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8834" y="758952"/>
            <a:ext cx="128016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9B7A700-CA58-47A7-89A9-7F09F33275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81943"/>
            <a:ext cx="10168128" cy="3695020"/>
          </a:xfrm>
        </p:spPr>
        <p:txBody>
          <a:bodyPr>
            <a:normAutofit/>
          </a:bodyPr>
          <a:lstStyle/>
          <a:p>
            <a:r>
              <a:rPr lang="it-IT" sz="2000" b="1"/>
              <a:t>Soit que … soit que</a:t>
            </a:r>
          </a:p>
          <a:p>
            <a:pPr marL="0" indent="0">
              <a:buNone/>
            </a:pPr>
            <a:r>
              <a:rPr lang="it-IT" sz="2000"/>
              <a:t>On hésite entre deux causes possibles qui s’excluent l’une l’autre</a:t>
            </a:r>
          </a:p>
          <a:p>
            <a:pPr lvl="1"/>
            <a:r>
              <a:rPr lang="fr-FR" sz="2000">
                <a:solidFill>
                  <a:srgbClr val="FF0000"/>
                </a:solidFill>
              </a:rPr>
              <a:t>Soit que </a:t>
            </a:r>
            <a:r>
              <a:rPr lang="fr-FR" sz="2000"/>
              <a:t>vous </a:t>
            </a:r>
            <a:r>
              <a:rPr lang="fr-FR" sz="2000">
                <a:solidFill>
                  <a:srgbClr val="0070C0"/>
                </a:solidFill>
              </a:rPr>
              <a:t>restiez</a:t>
            </a:r>
            <a:r>
              <a:rPr lang="fr-FR" sz="2000"/>
              <a:t>, </a:t>
            </a:r>
            <a:r>
              <a:rPr lang="fr-FR" sz="2000">
                <a:solidFill>
                  <a:srgbClr val="FF0000"/>
                </a:solidFill>
              </a:rPr>
              <a:t>soit que </a:t>
            </a:r>
            <a:r>
              <a:rPr lang="fr-FR" sz="2000"/>
              <a:t>vous </a:t>
            </a:r>
            <a:r>
              <a:rPr lang="fr-FR" sz="2000">
                <a:solidFill>
                  <a:srgbClr val="0070C0"/>
                </a:solidFill>
              </a:rPr>
              <a:t>partiez</a:t>
            </a:r>
            <a:r>
              <a:rPr lang="fr-FR" sz="2000"/>
              <a:t>, moi je m'en irai.</a:t>
            </a:r>
          </a:p>
          <a:p>
            <a:pPr marL="457200" lvl="1" indent="0">
              <a:buNone/>
            </a:pPr>
            <a:endParaRPr lang="it-IT" sz="2000"/>
          </a:p>
          <a:p>
            <a:r>
              <a:rPr lang="it-IT" sz="2000" b="1"/>
              <a:t>Ce n’est pas que … mais</a:t>
            </a:r>
          </a:p>
          <a:p>
            <a:r>
              <a:rPr lang="it-IT" sz="2000" b="1"/>
              <a:t>Non (pas) que … mais</a:t>
            </a:r>
          </a:p>
          <a:p>
            <a:pPr marL="0" indent="0">
              <a:buNone/>
            </a:pPr>
            <a:r>
              <a:rPr lang="it-IT" sz="2000"/>
              <a:t>Une cause n’est pas la bonne (subjonctif), on indique la vraie ensuite (indicatif)</a:t>
            </a:r>
          </a:p>
          <a:p>
            <a:pPr lvl="1"/>
            <a:r>
              <a:rPr lang="it-IT" sz="2000">
                <a:solidFill>
                  <a:srgbClr val="FF0000"/>
                </a:solidFill>
              </a:rPr>
              <a:t>Ce n’est pas que </a:t>
            </a:r>
            <a:r>
              <a:rPr lang="it-IT" sz="2000"/>
              <a:t>ce </a:t>
            </a:r>
            <a:r>
              <a:rPr lang="it-IT" sz="2000">
                <a:solidFill>
                  <a:srgbClr val="0070C0"/>
                </a:solidFill>
              </a:rPr>
              <a:t>soit</a:t>
            </a:r>
            <a:r>
              <a:rPr lang="it-IT" sz="2000"/>
              <a:t> faux, </a:t>
            </a:r>
            <a:r>
              <a:rPr lang="it-IT" sz="2000">
                <a:solidFill>
                  <a:srgbClr val="FF0000"/>
                </a:solidFill>
              </a:rPr>
              <a:t>mais</a:t>
            </a:r>
            <a:r>
              <a:rPr lang="it-IT" sz="2000"/>
              <a:t> c’est mal dit.</a:t>
            </a:r>
          </a:p>
          <a:p>
            <a:pPr lvl="1"/>
            <a:r>
              <a:rPr lang="it-IT" sz="2000"/>
              <a:t>Nous ne pouvons accepter votre offre, </a:t>
            </a:r>
            <a:r>
              <a:rPr lang="it-IT" sz="2000">
                <a:solidFill>
                  <a:srgbClr val="FF0000"/>
                </a:solidFill>
              </a:rPr>
              <a:t>non qu’</a:t>
            </a:r>
            <a:r>
              <a:rPr lang="it-IT" sz="2000"/>
              <a:t>elle ne </a:t>
            </a:r>
            <a:r>
              <a:rPr lang="it-IT" sz="2000">
                <a:solidFill>
                  <a:srgbClr val="0070C0"/>
                </a:solidFill>
              </a:rPr>
              <a:t>soit</a:t>
            </a:r>
            <a:r>
              <a:rPr lang="it-IT" sz="2000"/>
              <a:t> pas intéressante, </a:t>
            </a:r>
            <a:r>
              <a:rPr lang="it-IT" sz="2000">
                <a:solidFill>
                  <a:srgbClr val="FF0000"/>
                </a:solidFill>
              </a:rPr>
              <a:t>mais</a:t>
            </a:r>
            <a:r>
              <a:rPr lang="it-IT" sz="2000"/>
              <a:t> elle ne va pas dans le sens de notre projet.</a:t>
            </a:r>
          </a:p>
          <a:p>
            <a:endParaRPr lang="fr-FR" sz="200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50353EC-E8EE-41E0-800C-567C67A7F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403436" cy="367723"/>
          </a:xfrm>
        </p:spPr>
        <p:txBody>
          <a:bodyPr/>
          <a:lstStyle/>
          <a:p>
            <a:r>
              <a:rPr lang="it-IT"/>
              <a:t>Lingua magistrale per il Turismo - a.a. 2022-2023 Secondo semestre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699822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6053</TotalTime>
  <Words>1854</Words>
  <Application>Microsoft Office PowerPoint</Application>
  <PresentationFormat>Widescreen</PresentationFormat>
  <Paragraphs>147</Paragraphs>
  <Slides>15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Montserrat</vt:lpstr>
      <vt:lpstr>Tema di Office</vt:lpstr>
      <vt:lpstr>L’expression de la cause</vt:lpstr>
      <vt:lpstr>Cause, conséquence, but</vt:lpstr>
      <vt:lpstr>Le lien de causalité</vt:lpstr>
      <vt:lpstr> La proposition causale à l’indicatif </vt:lpstr>
      <vt:lpstr>Exercice</vt:lpstr>
      <vt:lpstr>Presentazione standard di PowerPoint</vt:lpstr>
      <vt:lpstr>Presentazione standard di PowerPoint</vt:lpstr>
      <vt:lpstr>Presentazione standard di PowerPoint</vt:lpstr>
      <vt:lpstr>La cause au subjonctif</vt:lpstr>
      <vt:lpstr>Exercice</vt:lpstr>
      <vt:lpstr>Proposition causale non subordonnée</vt:lpstr>
      <vt:lpstr>Prépositions + nom ou infinitif</vt:lpstr>
      <vt:lpstr>Prépositions + infinitif ou nom sans article</vt:lpstr>
      <vt:lpstr>De, par, pour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L’expression de la cause</dc:title>
  <dc:creator>laura.kreyder@unimib.it</dc:creator>
  <cp:lastModifiedBy>laura.kreyder@unimib.it</cp:lastModifiedBy>
  <cp:revision>43</cp:revision>
  <dcterms:created xsi:type="dcterms:W3CDTF">2021-03-26T21:57:25Z</dcterms:created>
  <dcterms:modified xsi:type="dcterms:W3CDTF">2023-04-20T15:02:49Z</dcterms:modified>
</cp:coreProperties>
</file>