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  <p:sldMasterId id="2147483648" r:id="rId2"/>
  </p:sldMasterIdLst>
  <p:notesMasterIdLst>
    <p:notesMasterId r:id="rId16"/>
  </p:notesMasterIdLst>
  <p:sldIdLst>
    <p:sldId id="256" r:id="rId3"/>
    <p:sldId id="261" r:id="rId4"/>
    <p:sldId id="260" r:id="rId5"/>
    <p:sldId id="262" r:id="rId6"/>
    <p:sldId id="263" r:id="rId7"/>
    <p:sldId id="264" r:id="rId8"/>
    <p:sldId id="258" r:id="rId9"/>
    <p:sldId id="259" r:id="rId10"/>
    <p:sldId id="257" r:id="rId11"/>
    <p:sldId id="266" r:id="rId12"/>
    <p:sldId id="265" r:id="rId13"/>
    <p:sldId id="267" r:id="rId14"/>
    <p:sldId id="268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D93BC-2D02-4985-9C61-0BF6E57DCDAD}" type="datetimeFigureOut">
              <a:rPr lang="fr-FR" smtClean="0"/>
              <a:t>28/04/2023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80BE6-24B7-4606-80E8-24AB417278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42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2062C97D-6725-4368-A707-42F7A386DA74}" type="datetime2">
              <a:rPr lang="en-US" smtClean="0"/>
              <a:t>Monday, May 1,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8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8748-7E5F-406E-B75E-DF3A8CBF20AF}" type="datetime2">
              <a:rPr lang="en-US" smtClean="0"/>
              <a:t>Monday, May 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2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0FC17-7C34-4158-B4D9-7348F96F7052}" type="datetime2">
              <a:rPr lang="en-US" smtClean="0"/>
              <a:t>Monday, May 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13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D69C6-C078-485D-89CC-1932EA40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AD32A4-14A8-409E-92DA-3A623C423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9FD4BC-255E-4588-A8CC-0709422F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03A8-7424-4CC0-AB73-BB126B6FE044}" type="datetime2">
              <a:rPr lang="en-US" smtClean="0"/>
              <a:t>Monday, May 1, 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874ECF-15EC-4F3E-A33B-8DA30A5C7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C25AAB-093F-4F82-AE6E-FA6DC5CF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57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916007-A530-4DE8-8C15-DBF0D7847FBB}" type="datetime2">
              <a:rPr lang="en-US" smtClean="0"/>
              <a:t>Monday, May 1,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3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57B2-C000-4862-BF3F-D009B6D53B34}" type="datetime2">
              <a:rPr lang="en-US" smtClean="0"/>
              <a:t>Monday, May 1,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6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49DAC-D238-4113-B8ED-E6B09832F0D5}" type="datetime2">
              <a:rPr lang="en-US" smtClean="0"/>
              <a:t>Monday, May 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7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C21F75FD-79B3-4703-9564-4DF5ABBB352C}" type="datetime2">
              <a:rPr lang="en-US" smtClean="0"/>
              <a:t>Monday, May 1,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4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0EC6C-2891-41BD-9286-EC581A48BB38}" type="datetime2">
              <a:rPr lang="en-US" smtClean="0"/>
              <a:t>Monday, May 1,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3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57E3-92E9-4FE1-A570-06338D33B85F}" type="datetime2">
              <a:rPr lang="en-US" smtClean="0"/>
              <a:t>Monday, May 1,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2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B19600-A59D-4C2D-820D-1927AC9579B2}" type="datetime2">
              <a:rPr lang="en-US" smtClean="0"/>
              <a:t>Monday, May 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1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A35CE6A3-736F-48FD-A842-B9BDDA847349}" type="datetime2">
              <a:rPr lang="en-US" smtClean="0"/>
              <a:t>Monday, May 1,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6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C635B3E-3135-4D78-B303-D8AD0D147787}" type="datetime2">
              <a:rPr lang="en-US" smtClean="0"/>
              <a:t>Monday, May 1,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5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0" r:id="rId6"/>
    <p:sldLayoutId id="2147483836" r:id="rId7"/>
    <p:sldLayoutId id="2147483837" r:id="rId8"/>
    <p:sldLayoutId id="2147483838" r:id="rId9"/>
    <p:sldLayoutId id="2147483839" r:id="rId10"/>
    <p:sldLayoutId id="214748384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956EF3B-8621-4E6B-B4F1-A4E1CEA4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505F9D-E1D3-4389-B7EB-FCDFFC41E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1F12A78-AC3C-4C45-B98A-8C2DC4154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E39EB-E71B-413D-AEA1-E75C6F5CCE9B}" type="datetime2">
              <a:rPr lang="en-US" smtClean="0"/>
              <a:t>Monday, May 1, 2023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AB1E41-D319-4449-A9CA-A8A9E4B11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5EB8CD-45B2-4A3C-A263-634C0C769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1BFF0-54E1-4579-8212-DDCCDC8E9F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8" name="Rectangle 107">
            <a:extLst>
              <a:ext uri="{FF2B5EF4-FFF2-40B4-BE49-F238E27FC236}">
                <a16:creationId xmlns:a16="http://schemas.microsoft.com/office/drawing/2014/main" id="{24EF3E42-675E-4E84-AA5A-E233060C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9" name="Rectangle 109">
            <a:extLst>
              <a:ext uri="{FF2B5EF4-FFF2-40B4-BE49-F238E27FC236}">
                <a16:creationId xmlns:a16="http://schemas.microsoft.com/office/drawing/2014/main" id="{0F3B65B4-B443-446A-9981-E6E89B0B7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Flèche vers la droite">
            <a:extLst>
              <a:ext uri="{FF2B5EF4-FFF2-40B4-BE49-F238E27FC236}">
                <a16:creationId xmlns:a16="http://schemas.microsoft.com/office/drawing/2014/main" id="{3E117530-35AE-4F0D-A33A-447A38E782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20" name="Rectangle 111">
            <a:extLst>
              <a:ext uri="{FF2B5EF4-FFF2-40B4-BE49-F238E27FC236}">
                <a16:creationId xmlns:a16="http://schemas.microsoft.com/office/drawing/2014/main" id="{0A9CD935-5B3A-44F4-9F19-CFFDBD2A8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0"/>
            <a:ext cx="12188952" cy="2780581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12FBAB5-29ED-4DD9-B29F-EDBDB4EF5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501" y="298443"/>
            <a:ext cx="9916996" cy="1323183"/>
          </a:xfrm>
        </p:spPr>
        <p:txBody>
          <a:bodyPr anchor="b">
            <a:normAutofit/>
          </a:bodyPr>
          <a:lstStyle/>
          <a:p>
            <a:r>
              <a:rPr lang="it-IT" sz="4800">
                <a:solidFill>
                  <a:srgbClr val="FFFFFF"/>
                </a:solidFill>
              </a:rPr>
              <a:t>La conséquence</a:t>
            </a:r>
            <a:endParaRPr lang="fr-FR" sz="4800">
              <a:solidFill>
                <a:srgbClr val="FFFFFF"/>
              </a:solidFill>
            </a:endParaRPr>
          </a:p>
        </p:txBody>
      </p:sp>
      <p:cxnSp>
        <p:nvCxnSpPr>
          <p:cNvPr id="121" name="Straight Connector 113">
            <a:extLst>
              <a:ext uri="{FF2B5EF4-FFF2-40B4-BE49-F238E27FC236}">
                <a16:creationId xmlns:a16="http://schemas.microsoft.com/office/drawing/2014/main" id="{FD6C387B-06BE-490B-A22D-8EA8A67AA8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4693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15">
            <a:extLst>
              <a:ext uri="{FF2B5EF4-FFF2-40B4-BE49-F238E27FC236}">
                <a16:creationId xmlns:a16="http://schemas.microsoft.com/office/drawing/2014/main" id="{94DCE841-D2A0-408E-8F2F-990D0105E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4693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99DFBAE-0A42-417B-B9CB-97587422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95BB5CA-722E-4C16-8BA5-2A7C871A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966F7C-13F8-4B76-B897-33CE283CD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Proposition infinitive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0177FF-C131-469B-9B88-E6C2595B1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/>
              <a:t>Trop / assez … pour </a:t>
            </a:r>
            <a:r>
              <a:rPr lang="it-IT"/>
              <a:t>+ infinitif</a:t>
            </a:r>
          </a:p>
          <a:p>
            <a:r>
              <a:rPr lang="it-IT"/>
              <a:t>Quand le sujet des propositions principale et subordonnée est le même, la proposition consécutive est obligatoirement infinitive.</a:t>
            </a:r>
          </a:p>
          <a:p>
            <a:pPr lvl="2">
              <a:spcBef>
                <a:spcPts val="1200"/>
              </a:spcBef>
            </a:pPr>
            <a:r>
              <a:rPr lang="it-IT"/>
              <a:t>En ce moment j’ai </a:t>
            </a:r>
            <a:r>
              <a:rPr lang="it-IT">
                <a:solidFill>
                  <a:srgbClr val="FF0000"/>
                </a:solidFill>
              </a:rPr>
              <a:t>trop</a:t>
            </a:r>
            <a:r>
              <a:rPr lang="it-IT"/>
              <a:t> de travail </a:t>
            </a:r>
            <a:r>
              <a:rPr lang="it-IT">
                <a:solidFill>
                  <a:srgbClr val="FF0000"/>
                </a:solidFill>
              </a:rPr>
              <a:t>pour</a:t>
            </a:r>
            <a:r>
              <a:rPr lang="it-IT"/>
              <a:t> (</a:t>
            </a:r>
            <a:r>
              <a:rPr lang="it-IT" strike="sngStrike"/>
              <a:t>que j’aie envie</a:t>
            </a:r>
            <a:r>
              <a:rPr lang="it-IT"/>
              <a:t>) </a:t>
            </a:r>
            <a:r>
              <a:rPr lang="it-IT">
                <a:solidFill>
                  <a:srgbClr val="0070C0"/>
                </a:solidFill>
              </a:rPr>
              <a:t>avoir</a:t>
            </a:r>
            <a:r>
              <a:rPr lang="it-IT"/>
              <a:t> envie de sortir.</a:t>
            </a:r>
          </a:p>
          <a:p>
            <a:pPr lvl="2">
              <a:spcBef>
                <a:spcPts val="1200"/>
              </a:spcBef>
            </a:pPr>
            <a:r>
              <a:rPr lang="it-IT"/>
              <a:t>Il parle </a:t>
            </a:r>
            <a:r>
              <a:rPr lang="it-IT">
                <a:solidFill>
                  <a:srgbClr val="FF0000"/>
                </a:solidFill>
              </a:rPr>
              <a:t>assez</a:t>
            </a:r>
            <a:r>
              <a:rPr lang="it-IT"/>
              <a:t> lentement </a:t>
            </a:r>
            <a:r>
              <a:rPr lang="it-IT">
                <a:solidFill>
                  <a:srgbClr val="FF0000"/>
                </a:solidFill>
              </a:rPr>
              <a:t>pour</a:t>
            </a:r>
            <a:r>
              <a:rPr lang="it-IT"/>
              <a:t> (</a:t>
            </a:r>
            <a:r>
              <a:rPr lang="it-IT" strike="sngStrike"/>
              <a:t>qu’il soit</a:t>
            </a:r>
            <a:r>
              <a:rPr lang="it-IT"/>
              <a:t>) </a:t>
            </a:r>
            <a:r>
              <a:rPr lang="it-IT">
                <a:solidFill>
                  <a:srgbClr val="0070C0"/>
                </a:solidFill>
              </a:rPr>
              <a:t>être</a:t>
            </a:r>
            <a:r>
              <a:rPr lang="it-IT"/>
              <a:t> compris.</a:t>
            </a:r>
          </a:p>
          <a:p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CB990D9-1E2E-45CE-9206-1B82D914A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79F062-7F36-4128-9174-8545B1811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673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47F86C-0C48-477A-A441-BA6E11C42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3" y="365125"/>
            <a:ext cx="10747485" cy="2404708"/>
          </a:xfrm>
        </p:spPr>
        <p:txBody>
          <a:bodyPr>
            <a:noAutofit/>
          </a:bodyPr>
          <a:lstStyle/>
          <a:p>
            <a:r>
              <a:rPr lang="fr-FR" sz="2400" b="1">
                <a:latin typeface="+mn-lt"/>
              </a:rPr>
              <a:t>Tellement / tant </a:t>
            </a:r>
            <a:r>
              <a:rPr lang="fr-FR" sz="2400">
                <a:latin typeface="+mn-lt"/>
              </a:rPr>
              <a:t>+ verbe … </a:t>
            </a:r>
            <a:r>
              <a:rPr lang="fr-FR" sz="2400" b="1">
                <a:latin typeface="+mn-lt"/>
              </a:rPr>
              <a:t>que</a:t>
            </a:r>
            <a:r>
              <a:rPr lang="fr-FR" sz="2400">
                <a:latin typeface="+mn-lt"/>
              </a:rPr>
              <a:t>, </a:t>
            </a:r>
            <a:br>
              <a:rPr lang="fr-FR" sz="2400">
                <a:latin typeface="+mn-lt"/>
              </a:rPr>
            </a:br>
            <a:r>
              <a:rPr lang="fr-FR" sz="2400" b="1">
                <a:latin typeface="+mn-lt"/>
              </a:rPr>
              <a:t>tellement / si </a:t>
            </a:r>
            <a:r>
              <a:rPr lang="fr-FR" sz="2400">
                <a:latin typeface="+mn-lt"/>
              </a:rPr>
              <a:t>+ adjectif + </a:t>
            </a:r>
            <a:r>
              <a:rPr lang="fr-FR" sz="2400" b="1">
                <a:latin typeface="+mn-lt"/>
              </a:rPr>
              <a:t>que</a:t>
            </a:r>
            <a:r>
              <a:rPr lang="fr-FR" sz="2400">
                <a:latin typeface="+mn-lt"/>
              </a:rPr>
              <a:t>, </a:t>
            </a:r>
            <a:br>
              <a:rPr lang="fr-FR" sz="2400">
                <a:latin typeface="+mn-lt"/>
              </a:rPr>
            </a:br>
            <a:r>
              <a:rPr lang="fr-FR" sz="2400" b="1">
                <a:latin typeface="+mn-lt"/>
              </a:rPr>
              <a:t>tellement de / tant de </a:t>
            </a:r>
            <a:r>
              <a:rPr lang="fr-FR" sz="2400">
                <a:latin typeface="+mn-lt"/>
              </a:rPr>
              <a:t>+ nom + </a:t>
            </a:r>
            <a:r>
              <a:rPr lang="fr-FR" sz="2400" b="1">
                <a:latin typeface="+mn-lt"/>
              </a:rPr>
              <a:t>que</a:t>
            </a:r>
            <a:r>
              <a:rPr lang="fr-FR" sz="2400">
                <a:latin typeface="+mn-lt"/>
              </a:rPr>
              <a:t>, </a:t>
            </a:r>
            <a:br>
              <a:rPr lang="fr-FR" sz="2400">
                <a:latin typeface="+mn-lt"/>
              </a:rPr>
            </a:br>
            <a:r>
              <a:rPr lang="fr-FR" sz="2400" b="1">
                <a:latin typeface="+mn-lt"/>
              </a:rPr>
              <a:t>un tel, une telle, de tels, de telles </a:t>
            </a:r>
            <a:r>
              <a:rPr lang="fr-FR" sz="2400">
                <a:latin typeface="+mn-lt"/>
              </a:rPr>
              <a:t>+ nom + </a:t>
            </a:r>
            <a:r>
              <a:rPr lang="fr-FR" sz="2400" b="1">
                <a:latin typeface="+mn-lt"/>
              </a:rPr>
              <a:t>que</a:t>
            </a:r>
            <a:br>
              <a:rPr lang="fr-FR" sz="3200" b="1"/>
            </a:br>
            <a:endParaRPr lang="fr-FR" sz="32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341E3C-2460-42C6-A672-34A9DAA0D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83" y="2627790"/>
            <a:ext cx="10439873" cy="3404218"/>
          </a:xfrm>
        </p:spPr>
        <p:txBody>
          <a:bodyPr>
            <a:normAutofit/>
          </a:bodyPr>
          <a:lstStyle/>
          <a:p>
            <a:r>
              <a:rPr lang="fr-FR"/>
              <a:t>Ces conjonctions sont suivies de l’</a:t>
            </a:r>
            <a:r>
              <a:rPr lang="fr-FR" b="1"/>
              <a:t>indicatif</a:t>
            </a:r>
            <a:r>
              <a:rPr lang="fr-FR"/>
              <a:t>.  Mais quand la principale est </a:t>
            </a:r>
            <a:r>
              <a:rPr lang="fr-FR" b="1"/>
              <a:t>interrogative ou négative</a:t>
            </a:r>
            <a:r>
              <a:rPr lang="fr-FR"/>
              <a:t>, elles sont suivies du </a:t>
            </a:r>
            <a:r>
              <a:rPr lang="fr-FR" b="1"/>
              <a:t>subjonctif</a:t>
            </a:r>
            <a:r>
              <a:rPr lang="fr-FR"/>
              <a:t> :</a:t>
            </a:r>
          </a:p>
          <a:p>
            <a:pPr lvl="2"/>
            <a:r>
              <a:rPr lang="fr-FR"/>
              <a:t>Le volume des ventes augmente </a:t>
            </a:r>
            <a:r>
              <a:rPr lang="fr-FR" b="1"/>
              <a:t>tellement/tant que </a:t>
            </a:r>
            <a:r>
              <a:rPr lang="fr-FR"/>
              <a:t>nous </a:t>
            </a:r>
            <a:r>
              <a:rPr lang="fr-FR">
                <a:solidFill>
                  <a:srgbClr val="FF0000"/>
                </a:solidFill>
              </a:rPr>
              <a:t>devons</a:t>
            </a:r>
            <a:r>
              <a:rPr lang="fr-FR"/>
              <a:t> ouvrir un autre magasin. </a:t>
            </a:r>
          </a:p>
          <a:p>
            <a:pPr lvl="2"/>
            <a:r>
              <a:rPr lang="fr-FR"/>
              <a:t>Le volume des ventes </a:t>
            </a:r>
            <a:r>
              <a:rPr lang="fr-FR">
                <a:solidFill>
                  <a:srgbClr val="FF0000"/>
                </a:solidFill>
              </a:rPr>
              <a:t>n’</a:t>
            </a:r>
            <a:r>
              <a:rPr lang="fr-FR"/>
              <a:t>augmente </a:t>
            </a:r>
            <a:r>
              <a:rPr lang="fr-FR">
                <a:solidFill>
                  <a:srgbClr val="FF0000"/>
                </a:solidFill>
              </a:rPr>
              <a:t>pas</a:t>
            </a:r>
            <a:r>
              <a:rPr lang="fr-FR"/>
              <a:t> </a:t>
            </a:r>
            <a:r>
              <a:rPr lang="fr-FR" b="1"/>
              <a:t>tant que </a:t>
            </a:r>
            <a:r>
              <a:rPr lang="fr-FR"/>
              <a:t>nous </a:t>
            </a:r>
            <a:r>
              <a:rPr lang="fr-FR">
                <a:solidFill>
                  <a:srgbClr val="FF0000"/>
                </a:solidFill>
              </a:rPr>
              <a:t>devions</a:t>
            </a:r>
            <a:r>
              <a:rPr lang="fr-FR"/>
              <a:t> ouvrir un autre magasin</a:t>
            </a:r>
          </a:p>
          <a:p>
            <a:pPr lvl="2">
              <a:spcBef>
                <a:spcPts val="1200"/>
              </a:spcBef>
            </a:pPr>
            <a:r>
              <a:rPr lang="fr-FR"/>
              <a:t>La diminution des prix du marché a été </a:t>
            </a:r>
            <a:r>
              <a:rPr lang="fr-FR" b="1"/>
              <a:t>tellement/si </a:t>
            </a:r>
            <a:r>
              <a:rPr lang="fr-FR"/>
              <a:t>rapide </a:t>
            </a:r>
            <a:r>
              <a:rPr lang="fr-FR" b="1"/>
              <a:t>que</a:t>
            </a:r>
            <a:r>
              <a:rPr lang="fr-FR"/>
              <a:t> les importateurs </a:t>
            </a:r>
            <a:r>
              <a:rPr lang="fr-FR">
                <a:solidFill>
                  <a:srgbClr val="FF0000"/>
                </a:solidFill>
              </a:rPr>
              <a:t>ont</a:t>
            </a:r>
            <a:r>
              <a:rPr lang="fr-FR"/>
              <a:t> été confrontés à une brusque détérioration de la valeur des marchandises.</a:t>
            </a:r>
          </a:p>
          <a:p>
            <a:pPr lvl="2"/>
            <a:r>
              <a:rPr lang="fr-FR"/>
              <a:t>La diminution des prix du marché </a:t>
            </a:r>
            <a:r>
              <a:rPr lang="fr-FR">
                <a:solidFill>
                  <a:srgbClr val="FF0000"/>
                </a:solidFill>
              </a:rPr>
              <a:t>a-t-elle été </a:t>
            </a:r>
            <a:r>
              <a:rPr lang="fr-FR" b="1"/>
              <a:t>tellement/si </a:t>
            </a:r>
            <a:r>
              <a:rPr lang="fr-FR"/>
              <a:t>rapide </a:t>
            </a:r>
            <a:r>
              <a:rPr lang="fr-FR" b="1"/>
              <a:t>que</a:t>
            </a:r>
            <a:r>
              <a:rPr lang="fr-FR"/>
              <a:t> les importateurs </a:t>
            </a:r>
            <a:r>
              <a:rPr lang="fr-FR">
                <a:solidFill>
                  <a:srgbClr val="FF0000"/>
                </a:solidFill>
              </a:rPr>
              <a:t>aient</a:t>
            </a:r>
            <a:r>
              <a:rPr lang="fr-FR"/>
              <a:t> été confrontés à une brusque détérioration de la valeur des marchandises ?</a:t>
            </a:r>
          </a:p>
          <a:p>
            <a:pPr lvl="2">
              <a:spcBef>
                <a:spcPts val="1200"/>
              </a:spcBef>
            </a:pPr>
            <a:r>
              <a:rPr lang="fr-FR"/>
              <a:t>La tempête a fait </a:t>
            </a:r>
            <a:r>
              <a:rPr lang="fr-FR" b="1"/>
              <a:t>de tels </a:t>
            </a:r>
            <a:r>
              <a:rPr lang="fr-FR"/>
              <a:t>dégâts </a:t>
            </a:r>
            <a:r>
              <a:rPr lang="fr-FR" b="1"/>
              <a:t>qu’</a:t>
            </a:r>
            <a:r>
              <a:rPr lang="fr-FR"/>
              <a:t>il </a:t>
            </a:r>
            <a:r>
              <a:rPr lang="fr-FR">
                <a:solidFill>
                  <a:srgbClr val="FF0000"/>
                </a:solidFill>
              </a:rPr>
              <a:t>faudra</a:t>
            </a:r>
            <a:r>
              <a:rPr lang="fr-FR"/>
              <a:t> des années pour tout réparer.</a:t>
            </a:r>
          </a:p>
          <a:p>
            <a:pPr lvl="2"/>
            <a:r>
              <a:rPr lang="fr-FR"/>
              <a:t>La tempête </a:t>
            </a:r>
            <a:r>
              <a:rPr lang="fr-FR">
                <a:solidFill>
                  <a:srgbClr val="FF0000"/>
                </a:solidFill>
              </a:rPr>
              <a:t>n’</a:t>
            </a:r>
            <a:r>
              <a:rPr lang="fr-FR"/>
              <a:t>a </a:t>
            </a:r>
            <a:r>
              <a:rPr lang="fr-FR">
                <a:solidFill>
                  <a:srgbClr val="FF0000"/>
                </a:solidFill>
              </a:rPr>
              <a:t>pas</a:t>
            </a:r>
            <a:r>
              <a:rPr lang="fr-FR"/>
              <a:t> fait </a:t>
            </a:r>
            <a:r>
              <a:rPr lang="fr-FR" b="1"/>
              <a:t>de tels</a:t>
            </a:r>
            <a:r>
              <a:rPr lang="fr-FR"/>
              <a:t> dégâts </a:t>
            </a:r>
            <a:r>
              <a:rPr lang="fr-FR" b="1"/>
              <a:t>qu’</a:t>
            </a:r>
            <a:r>
              <a:rPr lang="fr-FR"/>
              <a:t>il </a:t>
            </a:r>
            <a:r>
              <a:rPr lang="fr-FR">
                <a:solidFill>
                  <a:srgbClr val="FF0000"/>
                </a:solidFill>
              </a:rPr>
              <a:t>faille</a:t>
            </a:r>
            <a:r>
              <a:rPr lang="fr-FR"/>
              <a:t> des années pour tout réparer.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4D4F93-1A60-4556-AB76-36B3E95F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D59FEBD-4C01-4985-80E4-A98EC9D3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624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8D4360-03FE-4A9D-AD8C-09C098D35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Mots de liaison     conséquence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BFE2D6-1DEE-4D35-BBB7-D18539AA9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/>
              <a:t>Donc</a:t>
            </a:r>
            <a:r>
              <a:rPr lang="it-IT"/>
              <a:t> (conjonction de coordination, comme </a:t>
            </a:r>
            <a:r>
              <a:rPr lang="it-IT" b="1"/>
              <a:t>car</a:t>
            </a:r>
            <a:r>
              <a:rPr lang="it-IT"/>
              <a:t> pour la cause)</a:t>
            </a:r>
          </a:p>
          <a:p>
            <a:pPr lvl="2">
              <a:spcBef>
                <a:spcPts val="1200"/>
              </a:spcBef>
            </a:pPr>
            <a:r>
              <a:rPr lang="fr-FR"/>
              <a:t>Les produits commandés ne vous ont pas encore été facturés et ils ne sont </a:t>
            </a:r>
            <a:r>
              <a:rPr lang="fr-FR">
                <a:solidFill>
                  <a:srgbClr val="FF0000"/>
                </a:solidFill>
              </a:rPr>
              <a:t>donc</a:t>
            </a:r>
            <a:r>
              <a:rPr lang="fr-FR"/>
              <a:t> pas dus / </a:t>
            </a:r>
            <a:r>
              <a:rPr lang="fr-FR">
                <a:solidFill>
                  <a:srgbClr val="FF0000"/>
                </a:solidFill>
              </a:rPr>
              <a:t>donc</a:t>
            </a:r>
            <a:r>
              <a:rPr lang="fr-FR"/>
              <a:t> ils ne sont pas dus.</a:t>
            </a:r>
          </a:p>
          <a:p>
            <a:pPr marL="914400" lvl="2" indent="0">
              <a:spcBef>
                <a:spcPts val="1200"/>
              </a:spcBef>
              <a:buNone/>
            </a:pPr>
            <a:endParaRPr lang="it-IT"/>
          </a:p>
          <a:p>
            <a:r>
              <a:rPr lang="it-IT" b="1"/>
              <a:t>Alors</a:t>
            </a:r>
            <a:r>
              <a:rPr lang="it-IT"/>
              <a:t> (adverbe, peut exprimer également la temporalité)</a:t>
            </a:r>
          </a:p>
          <a:p>
            <a:pPr lvl="2">
              <a:spcBef>
                <a:spcPts val="1200"/>
              </a:spcBef>
            </a:pPr>
            <a:r>
              <a:rPr lang="it-IT"/>
              <a:t>Il n’y avait plus de place dans notre restaurant habituel, </a:t>
            </a:r>
            <a:r>
              <a:rPr lang="it-IT">
                <a:solidFill>
                  <a:srgbClr val="FF0000"/>
                </a:solidFill>
              </a:rPr>
              <a:t>alors</a:t>
            </a:r>
            <a:r>
              <a:rPr lang="it-IT"/>
              <a:t> nous avons mangé un sandwich dans le café d’à côté.</a:t>
            </a:r>
          </a:p>
          <a:p>
            <a:pPr marL="914400" lvl="2" indent="0">
              <a:spcBef>
                <a:spcPts val="1200"/>
              </a:spcBef>
              <a:buNone/>
            </a:pPr>
            <a:endParaRPr lang="it-IT"/>
          </a:p>
          <a:p>
            <a:r>
              <a:rPr lang="it-IT" b="1"/>
              <a:t>Aussi : </a:t>
            </a:r>
            <a:r>
              <a:rPr lang="it-IT"/>
              <a:t>obligatoirement en tête de phrase suivi d’une </a:t>
            </a:r>
            <a:r>
              <a:rPr lang="it-IT" sz="2000"/>
              <a:t>inversion </a:t>
            </a:r>
            <a:r>
              <a:rPr lang="it-IT" sz="1800"/>
              <a:t>(à distinguer de son emploi dans le comparatif d’égalité et de l’adverbe synonyme d’</a:t>
            </a:r>
            <a:r>
              <a:rPr lang="it-IT" sz="1800" b="1"/>
              <a:t>également</a:t>
            </a:r>
            <a:r>
              <a:rPr lang="it-IT" sz="1800"/>
              <a:t>)</a:t>
            </a:r>
          </a:p>
          <a:p>
            <a:pPr lvl="2">
              <a:spcBef>
                <a:spcPts val="1200"/>
              </a:spcBef>
            </a:pPr>
            <a:r>
              <a:rPr lang="fr-FR"/>
              <a:t>Nous ne sommes pas en mesure de décider, </a:t>
            </a:r>
            <a:r>
              <a:rPr lang="fr-FR">
                <a:solidFill>
                  <a:srgbClr val="FF0000"/>
                </a:solidFill>
              </a:rPr>
              <a:t>aussi</a:t>
            </a:r>
            <a:r>
              <a:rPr lang="fr-FR"/>
              <a:t> </a:t>
            </a:r>
            <a:r>
              <a:rPr lang="fr-FR">
                <a:solidFill>
                  <a:srgbClr val="0070C0"/>
                </a:solidFill>
              </a:rPr>
              <a:t>avons-nous laissé </a:t>
            </a:r>
            <a:r>
              <a:rPr lang="fr-FR"/>
              <a:t>l'option ouverte.</a:t>
            </a:r>
            <a:endParaRPr lang="it-IT"/>
          </a:p>
          <a:p>
            <a:endParaRPr lang="fr-FR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D8CAE069-1522-49FB-ACEF-22175B0BB57B}"/>
              </a:ext>
            </a:extLst>
          </p:cNvPr>
          <p:cNvSpPr/>
          <p:nvPr/>
        </p:nvSpPr>
        <p:spPr>
          <a:xfrm>
            <a:off x="5255581" y="1008502"/>
            <a:ext cx="452761" cy="181106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395C7A3E-2A4C-42CF-A517-334C1772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788718D0-9969-4DE7-9CDD-5CC8660E2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85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C99787-6E05-4A6F-B9FC-D4DF3A0A8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532661"/>
            <a:ext cx="10617427" cy="5499348"/>
          </a:xfrm>
        </p:spPr>
        <p:txBody>
          <a:bodyPr>
            <a:normAutofit lnSpcReduction="10000"/>
          </a:bodyPr>
          <a:lstStyle/>
          <a:p>
            <a:r>
              <a:rPr lang="fr-FR" b="1"/>
              <a:t>Ainsi</a:t>
            </a:r>
            <a:r>
              <a:rPr lang="fr-FR"/>
              <a:t> (adverbe) langue soutenue</a:t>
            </a:r>
          </a:p>
          <a:p>
            <a:pPr lvl="2"/>
            <a:r>
              <a:rPr lang="fr-FR"/>
              <a:t>7 actifs sur 10 ont apprécié de se rendre dans les locaux de leur entreprise pendant le confinement et redonnent </a:t>
            </a:r>
            <a:r>
              <a:rPr lang="fr-FR">
                <a:solidFill>
                  <a:srgbClr val="FF0000"/>
                </a:solidFill>
              </a:rPr>
              <a:t>ainsi</a:t>
            </a:r>
            <a:r>
              <a:rPr lang="fr-FR"/>
              <a:t> à l’entreprise sa raison d’être. </a:t>
            </a:r>
          </a:p>
          <a:p>
            <a:r>
              <a:rPr lang="fr-FR" b="1"/>
              <a:t>Comme ça </a:t>
            </a:r>
            <a:r>
              <a:rPr lang="fr-FR"/>
              <a:t>: usage fréquent</a:t>
            </a:r>
          </a:p>
          <a:p>
            <a:pPr lvl="2"/>
            <a:r>
              <a:rPr lang="fr-FR"/>
              <a:t>Arrive un peu à l’avance, </a:t>
            </a:r>
            <a:r>
              <a:rPr lang="fr-FR">
                <a:solidFill>
                  <a:srgbClr val="FF0000"/>
                </a:solidFill>
              </a:rPr>
              <a:t>comme ça </a:t>
            </a:r>
            <a:r>
              <a:rPr lang="fr-FR"/>
              <a:t>on sera sûr d’attraper le train.</a:t>
            </a:r>
          </a:p>
          <a:p>
            <a:r>
              <a:rPr lang="fr-FR" b="1"/>
              <a:t>C’est la raison pour laquelle / c’est pourquoi / c’est pour cela que / c’est pour ça que / ce qui fait que = par conséquent, en conséquence</a:t>
            </a:r>
          </a:p>
          <a:p>
            <a:pPr lvl="2">
              <a:spcBef>
                <a:spcPts val="1200"/>
              </a:spcBef>
            </a:pPr>
            <a:r>
              <a:rPr lang="fr-FR"/>
              <a:t>Le statut social des filles est inférieur, </a:t>
            </a:r>
            <a:r>
              <a:rPr lang="fr-FR">
                <a:solidFill>
                  <a:srgbClr val="FF0000"/>
                </a:solidFill>
              </a:rPr>
              <a:t>ce qui fait que </a:t>
            </a:r>
            <a:r>
              <a:rPr lang="fr-FR"/>
              <a:t>leur scolarisation ne constitue pas une priorité.</a:t>
            </a:r>
          </a:p>
          <a:p>
            <a:r>
              <a:rPr lang="fr-FR" b="1"/>
              <a:t>D’où, de là </a:t>
            </a:r>
            <a:r>
              <a:rPr lang="fr-FR"/>
              <a:t>: sont suivis souvent seulement d’un nom</a:t>
            </a:r>
          </a:p>
          <a:p>
            <a:pPr lvl="2">
              <a:spcBef>
                <a:spcPts val="1200"/>
              </a:spcBef>
            </a:pPr>
            <a:r>
              <a:rPr lang="fr-FR"/>
              <a:t>Le président de cette association caritative a détourné beaucoup d’argent, </a:t>
            </a:r>
            <a:r>
              <a:rPr lang="fr-FR">
                <a:solidFill>
                  <a:srgbClr val="FF0000"/>
                </a:solidFill>
              </a:rPr>
              <a:t>d’où</a:t>
            </a:r>
            <a:r>
              <a:rPr lang="fr-FR"/>
              <a:t> un énorme scandale.</a:t>
            </a:r>
          </a:p>
          <a:p>
            <a:r>
              <a:rPr lang="fr-FR" b="1"/>
              <a:t>Du coup </a:t>
            </a:r>
            <a:r>
              <a:rPr lang="fr-FR"/>
              <a:t>: langue familière, indique une conséquence immédiate</a:t>
            </a:r>
          </a:p>
          <a:p>
            <a:pPr lvl="2"/>
            <a:r>
              <a:rPr lang="fr-FR"/>
              <a:t>La sécurité alimentaire est un sujet très émotionnel. </a:t>
            </a:r>
            <a:r>
              <a:rPr lang="fr-FR">
                <a:solidFill>
                  <a:srgbClr val="FF0000"/>
                </a:solidFill>
              </a:rPr>
              <a:t>Du coup</a:t>
            </a:r>
            <a:r>
              <a:rPr lang="fr-FR"/>
              <a:t>, la politique alimentaire relève en partie de la gestion des émotions.</a:t>
            </a:r>
          </a:p>
          <a:p>
            <a:r>
              <a:rPr lang="fr-FR" b="1"/>
              <a:t>Sous peine de / au risque de</a:t>
            </a:r>
          </a:p>
          <a:p>
            <a:pPr lvl="2"/>
            <a:r>
              <a:rPr lang="fr-FR"/>
              <a:t>Il faut que nous fassions preuve de plus de clarté et de pertinence </a:t>
            </a:r>
            <a:r>
              <a:rPr lang="fr-FR">
                <a:solidFill>
                  <a:srgbClr val="FF0000"/>
                </a:solidFill>
              </a:rPr>
              <a:t>sous peine d'</a:t>
            </a:r>
            <a:r>
              <a:rPr lang="fr-FR"/>
              <a:t>avoir un problème de crédibilité à long terme.</a:t>
            </a:r>
          </a:p>
          <a:p>
            <a:pPr lvl="2"/>
            <a:endParaRPr lang="fr-FR"/>
          </a:p>
          <a:p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D9C737-3DD3-4C78-97FE-55EF2B7F7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F992E2-AB93-4161-9E36-7AC723B74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90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001639-34D0-43E8-9BFB-83BFBD48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Cause, conséquence, but</a:t>
            </a:r>
            <a:endParaRPr lang="fr-FR" sz="4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55340F-0D93-4B5A-BED1-83D0DCA99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>
                <a:latin typeface="Univers" panose="020B0503020202020204" pitchFamily="34" charset="0"/>
              </a:rPr>
              <a:t>L’expression de la cause indique la </a:t>
            </a:r>
            <a:r>
              <a:rPr lang="it-IT" sz="2200">
                <a:solidFill>
                  <a:srgbClr val="FF0000"/>
                </a:solidFill>
                <a:latin typeface="Univers" panose="020B0503020202020204" pitchFamily="34" charset="0"/>
              </a:rPr>
              <a:t>raison</a:t>
            </a:r>
            <a:r>
              <a:rPr lang="it-IT" sz="2200">
                <a:latin typeface="Univers" panose="020B0503020202020204" pitchFamily="34" charset="0"/>
              </a:rPr>
              <a:t> ou l’explication d’une action, d’un fait.</a:t>
            </a:r>
          </a:p>
          <a:p>
            <a:pPr lvl="1"/>
            <a:r>
              <a:rPr lang="it-IT" sz="2200">
                <a:latin typeface="Univers" panose="020B0503020202020204" pitchFamily="34" charset="0"/>
              </a:rPr>
              <a:t>Il a été élu </a:t>
            </a:r>
            <a:r>
              <a:rPr lang="it-IT" sz="2200" b="1">
                <a:latin typeface="Univers" panose="020B0503020202020204" pitchFamily="34" charset="0"/>
              </a:rPr>
              <a:t>parce qu</a:t>
            </a:r>
            <a:r>
              <a:rPr lang="it-IT" sz="2200">
                <a:latin typeface="Univers" panose="020B0503020202020204" pitchFamily="34" charset="0"/>
              </a:rPr>
              <a:t>’il a fait une bonne campagne électorale</a:t>
            </a:r>
          </a:p>
          <a:p>
            <a:pPr marL="0" indent="0">
              <a:buNone/>
            </a:pPr>
            <a:r>
              <a:rPr lang="it-IT" sz="2200">
                <a:latin typeface="Univers" panose="020B0503020202020204" pitchFamily="34" charset="0"/>
              </a:rPr>
              <a:t>Si on inverse les termes, la principale devient la </a:t>
            </a:r>
            <a:r>
              <a:rPr lang="it-IT" sz="2200">
                <a:solidFill>
                  <a:srgbClr val="FF0000"/>
                </a:solidFill>
                <a:latin typeface="Univers" panose="020B0503020202020204" pitchFamily="34" charset="0"/>
              </a:rPr>
              <a:t>conséquence</a:t>
            </a:r>
            <a:r>
              <a:rPr lang="it-IT" sz="2200">
                <a:latin typeface="Univers" panose="020B0503020202020204" pitchFamily="34" charset="0"/>
              </a:rPr>
              <a:t>.</a:t>
            </a:r>
          </a:p>
          <a:p>
            <a:pPr lvl="1"/>
            <a:r>
              <a:rPr lang="it-IT" sz="2200">
                <a:latin typeface="Univers" panose="020B0503020202020204" pitchFamily="34" charset="0"/>
              </a:rPr>
              <a:t>Il a fait une bonne campagne électorale, </a:t>
            </a:r>
            <a:r>
              <a:rPr lang="it-IT" sz="2200" b="1">
                <a:latin typeface="Univers" panose="020B0503020202020204" pitchFamily="34" charset="0"/>
              </a:rPr>
              <a:t>donc</a:t>
            </a:r>
            <a:r>
              <a:rPr lang="it-IT" sz="2200">
                <a:latin typeface="Univers" panose="020B0503020202020204" pitchFamily="34" charset="0"/>
              </a:rPr>
              <a:t> il a été élu.</a:t>
            </a:r>
          </a:p>
          <a:p>
            <a:pPr marL="0" indent="0">
              <a:buNone/>
            </a:pPr>
            <a:r>
              <a:rPr lang="it-IT" sz="2200">
                <a:latin typeface="Univers" panose="020B0503020202020204" pitchFamily="34" charset="0"/>
              </a:rPr>
              <a:t>Si on y ajoute l’intentionalité, on obtient un </a:t>
            </a:r>
            <a:r>
              <a:rPr lang="it-IT" sz="2200">
                <a:solidFill>
                  <a:srgbClr val="FF0000"/>
                </a:solidFill>
                <a:latin typeface="Univers" panose="020B0503020202020204" pitchFamily="34" charset="0"/>
              </a:rPr>
              <a:t>but</a:t>
            </a:r>
            <a:r>
              <a:rPr lang="it-IT" sz="2200">
                <a:latin typeface="Univers" panose="020B0503020202020204" pitchFamily="34" charset="0"/>
              </a:rPr>
              <a:t>.</a:t>
            </a:r>
          </a:p>
          <a:p>
            <a:pPr lvl="1"/>
            <a:r>
              <a:rPr lang="it-IT" sz="2200">
                <a:latin typeface="Univers" panose="020B0503020202020204" pitchFamily="34" charset="0"/>
              </a:rPr>
              <a:t>Il a fait une bonne campagne électorale </a:t>
            </a:r>
            <a:r>
              <a:rPr lang="it-IT" sz="2200" b="1">
                <a:latin typeface="Univers" panose="020B0503020202020204" pitchFamily="34" charset="0"/>
              </a:rPr>
              <a:t>pour</a:t>
            </a:r>
            <a:r>
              <a:rPr lang="it-IT" sz="2200">
                <a:latin typeface="Univers" panose="020B0503020202020204" pitchFamily="34" charset="0"/>
              </a:rPr>
              <a:t> être élu.</a:t>
            </a:r>
          </a:p>
          <a:p>
            <a:endParaRPr lang="fr-FR" sz="2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0667165-2105-4D84-A018-A35C580B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9981" y="6180858"/>
            <a:ext cx="4421909" cy="210705"/>
          </a:xfrm>
        </p:spPr>
        <p:txBody>
          <a:bodyPr/>
          <a:lstStyle/>
          <a:p>
            <a:pPr algn="r"/>
            <a:r>
              <a:rPr lang="it-IT"/>
              <a:t>Lingua magistrale per il Turismo - a.a. 2022-2023 Secondo semestre</a:t>
            </a:r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53A4A4A-BE51-432C-8595-9999040E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BFF0-54E1-4579-8212-DDCCDC8E9F1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7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FEB342-0E7B-4E3E-9AE3-3CB95435C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/>
              <a:t>Tellement / tant </a:t>
            </a:r>
            <a:br>
              <a:rPr lang="it-IT"/>
            </a:br>
            <a:r>
              <a:rPr lang="it-IT"/>
              <a:t>Cause et conséquence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8683FE-8DCB-42D1-A623-805B8DC6B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/>
              <a:t>Exprime </a:t>
            </a:r>
            <a:r>
              <a:rPr lang="fr-FR" sz="1800" b="1"/>
              <a:t>l’intensité</a:t>
            </a:r>
            <a:r>
              <a:rPr lang="fr-FR" sz="1800"/>
              <a:t>. D’usage très fréquent.</a:t>
            </a:r>
          </a:p>
          <a:p>
            <a:r>
              <a:rPr lang="fr-FR" sz="1800"/>
              <a:t>Remarque : on peut toujours utiliser </a:t>
            </a:r>
            <a:r>
              <a:rPr lang="fr-FR" sz="1800" b="1"/>
              <a:t>tellement</a:t>
            </a:r>
            <a:r>
              <a:rPr lang="fr-FR" sz="1800"/>
              <a:t>, les autres termes (</a:t>
            </a:r>
            <a:r>
              <a:rPr lang="fr-FR" sz="1800" b="1"/>
              <a:t>tant, si, tel</a:t>
            </a:r>
            <a:r>
              <a:rPr lang="fr-FR" sz="1800"/>
              <a:t>) sont liés dans la conséquence au mot qu’ils modifient (v. fiche suivante).</a:t>
            </a:r>
          </a:p>
          <a:p>
            <a:endParaRPr lang="fr-FR"/>
          </a:p>
          <a:p>
            <a:endParaRPr lang="it-IT"/>
          </a:p>
          <a:p>
            <a:endParaRPr lang="fr-FR"/>
          </a:p>
        </p:txBody>
      </p:sp>
      <p:graphicFrame>
        <p:nvGraphicFramePr>
          <p:cNvPr id="4" name="Tabella 5">
            <a:extLst>
              <a:ext uri="{FF2B5EF4-FFF2-40B4-BE49-F238E27FC236}">
                <a16:creationId xmlns:a16="http://schemas.microsoft.com/office/drawing/2014/main" id="{E09753E2-2241-4F07-AAB5-70CACD456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57311"/>
              </p:ext>
            </p:extLst>
          </p:nvPr>
        </p:nvGraphicFramePr>
        <p:xfrm>
          <a:off x="691186" y="3201417"/>
          <a:ext cx="10809628" cy="27311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8021">
                  <a:extLst>
                    <a:ext uri="{9D8B030D-6E8A-4147-A177-3AD203B41FA5}">
                      <a16:colId xmlns:a16="http://schemas.microsoft.com/office/drawing/2014/main" val="1539464427"/>
                    </a:ext>
                  </a:extLst>
                </a:gridCol>
                <a:gridCol w="5761607">
                  <a:extLst>
                    <a:ext uri="{9D8B030D-6E8A-4147-A177-3AD203B41FA5}">
                      <a16:colId xmlns:a16="http://schemas.microsoft.com/office/drawing/2014/main" val="42112919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/>
                        <a:t>CAUSE</a:t>
                      </a:r>
                    </a:p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/>
                        <a:t>CONSÉQUENCE</a:t>
                      </a:r>
                    </a:p>
                    <a:p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485877"/>
                  </a:ext>
                </a:extLst>
              </a:tr>
              <a:tr h="446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/>
                        <a:t>Il s’est endormi à table, </a:t>
                      </a:r>
                      <a:r>
                        <a:rPr lang="fr-FR" sz="1400">
                          <a:solidFill>
                            <a:srgbClr val="FF0000"/>
                          </a:solidFill>
                        </a:rPr>
                        <a:t>tellement</a:t>
                      </a:r>
                      <a:r>
                        <a:rPr lang="fr-FR" sz="1400"/>
                        <a:t> il était fatigué.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Il était </a:t>
                      </a:r>
                      <a:r>
                        <a:rPr lang="it-IT" sz="1400">
                          <a:solidFill>
                            <a:srgbClr val="FF0000"/>
                          </a:solidFill>
                        </a:rPr>
                        <a:t>tellement</a:t>
                      </a:r>
                      <a:r>
                        <a:rPr lang="it-IT" sz="1400"/>
                        <a:t> fatigué </a:t>
                      </a:r>
                      <a:r>
                        <a:rPr lang="it-IT" sz="1400">
                          <a:solidFill>
                            <a:srgbClr val="FF0000"/>
                          </a:solidFill>
                        </a:rPr>
                        <a:t>qu’</a:t>
                      </a:r>
                      <a:r>
                        <a:rPr lang="it-IT" sz="1400"/>
                        <a:t>il s’est endormi à table</a:t>
                      </a:r>
                      <a:r>
                        <a:rPr lang="fr-FR" sz="1400"/>
                        <a:t>.</a:t>
                      </a:r>
                      <a:endParaRPr lang="it-IT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27072"/>
                  </a:ext>
                </a:extLst>
              </a:tr>
              <a:tr h="773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/>
                        <a:t>Tous les pays doivent lutter ensemble, </a:t>
                      </a:r>
                      <a:r>
                        <a:rPr lang="fr-FR" sz="1400">
                          <a:solidFill>
                            <a:srgbClr val="FF0000"/>
                          </a:solidFill>
                        </a:rPr>
                        <a:t>tant</a:t>
                      </a:r>
                      <a:r>
                        <a:rPr lang="fr-FR" sz="1400"/>
                        <a:t> ce problème est grave.</a:t>
                      </a:r>
                    </a:p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Ce probléme est </a:t>
                      </a:r>
                      <a:r>
                        <a:rPr lang="it-IT" sz="1400">
                          <a:solidFill>
                            <a:srgbClr val="FF0000"/>
                          </a:solidFill>
                        </a:rPr>
                        <a:t>tellement</a:t>
                      </a:r>
                      <a:r>
                        <a:rPr lang="it-IT" sz="1400"/>
                        <a:t> grave </a:t>
                      </a:r>
                      <a:r>
                        <a:rPr lang="it-IT" sz="1400">
                          <a:solidFill>
                            <a:srgbClr val="FF0000"/>
                          </a:solidFill>
                        </a:rPr>
                        <a:t>que</a:t>
                      </a:r>
                      <a:r>
                        <a:rPr lang="it-IT" sz="1400"/>
                        <a:t> tous les pays doivent lutter ensemble.</a:t>
                      </a:r>
                    </a:p>
                    <a:p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077241"/>
                  </a:ext>
                </a:extLst>
              </a:tr>
              <a:tr h="992445">
                <a:tc>
                  <a:txBody>
                    <a:bodyPr/>
                    <a:lstStyle/>
                    <a:p>
                      <a:r>
                        <a:rPr lang="it-IT" sz="1400"/>
                        <a:t>La marque a retiré le produit de la vente, </a:t>
                      </a:r>
                      <a:r>
                        <a:rPr lang="it-IT" sz="1400">
                          <a:solidFill>
                            <a:srgbClr val="FF0000"/>
                          </a:solidFill>
                        </a:rPr>
                        <a:t>tant</a:t>
                      </a:r>
                      <a:r>
                        <a:rPr lang="it-IT" sz="1400"/>
                        <a:t> les usagers ont protesté</a:t>
                      </a:r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/>
                        <a:t>Les usagers ont </a:t>
                      </a:r>
                      <a:r>
                        <a:rPr lang="it-IT" sz="1400">
                          <a:solidFill>
                            <a:srgbClr val="FF0000"/>
                          </a:solidFill>
                        </a:rPr>
                        <a:t>tant</a:t>
                      </a:r>
                      <a:r>
                        <a:rPr lang="it-IT" sz="1400"/>
                        <a:t> protesté que la marque a retiré le produit de la vente.</a:t>
                      </a:r>
                    </a:p>
                    <a:p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481654"/>
                  </a:ext>
                </a:extLst>
              </a:tr>
            </a:tbl>
          </a:graphicData>
        </a:graphic>
      </p:graphicFrame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DF80806A-E14F-4D5F-85F8-26C9B0BF8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861CFF3-AAA6-4E6F-BAFB-6F4F38F3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4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C573B1-721E-4530-BAE9-A41E3535C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763481"/>
            <a:ext cx="10791872" cy="5268528"/>
          </a:xfrm>
        </p:spPr>
        <p:txBody>
          <a:bodyPr>
            <a:normAutofit/>
          </a:bodyPr>
          <a:lstStyle/>
          <a:p>
            <a:r>
              <a:rPr lang="it-IT" b="1"/>
              <a:t>Tellement / tant </a:t>
            </a:r>
            <a:r>
              <a:rPr lang="it-IT"/>
              <a:t>+ verbe … </a:t>
            </a:r>
            <a:r>
              <a:rPr lang="it-IT" b="1"/>
              <a:t>que</a:t>
            </a:r>
          </a:p>
          <a:p>
            <a:pPr lvl="2"/>
            <a:r>
              <a:rPr lang="it-IT"/>
              <a:t>Le volume des ventes augmente </a:t>
            </a:r>
            <a:r>
              <a:rPr lang="it-IT">
                <a:solidFill>
                  <a:srgbClr val="FF0000"/>
                </a:solidFill>
              </a:rPr>
              <a:t>tellement/tant que </a:t>
            </a:r>
            <a:r>
              <a:rPr lang="it-IT"/>
              <a:t>nous devons ouvrir un autre magasin. TEMPS SIMPLE</a:t>
            </a:r>
          </a:p>
          <a:p>
            <a:pPr lvl="2"/>
            <a:r>
              <a:rPr lang="it-IT"/>
              <a:t>Le volume des ventes a </a:t>
            </a:r>
            <a:r>
              <a:rPr lang="it-IT">
                <a:solidFill>
                  <a:srgbClr val="FF0000"/>
                </a:solidFill>
              </a:rPr>
              <a:t>tellement/tant </a:t>
            </a:r>
            <a:r>
              <a:rPr lang="it-IT"/>
              <a:t>augmenté </a:t>
            </a:r>
            <a:r>
              <a:rPr lang="it-IT">
                <a:solidFill>
                  <a:srgbClr val="FF0000"/>
                </a:solidFill>
              </a:rPr>
              <a:t>que</a:t>
            </a:r>
            <a:r>
              <a:rPr lang="it-IT"/>
              <a:t> nous avons dû ouvrir un autre magasin. TEMPS COMPOSÉ</a:t>
            </a:r>
          </a:p>
          <a:p>
            <a:r>
              <a:rPr lang="it-IT" b="1"/>
              <a:t>Tellement / si </a:t>
            </a:r>
            <a:r>
              <a:rPr lang="it-IT"/>
              <a:t>+ adjectif + </a:t>
            </a:r>
            <a:r>
              <a:rPr lang="it-IT" b="1"/>
              <a:t>que</a:t>
            </a:r>
          </a:p>
          <a:p>
            <a:pPr lvl="2"/>
            <a:r>
              <a:rPr lang="fr-FR"/>
              <a:t>La diminution des prix du marché a été </a:t>
            </a:r>
            <a:r>
              <a:rPr lang="fr-FR">
                <a:solidFill>
                  <a:srgbClr val="FF0000"/>
                </a:solidFill>
              </a:rPr>
              <a:t>tellement/si </a:t>
            </a:r>
            <a:r>
              <a:rPr lang="fr-FR"/>
              <a:t>rapide </a:t>
            </a:r>
            <a:r>
              <a:rPr lang="fr-FR">
                <a:solidFill>
                  <a:srgbClr val="FF0000"/>
                </a:solidFill>
              </a:rPr>
              <a:t>que</a:t>
            </a:r>
            <a:r>
              <a:rPr lang="fr-FR"/>
              <a:t> les importateurs ont été confrontés à une brusque détérioration de la valeur des marchandises.</a:t>
            </a:r>
            <a:endParaRPr lang="it-IT"/>
          </a:p>
          <a:p>
            <a:r>
              <a:rPr lang="it-IT" b="1"/>
              <a:t>Tellement de / tant de </a:t>
            </a:r>
            <a:r>
              <a:rPr lang="it-IT"/>
              <a:t>+ nom + </a:t>
            </a:r>
            <a:r>
              <a:rPr lang="it-IT" b="1"/>
              <a:t>que</a:t>
            </a:r>
          </a:p>
          <a:p>
            <a:pPr lvl="2"/>
            <a:r>
              <a:rPr lang="it-IT"/>
              <a:t>Ce contrat a </a:t>
            </a:r>
            <a:r>
              <a:rPr lang="it-IT">
                <a:solidFill>
                  <a:srgbClr val="FF0000"/>
                </a:solidFill>
              </a:rPr>
              <a:t>tellement/tant de </a:t>
            </a:r>
            <a:r>
              <a:rPr lang="it-IT"/>
              <a:t>clauses </a:t>
            </a:r>
            <a:r>
              <a:rPr lang="it-IT">
                <a:solidFill>
                  <a:srgbClr val="FF0000"/>
                </a:solidFill>
              </a:rPr>
              <a:t>que</a:t>
            </a:r>
            <a:r>
              <a:rPr lang="it-IT"/>
              <a:t> nous avons dû l’éplucher pendant des semaines.</a:t>
            </a:r>
          </a:p>
          <a:p>
            <a:r>
              <a:rPr lang="it-IT" b="1"/>
              <a:t>Un tel, une telle, de tels, de telles </a:t>
            </a:r>
            <a:r>
              <a:rPr lang="it-IT"/>
              <a:t>+ nom + </a:t>
            </a:r>
            <a:r>
              <a:rPr lang="it-IT" b="1"/>
              <a:t>que</a:t>
            </a:r>
          </a:p>
          <a:p>
            <a:pPr lvl="2"/>
            <a:r>
              <a:rPr lang="it-IT"/>
              <a:t>Elle a réagi avec </a:t>
            </a:r>
            <a:r>
              <a:rPr lang="it-IT">
                <a:solidFill>
                  <a:srgbClr val="FF0000"/>
                </a:solidFill>
              </a:rPr>
              <a:t>une telle </a:t>
            </a:r>
            <a:r>
              <a:rPr lang="it-IT"/>
              <a:t>rapidité </a:t>
            </a:r>
            <a:r>
              <a:rPr lang="it-IT">
                <a:solidFill>
                  <a:srgbClr val="FF0000"/>
                </a:solidFill>
              </a:rPr>
              <a:t>que</a:t>
            </a:r>
            <a:r>
              <a:rPr lang="it-IT"/>
              <a:t> personne n’a pu l’arrêter.</a:t>
            </a:r>
          </a:p>
          <a:p>
            <a:pPr lvl="2"/>
            <a:r>
              <a:rPr lang="it-IT"/>
              <a:t>La tempête a fait </a:t>
            </a:r>
            <a:r>
              <a:rPr lang="it-IT">
                <a:solidFill>
                  <a:srgbClr val="FF0000"/>
                </a:solidFill>
              </a:rPr>
              <a:t>de tels </a:t>
            </a:r>
            <a:r>
              <a:rPr lang="it-IT"/>
              <a:t>dégâts </a:t>
            </a:r>
            <a:r>
              <a:rPr lang="it-IT">
                <a:solidFill>
                  <a:srgbClr val="FF0000"/>
                </a:solidFill>
              </a:rPr>
              <a:t>qu’</a:t>
            </a:r>
            <a:r>
              <a:rPr lang="it-IT"/>
              <a:t>il faudra des années pour tout réparer.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A01416-9031-4826-815B-412912FA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8F0AD5-F242-4C0A-8036-AF6C38057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040096D-8141-4A65-AE8C-642BEC8F0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513" y="282935"/>
            <a:ext cx="8309499" cy="5952932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9CD12C2-7D46-40B2-8FD9-F1EB988EEDED}"/>
              </a:ext>
            </a:extLst>
          </p:cNvPr>
          <p:cNvSpPr txBox="1"/>
          <p:nvPr/>
        </p:nvSpPr>
        <p:spPr>
          <a:xfrm>
            <a:off x="2482788" y="2104007"/>
            <a:ext cx="7226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soeur a mangé tant de chocolats qu’elle a le foie malade.</a:t>
            </a:r>
            <a:endParaRPr lang="fr-FR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60CCD72-AEF8-4D8A-87C3-8A6D90BCE969}"/>
              </a:ext>
            </a:extLst>
          </p:cNvPr>
          <p:cNvSpPr txBox="1"/>
          <p:nvPr/>
        </p:nvSpPr>
        <p:spPr>
          <a:xfrm>
            <a:off x="2556769" y="2627790"/>
            <a:ext cx="5237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Julien est si bavard que j’ai du mal à le supporter.</a:t>
            </a:r>
            <a:endParaRPr lang="fr-FR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9BFA1A5-0774-4331-95F6-AC8A9EF3FDC6}"/>
              </a:ext>
            </a:extLst>
          </p:cNvPr>
          <p:cNvSpPr txBox="1"/>
          <p:nvPr/>
        </p:nvSpPr>
        <p:spPr>
          <a:xfrm>
            <a:off x="2482788" y="3178206"/>
            <a:ext cx="5587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tour Montparnasse est si haute que personne n’y monte à pied.</a:t>
            </a:r>
            <a:endParaRPr lang="fr-FR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4578920-726B-4E24-B6C7-E6274617ACB1}"/>
              </a:ext>
            </a:extLst>
          </p:cNvPr>
          <p:cNvSpPr txBox="1"/>
          <p:nvPr/>
        </p:nvSpPr>
        <p:spPr>
          <a:xfrm>
            <a:off x="2482788" y="3728622"/>
            <a:ext cx="7226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 d’automobilistes empruntent le périphérique que la circulation y est difficile.</a:t>
            </a:r>
            <a:endParaRPr lang="fr-FR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58A94FA-2D65-4F47-A8F4-0D9A0F5ABAFC}"/>
              </a:ext>
            </a:extLst>
          </p:cNvPr>
          <p:cNvSpPr txBox="1"/>
          <p:nvPr/>
        </p:nvSpPr>
        <p:spPr>
          <a:xfrm>
            <a:off x="2556769" y="4252406"/>
            <a:ext cx="5939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mère a tant vieilli que j’ai failli ne pas la reconnaître.</a:t>
            </a:r>
            <a:endParaRPr lang="fr-FR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75D18DC-EC80-43EF-8E84-4FC6C303B36D}"/>
              </a:ext>
            </a:extLst>
          </p:cNvPr>
          <p:cNvSpPr txBox="1"/>
          <p:nvPr/>
        </p:nvSpPr>
        <p:spPr>
          <a:xfrm>
            <a:off x="2556769" y="4802821"/>
            <a:ext cx="5939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Ils étaient si pressés qu’ils n’ont pas pris le temps de s’asseoir.</a:t>
            </a:r>
            <a:endParaRPr lang="fr-FR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D742096-CDE5-423F-9755-69A5FE664C57}"/>
              </a:ext>
            </a:extLst>
          </p:cNvPr>
          <p:cNvSpPr txBox="1"/>
          <p:nvPr/>
        </p:nvSpPr>
        <p:spPr>
          <a:xfrm>
            <a:off x="2556769" y="5304410"/>
            <a:ext cx="6116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 de gens sont malheureux qu’on n’a pas le droit de se plaindre.</a:t>
            </a:r>
            <a:endParaRPr lang="fr-FR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F712D39-10BB-438E-8A9E-3161A65A04E3}"/>
              </a:ext>
            </a:extLst>
          </p:cNvPr>
          <p:cNvSpPr txBox="1"/>
          <p:nvPr/>
        </p:nvSpPr>
        <p:spPr>
          <a:xfrm>
            <a:off x="2556769" y="5841510"/>
            <a:ext cx="5797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Elles ont parlé si longtemps qu’elles n’ont pas vu le temps passer.</a:t>
            </a:r>
            <a:endParaRPr lang="fr-FR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9285F18-09AE-43E0-A8E6-1F5716AAB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/>
          </a:p>
        </p:txBody>
      </p:sp>
      <p:sp>
        <p:nvSpPr>
          <p:cNvPr id="13" name="Segnaposto numero diapositiva 12">
            <a:extLst>
              <a:ext uri="{FF2B5EF4-FFF2-40B4-BE49-F238E27FC236}">
                <a16:creationId xmlns:a16="http://schemas.microsoft.com/office/drawing/2014/main" id="{FCDD7EE5-8576-46EE-A69F-69221588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7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10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1B9F424A-72F5-49F2-8328-CC2E339FD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385" y="357469"/>
            <a:ext cx="7848072" cy="347768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A001AFED-2176-4855-B1B8-A85DEEC7E7C0}"/>
              </a:ext>
            </a:extLst>
          </p:cNvPr>
          <p:cNvSpPr txBox="1"/>
          <p:nvPr/>
        </p:nvSpPr>
        <p:spPr>
          <a:xfrm>
            <a:off x="1510639" y="3775342"/>
            <a:ext cx="1023595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circulation était si intense sur l’autoroute que le camionneur a perdu deux heures.</a:t>
            </a:r>
          </a:p>
          <a:p>
            <a:pPr marL="342900" indent="-342900">
              <a:buAutoNum type="arabicPeriod"/>
            </a:pPr>
            <a:r>
              <a: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petit garçon avait si froid qu’il n’est pas resté dehors longtemps.</a:t>
            </a:r>
          </a:p>
          <a:p>
            <a:pPr marL="342900" indent="-342900">
              <a:buAutoNum type="arabicPeriod"/>
            </a:pPr>
            <a:r>
              <a: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jus d’orange était si bon que j’en ai repris deux fois.</a:t>
            </a:r>
          </a:p>
          <a:p>
            <a:pPr marL="342900" indent="-342900">
              <a:buAutoNum type="arabicPeriod"/>
            </a:pPr>
            <a:r>
              <a: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se sentait si lasse [fatiguée] qu’elle s’allongea sur son lit.</a:t>
            </a:r>
          </a:p>
          <a:p>
            <a:pPr marL="342900" indent="-342900">
              <a:buAutoNum type="arabicPeriod"/>
            </a:pPr>
            <a:r>
              <a: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a un tel besoin d’air pur qu’il va à la campagne le plus souvent possible.</a:t>
            </a:r>
          </a:p>
          <a:p>
            <a:pPr marL="342900" indent="-342900">
              <a:buAutoNum type="arabicPeriod"/>
            </a:pPr>
            <a:r>
              <a: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moteur chauffait tant que nous avons dû nous arrêter toutes les dix minutes.</a:t>
            </a:r>
          </a:p>
          <a:p>
            <a:pPr marL="342900" indent="-342900">
              <a:buAutoNum type="arabicPeriod"/>
            </a:pPr>
            <a:r>
              <a: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vacarme était si assourdissant qu’il ne s’est endormi qu’à huit heures.</a:t>
            </a:r>
          </a:p>
          <a:p>
            <a:pPr marL="342900" indent="-342900">
              <a:buAutoNum type="arabicPeriod"/>
            </a:pPr>
            <a:r>
              <a: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semblait si désorienté que je lui ai offert de l’accompagner.</a:t>
            </a:r>
          </a:p>
          <a:p>
            <a:pPr marL="342900" indent="-342900">
              <a:buAutoNum type="arabicPeriod"/>
            </a:pPr>
            <a:r>
              <a: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 publié tant d’articles sur le sujet que nous ne parviendrons pas à lire tout ce qui a paru.</a:t>
            </a:r>
          </a:p>
          <a:p>
            <a:pPr marL="342900" indent="-342900">
              <a:buAutoNum type="arabicPeriod"/>
            </a:pPr>
            <a:r>
              <a:rPr lang="it-IT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avait tant progressé qu’on lui a fait sauter une classe / Il a fait de tels progrès qu’on lui a fait sauter une classe.</a:t>
            </a:r>
          </a:p>
          <a:p>
            <a:endParaRPr lang="fr-FR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F3B8A1-231F-4E55-B1E0-7AC1E718F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5D68DE-4736-4256-BE1D-B992A550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62D42D-3D67-4D7C-80EA-224A8B59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Si bien que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39C96A-F7E3-4D7E-906F-6091B3219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Ne pas confondre </a:t>
            </a:r>
            <a:r>
              <a:rPr lang="it-IT" b="1"/>
              <a:t>si bien que </a:t>
            </a:r>
            <a:r>
              <a:rPr lang="it-IT" i="1"/>
              <a:t>(sicché, così che) </a:t>
            </a:r>
            <a:r>
              <a:rPr lang="it-IT"/>
              <a:t>avec </a:t>
            </a:r>
            <a:r>
              <a:rPr lang="it-IT" b="1"/>
              <a:t>bien que </a:t>
            </a:r>
            <a:r>
              <a:rPr lang="it-IT" i="1"/>
              <a:t>(benché, nonostante)</a:t>
            </a:r>
          </a:p>
          <a:p>
            <a:pPr lvl="2"/>
            <a:r>
              <a:rPr lang="it-IT"/>
              <a:t>L’instabilité politique se développe dans ce pays, </a:t>
            </a:r>
            <a:r>
              <a:rPr lang="it-IT">
                <a:solidFill>
                  <a:srgbClr val="FF0000"/>
                </a:solidFill>
              </a:rPr>
              <a:t>si bien que </a:t>
            </a:r>
            <a:r>
              <a:rPr lang="it-IT"/>
              <a:t>les agences de tourisme ont annulé leurs voyages. CONSÉQUENCE (+ indicatif)</a:t>
            </a:r>
          </a:p>
          <a:p>
            <a:pPr lvl="2"/>
            <a:r>
              <a:rPr lang="it-IT"/>
              <a:t>Les agences de tourisme n’ont pas annulé leurs voyages, </a:t>
            </a:r>
            <a:r>
              <a:rPr lang="it-IT">
                <a:solidFill>
                  <a:srgbClr val="FF0000"/>
                </a:solidFill>
              </a:rPr>
              <a:t>bien que </a:t>
            </a:r>
            <a:r>
              <a:rPr lang="it-IT"/>
              <a:t>l’instabilité politique se développe dans ce pays.  CONCESSION (+ subjonctif)</a:t>
            </a:r>
          </a:p>
          <a:p>
            <a:pPr lvl="2"/>
            <a:endParaRPr lang="it-IT"/>
          </a:p>
          <a:p>
            <a:r>
              <a:rPr lang="fr-FR" b="1"/>
              <a:t>Tant et si bien que </a:t>
            </a:r>
            <a:r>
              <a:rPr lang="fr-FR"/>
              <a:t>permet d’insister sur la </a:t>
            </a:r>
            <a:r>
              <a:rPr lang="fr-FR" u="sng"/>
              <a:t>conséquence</a:t>
            </a:r>
          </a:p>
          <a:p>
            <a:pPr lvl="2">
              <a:spcBef>
                <a:spcPts val="1200"/>
              </a:spcBef>
            </a:pPr>
            <a:r>
              <a:rPr lang="fr-FR"/>
              <a:t>Il a beaucoup insisté, </a:t>
            </a:r>
            <a:r>
              <a:rPr lang="fr-FR">
                <a:solidFill>
                  <a:srgbClr val="FF0000"/>
                </a:solidFill>
              </a:rPr>
              <a:t>tant et si bien que </a:t>
            </a:r>
            <a:r>
              <a:rPr lang="fr-FR"/>
              <a:t>nous lui avons accordé ce qu’il demandait.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5C8A6A-929E-49FD-A85D-3B6FB732A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3694B3C-04E8-4172-9984-FCE455B52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983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2FAC7-9725-48F6-82DA-5554F59DB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2" y="887767"/>
            <a:ext cx="10404363" cy="5144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/>
              <a:t>De manière que, de telle manière que, de sorte que, de telle sorte que, de façon que, de telle façon que</a:t>
            </a:r>
          </a:p>
          <a:p>
            <a:r>
              <a:rPr lang="it-IT"/>
              <a:t>Ces conjonctions insistent sur la </a:t>
            </a:r>
            <a:r>
              <a:rPr lang="it-IT" u="sng"/>
              <a:t>manière</a:t>
            </a:r>
            <a:r>
              <a:rPr lang="it-IT"/>
              <a:t> d’agir</a:t>
            </a:r>
          </a:p>
          <a:p>
            <a:pPr lvl="1">
              <a:spcBef>
                <a:spcPts val="1200"/>
              </a:spcBef>
            </a:pPr>
            <a:r>
              <a:rPr lang="it-IT" b="1"/>
              <a:t>Remarque</a:t>
            </a:r>
          </a:p>
          <a:p>
            <a:pPr marL="457200" lvl="1" indent="0">
              <a:buNone/>
            </a:pPr>
            <a:r>
              <a:rPr lang="it-IT"/>
              <a:t>Ces expressions suivies de l’indicatif expriment la </a:t>
            </a:r>
            <a:r>
              <a:rPr lang="it-IT" u="sng"/>
              <a:t>conséquence</a:t>
            </a:r>
            <a:r>
              <a:rPr lang="it-IT"/>
              <a:t>. Suivies du subjonctif, elles expriment le </a:t>
            </a:r>
            <a:r>
              <a:rPr lang="it-IT" u="sng"/>
              <a:t>but</a:t>
            </a:r>
            <a:r>
              <a:rPr lang="it-IT"/>
              <a:t>.</a:t>
            </a:r>
          </a:p>
          <a:p>
            <a:pPr lvl="2">
              <a:spcBef>
                <a:spcPts val="1200"/>
              </a:spcBef>
            </a:pPr>
            <a:r>
              <a:rPr lang="it-IT"/>
              <a:t>Il m’a expliqué la situation </a:t>
            </a:r>
            <a:r>
              <a:rPr lang="it-IT">
                <a:solidFill>
                  <a:srgbClr val="FF0000"/>
                </a:solidFill>
              </a:rPr>
              <a:t>de telle sorte que </a:t>
            </a:r>
            <a:r>
              <a:rPr lang="it-IT"/>
              <a:t>j’ai compris quel est le principal problème (CONSÉQUENCE)</a:t>
            </a:r>
          </a:p>
          <a:p>
            <a:pPr lvl="2"/>
            <a:r>
              <a:rPr lang="it-IT"/>
              <a:t>Il m’a expliqué la situation </a:t>
            </a:r>
            <a:r>
              <a:rPr lang="it-IT">
                <a:solidFill>
                  <a:srgbClr val="FF0000"/>
                </a:solidFill>
              </a:rPr>
              <a:t>de sorte que </a:t>
            </a:r>
            <a:r>
              <a:rPr lang="it-IT"/>
              <a:t>je comprenne quel est le principal problème. (BUT)</a:t>
            </a:r>
          </a:p>
          <a:p>
            <a:endParaRPr lang="it-IT" b="1"/>
          </a:p>
          <a:p>
            <a:pPr marL="0" indent="0">
              <a:buNone/>
            </a:pPr>
            <a:r>
              <a:rPr lang="it-IT" b="1"/>
              <a:t>Au point que, à tel point que</a:t>
            </a:r>
          </a:p>
          <a:p>
            <a:r>
              <a:rPr lang="it-IT"/>
              <a:t>Ces conjonctions insistent sur </a:t>
            </a:r>
            <a:r>
              <a:rPr lang="it-IT" u="sng"/>
              <a:t>l’intensité</a:t>
            </a:r>
          </a:p>
          <a:p>
            <a:pPr lvl="2">
              <a:spcBef>
                <a:spcPts val="1200"/>
              </a:spcBef>
            </a:pPr>
            <a:r>
              <a:rPr lang="fr-FR"/>
              <a:t>Les cours ont baissé </a:t>
            </a:r>
            <a:r>
              <a:rPr lang="fr-FR">
                <a:solidFill>
                  <a:srgbClr val="FF0000"/>
                </a:solidFill>
              </a:rPr>
              <a:t>à tel point que  </a:t>
            </a:r>
            <a:r>
              <a:rPr lang="fr-FR"/>
              <a:t>les échanges ont été suspendus à la Bourse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6F3676-F930-44BC-A08B-CEDE9972F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DAC078-CE7C-46A1-97D0-A623C563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9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6B454F-B5AB-45CE-89EC-42E0F16C3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Conséquence au subjonctif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FC3070-5EEB-42C9-A4BC-C5D80F952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/>
              <a:t>Les sujets des propositions principale et subordonnée doivent avoir un </a:t>
            </a:r>
            <a:r>
              <a:rPr lang="it-IT" u="sng"/>
              <a:t>sujet différent</a:t>
            </a:r>
            <a:r>
              <a:rPr lang="it-IT"/>
              <a:t>.</a:t>
            </a:r>
          </a:p>
          <a:p>
            <a:r>
              <a:rPr lang="it-IT"/>
              <a:t>La conséquence est </a:t>
            </a:r>
            <a:r>
              <a:rPr lang="it-IT" u="sng"/>
              <a:t>estimée</a:t>
            </a:r>
            <a:r>
              <a:rPr lang="it-IT"/>
              <a:t>, non certaine.</a:t>
            </a:r>
          </a:p>
          <a:p>
            <a:r>
              <a:rPr lang="it-IT" b="1"/>
              <a:t>Trop, assez </a:t>
            </a:r>
            <a:r>
              <a:rPr lang="it-IT"/>
              <a:t>+ verbe, adjectif ou adverbe</a:t>
            </a:r>
            <a:r>
              <a:rPr lang="it-IT" b="1"/>
              <a:t> pour que</a:t>
            </a:r>
          </a:p>
          <a:p>
            <a:pPr lvl="2">
              <a:spcBef>
                <a:spcPts val="1200"/>
              </a:spcBef>
            </a:pPr>
            <a:r>
              <a:rPr lang="it-IT"/>
              <a:t>Il pleut </a:t>
            </a:r>
            <a:r>
              <a:rPr lang="it-IT">
                <a:solidFill>
                  <a:srgbClr val="FF0000"/>
                </a:solidFill>
              </a:rPr>
              <a:t>trop pour que </a:t>
            </a:r>
            <a:r>
              <a:rPr lang="it-IT"/>
              <a:t>nous </a:t>
            </a:r>
            <a:r>
              <a:rPr lang="it-IT">
                <a:solidFill>
                  <a:srgbClr val="0070C0"/>
                </a:solidFill>
              </a:rPr>
              <a:t>sortions</a:t>
            </a:r>
            <a:r>
              <a:rPr lang="it-IT"/>
              <a:t>.</a:t>
            </a:r>
          </a:p>
          <a:p>
            <a:pPr lvl="2">
              <a:spcBef>
                <a:spcPts val="600"/>
              </a:spcBef>
            </a:pPr>
            <a:r>
              <a:rPr lang="it-IT"/>
              <a:t>Les sous-titres sont </a:t>
            </a:r>
            <a:r>
              <a:rPr lang="it-IT">
                <a:solidFill>
                  <a:srgbClr val="FF0000"/>
                </a:solidFill>
              </a:rPr>
              <a:t>assez</a:t>
            </a:r>
            <a:r>
              <a:rPr lang="it-IT"/>
              <a:t> gros </a:t>
            </a:r>
            <a:r>
              <a:rPr lang="it-IT">
                <a:solidFill>
                  <a:srgbClr val="FF0000"/>
                </a:solidFill>
              </a:rPr>
              <a:t>pour qu’</a:t>
            </a:r>
            <a:r>
              <a:rPr lang="it-IT"/>
              <a:t>on </a:t>
            </a:r>
            <a:r>
              <a:rPr lang="it-IT">
                <a:solidFill>
                  <a:srgbClr val="0070C0"/>
                </a:solidFill>
              </a:rPr>
              <a:t>puisse</a:t>
            </a:r>
            <a:r>
              <a:rPr lang="it-IT"/>
              <a:t> les suivre facilement.</a:t>
            </a:r>
          </a:p>
          <a:p>
            <a:r>
              <a:rPr lang="it-IT" b="1"/>
              <a:t>Trop de, assez de </a:t>
            </a:r>
            <a:r>
              <a:rPr lang="it-IT"/>
              <a:t>+ nom + </a:t>
            </a:r>
            <a:r>
              <a:rPr lang="it-IT" b="1"/>
              <a:t>pour que</a:t>
            </a:r>
          </a:p>
          <a:p>
            <a:pPr lvl="2">
              <a:spcBef>
                <a:spcPts val="1200"/>
              </a:spcBef>
            </a:pPr>
            <a:r>
              <a:rPr lang="it-IT"/>
              <a:t>Il y a </a:t>
            </a:r>
            <a:r>
              <a:rPr lang="it-IT">
                <a:solidFill>
                  <a:srgbClr val="FF0000"/>
                </a:solidFill>
              </a:rPr>
              <a:t>trop de </a:t>
            </a:r>
            <a:r>
              <a:rPr lang="it-IT"/>
              <a:t>différences entre pays riches et pauvres </a:t>
            </a:r>
            <a:r>
              <a:rPr lang="it-IT">
                <a:solidFill>
                  <a:srgbClr val="FF0000"/>
                </a:solidFill>
              </a:rPr>
              <a:t>pour que </a:t>
            </a:r>
            <a:r>
              <a:rPr lang="it-IT"/>
              <a:t>le monde </a:t>
            </a:r>
            <a:r>
              <a:rPr lang="it-IT">
                <a:solidFill>
                  <a:srgbClr val="0070C0"/>
                </a:solidFill>
              </a:rPr>
              <a:t>soit</a:t>
            </a:r>
            <a:r>
              <a:rPr lang="it-IT"/>
              <a:t> en paix.</a:t>
            </a:r>
          </a:p>
          <a:p>
            <a:endParaRPr lang="it-IT"/>
          </a:p>
          <a:p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3E0FB3-4A30-4B19-AD90-DD6C85216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2022-2023 Secondo semestre</a:t>
            </a:r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9785B1-8945-462F-8C97-74711947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57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Custom 20">
      <a:dk1>
        <a:srgbClr val="000000"/>
      </a:dk1>
      <a:lt1>
        <a:sysClr val="window" lastClr="FFFFFF"/>
      </a:lt1>
      <a:dk2>
        <a:srgbClr val="2C3948"/>
      </a:dk2>
      <a:lt2>
        <a:srgbClr val="F4F4F4"/>
      </a:lt2>
      <a:accent1>
        <a:srgbClr val="F49D90"/>
      </a:accent1>
      <a:accent2>
        <a:srgbClr val="D6947C"/>
      </a:accent2>
      <a:accent3>
        <a:srgbClr val="BF8484"/>
      </a:accent3>
      <a:accent4>
        <a:srgbClr val="96A9AA"/>
      </a:accent4>
      <a:accent5>
        <a:srgbClr val="DD796C"/>
      </a:accent5>
      <a:accent6>
        <a:srgbClr val="D09145"/>
      </a:accent6>
      <a:hlink>
        <a:srgbClr val="DF686A"/>
      </a:hlink>
      <a:folHlink>
        <a:srgbClr val="F93F1C"/>
      </a:folHlink>
    </a:clrScheme>
    <a:fontScheme name="Dante">
      <a:majorFont>
        <a:latin typeface="Univers Light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12780</TotalTime>
  <Words>1654</Words>
  <Application>Microsoft Office PowerPoint</Application>
  <PresentationFormat>Widescreen</PresentationFormat>
  <Paragraphs>132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Dante (Headings)2</vt:lpstr>
      <vt:lpstr>Univers</vt:lpstr>
      <vt:lpstr>Univers Light</vt:lpstr>
      <vt:lpstr>Wingdings 2</vt:lpstr>
      <vt:lpstr>OffsetVTI</vt:lpstr>
      <vt:lpstr>Tema di Office</vt:lpstr>
      <vt:lpstr>La conséquence</vt:lpstr>
      <vt:lpstr>Cause, conséquence, but</vt:lpstr>
      <vt:lpstr>Tellement / tant  Cause et conséquence</vt:lpstr>
      <vt:lpstr>Presentazione standard di PowerPoint</vt:lpstr>
      <vt:lpstr>Presentazione standard di PowerPoint</vt:lpstr>
      <vt:lpstr>Presentazione standard di PowerPoint</vt:lpstr>
      <vt:lpstr>Si bien que</vt:lpstr>
      <vt:lpstr>Presentazione standard di PowerPoint</vt:lpstr>
      <vt:lpstr>Conséquence au subjonctif</vt:lpstr>
      <vt:lpstr>Proposition infinitive</vt:lpstr>
      <vt:lpstr>Tellement / tant + verbe … que,  tellement / si + adjectif + que,  tellement de / tant de + nom + que,  un tel, une telle, de tels, de telles + nom + que </vt:lpstr>
      <vt:lpstr>Mots de liaison     conséquence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conséquence</dc:title>
  <dc:creator>laura.kreyder@unimib.it</dc:creator>
  <cp:lastModifiedBy>laura.kreyder@unimib.it</cp:lastModifiedBy>
  <cp:revision>48</cp:revision>
  <dcterms:created xsi:type="dcterms:W3CDTF">2021-04-14T14:04:40Z</dcterms:created>
  <dcterms:modified xsi:type="dcterms:W3CDTF">2023-05-01T12:31:02Z</dcterms:modified>
</cp:coreProperties>
</file>