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301" r:id="rId3"/>
    <p:sldId id="259" r:id="rId4"/>
    <p:sldId id="260" r:id="rId5"/>
    <p:sldId id="261" r:id="rId6"/>
    <p:sldId id="268" r:id="rId7"/>
    <p:sldId id="262" r:id="rId8"/>
    <p:sldId id="263" r:id="rId9"/>
    <p:sldId id="266" r:id="rId10"/>
    <p:sldId id="264" r:id="rId11"/>
    <p:sldId id="267" r:id="rId12"/>
    <p:sldId id="269" r:id="rId13"/>
    <p:sldId id="270" r:id="rId14"/>
    <p:sldId id="271" r:id="rId15"/>
    <p:sldId id="272" r:id="rId16"/>
    <p:sldId id="275" r:id="rId17"/>
    <p:sldId id="276" r:id="rId18"/>
    <p:sldId id="277" r:id="rId19"/>
    <p:sldId id="278" r:id="rId20"/>
    <p:sldId id="290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22" userDrawn="1">
          <p15:clr>
            <a:srgbClr val="A4A3A4"/>
          </p15:clr>
        </p15:guide>
        <p15:guide id="4" orient="horz" pos="627" userDrawn="1">
          <p15:clr>
            <a:srgbClr val="A4A3A4"/>
          </p15:clr>
        </p15:guide>
        <p15:guide id="5" orient="horz" pos="924" userDrawn="1">
          <p15:clr>
            <a:srgbClr val="A4A3A4"/>
          </p15:clr>
        </p15:guide>
        <p15:guide id="6" pos="285" userDrawn="1">
          <p15:clr>
            <a:srgbClr val="A4A3A4"/>
          </p15:clr>
        </p15:guide>
        <p15:guide id="7" pos="502" userDrawn="1">
          <p15:clr>
            <a:srgbClr val="A4A3A4"/>
          </p15:clr>
        </p15:guide>
        <p15:guide id="8" pos="724" userDrawn="1">
          <p15:clr>
            <a:srgbClr val="A4A3A4"/>
          </p15:clr>
        </p15:guide>
        <p15:guide id="9" orient="horz" pos="1306" userDrawn="1">
          <p15:clr>
            <a:srgbClr val="A4A3A4"/>
          </p15:clr>
        </p15:guide>
        <p15:guide id="10" orient="horz" pos="12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i" initials="l" lastIdx="3" clrIdx="0"/>
  <p:cmAuthor id="1" name="Vivekan G" initials="VG" lastIdx="3" clrIdx="1"/>
  <p:cmAuthor id="2" name="Syed,HaameedMazhar" initials="S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>
      <p:cViewPr varScale="1">
        <p:scale>
          <a:sx n="82" d="100"/>
          <a:sy n="82" d="100"/>
        </p:scale>
        <p:origin x="1101" y="45"/>
      </p:cViewPr>
      <p:guideLst>
        <p:guide orient="horz" pos="2160"/>
        <p:guide pos="2880"/>
        <p:guide orient="horz" pos="422"/>
        <p:guide orient="horz" pos="627"/>
        <p:guide orient="horz" pos="924"/>
        <p:guide pos="285"/>
        <p:guide pos="502"/>
        <p:guide pos="724"/>
        <p:guide orient="horz" pos="1306"/>
        <p:guide orient="horz" pos="12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6BD8C-08B1-4516-95D0-D7207A8B5BA5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90787-C31F-468A-9985-F92538BE18F3}" type="slidenum">
              <a:rPr lang="en-AU" smtClean="0"/>
              <a:pPr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431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8094C7-5842-4694-8E6C-AECE2B2BD4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181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3748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532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88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5583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6631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383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430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196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9528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39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619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93663" y="6165850"/>
            <a:ext cx="8596312" cy="2349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Times" charset="0"/>
                <a:ea typeface="MS PGothic" pitchFamily="34" charset="-128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MS PGothic" pitchFamily="34" charset="-128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7"/>
          </p:nvPr>
        </p:nvSpPr>
        <p:spPr>
          <a:xfrm>
            <a:off x="6335713" y="112713"/>
            <a:ext cx="2133600" cy="182562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Times" charset="0"/>
                <a:ea typeface="MS PGothic" pitchFamily="34" charset="-128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7778C7-561B-4098-841C-C51999ECD9E3}" type="datetimeFigureOut"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5/2/2024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MS PGothic" pitchFamily="34" charset="-128"/>
              <a:cs typeface="+mn-cs"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8469313" y="112713"/>
            <a:ext cx="552450" cy="1825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B53B5-C8DB-41B9-8EEB-9AD69E989394}" type="slidenum"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126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F081-64E3-49F5-A65E-3B178AF46343}" type="datetimeFigureOut">
              <a:rPr lang="en-AU" smtClean="0"/>
              <a:pPr/>
              <a:t>2/05/2024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  <p:pic>
        <p:nvPicPr>
          <p:cNvPr id="7" name="Picture 8" descr="Pearson 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6988"/>
            <a:ext cx="9175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6"/>
          <p:cNvSpPr txBox="1"/>
          <p:nvPr userDrawn="1"/>
        </p:nvSpPr>
        <p:spPr>
          <a:xfrm>
            <a:off x="1600200" y="6429344"/>
            <a:ext cx="71627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2019, 2011, 2006 Pearson Education, Inc.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8" descr="Pearson Logo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6988"/>
            <a:ext cx="9175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16"/>
          <p:cNvSpPr txBox="1"/>
          <p:nvPr userDrawn="1"/>
        </p:nvSpPr>
        <p:spPr>
          <a:xfrm>
            <a:off x="1600200" y="6429344"/>
            <a:ext cx="71627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2019, 2011, 2006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3481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277813" y="142875"/>
            <a:ext cx="8362950" cy="143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Research Methods for</a:t>
            </a:r>
            <a:b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Leisure and Tourism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5</a:t>
            </a:r>
            <a:r>
              <a:rPr kumimoji="0" 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th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 edition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14" y="1700214"/>
            <a:ext cx="3368586" cy="44894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4564063" y="2899475"/>
            <a:ext cx="41227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Chapter 17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 bwMode="auto">
          <a:xfrm>
            <a:off x="4564063" y="3437637"/>
            <a:ext cx="41227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ts val="1200"/>
              </a:spcBef>
              <a:buNone/>
              <a:defRPr/>
            </a:pPr>
            <a:r>
              <a:rPr lang="en-US" sz="2200" kern="0" dirty="0">
                <a:solidFill>
                  <a:srgbClr val="000000"/>
                </a:solidFill>
              </a:rPr>
              <a:t>Statistical analysis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1018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71"/>
            <a:ext cx="8229600" cy="994122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Null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71" y="1331715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H</a:t>
            </a:r>
            <a:r>
              <a:rPr lang="en-AU" sz="2800" baseline="-25000" dirty="0"/>
              <a:t>0</a:t>
            </a:r>
            <a:r>
              <a:rPr lang="en-AU" sz="2800" dirty="0"/>
              <a:t> – Null hypothesis: there is </a:t>
            </a:r>
            <a:r>
              <a:rPr lang="en-AU" sz="2800" i="1" dirty="0"/>
              <a:t>no significant difference or relationship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H</a:t>
            </a:r>
            <a:r>
              <a:rPr lang="en-AU" sz="2800" baseline="-25000" dirty="0"/>
              <a:t>1 </a:t>
            </a:r>
            <a:r>
              <a:rPr lang="en-AU" sz="2800" dirty="0"/>
              <a:t>– Alternative hypothesis: there </a:t>
            </a:r>
            <a:r>
              <a:rPr lang="en-AU" sz="2800" i="1" dirty="0"/>
              <a:t>is a significant difference or relationship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e.g.</a:t>
            </a:r>
          </a:p>
          <a:p>
            <a:pPr marL="706438" lvl="1" indent="-354013">
              <a:buClr>
                <a:srgbClr val="007FA3"/>
              </a:buClr>
            </a:pPr>
            <a:r>
              <a:rPr lang="en-AU" dirty="0"/>
              <a:t>H</a:t>
            </a:r>
            <a:r>
              <a:rPr lang="en-AU" baseline="-25000" dirty="0"/>
              <a:t>0</a:t>
            </a:r>
            <a:r>
              <a:rPr lang="en-AU" dirty="0"/>
              <a:t> tennis and golf participation levels are the same</a:t>
            </a:r>
          </a:p>
          <a:p>
            <a:pPr marL="706438" lvl="1" indent="-354013">
              <a:buClr>
                <a:srgbClr val="007FA3"/>
              </a:buClr>
            </a:pPr>
            <a:r>
              <a:rPr lang="en-AU" dirty="0"/>
              <a:t>H</a:t>
            </a:r>
            <a:r>
              <a:rPr lang="en-AU" baseline="-25000" dirty="0"/>
              <a:t>1</a:t>
            </a:r>
            <a:r>
              <a:rPr lang="en-AU" dirty="0"/>
              <a:t> tennis and golf participation levels are significantly different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Dependent and independent variables</a:t>
            </a:r>
            <a:br>
              <a:rPr lang="en-AU" sz="3600" dirty="0">
                <a:solidFill>
                  <a:srgbClr val="007FA3"/>
                </a:solidFill>
              </a:rPr>
            </a:br>
            <a:r>
              <a:rPr lang="en-AU" sz="2400" dirty="0">
                <a:solidFill>
                  <a:srgbClr val="007FA3"/>
                </a:solidFill>
              </a:rPr>
              <a:t>(Figure 17.2)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19572" y="1988840"/>
            <a:ext cx="7704856" cy="2611452"/>
            <a:chOff x="899592" y="1988840"/>
            <a:chExt cx="7704856" cy="2611452"/>
          </a:xfrm>
        </p:grpSpPr>
        <p:sp>
          <p:nvSpPr>
            <p:cNvPr id="4" name="TextBox 3"/>
            <p:cNvSpPr txBox="1"/>
            <p:nvPr/>
          </p:nvSpPr>
          <p:spPr>
            <a:xfrm>
              <a:off x="899592" y="3068960"/>
              <a:ext cx="367240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AU" sz="2800" dirty="0"/>
                <a:t>Independent variable 2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99592" y="4077072"/>
              <a:ext cx="367240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AU" sz="2800" dirty="0"/>
                <a:t>Independent variable 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36096" y="3068960"/>
              <a:ext cx="3168352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AU" sz="2800" dirty="0"/>
                <a:t>Dependent variable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9592" y="1988840"/>
              <a:ext cx="367240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AU" sz="2800" dirty="0"/>
                <a:t>Independent variable 1</a:t>
              </a:r>
            </a:p>
          </p:txBody>
        </p:sp>
        <p:cxnSp>
          <p:nvCxnSpPr>
            <p:cNvPr id="9" name="Straight Arrow Connector 8"/>
            <p:cNvCxnSpPr>
              <a:endCxn id="6" idx="1"/>
            </p:cNvCxnSpPr>
            <p:nvPr/>
          </p:nvCxnSpPr>
          <p:spPr>
            <a:xfrm>
              <a:off x="4572000" y="3284984"/>
              <a:ext cx="864096" cy="455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572000" y="3501008"/>
              <a:ext cx="864096" cy="7920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H="1">
              <a:off x="4522785" y="2299665"/>
              <a:ext cx="962526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932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Statistical tests</a:t>
            </a:r>
            <a:endParaRPr lang="en-AU" sz="2000" dirty="0">
              <a:solidFill>
                <a:srgbClr val="007FA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317103"/>
              </p:ext>
            </p:extLst>
          </p:nvPr>
        </p:nvGraphicFramePr>
        <p:xfrm>
          <a:off x="395536" y="1268759"/>
          <a:ext cx="8136904" cy="176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5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4091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Task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2605" marR="32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Format of data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2605" marR="32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No. of variables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2605" marR="32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Types of variable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2605" marR="32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Test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2605" marR="3260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091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</a:rPr>
                        <a:t>Relationship between 2 variables</a:t>
                      </a:r>
                    </a:p>
                  </a:txBody>
                  <a:tcPr marL="32605" marR="32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dirty="0" err="1">
                          <a:latin typeface="+mn-lt"/>
                          <a:ea typeface="Times New Roman"/>
                        </a:rPr>
                        <a:t>Crosstabulation</a:t>
                      </a:r>
                      <a:r>
                        <a:rPr lang="en-AU" sz="1800" dirty="0">
                          <a:latin typeface="+mn-lt"/>
                          <a:ea typeface="Times New Roman"/>
                        </a:rPr>
                        <a:t> of frequencies</a:t>
                      </a:r>
                    </a:p>
                  </a:txBody>
                  <a:tcPr marL="32605" marR="32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32605" marR="32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</a:rPr>
                        <a:t>Nominal</a:t>
                      </a:r>
                    </a:p>
                  </a:txBody>
                  <a:tcPr marL="32605" marR="32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1" dirty="0">
                          <a:latin typeface="+mn-lt"/>
                          <a:ea typeface="Times New Roman"/>
                        </a:rPr>
                        <a:t>Chi-square</a:t>
                      </a:r>
                    </a:p>
                  </a:txBody>
                  <a:tcPr marL="32605" marR="326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00260"/>
              </p:ext>
            </p:extLst>
          </p:nvPr>
        </p:nvGraphicFramePr>
        <p:xfrm>
          <a:off x="395536" y="2996952"/>
          <a:ext cx="8136904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5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Difference between 2 means - paired</a:t>
                      </a:r>
                    </a:p>
                  </a:txBody>
                  <a:tcPr marL="32605" marR="326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Means: for a whole sample</a:t>
                      </a:r>
                    </a:p>
                  </a:txBody>
                  <a:tcPr marL="32605" marR="326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32605" marR="326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Two scale/ordinal</a:t>
                      </a:r>
                    </a:p>
                  </a:txBody>
                  <a:tcPr marL="32605" marR="326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t-test - paired</a:t>
                      </a:r>
                    </a:p>
                  </a:txBody>
                  <a:tcPr marL="32605" marR="326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19550"/>
              </p:ext>
            </p:extLst>
          </p:nvPr>
        </p:nvGraphicFramePr>
        <p:xfrm>
          <a:off x="395536" y="3789040"/>
          <a:ext cx="813690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5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Difference between 2 means – </a:t>
                      </a:r>
                      <a:r>
                        <a:rPr lang="en-AU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indep-endent</a:t>
                      </a: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samples</a:t>
                      </a:r>
                    </a:p>
                  </a:txBody>
                  <a:tcPr marL="32605" marR="3260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Means: for 2 sub-groups</a:t>
                      </a:r>
                    </a:p>
                  </a:txBody>
                  <a:tcPr marL="32605" marR="3260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32605" marR="3260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1. scale/ordinal (means)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2. nominal (2 groups only)</a:t>
                      </a:r>
                    </a:p>
                  </a:txBody>
                  <a:tcPr marL="32605" marR="3260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t-test </a:t>
                      </a:r>
                      <a:r>
                        <a:rPr lang="en-AU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sym typeface="WP TypographicSymbols"/>
                        </a:rPr>
                        <a:t>–</a:t>
                      </a:r>
                      <a:r>
                        <a:rPr lang="en-AU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independent samples</a:t>
                      </a:r>
                    </a:p>
                  </a:txBody>
                  <a:tcPr marL="32605" marR="3260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0003"/>
            <a:ext cx="8229600" cy="710952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Statistical tests (contd.)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927743"/>
              </p:ext>
            </p:extLst>
          </p:nvPr>
        </p:nvGraphicFramePr>
        <p:xfrm>
          <a:off x="251520" y="1196752"/>
          <a:ext cx="8640960" cy="4172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5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1367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Task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869" marR="33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Format of data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869" marR="33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No. of variables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869" marR="33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Types of variable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869" marR="33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Test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869" marR="3386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620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Relationship between  2 variables</a:t>
                      </a:r>
                    </a:p>
                  </a:txBody>
                  <a:tcPr marL="33869" marR="33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Means - for 3+sub-groups</a:t>
                      </a:r>
                    </a:p>
                  </a:txBody>
                  <a:tcPr marL="33869" marR="33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33869" marR="33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1. scale/ ordinal (means)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2. nominal (3+ groups)</a:t>
                      </a:r>
                    </a:p>
                  </a:txBody>
                  <a:tcPr marL="33869" marR="33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1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One-way analysis of variance</a:t>
                      </a:r>
                    </a:p>
                  </a:txBody>
                  <a:tcPr marL="33869" marR="3386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8032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Relationship between 3 or more variables</a:t>
                      </a:r>
                    </a:p>
                  </a:txBody>
                  <a:tcPr marL="33869" marR="3386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Means: </a:t>
                      </a:r>
                      <a:r>
                        <a:rPr lang="en-AU" sz="2000" dirty="0" err="1">
                          <a:latin typeface="+mn-lt"/>
                          <a:ea typeface="Times New Roman"/>
                        </a:rPr>
                        <a:t>crosstabulated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869" marR="3386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3+</a:t>
                      </a:r>
                    </a:p>
                  </a:txBody>
                  <a:tcPr marL="33869" marR="3386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1. scale/ordinal (means)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2. Two</a:t>
                      </a:r>
                      <a:r>
                        <a:rPr lang="en-AU" sz="2000" baseline="0" dirty="0">
                          <a:latin typeface="+mn-lt"/>
                          <a:ea typeface="Times New Roman"/>
                        </a:rPr>
                        <a:t> o</a:t>
                      </a:r>
                      <a:r>
                        <a:rPr lang="en-AU" sz="2000" dirty="0">
                          <a:latin typeface="+mn-lt"/>
                          <a:ea typeface="Times New Roman"/>
                        </a:rPr>
                        <a:t>r more nominal</a:t>
                      </a:r>
                    </a:p>
                  </a:txBody>
                  <a:tcPr marL="33869" marR="3386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1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Factorial analysis of variance</a:t>
                      </a:r>
                    </a:p>
                  </a:txBody>
                  <a:tcPr marL="33869" marR="3386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791"/>
            <a:ext cx="8229600" cy="778098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Statistical tests 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759410"/>
              </p:ext>
            </p:extLst>
          </p:nvPr>
        </p:nvGraphicFramePr>
        <p:xfrm>
          <a:off x="469965" y="1458963"/>
          <a:ext cx="8060055" cy="250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9450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Task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Format of data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No. of variables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Types of variable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Test</a:t>
                      </a:r>
                      <a:endParaRPr lang="en-AU" sz="2000" dirty="0">
                        <a:latin typeface="+mn-lt"/>
                        <a:ea typeface="Times New Roman"/>
                      </a:endParaRPr>
                    </a:p>
                  </a:txBody>
                  <a:tcPr marL="33762" marR="337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450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Relationship between 2 variables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Individual measures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Two scale/ ordinal 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1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Correlation</a:t>
                      </a:r>
                    </a:p>
                  </a:txBody>
                  <a:tcPr marL="33762" marR="337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450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Linear relationship between 2 variables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Individual measures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Two scale/ ordinal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1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Linear regression</a:t>
                      </a:r>
                    </a:p>
                  </a:txBody>
                  <a:tcPr marL="33762" marR="337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42707"/>
              </p:ext>
            </p:extLst>
          </p:nvPr>
        </p:nvGraphicFramePr>
        <p:xfrm>
          <a:off x="539552" y="4005064"/>
          <a:ext cx="7992888" cy="213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9450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Linear relationship between 3+ variables</a:t>
                      </a:r>
                    </a:p>
                  </a:txBody>
                  <a:tcPr marL="33762" marR="3376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Individual measures</a:t>
                      </a:r>
                    </a:p>
                  </a:txBody>
                  <a:tcPr marL="33762" marR="3376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3+</a:t>
                      </a:r>
                    </a:p>
                  </a:txBody>
                  <a:tcPr marL="33762" marR="3376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Three or more scale/ ordinal </a:t>
                      </a:r>
                    </a:p>
                  </a:txBody>
                  <a:tcPr marL="33762" marR="3376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Multiple regression</a:t>
                      </a:r>
                    </a:p>
                  </a:txBody>
                  <a:tcPr marL="33762" marR="3376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405"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Relationships between large </a:t>
                      </a:r>
                      <a:r>
                        <a:rPr lang="en-AU" sz="2000" dirty="0" err="1">
                          <a:latin typeface="+mn-lt"/>
                          <a:ea typeface="Times New Roman"/>
                        </a:rPr>
                        <a:t>nos</a:t>
                      </a:r>
                      <a:r>
                        <a:rPr lang="en-AU" sz="2000" dirty="0">
                          <a:latin typeface="+mn-lt"/>
                          <a:ea typeface="Times New Roman"/>
                        </a:rPr>
                        <a:t> of variables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Individual measures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Many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dirty="0">
                          <a:latin typeface="+mn-lt"/>
                          <a:ea typeface="Times New Roman"/>
                        </a:rPr>
                        <a:t>Large numbers of scale/ ordinal </a:t>
                      </a:r>
                    </a:p>
                  </a:txBody>
                  <a:tcPr marL="33762" marR="33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5"/>
                        </a:lnSpc>
                        <a:spcAft>
                          <a:spcPts val="0"/>
                        </a:spcAft>
                      </a:pPr>
                      <a:endParaRPr lang="en-AU" sz="2000" b="1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Factor analysis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80"/>
                        </a:spcAft>
                      </a:pPr>
                      <a:r>
                        <a:rPr lang="en-AU" sz="2000" b="1" dirty="0">
                          <a:latin typeface="+mn-lt"/>
                          <a:ea typeface="Times New Roman"/>
                        </a:rPr>
                        <a:t>Cluster analysis</a:t>
                      </a:r>
                    </a:p>
                  </a:txBody>
                  <a:tcPr marL="33762" marR="337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685"/>
            <a:ext cx="8229600" cy="778098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007FA3"/>
                </a:solidFill>
              </a:rPr>
              <a:t>Comparing two means: t-test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42" y="890614"/>
            <a:ext cx="8445624" cy="1440160"/>
          </a:xfrm>
        </p:spPr>
        <p:txBody>
          <a:bodyPr>
            <a:noAutofit/>
          </a:bodyPr>
          <a:lstStyle/>
          <a:p>
            <a:pPr>
              <a:buClr>
                <a:srgbClr val="007FA3"/>
              </a:buClr>
            </a:pPr>
            <a:r>
              <a:rPr lang="en-AU" sz="2400" dirty="0">
                <a:solidFill>
                  <a:srgbClr val="007FA3"/>
                </a:solidFill>
              </a:rPr>
              <a:t>Paired samples</a:t>
            </a:r>
            <a:r>
              <a:rPr lang="en-AU" sz="2400" dirty="0"/>
              <a:t>: whole sample: comparing means for 2 variables</a:t>
            </a:r>
          </a:p>
          <a:p>
            <a:pPr>
              <a:buClr>
                <a:srgbClr val="007FA3"/>
              </a:buClr>
            </a:pPr>
            <a:r>
              <a:rPr lang="en-AU" sz="2400" dirty="0">
                <a:solidFill>
                  <a:srgbClr val="007FA3"/>
                </a:solidFill>
              </a:rPr>
              <a:t>Independent samples</a:t>
            </a:r>
            <a:r>
              <a:rPr lang="en-AU" sz="2400" dirty="0"/>
              <a:t>: sample divided into two groups (e.g. males and females) and comparing means for 1 variable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365168"/>
            <a:ext cx="8712968" cy="850106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Comparing 2 means: t-test: Paired samples</a:t>
            </a:r>
            <a:endParaRPr lang="en-AU" sz="2700" dirty="0">
              <a:solidFill>
                <a:srgbClr val="007F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87" y="1322662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Example 1: Compare average times played sport in last 3 months  (12.2)  with average times visited national parks (9.8)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Difference is 2.4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value of t is 1.245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Significance is 0.219, which is larger than 0.05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Null hypothesis is accepted: difference is not significant</a:t>
            </a:r>
          </a:p>
          <a:p>
            <a:pPr>
              <a:buClr>
                <a:srgbClr val="007FA3"/>
              </a:buClr>
              <a:buNone/>
            </a:pP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581"/>
            <a:ext cx="8229600" cy="903591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Comparing 2 means: t-test : Paired samples</a:t>
            </a:r>
            <a:endParaRPr lang="en-AU" sz="2700" dirty="0">
              <a:solidFill>
                <a:srgbClr val="007F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71" y="1333203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Compare course costs for males ($110.00 pa) and females ($136.60)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Difference is $28.60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value of t is </a:t>
            </a:r>
            <a:r>
              <a:rPr lang="en-AU" sz="2800" dirty="0">
                <a:latin typeface="Arial"/>
                <a:cs typeface="Arial"/>
              </a:rPr>
              <a:t>−</a:t>
            </a:r>
            <a:r>
              <a:rPr lang="en-AU" sz="2800" dirty="0"/>
              <a:t>1.245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significance is 0.219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Null hypothesis is accepted: difference is not significant</a:t>
            </a:r>
          </a:p>
          <a:p>
            <a:pPr>
              <a:buClr>
                <a:srgbClr val="007FA3"/>
              </a:buClr>
            </a:pPr>
            <a:endParaRPr lang="en-A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106"/>
            <a:ext cx="8229600" cy="1029918"/>
          </a:xfrm>
        </p:spPr>
        <p:txBody>
          <a:bodyPr>
            <a:normAutofit fontScale="90000"/>
          </a:bodyPr>
          <a:lstStyle/>
          <a:p>
            <a:r>
              <a:rPr lang="en-AU" sz="4000" b="1" dirty="0">
                <a:solidFill>
                  <a:srgbClr val="007FA3"/>
                </a:solidFill>
              </a:rPr>
              <a:t>6. One-way analysis of variance (ANOVA)</a:t>
            </a:r>
            <a:endParaRPr lang="en-AU" sz="2700" dirty="0">
              <a:solidFill>
                <a:srgbClr val="007F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04" y="1520996"/>
            <a:ext cx="8640960" cy="1296144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Means of one variable for groups defined by another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771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One-way analysis of variance (ANOVA) (contd.)</a:t>
            </a:r>
            <a:endParaRPr lang="en-US" sz="2700" dirty="0">
              <a:solidFill>
                <a:srgbClr val="007FA3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993505"/>
            <a:ext cx="6624736" cy="428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5938" y="1358635"/>
            <a:ext cx="438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Comparing means and variances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011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913"/>
            <a:ext cx="8229600" cy="422275"/>
          </a:xfrm>
        </p:spPr>
        <p:txBody>
          <a:bodyPr>
            <a:noAutofit/>
          </a:bodyPr>
          <a:lstStyle/>
          <a:p>
            <a:r>
              <a:rPr lang="en-AU" sz="3600" b="1" dirty="0">
                <a:solidFill>
                  <a:srgbClr val="007FA3"/>
                </a:solidFill>
              </a:rPr>
              <a:t>2. The statistics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71" y="1322246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Probabilistic statements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The normal distribution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Probabilistic statement formats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Significance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The null hypothesis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Dependent and independent variables</a:t>
            </a:r>
          </a:p>
          <a:p>
            <a:pPr>
              <a:buClr>
                <a:srgbClr val="007FA3"/>
              </a:buClr>
            </a:pPr>
            <a:endParaRPr lang="en-A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3489"/>
            <a:ext cx="8229600" cy="850106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One-way analysis of variance (ANOVA)</a:t>
            </a:r>
            <a:endParaRPr lang="en-AU" sz="3100" dirty="0">
              <a:solidFill>
                <a:srgbClr val="007F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71" y="1331715"/>
            <a:ext cx="8640960" cy="4851802"/>
          </a:xfrm>
        </p:spPr>
        <p:txBody>
          <a:bodyPr>
            <a:noAutofit/>
          </a:bodyPr>
          <a:lstStyle/>
          <a:p>
            <a:pPr>
              <a:buClr>
                <a:srgbClr val="007FA3"/>
              </a:buClr>
            </a:pPr>
            <a:r>
              <a:rPr lang="en-AU" sz="2400" dirty="0"/>
              <a:t>F-test rather than r-test</a:t>
            </a:r>
          </a:p>
          <a:p>
            <a:pPr>
              <a:buClr>
                <a:srgbClr val="007FA3"/>
              </a:buClr>
            </a:pPr>
            <a:r>
              <a:rPr lang="en-AU" sz="2400" dirty="0"/>
              <a:t>E.g. Means of times played sport by student status:</a:t>
            </a:r>
          </a:p>
          <a:p>
            <a:pPr marL="696913" lvl="1" indent="-352425">
              <a:buClr>
                <a:srgbClr val="007FA3"/>
              </a:buClr>
            </a:pPr>
            <a:r>
              <a:rPr lang="en-AU" sz="2000" dirty="0"/>
              <a:t>F/T student/no paid work: mean = 9.7 times in 3 months</a:t>
            </a:r>
          </a:p>
          <a:p>
            <a:pPr marL="696913" lvl="1" indent="-352425">
              <a:buClr>
                <a:srgbClr val="007FA3"/>
              </a:buClr>
            </a:pPr>
            <a:r>
              <a:rPr lang="en-AU" sz="2000" dirty="0"/>
              <a:t>F/T student/paid work: 9.6 times</a:t>
            </a:r>
          </a:p>
          <a:p>
            <a:pPr marL="696913" lvl="1" indent="-352425">
              <a:buClr>
                <a:srgbClr val="007FA3"/>
              </a:buClr>
            </a:pPr>
            <a:r>
              <a:rPr lang="en-AU" sz="2000" dirty="0"/>
              <a:t>P/T student – F/T job:  19.1 times</a:t>
            </a:r>
          </a:p>
          <a:p>
            <a:pPr marL="696913" lvl="1" indent="-352425">
              <a:buClr>
                <a:srgbClr val="007FA3"/>
              </a:buClr>
            </a:pPr>
            <a:r>
              <a:rPr lang="en-AU" sz="2000" dirty="0"/>
              <a:t>P/T student – Other: 12.2 times</a:t>
            </a:r>
          </a:p>
          <a:p>
            <a:pPr>
              <a:buClr>
                <a:srgbClr val="007FA3"/>
              </a:buClr>
            </a:pPr>
            <a:r>
              <a:rPr lang="en-AU" sz="2400" dirty="0"/>
              <a:t>Value of F: 2.485, Significance 0.072, which is greater than 0.05</a:t>
            </a:r>
          </a:p>
          <a:p>
            <a:pPr>
              <a:buClr>
                <a:srgbClr val="007FA3"/>
              </a:buClr>
            </a:pPr>
            <a:r>
              <a:rPr lang="en-AU" sz="2400" dirty="0"/>
              <a:t>Null hypothesis accepted: no relationship between status and sport</a:t>
            </a:r>
          </a:p>
          <a:p>
            <a:pPr>
              <a:buClr>
                <a:srgbClr val="007FA3"/>
              </a:buClr>
            </a:pPr>
            <a:r>
              <a:rPr lang="en-AU" sz="2400" dirty="0"/>
              <a:t>But for ‘going out for a meal’: F = 6.64 and Sig. = 0.001, which is less than 0.05, so null hypothesis rejected: there is a significant relationship</a:t>
            </a:r>
          </a:p>
        </p:txBody>
      </p:sp>
    </p:spTree>
    <p:extLst>
      <p:ext uri="{BB962C8B-B14F-4D97-AF65-F5344CB8AC3E}">
        <p14:creationId xmlns:p14="http://schemas.microsoft.com/office/powerpoint/2010/main" val="299146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579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Probabilistic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71" y="1333203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>
                <a:solidFill>
                  <a:srgbClr val="007FA3"/>
                </a:solidFill>
              </a:rPr>
              <a:t>descriptive:</a:t>
            </a:r>
            <a:r>
              <a:rPr lang="en-AU" sz="2800" dirty="0"/>
              <a:t>  e.g. : 10% of adults play tennis</a:t>
            </a:r>
          </a:p>
          <a:p>
            <a:pPr>
              <a:buClr>
                <a:srgbClr val="007FA3"/>
              </a:buClr>
            </a:pPr>
            <a:r>
              <a:rPr lang="en-AU" sz="2800" dirty="0">
                <a:solidFill>
                  <a:srgbClr val="007FA3"/>
                </a:solidFill>
              </a:rPr>
              <a:t>comparative: </a:t>
            </a:r>
            <a:r>
              <a:rPr lang="en-AU" sz="2800" dirty="0"/>
              <a:t>e.g. : 10% play tennis, but 12% play golf</a:t>
            </a:r>
          </a:p>
          <a:p>
            <a:pPr>
              <a:buClr>
                <a:srgbClr val="007FA3"/>
              </a:buClr>
            </a:pPr>
            <a:r>
              <a:rPr lang="en-AU" sz="2800" dirty="0">
                <a:solidFill>
                  <a:srgbClr val="007FA3"/>
                </a:solidFill>
              </a:rPr>
              <a:t>relational: </a:t>
            </a:r>
            <a:r>
              <a:rPr lang="en-AU" sz="2800" dirty="0"/>
              <a:t>e.g.  15% of people with high incomes play tennis but only 7% of people with low incomes do so: there is a positive relationship between tennis-playing and income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However, when based on a </a:t>
            </a:r>
            <a:r>
              <a:rPr lang="en-AU" sz="2800" dirty="0">
                <a:solidFill>
                  <a:srgbClr val="007FA3"/>
                </a:solidFill>
              </a:rPr>
              <a:t>samples</a:t>
            </a:r>
            <a:r>
              <a:rPr lang="en-AU" sz="2800" dirty="0"/>
              <a:t>, the above must be made using  a probabilistic format</a:t>
            </a:r>
          </a:p>
          <a:p>
            <a:pPr>
              <a:buClr>
                <a:srgbClr val="007FA3"/>
              </a:buClr>
              <a:buNone/>
            </a:pP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579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Probabilistic statements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71" y="132415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We can be </a:t>
            </a:r>
            <a:r>
              <a:rPr lang="en-AU" sz="2800" dirty="0">
                <a:solidFill>
                  <a:srgbClr val="007FA3"/>
                </a:solidFill>
              </a:rPr>
              <a:t>95% confident </a:t>
            </a:r>
            <a:r>
              <a:rPr lang="en-AU" sz="2800" dirty="0"/>
              <a:t>that the proportion of adults that plays tennis is between 9% and 11%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The proportion of golf players is </a:t>
            </a:r>
            <a:r>
              <a:rPr lang="en-AU" sz="2800" i="1" dirty="0"/>
              <a:t>significantly higher than the proportion of tennis players (</a:t>
            </a:r>
            <a:r>
              <a:rPr lang="en-AU" sz="2800" i="1" dirty="0">
                <a:solidFill>
                  <a:srgbClr val="007FA3"/>
                </a:solidFill>
              </a:rPr>
              <a:t>at the 95% level of probability</a:t>
            </a:r>
            <a:r>
              <a:rPr lang="en-AU" sz="2800" i="1" dirty="0"/>
              <a:t>)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There is a positive relationship between level of income and level of tennis playing (</a:t>
            </a:r>
            <a:r>
              <a:rPr lang="en-AU" sz="2800" dirty="0">
                <a:solidFill>
                  <a:srgbClr val="007FA3"/>
                </a:solidFill>
              </a:rPr>
              <a:t>at the 95% level</a:t>
            </a:r>
            <a:r>
              <a:rPr lang="en-AU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897"/>
            <a:ext cx="8229600" cy="747713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Probabilistic statement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87" y="1331715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u="sng" dirty="0"/>
              <a:t>95%</a:t>
            </a:r>
            <a:r>
              <a:rPr lang="en-AU" sz="2800" dirty="0"/>
              <a:t> probability</a:t>
            </a:r>
          </a:p>
          <a:p>
            <a:pPr marL="715963" lvl="1" indent="-363538">
              <a:buClr>
                <a:srgbClr val="007FA3"/>
              </a:buClr>
            </a:pPr>
            <a:r>
              <a:rPr lang="en-AU" dirty="0"/>
              <a:t>sometimes expressed as 5% </a:t>
            </a:r>
          </a:p>
          <a:p>
            <a:pPr marL="715963" lvl="1" indent="-363538">
              <a:buClr>
                <a:srgbClr val="007FA3"/>
              </a:buClr>
            </a:pPr>
            <a:r>
              <a:rPr lang="en-AU" dirty="0"/>
              <a:t>sometimes as 0.05</a:t>
            </a:r>
          </a:p>
          <a:p>
            <a:pPr>
              <a:buClr>
                <a:srgbClr val="007FA3"/>
              </a:buClr>
            </a:pPr>
            <a:r>
              <a:rPr lang="en-US" sz="2800" dirty="0"/>
              <a:t>99% probability is also used </a:t>
            </a:r>
          </a:p>
          <a:p>
            <a:pPr marL="715963" lvl="1" indent="-363538">
              <a:buClr>
                <a:srgbClr val="007FA3"/>
              </a:buClr>
            </a:pPr>
            <a:r>
              <a:rPr lang="en-US" dirty="0"/>
              <a:t>also expressed 1% or 0.01</a:t>
            </a:r>
          </a:p>
          <a:p>
            <a:pPr>
              <a:buClr>
                <a:srgbClr val="007FA3"/>
              </a:buClr>
            </a:pPr>
            <a:endParaRPr lang="en-A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261"/>
            <a:ext cx="8363272" cy="922114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Normal distribution </a:t>
            </a:r>
            <a:r>
              <a:rPr lang="en-AU" sz="2600" dirty="0">
                <a:solidFill>
                  <a:srgbClr val="007FA3"/>
                </a:solidFill>
              </a:rPr>
              <a:t>(Figure 17.1):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324" y="133831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en-AU" sz="2400" dirty="0">
                <a:solidFill>
                  <a:srgbClr val="007FA3"/>
                </a:solidFill>
              </a:rPr>
              <a:t>a. </a:t>
            </a:r>
            <a:r>
              <a:rPr lang="en-AU" sz="2400" dirty="0"/>
              <a:t>Drawing repeated samples (theory)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902" y="2069901"/>
            <a:ext cx="6442196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738"/>
            <a:ext cx="8229600" cy="778098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Normal distribution (contd.)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377" y="1347363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007FA3"/>
                </a:solidFill>
              </a:rPr>
              <a:t>b. </a:t>
            </a:r>
            <a:r>
              <a:rPr lang="en-AU" sz="2400" dirty="0"/>
              <a:t>Normal distribution/curve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472" y="1988840"/>
            <a:ext cx="6425056" cy="41482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542"/>
            <a:ext cx="8229600" cy="562074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Normal curve </a:t>
            </a:r>
            <a:r>
              <a:rPr lang="en-AU" sz="2400" dirty="0">
                <a:solidFill>
                  <a:srgbClr val="007FA3"/>
                </a:solidFill>
              </a:rPr>
              <a:t>(Figure 13.1)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05812"/>
            <a:ext cx="6192688" cy="48220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436"/>
            <a:ext cx="8229600" cy="580926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71" y="1331715"/>
            <a:ext cx="8336529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Statistically significant: unlikely to have happened by chance (highly probable)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Level of significance is affected by sample size (not by population size)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Probability of finding happening by chance related to normal curve and similar theoretical distributions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But NB: small differences or weak relationships may not be </a:t>
            </a:r>
            <a:r>
              <a:rPr lang="en-AU" sz="2800" u="sng" dirty="0"/>
              <a:t>socially</a:t>
            </a:r>
            <a:r>
              <a:rPr lang="en-AU" sz="2800" dirty="0"/>
              <a:t> or </a:t>
            </a:r>
            <a:r>
              <a:rPr lang="en-AU" sz="2800" u="sng" dirty="0"/>
              <a:t>managerially</a:t>
            </a:r>
            <a:r>
              <a:rPr lang="en-AU" sz="2800" dirty="0"/>
              <a:t> significant – even when they are statistically significant </a:t>
            </a:r>
            <a:endParaRPr lang="en-US" sz="2800" dirty="0"/>
          </a:p>
          <a:p>
            <a:pPr>
              <a:buClr>
                <a:srgbClr val="007FA3"/>
              </a:buClr>
              <a:buNone/>
            </a:pPr>
            <a:endParaRPr lang="en-AU" sz="2800" dirty="0"/>
          </a:p>
          <a:p>
            <a:pPr>
              <a:buClr>
                <a:srgbClr val="007FA3"/>
              </a:buClr>
            </a:pP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932</Words>
  <Application>Microsoft Office PowerPoint</Application>
  <PresentationFormat>Presentazione su schermo (4:3)</PresentationFormat>
  <Paragraphs>220</Paragraphs>
  <Slides>20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</vt:lpstr>
      <vt:lpstr>Times New Roman</vt:lpstr>
      <vt:lpstr>Verdana</vt:lpstr>
      <vt:lpstr>Office Theme</vt:lpstr>
      <vt:lpstr>1_Default Design</vt:lpstr>
      <vt:lpstr>Presentazione standard di PowerPoint</vt:lpstr>
      <vt:lpstr>2. The statistics approach</vt:lpstr>
      <vt:lpstr>Probabilistic statements</vt:lpstr>
      <vt:lpstr>Probabilistic statements (contd.)</vt:lpstr>
      <vt:lpstr>Probabilistic statement formats</vt:lpstr>
      <vt:lpstr>Normal distribution (Figure 17.1): </vt:lpstr>
      <vt:lpstr>Normal distribution (contd.)</vt:lpstr>
      <vt:lpstr>Normal curve (Figure 13.1)</vt:lpstr>
      <vt:lpstr>Significance</vt:lpstr>
      <vt:lpstr>Null hypothesis</vt:lpstr>
      <vt:lpstr>Dependent and independent variables (Figure 17.2)</vt:lpstr>
      <vt:lpstr>Statistical tests</vt:lpstr>
      <vt:lpstr>Statistical tests (contd.)</vt:lpstr>
      <vt:lpstr>Statistical tests (contd.)</vt:lpstr>
      <vt:lpstr>Comparing two means: t-test </vt:lpstr>
      <vt:lpstr>Comparing 2 means: t-test: Paired samples</vt:lpstr>
      <vt:lpstr>Comparing 2 means: t-test : Paired samples</vt:lpstr>
      <vt:lpstr>6. One-way analysis of variance (ANOVA)</vt:lpstr>
      <vt:lpstr>One-way analysis of variance (ANOVA) (contd.)</vt:lpstr>
      <vt:lpstr>One-way analysis of variance (ANOVA)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Leisure and Tourism Fourth Edition</dc:title>
  <dc:creator>lenovo</dc:creator>
  <cp:lastModifiedBy>Mariangela Zenga</cp:lastModifiedBy>
  <cp:revision>71</cp:revision>
  <dcterms:created xsi:type="dcterms:W3CDTF">2011-03-05T03:04:03Z</dcterms:created>
  <dcterms:modified xsi:type="dcterms:W3CDTF">2024-05-02T06:23:02Z</dcterms:modified>
</cp:coreProperties>
</file>